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9" r:id="rId3"/>
    <p:sldId id="260" r:id="rId4"/>
    <p:sldId id="274" r:id="rId5"/>
    <p:sldId id="276" r:id="rId6"/>
    <p:sldId id="277" r:id="rId7"/>
    <p:sldId id="287" r:id="rId8"/>
    <p:sldId id="280" r:id="rId9"/>
    <p:sldId id="283" r:id="rId10"/>
    <p:sldId id="284" r:id="rId11"/>
    <p:sldId id="289" r:id="rId12"/>
    <p:sldId id="290" r:id="rId13"/>
    <p:sldId id="291" r:id="rId14"/>
    <p:sldId id="285" r:id="rId15"/>
    <p:sldId id="288" r:id="rId16"/>
    <p:sldId id="286" r:id="rId17"/>
    <p:sldId id="292" r:id="rId18"/>
    <p:sldId id="294" r:id="rId19"/>
    <p:sldId id="296" r:id="rId20"/>
    <p:sldId id="298" r:id="rId21"/>
    <p:sldId id="295" r:id="rId22"/>
    <p:sldId id="297" r:id="rId23"/>
    <p:sldId id="299" r:id="rId24"/>
    <p:sldId id="293" r:id="rId25"/>
    <p:sldId id="269" r:id="rId2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68A4"/>
    <a:srgbClr val="FFD347"/>
    <a:srgbClr val="89E0FF"/>
    <a:srgbClr val="3FC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18" autoAdjust="0"/>
    <p:restoredTop sz="93073" autoAdjust="0"/>
  </p:normalViewPr>
  <p:slideViewPr>
    <p:cSldViewPr>
      <p:cViewPr>
        <p:scale>
          <a:sx n="71" d="100"/>
          <a:sy n="71" d="100"/>
        </p:scale>
        <p:origin x="-234" y="-12"/>
      </p:cViewPr>
      <p:guideLst>
        <p:guide orient="horz" pos="216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E2F27B-C171-45C1-85F5-B8AEE174A691}" type="doc">
      <dgm:prSet loTypeId="urn:microsoft.com/office/officeart/2005/8/layout/vProcess5" loCatId="process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FF2A5B87-5974-4F87-AB0F-CB909CA7BA6C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pPr algn="ctr"/>
          <a:r>
            <a:rPr lang="th-TH" sz="1400" b="1" dirty="0">
              <a:latin typeface="Tahoma" pitchFamily="34" charset="0"/>
              <a:ea typeface="Tahoma" pitchFamily="34" charset="0"/>
              <a:cs typeface="Tahoma" pitchFamily="34" charset="0"/>
            </a:rPr>
            <a:t>ตัวชี้วัดการประเมินผลการปฏิบัติราชการ</a:t>
          </a:r>
          <a:r>
            <a:rPr lang="en-US" sz="1400" b="1" dirty="0">
              <a:latin typeface="Tahoma" pitchFamily="34" charset="0"/>
              <a:ea typeface="Tahoma" pitchFamily="34" charset="0"/>
              <a:cs typeface="Tahoma" pitchFamily="34" charset="0"/>
            </a:rPr>
            <a:t>                  </a:t>
          </a:r>
          <a:r>
            <a:rPr lang="th-TH" sz="1400" b="1" dirty="0">
              <a:latin typeface="Tahoma" pitchFamily="34" charset="0"/>
              <a:ea typeface="Tahoma" pitchFamily="34" charset="0"/>
              <a:cs typeface="Tahoma" pitchFamily="34" charset="0"/>
            </a:rPr>
            <a:t>ของหน่วยงานภายใน</a:t>
          </a:r>
          <a:r>
            <a:rPr lang="en-US" sz="1400" b="1" dirty="0"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  <a:r>
            <a:rPr lang="th-TH" sz="1400" b="1" dirty="0">
              <a:latin typeface="Tahoma" pitchFamily="34" charset="0"/>
              <a:ea typeface="Tahoma" pitchFamily="34" charset="0"/>
              <a:cs typeface="Tahoma" pitchFamily="34" charset="0"/>
            </a:rPr>
            <a:t>กรมพัฒนาฝีมือแรงงาน</a:t>
          </a:r>
          <a:endParaRPr lang="en-US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7C7A51BF-8B3D-422F-9933-2DC8634067FA}" type="parTrans" cxnId="{6A3AF779-70D7-4185-B3B6-4FC92C763055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8D597C3-187F-48EC-9DF0-3454572DE5F6}" type="sibTrans" cxnId="{6A3AF779-70D7-4185-B3B6-4FC92C763055}">
      <dgm:prSet custT="1"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2D93E65-552D-4DC6-8F46-F248EC3F555E}">
      <dgm:prSet phldrT="[Text]" custT="1"/>
      <dgm:spPr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pPr rtl="0"/>
          <a:r>
            <a:rPr kumimoji="0" lang="th-TH" sz="1400" b="1" i="0" u="none" strike="noStrike" cap="none" spc="0" normalizeH="0" baseline="0" noProof="0" dirty="0">
              <a:ln/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ตัวชี้วัดผู้อำนวยการ</a:t>
          </a:r>
          <a:endParaRPr lang="en-US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ED38B636-B457-4AFE-9276-F619694EA02F}" type="parTrans" cxnId="{FAB837DF-84FC-45E1-90B8-BED487E11606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50EFBF5-0A1A-49FB-84E8-5E832861BC9E}" type="sibTrans" cxnId="{FAB837DF-84FC-45E1-90B8-BED487E11606}">
      <dgm:prSet custT="1"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DF1CF12-7796-481F-9117-73B817F0D1F3}">
      <dgm:prSet phldrT="[Text]" custT="1"/>
      <dgm:spPr/>
      <dgm:t>
        <a:bodyPr/>
        <a:lstStyle/>
        <a:p>
          <a:pPr rtl="0"/>
          <a:r>
            <a:rPr kumimoji="0" lang="th-TH" sz="1400" b="1" i="0" u="none" strike="noStrike" cap="none" spc="0" normalizeH="0" baseline="0" noProof="0">
              <a:ln/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ตัวชี้วัดรายบุคคล</a:t>
          </a:r>
          <a:endParaRPr lang="en-US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103129D5-2B29-4444-A31A-12F87DCF693A}" type="parTrans" cxnId="{FBE97E59-299A-403A-89A3-2AEB0718C4E7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389DA4B-A468-4FF5-8FB3-904E0487EF4F}" type="sibTrans" cxnId="{FBE97E59-299A-403A-89A3-2AEB0718C4E7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3948AC9-7EC4-4E5A-8A90-6D409EF8E9C7}" type="pres">
      <dgm:prSet presAssocID="{40E2F27B-C171-45C1-85F5-B8AEE174A69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654C5C9-0BF5-4646-8CCF-BA81879B39B1}" type="pres">
      <dgm:prSet presAssocID="{40E2F27B-C171-45C1-85F5-B8AEE174A691}" presName="dummyMaxCanvas" presStyleCnt="0">
        <dgm:presLayoutVars/>
      </dgm:prSet>
      <dgm:spPr/>
    </dgm:pt>
    <dgm:pt modelId="{AC41E329-78B2-4054-9064-F7FFA26D83CB}" type="pres">
      <dgm:prSet presAssocID="{40E2F27B-C171-45C1-85F5-B8AEE174A691}" presName="ThreeNodes_1" presStyleLbl="node1" presStyleIdx="0" presStyleCnt="3" custScaleX="95244" custLinFactNeighborX="75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F4F35E-3CA8-4D59-AF82-937177E63138}" type="pres">
      <dgm:prSet presAssocID="{40E2F27B-C171-45C1-85F5-B8AEE174A691}" presName="ThreeNodes_2" presStyleLbl="node1" presStyleIdx="1" presStyleCnt="3" custScaleX="83699" custLinFactNeighborX="-13063" custLinFactNeighborY="9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A71D0B-3FE4-47E5-BF0D-D013F7852B74}" type="pres">
      <dgm:prSet presAssocID="{40E2F27B-C171-45C1-85F5-B8AEE174A691}" presName="ThreeNodes_3" presStyleLbl="node1" presStyleIdx="2" presStyleCnt="3" custScaleX="74969" custLinFactNeighborX="-326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46614D-707B-411C-A6BF-D06B60579F1B}" type="pres">
      <dgm:prSet presAssocID="{40E2F27B-C171-45C1-85F5-B8AEE174A691}" presName="ThreeConn_1-2" presStyleLbl="fgAccFollowNode1" presStyleIdx="0" presStyleCnt="2" custLinFactNeighborX="-63542" custLinFactNeighborY="97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31A969-506F-4610-9F89-A184675AA196}" type="pres">
      <dgm:prSet presAssocID="{40E2F27B-C171-45C1-85F5-B8AEE174A691}" presName="ThreeConn_2-3" presStyleLbl="fgAccFollowNode1" presStyleIdx="1" presStyleCnt="2" custLinFactX="-75695" custLinFactNeighborX="-100000" custLinFactNeighborY="-107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65BD6E-3EED-41CE-81F7-E9A45E901BF2}" type="pres">
      <dgm:prSet presAssocID="{40E2F27B-C171-45C1-85F5-B8AEE174A691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8CA2A5-06DE-488C-B2C5-BEA6E82E1C36}" type="pres">
      <dgm:prSet presAssocID="{40E2F27B-C171-45C1-85F5-B8AEE174A691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A9CE49-D935-4B2D-8A7C-214E09E69831}" type="pres">
      <dgm:prSet presAssocID="{40E2F27B-C171-45C1-85F5-B8AEE174A691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A3AF779-70D7-4185-B3B6-4FC92C763055}" srcId="{40E2F27B-C171-45C1-85F5-B8AEE174A691}" destId="{FF2A5B87-5974-4F87-AB0F-CB909CA7BA6C}" srcOrd="0" destOrd="0" parTransId="{7C7A51BF-8B3D-422F-9933-2DC8634067FA}" sibTransId="{28D597C3-187F-48EC-9DF0-3454572DE5F6}"/>
    <dgm:cxn modelId="{51C657A1-8F96-4D16-83B7-2E2DA47885EF}" type="presOf" srcId="{FF2A5B87-5974-4F87-AB0F-CB909CA7BA6C}" destId="{AC41E329-78B2-4054-9064-F7FFA26D83CB}" srcOrd="0" destOrd="0" presId="urn:microsoft.com/office/officeart/2005/8/layout/vProcess5"/>
    <dgm:cxn modelId="{AB4ADE66-8784-4A42-991F-9A471629F570}" type="presOf" srcId="{250EFBF5-0A1A-49FB-84E8-5E832861BC9E}" destId="{9C31A969-506F-4610-9F89-A184675AA196}" srcOrd="0" destOrd="0" presId="urn:microsoft.com/office/officeart/2005/8/layout/vProcess5"/>
    <dgm:cxn modelId="{FBE97E59-299A-403A-89A3-2AEB0718C4E7}" srcId="{40E2F27B-C171-45C1-85F5-B8AEE174A691}" destId="{3DF1CF12-7796-481F-9117-73B817F0D1F3}" srcOrd="2" destOrd="0" parTransId="{103129D5-2B29-4444-A31A-12F87DCF693A}" sibTransId="{4389DA4B-A468-4FF5-8FB3-904E0487EF4F}"/>
    <dgm:cxn modelId="{0B07A333-4199-46A2-968C-0C5876C3E045}" type="presOf" srcId="{28D597C3-187F-48EC-9DF0-3454572DE5F6}" destId="{D946614D-707B-411C-A6BF-D06B60579F1B}" srcOrd="0" destOrd="0" presId="urn:microsoft.com/office/officeart/2005/8/layout/vProcess5"/>
    <dgm:cxn modelId="{FAB837DF-84FC-45E1-90B8-BED487E11606}" srcId="{40E2F27B-C171-45C1-85F5-B8AEE174A691}" destId="{B2D93E65-552D-4DC6-8F46-F248EC3F555E}" srcOrd="1" destOrd="0" parTransId="{ED38B636-B457-4AFE-9276-F619694EA02F}" sibTransId="{250EFBF5-0A1A-49FB-84E8-5E832861BC9E}"/>
    <dgm:cxn modelId="{BF356BD5-A22D-4238-BDB7-8377242B495D}" type="presOf" srcId="{FF2A5B87-5974-4F87-AB0F-CB909CA7BA6C}" destId="{6365BD6E-3EED-41CE-81F7-E9A45E901BF2}" srcOrd="1" destOrd="0" presId="urn:microsoft.com/office/officeart/2005/8/layout/vProcess5"/>
    <dgm:cxn modelId="{3BB7F7FE-1261-4768-BF52-E06AA32E7EB1}" type="presOf" srcId="{3DF1CF12-7796-481F-9117-73B817F0D1F3}" destId="{8EA9CE49-D935-4B2D-8A7C-214E09E69831}" srcOrd="1" destOrd="0" presId="urn:microsoft.com/office/officeart/2005/8/layout/vProcess5"/>
    <dgm:cxn modelId="{C763540D-FBFC-4D47-92F2-01C1B0A326A9}" type="presOf" srcId="{3DF1CF12-7796-481F-9117-73B817F0D1F3}" destId="{49A71D0B-3FE4-47E5-BF0D-D013F7852B74}" srcOrd="0" destOrd="0" presId="urn:microsoft.com/office/officeart/2005/8/layout/vProcess5"/>
    <dgm:cxn modelId="{B2B96AED-F333-4C5C-A378-C745A1F7A7BC}" type="presOf" srcId="{40E2F27B-C171-45C1-85F5-B8AEE174A691}" destId="{B3948AC9-7EC4-4E5A-8A90-6D409EF8E9C7}" srcOrd="0" destOrd="0" presId="urn:microsoft.com/office/officeart/2005/8/layout/vProcess5"/>
    <dgm:cxn modelId="{0356B4F2-FAA7-45CD-882D-6BAE8F95EE3D}" type="presOf" srcId="{B2D93E65-552D-4DC6-8F46-F248EC3F555E}" destId="{298CA2A5-06DE-488C-B2C5-BEA6E82E1C36}" srcOrd="1" destOrd="0" presId="urn:microsoft.com/office/officeart/2005/8/layout/vProcess5"/>
    <dgm:cxn modelId="{70E5A252-4AB8-46A7-AD62-CFC161740450}" type="presOf" srcId="{B2D93E65-552D-4DC6-8F46-F248EC3F555E}" destId="{26F4F35E-3CA8-4D59-AF82-937177E63138}" srcOrd="0" destOrd="0" presId="urn:microsoft.com/office/officeart/2005/8/layout/vProcess5"/>
    <dgm:cxn modelId="{374D21DB-0AFF-46B0-9747-5EA11D8DB8FB}" type="presParOf" srcId="{B3948AC9-7EC4-4E5A-8A90-6D409EF8E9C7}" destId="{E654C5C9-0BF5-4646-8CCF-BA81879B39B1}" srcOrd="0" destOrd="0" presId="urn:microsoft.com/office/officeart/2005/8/layout/vProcess5"/>
    <dgm:cxn modelId="{CD62D155-8883-4700-9B22-C976F59D98BF}" type="presParOf" srcId="{B3948AC9-7EC4-4E5A-8A90-6D409EF8E9C7}" destId="{AC41E329-78B2-4054-9064-F7FFA26D83CB}" srcOrd="1" destOrd="0" presId="urn:microsoft.com/office/officeart/2005/8/layout/vProcess5"/>
    <dgm:cxn modelId="{F063F6DA-2D66-4CE9-81BD-C02F5764FBA7}" type="presParOf" srcId="{B3948AC9-7EC4-4E5A-8A90-6D409EF8E9C7}" destId="{26F4F35E-3CA8-4D59-AF82-937177E63138}" srcOrd="2" destOrd="0" presId="urn:microsoft.com/office/officeart/2005/8/layout/vProcess5"/>
    <dgm:cxn modelId="{D7E99D68-6101-4D24-9C41-3C5983BC02CC}" type="presParOf" srcId="{B3948AC9-7EC4-4E5A-8A90-6D409EF8E9C7}" destId="{49A71D0B-3FE4-47E5-BF0D-D013F7852B74}" srcOrd="3" destOrd="0" presId="urn:microsoft.com/office/officeart/2005/8/layout/vProcess5"/>
    <dgm:cxn modelId="{56D0CEF5-46B4-45DF-B82C-249A6DE0B263}" type="presParOf" srcId="{B3948AC9-7EC4-4E5A-8A90-6D409EF8E9C7}" destId="{D946614D-707B-411C-A6BF-D06B60579F1B}" srcOrd="4" destOrd="0" presId="urn:microsoft.com/office/officeart/2005/8/layout/vProcess5"/>
    <dgm:cxn modelId="{BEA3BD01-836F-49CF-8AA3-DF9595D985A8}" type="presParOf" srcId="{B3948AC9-7EC4-4E5A-8A90-6D409EF8E9C7}" destId="{9C31A969-506F-4610-9F89-A184675AA196}" srcOrd="5" destOrd="0" presId="urn:microsoft.com/office/officeart/2005/8/layout/vProcess5"/>
    <dgm:cxn modelId="{37317693-D2D1-40B5-ABD8-DCB279A9278D}" type="presParOf" srcId="{B3948AC9-7EC4-4E5A-8A90-6D409EF8E9C7}" destId="{6365BD6E-3EED-41CE-81F7-E9A45E901BF2}" srcOrd="6" destOrd="0" presId="urn:microsoft.com/office/officeart/2005/8/layout/vProcess5"/>
    <dgm:cxn modelId="{C899B2EE-100F-4E42-ABFE-0955842389D1}" type="presParOf" srcId="{B3948AC9-7EC4-4E5A-8A90-6D409EF8E9C7}" destId="{298CA2A5-06DE-488C-B2C5-BEA6E82E1C36}" srcOrd="7" destOrd="0" presId="urn:microsoft.com/office/officeart/2005/8/layout/vProcess5"/>
    <dgm:cxn modelId="{919B67BF-F025-47A9-AD12-06AD7C74A366}" type="presParOf" srcId="{B3948AC9-7EC4-4E5A-8A90-6D409EF8E9C7}" destId="{8EA9CE49-D935-4B2D-8A7C-214E09E69831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2BB4F5-BBD3-4042-9702-05C9F8FC12A4}" type="doc">
      <dgm:prSet loTypeId="urn:microsoft.com/office/officeart/2008/layout/VerticalCurv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CFDB6179-09D3-4FFA-96D8-5669817B1F10}">
      <dgm:prSet phldrT="[Text]" custT="1"/>
      <dgm:spPr/>
      <dgm:t>
        <a:bodyPr/>
        <a:lstStyle/>
        <a:p>
          <a:r>
            <a:rPr lang="th-TH" sz="1400" b="1" noProof="0" dirty="0">
              <a:latin typeface="Tahoma" pitchFamily="34" charset="0"/>
              <a:ea typeface="Tahoma" pitchFamily="34" charset="0"/>
              <a:cs typeface="Tahoma" pitchFamily="34" charset="0"/>
            </a:rPr>
            <a:t>ตัวชี้วัดยุทธศาสตร์ชาติ 20 ปี / แผนพัฒนาเศรษฐกิจและสังคมแห่งชาติ ฉบับที่ 12</a:t>
          </a:r>
          <a:endParaRPr lang="en-US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19F999D5-5F48-4E14-940D-F58F4E0DC39A}" type="parTrans" cxnId="{22078BB2-7B7B-4150-BAFE-24BECB058F78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748B7EF0-C3CC-43CF-A342-E01DF768DFB0}" type="sibTrans" cxnId="{22078BB2-7B7B-4150-BAFE-24BECB058F78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C3C8D7AB-3675-48A6-ACDB-6FC8151217A5}">
      <dgm:prSet phldrT="[Text]" custT="1"/>
      <dgm:spPr/>
      <dgm:t>
        <a:bodyPr/>
        <a:lstStyle/>
        <a:p>
          <a:r>
            <a:rPr lang="th-TH" sz="1400" b="1" spc="-70" baseline="0" dirty="0">
              <a:latin typeface="Tahoma" pitchFamily="34" charset="0"/>
              <a:ea typeface="Tahoma" pitchFamily="34" charset="0"/>
              <a:cs typeface="Tahoma" pitchFamily="34" charset="0"/>
            </a:rPr>
            <a:t>การบริหารจัดการภาครัฐ (</a:t>
          </a:r>
          <a:r>
            <a:rPr lang="en-US" sz="1400" b="1" spc="-70" baseline="0" dirty="0">
              <a:latin typeface="Tahoma" pitchFamily="34" charset="0"/>
              <a:ea typeface="Tahoma" pitchFamily="34" charset="0"/>
              <a:cs typeface="Tahoma" pitchFamily="34" charset="0"/>
            </a:rPr>
            <a:t>PMQA</a:t>
          </a:r>
          <a:r>
            <a:rPr lang="th-TH" sz="1400" b="1" spc="-70" baseline="0" dirty="0">
              <a:latin typeface="Tahoma" pitchFamily="34" charset="0"/>
              <a:ea typeface="Tahoma" pitchFamily="34" charset="0"/>
              <a:cs typeface="Tahoma" pitchFamily="34" charset="0"/>
            </a:rPr>
            <a:t>) สำนักงาน </a:t>
          </a:r>
          <a:r>
            <a:rPr lang="th-TH" sz="1400" b="1" spc="-70" baseline="0" dirty="0" smtClean="0">
              <a:latin typeface="Tahoma" pitchFamily="34" charset="0"/>
              <a:ea typeface="Tahoma" pitchFamily="34" charset="0"/>
              <a:cs typeface="Tahoma" pitchFamily="34" charset="0"/>
            </a:rPr>
            <a:t>ก.พ.ร. / </a:t>
          </a:r>
          <a:r>
            <a:rPr lang="en-US" sz="1400" b="1" spc="-70" baseline="0" dirty="0" smtClean="0">
              <a:latin typeface="Tahoma" pitchFamily="34" charset="0"/>
              <a:ea typeface="Tahoma" pitchFamily="34" charset="0"/>
              <a:cs typeface="Tahoma" pitchFamily="34" charset="0"/>
            </a:rPr>
            <a:t>ITA</a:t>
          </a:r>
          <a:endParaRPr lang="en-US" sz="1400" b="1" spc="-70" baseline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C7B5071-7C40-448C-9590-A0E3AC94FB09}" type="parTrans" cxnId="{25933A3F-F583-482F-8838-68D337B57CF2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6B5DA30-27B9-4904-BE3F-3E87EC61885D}" type="sibTrans" cxnId="{25933A3F-F583-482F-8838-68D337B57CF2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E8A18657-C3F6-4C2D-B554-1A613D604946}">
      <dgm:prSet phldrT="[Text]" custT="1"/>
      <dgm:spPr/>
      <dgm:t>
        <a:bodyPr/>
        <a:lstStyle/>
        <a:p>
          <a:pPr rtl="0"/>
          <a:r>
            <a:rPr lang="th-TH" sz="1400" b="1" spc="-70" baseline="0" dirty="0">
              <a:latin typeface="Tahoma" pitchFamily="34" charset="0"/>
              <a:ea typeface="Tahoma" pitchFamily="34" charset="0"/>
              <a:cs typeface="Tahoma" pitchFamily="34" charset="0"/>
            </a:rPr>
            <a:t>ตัวชี้วัดสำนักงบประมาณ /โครงการ ขาวคาดแดง)</a:t>
          </a:r>
          <a:endParaRPr lang="en-US" sz="1400" spc="-80" baseline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1426F34-8348-4232-8455-6353DDC148D6}" type="parTrans" cxnId="{50746A37-7794-49C8-8AD6-5A1A8BF2B4F6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5FB4B7A-04BC-4597-8C6C-3F76C9187D6E}" type="sibTrans" cxnId="{50746A37-7794-49C8-8AD6-5A1A8BF2B4F6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EB5F336C-F7B8-48C2-912D-1066A2DB07AB}">
      <dgm:prSet phldrT="[Text]" custT="1"/>
      <dgm:spPr/>
      <dgm:t>
        <a:bodyPr/>
        <a:lstStyle/>
        <a:p>
          <a:r>
            <a:rPr kumimoji="0" lang="th-TH" sz="1400" b="1" i="0" u="none" strike="noStrike" cap="none" spc="0" normalizeH="0" baseline="0" noProof="0" dirty="0">
              <a:ln/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นโยบายรัฐบาล / รัฐมนตรีว่าการกระทรวงแรงงาน</a:t>
          </a:r>
          <a:endParaRPr lang="en-US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DE84570B-2DE6-4791-974E-3B6F8BF042FE}" type="parTrans" cxnId="{4E1BAF4D-0A2A-48E8-9281-BACE6FFC1F7A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1B13AD6-9EF9-4F54-AD31-8B243AB8401F}" type="sibTrans" cxnId="{4E1BAF4D-0A2A-48E8-9281-BACE6FFC1F7A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9BF0E01-CF53-4E90-B663-11A85F865E8D}">
      <dgm:prSet phldrT="[Text]" custT="1"/>
      <dgm:spPr/>
      <dgm:t>
        <a:bodyPr/>
        <a:lstStyle/>
        <a:p>
          <a:r>
            <a:rPr lang="th-TH" sz="1400" b="1" dirty="0">
              <a:latin typeface="Tahoma" pitchFamily="34" charset="0"/>
              <a:ea typeface="Tahoma" pitchFamily="34" charset="0"/>
              <a:cs typeface="Tahoma" pitchFamily="34" charset="0"/>
            </a:rPr>
            <a:t>ตัวชี้วัดแผนปฏิบัติราชการกรมพัฒนาฝีมือแรงงาน</a:t>
          </a:r>
          <a:endParaRPr lang="en-US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0D03685-CDEE-4FD7-8705-460A870F7060}" type="parTrans" cxnId="{9C77E51A-F3F8-4951-8412-BF533B4BBF59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722821A-3EE2-4698-95B1-D79B18EEF57B}" type="sibTrans" cxnId="{9C77E51A-F3F8-4951-8412-BF533B4BBF59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72C1F15C-F338-4E44-82EC-186A8641EA4B}">
      <dgm:prSet phldrT="[Text]" custT="1"/>
      <dgm:spPr/>
      <dgm:t>
        <a:bodyPr/>
        <a:lstStyle/>
        <a:p>
          <a:r>
            <a:rPr kumimoji="0" lang="th-TH" sz="1400" b="1" i="0" u="none" strike="noStrike" cap="none" spc="0" normalizeH="0" baseline="0" noProof="0" dirty="0">
              <a:ln/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ตัวชี้วัดการประเมินส่วนราชการตามมาตรการปรับปรุงประสิทธิภาพในการปฏิบัติราชการ</a:t>
          </a:r>
          <a:r>
            <a:rPr kumimoji="0" lang="th-TH" sz="1400" b="1" i="0" u="none" strike="noStrike" cap="none" spc="0" normalizeH="0" noProof="0" dirty="0">
              <a:ln/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(สำนักงาน ก.พ.ร.)</a:t>
          </a:r>
          <a:endParaRPr lang="en-US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CA7A8A3A-5206-4065-8EC3-4F8D07F32AAC}" type="parTrans" cxnId="{C0C8316B-CD23-40CE-A952-2D85AD962090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1842AB89-4876-4FA2-A366-650F54756C55}" type="sibTrans" cxnId="{C0C8316B-CD23-40CE-A952-2D85AD962090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2E47778-7AF4-495A-BBE7-A73F9F3B70FE}">
      <dgm:prSet phldrT="[Text]" custT="1"/>
      <dgm:spPr/>
      <dgm:t>
        <a:bodyPr/>
        <a:lstStyle/>
        <a:p>
          <a:r>
            <a:rPr lang="th-TH" sz="1400" b="1" dirty="0">
              <a:latin typeface="Tahoma" pitchFamily="34" charset="0"/>
              <a:ea typeface="Tahoma" pitchFamily="34" charset="0"/>
              <a:cs typeface="Tahoma" pitchFamily="34" charset="0"/>
            </a:rPr>
            <a:t>ตัวชี้วัดตามภารกิจที่สำคัญของแต่ละหน่วยงานที่</a:t>
          </a:r>
          <a:r>
            <a:rPr lang="th-TH" sz="14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รองรับ 1-8</a:t>
          </a:r>
          <a:endParaRPr lang="en-US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406BC38-509F-4942-9769-24861643F5C1}" type="parTrans" cxnId="{E54E374F-DEC9-4FA9-A39B-53E119991345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5E2C008C-992F-430F-9A79-2304BE4AE623}" type="sibTrans" cxnId="{E54E374F-DEC9-4FA9-A39B-53E119991345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49E0B72-C466-47B6-897D-537427D92366}">
      <dgm:prSet phldrT="[Text]"/>
      <dgm:spPr/>
      <dgm:t>
        <a:bodyPr/>
        <a:lstStyle/>
        <a:p>
          <a:endParaRPr lang="th-TH"/>
        </a:p>
      </dgm:t>
    </dgm:pt>
    <dgm:pt modelId="{706D562E-DA2A-4FCB-8E36-EE8643C483E7}" type="sibTrans" cxnId="{5D8D2A8A-BC08-42E4-A16B-E1DE92ABDED1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213720B-1016-4BCC-A11B-8AE98655492F}" type="parTrans" cxnId="{5D8D2A8A-BC08-42E4-A16B-E1DE92ABDED1}">
      <dgm:prSet/>
      <dgm:spPr/>
      <dgm:t>
        <a:bodyPr/>
        <a:lstStyle/>
        <a:p>
          <a:endParaRPr lang="en-US" sz="1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5AE0210-28AB-4554-B8E6-1AC1923BACBE}">
      <dgm:prSet phldrT="[Text]" custLinFactNeighborX="342" custLinFactNeighborY="21594"/>
      <dgm:spPr/>
      <dgm:t>
        <a:bodyPr/>
        <a:lstStyle/>
        <a:p>
          <a:endParaRPr lang="th-TH"/>
        </a:p>
      </dgm:t>
    </dgm:pt>
    <dgm:pt modelId="{EEE1C12F-79E9-4188-917A-0342918E44AF}" type="parTrans" cxnId="{3DE4A41F-E6AD-4C29-B995-3E861825B670}">
      <dgm:prSet/>
      <dgm:spPr/>
      <dgm:t>
        <a:bodyPr/>
        <a:lstStyle/>
        <a:p>
          <a:endParaRPr lang="en-US"/>
        </a:p>
      </dgm:t>
    </dgm:pt>
    <dgm:pt modelId="{4436CC6D-6D6F-43A3-AC31-8E8C8FE45E56}" type="sibTrans" cxnId="{3DE4A41F-E6AD-4C29-B995-3E861825B670}">
      <dgm:prSet/>
      <dgm:spPr/>
      <dgm:t>
        <a:bodyPr/>
        <a:lstStyle/>
        <a:p>
          <a:endParaRPr lang="en-US"/>
        </a:p>
      </dgm:t>
    </dgm:pt>
    <dgm:pt modelId="{1A693ADF-441A-4325-8F5E-56B9376397DC}">
      <dgm:prSet phldrT="[Text]" custLinFactNeighborX="342" custLinFactNeighborY="21594"/>
      <dgm:spPr/>
      <dgm:t>
        <a:bodyPr/>
        <a:lstStyle/>
        <a:p>
          <a:endParaRPr lang="th-TH"/>
        </a:p>
      </dgm:t>
    </dgm:pt>
    <dgm:pt modelId="{A72BA572-35E6-481F-8A83-85CAA583ECC6}" type="parTrans" cxnId="{4BB6A6C5-9AE7-44EA-ADF3-B208A31AB088}">
      <dgm:prSet/>
      <dgm:spPr/>
      <dgm:t>
        <a:bodyPr/>
        <a:lstStyle/>
        <a:p>
          <a:endParaRPr lang="en-US"/>
        </a:p>
      </dgm:t>
    </dgm:pt>
    <dgm:pt modelId="{179D4539-745C-46BD-B180-86881629D49C}" type="sibTrans" cxnId="{4BB6A6C5-9AE7-44EA-ADF3-B208A31AB088}">
      <dgm:prSet/>
      <dgm:spPr/>
      <dgm:t>
        <a:bodyPr/>
        <a:lstStyle/>
        <a:p>
          <a:endParaRPr lang="en-US"/>
        </a:p>
      </dgm:t>
    </dgm:pt>
    <dgm:pt modelId="{E2CF03BB-1BFD-401A-8774-585621B26D76}" type="pres">
      <dgm:prSet presAssocID="{C52BB4F5-BBD3-4042-9702-05C9F8FC12A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D2FE0343-634F-4E92-8EBF-88AAF0D295C1}" type="pres">
      <dgm:prSet presAssocID="{C52BB4F5-BBD3-4042-9702-05C9F8FC12A4}" presName="Name1" presStyleCnt="0"/>
      <dgm:spPr/>
    </dgm:pt>
    <dgm:pt modelId="{8F7AB3D6-11D1-457F-A267-ABD36FD583B2}" type="pres">
      <dgm:prSet presAssocID="{C52BB4F5-BBD3-4042-9702-05C9F8FC12A4}" presName="cycle" presStyleCnt="0"/>
      <dgm:spPr/>
    </dgm:pt>
    <dgm:pt modelId="{EF8073DD-55ED-4F4C-86A7-15DCF64C5DD8}" type="pres">
      <dgm:prSet presAssocID="{C52BB4F5-BBD3-4042-9702-05C9F8FC12A4}" presName="srcNode" presStyleLbl="node1" presStyleIdx="0" presStyleCnt="7"/>
      <dgm:spPr/>
    </dgm:pt>
    <dgm:pt modelId="{9993862C-AF13-4D14-A078-DCC4D0430F8D}" type="pres">
      <dgm:prSet presAssocID="{C52BB4F5-BBD3-4042-9702-05C9F8FC12A4}" presName="conn" presStyleLbl="parChTrans1D2" presStyleIdx="0" presStyleCnt="1"/>
      <dgm:spPr/>
      <dgm:t>
        <a:bodyPr/>
        <a:lstStyle/>
        <a:p>
          <a:endParaRPr lang="en-US"/>
        </a:p>
      </dgm:t>
    </dgm:pt>
    <dgm:pt modelId="{A5A782F1-19E6-4EA7-954A-43DEFB551CE7}" type="pres">
      <dgm:prSet presAssocID="{C52BB4F5-BBD3-4042-9702-05C9F8FC12A4}" presName="extraNode" presStyleLbl="node1" presStyleIdx="0" presStyleCnt="7"/>
      <dgm:spPr/>
    </dgm:pt>
    <dgm:pt modelId="{8E3B48A2-E6E0-4951-83E4-05E0AF516C99}" type="pres">
      <dgm:prSet presAssocID="{C52BB4F5-BBD3-4042-9702-05C9F8FC12A4}" presName="dstNode" presStyleLbl="node1" presStyleIdx="0" presStyleCnt="7"/>
      <dgm:spPr/>
    </dgm:pt>
    <dgm:pt modelId="{3D10FBC1-99AA-4877-932A-D34BE334AD9D}" type="pres">
      <dgm:prSet presAssocID="{CFDB6179-09D3-4FFA-96D8-5669817B1F10}" presName="text_1" presStyleLbl="node1" presStyleIdx="0" presStyleCnt="7" custScaleY="132490" custLinFactNeighborX="-105" custLinFactNeighborY="-486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39F121-B45C-4732-8339-727B5BB50DB1}" type="pres">
      <dgm:prSet presAssocID="{CFDB6179-09D3-4FFA-96D8-5669817B1F10}" presName="accent_1" presStyleCnt="0"/>
      <dgm:spPr/>
    </dgm:pt>
    <dgm:pt modelId="{8494C3A9-F1D3-4933-AF12-4B4BB34ECBB8}" type="pres">
      <dgm:prSet presAssocID="{CFDB6179-09D3-4FFA-96D8-5669817B1F10}" presName="accentRepeatNode" presStyleLbl="solidFgAcc1" presStyleIdx="0" presStyleCnt="7" custScaleX="95038" custLinFactNeighborX="-18506" custLinFactNeighborY="-25559"/>
      <dgm:spPr/>
    </dgm:pt>
    <dgm:pt modelId="{0B89FE1C-BEB3-41BD-A887-A9E58979C235}" type="pres">
      <dgm:prSet presAssocID="{EB5F336C-F7B8-48C2-912D-1066A2DB07AB}" presName="text_2" presStyleLbl="node1" presStyleIdx="1" presStyleCnt="7" custLinFactNeighborX="-1162" custLinFactNeighborY="-52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8A3E09-5A6B-4CE3-AF60-8F08AC6212E3}" type="pres">
      <dgm:prSet presAssocID="{EB5F336C-F7B8-48C2-912D-1066A2DB07AB}" presName="accent_2" presStyleCnt="0"/>
      <dgm:spPr/>
    </dgm:pt>
    <dgm:pt modelId="{3A815881-2757-4AD2-8A4A-97C79CE8CB27}" type="pres">
      <dgm:prSet presAssocID="{EB5F336C-F7B8-48C2-912D-1066A2DB07AB}" presName="accentRepeatNode" presStyleLbl="solidFgAcc1" presStyleIdx="1" presStyleCnt="7" custScaleX="76945" custScaleY="91080" custLinFactNeighborX="-8350" custLinFactNeighborY="-42963"/>
      <dgm:spPr/>
    </dgm:pt>
    <dgm:pt modelId="{071419A2-4430-4988-8681-A4394C895B77}" type="pres">
      <dgm:prSet presAssocID="{A9BF0E01-CF53-4E90-B663-11A85F865E8D}" presName="text_3" presStyleLbl="node1" presStyleIdx="2" presStyleCnt="7" custScaleX="102590" custLinFactNeighborX="1415" custLinFactNeighborY="307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8F400C-1738-48AA-BC75-C478A5FA85FB}" type="pres">
      <dgm:prSet presAssocID="{A9BF0E01-CF53-4E90-B663-11A85F865E8D}" presName="accent_3" presStyleCnt="0"/>
      <dgm:spPr/>
    </dgm:pt>
    <dgm:pt modelId="{6036FC64-9E13-403F-8F95-2222BFE66432}" type="pres">
      <dgm:prSet presAssocID="{A9BF0E01-CF53-4E90-B663-11A85F865E8D}" presName="accentRepeatNode" presStyleLbl="solidFgAcc1" presStyleIdx="2" presStyleCnt="7" custScaleX="92189" custScaleY="86787" custLinFactNeighborX="-18412" custLinFactNeighborY="-65904"/>
      <dgm:spPr/>
      <dgm:t>
        <a:bodyPr/>
        <a:lstStyle/>
        <a:p>
          <a:endParaRPr lang="en-US"/>
        </a:p>
      </dgm:t>
    </dgm:pt>
    <dgm:pt modelId="{CA5652C3-FBDF-4D6D-A4BC-C8F25125F837}" type="pres">
      <dgm:prSet presAssocID="{72C1F15C-F338-4E44-82EC-186A8641EA4B}" presName="text_4" presStyleLbl="node1" presStyleIdx="3" presStyleCnt="7" custScaleY="157798" custLinFactY="28886" custLinFactNeighborX="543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60B137-96C0-46EF-8894-CEFC3E829726}" type="pres">
      <dgm:prSet presAssocID="{72C1F15C-F338-4E44-82EC-186A8641EA4B}" presName="accent_4" presStyleCnt="0"/>
      <dgm:spPr/>
    </dgm:pt>
    <dgm:pt modelId="{E0B5E9F7-2812-4BEA-B5D0-CED5B6D15BA6}" type="pres">
      <dgm:prSet presAssocID="{72C1F15C-F338-4E44-82EC-186A8641EA4B}" presName="accentRepeatNode" presStyleLbl="solidFgAcc1" presStyleIdx="3" presStyleCnt="7" custScaleX="79870" custScaleY="83956" custLinFactNeighborX="-3908" custLinFactNeighborY="9777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FF02088-A97D-4BA6-AF6A-3D6B1FB0D8D7}" type="pres">
      <dgm:prSet presAssocID="{E8A18657-C3F6-4C2D-B554-1A613D604946}" presName="text_5" presStyleLbl="node1" presStyleIdx="4" presStyleCnt="7" custScaleX="106678" custScaleY="98396" custLinFactY="17274" custLinFactNeighborX="-211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A48890-80C5-4B59-87CA-919553A6F77B}" type="pres">
      <dgm:prSet presAssocID="{E8A18657-C3F6-4C2D-B554-1A613D604946}" presName="accent_5" presStyleCnt="0"/>
      <dgm:spPr/>
    </dgm:pt>
    <dgm:pt modelId="{E2B79090-2395-4583-A46C-0E9FEFF12159}" type="pres">
      <dgm:prSet presAssocID="{E8A18657-C3F6-4C2D-B554-1A613D604946}" presName="accentRepeatNode" presStyleLbl="solidFgAcc1" presStyleIdx="4" presStyleCnt="7" custScaleX="80126" custScaleY="75308" custLinFactNeighborX="-25538" custLinFactNeighborY="96441"/>
      <dgm:spPr/>
    </dgm:pt>
    <dgm:pt modelId="{7A0AC7D0-5E7A-437B-BD76-106F0B013FCE}" type="pres">
      <dgm:prSet presAssocID="{C3C8D7AB-3675-48A6-ACDB-6FC8151217A5}" presName="text_6" presStyleLbl="node1" presStyleIdx="5" presStyleCnt="7" custScaleX="105963" custLinFactNeighborX="21" custLinFactNeighborY="767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1E5001-7188-4D7B-9119-F228999F17ED}" type="pres">
      <dgm:prSet presAssocID="{C3C8D7AB-3675-48A6-ACDB-6FC8151217A5}" presName="accent_6" presStyleCnt="0"/>
      <dgm:spPr/>
    </dgm:pt>
    <dgm:pt modelId="{14AB2B99-28B4-422C-9A7A-413070E54D2E}" type="pres">
      <dgm:prSet presAssocID="{C3C8D7AB-3675-48A6-ACDB-6FC8151217A5}" presName="accentRepeatNode" presStyleLbl="solidFgAcc1" presStyleIdx="5" presStyleCnt="7" custScaleX="82160" custScaleY="75308" custLinFactNeighborX="-23161" custLinFactNeighborY="50849"/>
      <dgm:spPr/>
    </dgm:pt>
    <dgm:pt modelId="{04767436-0BEA-42B6-A2B8-B988D91EC115}" type="pres">
      <dgm:prSet presAssocID="{82E47778-7AF4-495A-BBE7-A73F9F3B70FE}" presName="text_7" presStyleLbl="node1" presStyleIdx="6" presStyleCnt="7" custLinFactNeighborY="662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B1ED85-03F1-4911-A769-EBD8579B5374}" type="pres">
      <dgm:prSet presAssocID="{82E47778-7AF4-495A-BBE7-A73F9F3B70FE}" presName="accent_7" presStyleCnt="0"/>
      <dgm:spPr/>
    </dgm:pt>
    <dgm:pt modelId="{D99CD06F-736F-4A5B-9CD6-0E257D28466E}" type="pres">
      <dgm:prSet presAssocID="{82E47778-7AF4-495A-BBE7-A73F9F3B70FE}" presName="accentRepeatNode" presStyleLbl="solidFgAcc1" presStyleIdx="6" presStyleCnt="7" custScaleX="93094" custScaleY="75203" custLinFactNeighborX="-20923" custLinFactNeighborY="44569"/>
      <dgm:spPr/>
    </dgm:pt>
  </dgm:ptLst>
  <dgm:cxnLst>
    <dgm:cxn modelId="{21BDE821-6394-409E-A416-A378D7BD7B37}" type="presOf" srcId="{748B7EF0-C3CC-43CF-A342-E01DF768DFB0}" destId="{9993862C-AF13-4D14-A078-DCC4D0430F8D}" srcOrd="0" destOrd="0" presId="urn:microsoft.com/office/officeart/2008/layout/VerticalCurvedList"/>
    <dgm:cxn modelId="{C0C8316B-CD23-40CE-A952-2D85AD962090}" srcId="{C52BB4F5-BBD3-4042-9702-05C9F8FC12A4}" destId="{72C1F15C-F338-4E44-82EC-186A8641EA4B}" srcOrd="3" destOrd="0" parTransId="{CA7A8A3A-5206-4065-8EC3-4F8D07F32AAC}" sibTransId="{1842AB89-4876-4FA2-A366-650F54756C55}"/>
    <dgm:cxn modelId="{E54E374F-DEC9-4FA9-A39B-53E119991345}" srcId="{C52BB4F5-BBD3-4042-9702-05C9F8FC12A4}" destId="{82E47778-7AF4-495A-BBE7-A73F9F3B70FE}" srcOrd="6" destOrd="0" parTransId="{B406BC38-509F-4942-9769-24861643F5C1}" sibTransId="{5E2C008C-992F-430F-9A79-2304BE4AE623}"/>
    <dgm:cxn modelId="{2DC87326-8D22-44E9-AB5A-AEA77D6CE79B}" type="presOf" srcId="{C52BB4F5-BBD3-4042-9702-05C9F8FC12A4}" destId="{E2CF03BB-1BFD-401A-8774-585621B26D76}" srcOrd="0" destOrd="0" presId="urn:microsoft.com/office/officeart/2008/layout/VerticalCurvedList"/>
    <dgm:cxn modelId="{50746A37-7794-49C8-8AD6-5A1A8BF2B4F6}" srcId="{C52BB4F5-BBD3-4042-9702-05C9F8FC12A4}" destId="{E8A18657-C3F6-4C2D-B554-1A613D604946}" srcOrd="4" destOrd="0" parTransId="{41426F34-8348-4232-8455-6353DDC148D6}" sibTransId="{85FB4B7A-04BC-4597-8C6C-3F76C9187D6E}"/>
    <dgm:cxn modelId="{29AC1613-C5D1-4287-A7A9-502FF3CAF61D}" type="presOf" srcId="{EB5F336C-F7B8-48C2-912D-1066A2DB07AB}" destId="{0B89FE1C-BEB3-41BD-A887-A9E58979C235}" srcOrd="0" destOrd="0" presId="urn:microsoft.com/office/officeart/2008/layout/VerticalCurvedList"/>
    <dgm:cxn modelId="{9C77E51A-F3F8-4951-8412-BF533B4BBF59}" srcId="{C52BB4F5-BBD3-4042-9702-05C9F8FC12A4}" destId="{A9BF0E01-CF53-4E90-B663-11A85F865E8D}" srcOrd="2" destOrd="0" parTransId="{80D03685-CDEE-4FD7-8705-460A870F7060}" sibTransId="{B722821A-3EE2-4698-95B1-D79B18EEF57B}"/>
    <dgm:cxn modelId="{4C37368A-42F9-4A1C-927D-6829CC5568DF}" type="presOf" srcId="{82E47778-7AF4-495A-BBE7-A73F9F3B70FE}" destId="{04767436-0BEA-42B6-A2B8-B988D91EC115}" srcOrd="0" destOrd="0" presId="urn:microsoft.com/office/officeart/2008/layout/VerticalCurvedList"/>
    <dgm:cxn modelId="{4E1BAF4D-0A2A-48E8-9281-BACE6FFC1F7A}" srcId="{C52BB4F5-BBD3-4042-9702-05C9F8FC12A4}" destId="{EB5F336C-F7B8-48C2-912D-1066A2DB07AB}" srcOrd="1" destOrd="0" parTransId="{DE84570B-2DE6-4791-974E-3B6F8BF042FE}" sibTransId="{B1B13AD6-9EF9-4F54-AD31-8B243AB8401F}"/>
    <dgm:cxn modelId="{B3E63F0E-304F-46A2-8DAD-0FE8CD662C5E}" type="presOf" srcId="{A9BF0E01-CF53-4E90-B663-11A85F865E8D}" destId="{071419A2-4430-4988-8681-A4394C895B77}" srcOrd="0" destOrd="0" presId="urn:microsoft.com/office/officeart/2008/layout/VerticalCurvedList"/>
    <dgm:cxn modelId="{318EC102-CEA6-4699-8B14-6F440A97F95F}" type="presOf" srcId="{C3C8D7AB-3675-48A6-ACDB-6FC8151217A5}" destId="{7A0AC7D0-5E7A-437B-BD76-106F0B013FCE}" srcOrd="0" destOrd="0" presId="urn:microsoft.com/office/officeart/2008/layout/VerticalCurvedList"/>
    <dgm:cxn modelId="{22078BB2-7B7B-4150-BAFE-24BECB058F78}" srcId="{C52BB4F5-BBD3-4042-9702-05C9F8FC12A4}" destId="{CFDB6179-09D3-4FFA-96D8-5669817B1F10}" srcOrd="0" destOrd="0" parTransId="{19F999D5-5F48-4E14-940D-F58F4E0DC39A}" sibTransId="{748B7EF0-C3CC-43CF-A342-E01DF768DFB0}"/>
    <dgm:cxn modelId="{5D8D2A8A-BC08-42E4-A16B-E1DE92ABDED1}" srcId="{C52BB4F5-BBD3-4042-9702-05C9F8FC12A4}" destId="{049E0B72-C466-47B6-897D-537427D92366}" srcOrd="7" destOrd="0" parTransId="{F213720B-1016-4BCC-A11B-8AE98655492F}" sibTransId="{706D562E-DA2A-4FCB-8E36-EE8643C483E7}"/>
    <dgm:cxn modelId="{4BB6A6C5-9AE7-44EA-ADF3-B208A31AB088}" srcId="{C52BB4F5-BBD3-4042-9702-05C9F8FC12A4}" destId="{1A693ADF-441A-4325-8F5E-56B9376397DC}" srcOrd="9" destOrd="0" parTransId="{A72BA572-35E6-481F-8A83-85CAA583ECC6}" sibTransId="{179D4539-745C-46BD-B180-86881629D49C}"/>
    <dgm:cxn modelId="{0C4DEADD-65B3-4704-BB46-38F7FB9F8536}" type="presOf" srcId="{72C1F15C-F338-4E44-82EC-186A8641EA4B}" destId="{CA5652C3-FBDF-4D6D-A4BC-C8F25125F837}" srcOrd="0" destOrd="0" presId="urn:microsoft.com/office/officeart/2008/layout/VerticalCurvedList"/>
    <dgm:cxn modelId="{3DE4A41F-E6AD-4C29-B995-3E861825B670}" srcId="{C52BB4F5-BBD3-4042-9702-05C9F8FC12A4}" destId="{05AE0210-28AB-4554-B8E6-1AC1923BACBE}" srcOrd="8" destOrd="0" parTransId="{EEE1C12F-79E9-4188-917A-0342918E44AF}" sibTransId="{4436CC6D-6D6F-43A3-AC31-8E8C8FE45E56}"/>
    <dgm:cxn modelId="{64AC797A-B74D-4CA9-ACF9-A065F4928207}" type="presOf" srcId="{E8A18657-C3F6-4C2D-B554-1A613D604946}" destId="{9FF02088-A97D-4BA6-AF6A-3D6B1FB0D8D7}" srcOrd="0" destOrd="0" presId="urn:microsoft.com/office/officeart/2008/layout/VerticalCurvedList"/>
    <dgm:cxn modelId="{25933A3F-F583-482F-8838-68D337B57CF2}" srcId="{C52BB4F5-BBD3-4042-9702-05C9F8FC12A4}" destId="{C3C8D7AB-3675-48A6-ACDB-6FC8151217A5}" srcOrd="5" destOrd="0" parTransId="{0C7B5071-7C40-448C-9590-A0E3AC94FB09}" sibTransId="{26B5DA30-27B9-4904-BE3F-3E87EC61885D}"/>
    <dgm:cxn modelId="{26F1243D-FE48-4512-B06B-66E9C1977C85}" type="presOf" srcId="{CFDB6179-09D3-4FFA-96D8-5669817B1F10}" destId="{3D10FBC1-99AA-4877-932A-D34BE334AD9D}" srcOrd="0" destOrd="0" presId="urn:microsoft.com/office/officeart/2008/layout/VerticalCurvedList"/>
    <dgm:cxn modelId="{20674009-6537-4258-8317-9CAFB74E5C48}" type="presParOf" srcId="{E2CF03BB-1BFD-401A-8774-585621B26D76}" destId="{D2FE0343-634F-4E92-8EBF-88AAF0D295C1}" srcOrd="0" destOrd="0" presId="urn:microsoft.com/office/officeart/2008/layout/VerticalCurvedList"/>
    <dgm:cxn modelId="{E4DF8561-6436-4D53-BE18-819A9404B1AD}" type="presParOf" srcId="{D2FE0343-634F-4E92-8EBF-88AAF0D295C1}" destId="{8F7AB3D6-11D1-457F-A267-ABD36FD583B2}" srcOrd="0" destOrd="0" presId="urn:microsoft.com/office/officeart/2008/layout/VerticalCurvedList"/>
    <dgm:cxn modelId="{120F7145-598C-489D-A2A5-470C994AF11C}" type="presParOf" srcId="{8F7AB3D6-11D1-457F-A267-ABD36FD583B2}" destId="{EF8073DD-55ED-4F4C-86A7-15DCF64C5DD8}" srcOrd="0" destOrd="0" presId="urn:microsoft.com/office/officeart/2008/layout/VerticalCurvedList"/>
    <dgm:cxn modelId="{33F93B04-E272-4356-B86A-105DE2377521}" type="presParOf" srcId="{8F7AB3D6-11D1-457F-A267-ABD36FD583B2}" destId="{9993862C-AF13-4D14-A078-DCC4D0430F8D}" srcOrd="1" destOrd="0" presId="urn:microsoft.com/office/officeart/2008/layout/VerticalCurvedList"/>
    <dgm:cxn modelId="{A49750A4-C155-4407-92B5-141996A2D8BE}" type="presParOf" srcId="{8F7AB3D6-11D1-457F-A267-ABD36FD583B2}" destId="{A5A782F1-19E6-4EA7-954A-43DEFB551CE7}" srcOrd="2" destOrd="0" presId="urn:microsoft.com/office/officeart/2008/layout/VerticalCurvedList"/>
    <dgm:cxn modelId="{8A5BB6ED-BDA2-4CC2-BFA2-D4BD4942C67C}" type="presParOf" srcId="{8F7AB3D6-11D1-457F-A267-ABD36FD583B2}" destId="{8E3B48A2-E6E0-4951-83E4-05E0AF516C99}" srcOrd="3" destOrd="0" presId="urn:microsoft.com/office/officeart/2008/layout/VerticalCurvedList"/>
    <dgm:cxn modelId="{DCA7F072-298D-43D6-B4FA-12B1E0F4BBA6}" type="presParOf" srcId="{D2FE0343-634F-4E92-8EBF-88AAF0D295C1}" destId="{3D10FBC1-99AA-4877-932A-D34BE334AD9D}" srcOrd="1" destOrd="0" presId="urn:microsoft.com/office/officeart/2008/layout/VerticalCurvedList"/>
    <dgm:cxn modelId="{86EAD9B4-65DC-4770-8578-4163D5B33F87}" type="presParOf" srcId="{D2FE0343-634F-4E92-8EBF-88AAF0D295C1}" destId="{9139F121-B45C-4732-8339-727B5BB50DB1}" srcOrd="2" destOrd="0" presId="urn:microsoft.com/office/officeart/2008/layout/VerticalCurvedList"/>
    <dgm:cxn modelId="{8B7B2F3D-BF93-4B87-81F4-C9D6B182C311}" type="presParOf" srcId="{9139F121-B45C-4732-8339-727B5BB50DB1}" destId="{8494C3A9-F1D3-4933-AF12-4B4BB34ECBB8}" srcOrd="0" destOrd="0" presId="urn:microsoft.com/office/officeart/2008/layout/VerticalCurvedList"/>
    <dgm:cxn modelId="{1D00BDA5-E745-447F-A138-3097C4EF070B}" type="presParOf" srcId="{D2FE0343-634F-4E92-8EBF-88AAF0D295C1}" destId="{0B89FE1C-BEB3-41BD-A887-A9E58979C235}" srcOrd="3" destOrd="0" presId="urn:microsoft.com/office/officeart/2008/layout/VerticalCurvedList"/>
    <dgm:cxn modelId="{AF7B392A-EB32-467E-8476-0371CF0D90CC}" type="presParOf" srcId="{D2FE0343-634F-4E92-8EBF-88AAF0D295C1}" destId="{BF8A3E09-5A6B-4CE3-AF60-8F08AC6212E3}" srcOrd="4" destOrd="0" presId="urn:microsoft.com/office/officeart/2008/layout/VerticalCurvedList"/>
    <dgm:cxn modelId="{7A7F62A5-9361-45AB-AC7A-4A5D66E85944}" type="presParOf" srcId="{BF8A3E09-5A6B-4CE3-AF60-8F08AC6212E3}" destId="{3A815881-2757-4AD2-8A4A-97C79CE8CB27}" srcOrd="0" destOrd="0" presId="urn:microsoft.com/office/officeart/2008/layout/VerticalCurvedList"/>
    <dgm:cxn modelId="{4738B02E-F80F-42FC-B7AD-72E0EFB038D8}" type="presParOf" srcId="{D2FE0343-634F-4E92-8EBF-88AAF0D295C1}" destId="{071419A2-4430-4988-8681-A4394C895B77}" srcOrd="5" destOrd="0" presId="urn:microsoft.com/office/officeart/2008/layout/VerticalCurvedList"/>
    <dgm:cxn modelId="{5B8B6079-6DB3-435D-B16A-200A6212CD61}" type="presParOf" srcId="{D2FE0343-634F-4E92-8EBF-88AAF0D295C1}" destId="{B78F400C-1738-48AA-BC75-C478A5FA85FB}" srcOrd="6" destOrd="0" presId="urn:microsoft.com/office/officeart/2008/layout/VerticalCurvedList"/>
    <dgm:cxn modelId="{6285F934-AFE1-47FA-9C6F-75E892655D38}" type="presParOf" srcId="{B78F400C-1738-48AA-BC75-C478A5FA85FB}" destId="{6036FC64-9E13-403F-8F95-2222BFE66432}" srcOrd="0" destOrd="0" presId="urn:microsoft.com/office/officeart/2008/layout/VerticalCurvedList"/>
    <dgm:cxn modelId="{8B773852-893A-41EF-BCBD-8F3FC9F05496}" type="presParOf" srcId="{D2FE0343-634F-4E92-8EBF-88AAF0D295C1}" destId="{CA5652C3-FBDF-4D6D-A4BC-C8F25125F837}" srcOrd="7" destOrd="0" presId="urn:microsoft.com/office/officeart/2008/layout/VerticalCurvedList"/>
    <dgm:cxn modelId="{BA669134-519B-483D-BF70-D50B96A3D822}" type="presParOf" srcId="{D2FE0343-634F-4E92-8EBF-88AAF0D295C1}" destId="{1060B137-96C0-46EF-8894-CEFC3E829726}" srcOrd="8" destOrd="0" presId="urn:microsoft.com/office/officeart/2008/layout/VerticalCurvedList"/>
    <dgm:cxn modelId="{29D94049-1944-4E2A-BB41-8BBDE189A156}" type="presParOf" srcId="{1060B137-96C0-46EF-8894-CEFC3E829726}" destId="{E0B5E9F7-2812-4BEA-B5D0-CED5B6D15BA6}" srcOrd="0" destOrd="0" presId="urn:microsoft.com/office/officeart/2008/layout/VerticalCurvedList"/>
    <dgm:cxn modelId="{8411F966-EB24-4CDB-9E92-4B518BAEC81C}" type="presParOf" srcId="{D2FE0343-634F-4E92-8EBF-88AAF0D295C1}" destId="{9FF02088-A97D-4BA6-AF6A-3D6B1FB0D8D7}" srcOrd="9" destOrd="0" presId="urn:microsoft.com/office/officeart/2008/layout/VerticalCurvedList"/>
    <dgm:cxn modelId="{854302C2-EACD-461F-A8E9-FAD660A0FEBC}" type="presParOf" srcId="{D2FE0343-634F-4E92-8EBF-88AAF0D295C1}" destId="{CEA48890-80C5-4B59-87CA-919553A6F77B}" srcOrd="10" destOrd="0" presId="urn:microsoft.com/office/officeart/2008/layout/VerticalCurvedList"/>
    <dgm:cxn modelId="{89691890-465D-4162-A6C9-7571F1AB06AD}" type="presParOf" srcId="{CEA48890-80C5-4B59-87CA-919553A6F77B}" destId="{E2B79090-2395-4583-A46C-0E9FEFF12159}" srcOrd="0" destOrd="0" presId="urn:microsoft.com/office/officeart/2008/layout/VerticalCurvedList"/>
    <dgm:cxn modelId="{21718B1C-CADD-4F3C-A52B-A8CC29DB29EE}" type="presParOf" srcId="{D2FE0343-634F-4E92-8EBF-88AAF0D295C1}" destId="{7A0AC7D0-5E7A-437B-BD76-106F0B013FCE}" srcOrd="11" destOrd="0" presId="urn:microsoft.com/office/officeart/2008/layout/VerticalCurvedList"/>
    <dgm:cxn modelId="{C9DA7D14-2374-4452-AE55-61439CCCF7B4}" type="presParOf" srcId="{D2FE0343-634F-4E92-8EBF-88AAF0D295C1}" destId="{E51E5001-7188-4D7B-9119-F228999F17ED}" srcOrd="12" destOrd="0" presId="urn:microsoft.com/office/officeart/2008/layout/VerticalCurvedList"/>
    <dgm:cxn modelId="{235DB7EA-5713-44C2-83F7-C4B44CDB0CF8}" type="presParOf" srcId="{E51E5001-7188-4D7B-9119-F228999F17ED}" destId="{14AB2B99-28B4-422C-9A7A-413070E54D2E}" srcOrd="0" destOrd="0" presId="urn:microsoft.com/office/officeart/2008/layout/VerticalCurvedList"/>
    <dgm:cxn modelId="{9724D081-61C5-45AF-9B1C-29F492103B6E}" type="presParOf" srcId="{D2FE0343-634F-4E92-8EBF-88AAF0D295C1}" destId="{04767436-0BEA-42B6-A2B8-B988D91EC115}" srcOrd="13" destOrd="0" presId="urn:microsoft.com/office/officeart/2008/layout/VerticalCurvedList"/>
    <dgm:cxn modelId="{F7CFABA6-9E86-4A9D-96F3-DF40FD8FDA3F}" type="presParOf" srcId="{D2FE0343-634F-4E92-8EBF-88AAF0D295C1}" destId="{CBB1ED85-03F1-4911-A769-EBD8579B5374}" srcOrd="14" destOrd="0" presId="urn:microsoft.com/office/officeart/2008/layout/VerticalCurvedList"/>
    <dgm:cxn modelId="{08FE34B9-2C61-456E-9D9D-0CEE71AE1C52}" type="presParOf" srcId="{CBB1ED85-03F1-4911-A769-EBD8579B5374}" destId="{D99CD06F-736F-4A5B-9CD6-0E257D28466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41E329-78B2-4054-9064-F7FFA26D83CB}">
      <dsp:nvSpPr>
        <dsp:cNvPr id="0" name=""/>
        <dsp:cNvSpPr/>
      </dsp:nvSpPr>
      <dsp:spPr>
        <a:xfrm>
          <a:off x="313786" y="0"/>
          <a:ext cx="3022787" cy="952500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b="1" kern="1200" dirty="0">
              <a:latin typeface="Tahoma" pitchFamily="34" charset="0"/>
              <a:ea typeface="Tahoma" pitchFamily="34" charset="0"/>
              <a:cs typeface="Tahoma" pitchFamily="34" charset="0"/>
            </a:rPr>
            <a:t>ตัวชี้วัดการประเมินผลการปฏิบัติราชการ</a:t>
          </a:r>
          <a:r>
            <a:rPr lang="en-US" sz="1400" b="1" kern="1200" dirty="0">
              <a:latin typeface="Tahoma" pitchFamily="34" charset="0"/>
              <a:ea typeface="Tahoma" pitchFamily="34" charset="0"/>
              <a:cs typeface="Tahoma" pitchFamily="34" charset="0"/>
            </a:rPr>
            <a:t>                  </a:t>
          </a:r>
          <a:r>
            <a:rPr lang="th-TH" sz="1400" b="1" kern="1200" dirty="0">
              <a:latin typeface="Tahoma" pitchFamily="34" charset="0"/>
              <a:ea typeface="Tahoma" pitchFamily="34" charset="0"/>
              <a:cs typeface="Tahoma" pitchFamily="34" charset="0"/>
            </a:rPr>
            <a:t>ของหน่วยงานภายใน</a:t>
          </a:r>
          <a:r>
            <a:rPr lang="en-US" sz="1400" b="1" kern="1200" dirty="0"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  <a:r>
            <a:rPr lang="th-TH" sz="1400" b="1" kern="1200" dirty="0">
              <a:latin typeface="Tahoma" pitchFamily="34" charset="0"/>
              <a:ea typeface="Tahoma" pitchFamily="34" charset="0"/>
              <a:cs typeface="Tahoma" pitchFamily="34" charset="0"/>
            </a:rPr>
            <a:t>กรมพัฒนาฝีมือแรงงาน</a:t>
          </a:r>
          <a:endParaRPr lang="en-US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41684" y="27898"/>
        <a:ext cx="2041194" cy="896704"/>
      </dsp:txXfrm>
    </dsp:sp>
    <dsp:sp modelId="{26F4F35E-3CA8-4D59-AF82-937177E63138}">
      <dsp:nvSpPr>
        <dsp:cNvPr id="0" name=""/>
        <dsp:cNvSpPr/>
      </dsp:nvSpPr>
      <dsp:spPr>
        <a:xfrm>
          <a:off x="124125" y="1120584"/>
          <a:ext cx="2656380" cy="9525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solidFill>
            <a:schemeClr val="accent6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1400" b="1" i="0" u="none" strike="noStrike" kern="1200" cap="none" spc="0" normalizeH="0" baseline="0" noProof="0" dirty="0">
              <a:ln/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ตัวชี้วัดผู้อำนวยการ</a:t>
          </a:r>
          <a:endParaRPr lang="en-US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52023" y="1148482"/>
        <a:ext cx="1847996" cy="896704"/>
      </dsp:txXfrm>
    </dsp:sp>
    <dsp:sp modelId="{49A71D0B-3FE4-47E5-BF0D-D013F7852B74}">
      <dsp:nvSpPr>
        <dsp:cNvPr id="0" name=""/>
        <dsp:cNvSpPr/>
      </dsp:nvSpPr>
      <dsp:spPr>
        <a:xfrm>
          <a:off x="0" y="2222500"/>
          <a:ext cx="2379313" cy="9525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1400" b="1" i="0" u="none" strike="noStrike" kern="1200" cap="none" spc="0" normalizeH="0" baseline="0" noProof="0">
              <a:ln/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ตัวชี้วัดรายบุคคล</a:t>
          </a:r>
          <a:endParaRPr lang="en-US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98" y="2250398"/>
        <a:ext cx="1649426" cy="896704"/>
      </dsp:txXfrm>
    </dsp:sp>
    <dsp:sp modelId="{D946614D-707B-411C-A6BF-D06B60579F1B}">
      <dsp:nvSpPr>
        <dsp:cNvPr id="0" name=""/>
        <dsp:cNvSpPr/>
      </dsp:nvSpPr>
      <dsp:spPr>
        <a:xfrm>
          <a:off x="2161200" y="782900"/>
          <a:ext cx="619125" cy="61912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300503" y="782900"/>
        <a:ext cx="340519" cy="465892"/>
      </dsp:txXfrm>
    </dsp:sp>
    <dsp:sp modelId="{9C31A969-506F-4610-9F89-A184675AA196}">
      <dsp:nvSpPr>
        <dsp:cNvPr id="0" name=""/>
        <dsp:cNvSpPr/>
      </dsp:nvSpPr>
      <dsp:spPr>
        <a:xfrm>
          <a:off x="1746868" y="1760922"/>
          <a:ext cx="619125" cy="61912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886171" y="1760922"/>
        <a:ext cx="340519" cy="4658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93862C-AF13-4D14-A078-DCC4D0430F8D}">
      <dsp:nvSpPr>
        <dsp:cNvPr id="0" name=""/>
        <dsp:cNvSpPr/>
      </dsp:nvSpPr>
      <dsp:spPr>
        <a:xfrm>
          <a:off x="-6191220" y="-935954"/>
          <a:ext cx="7282108" cy="7282108"/>
        </a:xfrm>
        <a:prstGeom prst="blockArc">
          <a:avLst>
            <a:gd name="adj1" fmla="val 18900000"/>
            <a:gd name="adj2" fmla="val 2700000"/>
            <a:gd name="adj3" fmla="val 297"/>
          </a:avLst>
        </a:pr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10FBC1-99AA-4877-932A-D34BE334AD9D}">
      <dsp:nvSpPr>
        <dsp:cNvPr id="0" name=""/>
        <dsp:cNvSpPr/>
      </dsp:nvSpPr>
      <dsp:spPr>
        <a:xfrm>
          <a:off x="296118" y="0"/>
          <a:ext cx="5110848" cy="65142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270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b="1" kern="1200" noProof="0" dirty="0">
              <a:latin typeface="Tahoma" pitchFamily="34" charset="0"/>
              <a:ea typeface="Tahoma" pitchFamily="34" charset="0"/>
              <a:cs typeface="Tahoma" pitchFamily="34" charset="0"/>
            </a:rPr>
            <a:t>ตัวชี้วัดยุทธศาสตร์ชาติ 20 ปี / แผนพัฒนาเศรษฐกิจและสังคมแห่งชาติ ฉบับที่ 12</a:t>
          </a:r>
          <a:endParaRPr lang="en-US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96118" y="0"/>
        <a:ext cx="5110848" cy="651425"/>
      </dsp:txXfrm>
    </dsp:sp>
    <dsp:sp modelId="{8494C3A9-F1D3-4933-AF12-4B4BB34ECBB8}">
      <dsp:nvSpPr>
        <dsp:cNvPr id="0" name=""/>
        <dsp:cNvSpPr/>
      </dsp:nvSpPr>
      <dsp:spPr>
        <a:xfrm>
          <a:off x="0" y="27402"/>
          <a:ext cx="584102" cy="61459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89FE1C-BEB3-41BD-A887-A9E58979C235}">
      <dsp:nvSpPr>
        <dsp:cNvPr id="0" name=""/>
        <dsp:cNvSpPr/>
      </dsp:nvSpPr>
      <dsp:spPr>
        <a:xfrm>
          <a:off x="692530" y="723648"/>
          <a:ext cx="4665588" cy="49167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270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1400" b="1" i="0" u="none" strike="noStrike" kern="1200" cap="none" spc="0" normalizeH="0" baseline="0" noProof="0" dirty="0">
              <a:ln/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นโยบายรัฐบาล / รัฐมนตรีว่าการกระทรวงแรงงาน</a:t>
          </a:r>
          <a:endParaRPr lang="en-US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692530" y="723648"/>
        <a:ext cx="4665588" cy="491678"/>
      </dsp:txXfrm>
    </dsp:sp>
    <dsp:sp modelId="{3A815881-2757-4AD2-8A4A-97C79CE8CB27}">
      <dsp:nvSpPr>
        <dsp:cNvPr id="0" name=""/>
        <dsp:cNvSpPr/>
      </dsp:nvSpPr>
      <dsp:spPr>
        <a:xfrm>
          <a:off x="458973" y="685800"/>
          <a:ext cx="472902" cy="5597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1419A2-4430-4988-8681-A4394C895B77}">
      <dsp:nvSpPr>
        <dsp:cNvPr id="0" name=""/>
        <dsp:cNvSpPr/>
      </dsp:nvSpPr>
      <dsp:spPr>
        <a:xfrm>
          <a:off x="996050" y="1872731"/>
          <a:ext cx="4536107" cy="49167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270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b="1" kern="1200" dirty="0">
              <a:latin typeface="Tahoma" pitchFamily="34" charset="0"/>
              <a:ea typeface="Tahoma" pitchFamily="34" charset="0"/>
              <a:cs typeface="Tahoma" pitchFamily="34" charset="0"/>
            </a:rPr>
            <a:t>ตัวชี้วัดแผนปฏิบัติราชการกรมพัฒนาฝีมือแรงงาน</a:t>
          </a:r>
          <a:endParaRPr lang="en-US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96050" y="1872731"/>
        <a:ext cx="4536107" cy="491678"/>
      </dsp:txXfrm>
    </dsp:sp>
    <dsp:sp modelId="{6036FC64-9E13-403F-8F95-2222BFE66432}">
      <dsp:nvSpPr>
        <dsp:cNvPr id="0" name=""/>
        <dsp:cNvSpPr/>
      </dsp:nvSpPr>
      <dsp:spPr>
        <a:xfrm>
          <a:off x="594288" y="1295407"/>
          <a:ext cx="566592" cy="53339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5652C3-FBDF-4D6D-A4BC-C8F25125F837}">
      <dsp:nvSpPr>
        <dsp:cNvPr id="0" name=""/>
        <dsp:cNvSpPr/>
      </dsp:nvSpPr>
      <dsp:spPr>
        <a:xfrm>
          <a:off x="1092237" y="2950875"/>
          <a:ext cx="4343681" cy="77585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270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1400" b="1" i="0" u="none" strike="noStrike" kern="1200" cap="none" spc="0" normalizeH="0" baseline="0" noProof="0" dirty="0">
              <a:ln/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ตัวชี้วัดการประเมินส่วนราชการตามมาตรการปรับปรุงประสิทธิภาพในการปฏิบัติราชการ</a:t>
          </a:r>
          <a:r>
            <a:rPr kumimoji="0" lang="th-TH" sz="1400" b="1" i="0" u="none" strike="noStrike" kern="1200" cap="none" spc="0" normalizeH="0" noProof="0" dirty="0">
              <a:ln/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(สำนักงาน ก.พ.ร.)</a:t>
          </a:r>
          <a:endParaRPr lang="en-US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092237" y="2950875"/>
        <a:ext cx="4343681" cy="775859"/>
      </dsp:txXfrm>
    </dsp:sp>
    <dsp:sp modelId="{E0B5E9F7-2812-4BEA-B5D0-CED5B6D15BA6}">
      <dsp:nvSpPr>
        <dsp:cNvPr id="0" name=""/>
        <dsp:cNvSpPr/>
      </dsp:nvSpPr>
      <dsp:spPr>
        <a:xfrm>
          <a:off x="799192" y="3048003"/>
          <a:ext cx="490879" cy="515992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F02088-A97D-4BA6-AF6A-3D6B1FB0D8D7}">
      <dsp:nvSpPr>
        <dsp:cNvPr id="0" name=""/>
        <dsp:cNvSpPr/>
      </dsp:nvSpPr>
      <dsp:spPr>
        <a:xfrm>
          <a:off x="833777" y="3777766"/>
          <a:ext cx="4716862" cy="48379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270" tIns="35560" rIns="35560" bIns="3556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b="1" kern="1200" spc="-70" baseline="0" dirty="0">
              <a:latin typeface="Tahoma" pitchFamily="34" charset="0"/>
              <a:ea typeface="Tahoma" pitchFamily="34" charset="0"/>
              <a:cs typeface="Tahoma" pitchFamily="34" charset="0"/>
            </a:rPr>
            <a:t>ตัวชี้วัดสำนักงบประมาณ /โครงการ ขาวคาดแดง)</a:t>
          </a:r>
          <a:endParaRPr lang="en-US" sz="1400" kern="1200" spc="-80" baseline="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833777" y="3777766"/>
        <a:ext cx="4716862" cy="483792"/>
      </dsp:txXfrm>
    </dsp:sp>
    <dsp:sp modelId="{E2B79090-2395-4583-A46C-0E9FEFF12159}">
      <dsp:nvSpPr>
        <dsp:cNvPr id="0" name=""/>
        <dsp:cNvSpPr/>
      </dsp:nvSpPr>
      <dsp:spPr>
        <a:xfrm>
          <a:off x="587561" y="3804355"/>
          <a:ext cx="492453" cy="4628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0AC7D0-5E7A-437B-BD76-106F0B013FCE}">
      <dsp:nvSpPr>
        <dsp:cNvPr id="0" name=""/>
        <dsp:cNvSpPr/>
      </dsp:nvSpPr>
      <dsp:spPr>
        <a:xfrm>
          <a:off x="608619" y="4312025"/>
          <a:ext cx="4943797" cy="49167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270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b="1" kern="1200" spc="-70" baseline="0" dirty="0">
              <a:latin typeface="Tahoma" pitchFamily="34" charset="0"/>
              <a:ea typeface="Tahoma" pitchFamily="34" charset="0"/>
              <a:cs typeface="Tahoma" pitchFamily="34" charset="0"/>
            </a:rPr>
            <a:t>การบริหารจัดการภาครัฐ (</a:t>
          </a:r>
          <a:r>
            <a:rPr lang="en-US" sz="1400" b="1" kern="1200" spc="-70" baseline="0" dirty="0">
              <a:latin typeface="Tahoma" pitchFamily="34" charset="0"/>
              <a:ea typeface="Tahoma" pitchFamily="34" charset="0"/>
              <a:cs typeface="Tahoma" pitchFamily="34" charset="0"/>
            </a:rPr>
            <a:t>PMQA</a:t>
          </a:r>
          <a:r>
            <a:rPr lang="th-TH" sz="1400" b="1" kern="1200" spc="-70" baseline="0" dirty="0">
              <a:latin typeface="Tahoma" pitchFamily="34" charset="0"/>
              <a:ea typeface="Tahoma" pitchFamily="34" charset="0"/>
              <a:cs typeface="Tahoma" pitchFamily="34" charset="0"/>
            </a:rPr>
            <a:t>) สำนักงาน </a:t>
          </a:r>
          <a:r>
            <a:rPr lang="th-TH" sz="1400" b="1" kern="1200" spc="-70" baseline="0" dirty="0" smtClean="0">
              <a:latin typeface="Tahoma" pitchFamily="34" charset="0"/>
              <a:ea typeface="Tahoma" pitchFamily="34" charset="0"/>
              <a:cs typeface="Tahoma" pitchFamily="34" charset="0"/>
            </a:rPr>
            <a:t>ก.พ.ร. / </a:t>
          </a:r>
          <a:r>
            <a:rPr lang="en-US" sz="1400" b="1" kern="1200" spc="-70" baseline="0" dirty="0" smtClean="0">
              <a:latin typeface="Tahoma" pitchFamily="34" charset="0"/>
              <a:ea typeface="Tahoma" pitchFamily="34" charset="0"/>
              <a:cs typeface="Tahoma" pitchFamily="34" charset="0"/>
            </a:rPr>
            <a:t>ITA</a:t>
          </a:r>
          <a:endParaRPr lang="en-US" sz="1400" b="1" kern="1200" spc="-70" baseline="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608619" y="4312025"/>
        <a:ext cx="4943797" cy="491678"/>
      </dsp:txXfrm>
    </dsp:sp>
    <dsp:sp modelId="{14AB2B99-28B4-422C-9A7A-413070E54D2E}">
      <dsp:nvSpPr>
        <dsp:cNvPr id="0" name=""/>
        <dsp:cNvSpPr/>
      </dsp:nvSpPr>
      <dsp:spPr>
        <a:xfrm>
          <a:off x="351920" y="4261557"/>
          <a:ext cx="504954" cy="4628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767436-0BEA-42B6-A2B8-B988D91EC115}">
      <dsp:nvSpPr>
        <dsp:cNvPr id="0" name=""/>
        <dsp:cNvSpPr/>
      </dsp:nvSpPr>
      <dsp:spPr>
        <a:xfrm>
          <a:off x="301484" y="4918521"/>
          <a:ext cx="5110848" cy="49167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270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b="1" kern="1200" dirty="0">
              <a:latin typeface="Tahoma" pitchFamily="34" charset="0"/>
              <a:ea typeface="Tahoma" pitchFamily="34" charset="0"/>
              <a:cs typeface="Tahoma" pitchFamily="34" charset="0"/>
            </a:rPr>
            <a:t>ตัวชี้วัดตามภารกิจที่สำคัญของแต่ละหน่วยงานที่</a:t>
          </a:r>
          <a:r>
            <a:rPr lang="th-TH" sz="14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รองรับ 1-8</a:t>
          </a:r>
          <a:endParaRPr lang="en-US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01484" y="4918521"/>
        <a:ext cx="5110848" cy="491678"/>
      </dsp:txXfrm>
    </dsp:sp>
    <dsp:sp modelId="{D99CD06F-736F-4A5B-9CD6-0E257D28466E}">
      <dsp:nvSpPr>
        <dsp:cNvPr id="0" name=""/>
        <dsp:cNvSpPr/>
      </dsp:nvSpPr>
      <dsp:spPr>
        <a:xfrm>
          <a:off x="0" y="4948003"/>
          <a:ext cx="572154" cy="46219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2B0BF0-AE18-4565-A3B3-EC87F43F16A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B1608-B721-4F55-BF16-A862F2E87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239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B1608-B721-4F55-BF16-A862F2E87AA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167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B1608-B721-4F55-BF16-A862F2E87AA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883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774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763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758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036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395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656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67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945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237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095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016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6E9E0C8-641E-4EBB-87EA-36D44380BA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E220C2F3-6042-4EF8-B7FB-99BAF155CE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9"/>
            <a:ext cx="6858000" cy="1655762"/>
          </a:xfrm>
        </p:spPr>
        <p:txBody>
          <a:bodyPr/>
          <a:lstStyle>
            <a:lvl1pPr marL="0" indent="0" algn="ctr">
              <a:buNone/>
              <a:defRPr sz="1900"/>
            </a:lvl1pPr>
            <a:lvl2pPr marL="356616" indent="0" algn="ctr">
              <a:buNone/>
              <a:defRPr sz="1600"/>
            </a:lvl2pPr>
            <a:lvl3pPr marL="713232" indent="0" algn="ctr">
              <a:buNone/>
              <a:defRPr sz="1400"/>
            </a:lvl3pPr>
            <a:lvl4pPr marL="1069848" indent="0" algn="ctr">
              <a:buNone/>
              <a:defRPr sz="1200"/>
            </a:lvl4pPr>
            <a:lvl5pPr marL="1426464" indent="0" algn="ctr">
              <a:buNone/>
              <a:defRPr sz="1200"/>
            </a:lvl5pPr>
            <a:lvl6pPr marL="1783080" indent="0" algn="ctr">
              <a:buNone/>
              <a:defRPr sz="1200"/>
            </a:lvl6pPr>
            <a:lvl7pPr marL="2139696" indent="0" algn="ctr">
              <a:buNone/>
              <a:defRPr sz="1200"/>
            </a:lvl7pPr>
            <a:lvl8pPr marL="2496312" indent="0" algn="ctr">
              <a:buNone/>
              <a:defRPr sz="1200"/>
            </a:lvl8pPr>
            <a:lvl9pPr marL="2852928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5B690D3-1B1E-4A62-BD79-3E55B44F8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116E-DE32-45C1-9FFB-84ED4D35C02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D81A8D9-8062-4164-BF62-2809B0672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13B79E5-1353-4BD2-8482-FB6D008DD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6264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1D994C-9650-45D8-8C54-C56179C8C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194" y="381539"/>
            <a:ext cx="8401616" cy="742413"/>
          </a:xfrm>
        </p:spPr>
        <p:txBody>
          <a:bodyPr>
            <a:normAutofit/>
          </a:bodyPr>
          <a:lstStyle>
            <a:lvl1pPr algn="ctr">
              <a:defRPr sz="2800" b="1">
                <a:solidFill>
                  <a:srgbClr val="132A5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2DA3F93-7AFF-49DB-A001-A45EB59C07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194" y="1562103"/>
            <a:ext cx="8401616" cy="4614862"/>
          </a:xfrm>
        </p:spPr>
        <p:txBody>
          <a:bodyPr>
            <a:normAutofit/>
          </a:bodyPr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4350E16-2BAD-49EF-955E-D4C3FD0B44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1192" y="6356356"/>
            <a:ext cx="2057400" cy="365125"/>
          </a:xfrm>
        </p:spPr>
        <p:txBody>
          <a:bodyPr/>
          <a:lstStyle/>
          <a:p>
            <a:fld id="{C45C5583-E78C-47D4-911A-F9650156973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3DA4FC0-1E78-49FD-8E73-880EAF19A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="" xmlns:a16="http://schemas.microsoft.com/office/drawing/2014/main" id="{2BD01B87-00C7-4D97-9FBF-B5F25BA11FD2}"/>
              </a:ext>
            </a:extLst>
          </p:cNvPr>
          <p:cNvSpPr/>
          <p:nvPr userDrawn="1"/>
        </p:nvSpPr>
        <p:spPr>
          <a:xfrm flipV="1">
            <a:off x="8010373" y="4"/>
            <a:ext cx="769773" cy="506729"/>
          </a:xfrm>
          <a:custGeom>
            <a:avLst/>
            <a:gdLst>
              <a:gd name="connsiteX0" fmla="*/ 183515 w 1026364"/>
              <a:gd name="connsiteY0" fmla="*/ 0 h 506730"/>
              <a:gd name="connsiteX1" fmla="*/ 227430 w 1026364"/>
              <a:gd name="connsiteY1" fmla="*/ 0 h 506730"/>
              <a:gd name="connsiteX2" fmla="*/ 510669 w 1026364"/>
              <a:gd name="connsiteY2" fmla="*/ 0 h 506730"/>
              <a:gd name="connsiteX3" fmla="*/ 697965 w 1026364"/>
              <a:gd name="connsiteY3" fmla="*/ 0 h 506730"/>
              <a:gd name="connsiteX4" fmla="*/ 798933 w 1026364"/>
              <a:gd name="connsiteY4" fmla="*/ 0 h 506730"/>
              <a:gd name="connsiteX5" fmla="*/ 896110 w 1026364"/>
              <a:gd name="connsiteY5" fmla="*/ 0 h 506730"/>
              <a:gd name="connsiteX6" fmla="*/ 1026364 w 1026364"/>
              <a:gd name="connsiteY6" fmla="*/ 130254 h 506730"/>
              <a:gd name="connsiteX7" fmla="*/ 1026363 w 1026364"/>
              <a:gd name="connsiteY7" fmla="*/ 130254 h 506730"/>
              <a:gd name="connsiteX8" fmla="*/ 896109 w 1026364"/>
              <a:gd name="connsiteY8" fmla="*/ 260508 h 506730"/>
              <a:gd name="connsiteX9" fmla="*/ 863310 w 1026364"/>
              <a:gd name="connsiteY9" fmla="*/ 260508 h 506730"/>
              <a:gd name="connsiteX10" fmla="*/ 825291 w 1026364"/>
              <a:gd name="connsiteY10" fmla="*/ 260508 h 506730"/>
              <a:gd name="connsiteX11" fmla="*/ 711855 w 1026364"/>
              <a:gd name="connsiteY11" fmla="*/ 335699 h 506730"/>
              <a:gd name="connsiteX12" fmla="*/ 702180 w 1026364"/>
              <a:gd name="connsiteY12" fmla="*/ 383619 h 506730"/>
              <a:gd name="connsiteX13" fmla="*/ 702180 w 1026364"/>
              <a:gd name="connsiteY13" fmla="*/ 383618 h 506730"/>
              <a:gd name="connsiteX14" fmla="*/ 702180 w 1026364"/>
              <a:gd name="connsiteY14" fmla="*/ 383619 h 506730"/>
              <a:gd name="connsiteX15" fmla="*/ 702180 w 1026364"/>
              <a:gd name="connsiteY15" fmla="*/ 383619 h 506730"/>
              <a:gd name="connsiteX16" fmla="*/ 711855 w 1026364"/>
              <a:gd name="connsiteY16" fmla="*/ 431538 h 506730"/>
              <a:gd name="connsiteX17" fmla="*/ 777371 w 1026364"/>
              <a:gd name="connsiteY17" fmla="*/ 497055 h 506730"/>
              <a:gd name="connsiteX18" fmla="*/ 798933 w 1026364"/>
              <a:gd name="connsiteY18" fmla="*/ 501408 h 506730"/>
              <a:gd name="connsiteX19" fmla="*/ 798933 w 1026364"/>
              <a:gd name="connsiteY19" fmla="*/ 506730 h 506730"/>
              <a:gd name="connsiteX20" fmla="*/ 393325 w 1026364"/>
              <a:gd name="connsiteY20" fmla="*/ 506730 h 506730"/>
              <a:gd name="connsiteX21" fmla="*/ 463175 w 1026364"/>
              <a:gd name="connsiteY21" fmla="*/ 436880 h 506730"/>
              <a:gd name="connsiteX22" fmla="*/ 393325 w 1026364"/>
              <a:gd name="connsiteY22" fmla="*/ 367030 h 506730"/>
              <a:gd name="connsiteX23" fmla="*/ 227430 w 1026364"/>
              <a:gd name="connsiteY23" fmla="*/ 367030 h 506730"/>
              <a:gd name="connsiteX24" fmla="*/ 183515 w 1026364"/>
              <a:gd name="connsiteY24" fmla="*/ 367030 h 506730"/>
              <a:gd name="connsiteX25" fmla="*/ 0 w 1026364"/>
              <a:gd name="connsiteY25" fmla="*/ 183515 h 506730"/>
              <a:gd name="connsiteX26" fmla="*/ 183515 w 1026364"/>
              <a:gd name="connsiteY26" fmla="*/ 0 h 506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026364" h="506730">
                <a:moveTo>
                  <a:pt x="183515" y="0"/>
                </a:moveTo>
                <a:lnTo>
                  <a:pt x="227430" y="0"/>
                </a:lnTo>
                <a:lnTo>
                  <a:pt x="510669" y="0"/>
                </a:lnTo>
                <a:lnTo>
                  <a:pt x="697965" y="0"/>
                </a:lnTo>
                <a:lnTo>
                  <a:pt x="798933" y="0"/>
                </a:lnTo>
                <a:lnTo>
                  <a:pt x="896110" y="0"/>
                </a:lnTo>
                <a:cubicBezTo>
                  <a:pt x="968047" y="0"/>
                  <a:pt x="1026364" y="58317"/>
                  <a:pt x="1026364" y="130254"/>
                </a:cubicBezTo>
                <a:lnTo>
                  <a:pt x="1026363" y="130254"/>
                </a:lnTo>
                <a:cubicBezTo>
                  <a:pt x="1026363" y="202191"/>
                  <a:pt x="968046" y="260508"/>
                  <a:pt x="896109" y="260508"/>
                </a:cubicBezTo>
                <a:lnTo>
                  <a:pt x="863310" y="260508"/>
                </a:lnTo>
                <a:lnTo>
                  <a:pt x="825291" y="260508"/>
                </a:lnTo>
                <a:cubicBezTo>
                  <a:pt x="774297" y="260508"/>
                  <a:pt x="730544" y="291513"/>
                  <a:pt x="711855" y="335699"/>
                </a:cubicBezTo>
                <a:lnTo>
                  <a:pt x="702180" y="383619"/>
                </a:lnTo>
                <a:lnTo>
                  <a:pt x="702180" y="383618"/>
                </a:lnTo>
                <a:lnTo>
                  <a:pt x="702180" y="383619"/>
                </a:lnTo>
                <a:lnTo>
                  <a:pt x="702180" y="383619"/>
                </a:lnTo>
                <a:lnTo>
                  <a:pt x="711855" y="431538"/>
                </a:lnTo>
                <a:cubicBezTo>
                  <a:pt x="724314" y="460996"/>
                  <a:pt x="747913" y="484595"/>
                  <a:pt x="777371" y="497055"/>
                </a:cubicBezTo>
                <a:lnTo>
                  <a:pt x="798933" y="501408"/>
                </a:lnTo>
                <a:lnTo>
                  <a:pt x="798933" y="506730"/>
                </a:lnTo>
                <a:lnTo>
                  <a:pt x="393325" y="506730"/>
                </a:lnTo>
                <a:cubicBezTo>
                  <a:pt x="431902" y="506730"/>
                  <a:pt x="463175" y="475457"/>
                  <a:pt x="463175" y="436880"/>
                </a:cubicBezTo>
                <a:cubicBezTo>
                  <a:pt x="463175" y="398303"/>
                  <a:pt x="431902" y="367030"/>
                  <a:pt x="393325" y="367030"/>
                </a:cubicBezTo>
                <a:lnTo>
                  <a:pt x="227430" y="367030"/>
                </a:lnTo>
                <a:lnTo>
                  <a:pt x="183515" y="367030"/>
                </a:lnTo>
                <a:cubicBezTo>
                  <a:pt x="82162" y="367030"/>
                  <a:pt x="0" y="284868"/>
                  <a:pt x="0" y="183515"/>
                </a:cubicBezTo>
                <a:cubicBezTo>
                  <a:pt x="0" y="82162"/>
                  <a:pt x="82162" y="0"/>
                  <a:pt x="183515" y="0"/>
                </a:cubicBezTo>
                <a:close/>
              </a:path>
            </a:pathLst>
          </a:custGeom>
          <a:solidFill>
            <a:srgbClr val="A2DD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rtlCol="0" anchor="ctr"/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A055B5A-912C-423C-80F1-C80A88C8E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73819" y="138433"/>
            <a:ext cx="318179" cy="365125"/>
          </a:xfrm>
        </p:spPr>
        <p:txBody>
          <a:bodyPr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fld id="{66953FAA-0042-4AB5-AB8F-C115E6331DA8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3074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F09D728-CD25-4CBE-99BF-121696F3C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1709740"/>
            <a:ext cx="7886700" cy="2852737"/>
          </a:xfrm>
        </p:spPr>
        <p:txBody>
          <a:bodyPr anchor="b"/>
          <a:lstStyle>
            <a:lvl1pPr>
              <a:defRPr sz="4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40597C7-410D-4FF6-BB39-1D04ABCF38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7" y="4589468"/>
            <a:ext cx="7886700" cy="1500187"/>
          </a:xfrm>
        </p:spPr>
        <p:txBody>
          <a:bodyPr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3566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7132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698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42646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830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13969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9631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85292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FF39773-46BA-4D33-9AC3-86AD3311D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706F-87B7-41E7-8B6C-7E2506559EF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7CC234F-8737-4074-878D-D6E0C25D5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E6E1F4A-6F57-485C-ABB6-0BC584E18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5677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B54321-68C1-49FA-A713-29851B630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B551599-EDDB-43AF-A725-FA072B77FE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7"/>
            <a:ext cx="38862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D3A4BED-3B4C-47DC-AE6F-256FB9D492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7"/>
            <a:ext cx="38862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D5AD37-CA62-4A8F-9312-3A013B4C9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AC3E-CB17-4E26-B5EB-D30338C8368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0EDB138-0DD4-4C69-9DCC-6DF3D641B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7895FF4-50DA-4397-B106-CF086BB02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6547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5F7284-C2AC-47C5-B997-C81881AD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C498E94-4EAC-40D9-8262-207973777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5"/>
            <a:ext cx="3868340" cy="82391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56616" indent="0">
              <a:buNone/>
              <a:defRPr sz="1600" b="1"/>
            </a:lvl2pPr>
            <a:lvl3pPr marL="713232" indent="0">
              <a:buNone/>
              <a:defRPr sz="1400" b="1"/>
            </a:lvl3pPr>
            <a:lvl4pPr marL="1069848" indent="0">
              <a:buNone/>
              <a:defRPr sz="1200" b="1"/>
            </a:lvl4pPr>
            <a:lvl5pPr marL="1426464" indent="0">
              <a:buNone/>
              <a:defRPr sz="1200" b="1"/>
            </a:lvl5pPr>
            <a:lvl6pPr marL="1783080" indent="0">
              <a:buNone/>
              <a:defRPr sz="1200" b="1"/>
            </a:lvl6pPr>
            <a:lvl7pPr marL="2139696" indent="0">
              <a:buNone/>
              <a:defRPr sz="1200" b="1"/>
            </a:lvl7pPr>
            <a:lvl8pPr marL="2496312" indent="0">
              <a:buNone/>
              <a:defRPr sz="1200" b="1"/>
            </a:lvl8pPr>
            <a:lvl9pPr marL="2852928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8152FE0-BD34-406C-A809-B2B404FEFD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32F7CDB-E897-46EE-9171-8B89BE0B60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7" y="1681165"/>
            <a:ext cx="3887391" cy="82391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56616" indent="0">
              <a:buNone/>
              <a:defRPr sz="1600" b="1"/>
            </a:lvl2pPr>
            <a:lvl3pPr marL="713232" indent="0">
              <a:buNone/>
              <a:defRPr sz="1400" b="1"/>
            </a:lvl3pPr>
            <a:lvl4pPr marL="1069848" indent="0">
              <a:buNone/>
              <a:defRPr sz="1200" b="1"/>
            </a:lvl4pPr>
            <a:lvl5pPr marL="1426464" indent="0">
              <a:buNone/>
              <a:defRPr sz="1200" b="1"/>
            </a:lvl5pPr>
            <a:lvl6pPr marL="1783080" indent="0">
              <a:buNone/>
              <a:defRPr sz="1200" b="1"/>
            </a:lvl6pPr>
            <a:lvl7pPr marL="2139696" indent="0">
              <a:buNone/>
              <a:defRPr sz="1200" b="1"/>
            </a:lvl7pPr>
            <a:lvl8pPr marL="2496312" indent="0">
              <a:buNone/>
              <a:defRPr sz="1200" b="1"/>
            </a:lvl8pPr>
            <a:lvl9pPr marL="2852928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39EB26-4FC4-4E59-A8F2-A4B3C56211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7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85DF3FFB-8749-41D1-8EBB-DDD2C61A0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44FE-A44D-4B1A-BFFB-32CA9FC7839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896701E-972F-40D7-AF75-085473B9E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E7A60096-C746-42C0-9FC6-09A0FED46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798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09BEC6F-4588-4570-8F64-56AF64F05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9934835B-5017-4DCA-825C-A1DBCA830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63990-C331-47BA-8727-98A79039245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D894DFF-569B-4FDB-93BB-923175C2A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DED7315-C271-41D0-88CA-DF540D63D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6097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492AF25C-BBDB-423D-A4BA-C703D6315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EDDCF-AB3C-4F87-A20C-1A4D146C9A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5F83566C-9F5D-4763-8EA8-60884F2B2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BF0169E3-1F77-44A0-B1B6-F3276DAB0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098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B7DF20-BBE8-4429-89DB-AC81239F9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A820AD5-2E11-4468-B22B-4EBED5858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4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FC0BF959-3BD9-4737-A26C-8A91251310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56616" indent="0">
              <a:buNone/>
              <a:defRPr sz="1100"/>
            </a:lvl2pPr>
            <a:lvl3pPr marL="713232" indent="0">
              <a:buNone/>
              <a:defRPr sz="900"/>
            </a:lvl3pPr>
            <a:lvl4pPr marL="1069848" indent="0">
              <a:buNone/>
              <a:defRPr sz="800"/>
            </a:lvl4pPr>
            <a:lvl5pPr marL="1426464" indent="0">
              <a:buNone/>
              <a:defRPr sz="800"/>
            </a:lvl5pPr>
            <a:lvl6pPr marL="1783080" indent="0">
              <a:buNone/>
              <a:defRPr sz="800"/>
            </a:lvl6pPr>
            <a:lvl7pPr marL="2139696" indent="0">
              <a:buNone/>
              <a:defRPr sz="800"/>
            </a:lvl7pPr>
            <a:lvl8pPr marL="2496312" indent="0">
              <a:buNone/>
              <a:defRPr sz="800"/>
            </a:lvl8pPr>
            <a:lvl9pPr marL="285292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7133404-470C-4E3B-9554-DCFA71CE5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658EA-9E6D-4A09-B1E0-D74416CB85A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92E0286-4876-41EB-AFFD-D79336EE3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C2E2991-12F1-4B3A-88A2-747001848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4980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90FA5FE-B7D7-457D-B6ED-DE8481809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A01F71D6-AD84-4F67-90C3-79F50857E0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4"/>
          </a:xfrm>
        </p:spPr>
        <p:txBody>
          <a:bodyPr/>
          <a:lstStyle>
            <a:lvl1pPr marL="0" indent="0">
              <a:buNone/>
              <a:defRPr sz="2500"/>
            </a:lvl1pPr>
            <a:lvl2pPr marL="356616" indent="0">
              <a:buNone/>
              <a:defRPr sz="2200"/>
            </a:lvl2pPr>
            <a:lvl3pPr marL="713232" indent="0">
              <a:buNone/>
              <a:defRPr sz="1900"/>
            </a:lvl3pPr>
            <a:lvl4pPr marL="1069848" indent="0">
              <a:buNone/>
              <a:defRPr sz="1600"/>
            </a:lvl4pPr>
            <a:lvl5pPr marL="1426464" indent="0">
              <a:buNone/>
              <a:defRPr sz="1600"/>
            </a:lvl5pPr>
            <a:lvl6pPr marL="1783080" indent="0">
              <a:buNone/>
              <a:defRPr sz="1600"/>
            </a:lvl6pPr>
            <a:lvl7pPr marL="2139696" indent="0">
              <a:buNone/>
              <a:defRPr sz="1600"/>
            </a:lvl7pPr>
            <a:lvl8pPr marL="2496312" indent="0">
              <a:buNone/>
              <a:defRPr sz="1600"/>
            </a:lvl8pPr>
            <a:lvl9pPr marL="2852928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298B478-E5FB-465B-8028-685288F089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56616" indent="0">
              <a:buNone/>
              <a:defRPr sz="1100"/>
            </a:lvl2pPr>
            <a:lvl3pPr marL="713232" indent="0">
              <a:buNone/>
              <a:defRPr sz="900"/>
            </a:lvl3pPr>
            <a:lvl4pPr marL="1069848" indent="0">
              <a:buNone/>
              <a:defRPr sz="800"/>
            </a:lvl4pPr>
            <a:lvl5pPr marL="1426464" indent="0">
              <a:buNone/>
              <a:defRPr sz="800"/>
            </a:lvl5pPr>
            <a:lvl6pPr marL="1783080" indent="0">
              <a:buNone/>
              <a:defRPr sz="800"/>
            </a:lvl6pPr>
            <a:lvl7pPr marL="2139696" indent="0">
              <a:buNone/>
              <a:defRPr sz="800"/>
            </a:lvl7pPr>
            <a:lvl8pPr marL="2496312" indent="0">
              <a:buNone/>
              <a:defRPr sz="800"/>
            </a:lvl8pPr>
            <a:lvl9pPr marL="285292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61D0629-F0A7-47EE-8A88-612948232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C9A1E-2FCE-4BF9-B817-85B5BCC4F2E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87424D5-16DC-496B-A95F-A67D32D6D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CE120D1-66F2-422F-B442-DE4EB7BF6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3323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0E28782-9859-4AB9-9DE0-913F65754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DD12500-F7F3-4A05-BA76-41796D4058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E9001B-4531-48E2-B15C-44FF2B61F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BF71A-1037-45C7-83BC-1E30173C677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041F423-1523-4F2A-85CE-3BD651C08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3498CD3-87D1-4E53-8253-83603846A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4201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75A3126A-2BA2-4E5F-A0CC-07A5B1D305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7"/>
            <a:ext cx="1971675" cy="58118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BFEBEFA-C478-4162-ACC3-36EB7182DE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4" y="365127"/>
            <a:ext cx="5800725" cy="5811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C1C8D30-45E3-471F-853A-21F137FFD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06E7-F498-41B6-B561-FC92907F75C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E7F3507-F491-45AF-A3B7-9E35FC89B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B3BB7F9-B15C-420B-8C8C-4F4A087FA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605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32BFC978-B996-459D-BCF0-F22C2E413C01}"/>
              </a:ext>
            </a:extLst>
          </p:cNvPr>
          <p:cNvGrpSpPr/>
          <p:nvPr userDrawn="1"/>
        </p:nvGrpSpPr>
        <p:grpSpPr>
          <a:xfrm>
            <a:off x="-445288" y="3690915"/>
            <a:ext cx="2703661" cy="4440403"/>
            <a:chOff x="-593721" y="3690907"/>
            <a:chExt cx="3604881" cy="444040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="" xmlns:a16="http://schemas.microsoft.com/office/drawing/2014/main" id="{A553C576-F934-4166-AB17-344413522F1F}"/>
                </a:ext>
              </a:extLst>
            </p:cNvPr>
            <p:cNvSpPr/>
            <p:nvPr/>
          </p:nvSpPr>
          <p:spPr>
            <a:xfrm rot="18900000">
              <a:off x="-593721" y="4583741"/>
              <a:ext cx="1354347" cy="1354347"/>
            </a:xfrm>
            <a:prstGeom prst="roundRect">
              <a:avLst/>
            </a:pr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13232"/>
              <a:endParaRPr lang="en-US" sz="1400">
                <a:solidFill>
                  <a:prstClr val="white"/>
                </a:solidFill>
              </a:endParaRP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="" xmlns:a16="http://schemas.microsoft.com/office/drawing/2014/main" id="{C5B5652C-1DC8-4D78-B762-3A80D5B57344}"/>
                </a:ext>
              </a:extLst>
            </p:cNvPr>
            <p:cNvSpPr/>
            <p:nvPr/>
          </p:nvSpPr>
          <p:spPr>
            <a:xfrm rot="18900000">
              <a:off x="-593720" y="6369410"/>
              <a:ext cx="1354347" cy="1354347"/>
            </a:xfrm>
            <a:prstGeom prst="roundRect">
              <a:avLst/>
            </a:pr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13232"/>
              <a:endParaRPr lang="en-US" sz="1400">
                <a:solidFill>
                  <a:prstClr val="white"/>
                </a:solidFill>
              </a:endParaRP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="" xmlns:a16="http://schemas.microsoft.com/office/drawing/2014/main" id="{EDA7A6C2-4EEE-4AC8-9A1B-741C1DE2E446}"/>
                </a:ext>
              </a:extLst>
            </p:cNvPr>
            <p:cNvSpPr/>
            <p:nvPr/>
          </p:nvSpPr>
          <p:spPr>
            <a:xfrm rot="18900000">
              <a:off x="531546" y="3690907"/>
              <a:ext cx="1354347" cy="1354347"/>
            </a:xfrm>
            <a:prstGeom prst="roundRect">
              <a:avLst/>
            </a:pr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13232"/>
              <a:endParaRPr lang="en-US" sz="1400">
                <a:solidFill>
                  <a:prstClr val="white"/>
                </a:solidFill>
              </a:endParaRP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="" xmlns:a16="http://schemas.microsoft.com/office/drawing/2014/main" id="{0BE8859B-D620-4D3F-88BD-169E8E728135}"/>
                </a:ext>
              </a:extLst>
            </p:cNvPr>
            <p:cNvSpPr/>
            <p:nvPr/>
          </p:nvSpPr>
          <p:spPr>
            <a:xfrm rot="18900000">
              <a:off x="531547" y="5476576"/>
              <a:ext cx="1354347" cy="1354347"/>
            </a:xfrm>
            <a:prstGeom prst="roundRect">
              <a:avLst/>
            </a:prstGeom>
            <a:noFill/>
            <a:ln>
              <a:solidFill>
                <a:srgbClr val="1AA39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13232"/>
              <a:endParaRPr 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="" xmlns:a16="http://schemas.microsoft.com/office/drawing/2014/main" id="{A08C0260-EDCE-41B7-A5E8-932C42F5D4ED}"/>
                </a:ext>
              </a:extLst>
            </p:cNvPr>
            <p:cNvSpPr/>
            <p:nvPr/>
          </p:nvSpPr>
          <p:spPr>
            <a:xfrm rot="18900000">
              <a:off x="1656812" y="4583741"/>
              <a:ext cx="1354347" cy="1354347"/>
            </a:xfrm>
            <a:prstGeom prst="roundRect">
              <a:avLst/>
            </a:pr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13232"/>
              <a:endParaRPr lang="en-US" sz="1400">
                <a:solidFill>
                  <a:prstClr val="white"/>
                </a:solidFill>
              </a:endParaRP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="" xmlns:a16="http://schemas.microsoft.com/office/drawing/2014/main" id="{E6FAD573-7540-407E-A530-DB6CA6A80BDC}"/>
                </a:ext>
              </a:extLst>
            </p:cNvPr>
            <p:cNvSpPr/>
            <p:nvPr/>
          </p:nvSpPr>
          <p:spPr>
            <a:xfrm rot="18900000">
              <a:off x="1656813" y="6369410"/>
              <a:ext cx="1354347" cy="1354347"/>
            </a:xfrm>
            <a:prstGeom prst="roundRect">
              <a:avLst/>
            </a:pr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13232"/>
              <a:endParaRPr lang="en-US" sz="1400">
                <a:solidFill>
                  <a:prstClr val="white"/>
                </a:solidFill>
              </a:endParaRP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="" xmlns:a16="http://schemas.microsoft.com/office/drawing/2014/main" id="{BC9E3436-BF30-4145-A538-A38F2EF9D385}"/>
                </a:ext>
              </a:extLst>
            </p:cNvPr>
            <p:cNvSpPr/>
            <p:nvPr/>
          </p:nvSpPr>
          <p:spPr>
            <a:xfrm rot="18900000">
              <a:off x="123991" y="5961858"/>
              <a:ext cx="2169452" cy="2169452"/>
            </a:xfrm>
            <a:prstGeom prst="roundRect">
              <a:avLst/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13232"/>
              <a:endParaRPr 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EF9B11AE-6FB6-4B87-8E89-E1D065DB0E34}"/>
              </a:ext>
            </a:extLst>
          </p:cNvPr>
          <p:cNvSpPr/>
          <p:nvPr userDrawn="1"/>
        </p:nvSpPr>
        <p:spPr>
          <a:xfrm>
            <a:off x="3" y="3429002"/>
            <a:ext cx="3324225" cy="3429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rtlCol="0" anchor="ctr"/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6437C02-0FE9-4694-A7B5-DAA2E7F92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D4DD3-678E-4AFD-A40F-E4DACEA7717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6259E44-CD78-4CC7-8AA4-C4FF8D36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953EE96-960C-45FC-BB52-209ED2441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EBBE-1EFA-4D2E-88F5-083B206EF4A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7D2EF540-DE6E-4F6A-A782-50F96103DA3E}"/>
              </a:ext>
            </a:extLst>
          </p:cNvPr>
          <p:cNvSpPr/>
          <p:nvPr userDrawn="1"/>
        </p:nvSpPr>
        <p:spPr>
          <a:xfrm>
            <a:off x="8810632" y="366742"/>
            <a:ext cx="333375" cy="444501"/>
          </a:xfrm>
          <a:prstGeom prst="rect">
            <a:avLst/>
          </a:prstGeom>
          <a:solidFill>
            <a:srgbClr val="F6AF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rtlCol="0" anchor="ctr"/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354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F1264-64F6-41E6-86CF-43BAC5FEAD3E}" type="datetimeFigureOut">
              <a:rPr lang="en-US" smtClean="0"/>
              <a:pPr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FFF51-E043-459B-818E-F264B5027D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970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931CB85A-6E39-4D48-82E1-C2E16BD4D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71323" tIns="35662" rIns="71323" bIns="35662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CB0B525-4721-480F-8B1E-0627275B63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7"/>
            <a:ext cx="7886700" cy="4351337"/>
          </a:xfrm>
          <a:prstGeom prst="rect">
            <a:avLst/>
          </a:prstGeom>
        </p:spPr>
        <p:txBody>
          <a:bodyPr vert="horz" lIns="71323" tIns="35662" rIns="71323" bIns="35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C5AECF7-CCA1-4B7B-A730-4C54BAB252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6"/>
            <a:ext cx="2057400" cy="365125"/>
          </a:xfrm>
          <a:prstGeom prst="rect">
            <a:avLst/>
          </a:prstGeom>
        </p:spPr>
        <p:txBody>
          <a:bodyPr vert="horz" lIns="71323" tIns="35662" rIns="71323" bIns="35662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13232"/>
            <a:fld id="{3CD65DDB-B50B-40C0-9C80-B16FCC15FD1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13232"/>
              <a:t>25-Aug-20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BAB8412-EA11-44D1-BEA1-0A70BB2CA7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6"/>
            <a:ext cx="3086100" cy="365125"/>
          </a:xfrm>
          <a:prstGeom prst="rect">
            <a:avLst/>
          </a:prstGeom>
        </p:spPr>
        <p:txBody>
          <a:bodyPr vert="horz" lIns="71323" tIns="35662" rIns="71323" bIns="35662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13232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5C70C7F-43F4-4781-803E-86D88E4CFF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6"/>
            <a:ext cx="2057400" cy="365125"/>
          </a:xfrm>
          <a:prstGeom prst="rect">
            <a:avLst/>
          </a:prstGeom>
        </p:spPr>
        <p:txBody>
          <a:bodyPr vert="horz" lIns="71323" tIns="35662" rIns="71323" bIns="35662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13232"/>
            <a:fld id="{66953FAA-0042-4AB5-AB8F-C115E6331DA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13232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83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713232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8308" indent="-178308" algn="l" defTabSz="713232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34924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891540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48156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772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61388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18004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674620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31236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3232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9848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83080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9696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96312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52928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0" y="2514600"/>
            <a:ext cx="4334774" cy="533400"/>
          </a:xfrm>
          <a:prstGeom prst="rect">
            <a:avLst/>
          </a:prstGeom>
          <a:solidFill>
            <a:srgbClr val="8368A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ตัวชี้วัด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เพื่อยกระดับขีด</a:t>
            </a:r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ความสามารถใน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แข่งขัน </a:t>
            </a:r>
          </a:p>
          <a:p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ของ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ประเทศ</a:t>
            </a:r>
            <a:endParaRPr lang="en-US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843717849"/>
              </p:ext>
            </p:extLst>
          </p:nvPr>
        </p:nvGraphicFramePr>
        <p:xfrm>
          <a:off x="76200" y="2692400"/>
          <a:ext cx="3733800" cy="317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Rectangle 13"/>
          <p:cNvSpPr/>
          <p:nvPr/>
        </p:nvSpPr>
        <p:spPr>
          <a:xfrm>
            <a:off x="0" y="304801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ความเชื่อมโยงตัวชี้วัดในเชิงคุณภาพ </a:t>
            </a:r>
            <a:endParaRPr lang="en-US" sz="1600" b="1" dirty="0">
              <a:solidFill>
                <a:schemeClr val="tx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และการถ่ายทอดตัวชี้วัดจากระดับองค์การสู่ระดับบุคคล</a:t>
            </a:r>
            <a:endParaRPr lang="en-US" sz="1600" dirty="0">
              <a:solidFill>
                <a:schemeClr val="tx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2373" y="364540"/>
            <a:ext cx="670780" cy="678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694429673"/>
              </p:ext>
            </p:extLst>
          </p:nvPr>
        </p:nvGraphicFramePr>
        <p:xfrm>
          <a:off x="3559295" y="1219200"/>
          <a:ext cx="55626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611013" y="1302678"/>
            <a:ext cx="458780" cy="4628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 2"/>
              </a:rPr>
              <a:t>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18267" y="1975556"/>
            <a:ext cx="325133" cy="462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 2"/>
              </a:rPr>
              <a:t>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60208" y="4267200"/>
            <a:ext cx="458780" cy="4628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 2"/>
              </a:rPr>
              <a:t>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88630" y="5017912"/>
            <a:ext cx="307170" cy="462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 2"/>
              </a:rPr>
              <a:t>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02"/>
          <a:stretch/>
        </p:blipFill>
        <p:spPr bwMode="auto">
          <a:xfrm>
            <a:off x="4748451" y="3667916"/>
            <a:ext cx="415832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486" y="3048000"/>
            <a:ext cx="526057" cy="526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392124" y="3048000"/>
            <a:ext cx="458780" cy="4628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 2"/>
              </a:rPr>
              <a:t>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21059" y="5485238"/>
            <a:ext cx="458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 2"/>
              </a:rPr>
              <a:t>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Striped Right Arrow 18"/>
          <p:cNvSpPr/>
          <p:nvPr/>
        </p:nvSpPr>
        <p:spPr>
          <a:xfrm rot="10800000">
            <a:off x="3489805" y="2971800"/>
            <a:ext cx="701197" cy="473256"/>
          </a:xfrm>
          <a:prstGeom prst="striped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80833" y="2549878"/>
            <a:ext cx="458780" cy="4628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 2"/>
              </a:rPr>
              <a:t>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03" y="3600952"/>
            <a:ext cx="526057" cy="526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425763" y="3632559"/>
            <a:ext cx="458780" cy="4628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 2"/>
              </a:rPr>
              <a:t>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10601" y="6167735"/>
            <a:ext cx="458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Wingdings 2"/>
              </a:rPr>
              <a:t>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242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extBox 138"/>
          <p:cNvSpPr txBox="1"/>
          <p:nvPr/>
        </p:nvSpPr>
        <p:spPr>
          <a:xfrm>
            <a:off x="4043409" y="5540829"/>
            <a:ext cx="2932786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12713" indent="-112713" algn="thaiDist" defTabSz="457200" fontAlgn="t">
              <a:buFont typeface="Arial" panose="020B0604020202020204" pitchFamily="34" charset="0"/>
              <a:buChar char="•"/>
            </a:pPr>
            <a:r>
              <a:rPr lang="th-TH" sz="700" spc="-4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อันดับความสามารถในการแข่งขันทางเศรษฐกิจของประเทศไทยด้านผลิตภาพแรงงาน (</a:t>
            </a:r>
            <a:r>
              <a:rPr lang="en-US" sz="700" spc="-4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Labor</a:t>
            </a:r>
            <a:r>
              <a:rPr lang="th-TH" sz="700" spc="-4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700" spc="-4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Productivity)</a:t>
            </a:r>
            <a:r>
              <a:rPr lang="th-TH" sz="700" spc="-4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(ยุทธศาสตร์ชาติ/แผนกระทรวง/ตัวเดิม)</a:t>
            </a:r>
            <a:r>
              <a:rPr lang="en-US" sz="700" spc="-4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700" spc="-4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7013" lvl="1" indent="-114300" algn="thaiDist" defTabSz="457200" fontAlgn="t">
              <a:buFont typeface="Tahoma" panose="020B0604030504040204" pitchFamily="34" charset="0"/>
              <a:buChar char="₋"/>
            </a:pPr>
            <a:r>
              <a:rPr lang="th-TH" sz="700" spc="-4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อันดับด้านผลิตภาพแรงงาน (</a:t>
            </a:r>
            <a:r>
              <a:rPr lang="en-US" sz="700" spc="-4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Labor Productivity) </a:t>
            </a:r>
          </a:p>
          <a:p>
            <a:pPr marL="227013" lvl="1" indent="-114300" algn="thaiDist" defTabSz="457200" fontAlgn="t">
              <a:buFont typeface="Tahoma" panose="020B0604030504040204" pitchFamily="34" charset="0"/>
              <a:buChar char="₋"/>
            </a:pPr>
            <a:r>
              <a:rPr lang="th-TH" sz="700" spc="-4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ค่าคะแนนผลิตภาพแรงงาน (</a:t>
            </a:r>
            <a:r>
              <a:rPr lang="en-US" sz="700" spc="-4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Labor Productivity)</a:t>
            </a:r>
            <a:endParaRPr lang="th-TH" sz="700" spc="-4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2713" lvl="1" indent="-112713" algn="thaiDist" defTabSz="457200" fontAlgn="t">
              <a:buFont typeface="Arial" panose="020B0604020202020204" pitchFamily="34" charset="0"/>
              <a:buChar char="•"/>
            </a:pPr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จำนวนสถานประกอบการเป้าหมายที่สามารถเพิ่มผลิตภาพแรงงานและลดการสูญเสียได้ตามเป้าหมายที่กำหนด (ตัวเดิม)</a:t>
            </a:r>
          </a:p>
          <a:p>
            <a:pPr marL="112713" lvl="1" indent="-112713" algn="thaiDist" defTabSz="457200" fontAlgn="t">
              <a:buFont typeface="Arial" panose="020B0604020202020204" pitchFamily="34" charset="0"/>
              <a:buChar char="•"/>
            </a:pP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ผลิตภาพแรงงานเพิ่มขึ้นร้อยละ </a:t>
            </a:r>
            <a:r>
              <a:rPr lang="en-US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2.5</a:t>
            </a: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ต่อปี (แผนกระทรวง/แผนกรม)</a:t>
            </a:r>
          </a:p>
          <a:p>
            <a:pPr marL="112713" lvl="1" indent="-112713" algn="thaiDist" defTabSz="457200" fontAlgn="t">
              <a:buFont typeface="Arial" panose="020B0604020202020204" pitchFamily="34" charset="0"/>
              <a:buChar char="•"/>
            </a:pP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ดัชนีผลิตภาพแรงงานต่อชั่วโมงทำงาน </a:t>
            </a:r>
            <a:r>
              <a:rPr lang="en-US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(KILM16)</a:t>
            </a:r>
            <a:endParaRPr lang="th-TH" sz="700" spc="-40" dirty="0">
              <a:solidFill>
                <a:prstClr val="white">
                  <a:lumMod val="5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" name="Group 141"/>
          <p:cNvGrpSpPr/>
          <p:nvPr/>
        </p:nvGrpSpPr>
        <p:grpSpPr>
          <a:xfrm>
            <a:off x="-2" y="3654055"/>
            <a:ext cx="9144003" cy="1271369"/>
            <a:chOff x="-3" y="3754855"/>
            <a:chExt cx="9144003" cy="1271369"/>
          </a:xfrm>
        </p:grpSpPr>
        <p:grpSp>
          <p:nvGrpSpPr>
            <p:cNvPr id="7" name="Group 142"/>
            <p:cNvGrpSpPr/>
            <p:nvPr/>
          </p:nvGrpSpPr>
          <p:grpSpPr>
            <a:xfrm>
              <a:off x="-3" y="3754855"/>
              <a:ext cx="9144003" cy="1271369"/>
              <a:chOff x="-3" y="3309547"/>
              <a:chExt cx="9144003" cy="877581"/>
            </a:xfrm>
          </p:grpSpPr>
          <p:sp>
            <p:nvSpPr>
              <p:cNvPr id="166" name="Rectangle 165"/>
              <p:cNvSpPr/>
              <p:nvPr/>
            </p:nvSpPr>
            <p:spPr>
              <a:xfrm>
                <a:off x="167416" y="3309547"/>
                <a:ext cx="8976584" cy="877581"/>
              </a:xfrm>
              <a:prstGeom prst="rect">
                <a:avLst/>
              </a:prstGeom>
              <a:solidFill>
                <a:srgbClr val="E4E5E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US" sz="135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Rectangle 166"/>
              <p:cNvSpPr/>
              <p:nvPr/>
            </p:nvSpPr>
            <p:spPr>
              <a:xfrm rot="16200000">
                <a:off x="-289478" y="3604609"/>
                <a:ext cx="871994" cy="293043"/>
              </a:xfrm>
              <a:prstGeom prst="rect">
                <a:avLst/>
              </a:prstGeom>
              <a:solidFill>
                <a:srgbClr val="696C97"/>
              </a:solidFill>
              <a:ln>
                <a:solidFill>
                  <a:srgbClr val="696C9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th-TH" sz="825" spc="-53" dirty="0">
                    <a:solidFill>
                      <a:prstClr val="white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ตัวชี้วัดตามยุทธศาสตร์กระทรวง</a:t>
                </a:r>
                <a:endParaRPr lang="en-US" sz="825" spc="-53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sp>
          <p:nvSpPr>
            <p:cNvPr id="144" name="Rectangle 143"/>
            <p:cNvSpPr/>
            <p:nvPr/>
          </p:nvSpPr>
          <p:spPr>
            <a:xfrm>
              <a:off x="3482776" y="3815063"/>
              <a:ext cx="1112510" cy="104418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696C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จำนวนข้อเสนอเชิงนโยบาย ตามพันธกรณี และความร่วมมือด้านแรงงานระหว่างประเทศ </a:t>
              </a:r>
              <a:b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ที่นำไปสู่การปฏิบัติ</a:t>
              </a:r>
            </a:p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รายได้ส่งกลับของแรงงานไทยในต่างประเทศเฉลี่ยต่อแรงงานหนึ่งคน</a:t>
              </a:r>
              <a:endParaRPr lang="th-TH" sz="600" spc="-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50" name="Rectangle 149"/>
            <p:cNvSpPr/>
            <p:nvPr/>
          </p:nvSpPr>
          <p:spPr>
            <a:xfrm>
              <a:off x="4630514" y="3808044"/>
              <a:ext cx="1531114" cy="105120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696C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ร้อยละของการขาดแคลนแรงงาน </a:t>
              </a:r>
            </a:p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ร้อยละการมีงานทำของผู้สำเร็จการฝึกเตรียมเข้าทำงาน</a:t>
              </a:r>
            </a:p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ของผู้ผ่านการทดสอบมาตรฐานฝีมือแรงงานแห่งชาติได้รับอัตราค่าจ้างตามมาตรฐานฝีมือที่กำหนดตามกฎหมาย</a:t>
              </a:r>
            </a:p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ร้อยละของสาขาอาชีพที่มีการประกาศอัตราค่าจ้างตามมาตรฐานฝีมือเพิ่มขึ้น</a:t>
              </a:r>
              <a:endParaRPr lang="en-US" sz="600" spc="-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52" name="Rectangle 151"/>
            <p:cNvSpPr/>
            <p:nvPr/>
          </p:nvSpPr>
          <p:spPr>
            <a:xfrm>
              <a:off x="6195174" y="3809151"/>
              <a:ext cx="1610739" cy="105010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696C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ร้อยละของข้อร้องเรียนที่ได้รับการแก้ไขเกี่ยวกับธรรมาภิบาล</a:t>
              </a:r>
            </a:p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คะแนนการประเมินมาตรฐานความโปร่งใสในการดำเนินการ</a:t>
              </a:r>
            </a:p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ร้อยละของความพึงพอใจของผู้มีส่วนได้เสียหรือผู้รับบริการในภารกิจของกระทรวงแรงงาน</a:t>
              </a:r>
            </a:p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ร้อยละข้อตกลงในเชิงบูรณาการกับหน่วยงานภายนอกที่ประสบความสำเร็จ</a:t>
              </a:r>
              <a:endParaRPr lang="en-US" sz="600" spc="-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57" name="Rectangle 156"/>
            <p:cNvSpPr/>
            <p:nvPr/>
          </p:nvSpPr>
          <p:spPr>
            <a:xfrm>
              <a:off x="327707" y="3820612"/>
              <a:ext cx="984684" cy="10522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696C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14300" indent="-114300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ร้อยละของผลิตภาพแรงงานที่เพิ่มขึ้น</a:t>
              </a:r>
            </a:p>
            <a:p>
              <a:pPr marL="114300" indent="-114300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ร้อยละของแรงงานฝีมือที่เพิ่มขึ้น</a:t>
              </a:r>
            </a:p>
            <a:p>
              <a:pPr marL="114300" indent="-114300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ร้อยละของสถานประกอบกิจการที่เข้าสู่ระบบมาตรฐานแรงงานไทย(มรท.8001 – 2553)</a:t>
              </a:r>
              <a:endParaRPr lang="en-US" sz="700" spc="-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61" name="Rectangle 160"/>
            <p:cNvSpPr/>
            <p:nvPr/>
          </p:nvSpPr>
          <p:spPr>
            <a:xfrm>
              <a:off x="1352004" y="3820609"/>
              <a:ext cx="2097223" cy="117687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696C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17475" indent="-117475" algn="thaiDist" defTabSz="457200" fontAlgn="t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จำนวนแรงงานในระบบและนอกระบบที่ได้รับความคุ้มครองตามกฎหมายประกันสังคม </a:t>
              </a:r>
            </a:p>
            <a:p>
              <a:pPr marL="173038" indent="-55563" defTabSz="457200">
                <a:buFont typeface="Arial" panose="020B0604020202020204" pitchFamily="34" charset="0"/>
                <a:buChar char="•"/>
                <a:tabLst>
                  <a:tab pos="173038" algn="l"/>
                </a:tabLst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จำนวนผู้ประกันตนมีสิทธิได้รับบริการทางการแพทย์ภายใต้กฎหมายประกันสังคม</a:t>
              </a:r>
            </a:p>
            <a:p>
              <a:pPr marL="173038" indent="-55563" algn="thaiDist" defTabSz="457200">
                <a:buFont typeface="Arial" panose="020B0604020202020204" pitchFamily="34" charset="0"/>
                <a:buChar char="•"/>
                <a:tabLst>
                  <a:tab pos="173038" algn="l"/>
                </a:tabLst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จำนวนแรงงานนอกระบบที่สมัครได้รับการขึ้นทะเบียนเป็นผู้ประกันตนมาตรา40 กับสำนักงานประกันสังคม</a:t>
              </a:r>
            </a:p>
            <a:p>
              <a:pPr marL="117475" indent="-117475" algn="thaiDist" defTabSz="457200">
                <a:buFont typeface="+mj-lt"/>
                <a:buAutoNum type="arabicPeriod" startAt="2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จำนวนแรงงานที่ได้รับการส่งเสริม พัฒนา และคุ้มครองให้ได้รับสิทธิตามกฎหมายแรงงาน</a:t>
              </a:r>
            </a:p>
            <a:p>
              <a:pPr marL="117475" indent="-117475" algn="thaiDist" defTabSz="457200">
                <a:buFont typeface="+mj-lt"/>
                <a:buAutoNum type="arabicPeriod" startAt="2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อัตราการว่างงาน</a:t>
              </a:r>
            </a:p>
            <a:p>
              <a:pPr marL="117475" indent="-117475" algn="thaiDist" defTabSz="457200">
                <a:buFont typeface="+mj-lt"/>
                <a:buAutoNum type="arabicPeriod" startAt="2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อัตราการบรรจุงานต่อผู้สมัครงาน</a:t>
              </a:r>
            </a:p>
          </p:txBody>
        </p:sp>
        <p:sp>
          <p:nvSpPr>
            <p:cNvPr id="163" name="Rectangle 162"/>
            <p:cNvSpPr/>
            <p:nvPr/>
          </p:nvSpPr>
          <p:spPr>
            <a:xfrm>
              <a:off x="7835189" y="3808080"/>
              <a:ext cx="1279536" cy="84012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696C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ระดับความสำเร็จในการบูรณาการข้อมูลสารสนเทศด้านแรงงานของกระทรวงแรงงาน</a:t>
              </a:r>
            </a:p>
            <a:p>
              <a:pPr marL="117475" indent="-117475" defTabSz="457200">
                <a:buFont typeface="+mj-lt"/>
                <a:buAutoNum type="arabicPeriod"/>
              </a:pPr>
              <a:r>
                <a:rPr lang="th-TH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ระดับความสำเร็จการติดตามและประเมินผลการใช้งานระบบเทคโนโลยีสารสนเทศและการสื่อสาร (</a:t>
              </a:r>
              <a:r>
                <a:rPr lang="en-US" sz="700" spc="-5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ICT)</a:t>
              </a:r>
              <a:endParaRPr lang="en-US" sz="600" spc="-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8" name="Group 38"/>
          <p:cNvGrpSpPr/>
          <p:nvPr/>
        </p:nvGrpSpPr>
        <p:grpSpPr>
          <a:xfrm>
            <a:off x="3414" y="3026390"/>
            <a:ext cx="9124768" cy="549351"/>
            <a:chOff x="-24880" y="3417918"/>
            <a:chExt cx="9165173" cy="537686"/>
          </a:xfrm>
        </p:grpSpPr>
        <p:sp>
          <p:nvSpPr>
            <p:cNvPr id="89" name="Rectangle 88"/>
            <p:cNvSpPr/>
            <p:nvPr/>
          </p:nvSpPr>
          <p:spPr>
            <a:xfrm>
              <a:off x="80532" y="3417918"/>
              <a:ext cx="9059761" cy="537685"/>
            </a:xfrm>
            <a:prstGeom prst="rect">
              <a:avLst/>
            </a:prstGeom>
            <a:solidFill>
              <a:srgbClr val="E2EDEE"/>
            </a:solidFill>
            <a:ln>
              <a:solidFill>
                <a:srgbClr val="E2E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 algn="ctr" defTabSz="457200">
                <a:buFont typeface="Arial" panose="020B0604020202020204" pitchFamily="34" charset="0"/>
                <a:buChar char="•"/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 rot="16200000">
              <a:off x="-147339" y="3543662"/>
              <a:ext cx="534401" cy="289483"/>
            </a:xfrm>
            <a:prstGeom prst="rect">
              <a:avLst/>
            </a:prstGeom>
            <a:solidFill>
              <a:srgbClr val="647E8E"/>
            </a:solidFill>
            <a:ln>
              <a:solidFill>
                <a:srgbClr val="647E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71450" indent="-171450" algn="ctr" defTabSz="457200">
                <a:buFont typeface="Arial" panose="020B0604020202020204" pitchFamily="34" charset="0"/>
                <a:buChar char="•"/>
              </a:pPr>
              <a:endParaRPr lang="en-US" sz="1000" spc="-4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76" name="Rounded Rectangle 175"/>
          <p:cNvSpPr/>
          <p:nvPr/>
        </p:nvSpPr>
        <p:spPr bwMode="auto">
          <a:xfrm>
            <a:off x="1075510" y="3060457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180" name="Rounded Rectangle 179"/>
          <p:cNvSpPr/>
          <p:nvPr/>
        </p:nvSpPr>
        <p:spPr bwMode="auto">
          <a:xfrm>
            <a:off x="2619834" y="3069029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188" name="Rounded Rectangle 187"/>
          <p:cNvSpPr/>
          <p:nvPr/>
        </p:nvSpPr>
        <p:spPr bwMode="auto">
          <a:xfrm>
            <a:off x="5393134" y="3073960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</a:p>
        </p:txBody>
      </p:sp>
      <p:grpSp>
        <p:nvGrpSpPr>
          <p:cNvPr id="9" name="Group 50"/>
          <p:cNvGrpSpPr/>
          <p:nvPr/>
        </p:nvGrpSpPr>
        <p:grpSpPr>
          <a:xfrm>
            <a:off x="2363" y="1831802"/>
            <a:ext cx="9149194" cy="1104807"/>
            <a:chOff x="160897" y="3182081"/>
            <a:chExt cx="9149194" cy="1291904"/>
          </a:xfrm>
        </p:grpSpPr>
        <p:sp>
          <p:nvSpPr>
            <p:cNvPr id="43" name="Rectangle 42"/>
            <p:cNvSpPr/>
            <p:nvPr/>
          </p:nvSpPr>
          <p:spPr>
            <a:xfrm>
              <a:off x="194385" y="3182081"/>
              <a:ext cx="9115706" cy="1291904"/>
            </a:xfrm>
            <a:prstGeom prst="rect">
              <a:avLst/>
            </a:prstGeom>
            <a:solidFill>
              <a:srgbClr val="EEE2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 rot="16200000">
              <a:off x="-332401" y="3680596"/>
              <a:ext cx="1277278" cy="290681"/>
            </a:xfrm>
            <a:prstGeom prst="rect">
              <a:avLst/>
            </a:prstGeom>
            <a:solidFill>
              <a:srgbClr val="915E4D"/>
            </a:solidFill>
            <a:ln>
              <a:solidFill>
                <a:srgbClr val="915E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1050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ตัวชี้วัด</a:t>
              </a:r>
              <a:endParaRPr lang="en-US" sz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-6837" y="157719"/>
            <a:ext cx="53046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th-TH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ตัวชี้วัดกระทรวงแรงงาน / กรมพัฒนาฝีมือแรงงาน</a:t>
            </a:r>
            <a:endParaRPr lang="en-US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36" name="Straight Connector 135"/>
          <p:cNvCxnSpPr/>
          <p:nvPr/>
        </p:nvCxnSpPr>
        <p:spPr>
          <a:xfrm flipH="1">
            <a:off x="2689432" y="2958161"/>
            <a:ext cx="5577840" cy="0"/>
          </a:xfrm>
          <a:prstGeom prst="line">
            <a:avLst/>
          </a:prstGeom>
          <a:ln w="19050">
            <a:solidFill>
              <a:srgbClr val="915E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/>
          <p:cNvCxnSpPr/>
          <p:nvPr/>
        </p:nvCxnSpPr>
        <p:spPr>
          <a:xfrm>
            <a:off x="1173211" y="2863394"/>
            <a:ext cx="0" cy="182880"/>
          </a:xfrm>
          <a:prstGeom prst="line">
            <a:avLst/>
          </a:prstGeom>
          <a:ln w="19050">
            <a:solidFill>
              <a:srgbClr val="915E4D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612831" y="1914751"/>
            <a:ext cx="3060102" cy="960612"/>
          </a:xfrm>
          <a:prstGeom prst="rect">
            <a:avLst/>
          </a:prstGeom>
          <a:solidFill>
            <a:schemeClr val="bg1"/>
          </a:solidFill>
          <a:ln w="19050">
            <a:solidFill>
              <a:srgbClr val="915E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58738" indent="-58738" defTabSz="457200" fontAlgn="b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ร้อยละผู้สูงอายุที่มีศักยภาพ มีงานทำและรายได้เหมาะสม (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Y1-11)</a:t>
            </a:r>
          </a:p>
          <a:p>
            <a:pPr marL="58738" indent="-58738" defTabSz="457200" fontAlgn="b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การมีงานทำของผู้สูงอายุ (อายุ 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60-69 </a:t>
            </a: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ปี) เพิ่มขึ้น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(แผน 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12)</a:t>
            </a:r>
          </a:p>
          <a:p>
            <a:pPr marL="58738" indent="-58738" defTabSz="457200" fontAlgn="b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สัดส่วนประชากรกลุ่มด้อยโอกาสและกลุ่มเปราะบางที่ได้รับความคุ้มครองตามมาตรการคุ้มครองทางสังคม อย่างน้อย 9 กรณี ได้แก่ (1) เจ็บป่วย 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(2) คลอดบุตร  (3) ตาย 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(4) ทุพพลภาพ/พิการ (5) เงินช่วยเหลือครอบครัวหรือบุตร (6) ชราภาพ (7) ว่างงาน 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(8) ผู้อยู่ในอุปการะ (9) การบาดเจ็บจากการทำงาน (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Y1/Y2-17)</a:t>
            </a:r>
            <a:endParaRPr lang="th-TH" sz="700" spc="-6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8738" indent="-58738" defTabSz="457200" fontAlgn="b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สัดส่วนแรงงานนอกระบบที่อยู่ภายใต้ประกันสังคม (ผู้ประกันตนตามมาตรา 40) และที่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เข้าร่วมกองทุนการออมแห่งชาติต่อกำลังแรงงานเพิ่มขึ้น (แผน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12)</a:t>
            </a:r>
          </a:p>
        </p:txBody>
      </p:sp>
      <p:sp>
        <p:nvSpPr>
          <p:cNvPr id="40" name="Isosceles Triangle 39"/>
          <p:cNvSpPr/>
          <p:nvPr/>
        </p:nvSpPr>
        <p:spPr>
          <a:xfrm rot="10800000">
            <a:off x="964781" y="3539085"/>
            <a:ext cx="322853" cy="137160"/>
          </a:xfrm>
          <a:prstGeom prst="triangle">
            <a:avLst/>
          </a:prstGeom>
          <a:solidFill>
            <a:srgbClr val="696C97"/>
          </a:solidFill>
          <a:ln>
            <a:solidFill>
              <a:srgbClr val="696C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>
              <a:solidFill>
                <a:prstClr val="white"/>
              </a:solidFill>
            </a:endParaRPr>
          </a:p>
        </p:txBody>
      </p:sp>
      <p:sp>
        <p:nvSpPr>
          <p:cNvPr id="174" name="Isosceles Triangle 173"/>
          <p:cNvSpPr/>
          <p:nvPr/>
        </p:nvSpPr>
        <p:spPr>
          <a:xfrm rot="10800000">
            <a:off x="3901454" y="3539085"/>
            <a:ext cx="322853" cy="137160"/>
          </a:xfrm>
          <a:prstGeom prst="triangle">
            <a:avLst/>
          </a:prstGeom>
          <a:solidFill>
            <a:srgbClr val="696C97"/>
          </a:solidFill>
          <a:ln>
            <a:solidFill>
              <a:srgbClr val="696C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>
              <a:solidFill>
                <a:prstClr val="white"/>
              </a:solidFill>
            </a:endParaRPr>
          </a:p>
        </p:txBody>
      </p:sp>
      <p:sp>
        <p:nvSpPr>
          <p:cNvPr id="177" name="Isosceles Triangle 176"/>
          <p:cNvSpPr/>
          <p:nvPr/>
        </p:nvSpPr>
        <p:spPr>
          <a:xfrm rot="10800000">
            <a:off x="8231367" y="3540632"/>
            <a:ext cx="322853" cy="137160"/>
          </a:xfrm>
          <a:prstGeom prst="triangle">
            <a:avLst/>
          </a:prstGeom>
          <a:solidFill>
            <a:srgbClr val="696C97"/>
          </a:solidFill>
          <a:ln>
            <a:solidFill>
              <a:srgbClr val="696C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>
              <a:solidFill>
                <a:prstClr val="white"/>
              </a:solidFill>
            </a:endParaRPr>
          </a:p>
        </p:txBody>
      </p:sp>
      <p:sp>
        <p:nvSpPr>
          <p:cNvPr id="178" name="Isosceles Triangle 177"/>
          <p:cNvSpPr/>
          <p:nvPr/>
        </p:nvSpPr>
        <p:spPr>
          <a:xfrm rot="10800000">
            <a:off x="2558446" y="3540644"/>
            <a:ext cx="322853" cy="137160"/>
          </a:xfrm>
          <a:prstGeom prst="triangle">
            <a:avLst/>
          </a:prstGeom>
          <a:solidFill>
            <a:srgbClr val="696C97"/>
          </a:solidFill>
          <a:ln>
            <a:solidFill>
              <a:srgbClr val="696C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>
              <a:solidFill>
                <a:prstClr val="white"/>
              </a:solidFill>
            </a:endParaRPr>
          </a:p>
        </p:txBody>
      </p:sp>
      <p:sp>
        <p:nvSpPr>
          <p:cNvPr id="186" name="Rectangle 185"/>
          <p:cNvSpPr/>
          <p:nvPr/>
        </p:nvSpPr>
        <p:spPr>
          <a:xfrm rot="16200000">
            <a:off x="-247440" y="3132228"/>
            <a:ext cx="756620" cy="3798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sz="900" spc="-4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ยุทธศาสตร์กระทรวง</a:t>
            </a:r>
            <a:endParaRPr lang="en-US" sz="900" spc="-40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0" name="5-Point Star 129"/>
          <p:cNvSpPr/>
          <p:nvPr/>
        </p:nvSpPr>
        <p:spPr>
          <a:xfrm>
            <a:off x="-2825987" y="4101203"/>
            <a:ext cx="142011" cy="149470"/>
          </a:xfrm>
          <a:prstGeom prst="star5">
            <a:avLst/>
          </a:prstGeom>
          <a:solidFill>
            <a:srgbClr val="FFC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0036" y="3140998"/>
            <a:ext cx="154019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การเพิ่มศักยภาพแรงงานและผู้ประกอบการ เพื่อสร้างความเข้มแข็งทางเศรษฐกิจ และแข่งขันได้อย่างยั่งยืน</a:t>
            </a:r>
            <a:endParaRPr lang="en-US" sz="7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4750884" y="3139250"/>
            <a:ext cx="133193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การพัฒนากลไกในการสร้างความสมดุลของตลาดแรงงาน เพื่อสร้างความยั่งยืนให้ภาคแรงงาน</a:t>
            </a:r>
            <a:endParaRPr lang="en-US" sz="7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96809" y="3139080"/>
            <a:ext cx="139262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การคุ้มครองและเสริมสร้างความมั่นคง หลักประกันในการทำงานและคุณภาพชีวิตที่ดี</a:t>
            </a:r>
            <a:endParaRPr lang="en-US" sz="7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03557" y="3141656"/>
            <a:ext cx="11586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การบริหารจัดการด้านแรงงานระหว่างประเทศ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200390" y="3140808"/>
            <a:ext cx="137894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การบริหารจัดการองค์กร บุคลากร ด้วยหลักธรรมาภิบาล และเสริมสร้างการมีส่วนร่วมในองค์กร</a:t>
            </a:r>
            <a:endParaRPr lang="en-US" sz="7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672939" y="3156505"/>
            <a:ext cx="141007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การพัฒนาเทคโนโลยีและสารสนเทศ เพื่อบูรณาการสารสนเทศที่ทันสมัย </a:t>
            </a:r>
            <a:r>
              <a:rPr lang="en-US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มีเสถียรภาพ</a:t>
            </a:r>
            <a:endParaRPr lang="en-US" sz="7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07" name="Straight Connector 106"/>
          <p:cNvCxnSpPr/>
          <p:nvPr/>
        </p:nvCxnSpPr>
        <p:spPr>
          <a:xfrm>
            <a:off x="2694556" y="2949224"/>
            <a:ext cx="0" cy="109728"/>
          </a:xfrm>
          <a:prstGeom prst="line">
            <a:avLst/>
          </a:prstGeom>
          <a:ln w="19050">
            <a:solidFill>
              <a:srgbClr val="915E4D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5377753" y="2914659"/>
            <a:ext cx="0" cy="137160"/>
          </a:xfrm>
          <a:prstGeom prst="line">
            <a:avLst/>
          </a:prstGeom>
          <a:ln w="19050">
            <a:solidFill>
              <a:srgbClr val="915E4D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5544716" y="2869030"/>
            <a:ext cx="0" cy="182880"/>
          </a:xfrm>
          <a:prstGeom prst="line">
            <a:avLst/>
          </a:prstGeom>
          <a:ln w="19050">
            <a:solidFill>
              <a:srgbClr val="915E4D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56229" y="1916400"/>
            <a:ext cx="4169951" cy="965314"/>
          </a:xfrm>
          <a:prstGeom prst="rect">
            <a:avLst/>
          </a:prstGeom>
          <a:solidFill>
            <a:schemeClr val="bg1"/>
          </a:solidFill>
          <a:ln w="19050">
            <a:solidFill>
              <a:srgbClr val="915E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58738" indent="-58738" algn="thaiDist" defTabSz="457200" fontAlgn="t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อันดับความสามารถด้านผลิตภาพแรงงาน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Y1-4)</a:t>
            </a:r>
          </a:p>
          <a:p>
            <a:pPr marL="58738" indent="-58738" algn="thaiDist" defTabSz="457200" fontAlgn="t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อันดับความสามารถในการแข่งขันทางเศรษฐกิจของประเทศไทยโดย 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เลื่อนขึ้นไปอยู่ในกลุ่ม 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ใน 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</a:t>
            </a: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ของประเทศแรกที่ได้รับการจัดอันดับทั้งหมด (แผน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12) </a:t>
            </a: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(ก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แรงงานเกี่ยวข้องด้าน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Labor Productivity)</a:t>
            </a:r>
            <a:endParaRPr lang="th-TH" sz="700" spc="-6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8738" indent="-58738" algn="thaiDist" defTabSz="457200" fontAlgn="t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ผลิตภาพแรงงาน (ร้อยละต่อปี) (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Y1-11)</a:t>
            </a:r>
          </a:p>
          <a:p>
            <a:pPr marL="58738" indent="-58738" algn="thaiDist" defTabSz="457200" fontAlgn="t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ผลิตภาพการผลิตของปัจจัยแรงงานไม่ต่ำกว่าร้อยละ 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2.5 </a:t>
            </a: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ต่อปี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(แผน </a:t>
            </a:r>
            <a:r>
              <a:rPr lang="en-US" sz="7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12)</a:t>
            </a:r>
          </a:p>
          <a:p>
            <a:pPr marL="58738" indent="-58738" algn="thaiDist" defTabSz="457200" fontAlgn="t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ที่ได้รับการรับรองคุณวุฒิวิชาชีพและผู้ผ่านการทดสอบมาตรฐานอาชีพและมาตรฐานฝีมือแรงงานเพิ่มขึ้น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(แผน 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12)</a:t>
            </a:r>
            <a:endParaRPr lang="th-TH" sz="700" spc="-6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8738" indent="-58738" algn="thaiDist" defTabSz="457200" fontAlgn="t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แรงงานที่ขอเทียบโอนประสบการณ์และความรู้เพื่อขอรับวุฒิ ปวช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และ ปวส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เพิ่มขึ้นเฉลี่ยร้อยละ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</a:t>
            </a: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ต่อปี (แผน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12)</a:t>
            </a:r>
          </a:p>
          <a:p>
            <a:pPr marL="58738" indent="-58738" algn="thaiDist" defTabSz="457200" fontAlgn="t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สัดส่วนกำลังแรงงานด้านวิทยาศาสตร์และเทคโนโลยี (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Y1-11)</a:t>
            </a:r>
          </a:p>
          <a:p>
            <a:pPr algn="thaiDist" defTabSz="457200" fontAlgn="t"/>
            <a:endParaRPr lang="en-US" sz="700" spc="-6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1" name="Isosceles Triangle 110"/>
          <p:cNvSpPr/>
          <p:nvPr/>
        </p:nvSpPr>
        <p:spPr>
          <a:xfrm rot="10800000">
            <a:off x="6753479" y="3540632"/>
            <a:ext cx="322853" cy="137160"/>
          </a:xfrm>
          <a:prstGeom prst="triangle">
            <a:avLst/>
          </a:prstGeom>
          <a:solidFill>
            <a:srgbClr val="696C97"/>
          </a:solidFill>
          <a:ln>
            <a:solidFill>
              <a:srgbClr val="696C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>
              <a:solidFill>
                <a:prstClr val="white"/>
              </a:solidFill>
            </a:endParaRPr>
          </a:p>
        </p:txBody>
      </p:sp>
      <p:sp>
        <p:nvSpPr>
          <p:cNvPr id="112" name="Isosceles Triangle 111"/>
          <p:cNvSpPr/>
          <p:nvPr/>
        </p:nvSpPr>
        <p:spPr>
          <a:xfrm rot="10800000">
            <a:off x="5330026" y="3537646"/>
            <a:ext cx="322853" cy="137160"/>
          </a:xfrm>
          <a:prstGeom prst="triangle">
            <a:avLst/>
          </a:prstGeom>
          <a:solidFill>
            <a:srgbClr val="696C97"/>
          </a:solidFill>
          <a:ln>
            <a:solidFill>
              <a:srgbClr val="696C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>
              <a:solidFill>
                <a:prstClr val="white"/>
              </a:solidFill>
            </a:endParaRPr>
          </a:p>
        </p:txBody>
      </p:sp>
      <p:cxnSp>
        <p:nvCxnSpPr>
          <p:cNvPr id="113" name="Straight Connector 112"/>
          <p:cNvCxnSpPr/>
          <p:nvPr/>
        </p:nvCxnSpPr>
        <p:spPr>
          <a:xfrm>
            <a:off x="8492402" y="2882060"/>
            <a:ext cx="0" cy="173736"/>
          </a:xfrm>
          <a:prstGeom prst="line">
            <a:avLst/>
          </a:prstGeom>
          <a:ln w="19050">
            <a:solidFill>
              <a:srgbClr val="915E4D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Rectangle 102"/>
          <p:cNvSpPr/>
          <p:nvPr/>
        </p:nvSpPr>
        <p:spPr>
          <a:xfrm>
            <a:off x="7778729" y="1914459"/>
            <a:ext cx="1312755" cy="960875"/>
          </a:xfrm>
          <a:prstGeom prst="rect">
            <a:avLst/>
          </a:prstGeom>
          <a:solidFill>
            <a:schemeClr val="bg1"/>
          </a:solidFill>
          <a:ln w="19050">
            <a:solidFill>
              <a:srgbClr val="915E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58738" indent="-58738" defTabSz="457200" fontAlgn="b">
              <a:buFont typeface="Arial" panose="020B0604020202020204" pitchFamily="34" charset="0"/>
              <a:buChar char="•"/>
            </a:pP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อันดับความยากง่ายในการประกอบธุรกิจ จัดทำโดยธนาคารโลก 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อยู่ในอันดับสองของอาเซียนเมื่อสิ้นสุดแผนพัฒนาฯ ฉบับที่ 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 </a:t>
            </a: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(แผน</a:t>
            </a:r>
            <a:r>
              <a:rPr lang="en-US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12</a:t>
            </a:r>
            <a:r>
              <a:rPr lang="th-TH" sz="7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th-TH" sz="700" spc="-6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(สำนักงานประกันสังคมเกี่ยวข้องด้านการเริ่มต้นธุรกิจและการชำระภาษี</a:t>
            </a:r>
            <a:r>
              <a:rPr lang="en-US" sz="700" spc="-6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700" spc="-60" dirty="0">
              <a:solidFill>
                <a:prstClr val="white">
                  <a:lumMod val="5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defTabSz="457200" fontAlgn="b"/>
            <a:endParaRPr lang="th-TH" sz="700" spc="-60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15" name="Straight Connector 114"/>
          <p:cNvCxnSpPr/>
          <p:nvPr/>
        </p:nvCxnSpPr>
        <p:spPr>
          <a:xfrm>
            <a:off x="8268034" y="2949224"/>
            <a:ext cx="0" cy="109728"/>
          </a:xfrm>
          <a:prstGeom prst="line">
            <a:avLst/>
          </a:prstGeom>
          <a:ln w="19050">
            <a:solidFill>
              <a:srgbClr val="915E4D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5-Point Star 134"/>
          <p:cNvSpPr/>
          <p:nvPr/>
        </p:nvSpPr>
        <p:spPr>
          <a:xfrm>
            <a:off x="4087794" y="5534402"/>
            <a:ext cx="142011" cy="149470"/>
          </a:xfrm>
          <a:prstGeom prst="star5">
            <a:avLst/>
          </a:prstGeom>
          <a:solidFill>
            <a:srgbClr val="FFC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3" name="5-Point Star 72"/>
          <p:cNvSpPr/>
          <p:nvPr/>
        </p:nvSpPr>
        <p:spPr>
          <a:xfrm>
            <a:off x="-1264409" y="2382412"/>
            <a:ext cx="142011" cy="149470"/>
          </a:xfrm>
          <a:prstGeom prst="star5">
            <a:avLst/>
          </a:prstGeom>
          <a:solidFill>
            <a:srgbClr val="FFC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 rot="16200000">
            <a:off x="-293633" y="5893308"/>
            <a:ext cx="914401" cy="2930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sz="825" spc="-53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</a:t>
            </a:r>
            <a:r>
              <a:rPr lang="en-US" sz="825" spc="-53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825" spc="-53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กรม)</a:t>
            </a:r>
            <a:endParaRPr lang="en-US" sz="825" spc="-53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1" name="Group 100"/>
          <p:cNvGrpSpPr/>
          <p:nvPr/>
        </p:nvGrpSpPr>
        <p:grpSpPr>
          <a:xfrm>
            <a:off x="9757" y="4980339"/>
            <a:ext cx="9109801" cy="501818"/>
            <a:chOff x="4" y="3539145"/>
            <a:chExt cx="12190180" cy="760737"/>
          </a:xfrm>
        </p:grpSpPr>
        <p:sp>
          <p:nvSpPr>
            <p:cNvPr id="110" name="Rectangle 109"/>
            <p:cNvSpPr/>
            <p:nvPr/>
          </p:nvSpPr>
          <p:spPr>
            <a:xfrm>
              <a:off x="68988" y="3539145"/>
              <a:ext cx="12121196" cy="756690"/>
            </a:xfrm>
            <a:prstGeom prst="rect">
              <a:avLst/>
            </a:prstGeom>
            <a:solidFill>
              <a:srgbClr val="E2EDEE"/>
            </a:solidFill>
            <a:ln>
              <a:solidFill>
                <a:srgbClr val="E2E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14313" indent="-214313" algn="ctr" defTabSz="457200">
                <a:buFont typeface="Arial" panose="020B0604020202020204" pitchFamily="34" charset="0"/>
                <a:buChar char="•"/>
              </a:pPr>
              <a:endParaRPr lang="en-US" sz="1350">
                <a:solidFill>
                  <a:prstClr val="white"/>
                </a:solidFill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 rot="16200000">
              <a:off x="-186904" y="3735449"/>
              <a:ext cx="751341" cy="377525"/>
            </a:xfrm>
            <a:prstGeom prst="rect">
              <a:avLst/>
            </a:prstGeom>
            <a:solidFill>
              <a:srgbClr val="647E8E"/>
            </a:solidFill>
            <a:ln>
              <a:solidFill>
                <a:srgbClr val="647E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28588" indent="-128588" algn="ctr" defTabSz="457200">
                <a:buFont typeface="Arial" panose="020B0604020202020204" pitchFamily="34" charset="0"/>
                <a:buChar char="•"/>
              </a:pPr>
              <a:endParaRPr lang="en-US" sz="750" spc="-3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40" name="Rectangle 139"/>
          <p:cNvSpPr/>
          <p:nvPr/>
        </p:nvSpPr>
        <p:spPr>
          <a:xfrm rot="16200000">
            <a:off x="-158139" y="5098808"/>
            <a:ext cx="598325" cy="2857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sz="750" spc="-3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ยุทธศาสตร์กรม</a:t>
            </a:r>
            <a:endParaRPr lang="en-US" sz="750" spc="-30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5586748" y="5132075"/>
            <a:ext cx="1728000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การส่งเสริมและพัฒนาเครือข่าย     </a:t>
            </a:r>
            <a:b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การพัฒนาฝีมือแรงงาน </a:t>
            </a:r>
            <a:endParaRPr lang="en-US" sz="7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75" name="Straight Connector 174"/>
          <p:cNvCxnSpPr/>
          <p:nvPr/>
        </p:nvCxnSpPr>
        <p:spPr>
          <a:xfrm flipH="1">
            <a:off x="1175600" y="2919073"/>
            <a:ext cx="4206240" cy="0"/>
          </a:xfrm>
          <a:prstGeom prst="line">
            <a:avLst/>
          </a:prstGeom>
          <a:ln w="19050">
            <a:solidFill>
              <a:srgbClr val="915E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1" name="Rounded Rectangle 180"/>
          <p:cNvSpPr/>
          <p:nvPr/>
        </p:nvSpPr>
        <p:spPr bwMode="auto">
          <a:xfrm>
            <a:off x="4028172" y="3067421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</a:p>
        </p:txBody>
      </p:sp>
      <p:sp>
        <p:nvSpPr>
          <p:cNvPr id="185" name="Rounded Rectangle 184"/>
          <p:cNvSpPr/>
          <p:nvPr/>
        </p:nvSpPr>
        <p:spPr bwMode="auto">
          <a:xfrm>
            <a:off x="8300981" y="3063795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</a:p>
        </p:txBody>
      </p:sp>
      <p:sp>
        <p:nvSpPr>
          <p:cNvPr id="187" name="Rounded Rectangle 186"/>
          <p:cNvSpPr/>
          <p:nvPr/>
        </p:nvSpPr>
        <p:spPr bwMode="auto">
          <a:xfrm>
            <a:off x="6839035" y="3055471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318188" y="5465470"/>
            <a:ext cx="1835189" cy="127727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57150" indent="-57150" algn="thaiDist" defTabSz="457200" fontAlgn="t">
              <a:buFont typeface="Arial" panose="020B0604020202020204" pitchFamily="34" charset="0"/>
              <a:buChar char="•"/>
            </a:pPr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การพัฒนามาตรฐานฝีมือแรงงานแห่งชาติ</a:t>
            </a:r>
          </a:p>
          <a:p>
            <a:pPr marL="173038" indent="-115888" algn="thaiDist" defTabSz="457200" fontAlgn="t">
              <a:buFont typeface="Tahoma" panose="020B0604030504040204" pitchFamily="34" charset="0"/>
              <a:buChar char="₋"/>
            </a:pPr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ความสำเร็จในการจัดทำมาตรฐานฝีมือแรงงานแห่งชาติ</a:t>
            </a:r>
          </a:p>
          <a:p>
            <a:pPr marL="173038" indent="-115888" algn="thaiDist" defTabSz="457200" fontAlgn="t">
              <a:buFont typeface="Tahoma" panose="020B0604030504040204" pitchFamily="34" charset="0"/>
              <a:buChar char="₋"/>
            </a:pPr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ผู้ปฏิบัติงานได้รับการประเมินและรับรองความรู้ความสามารถในสาขาที่อาจเป็นอันตรายต่อสาธารณะ (แผนกรม/ตัวเดิม) </a:t>
            </a:r>
          </a:p>
          <a:p>
            <a:pPr marL="57150" lvl="1" indent="-57150" algn="thaiDist" defTabSz="457200" fontAlgn="t">
              <a:buFont typeface="Arial" panose="020B0604020202020204" pitchFamily="34" charset="0"/>
              <a:buChar char="•"/>
            </a:pPr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ผู้ผ่านการทดสอบมาตรฐานฝีมือแรงงานแห่งชาติได้รับอัตราค่าจ้างตามมาตรฐานฝีมือที่กำหนดตามกฎหมาย (</a:t>
            </a:r>
            <a:r>
              <a:rPr lang="en-US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</a:t>
            </a:r>
            <a:r>
              <a:rPr lang="th-TH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สาขาอาชีพ) (แผนกระทรวง/ตัวเดิม)</a:t>
            </a:r>
          </a:p>
          <a:p>
            <a:pPr marL="173038" lvl="1" indent="-115888" algn="thaiDist" defTabSz="457200" fontAlgn="t">
              <a:buFont typeface="Tahoma" panose="020B0604030504040204" pitchFamily="34" charset="0"/>
              <a:buChar char="₋"/>
            </a:pPr>
            <a:endParaRPr lang="en-US" sz="7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4384" y="5127652"/>
            <a:ext cx="1728000" cy="30777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defTabSz="457200"/>
            <a: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การฝึกอบรมฝีมือแรงงานเพื่อรองรับ</a:t>
            </a:r>
            <a:b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ความท้าทายในยุคไทยแลนด์ 4.0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862286" y="5132075"/>
            <a:ext cx="1728000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การพัฒนาศักยภาพผู้ประกอบ</a:t>
            </a:r>
            <a:b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กิจการและแรงงานนอกระบบ </a:t>
            </a:r>
            <a:endParaRPr lang="en-US" sz="7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334201" y="5129706"/>
            <a:ext cx="1728000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การพัฒนาและยกระดับมาตรฐาน</a:t>
            </a:r>
            <a:b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ฝีมือแรงงานให้ได้มาตรฐานสากล</a:t>
            </a:r>
            <a:endParaRPr lang="en-US" sz="7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7510761" y="5110472"/>
            <a:ext cx="1772738" cy="4320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457200"/>
            <a: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การบริหารจัดการองค์การและระบบ</a:t>
            </a:r>
            <a:b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7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ฐานข้อมูลให้ทันสมัย ยืดหยุ่น และมีประสิทธิภาพสูงอย่างต่อเนื่อง</a:t>
            </a:r>
            <a:endParaRPr lang="en-US" sz="7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2094384" y="5566079"/>
            <a:ext cx="1933788" cy="1277273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spAutoFit/>
          </a:bodyPr>
          <a:lstStyle/>
          <a:p>
            <a:pPr marL="88106" indent="-88106" algn="thaiDist" defTabSz="457200" fontAlgn="t">
              <a:buFont typeface="Arial" panose="020B0604020202020204" pitchFamily="34" charset="0"/>
              <a:buChar char="•"/>
            </a:pP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ความสำเร็จในการยกระดับททักษะฝีมือแรงงานคุณภาพ (</a:t>
            </a:r>
            <a:r>
              <a:rPr lang="en-US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Super</a:t>
            </a: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Worker)</a:t>
            </a: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เพื่อรองรับอุตสาหกรรมและบริการแห่งอนาคต (แผนปฏิรูปประเทศ)</a:t>
            </a:r>
          </a:p>
          <a:p>
            <a:pPr marL="88106" indent="-88106" algn="thaiDist" defTabSz="457200" fontAlgn="t">
              <a:buFont typeface="Arial" panose="020B0604020202020204" pitchFamily="34" charset="0"/>
              <a:buChar char="•"/>
            </a:pP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ความสำเร็จในการแก้ปัญหาการขาดแคลนแรงงาน</a:t>
            </a:r>
          </a:p>
          <a:p>
            <a:pPr marL="88106" indent="-88106" algn="thaiDist" defTabSz="457200" fontAlgn="t">
              <a:buFont typeface="Arial" panose="020B0604020202020204" pitchFamily="34" charset="0"/>
              <a:buChar char="•"/>
            </a:pP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ร้อยละของแรงงานที่ได้รับการพัฒนาฝีมือแรงงานและได้งานทำ</a:t>
            </a:r>
          </a:p>
          <a:p>
            <a:pPr marL="88106" indent="-88106" algn="thaiDist" defTabSz="457200" fontAlgn="t">
              <a:buFont typeface="Arial" panose="020B0604020202020204" pitchFamily="34" charset="0"/>
              <a:buChar char="•"/>
            </a:pP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ความสำเร็จในการพัฒนาสิทธิประโยชน์จากการเรียนหลักสูตร </a:t>
            </a:r>
            <a:r>
              <a:rPr lang="en-US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E-Training</a:t>
            </a: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CBT)</a:t>
            </a:r>
            <a:r>
              <a:rPr lang="th-TH" sz="700" spc="-40" dirty="0">
                <a:solidFill>
                  <a:prstClr val="white">
                    <a:lumMod val="5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ของกรมพัฒนาฝีมือแรงงาน</a:t>
            </a:r>
          </a:p>
          <a:p>
            <a:pPr marL="88106" indent="-88106" algn="thaiDist" defTabSz="457200" fontAlgn="t">
              <a:buFont typeface="Arial" panose="020B0604020202020204" pitchFamily="34" charset="0"/>
              <a:buChar char="•"/>
            </a:pPr>
            <a:endParaRPr lang="th-TH" sz="700" spc="-40" dirty="0">
              <a:solidFill>
                <a:prstClr val="white">
                  <a:lumMod val="5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106" indent="-88106" algn="thaiDist" defTabSz="457200" fontAlgn="t">
              <a:buFont typeface="Arial" panose="020B0604020202020204" pitchFamily="34" charset="0"/>
              <a:buChar char="•"/>
            </a:pPr>
            <a:endParaRPr lang="th-TH" sz="700" spc="-40" dirty="0">
              <a:solidFill>
                <a:prstClr val="white">
                  <a:lumMod val="5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4" name="Group 144"/>
          <p:cNvGrpSpPr/>
          <p:nvPr/>
        </p:nvGrpSpPr>
        <p:grpSpPr>
          <a:xfrm>
            <a:off x="338894" y="6566361"/>
            <a:ext cx="8473750" cy="307777"/>
            <a:chOff x="500129" y="6604222"/>
            <a:chExt cx="8473750" cy="307777"/>
          </a:xfrm>
        </p:grpSpPr>
        <p:grpSp>
          <p:nvGrpSpPr>
            <p:cNvPr id="17" name="Group 145"/>
            <p:cNvGrpSpPr/>
            <p:nvPr/>
          </p:nvGrpSpPr>
          <p:grpSpPr>
            <a:xfrm>
              <a:off x="500129" y="6604222"/>
              <a:ext cx="8473750" cy="307777"/>
              <a:chOff x="500129" y="6569718"/>
              <a:chExt cx="8473750" cy="307777"/>
            </a:xfrm>
          </p:grpSpPr>
          <p:sp>
            <p:nvSpPr>
              <p:cNvPr id="149" name="5-Point Star 148"/>
              <p:cNvSpPr/>
              <p:nvPr/>
            </p:nvSpPr>
            <p:spPr>
              <a:xfrm>
                <a:off x="2559642" y="6698126"/>
                <a:ext cx="218771" cy="112103"/>
              </a:xfrm>
              <a:prstGeom prst="star5">
                <a:avLst/>
              </a:prstGeom>
              <a:solidFill>
                <a:srgbClr val="FFC000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US" sz="70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151" name="Rectangle 150">
                <a:extLst>
                  <a:ext uri="{FF2B5EF4-FFF2-40B4-BE49-F238E27FC236}">
                    <a16:creationId xmlns="" xmlns:a16="http://schemas.microsoft.com/office/drawing/2014/main" id="{AD588BCB-665E-4A1D-9876-70D3DF09FD13}"/>
                  </a:ext>
                </a:extLst>
              </p:cNvPr>
              <p:cNvSpPr/>
              <p:nvPr/>
            </p:nvSpPr>
            <p:spPr>
              <a:xfrm>
                <a:off x="500129" y="6569718"/>
                <a:ext cx="8473750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457200"/>
                <a:r>
                  <a:rPr lang="th-TH" sz="700" u="sng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หมายเหตุ</a:t>
                </a:r>
                <a:endParaRPr lang="en-US" sz="700" u="sng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  <a:p>
                <a:pPr marL="227013" indent="-227013" defTabSz="457200"/>
                <a:r>
                  <a:rPr lang="th-TH" sz="700" spc="-40" dirty="0">
                    <a:solidFill>
                      <a:srgbClr val="FF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สีแดง </a:t>
                </a:r>
                <a:r>
                  <a:rPr lang="en-US" sz="700" spc="-40" dirty="0">
                    <a:solidFill>
                      <a:srgbClr val="FF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th-TH" sz="700" spc="-40" dirty="0">
                    <a:solidFill>
                      <a:srgbClr val="FF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คือ ตัวชี้วัดที่สอดคล้องกับแผนแม่บทฯ / แผน </a:t>
                </a:r>
                <a:r>
                  <a:rPr lang="en-US" sz="700" spc="-40" dirty="0">
                    <a:solidFill>
                      <a:srgbClr val="FF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12    </a:t>
                </a:r>
                <a:r>
                  <a:rPr lang="th-TH" sz="70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    </a:t>
                </a:r>
                <a:r>
                  <a:rPr lang="en-US" sz="70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   </a:t>
                </a:r>
                <a:r>
                  <a:rPr lang="th-TH" sz="70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   คือ ตัวชี้วัดที่เคยวัดในปี </a:t>
                </a:r>
                <a:r>
                  <a:rPr lang="en-US" sz="70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2562              Y2</a:t>
                </a:r>
                <a:r>
                  <a:rPr lang="th-TH" sz="70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คือ ตัวชี้วัดตามแผนแม่บท        </a:t>
                </a:r>
                <a:r>
                  <a:rPr lang="en-US" sz="70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Y1 </a:t>
                </a:r>
                <a:r>
                  <a:rPr lang="th-TH" sz="70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คือ ตัวชี้วัดตามแผนแม่บทย่อย          </a:t>
                </a:r>
                <a:r>
                  <a:rPr lang="th-TH" sz="700" spc="-40" dirty="0">
                    <a:solidFill>
                      <a:srgbClr val="70AD47">
                        <a:lumMod val="75000"/>
                      </a:srgb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สีเขียว คือ ตัวชี้วัดใหม่              เสนอสำรองพิ่มเติม</a:t>
                </a:r>
                <a:endParaRPr lang="en-US" sz="700" spc="-40" dirty="0">
                  <a:solidFill>
                    <a:srgbClr val="70AD47">
                      <a:lumMod val="75000"/>
                    </a:srgb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sp>
          <p:nvSpPr>
            <p:cNvPr id="147" name="TextBox 146"/>
            <p:cNvSpPr txBox="1"/>
            <p:nvPr/>
          </p:nvSpPr>
          <p:spPr>
            <a:xfrm>
              <a:off x="7546756" y="6645555"/>
              <a:ext cx="108000" cy="200566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marL="88106" indent="-88106" algn="thaiDist" defTabSz="457200" fontAlgn="t">
                <a:buFont typeface="Arial" panose="020B0604020202020204" pitchFamily="34" charset="0"/>
                <a:buChar char="•"/>
              </a:pPr>
              <a:endParaRPr lang="th-TH" sz="700" spc="-40" dirty="0">
                <a:solidFill>
                  <a:srgbClr val="70AD47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8" name="Group 125"/>
          <p:cNvGrpSpPr/>
          <p:nvPr/>
        </p:nvGrpSpPr>
        <p:grpSpPr>
          <a:xfrm>
            <a:off x="7105082" y="5658061"/>
            <a:ext cx="2133632" cy="630942"/>
            <a:chOff x="6942159" y="6110859"/>
            <a:chExt cx="2133632" cy="630942"/>
          </a:xfrm>
        </p:grpSpPr>
        <p:sp>
          <p:nvSpPr>
            <p:cNvPr id="127" name="5-Point Star 126"/>
            <p:cNvSpPr/>
            <p:nvPr/>
          </p:nvSpPr>
          <p:spPr>
            <a:xfrm>
              <a:off x="7076326" y="6379994"/>
              <a:ext cx="91440" cy="91440"/>
            </a:xfrm>
            <a:prstGeom prst="star5">
              <a:avLst/>
            </a:prstGeom>
            <a:solidFill>
              <a:srgbClr val="FFC000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 sz="70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="" xmlns:a16="http://schemas.microsoft.com/office/drawing/2014/main" id="{AD588BCB-665E-4A1D-9876-70D3DF09FD13}"/>
                </a:ext>
              </a:extLst>
            </p:cNvPr>
            <p:cNvSpPr/>
            <p:nvPr/>
          </p:nvSpPr>
          <p:spPr>
            <a:xfrm>
              <a:off x="6942159" y="6110859"/>
              <a:ext cx="2133632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457200"/>
              <a:r>
                <a:rPr lang="th-TH" sz="700" u="sng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หมายเหตุ</a:t>
              </a:r>
              <a:endParaRPr lang="en-US" sz="700" u="sng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227013" indent="-227013" defTabSz="457200"/>
              <a:r>
                <a:rPr lang="th-TH" sz="700" spc="-4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สีแดง </a:t>
              </a:r>
              <a:r>
                <a:rPr lang="en-US" sz="700" spc="-4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th-TH" sz="700" spc="-4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คือ ตัวชี้วัดที่สอดคล้องกับแผนแม่บทฯ / แผน </a:t>
              </a:r>
              <a:r>
                <a:rPr lang="en-US" sz="700" spc="-4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12</a:t>
              </a:r>
              <a:r>
                <a:rPr lang="th-TH" sz="700" spc="-4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</a:p>
            <a:p>
              <a:pPr marL="227013" indent="-227013" defTabSz="457200"/>
              <a:r>
                <a:rPr lang="th-TH" sz="7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</a:t>
              </a:r>
              <a:r>
                <a:rPr lang="en-US" sz="7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</a:t>
              </a:r>
              <a:r>
                <a:rPr lang="th-TH" sz="7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คือ ตัวชี้วัดที่เคยวัดในปี </a:t>
              </a:r>
              <a:r>
                <a:rPr lang="en-US" sz="7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2562</a:t>
              </a:r>
            </a:p>
            <a:p>
              <a:pPr marL="227013" indent="-227013" defTabSz="457200"/>
              <a:r>
                <a:rPr lang="en-US" sz="7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Y2</a:t>
              </a:r>
              <a:r>
                <a:rPr lang="th-TH" sz="7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คือ ตัวชี้วัดตามแผนแม่บท</a:t>
              </a:r>
            </a:p>
            <a:p>
              <a:pPr marL="227013" indent="-227013" defTabSz="457200"/>
              <a:r>
                <a:rPr lang="en-US" sz="7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Y1 </a:t>
              </a:r>
              <a:r>
                <a:rPr lang="th-TH" sz="7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คือ ตัวชี้วัดตามแผนแม่บทย่อย</a:t>
              </a:r>
              <a:endParaRPr lang="en-US" sz="7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31" name="Isosceles Triangle 130"/>
          <p:cNvSpPr/>
          <p:nvPr/>
        </p:nvSpPr>
        <p:spPr>
          <a:xfrm rot="10800000">
            <a:off x="1101824" y="5466473"/>
            <a:ext cx="242140" cy="102870"/>
          </a:xfrm>
          <a:prstGeom prst="triangle">
            <a:avLst/>
          </a:prstGeom>
          <a:solidFill>
            <a:srgbClr val="647E8E"/>
          </a:solidFill>
          <a:ln>
            <a:solidFill>
              <a:srgbClr val="647E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700">
              <a:solidFill>
                <a:prstClr val="white"/>
              </a:solidFill>
            </a:endParaRPr>
          </a:p>
        </p:txBody>
      </p:sp>
      <p:sp>
        <p:nvSpPr>
          <p:cNvPr id="132" name="Isosceles Triangle 131"/>
          <p:cNvSpPr/>
          <p:nvPr/>
        </p:nvSpPr>
        <p:spPr>
          <a:xfrm rot="10800000">
            <a:off x="2815131" y="5466473"/>
            <a:ext cx="242140" cy="102870"/>
          </a:xfrm>
          <a:prstGeom prst="triangle">
            <a:avLst/>
          </a:prstGeom>
          <a:solidFill>
            <a:srgbClr val="647E8E"/>
          </a:solidFill>
          <a:ln>
            <a:solidFill>
              <a:srgbClr val="647E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700">
              <a:solidFill>
                <a:prstClr val="white"/>
              </a:solidFill>
            </a:endParaRPr>
          </a:p>
        </p:txBody>
      </p:sp>
      <p:sp>
        <p:nvSpPr>
          <p:cNvPr id="133" name="Isosceles Triangle 132"/>
          <p:cNvSpPr/>
          <p:nvPr/>
        </p:nvSpPr>
        <p:spPr>
          <a:xfrm rot="10800000">
            <a:off x="4588004" y="5466473"/>
            <a:ext cx="242140" cy="102870"/>
          </a:xfrm>
          <a:prstGeom prst="triangle">
            <a:avLst/>
          </a:prstGeom>
          <a:solidFill>
            <a:srgbClr val="647E8E"/>
          </a:solidFill>
          <a:ln>
            <a:solidFill>
              <a:srgbClr val="647E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700">
              <a:solidFill>
                <a:prstClr val="white"/>
              </a:solidFill>
            </a:endParaRPr>
          </a:p>
        </p:txBody>
      </p:sp>
      <p:sp>
        <p:nvSpPr>
          <p:cNvPr id="168" name="5-Point Star 167"/>
          <p:cNvSpPr/>
          <p:nvPr/>
        </p:nvSpPr>
        <p:spPr>
          <a:xfrm>
            <a:off x="299344" y="6194468"/>
            <a:ext cx="142011" cy="149470"/>
          </a:xfrm>
          <a:prstGeom prst="star5">
            <a:avLst/>
          </a:prstGeom>
          <a:solidFill>
            <a:srgbClr val="FFC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9" name="Rounded Rectangle 178"/>
          <p:cNvSpPr/>
          <p:nvPr/>
        </p:nvSpPr>
        <p:spPr bwMode="auto">
          <a:xfrm>
            <a:off x="4621845" y="4983801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182" name="Rounded Rectangle 181"/>
          <p:cNvSpPr/>
          <p:nvPr/>
        </p:nvSpPr>
        <p:spPr bwMode="auto">
          <a:xfrm>
            <a:off x="6412658" y="4983801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183" name="Rounded Rectangle 182"/>
          <p:cNvSpPr/>
          <p:nvPr/>
        </p:nvSpPr>
        <p:spPr bwMode="auto">
          <a:xfrm>
            <a:off x="2744886" y="4992959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184" name="Rounded Rectangle 183"/>
          <p:cNvSpPr/>
          <p:nvPr/>
        </p:nvSpPr>
        <p:spPr bwMode="auto">
          <a:xfrm>
            <a:off x="1147150" y="4992959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189" name="Rounded Rectangle 188"/>
          <p:cNvSpPr/>
          <p:nvPr/>
        </p:nvSpPr>
        <p:spPr bwMode="auto">
          <a:xfrm>
            <a:off x="2923309" y="4990395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</a:p>
        </p:txBody>
      </p:sp>
      <p:sp>
        <p:nvSpPr>
          <p:cNvPr id="190" name="Rounded Rectangle 189"/>
          <p:cNvSpPr/>
          <p:nvPr/>
        </p:nvSpPr>
        <p:spPr bwMode="auto">
          <a:xfrm>
            <a:off x="8241962" y="4994864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</a:p>
        </p:txBody>
      </p:sp>
      <p:sp>
        <p:nvSpPr>
          <p:cNvPr id="191" name="Rounded Rectangle 190"/>
          <p:cNvSpPr/>
          <p:nvPr/>
        </p:nvSpPr>
        <p:spPr bwMode="auto">
          <a:xfrm>
            <a:off x="8061616" y="4986537"/>
            <a:ext cx="137160" cy="137160"/>
          </a:xfrm>
          <a:prstGeom prst="roundRect">
            <a:avLst/>
          </a:prstGeom>
          <a:solidFill>
            <a:srgbClr val="647E8E"/>
          </a:solidFill>
          <a:ln>
            <a:solidFill>
              <a:srgbClr val="647E8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457200">
              <a:defRPr/>
            </a:pPr>
            <a:r>
              <a:rPr lang="en-US" sz="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</a:p>
        </p:txBody>
      </p:sp>
      <p:sp>
        <p:nvSpPr>
          <p:cNvPr id="192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70782" y="6540522"/>
            <a:ext cx="2057400" cy="365125"/>
          </a:xfrm>
        </p:spPr>
        <p:txBody>
          <a:bodyPr/>
          <a:lstStyle/>
          <a:p>
            <a:fld id="{C7D103AA-8845-4AAA-8DCD-945F174AEA28}" type="slidenum">
              <a:rPr lang="th-TH" sz="800" smtClean="0">
                <a:solidFill>
                  <a:prstClr val="black"/>
                </a:solidFill>
              </a:rPr>
              <a:pPr/>
              <a:t>2</a:t>
            </a:fld>
            <a:endParaRPr lang="th-TH" sz="800" dirty="0">
              <a:solidFill>
                <a:prstClr val="black"/>
              </a:solidFill>
            </a:endParaRPr>
          </a:p>
        </p:txBody>
      </p:sp>
      <p:grpSp>
        <p:nvGrpSpPr>
          <p:cNvPr id="19" name="Group 199"/>
          <p:cNvGrpSpPr/>
          <p:nvPr/>
        </p:nvGrpSpPr>
        <p:grpSpPr>
          <a:xfrm>
            <a:off x="5626" y="752646"/>
            <a:ext cx="9140293" cy="1173790"/>
            <a:chOff x="5623" y="752643"/>
            <a:chExt cx="9140293" cy="1173790"/>
          </a:xfrm>
        </p:grpSpPr>
        <p:cxnSp>
          <p:nvCxnSpPr>
            <p:cNvPr id="201" name="Straight Connector 200"/>
            <p:cNvCxnSpPr/>
            <p:nvPr/>
          </p:nvCxnSpPr>
          <p:spPr>
            <a:xfrm flipH="1">
              <a:off x="3730072" y="1861960"/>
              <a:ext cx="5120640" cy="0"/>
            </a:xfrm>
            <a:prstGeom prst="line">
              <a:avLst/>
            </a:prstGeom>
            <a:ln w="19050">
              <a:solidFill>
                <a:srgbClr val="54823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Group 201"/>
            <p:cNvGrpSpPr/>
            <p:nvPr/>
          </p:nvGrpSpPr>
          <p:grpSpPr>
            <a:xfrm>
              <a:off x="5623" y="752643"/>
              <a:ext cx="9140293" cy="958242"/>
              <a:chOff x="173434" y="900821"/>
              <a:chExt cx="9003087" cy="785682"/>
            </a:xfrm>
          </p:grpSpPr>
          <p:sp>
            <p:nvSpPr>
              <p:cNvPr id="246" name="Rectangle 245"/>
              <p:cNvSpPr/>
              <p:nvPr/>
            </p:nvSpPr>
            <p:spPr>
              <a:xfrm>
                <a:off x="173434" y="900821"/>
                <a:ext cx="9003087" cy="785681"/>
              </a:xfrm>
              <a:prstGeom prst="rect">
                <a:avLst/>
              </a:prstGeom>
              <a:solidFill>
                <a:srgbClr val="F0EC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247" name="Rectangle 246"/>
              <p:cNvSpPr/>
              <p:nvPr/>
            </p:nvSpPr>
            <p:spPr>
              <a:xfrm rot="16200000">
                <a:off x="-75640" y="1154469"/>
                <a:ext cx="781111" cy="282958"/>
              </a:xfrm>
              <a:prstGeom prst="rect">
                <a:avLst/>
              </a:prstGeom>
              <a:solidFill>
                <a:srgbClr val="3D313F"/>
              </a:solidFill>
              <a:ln>
                <a:solidFill>
                  <a:srgbClr val="3D31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th-TH" sz="1200" dirty="0">
                    <a:solidFill>
                      <a:prstClr val="white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แผน/</a:t>
                </a:r>
                <a:r>
                  <a:rPr lang="th-TH" sz="1000" dirty="0">
                    <a:solidFill>
                      <a:prstClr val="white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นโยบาย</a:t>
                </a:r>
                <a:endParaRPr lang="en-US" sz="1200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cxnSp>
          <p:nvCxnSpPr>
            <p:cNvPr id="203" name="Straight Connector 202"/>
            <p:cNvCxnSpPr/>
            <p:nvPr/>
          </p:nvCxnSpPr>
          <p:spPr>
            <a:xfrm flipH="1">
              <a:off x="2065729" y="1696943"/>
              <a:ext cx="3840480" cy="0"/>
            </a:xfrm>
            <a:prstGeom prst="line">
              <a:avLst/>
            </a:prstGeom>
            <a:ln w="19050">
              <a:solidFill>
                <a:srgbClr val="84707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/>
            <p:cNvCxnSpPr/>
            <p:nvPr/>
          </p:nvCxnSpPr>
          <p:spPr>
            <a:xfrm>
              <a:off x="5906209" y="1690317"/>
              <a:ext cx="0" cy="228600"/>
            </a:xfrm>
            <a:prstGeom prst="line">
              <a:avLst/>
            </a:prstGeom>
            <a:ln w="19050">
              <a:solidFill>
                <a:srgbClr val="84707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/>
            <p:cNvCxnSpPr/>
            <p:nvPr/>
          </p:nvCxnSpPr>
          <p:spPr>
            <a:xfrm>
              <a:off x="3626928" y="1761789"/>
              <a:ext cx="2560320" cy="0"/>
            </a:xfrm>
            <a:prstGeom prst="line">
              <a:avLst/>
            </a:prstGeom>
            <a:ln w="19050">
              <a:solidFill>
                <a:srgbClr val="BC8A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/>
            <p:cNvCxnSpPr/>
            <p:nvPr/>
          </p:nvCxnSpPr>
          <p:spPr>
            <a:xfrm>
              <a:off x="6024725" y="1662600"/>
              <a:ext cx="0" cy="256032"/>
            </a:xfrm>
            <a:prstGeom prst="line">
              <a:avLst/>
            </a:prstGeom>
            <a:ln w="19050">
              <a:solidFill>
                <a:srgbClr val="BC8A6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/>
            <p:cNvCxnSpPr/>
            <p:nvPr/>
          </p:nvCxnSpPr>
          <p:spPr>
            <a:xfrm flipH="1">
              <a:off x="2072295" y="1506210"/>
              <a:ext cx="0" cy="191169"/>
            </a:xfrm>
            <a:prstGeom prst="line">
              <a:avLst/>
            </a:prstGeom>
            <a:ln w="19050">
              <a:solidFill>
                <a:srgbClr val="847072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/>
            <p:cNvCxnSpPr/>
            <p:nvPr/>
          </p:nvCxnSpPr>
          <p:spPr>
            <a:xfrm>
              <a:off x="5731823" y="1717718"/>
              <a:ext cx="0" cy="201168"/>
            </a:xfrm>
            <a:prstGeom prst="line">
              <a:avLst/>
            </a:prstGeom>
            <a:ln w="19050">
              <a:solidFill>
                <a:srgbClr val="84707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>
              <a:off x="6178312" y="1750216"/>
              <a:ext cx="0" cy="173736"/>
            </a:xfrm>
            <a:prstGeom prst="line">
              <a:avLst/>
            </a:prstGeom>
            <a:ln w="19050">
              <a:solidFill>
                <a:srgbClr val="BC8A6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>
              <a:off x="2960614" y="1664607"/>
              <a:ext cx="3072384" cy="0"/>
            </a:xfrm>
            <a:prstGeom prst="line">
              <a:avLst/>
            </a:prstGeom>
            <a:ln w="19050">
              <a:solidFill>
                <a:srgbClr val="BC8A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>
              <a:off x="783053" y="1472024"/>
              <a:ext cx="0" cy="444409"/>
            </a:xfrm>
            <a:prstGeom prst="line">
              <a:avLst/>
            </a:prstGeom>
            <a:ln w="19050">
              <a:solidFill>
                <a:srgbClr val="84707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>
              <a:off x="1445429" y="1603563"/>
              <a:ext cx="0" cy="310896"/>
            </a:xfrm>
            <a:prstGeom prst="line">
              <a:avLst/>
            </a:prstGeom>
            <a:ln w="19050">
              <a:solidFill>
                <a:srgbClr val="84707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flipH="1">
              <a:off x="1445995" y="1729931"/>
              <a:ext cx="4297680" cy="0"/>
            </a:xfrm>
            <a:prstGeom prst="line">
              <a:avLst/>
            </a:prstGeom>
            <a:ln w="19050">
              <a:solidFill>
                <a:srgbClr val="84707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>
              <a:off x="2033885" y="1783150"/>
              <a:ext cx="0" cy="137160"/>
            </a:xfrm>
            <a:prstGeom prst="line">
              <a:avLst/>
            </a:prstGeom>
            <a:ln w="19050">
              <a:solidFill>
                <a:srgbClr val="BC8A6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flipH="1">
              <a:off x="4220355" y="1607984"/>
              <a:ext cx="0" cy="191169"/>
            </a:xfrm>
            <a:prstGeom prst="line">
              <a:avLst/>
            </a:prstGeom>
            <a:ln w="19050">
              <a:solidFill>
                <a:srgbClr val="BC8A6C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>
              <a:off x="2960614" y="1573723"/>
              <a:ext cx="0" cy="347472"/>
            </a:xfrm>
            <a:prstGeom prst="line">
              <a:avLst/>
            </a:prstGeom>
            <a:ln w="19050">
              <a:solidFill>
                <a:srgbClr val="BC8A6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flipH="1" flipV="1">
              <a:off x="3628851" y="1621417"/>
              <a:ext cx="0" cy="146304"/>
            </a:xfrm>
            <a:prstGeom prst="line">
              <a:avLst/>
            </a:prstGeom>
            <a:ln w="19050">
              <a:solidFill>
                <a:srgbClr val="BC8A6C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>
              <a:off x="2033885" y="1791984"/>
              <a:ext cx="2194560" cy="0"/>
            </a:xfrm>
            <a:prstGeom prst="line">
              <a:avLst/>
            </a:prstGeom>
            <a:ln w="19050">
              <a:solidFill>
                <a:srgbClr val="BC8A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flipH="1">
              <a:off x="5178933" y="1606507"/>
              <a:ext cx="0" cy="191169"/>
            </a:xfrm>
            <a:prstGeom prst="line">
              <a:avLst/>
            </a:prstGeom>
            <a:ln w="19050">
              <a:solidFill>
                <a:srgbClr val="BC8A6C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>
              <a:off x="5176657" y="1791984"/>
              <a:ext cx="3200400" cy="0"/>
            </a:xfrm>
            <a:prstGeom prst="line">
              <a:avLst/>
            </a:prstGeom>
            <a:ln w="19050">
              <a:solidFill>
                <a:srgbClr val="BC8A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220"/>
            <p:cNvGrpSpPr/>
            <p:nvPr/>
          </p:nvGrpSpPr>
          <p:grpSpPr>
            <a:xfrm>
              <a:off x="2812875" y="776471"/>
              <a:ext cx="3149057" cy="846639"/>
              <a:chOff x="2412428" y="776471"/>
              <a:chExt cx="3149057" cy="846639"/>
            </a:xfrm>
          </p:grpSpPr>
          <p:sp>
            <p:nvSpPr>
              <p:cNvPr id="241" name="Pentagon 240"/>
              <p:cNvSpPr/>
              <p:nvPr/>
            </p:nvSpPr>
            <p:spPr>
              <a:xfrm>
                <a:off x="2414186" y="776471"/>
                <a:ext cx="3139741" cy="202329"/>
              </a:xfrm>
              <a:prstGeom prst="homePlate">
                <a:avLst>
                  <a:gd name="adj" fmla="val 256"/>
                </a:avLst>
              </a:prstGeom>
              <a:solidFill>
                <a:srgbClr val="CFAB95"/>
              </a:solidFill>
              <a:ln w="28575">
                <a:solidFill>
                  <a:srgbClr val="BC8A6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57200" fontAlgn="base">
                  <a:lnSpc>
                    <a:spcPct val="95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altLang="en-US" sz="900" b="1" dirty="0">
                    <a:solidFill>
                      <a:prstClr val="black"/>
                    </a:solidFill>
                    <a:latin typeface="Tahoma" panose="020B0604030504040204" pitchFamily="34" charset="0"/>
                    <a:cs typeface="Tahoma" panose="020B0604030504040204" pitchFamily="34" charset="0"/>
                  </a:rPr>
                  <a:t>แผนฯ </a:t>
                </a:r>
                <a:r>
                  <a:rPr lang="en-US" altLang="en-US" sz="900" b="1" dirty="0">
                    <a:solidFill>
                      <a:prstClr val="black"/>
                    </a:solidFill>
                    <a:latin typeface="Tahoma" panose="020B0604030504040204" pitchFamily="34" charset="0"/>
                    <a:cs typeface="Tahoma" panose="020B0604030504040204" pitchFamily="34" charset="0"/>
                  </a:rPr>
                  <a:t>12 (</a:t>
                </a:r>
                <a:r>
                  <a:rPr lang="th-TH" altLang="en-US" sz="900" b="1" dirty="0">
                    <a:solidFill>
                      <a:prstClr val="black"/>
                    </a:solidFill>
                    <a:latin typeface="Tahoma" panose="020B0604030504040204" pitchFamily="34" charset="0"/>
                    <a:cs typeface="Tahoma" panose="020B0604030504040204" pitchFamily="34" charset="0"/>
                  </a:rPr>
                  <a:t>ปี </a:t>
                </a:r>
                <a:r>
                  <a:rPr lang="en-US" altLang="en-US" sz="900" b="1" dirty="0">
                    <a:solidFill>
                      <a:prstClr val="black"/>
                    </a:solidFill>
                    <a:latin typeface="Tahoma" panose="020B0604030504040204" pitchFamily="34" charset="0"/>
                    <a:cs typeface="Tahoma" panose="020B0604030504040204" pitchFamily="34" charset="0"/>
                  </a:rPr>
                  <a:t>60-64)</a:t>
                </a:r>
                <a:endParaRPr lang="th-TH" altLang="en-US" sz="900" b="1" dirty="0">
                  <a:solidFill>
                    <a:prstClr val="black"/>
                  </a:solidFill>
                  <a:latin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242" name="Rectangle 241"/>
              <p:cNvSpPr/>
              <p:nvPr/>
            </p:nvSpPr>
            <p:spPr>
              <a:xfrm>
                <a:off x="3760754" y="1028750"/>
                <a:ext cx="834532" cy="594360"/>
              </a:xfrm>
              <a:prstGeom prst="rect">
                <a:avLst/>
              </a:prstGeom>
              <a:solidFill>
                <a:srgbClr val="E7D6CB"/>
              </a:solidFill>
              <a:ln>
                <a:solidFill>
                  <a:srgbClr val="BC8A6C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 defTabSz="457200"/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ยุทธศาสตร์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3</a:t>
                </a: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/>
                </a:r>
                <a:b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การสร้างความเข้มแข็งทางเศรษฐกิจและแข่งขันได้อย่างยั่งยืน</a:t>
                </a:r>
              </a:p>
            </p:txBody>
          </p:sp>
          <p:sp>
            <p:nvSpPr>
              <p:cNvPr id="243" name="Rectangle 242"/>
              <p:cNvSpPr/>
              <p:nvPr/>
            </p:nvSpPr>
            <p:spPr>
              <a:xfrm>
                <a:off x="2412428" y="1028217"/>
                <a:ext cx="648985" cy="594360"/>
              </a:xfrm>
              <a:prstGeom prst="rect">
                <a:avLst/>
              </a:prstGeom>
              <a:solidFill>
                <a:srgbClr val="E7D6CB"/>
              </a:solidFill>
              <a:ln>
                <a:solidFill>
                  <a:srgbClr val="BC8A6C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 defTabSz="457200"/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ยุทธศาสตร์ 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1</a:t>
                </a: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/>
                </a:r>
                <a:b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การเสริมสร้างและพัฒนาศักยภาพ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/>
                </a:r>
                <a:b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ทุนมนุษย์</a:t>
                </a:r>
                <a:endParaRPr lang="en-US" sz="65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244" name="Rectangle 243"/>
              <p:cNvSpPr/>
              <p:nvPr/>
            </p:nvSpPr>
            <p:spPr>
              <a:xfrm>
                <a:off x="3092194" y="1026815"/>
                <a:ext cx="641474" cy="594360"/>
              </a:xfrm>
              <a:prstGeom prst="rect">
                <a:avLst/>
              </a:prstGeom>
              <a:solidFill>
                <a:srgbClr val="E7D6CB"/>
              </a:solidFill>
              <a:ln>
                <a:solidFill>
                  <a:srgbClr val="BC8A6C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 defTabSz="457200"/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ยุทธศาสตร์ 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2</a:t>
                </a: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/>
                </a:r>
                <a:b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การสร้างความ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/>
                </a:r>
                <a:b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เป็นธรรม ลดความเหลื่อมล้ำในสังคม </a:t>
                </a:r>
                <a:endParaRPr lang="en-US" sz="65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245" name="Rectangle 244"/>
              <p:cNvSpPr/>
              <p:nvPr/>
            </p:nvSpPr>
            <p:spPr>
              <a:xfrm>
                <a:off x="4626939" y="1028281"/>
                <a:ext cx="934546" cy="592470"/>
              </a:xfrm>
              <a:prstGeom prst="rect">
                <a:avLst/>
              </a:prstGeom>
              <a:solidFill>
                <a:srgbClr val="E7D6CB"/>
              </a:solidFill>
              <a:ln>
                <a:solidFill>
                  <a:srgbClr val="BC8A6C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 defTabSz="457200"/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ยุทธศาสตร์ 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6</a:t>
                </a: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การบริหารจัดการในภาครัฐ 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/>
                </a:r>
                <a:b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การป้องกันการทุจริตประพฤติมิชอบและ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/>
                </a:r>
                <a:b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ธรรมาภิบาลในสังคมไทย</a:t>
                </a:r>
              </a:p>
            </p:txBody>
          </p:sp>
        </p:grpSp>
        <p:cxnSp>
          <p:nvCxnSpPr>
            <p:cNvPr id="222" name="Straight Connector 221"/>
            <p:cNvCxnSpPr/>
            <p:nvPr/>
          </p:nvCxnSpPr>
          <p:spPr>
            <a:xfrm>
              <a:off x="8376316" y="1787014"/>
              <a:ext cx="0" cy="137160"/>
            </a:xfrm>
            <a:prstGeom prst="line">
              <a:avLst/>
            </a:prstGeom>
            <a:ln w="19050">
              <a:solidFill>
                <a:srgbClr val="BC8A6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>
              <a:off x="8844355" y="1614579"/>
              <a:ext cx="0" cy="310896"/>
            </a:xfrm>
            <a:prstGeom prst="line">
              <a:avLst/>
            </a:prstGeom>
            <a:ln w="19050">
              <a:solidFill>
                <a:srgbClr val="54823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flipH="1">
              <a:off x="3250545" y="1831483"/>
              <a:ext cx="5394960" cy="0"/>
            </a:xfrm>
            <a:prstGeom prst="line">
              <a:avLst/>
            </a:prstGeom>
            <a:ln w="19050">
              <a:solidFill>
                <a:srgbClr val="54823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Group 224"/>
            <p:cNvGrpSpPr/>
            <p:nvPr/>
          </p:nvGrpSpPr>
          <p:grpSpPr>
            <a:xfrm>
              <a:off x="6109008" y="766348"/>
              <a:ext cx="2992253" cy="857848"/>
              <a:chOff x="5899882" y="780202"/>
              <a:chExt cx="3201382" cy="857848"/>
            </a:xfrm>
          </p:grpSpPr>
          <p:sp>
            <p:nvSpPr>
              <p:cNvPr id="236" name="Pentagon 235"/>
              <p:cNvSpPr/>
              <p:nvPr/>
            </p:nvSpPr>
            <p:spPr>
              <a:xfrm>
                <a:off x="5899882" y="780202"/>
                <a:ext cx="3189406" cy="225562"/>
              </a:xfrm>
              <a:prstGeom prst="homePlate">
                <a:avLst>
                  <a:gd name="adj" fmla="val 256"/>
                </a:avLst>
              </a:prstGeom>
              <a:solidFill>
                <a:srgbClr val="385723"/>
              </a:solidFill>
              <a:ln w="28575">
                <a:solidFill>
                  <a:srgbClr val="C5E0B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57200" fontAlgn="base">
                  <a:lnSpc>
                    <a:spcPct val="95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altLang="en-US" sz="800" b="1" dirty="0">
                    <a:solidFill>
                      <a:prstClr val="white"/>
                    </a:solidFill>
                    <a:latin typeface="Tahoma" panose="020B0604030504040204" pitchFamily="34" charset="0"/>
                    <a:cs typeface="Tahoma" panose="020B0604030504040204" pitchFamily="34" charset="0"/>
                  </a:rPr>
                  <a:t>นโยบายรัฐบาล</a:t>
                </a:r>
              </a:p>
            </p:txBody>
          </p:sp>
          <p:sp>
            <p:nvSpPr>
              <p:cNvPr id="237" name="Rectangle 236"/>
              <p:cNvSpPr/>
              <p:nvPr/>
            </p:nvSpPr>
            <p:spPr>
              <a:xfrm>
                <a:off x="8310478" y="1036936"/>
                <a:ext cx="790786" cy="5924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0AD47"/>
                </a:solidFill>
              </a:ln>
            </p:spPr>
            <p:txBody>
              <a:bodyPr wrap="square" lIns="45720" rIns="45720">
                <a:spAutoFit/>
              </a:bodyPr>
              <a:lstStyle/>
              <a:p>
                <a:pPr marL="112713" indent="-112713" defTabSz="457200">
                  <a:buFont typeface="+mj-lt"/>
                  <a:buAutoNum type="arabicPeriod" startAt="5"/>
                </a:pP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ยกระดับศักยภาพของแรงงาน</a:t>
                </a:r>
              </a:p>
              <a:p>
                <a:pPr marL="112713" indent="-112713" defTabSz="457200">
                  <a:buFont typeface="+mj-lt"/>
                  <a:buAutoNum type="arabicPeriod" startAt="10"/>
                </a:pP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พัฒนาระบบ</a:t>
                </a:r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/>
                </a:r>
                <a:b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</a:br>
                <a:r>
                  <a:rPr lang="th-TH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การให้บริการประชาชน</a:t>
                </a:r>
              </a:p>
            </p:txBody>
          </p:sp>
          <p:sp>
            <p:nvSpPr>
              <p:cNvPr id="238" name="Rectangle 237"/>
              <p:cNvSpPr/>
              <p:nvPr/>
            </p:nvSpPr>
            <p:spPr>
              <a:xfrm>
                <a:off x="5982177" y="1042180"/>
                <a:ext cx="2192754" cy="592470"/>
              </a:xfrm>
              <a:prstGeom prst="rect">
                <a:avLst/>
              </a:prstGeom>
              <a:solidFill>
                <a:srgbClr val="C5E0B4"/>
              </a:solidFill>
              <a:ln>
                <a:solidFill>
                  <a:srgbClr val="70AD47"/>
                </a:solidFill>
              </a:ln>
            </p:spPr>
            <p:txBody>
              <a:bodyPr wrap="square" lIns="45720" rIns="45720">
                <a:spAutoFit/>
              </a:bodyPr>
              <a:lstStyle/>
              <a:p>
                <a:pPr defTabSz="457200"/>
                <a:r>
                  <a:rPr lang="en-US" sz="650" spc="-4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4</a:t>
                </a:r>
                <a:r>
                  <a:rPr lang="en-US" sz="650" spc="-6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. </a:t>
                </a:r>
                <a:r>
                  <a:rPr lang="th-TH" sz="650" spc="-6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สร้างบทบาทไทยในเวทีโลก </a:t>
                </a:r>
                <a:endParaRPr lang="en-US" sz="65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  <a:p>
                <a:pPr defTabSz="457200"/>
                <a:r>
                  <a:rPr lang="en-US" sz="650" spc="-6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5. </a:t>
                </a:r>
                <a:r>
                  <a:rPr lang="th-TH" sz="650" spc="-6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พัฒนาเศรษฐกิจและความสามารถในการแข่งขันของไทย </a:t>
                </a:r>
              </a:p>
              <a:p>
                <a:pPr defTabSz="457200"/>
                <a:r>
                  <a:rPr lang="en-US" sz="650" spc="-6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8. </a:t>
                </a:r>
                <a:r>
                  <a:rPr lang="th-TH" sz="650" spc="-6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การปฏิรูปกระบวนการเรียนรู้และพัฒนาศักยภาพคนไทยทุกช่วงวัย </a:t>
                </a:r>
                <a:endParaRPr lang="en-US" sz="65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  <a:p>
                <a:pPr defTabSz="457200"/>
                <a:r>
                  <a:rPr lang="en-US" sz="650" spc="-6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9.</a:t>
                </a:r>
                <a:r>
                  <a:rPr lang="th-TH" sz="650" spc="-6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การพัฒนาระบบสาธารณสุขและหลักประกันทางสังคม </a:t>
                </a:r>
                <a:endParaRPr lang="en-US" sz="65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  <a:p>
                <a:pPr defTabSz="457200"/>
                <a:r>
                  <a:rPr lang="en-US" sz="650" spc="-6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11.</a:t>
                </a:r>
                <a:r>
                  <a:rPr lang="th-TH" sz="650" spc="-60" dirty="0">
                    <a:solidFill>
                      <a:prstClr val="black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ปฏิรูปการบริหารจัดการภาครัฐ</a:t>
                </a:r>
              </a:p>
            </p:txBody>
          </p:sp>
          <p:sp>
            <p:nvSpPr>
              <p:cNvPr id="239" name="Rectangle 238">
                <a:extLst>
                  <a:ext uri="{FF2B5EF4-FFF2-40B4-BE49-F238E27FC236}">
                    <a16:creationId xmlns="" xmlns:a16="http://schemas.microsoft.com/office/drawing/2014/main" id="{F3336D18-AB8C-46C0-AFCB-A8454A06E01D}"/>
                  </a:ext>
                </a:extLst>
              </p:cNvPr>
              <p:cNvSpPr/>
              <p:nvPr/>
            </p:nvSpPr>
            <p:spPr>
              <a:xfrm rot="16200000">
                <a:off x="5649195" y="1289531"/>
                <a:ext cx="599206" cy="9783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algn="ctr" defTabSz="457200"/>
                <a:r>
                  <a:rPr lang="th-TH" sz="700" dirty="0">
                    <a:solidFill>
                      <a:prstClr val="white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หลัก</a:t>
                </a:r>
                <a:endParaRPr lang="en-US" sz="700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240" name="Rectangle 239">
                <a:extLst>
                  <a:ext uri="{FF2B5EF4-FFF2-40B4-BE49-F238E27FC236}">
                    <a16:creationId xmlns="" xmlns:a16="http://schemas.microsoft.com/office/drawing/2014/main" id="{64BC411B-D717-4243-92BE-43758733ECEF}"/>
                  </a:ext>
                </a:extLst>
              </p:cNvPr>
              <p:cNvSpPr/>
              <p:nvPr/>
            </p:nvSpPr>
            <p:spPr>
              <a:xfrm rot="16200000">
                <a:off x="7980975" y="1292002"/>
                <a:ext cx="597652" cy="9444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algn="ctr" defTabSz="457200"/>
                <a:r>
                  <a:rPr lang="th-TH" sz="700" dirty="0">
                    <a:solidFill>
                      <a:prstClr val="white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เร่งด่วน</a:t>
                </a:r>
                <a:endParaRPr lang="en-US" sz="700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cxnSp>
          <p:nvCxnSpPr>
            <p:cNvPr id="226" name="Straight Connector 225"/>
            <p:cNvCxnSpPr/>
            <p:nvPr/>
          </p:nvCxnSpPr>
          <p:spPr>
            <a:xfrm>
              <a:off x="3730072" y="1853281"/>
              <a:ext cx="0" cy="73152"/>
            </a:xfrm>
            <a:prstGeom prst="line">
              <a:avLst/>
            </a:prstGeom>
            <a:ln w="19050">
              <a:solidFill>
                <a:srgbClr val="54823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>
              <a:off x="3258233" y="1831483"/>
              <a:ext cx="0" cy="91440"/>
            </a:xfrm>
            <a:prstGeom prst="line">
              <a:avLst/>
            </a:prstGeom>
            <a:ln w="19050">
              <a:solidFill>
                <a:srgbClr val="54823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>
              <a:off x="8636808" y="1828086"/>
              <a:ext cx="0" cy="91440"/>
            </a:xfrm>
            <a:prstGeom prst="line">
              <a:avLst/>
            </a:prstGeom>
            <a:ln w="19050">
              <a:solidFill>
                <a:srgbClr val="54823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>
              <a:off x="6361982" y="1615971"/>
              <a:ext cx="0" cy="301752"/>
            </a:xfrm>
            <a:prstGeom prst="line">
              <a:avLst/>
            </a:prstGeom>
            <a:ln w="19050">
              <a:solidFill>
                <a:srgbClr val="54823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Group 229"/>
            <p:cNvGrpSpPr/>
            <p:nvPr/>
          </p:nvGrpSpPr>
          <p:grpSpPr>
            <a:xfrm>
              <a:off x="389839" y="783009"/>
              <a:ext cx="2274929" cy="842560"/>
              <a:chOff x="389839" y="783009"/>
              <a:chExt cx="2274929" cy="842560"/>
            </a:xfrm>
          </p:grpSpPr>
          <p:sp>
            <p:nvSpPr>
              <p:cNvPr id="231" name="Pentagon 230"/>
              <p:cNvSpPr/>
              <p:nvPr/>
            </p:nvSpPr>
            <p:spPr>
              <a:xfrm>
                <a:off x="394971" y="783009"/>
                <a:ext cx="2265027" cy="205560"/>
              </a:xfrm>
              <a:prstGeom prst="homePlate">
                <a:avLst>
                  <a:gd name="adj" fmla="val 256"/>
                </a:avLst>
              </a:prstGeom>
              <a:solidFill>
                <a:srgbClr val="847072"/>
              </a:solidFill>
              <a:ln w="28575">
                <a:solidFill>
                  <a:srgbClr val="68585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18">
                  <a:defRPr/>
                </a:pPr>
                <a:r>
                  <a:rPr lang="th-TH" sz="900" b="1" dirty="0">
                    <a:solidFill>
                      <a:prstClr val="black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แผนแม่บทภายใต้ยุทธศาสตร์ชาติ</a:t>
                </a:r>
              </a:p>
            </p:txBody>
          </p:sp>
          <p:grpSp>
            <p:nvGrpSpPr>
              <p:cNvPr id="24" name="Group 231"/>
              <p:cNvGrpSpPr/>
              <p:nvPr/>
            </p:nvGrpSpPr>
            <p:grpSpPr>
              <a:xfrm>
                <a:off x="389839" y="1030022"/>
                <a:ext cx="2274929" cy="595547"/>
                <a:chOff x="389839" y="1030022"/>
                <a:chExt cx="2274929" cy="595547"/>
              </a:xfrm>
            </p:grpSpPr>
            <p:sp>
              <p:nvSpPr>
                <p:cNvPr id="233" name="Rectangle 232"/>
                <p:cNvSpPr/>
                <p:nvPr/>
              </p:nvSpPr>
              <p:spPr>
                <a:xfrm>
                  <a:off x="1897822" y="1030022"/>
                  <a:ext cx="766946" cy="592470"/>
                </a:xfrm>
                <a:prstGeom prst="rect">
                  <a:avLst/>
                </a:prstGeom>
                <a:solidFill>
                  <a:srgbClr val="B2A4A5"/>
                </a:solidFill>
                <a:ln>
                  <a:solidFill>
                    <a:srgbClr val="847072"/>
                  </a:solidFill>
                </a:ln>
              </p:spPr>
              <p:txBody>
                <a:bodyPr wrap="square" anchor="ctr">
                  <a:spAutoFit/>
                </a:bodyPr>
                <a:lstStyle/>
                <a:p>
                  <a:pPr marL="60325" indent="-60325" algn="ctr" defTabSz="457200">
                    <a:buFont typeface="Arial" panose="020B0604020202020204" pitchFamily="34" charset="0"/>
                    <a:buChar char="•"/>
                  </a:pPr>
                  <a:r>
                    <a:rPr lang="th-TH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แผนแม่บทด้านความเสมอภาคและหลักประกันทางสังคม</a:t>
                  </a:r>
                  <a: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/>
                  </a:r>
                  <a:b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</a:br>
                  <a: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(17)</a:t>
                  </a:r>
                </a:p>
              </p:txBody>
            </p:sp>
            <p:sp>
              <p:nvSpPr>
                <p:cNvPr id="234" name="Rectangle 233"/>
                <p:cNvSpPr/>
                <p:nvPr/>
              </p:nvSpPr>
              <p:spPr>
                <a:xfrm>
                  <a:off x="1144439" y="1030576"/>
                  <a:ext cx="721744" cy="592470"/>
                </a:xfrm>
                <a:prstGeom prst="rect">
                  <a:avLst/>
                </a:prstGeom>
                <a:solidFill>
                  <a:srgbClr val="B2A4A5"/>
                </a:solidFill>
                <a:ln>
                  <a:solidFill>
                    <a:srgbClr val="847072"/>
                  </a:solidFill>
                </a:ln>
              </p:spPr>
              <p:txBody>
                <a:bodyPr wrap="square" anchor="ctr">
                  <a:spAutoFit/>
                </a:bodyPr>
                <a:lstStyle/>
                <a:p>
                  <a:pPr marL="60325" indent="-60325" algn="ctr" defTabSz="457200">
                    <a:buFont typeface="Arial" panose="020B0604020202020204" pitchFamily="34" charset="0"/>
                    <a:buChar char="•"/>
                  </a:pPr>
                  <a:r>
                    <a:rPr lang="th-TH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แผนแม่บทด้านศักยภาพคนตลอด</a:t>
                  </a:r>
                  <a: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/>
                  </a:r>
                  <a:b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</a:br>
                  <a:r>
                    <a:rPr lang="th-TH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ช่วงชีวิต</a:t>
                  </a:r>
                  <a: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/>
                  </a:r>
                  <a:b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</a:br>
                  <a: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(11) </a:t>
                  </a:r>
                </a:p>
              </p:txBody>
            </p:sp>
            <p:sp>
              <p:nvSpPr>
                <p:cNvPr id="235" name="Rectangle 234"/>
                <p:cNvSpPr/>
                <p:nvPr/>
              </p:nvSpPr>
              <p:spPr>
                <a:xfrm>
                  <a:off x="389839" y="1033099"/>
                  <a:ext cx="727411" cy="592470"/>
                </a:xfrm>
                <a:prstGeom prst="rect">
                  <a:avLst/>
                </a:prstGeom>
                <a:solidFill>
                  <a:srgbClr val="B2A4A5"/>
                </a:solidFill>
                <a:ln>
                  <a:solidFill>
                    <a:srgbClr val="847072"/>
                  </a:solidFill>
                </a:ln>
              </p:spPr>
              <p:txBody>
                <a:bodyPr wrap="square" anchor="ctr">
                  <a:spAutoFit/>
                </a:bodyPr>
                <a:lstStyle/>
                <a:p>
                  <a:pPr marL="60325" indent="-60325" algn="ctr" defTabSz="457200">
                    <a:buFont typeface="Arial" panose="020B0604020202020204" pitchFamily="34" charset="0"/>
                    <a:buChar char="•"/>
                  </a:pPr>
                  <a:r>
                    <a:rPr lang="th-TH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แผนแม่บทด้านอุตสาหกรรมและบริการแห่งอนาคต </a:t>
                  </a:r>
                  <a: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/>
                  </a:r>
                  <a:b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</a:br>
                  <a:r>
                    <a:rPr lang="th-TH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(</a:t>
                  </a:r>
                  <a:r>
                    <a:rPr lang="en-US" sz="650" spc="-40" dirty="0">
                      <a:solidFill>
                        <a:prstClr val="black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4)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748156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600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ตัวชี้วัดยุทธศาสตร์ชาติ 20 ปี / แผนพัฒนาเศรษฐกิจและสังคมแห่งชาติ ฉบับที่ 12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200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2" name="Group 71"/>
          <p:cNvGrpSpPr/>
          <p:nvPr/>
        </p:nvGrpSpPr>
        <p:grpSpPr>
          <a:xfrm>
            <a:off x="0" y="838201"/>
            <a:ext cx="9140186" cy="5867399"/>
            <a:chOff x="0" y="1195564"/>
            <a:chExt cx="9140186" cy="5867399"/>
          </a:xfrm>
        </p:grpSpPr>
        <p:grpSp>
          <p:nvGrpSpPr>
            <p:cNvPr id="18" name="Group 199"/>
            <p:cNvGrpSpPr/>
            <p:nvPr/>
          </p:nvGrpSpPr>
          <p:grpSpPr>
            <a:xfrm>
              <a:off x="0" y="1195564"/>
              <a:ext cx="9140186" cy="3373860"/>
              <a:chOff x="5624" y="751441"/>
              <a:chExt cx="7443912" cy="929752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5624" y="751441"/>
                <a:ext cx="7443912" cy="929752"/>
              </a:xfrm>
              <a:prstGeom prst="rect">
                <a:avLst/>
              </a:prstGeom>
              <a:solidFill>
                <a:srgbClr val="F0EC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US" sz="440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49" name="Group 229"/>
              <p:cNvGrpSpPr/>
              <p:nvPr/>
            </p:nvGrpSpPr>
            <p:grpSpPr>
              <a:xfrm>
                <a:off x="377975" y="766636"/>
                <a:ext cx="6687828" cy="378297"/>
                <a:chOff x="377975" y="766636"/>
                <a:chExt cx="6687828" cy="378297"/>
              </a:xfrm>
            </p:grpSpPr>
            <p:sp>
              <p:nvSpPr>
                <p:cNvPr id="50" name="Pentagon 49"/>
                <p:cNvSpPr/>
                <p:nvPr/>
              </p:nvSpPr>
              <p:spPr>
                <a:xfrm>
                  <a:off x="2065729" y="766636"/>
                  <a:ext cx="3186673" cy="131797"/>
                </a:xfrm>
                <a:prstGeom prst="homePlate">
                  <a:avLst>
                    <a:gd name="adj" fmla="val 256"/>
                  </a:avLst>
                </a:prstGeom>
                <a:solidFill>
                  <a:srgbClr val="847072"/>
                </a:solidFill>
                <a:ln w="28575">
                  <a:solidFill>
                    <a:srgbClr val="68585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914418">
                    <a:defRPr/>
                  </a:pPr>
                  <a:r>
                    <a:rPr lang="th-TH" sz="1600" b="1" dirty="0">
                      <a:solidFill>
                        <a:prstClr val="black"/>
                      </a:solidFill>
                      <a:latin typeface="Tahoma" pitchFamily="34" charset="0"/>
                      <a:ea typeface="Tahoma" pitchFamily="34" charset="0"/>
                      <a:cs typeface="Tahoma" pitchFamily="34" charset="0"/>
                    </a:rPr>
                    <a:t>แผนแม่บทภายใต้ยุทธศาสตร์ชาติ</a:t>
                  </a:r>
                </a:p>
              </p:txBody>
            </p:sp>
            <p:grpSp>
              <p:nvGrpSpPr>
                <p:cNvPr id="51" name="Group 231"/>
                <p:cNvGrpSpPr/>
                <p:nvPr/>
              </p:nvGrpSpPr>
              <p:grpSpPr>
                <a:xfrm>
                  <a:off x="377975" y="940430"/>
                  <a:ext cx="6687828" cy="204503"/>
                  <a:chOff x="377975" y="940430"/>
                  <a:chExt cx="6687828" cy="204503"/>
                </a:xfrm>
              </p:grpSpPr>
              <p:sp>
                <p:nvSpPr>
                  <p:cNvPr id="52" name="Rectangle 51"/>
                  <p:cNvSpPr/>
                  <p:nvPr/>
                </p:nvSpPr>
                <p:spPr>
                  <a:xfrm>
                    <a:off x="5193201" y="940430"/>
                    <a:ext cx="1872602" cy="203558"/>
                  </a:xfrm>
                  <a:prstGeom prst="rect">
                    <a:avLst/>
                  </a:prstGeom>
                  <a:solidFill>
                    <a:srgbClr val="B2A4A5"/>
                  </a:solidFill>
                  <a:ln>
                    <a:solidFill>
                      <a:srgbClr val="847072"/>
                    </a:solidFill>
                  </a:ln>
                </p:spPr>
                <p:txBody>
                  <a:bodyPr wrap="square" anchor="ctr">
                    <a:spAutoFit/>
                  </a:bodyPr>
                  <a:lstStyle/>
                  <a:p>
                    <a:pPr marL="60325" indent="-60325" algn="ctr" defTabSz="457200">
                      <a:buFont typeface="Arial" panose="020B0604020202020204" pitchFamily="34" charset="0"/>
                      <a:buChar char="•"/>
                    </a:pPr>
                    <a:r>
                      <a:rPr lang="th-TH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แผนแม่บทด้านความเสมอภาคและหลักประกันทางสังคม</a:t>
                    </a:r>
                    <a:r>
                      <a:rPr lang="en-US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/>
                    </a:r>
                    <a:br>
                      <a:rPr lang="en-US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</a:br>
                    <a:r>
                      <a:rPr lang="en-US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(17)</a:t>
                    </a:r>
                  </a:p>
                </p:txBody>
              </p:sp>
              <p:sp>
                <p:nvSpPr>
                  <p:cNvPr id="53" name="Rectangle 52"/>
                  <p:cNvSpPr/>
                  <p:nvPr/>
                </p:nvSpPr>
                <p:spPr>
                  <a:xfrm>
                    <a:off x="2747044" y="941374"/>
                    <a:ext cx="2099142" cy="203558"/>
                  </a:xfrm>
                  <a:prstGeom prst="rect">
                    <a:avLst/>
                  </a:prstGeom>
                  <a:solidFill>
                    <a:srgbClr val="B2A4A5"/>
                  </a:solidFill>
                  <a:ln>
                    <a:solidFill>
                      <a:srgbClr val="847072"/>
                    </a:solidFill>
                  </a:ln>
                </p:spPr>
                <p:txBody>
                  <a:bodyPr wrap="square" anchor="ctr">
                    <a:spAutoFit/>
                  </a:bodyPr>
                  <a:lstStyle/>
                  <a:p>
                    <a:pPr marL="60325" indent="-60325" algn="ctr" defTabSz="457200">
                      <a:buFont typeface="Arial" panose="020B0604020202020204" pitchFamily="34" charset="0"/>
                      <a:buChar char="•"/>
                    </a:pPr>
                    <a:r>
                      <a:rPr lang="th-TH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แผนแม่บทด้านศักยภาพคน</a:t>
                    </a:r>
                    <a:r>
                      <a:rPr lang="en-US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              </a:t>
                    </a:r>
                    <a:r>
                      <a:rPr lang="th-TH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ตลอดช่วงชีวิต</a:t>
                    </a:r>
                    <a:r>
                      <a:rPr lang="en-US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/>
                    </a:r>
                    <a:br>
                      <a:rPr lang="en-US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</a:br>
                    <a:r>
                      <a:rPr lang="en-US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(11) </a:t>
                    </a:r>
                  </a:p>
                </p:txBody>
              </p:sp>
              <p:sp>
                <p:nvSpPr>
                  <p:cNvPr id="54" name="Rectangle 53"/>
                  <p:cNvSpPr/>
                  <p:nvPr/>
                </p:nvSpPr>
                <p:spPr>
                  <a:xfrm>
                    <a:off x="377975" y="941375"/>
                    <a:ext cx="2047930" cy="203558"/>
                  </a:xfrm>
                  <a:prstGeom prst="rect">
                    <a:avLst/>
                  </a:prstGeom>
                  <a:solidFill>
                    <a:srgbClr val="B2A4A5"/>
                  </a:solidFill>
                  <a:ln>
                    <a:solidFill>
                      <a:srgbClr val="847072"/>
                    </a:solidFill>
                  </a:ln>
                </p:spPr>
                <p:txBody>
                  <a:bodyPr wrap="square" anchor="ctr">
                    <a:spAutoFit/>
                  </a:bodyPr>
                  <a:lstStyle/>
                  <a:p>
                    <a:pPr marL="60325" indent="-60325" algn="ctr" defTabSz="457200">
                      <a:buFont typeface="Arial" panose="020B0604020202020204" pitchFamily="34" charset="0"/>
                      <a:buChar char="•"/>
                    </a:pPr>
                    <a:r>
                      <a:rPr lang="th-TH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แผนแม่บทด้านอุตสาหกรรม</a:t>
                    </a:r>
                  </a:p>
                  <a:p>
                    <a:pPr algn="ctr" defTabSz="457200"/>
                    <a:r>
                      <a:rPr lang="th-TH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และบริการแห่งอนาคต </a:t>
                    </a:r>
                    <a:r>
                      <a:rPr lang="en-US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/>
                    </a:r>
                    <a:br>
                      <a:rPr lang="en-US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</a:br>
                    <a:r>
                      <a:rPr lang="th-TH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(</a:t>
                    </a:r>
                    <a:r>
                      <a:rPr lang="en-US" sz="1400" spc="-4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4)</a:t>
                    </a:r>
                  </a:p>
                </p:txBody>
              </p:sp>
            </p:grpSp>
          </p:grpSp>
        </p:grpSp>
        <p:sp>
          <p:nvSpPr>
            <p:cNvPr id="74" name="Rectangle 73"/>
            <p:cNvSpPr/>
            <p:nvPr/>
          </p:nvSpPr>
          <p:spPr>
            <a:xfrm>
              <a:off x="63137" y="4776963"/>
              <a:ext cx="4813663" cy="2286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915E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58738" indent="-58738" algn="thaiDist" defTabSz="457200" fontAlgn="t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อันดับความสามารถด้านผลิตภาพแรงงาน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Y1-4)</a:t>
              </a:r>
            </a:p>
            <a:p>
              <a:pPr marL="58738" indent="-58738" algn="thaiDist" defTabSz="457200" fontAlgn="t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อันดับความสามารถในการแข่งขันทางเศรษฐกิจของประเทศไทยโดย 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IMD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เลื่อนขึ้นไปอยู่ในกลุ่ม 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ใน 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25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ของประเทศแรกที่ได้รับการจัดอันดับทั้งหมด (แผน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12) 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(ก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แรงงานเกี่ยวข้องด้าน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Labor Productivity)</a:t>
              </a:r>
              <a:endParaRPr lang="th-TH" sz="12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58738" indent="-58738" algn="thaiDist" defTabSz="457200" fontAlgn="t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ผลิตภาพแรงงาน (ร้อยละต่อปี) (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Y1-11)</a:t>
              </a:r>
            </a:p>
            <a:p>
              <a:pPr marL="58738" indent="-58738" algn="thaiDist" defTabSz="457200" fontAlgn="t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ผลิตภาพการผลิตของปัจจัยแรงงานไม่ต่ำกว่าร้อยละ 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2.5 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ต่อปี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(แผน 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12)</a:t>
              </a:r>
            </a:p>
            <a:p>
              <a:pPr marL="58738" indent="-58738" algn="thaiDist" defTabSz="457200" fontAlgn="t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ผู้ที่ได้รับการรับรองคุณวุฒิวิชาชีพและ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ผู้ผ่านการทดสอบมาตรฐานอาชีพและมาตรฐานฝีมือแรงงานเพิ่มขึ้น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(แผน 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12)</a:t>
              </a:r>
              <a:endParaRPr lang="th-TH" sz="1200" spc="-6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58738" indent="-58738" algn="thaiDist" defTabSz="457200" fontAlgn="t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แรงงานที่ขอเทียบโอนประสบการณ์และความรู้เพื่อขอรับวุฒิ ปวช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และ ปวส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เพิ่มขึ้นเฉลี่ยร้อยละ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20</a:t>
              </a: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ต่อปี (แผน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12)</a:t>
              </a:r>
            </a:p>
            <a:p>
              <a:pPr marL="58738" indent="-58738" algn="thaiDist" defTabSz="457200" fontAlgn="t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สัดส่วนกำลังแรงงานด้านวิทยาศาสตร์และเทคโนโลยี (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Y1-11)</a:t>
              </a:r>
            </a:p>
            <a:p>
              <a:pPr algn="thaiDist" defTabSz="457200" fontAlgn="t"/>
              <a:endParaRPr lang="en-US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4953000" y="4776963"/>
              <a:ext cx="4110986" cy="2286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915E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58738" indent="-58738" defTabSz="457200" fontAlgn="b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ร้อยละผู้สูงอายุที่มีศักยภาพ มีงานทำและรายได้เหมาะสม (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Y1-11)</a:t>
              </a:r>
            </a:p>
            <a:p>
              <a:pPr marL="58738" indent="-58738" defTabSz="457200" fontAlgn="b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การมีงานทำของผู้สูงอายุ (อายุ 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60-69 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ปี) เพิ่มขึ้น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th-TH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(แผน </a:t>
              </a:r>
              <a:r>
                <a:rPr lang="en-US" sz="1200" spc="-60" dirty="0">
                  <a:solidFill>
                    <a:srgbClr val="FF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12)</a:t>
              </a:r>
            </a:p>
            <a:p>
              <a:pPr marL="58738" indent="-58738" defTabSz="457200" fontAlgn="b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สัดส่วนประชากรกลุ่มด้อยโอกาสและกลุ่มเปราะบางที่ได้รับความคุ้มครองตามมาตรการคุ้มครองทางสังคม อย่างน้อย 9 กรณี ได้แก่ </a:t>
              </a:r>
            </a:p>
            <a:p>
              <a:pPr defTabSz="457200" fontAlgn="b"/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(1) เจ็บป่วย 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(2) คลอดบุตร  (3) ตาย (4) ทุพพลภาพ/พิการ </a:t>
              </a:r>
            </a:p>
            <a:p>
              <a:pPr defTabSz="457200" fontAlgn="b"/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(5) เงินช่วยเหลือครอบครัวหรือบุตร (6) ชราภาพ (7) ว่างงาน 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/>
              </a:r>
              <a:b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(8) ผู้อยู่ในอุปการะ (9) การบาดเจ็บจากการทำงาน (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Y1/Y2-17)</a:t>
              </a:r>
              <a:endParaRPr lang="th-TH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58738" indent="-58738" defTabSz="457200" fontAlgn="b">
                <a:buFont typeface="Arial" panose="020B0604020202020204" pitchFamily="34" charset="0"/>
                <a:buChar char="•"/>
              </a:pP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สัดส่วนแรงงานนอกระบบที่อยู่ภายใต้ประกันสังคม (ผู้ประกันตนตามมาตรา 40) และที่เข้าร่วมกองทุนการออมแห่งชาติต่อกำลังแรงงานเพิ่มขึ้น (แผน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12)</a:t>
              </a:r>
            </a:p>
          </p:txBody>
        </p:sp>
      </p:grpSp>
      <p:sp>
        <p:nvSpPr>
          <p:cNvPr id="86" name="Pentagon 85"/>
          <p:cNvSpPr/>
          <p:nvPr/>
        </p:nvSpPr>
        <p:spPr>
          <a:xfrm>
            <a:off x="1371600" y="2514600"/>
            <a:ext cx="6629400" cy="419047"/>
          </a:xfrm>
          <a:prstGeom prst="homePlate">
            <a:avLst>
              <a:gd name="adj" fmla="val 256"/>
            </a:avLst>
          </a:prstGeom>
          <a:solidFill>
            <a:srgbClr val="CFAB95"/>
          </a:solidFill>
          <a:ln w="28575">
            <a:solidFill>
              <a:srgbClr val="BC8A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en-US" sz="1600" b="1" dirty="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แผนพัฒนาเศรษฐกิจและสังคมแห่งชาติ ฉบับที่ 12 พ.ศ.</a:t>
            </a:r>
            <a:r>
              <a:rPr lang="en-US" altLang="en-US" sz="1600" b="1" dirty="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altLang="en-US" sz="1600" b="1" dirty="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2560</a:t>
            </a:r>
            <a:r>
              <a:rPr lang="en-US" altLang="en-US" sz="1600" b="1" dirty="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altLang="en-US" sz="1600" b="1" dirty="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en-US" altLang="en-US" sz="1600" b="1" dirty="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altLang="en-US" sz="1600" b="1" dirty="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2564</a:t>
            </a:r>
          </a:p>
        </p:txBody>
      </p:sp>
      <p:sp>
        <p:nvSpPr>
          <p:cNvPr id="87" name="Rectangle 86"/>
          <p:cNvSpPr/>
          <p:nvPr/>
        </p:nvSpPr>
        <p:spPr>
          <a:xfrm>
            <a:off x="4267200" y="3048000"/>
            <a:ext cx="1930032" cy="954107"/>
          </a:xfrm>
          <a:prstGeom prst="rect">
            <a:avLst/>
          </a:prstGeom>
          <a:solidFill>
            <a:srgbClr val="E7D6CB"/>
          </a:solidFill>
          <a:ln>
            <a:solidFill>
              <a:srgbClr val="BC8A6C"/>
            </a:solidFill>
          </a:ln>
        </p:spPr>
        <p:txBody>
          <a:bodyPr wrap="square" anchor="ctr">
            <a:spAutoFit/>
          </a:bodyPr>
          <a:lstStyle/>
          <a:p>
            <a:pPr algn="ctr" defTabSz="457200"/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</a:t>
            </a:r>
            <a: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</a:t>
            </a:r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การสร้างความเข้มแข็งทางเศรษฐกิจและแข่งขันได้อย่างยั่งยืน</a:t>
            </a:r>
          </a:p>
        </p:txBody>
      </p:sp>
      <p:sp>
        <p:nvSpPr>
          <p:cNvPr id="88" name="Rectangle 87"/>
          <p:cNvSpPr/>
          <p:nvPr/>
        </p:nvSpPr>
        <p:spPr>
          <a:xfrm>
            <a:off x="116739" y="3140673"/>
            <a:ext cx="1940661" cy="738664"/>
          </a:xfrm>
          <a:prstGeom prst="rect">
            <a:avLst/>
          </a:prstGeom>
          <a:solidFill>
            <a:srgbClr val="E7D6CB"/>
          </a:solidFill>
          <a:ln>
            <a:solidFill>
              <a:srgbClr val="BC8A6C"/>
            </a:solidFill>
          </a:ln>
        </p:spPr>
        <p:txBody>
          <a:bodyPr wrap="square" anchor="ctr">
            <a:spAutoFit/>
          </a:bodyPr>
          <a:lstStyle/>
          <a:p>
            <a:pPr algn="ctr" defTabSz="457200"/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 </a:t>
            </a:r>
            <a: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การเสริมสร้างและพัฒนาศักยภาพทุนมนุษย์</a:t>
            </a:r>
            <a:endParaRPr lang="en-US" sz="14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2209801" y="3048000"/>
            <a:ext cx="1903576" cy="954107"/>
          </a:xfrm>
          <a:prstGeom prst="rect">
            <a:avLst/>
          </a:prstGeom>
          <a:solidFill>
            <a:srgbClr val="E7D6CB"/>
          </a:solidFill>
          <a:ln>
            <a:solidFill>
              <a:srgbClr val="BC8A6C"/>
            </a:solidFill>
          </a:ln>
        </p:spPr>
        <p:txBody>
          <a:bodyPr wrap="square" anchor="ctr">
            <a:spAutoFit/>
          </a:bodyPr>
          <a:lstStyle/>
          <a:p>
            <a:pPr algn="ctr" defTabSz="457200"/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 </a:t>
            </a:r>
            <a: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</a:t>
            </a:r>
            <a: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เป็นธรรม ลดความเหลื่อมล้ำในสังคม </a:t>
            </a:r>
            <a:endParaRPr lang="en-US" sz="14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6324600" y="3061892"/>
            <a:ext cx="2666789" cy="954107"/>
          </a:xfrm>
          <a:prstGeom prst="rect">
            <a:avLst/>
          </a:prstGeom>
          <a:solidFill>
            <a:srgbClr val="E7D6CB"/>
          </a:solidFill>
          <a:ln>
            <a:solidFill>
              <a:srgbClr val="BC8A6C"/>
            </a:solidFill>
          </a:ln>
        </p:spPr>
        <p:txBody>
          <a:bodyPr wrap="square" anchor="ctr">
            <a:spAutoFit/>
          </a:bodyPr>
          <a:lstStyle/>
          <a:p>
            <a:pPr algn="ctr" defTabSz="457200"/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 </a:t>
            </a:r>
            <a: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4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457200"/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การบริหารจัดการในภาครัฐ</a:t>
            </a:r>
            <a: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การป้องกันการทุจริตประพฤติมิชอบ</a:t>
            </a:r>
            <a:endParaRPr lang="en-US" sz="14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457200"/>
            <a:r>
              <a:rPr lang="th-TH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และธรรมาภิบาลในสังคมไทย</a:t>
            </a:r>
          </a:p>
        </p:txBody>
      </p:sp>
    </p:spTree>
    <p:extLst>
      <p:ext uri="{BB962C8B-B14F-4D97-AF65-F5344CB8AC3E}">
        <p14:creationId xmlns:p14="http://schemas.microsoft.com/office/powerpoint/2010/main" val="3298438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นโยบายรัฐบาลเกี่ยวกับกระทรวงแรงงาน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 flipH="1">
            <a:off x="0" y="893340"/>
            <a:ext cx="9072829" cy="43644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4400">
              <a:solidFill>
                <a:prstClr val="white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257FC6E2-AA74-4221-9931-9E7838E87D84}"/>
              </a:ext>
            </a:extLst>
          </p:cNvPr>
          <p:cNvGrpSpPr/>
          <p:nvPr/>
        </p:nvGrpSpPr>
        <p:grpSpPr>
          <a:xfrm>
            <a:off x="-76200" y="1066800"/>
            <a:ext cx="9144000" cy="5052774"/>
            <a:chOff x="0" y="1778025"/>
            <a:chExt cx="12192000" cy="5052772"/>
          </a:xfrm>
        </p:grpSpPr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4FB3B2ED-77C2-4CBF-9F64-922F6C381975}"/>
                </a:ext>
              </a:extLst>
            </p:cNvPr>
            <p:cNvSpPr txBox="1"/>
            <p:nvPr/>
          </p:nvSpPr>
          <p:spPr>
            <a:xfrm>
              <a:off x="452083" y="5353470"/>
              <a:ext cx="5615267" cy="1477327"/>
            </a:xfrm>
            <a:prstGeom prst="rect">
              <a:avLst/>
            </a:prstGeom>
            <a:solidFill>
              <a:srgbClr val="89E0FF"/>
            </a:solidFill>
          </p:spPr>
          <p:txBody>
            <a:bodyPr wrap="square" lIns="0" tIns="0" rIns="0" bIns="0" rtlCol="0" anchor="ctr">
              <a:spAutoFit/>
            </a:bodyPr>
            <a:lstStyle/>
            <a:p>
              <a:pPr defTabSz="457200"/>
              <a:r>
                <a:rPr lang="en-US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4. </a:t>
              </a:r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สร้างบทบาทไทยในเวทีโลก </a:t>
              </a:r>
              <a:endParaRPr lang="en-US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defTabSz="457200"/>
              <a:r>
                <a:rPr lang="en-US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5. </a:t>
              </a:r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พัฒนาเศรษฐกิจและความสามารถในการแข่งขัน </a:t>
              </a:r>
            </a:p>
            <a:p>
              <a:pPr defTabSz="457200"/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ของไทย </a:t>
              </a:r>
            </a:p>
            <a:p>
              <a:pPr defTabSz="457200"/>
              <a:r>
                <a:rPr lang="en-US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8. </a:t>
              </a:r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การปฏิรูปกระบวนการเรียนรู้และพัฒนาศักยภาพ</a:t>
              </a:r>
            </a:p>
            <a:p>
              <a:pPr defTabSz="457200"/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คนไทยทุกช่วงวัย </a:t>
              </a:r>
              <a:endParaRPr lang="en-US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defTabSz="457200"/>
              <a:r>
                <a:rPr lang="en-US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11.</a:t>
              </a:r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ปฏิรูปการบริหารจัดการภาครัฐ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6F9B6FAB-6E54-4AD3-B442-C4D4C48D07B2}"/>
                </a:ext>
              </a:extLst>
            </p:cNvPr>
            <p:cNvSpPr txBox="1"/>
            <p:nvPr/>
          </p:nvSpPr>
          <p:spPr>
            <a:xfrm>
              <a:off x="7556536" y="5369124"/>
              <a:ext cx="4204597" cy="492443"/>
            </a:xfrm>
            <a:prstGeom prst="rect">
              <a:avLst/>
            </a:prstGeom>
            <a:solidFill>
              <a:srgbClr val="FFD347"/>
            </a:solidFill>
          </p:spPr>
          <p:txBody>
            <a:bodyPr wrap="square" lIns="0" tIns="0" rIns="0" bIns="0" rtlCol="0" anchor="ctr">
              <a:spAutoFit/>
            </a:bodyPr>
            <a:lstStyle/>
            <a:p>
              <a:pPr marL="112713" indent="-112713" defTabSz="457200">
                <a:buFont typeface="+mj-lt"/>
                <a:buAutoNum type="arabicPeriod" startAt="5"/>
              </a:pPr>
              <a:r>
                <a:rPr lang="th-TH" sz="16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ยกระดับศักยภาพของแรงงาน</a:t>
              </a:r>
            </a:p>
            <a:p>
              <a:pPr marL="112713" indent="-112713" defTabSz="457200">
                <a:buFont typeface="+mj-lt"/>
                <a:buAutoNum type="arabicPeriod" startAt="10"/>
              </a:pPr>
              <a:r>
                <a:rPr lang="th-TH" sz="16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พัฒนาระบบการให้บริการประชาชน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1AB86BDE-DEA5-4BB6-81FD-E7BA1F5FA5A5}"/>
                </a:ext>
              </a:extLst>
            </p:cNvPr>
            <p:cNvSpPr/>
            <p:nvPr/>
          </p:nvSpPr>
          <p:spPr>
            <a:xfrm>
              <a:off x="0" y="4315842"/>
              <a:ext cx="12192000" cy="708875"/>
            </a:xfrm>
            <a:prstGeom prst="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13232"/>
              <a:endParaRPr lang="en-US" sz="1400">
                <a:solidFill>
                  <a:prstClr val="white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5F3F0E69-9F95-4D4E-9B75-4C2DB15F6F32}"/>
                </a:ext>
              </a:extLst>
            </p:cNvPr>
            <p:cNvSpPr txBox="1"/>
            <p:nvPr/>
          </p:nvSpPr>
          <p:spPr>
            <a:xfrm>
              <a:off x="1410395" y="4485614"/>
              <a:ext cx="302892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 defTabSz="713232"/>
              <a:r>
                <a:rPr lang="th-TH" sz="24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หลัก</a:t>
              </a:r>
              <a:endParaRPr 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2193ED6E-C260-4AA9-8DE2-88C349279BDE}"/>
                </a:ext>
              </a:extLst>
            </p:cNvPr>
            <p:cNvSpPr txBox="1"/>
            <p:nvPr/>
          </p:nvSpPr>
          <p:spPr>
            <a:xfrm>
              <a:off x="7752677" y="4485614"/>
              <a:ext cx="302892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 defTabSz="713232"/>
              <a:r>
                <a:rPr lang="th-TH" sz="24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เร่งด่วน</a:t>
              </a:r>
              <a:endParaRPr 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="" xmlns:a16="http://schemas.microsoft.com/office/drawing/2014/main" id="{90709AAB-FCF4-4835-8AEE-831EEB95A071}"/>
                </a:ext>
              </a:extLst>
            </p:cNvPr>
            <p:cNvGrpSpPr/>
            <p:nvPr/>
          </p:nvGrpSpPr>
          <p:grpSpPr>
            <a:xfrm>
              <a:off x="1903934" y="1778025"/>
              <a:ext cx="8384133" cy="2659397"/>
              <a:chOff x="1903559" y="1778025"/>
              <a:chExt cx="8384133" cy="2659397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="" xmlns:a16="http://schemas.microsoft.com/office/drawing/2014/main" id="{855405B9-8464-4624-91C4-D8C70F7FB82A}"/>
                  </a:ext>
                </a:extLst>
              </p:cNvPr>
              <p:cNvGrpSpPr/>
              <p:nvPr/>
            </p:nvGrpSpPr>
            <p:grpSpPr>
              <a:xfrm>
                <a:off x="1903559" y="3043372"/>
                <a:ext cx="8384133" cy="538488"/>
                <a:chOff x="2087880" y="2964180"/>
                <a:chExt cx="8015127" cy="592338"/>
              </a:xfrm>
            </p:grpSpPr>
            <p:cxnSp>
              <p:nvCxnSpPr>
                <p:cNvPr id="56" name="Straight Connector 55">
                  <a:extLst>
                    <a:ext uri="{FF2B5EF4-FFF2-40B4-BE49-F238E27FC236}">
                      <a16:creationId xmlns="" xmlns:a16="http://schemas.microsoft.com/office/drawing/2014/main" id="{F4298E73-D1E1-44D6-A1CB-48D841E799DD}"/>
                    </a:ext>
                  </a:extLst>
                </p:cNvPr>
                <p:cNvCxnSpPr/>
                <p:nvPr/>
              </p:nvCxnSpPr>
              <p:spPr>
                <a:xfrm>
                  <a:off x="2403904" y="3556518"/>
                  <a:ext cx="7384193" cy="0"/>
                </a:xfrm>
                <a:prstGeom prst="line">
                  <a:avLst/>
                </a:prstGeom>
                <a:ln w="101600" cap="rnd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>
                  <a:extLst>
                    <a:ext uri="{FF2B5EF4-FFF2-40B4-BE49-F238E27FC236}">
                      <a16:creationId xmlns="" xmlns:a16="http://schemas.microsoft.com/office/drawing/2014/main" id="{F96ED0DC-420F-4824-A9FA-9924C766F8E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087880" y="2964180"/>
                  <a:ext cx="316024" cy="592338"/>
                </a:xfrm>
                <a:prstGeom prst="line">
                  <a:avLst/>
                </a:prstGeom>
                <a:ln w="101600" cap="rnd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="" xmlns:a16="http://schemas.microsoft.com/office/drawing/2014/main" id="{C302540E-DFF3-4958-BF05-DD8FA51E88C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9786983" y="2964180"/>
                  <a:ext cx="316024" cy="592338"/>
                </a:xfrm>
                <a:prstGeom prst="line">
                  <a:avLst/>
                </a:prstGeom>
                <a:ln w="101600" cap="rnd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6" name="Group 25">
                <a:extLst>
                  <a:ext uri="{FF2B5EF4-FFF2-40B4-BE49-F238E27FC236}">
                    <a16:creationId xmlns="" xmlns:a16="http://schemas.microsoft.com/office/drawing/2014/main" id="{E4A5E514-289B-4296-9D13-AEDEACFBEB5C}"/>
                  </a:ext>
                </a:extLst>
              </p:cNvPr>
              <p:cNvGrpSpPr/>
              <p:nvPr/>
            </p:nvGrpSpPr>
            <p:grpSpPr>
              <a:xfrm>
                <a:off x="2729826" y="1778025"/>
                <a:ext cx="1780337" cy="1752810"/>
                <a:chOff x="2729826" y="1723161"/>
                <a:chExt cx="1780337" cy="1752810"/>
              </a:xfrm>
            </p:grpSpPr>
            <p:sp>
              <p:nvSpPr>
                <p:cNvPr id="40" name="Rectangle: Top Corners Rounded 11">
                  <a:extLst>
                    <a:ext uri="{FF2B5EF4-FFF2-40B4-BE49-F238E27FC236}">
                      <a16:creationId xmlns="" xmlns:a16="http://schemas.microsoft.com/office/drawing/2014/main" id="{92D244EF-D6B0-4F16-A0AE-087B940F0862}"/>
                    </a:ext>
                  </a:extLst>
                </p:cNvPr>
                <p:cNvSpPr/>
                <p:nvPr/>
              </p:nvSpPr>
              <p:spPr>
                <a:xfrm>
                  <a:off x="3035795" y="1723161"/>
                  <a:ext cx="1168400" cy="1495485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gradFill>
                  <a:gsLst>
                    <a:gs pos="0">
                      <a:srgbClr val="34A8CC"/>
                    </a:gs>
                    <a:gs pos="96000">
                      <a:srgbClr val="80C9DF"/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232"/>
                  <a:endParaRPr lang="en-US" sz="140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41" name="Group 40">
                  <a:extLst>
                    <a:ext uri="{FF2B5EF4-FFF2-40B4-BE49-F238E27FC236}">
                      <a16:creationId xmlns="" xmlns:a16="http://schemas.microsoft.com/office/drawing/2014/main" id="{BD738F51-632E-4B80-86DF-5F83F548A452}"/>
                    </a:ext>
                  </a:extLst>
                </p:cNvPr>
                <p:cNvGrpSpPr/>
                <p:nvPr/>
              </p:nvGrpSpPr>
              <p:grpSpPr>
                <a:xfrm>
                  <a:off x="3264405" y="2121094"/>
                  <a:ext cx="711179" cy="814640"/>
                  <a:chOff x="7496175" y="1328738"/>
                  <a:chExt cx="1385888" cy="1587501"/>
                </a:xfrm>
              </p:grpSpPr>
              <p:sp>
                <p:nvSpPr>
                  <p:cNvPr id="43" name="Freeform 5">
                    <a:extLst>
                      <a:ext uri="{FF2B5EF4-FFF2-40B4-BE49-F238E27FC236}">
                        <a16:creationId xmlns="" xmlns:a16="http://schemas.microsoft.com/office/drawing/2014/main" id="{14D31DAB-7E4D-44D3-9679-F49CFAA7160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729538" y="1554163"/>
                    <a:ext cx="915988" cy="987425"/>
                  </a:xfrm>
                  <a:custGeom>
                    <a:avLst/>
                    <a:gdLst>
                      <a:gd name="T0" fmla="*/ 214 w 305"/>
                      <a:gd name="T1" fmla="*/ 330 h 330"/>
                      <a:gd name="T2" fmla="*/ 251 w 305"/>
                      <a:gd name="T3" fmla="*/ 273 h 330"/>
                      <a:gd name="T4" fmla="*/ 305 w 305"/>
                      <a:gd name="T5" fmla="*/ 157 h 330"/>
                      <a:gd name="T6" fmla="*/ 145 w 305"/>
                      <a:gd name="T7" fmla="*/ 4 h 330"/>
                      <a:gd name="T8" fmla="*/ 1 w 305"/>
                      <a:gd name="T9" fmla="*/ 152 h 330"/>
                      <a:gd name="T10" fmla="*/ 55 w 305"/>
                      <a:gd name="T11" fmla="*/ 273 h 330"/>
                      <a:gd name="T12" fmla="*/ 93 w 305"/>
                      <a:gd name="T13" fmla="*/ 330 h 330"/>
                      <a:gd name="T14" fmla="*/ 214 w 305"/>
                      <a:gd name="T15" fmla="*/ 330 h 330"/>
                      <a:gd name="T16" fmla="*/ 214 w 305"/>
                      <a:gd name="T17" fmla="*/ 330 h 3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05" h="330">
                        <a:moveTo>
                          <a:pt x="214" y="330"/>
                        </a:moveTo>
                        <a:cubicBezTo>
                          <a:pt x="220" y="308"/>
                          <a:pt x="234" y="288"/>
                          <a:pt x="251" y="273"/>
                        </a:cubicBezTo>
                        <a:cubicBezTo>
                          <a:pt x="284" y="245"/>
                          <a:pt x="305" y="203"/>
                          <a:pt x="305" y="157"/>
                        </a:cubicBezTo>
                        <a:cubicBezTo>
                          <a:pt x="305" y="71"/>
                          <a:pt x="234" y="0"/>
                          <a:pt x="145" y="4"/>
                        </a:cubicBezTo>
                        <a:cubicBezTo>
                          <a:pt x="67" y="8"/>
                          <a:pt x="3" y="74"/>
                          <a:pt x="1" y="152"/>
                        </a:cubicBezTo>
                        <a:cubicBezTo>
                          <a:pt x="0" y="201"/>
                          <a:pt x="21" y="244"/>
                          <a:pt x="55" y="273"/>
                        </a:cubicBezTo>
                        <a:cubicBezTo>
                          <a:pt x="74" y="288"/>
                          <a:pt x="87" y="308"/>
                          <a:pt x="93" y="330"/>
                        </a:cubicBezTo>
                        <a:cubicBezTo>
                          <a:pt x="214" y="330"/>
                          <a:pt x="214" y="330"/>
                          <a:pt x="214" y="330"/>
                        </a:cubicBezTo>
                        <a:cubicBezTo>
                          <a:pt x="214" y="330"/>
                          <a:pt x="214" y="330"/>
                          <a:pt x="214" y="330"/>
                        </a:cubicBezTo>
                        <a:close/>
                      </a:path>
                    </a:pathLst>
                  </a:custGeom>
                  <a:solidFill>
                    <a:srgbClr val="F9B61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4" name="Freeform 6">
                    <a:extLst>
                      <a:ext uri="{FF2B5EF4-FFF2-40B4-BE49-F238E27FC236}">
                        <a16:creationId xmlns="" xmlns:a16="http://schemas.microsoft.com/office/drawing/2014/main" id="{D7C2D9B2-AD34-492E-817F-4476D9D084F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008938" y="2025146"/>
                    <a:ext cx="363538" cy="497898"/>
                  </a:xfrm>
                  <a:custGeom>
                    <a:avLst/>
                    <a:gdLst>
                      <a:gd name="T0" fmla="*/ 46 w 121"/>
                      <a:gd name="T1" fmla="*/ 183 h 183"/>
                      <a:gd name="T2" fmla="*/ 56 w 121"/>
                      <a:gd name="T3" fmla="*/ 183 h 183"/>
                      <a:gd name="T4" fmla="*/ 11 w 121"/>
                      <a:gd name="T5" fmla="*/ 19 h 183"/>
                      <a:gd name="T6" fmla="*/ 15 w 121"/>
                      <a:gd name="T7" fmla="*/ 19 h 183"/>
                      <a:gd name="T8" fmla="*/ 30 w 121"/>
                      <a:gd name="T9" fmla="*/ 12 h 183"/>
                      <a:gd name="T10" fmla="*/ 38 w 121"/>
                      <a:gd name="T11" fmla="*/ 9 h 183"/>
                      <a:gd name="T12" fmla="*/ 46 w 121"/>
                      <a:gd name="T13" fmla="*/ 12 h 183"/>
                      <a:gd name="T14" fmla="*/ 74 w 121"/>
                      <a:gd name="T15" fmla="*/ 12 h 183"/>
                      <a:gd name="T16" fmla="*/ 82 w 121"/>
                      <a:gd name="T17" fmla="*/ 9 h 183"/>
                      <a:gd name="T18" fmla="*/ 90 w 121"/>
                      <a:gd name="T19" fmla="*/ 12 h 183"/>
                      <a:gd name="T20" fmla="*/ 105 w 121"/>
                      <a:gd name="T21" fmla="*/ 19 h 183"/>
                      <a:gd name="T22" fmla="*/ 109 w 121"/>
                      <a:gd name="T23" fmla="*/ 19 h 183"/>
                      <a:gd name="T24" fmla="*/ 66 w 121"/>
                      <a:gd name="T25" fmla="*/ 183 h 183"/>
                      <a:gd name="T26" fmla="*/ 75 w 121"/>
                      <a:gd name="T27" fmla="*/ 183 h 183"/>
                      <a:gd name="T28" fmla="*/ 121 w 121"/>
                      <a:gd name="T29" fmla="*/ 11 h 183"/>
                      <a:gd name="T30" fmla="*/ 119 w 121"/>
                      <a:gd name="T31" fmla="*/ 5 h 183"/>
                      <a:gd name="T32" fmla="*/ 113 w 121"/>
                      <a:gd name="T33" fmla="*/ 7 h 183"/>
                      <a:gd name="T34" fmla="*/ 106 w 121"/>
                      <a:gd name="T35" fmla="*/ 10 h 183"/>
                      <a:gd name="T36" fmla="*/ 98 w 121"/>
                      <a:gd name="T37" fmla="*/ 7 h 183"/>
                      <a:gd name="T38" fmla="*/ 83 w 121"/>
                      <a:gd name="T39" fmla="*/ 0 h 183"/>
                      <a:gd name="T40" fmla="*/ 69 w 121"/>
                      <a:gd name="T41" fmla="*/ 7 h 183"/>
                      <a:gd name="T42" fmla="*/ 53 w 121"/>
                      <a:gd name="T43" fmla="*/ 7 h 183"/>
                      <a:gd name="T44" fmla="*/ 39 w 121"/>
                      <a:gd name="T45" fmla="*/ 0 h 183"/>
                      <a:gd name="T46" fmla="*/ 39 w 121"/>
                      <a:gd name="T47" fmla="*/ 0 h 183"/>
                      <a:gd name="T48" fmla="*/ 25 w 121"/>
                      <a:gd name="T49" fmla="*/ 7 h 183"/>
                      <a:gd name="T50" fmla="*/ 16 w 121"/>
                      <a:gd name="T51" fmla="*/ 10 h 183"/>
                      <a:gd name="T52" fmla="*/ 9 w 121"/>
                      <a:gd name="T53" fmla="*/ 7 h 183"/>
                      <a:gd name="T54" fmla="*/ 4 w 121"/>
                      <a:gd name="T55" fmla="*/ 5 h 183"/>
                      <a:gd name="T56" fmla="*/ 2 w 121"/>
                      <a:gd name="T57" fmla="*/ 11 h 183"/>
                      <a:gd name="T58" fmla="*/ 46 w 121"/>
                      <a:gd name="T59" fmla="*/ 183 h 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121" h="183">
                        <a:moveTo>
                          <a:pt x="46" y="183"/>
                        </a:moveTo>
                        <a:cubicBezTo>
                          <a:pt x="56" y="183"/>
                          <a:pt x="56" y="183"/>
                          <a:pt x="56" y="183"/>
                        </a:cubicBezTo>
                        <a:cubicBezTo>
                          <a:pt x="11" y="19"/>
                          <a:pt x="11" y="19"/>
                          <a:pt x="11" y="19"/>
                        </a:cubicBezTo>
                        <a:cubicBezTo>
                          <a:pt x="13" y="19"/>
                          <a:pt x="14" y="19"/>
                          <a:pt x="15" y="19"/>
                        </a:cubicBezTo>
                        <a:cubicBezTo>
                          <a:pt x="20" y="19"/>
                          <a:pt x="26" y="17"/>
                          <a:pt x="30" y="12"/>
                        </a:cubicBezTo>
                        <a:cubicBezTo>
                          <a:pt x="32" y="10"/>
                          <a:pt x="35" y="9"/>
                          <a:pt x="38" y="9"/>
                        </a:cubicBezTo>
                        <a:cubicBezTo>
                          <a:pt x="41" y="9"/>
                          <a:pt x="43" y="10"/>
                          <a:pt x="46" y="12"/>
                        </a:cubicBezTo>
                        <a:cubicBezTo>
                          <a:pt x="53" y="21"/>
                          <a:pt x="67" y="21"/>
                          <a:pt x="74" y="12"/>
                        </a:cubicBezTo>
                        <a:cubicBezTo>
                          <a:pt x="77" y="10"/>
                          <a:pt x="79" y="9"/>
                          <a:pt x="82" y="9"/>
                        </a:cubicBezTo>
                        <a:cubicBezTo>
                          <a:pt x="84" y="9"/>
                          <a:pt x="88" y="10"/>
                          <a:pt x="90" y="12"/>
                        </a:cubicBezTo>
                        <a:cubicBezTo>
                          <a:pt x="94" y="17"/>
                          <a:pt x="99" y="19"/>
                          <a:pt x="105" y="19"/>
                        </a:cubicBezTo>
                        <a:cubicBezTo>
                          <a:pt x="106" y="19"/>
                          <a:pt x="107" y="19"/>
                          <a:pt x="109" y="19"/>
                        </a:cubicBezTo>
                        <a:cubicBezTo>
                          <a:pt x="66" y="183"/>
                          <a:pt x="66" y="183"/>
                          <a:pt x="66" y="183"/>
                        </a:cubicBezTo>
                        <a:cubicBezTo>
                          <a:pt x="75" y="183"/>
                          <a:pt x="75" y="183"/>
                          <a:pt x="75" y="183"/>
                        </a:cubicBezTo>
                        <a:cubicBezTo>
                          <a:pt x="121" y="11"/>
                          <a:pt x="121" y="11"/>
                          <a:pt x="121" y="11"/>
                        </a:cubicBezTo>
                        <a:cubicBezTo>
                          <a:pt x="121" y="9"/>
                          <a:pt x="121" y="7"/>
                          <a:pt x="119" y="5"/>
                        </a:cubicBezTo>
                        <a:cubicBezTo>
                          <a:pt x="116" y="4"/>
                          <a:pt x="114" y="5"/>
                          <a:pt x="113" y="7"/>
                        </a:cubicBezTo>
                        <a:cubicBezTo>
                          <a:pt x="111" y="9"/>
                          <a:pt x="109" y="10"/>
                          <a:pt x="106" y="10"/>
                        </a:cubicBezTo>
                        <a:cubicBezTo>
                          <a:pt x="103" y="10"/>
                          <a:pt x="101" y="9"/>
                          <a:pt x="98" y="7"/>
                        </a:cubicBezTo>
                        <a:cubicBezTo>
                          <a:pt x="93" y="2"/>
                          <a:pt x="89" y="0"/>
                          <a:pt x="83" y="0"/>
                        </a:cubicBezTo>
                        <a:cubicBezTo>
                          <a:pt x="78" y="0"/>
                          <a:pt x="73" y="2"/>
                          <a:pt x="69" y="7"/>
                        </a:cubicBezTo>
                        <a:cubicBezTo>
                          <a:pt x="64" y="11"/>
                          <a:pt x="58" y="11"/>
                          <a:pt x="53" y="7"/>
                        </a:cubicBezTo>
                        <a:cubicBezTo>
                          <a:pt x="50" y="2"/>
                          <a:pt x="45" y="0"/>
                          <a:pt x="39" y="0"/>
                        </a:cubicBezTo>
                        <a:cubicBezTo>
                          <a:pt x="39" y="0"/>
                          <a:pt x="39" y="0"/>
                          <a:pt x="39" y="0"/>
                        </a:cubicBezTo>
                        <a:cubicBezTo>
                          <a:pt x="34" y="0"/>
                          <a:pt x="28" y="2"/>
                          <a:pt x="25" y="7"/>
                        </a:cubicBezTo>
                        <a:cubicBezTo>
                          <a:pt x="23" y="9"/>
                          <a:pt x="19" y="10"/>
                          <a:pt x="16" y="10"/>
                        </a:cubicBezTo>
                        <a:cubicBezTo>
                          <a:pt x="14" y="10"/>
                          <a:pt x="10" y="9"/>
                          <a:pt x="9" y="7"/>
                        </a:cubicBezTo>
                        <a:cubicBezTo>
                          <a:pt x="8" y="5"/>
                          <a:pt x="6" y="4"/>
                          <a:pt x="4" y="5"/>
                        </a:cubicBezTo>
                        <a:cubicBezTo>
                          <a:pt x="2" y="7"/>
                          <a:pt x="0" y="9"/>
                          <a:pt x="2" y="11"/>
                        </a:cubicBezTo>
                        <a:cubicBezTo>
                          <a:pt x="46" y="183"/>
                          <a:pt x="46" y="183"/>
                          <a:pt x="46" y="183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5" name="Freeform 7">
                    <a:extLst>
                      <a:ext uri="{FF2B5EF4-FFF2-40B4-BE49-F238E27FC236}">
                        <a16:creationId xmlns="" xmlns:a16="http://schemas.microsoft.com/office/drawing/2014/main" id="{79E6AA8B-6D19-4D47-A599-50816BA15D9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086725" y="2844801"/>
                    <a:ext cx="204788" cy="71438"/>
                  </a:xfrm>
                  <a:custGeom>
                    <a:avLst/>
                    <a:gdLst>
                      <a:gd name="T0" fmla="*/ 0 w 68"/>
                      <a:gd name="T1" fmla="*/ 0 h 24"/>
                      <a:gd name="T2" fmla="*/ 34 w 68"/>
                      <a:gd name="T3" fmla="*/ 24 h 24"/>
                      <a:gd name="T4" fmla="*/ 68 w 68"/>
                      <a:gd name="T5" fmla="*/ 0 h 24"/>
                      <a:gd name="T6" fmla="*/ 0 w 68"/>
                      <a:gd name="T7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8" h="24">
                        <a:moveTo>
                          <a:pt x="0" y="0"/>
                        </a:moveTo>
                        <a:cubicBezTo>
                          <a:pt x="5" y="14"/>
                          <a:pt x="19" y="24"/>
                          <a:pt x="34" y="24"/>
                        </a:cubicBezTo>
                        <a:cubicBezTo>
                          <a:pt x="49" y="24"/>
                          <a:pt x="63" y="14"/>
                          <a:pt x="68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6" name="Freeform 8">
                    <a:extLst>
                      <a:ext uri="{FF2B5EF4-FFF2-40B4-BE49-F238E27FC236}">
                        <a16:creationId xmlns="" xmlns:a16="http://schemas.microsoft.com/office/drawing/2014/main" id="{60F2A124-B8D7-421B-BE35-68CF7F5F101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008938" y="2538413"/>
                    <a:ext cx="363538" cy="311150"/>
                  </a:xfrm>
                  <a:custGeom>
                    <a:avLst/>
                    <a:gdLst>
                      <a:gd name="T0" fmla="*/ 101 w 121"/>
                      <a:gd name="T1" fmla="*/ 104 h 104"/>
                      <a:gd name="T2" fmla="*/ 20 w 121"/>
                      <a:gd name="T3" fmla="*/ 104 h 104"/>
                      <a:gd name="T4" fmla="*/ 0 w 121"/>
                      <a:gd name="T5" fmla="*/ 84 h 104"/>
                      <a:gd name="T6" fmla="*/ 0 w 121"/>
                      <a:gd name="T7" fmla="*/ 0 h 104"/>
                      <a:gd name="T8" fmla="*/ 121 w 121"/>
                      <a:gd name="T9" fmla="*/ 0 h 104"/>
                      <a:gd name="T10" fmla="*/ 121 w 121"/>
                      <a:gd name="T11" fmla="*/ 84 h 104"/>
                      <a:gd name="T12" fmla="*/ 101 w 121"/>
                      <a:gd name="T13" fmla="*/ 104 h 1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21" h="104">
                        <a:moveTo>
                          <a:pt x="101" y="104"/>
                        </a:moveTo>
                        <a:cubicBezTo>
                          <a:pt x="20" y="104"/>
                          <a:pt x="20" y="104"/>
                          <a:pt x="20" y="104"/>
                        </a:cubicBezTo>
                        <a:cubicBezTo>
                          <a:pt x="9" y="104"/>
                          <a:pt x="0" y="95"/>
                          <a:pt x="0" y="84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121" y="0"/>
                          <a:pt x="121" y="0"/>
                          <a:pt x="121" y="0"/>
                        </a:cubicBezTo>
                        <a:cubicBezTo>
                          <a:pt x="121" y="84"/>
                          <a:pt x="121" y="84"/>
                          <a:pt x="121" y="84"/>
                        </a:cubicBezTo>
                        <a:cubicBezTo>
                          <a:pt x="121" y="95"/>
                          <a:pt x="112" y="104"/>
                          <a:pt x="101" y="104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7" name="Freeform 9">
                    <a:extLst>
                      <a:ext uri="{FF2B5EF4-FFF2-40B4-BE49-F238E27FC236}">
                        <a16:creationId xmlns="" xmlns:a16="http://schemas.microsoft.com/office/drawing/2014/main" id="{5DA4F4B5-4166-4D11-BDC3-771C48DBFD3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972425" y="2589213"/>
                    <a:ext cx="433388" cy="74613"/>
                  </a:xfrm>
                  <a:custGeom>
                    <a:avLst/>
                    <a:gdLst>
                      <a:gd name="T0" fmla="*/ 132 w 144"/>
                      <a:gd name="T1" fmla="*/ 25 h 25"/>
                      <a:gd name="T2" fmla="*/ 12 w 144"/>
                      <a:gd name="T3" fmla="*/ 25 h 25"/>
                      <a:gd name="T4" fmla="*/ 0 w 144"/>
                      <a:gd name="T5" fmla="*/ 13 h 25"/>
                      <a:gd name="T6" fmla="*/ 0 w 144"/>
                      <a:gd name="T7" fmla="*/ 13 h 25"/>
                      <a:gd name="T8" fmla="*/ 12 w 144"/>
                      <a:gd name="T9" fmla="*/ 0 h 25"/>
                      <a:gd name="T10" fmla="*/ 132 w 144"/>
                      <a:gd name="T11" fmla="*/ 0 h 25"/>
                      <a:gd name="T12" fmla="*/ 144 w 144"/>
                      <a:gd name="T13" fmla="*/ 13 h 25"/>
                      <a:gd name="T14" fmla="*/ 144 w 144"/>
                      <a:gd name="T15" fmla="*/ 13 h 25"/>
                      <a:gd name="T16" fmla="*/ 132 w 144"/>
                      <a:gd name="T17" fmla="*/ 25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4" h="25">
                        <a:moveTo>
                          <a:pt x="132" y="25"/>
                        </a:move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6" y="25"/>
                          <a:pt x="0" y="19"/>
                          <a:pt x="0" y="13"/>
                        </a:cubicBezTo>
                        <a:cubicBezTo>
                          <a:pt x="0" y="13"/>
                          <a:pt x="0" y="13"/>
                          <a:pt x="0" y="13"/>
                        </a:cubicBezTo>
                        <a:cubicBezTo>
                          <a:pt x="0" y="6"/>
                          <a:pt x="6" y="0"/>
                          <a:pt x="12" y="0"/>
                        </a:cubicBezTo>
                        <a:cubicBezTo>
                          <a:pt x="132" y="0"/>
                          <a:pt x="132" y="0"/>
                          <a:pt x="132" y="0"/>
                        </a:cubicBezTo>
                        <a:cubicBezTo>
                          <a:pt x="138" y="0"/>
                          <a:pt x="144" y="6"/>
                          <a:pt x="144" y="13"/>
                        </a:cubicBezTo>
                        <a:cubicBezTo>
                          <a:pt x="144" y="13"/>
                          <a:pt x="144" y="13"/>
                          <a:pt x="144" y="13"/>
                        </a:cubicBezTo>
                        <a:cubicBezTo>
                          <a:pt x="144" y="19"/>
                          <a:pt x="138" y="25"/>
                          <a:pt x="132" y="25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8" name="Freeform 10">
                    <a:extLst>
                      <a:ext uri="{FF2B5EF4-FFF2-40B4-BE49-F238E27FC236}">
                        <a16:creationId xmlns="" xmlns:a16="http://schemas.microsoft.com/office/drawing/2014/main" id="{8B5D7E72-0DE9-4042-BBFD-F9F9F574CA7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972425" y="2706688"/>
                    <a:ext cx="433388" cy="71438"/>
                  </a:xfrm>
                  <a:custGeom>
                    <a:avLst/>
                    <a:gdLst>
                      <a:gd name="T0" fmla="*/ 132 w 144"/>
                      <a:gd name="T1" fmla="*/ 24 h 24"/>
                      <a:gd name="T2" fmla="*/ 12 w 144"/>
                      <a:gd name="T3" fmla="*/ 24 h 24"/>
                      <a:gd name="T4" fmla="*/ 0 w 144"/>
                      <a:gd name="T5" fmla="*/ 12 h 24"/>
                      <a:gd name="T6" fmla="*/ 0 w 144"/>
                      <a:gd name="T7" fmla="*/ 12 h 24"/>
                      <a:gd name="T8" fmla="*/ 12 w 144"/>
                      <a:gd name="T9" fmla="*/ 0 h 24"/>
                      <a:gd name="T10" fmla="*/ 132 w 144"/>
                      <a:gd name="T11" fmla="*/ 0 h 24"/>
                      <a:gd name="T12" fmla="*/ 144 w 144"/>
                      <a:gd name="T13" fmla="*/ 12 h 24"/>
                      <a:gd name="T14" fmla="*/ 144 w 144"/>
                      <a:gd name="T15" fmla="*/ 12 h 24"/>
                      <a:gd name="T16" fmla="*/ 132 w 144"/>
                      <a:gd name="T17" fmla="*/ 24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4" h="24">
                        <a:moveTo>
                          <a:pt x="132" y="24"/>
                        </a:moveTo>
                        <a:cubicBezTo>
                          <a:pt x="12" y="24"/>
                          <a:pt x="12" y="24"/>
                          <a:pt x="12" y="24"/>
                        </a:cubicBezTo>
                        <a:cubicBezTo>
                          <a:pt x="6" y="24"/>
                          <a:pt x="0" y="19"/>
                          <a:pt x="0" y="12"/>
                        </a:cubicBezTo>
                        <a:cubicBezTo>
                          <a:pt x="0" y="12"/>
                          <a:pt x="0" y="12"/>
                          <a:pt x="0" y="12"/>
                        </a:cubicBezTo>
                        <a:cubicBezTo>
                          <a:pt x="0" y="6"/>
                          <a:pt x="6" y="0"/>
                          <a:pt x="12" y="0"/>
                        </a:cubicBezTo>
                        <a:cubicBezTo>
                          <a:pt x="132" y="0"/>
                          <a:pt x="132" y="0"/>
                          <a:pt x="132" y="0"/>
                        </a:cubicBezTo>
                        <a:cubicBezTo>
                          <a:pt x="138" y="0"/>
                          <a:pt x="144" y="6"/>
                          <a:pt x="144" y="12"/>
                        </a:cubicBezTo>
                        <a:cubicBezTo>
                          <a:pt x="144" y="12"/>
                          <a:pt x="144" y="12"/>
                          <a:pt x="144" y="12"/>
                        </a:cubicBezTo>
                        <a:cubicBezTo>
                          <a:pt x="144" y="19"/>
                          <a:pt x="138" y="24"/>
                          <a:pt x="132" y="24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9" name="Freeform 11">
                    <a:extLst>
                      <a:ext uri="{FF2B5EF4-FFF2-40B4-BE49-F238E27FC236}">
                        <a16:creationId xmlns="" xmlns:a16="http://schemas.microsoft.com/office/drawing/2014/main" id="{CBC70ACF-16D8-4C12-9A9B-3609D2D2E69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156575" y="1328738"/>
                    <a:ext cx="65088" cy="179388"/>
                  </a:xfrm>
                  <a:custGeom>
                    <a:avLst/>
                    <a:gdLst>
                      <a:gd name="T0" fmla="*/ 11 w 22"/>
                      <a:gd name="T1" fmla="*/ 0 h 60"/>
                      <a:gd name="T2" fmla="*/ 0 w 22"/>
                      <a:gd name="T3" fmla="*/ 11 h 60"/>
                      <a:gd name="T4" fmla="*/ 0 w 22"/>
                      <a:gd name="T5" fmla="*/ 48 h 60"/>
                      <a:gd name="T6" fmla="*/ 11 w 22"/>
                      <a:gd name="T7" fmla="*/ 60 h 60"/>
                      <a:gd name="T8" fmla="*/ 22 w 22"/>
                      <a:gd name="T9" fmla="*/ 48 h 60"/>
                      <a:gd name="T10" fmla="*/ 22 w 22"/>
                      <a:gd name="T11" fmla="*/ 11 h 60"/>
                      <a:gd name="T12" fmla="*/ 11 w 22"/>
                      <a:gd name="T13" fmla="*/ 0 h 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2" h="60">
                        <a:moveTo>
                          <a:pt x="11" y="0"/>
                        </a:moveTo>
                        <a:cubicBezTo>
                          <a:pt x="6" y="0"/>
                          <a:pt x="0" y="4"/>
                          <a:pt x="0" y="11"/>
                        </a:cubicBezTo>
                        <a:cubicBezTo>
                          <a:pt x="0" y="48"/>
                          <a:pt x="0" y="48"/>
                          <a:pt x="0" y="48"/>
                        </a:cubicBezTo>
                        <a:cubicBezTo>
                          <a:pt x="0" y="54"/>
                          <a:pt x="4" y="60"/>
                          <a:pt x="11" y="60"/>
                        </a:cubicBezTo>
                        <a:cubicBezTo>
                          <a:pt x="18" y="60"/>
                          <a:pt x="22" y="55"/>
                          <a:pt x="22" y="48"/>
                        </a:cubicBezTo>
                        <a:cubicBezTo>
                          <a:pt x="22" y="11"/>
                          <a:pt x="22" y="11"/>
                          <a:pt x="22" y="11"/>
                        </a:cubicBezTo>
                        <a:cubicBezTo>
                          <a:pt x="22" y="4"/>
                          <a:pt x="17" y="0"/>
                          <a:pt x="11" y="0"/>
                        </a:cubicBezTo>
                        <a:close/>
                      </a:path>
                    </a:pathLst>
                  </a:custGeom>
                  <a:solidFill>
                    <a:srgbClr val="FFD15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0" name="Freeform 12">
                    <a:extLst>
                      <a:ext uri="{FF2B5EF4-FFF2-40B4-BE49-F238E27FC236}">
                        <a16:creationId xmlns="" xmlns:a16="http://schemas.microsoft.com/office/drawing/2014/main" id="{C7FED065-3EAC-45DB-B733-FE666A7E531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685088" y="1517651"/>
                    <a:ext cx="152400" cy="152400"/>
                  </a:xfrm>
                  <a:custGeom>
                    <a:avLst/>
                    <a:gdLst>
                      <a:gd name="T0" fmla="*/ 20 w 51"/>
                      <a:gd name="T1" fmla="*/ 4 h 51"/>
                      <a:gd name="T2" fmla="*/ 5 w 51"/>
                      <a:gd name="T3" fmla="*/ 4 h 51"/>
                      <a:gd name="T4" fmla="*/ 5 w 51"/>
                      <a:gd name="T5" fmla="*/ 20 h 51"/>
                      <a:gd name="T6" fmla="*/ 31 w 51"/>
                      <a:gd name="T7" fmla="*/ 46 h 51"/>
                      <a:gd name="T8" fmla="*/ 47 w 51"/>
                      <a:gd name="T9" fmla="*/ 46 h 51"/>
                      <a:gd name="T10" fmla="*/ 47 w 51"/>
                      <a:gd name="T11" fmla="*/ 31 h 51"/>
                      <a:gd name="T12" fmla="*/ 20 w 51"/>
                      <a:gd name="T13" fmla="*/ 4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1" h="51">
                        <a:moveTo>
                          <a:pt x="20" y="4"/>
                        </a:moveTo>
                        <a:cubicBezTo>
                          <a:pt x="16" y="0"/>
                          <a:pt x="9" y="0"/>
                          <a:pt x="5" y="4"/>
                        </a:cubicBezTo>
                        <a:cubicBezTo>
                          <a:pt x="0" y="9"/>
                          <a:pt x="0" y="15"/>
                          <a:pt x="5" y="20"/>
                        </a:cubicBezTo>
                        <a:cubicBezTo>
                          <a:pt x="31" y="46"/>
                          <a:pt x="31" y="46"/>
                          <a:pt x="31" y="46"/>
                        </a:cubicBezTo>
                        <a:cubicBezTo>
                          <a:pt x="36" y="51"/>
                          <a:pt x="42" y="51"/>
                          <a:pt x="47" y="46"/>
                        </a:cubicBezTo>
                        <a:cubicBezTo>
                          <a:pt x="51" y="42"/>
                          <a:pt x="51" y="35"/>
                          <a:pt x="47" y="31"/>
                        </a:cubicBezTo>
                        <a:cubicBezTo>
                          <a:pt x="20" y="4"/>
                          <a:pt x="20" y="4"/>
                          <a:pt x="20" y="4"/>
                        </a:cubicBezTo>
                        <a:close/>
                      </a:path>
                    </a:pathLst>
                  </a:custGeom>
                  <a:solidFill>
                    <a:srgbClr val="FFD15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1" name="Freeform 13">
                    <a:extLst>
                      <a:ext uri="{FF2B5EF4-FFF2-40B4-BE49-F238E27FC236}">
                        <a16:creationId xmlns="" xmlns:a16="http://schemas.microsoft.com/office/drawing/2014/main" id="{06B2B035-1690-4FCD-809F-EAF9BBC1733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496175" y="1987551"/>
                    <a:ext cx="179388" cy="66675"/>
                  </a:xfrm>
                  <a:custGeom>
                    <a:avLst/>
                    <a:gdLst>
                      <a:gd name="T0" fmla="*/ 49 w 60"/>
                      <a:gd name="T1" fmla="*/ 0 h 22"/>
                      <a:gd name="T2" fmla="*/ 11 w 60"/>
                      <a:gd name="T3" fmla="*/ 0 h 22"/>
                      <a:gd name="T4" fmla="*/ 0 w 60"/>
                      <a:gd name="T5" fmla="*/ 11 h 22"/>
                      <a:gd name="T6" fmla="*/ 0 w 60"/>
                      <a:gd name="T7" fmla="*/ 11 h 22"/>
                      <a:gd name="T8" fmla="*/ 11 w 60"/>
                      <a:gd name="T9" fmla="*/ 22 h 22"/>
                      <a:gd name="T10" fmla="*/ 49 w 60"/>
                      <a:gd name="T11" fmla="*/ 22 h 22"/>
                      <a:gd name="T12" fmla="*/ 60 w 60"/>
                      <a:gd name="T13" fmla="*/ 11 h 22"/>
                      <a:gd name="T14" fmla="*/ 60 w 60"/>
                      <a:gd name="T15" fmla="*/ 11 h 22"/>
                      <a:gd name="T16" fmla="*/ 49 w 60"/>
                      <a:gd name="T17" fmla="*/ 0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60" h="22">
                        <a:moveTo>
                          <a:pt x="49" y="0"/>
                        </a:moveTo>
                        <a:cubicBezTo>
                          <a:pt x="11" y="0"/>
                          <a:pt x="11" y="0"/>
                          <a:pt x="11" y="0"/>
                        </a:cubicBezTo>
                        <a:cubicBezTo>
                          <a:pt x="6" y="0"/>
                          <a:pt x="0" y="4"/>
                          <a:pt x="0" y="11"/>
                        </a:cubicBezTo>
                        <a:cubicBezTo>
                          <a:pt x="0" y="11"/>
                          <a:pt x="0" y="11"/>
                          <a:pt x="0" y="11"/>
                        </a:cubicBezTo>
                        <a:cubicBezTo>
                          <a:pt x="0" y="16"/>
                          <a:pt x="5" y="22"/>
                          <a:pt x="11" y="22"/>
                        </a:cubicBezTo>
                        <a:cubicBezTo>
                          <a:pt x="49" y="22"/>
                          <a:pt x="49" y="22"/>
                          <a:pt x="49" y="22"/>
                        </a:cubicBezTo>
                        <a:cubicBezTo>
                          <a:pt x="54" y="22"/>
                          <a:pt x="60" y="17"/>
                          <a:pt x="60" y="11"/>
                        </a:cubicBezTo>
                        <a:cubicBezTo>
                          <a:pt x="60" y="11"/>
                          <a:pt x="60" y="11"/>
                          <a:pt x="60" y="11"/>
                        </a:cubicBezTo>
                        <a:cubicBezTo>
                          <a:pt x="60" y="5"/>
                          <a:pt x="54" y="0"/>
                          <a:pt x="49" y="0"/>
                        </a:cubicBezTo>
                        <a:close/>
                      </a:path>
                    </a:pathLst>
                  </a:custGeom>
                  <a:solidFill>
                    <a:srgbClr val="FFD15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2" name="Freeform 14">
                    <a:extLst>
                      <a:ext uri="{FF2B5EF4-FFF2-40B4-BE49-F238E27FC236}">
                        <a16:creationId xmlns="" xmlns:a16="http://schemas.microsoft.com/office/drawing/2014/main" id="{E1EA1CB8-CBE5-4F02-859E-6824BB7E817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685088" y="2371726"/>
                    <a:ext cx="152400" cy="149225"/>
                  </a:xfrm>
                  <a:custGeom>
                    <a:avLst/>
                    <a:gdLst>
                      <a:gd name="T0" fmla="*/ 31 w 51"/>
                      <a:gd name="T1" fmla="*/ 4 h 50"/>
                      <a:gd name="T2" fmla="*/ 5 w 51"/>
                      <a:gd name="T3" fmla="*/ 30 h 50"/>
                      <a:gd name="T4" fmla="*/ 5 w 51"/>
                      <a:gd name="T5" fmla="*/ 46 h 50"/>
                      <a:gd name="T6" fmla="*/ 20 w 51"/>
                      <a:gd name="T7" fmla="*/ 46 h 50"/>
                      <a:gd name="T8" fmla="*/ 47 w 51"/>
                      <a:gd name="T9" fmla="*/ 19 h 50"/>
                      <a:gd name="T10" fmla="*/ 47 w 51"/>
                      <a:gd name="T11" fmla="*/ 4 h 50"/>
                      <a:gd name="T12" fmla="*/ 31 w 51"/>
                      <a:gd name="T13" fmla="*/ 4 h 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1" h="50">
                        <a:moveTo>
                          <a:pt x="31" y="4"/>
                        </a:moveTo>
                        <a:cubicBezTo>
                          <a:pt x="5" y="30"/>
                          <a:pt x="5" y="30"/>
                          <a:pt x="5" y="30"/>
                        </a:cubicBezTo>
                        <a:cubicBezTo>
                          <a:pt x="0" y="35"/>
                          <a:pt x="0" y="41"/>
                          <a:pt x="5" y="46"/>
                        </a:cubicBezTo>
                        <a:cubicBezTo>
                          <a:pt x="9" y="50"/>
                          <a:pt x="16" y="50"/>
                          <a:pt x="20" y="46"/>
                        </a:cubicBezTo>
                        <a:cubicBezTo>
                          <a:pt x="47" y="19"/>
                          <a:pt x="47" y="19"/>
                          <a:pt x="47" y="19"/>
                        </a:cubicBezTo>
                        <a:cubicBezTo>
                          <a:pt x="51" y="15"/>
                          <a:pt x="51" y="8"/>
                          <a:pt x="47" y="4"/>
                        </a:cubicBezTo>
                        <a:cubicBezTo>
                          <a:pt x="42" y="0"/>
                          <a:pt x="36" y="0"/>
                          <a:pt x="31" y="4"/>
                        </a:cubicBezTo>
                        <a:close/>
                      </a:path>
                    </a:pathLst>
                  </a:custGeom>
                  <a:solidFill>
                    <a:srgbClr val="FFD15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3" name="Freeform 15">
                    <a:extLst>
                      <a:ext uri="{FF2B5EF4-FFF2-40B4-BE49-F238E27FC236}">
                        <a16:creationId xmlns="" xmlns:a16="http://schemas.microsoft.com/office/drawing/2014/main" id="{C673AE85-1CEE-45DC-A610-F9A71040592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40750" y="2371726"/>
                    <a:ext cx="152400" cy="149225"/>
                  </a:xfrm>
                  <a:custGeom>
                    <a:avLst/>
                    <a:gdLst>
                      <a:gd name="T0" fmla="*/ 20 w 51"/>
                      <a:gd name="T1" fmla="*/ 4 h 50"/>
                      <a:gd name="T2" fmla="*/ 4 w 51"/>
                      <a:gd name="T3" fmla="*/ 4 h 50"/>
                      <a:gd name="T4" fmla="*/ 4 w 51"/>
                      <a:gd name="T5" fmla="*/ 19 h 50"/>
                      <a:gd name="T6" fmla="*/ 31 w 51"/>
                      <a:gd name="T7" fmla="*/ 46 h 50"/>
                      <a:gd name="T8" fmla="*/ 46 w 51"/>
                      <a:gd name="T9" fmla="*/ 46 h 50"/>
                      <a:gd name="T10" fmla="*/ 46 w 51"/>
                      <a:gd name="T11" fmla="*/ 30 h 50"/>
                      <a:gd name="T12" fmla="*/ 20 w 51"/>
                      <a:gd name="T13" fmla="*/ 4 h 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1" h="50">
                        <a:moveTo>
                          <a:pt x="20" y="4"/>
                        </a:moveTo>
                        <a:cubicBezTo>
                          <a:pt x="15" y="0"/>
                          <a:pt x="9" y="0"/>
                          <a:pt x="4" y="4"/>
                        </a:cubicBezTo>
                        <a:cubicBezTo>
                          <a:pt x="0" y="8"/>
                          <a:pt x="0" y="15"/>
                          <a:pt x="4" y="19"/>
                        </a:cubicBezTo>
                        <a:cubicBezTo>
                          <a:pt x="31" y="46"/>
                          <a:pt x="31" y="46"/>
                          <a:pt x="31" y="46"/>
                        </a:cubicBezTo>
                        <a:cubicBezTo>
                          <a:pt x="35" y="50"/>
                          <a:pt x="42" y="50"/>
                          <a:pt x="46" y="46"/>
                        </a:cubicBezTo>
                        <a:cubicBezTo>
                          <a:pt x="51" y="41"/>
                          <a:pt x="51" y="35"/>
                          <a:pt x="46" y="30"/>
                        </a:cubicBezTo>
                        <a:cubicBezTo>
                          <a:pt x="20" y="4"/>
                          <a:pt x="20" y="4"/>
                          <a:pt x="20" y="4"/>
                        </a:cubicBezTo>
                        <a:close/>
                      </a:path>
                    </a:pathLst>
                  </a:custGeom>
                  <a:solidFill>
                    <a:srgbClr val="FFD15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4" name="Freeform 16">
                    <a:extLst>
                      <a:ext uri="{FF2B5EF4-FFF2-40B4-BE49-F238E27FC236}">
                        <a16:creationId xmlns="" xmlns:a16="http://schemas.microsoft.com/office/drawing/2014/main" id="{439167E6-DCD0-4473-BC6A-4D227255AF5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02675" y="1987551"/>
                    <a:ext cx="179388" cy="66675"/>
                  </a:xfrm>
                  <a:custGeom>
                    <a:avLst/>
                    <a:gdLst>
                      <a:gd name="T0" fmla="*/ 49 w 60"/>
                      <a:gd name="T1" fmla="*/ 0 h 22"/>
                      <a:gd name="T2" fmla="*/ 11 w 60"/>
                      <a:gd name="T3" fmla="*/ 0 h 22"/>
                      <a:gd name="T4" fmla="*/ 0 w 60"/>
                      <a:gd name="T5" fmla="*/ 11 h 22"/>
                      <a:gd name="T6" fmla="*/ 0 w 60"/>
                      <a:gd name="T7" fmla="*/ 11 h 22"/>
                      <a:gd name="T8" fmla="*/ 11 w 60"/>
                      <a:gd name="T9" fmla="*/ 22 h 22"/>
                      <a:gd name="T10" fmla="*/ 49 w 60"/>
                      <a:gd name="T11" fmla="*/ 22 h 22"/>
                      <a:gd name="T12" fmla="*/ 60 w 60"/>
                      <a:gd name="T13" fmla="*/ 11 h 22"/>
                      <a:gd name="T14" fmla="*/ 60 w 60"/>
                      <a:gd name="T15" fmla="*/ 11 h 22"/>
                      <a:gd name="T16" fmla="*/ 49 w 60"/>
                      <a:gd name="T17" fmla="*/ 0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60" h="22">
                        <a:moveTo>
                          <a:pt x="49" y="0"/>
                        </a:moveTo>
                        <a:cubicBezTo>
                          <a:pt x="11" y="0"/>
                          <a:pt x="11" y="0"/>
                          <a:pt x="11" y="0"/>
                        </a:cubicBezTo>
                        <a:cubicBezTo>
                          <a:pt x="6" y="0"/>
                          <a:pt x="0" y="4"/>
                          <a:pt x="0" y="11"/>
                        </a:cubicBezTo>
                        <a:cubicBezTo>
                          <a:pt x="0" y="11"/>
                          <a:pt x="0" y="11"/>
                          <a:pt x="0" y="11"/>
                        </a:cubicBezTo>
                        <a:cubicBezTo>
                          <a:pt x="0" y="16"/>
                          <a:pt x="4" y="22"/>
                          <a:pt x="11" y="22"/>
                        </a:cubicBezTo>
                        <a:cubicBezTo>
                          <a:pt x="49" y="22"/>
                          <a:pt x="49" y="22"/>
                          <a:pt x="49" y="22"/>
                        </a:cubicBezTo>
                        <a:cubicBezTo>
                          <a:pt x="54" y="22"/>
                          <a:pt x="60" y="17"/>
                          <a:pt x="60" y="11"/>
                        </a:cubicBezTo>
                        <a:cubicBezTo>
                          <a:pt x="60" y="11"/>
                          <a:pt x="60" y="11"/>
                          <a:pt x="60" y="11"/>
                        </a:cubicBezTo>
                        <a:cubicBezTo>
                          <a:pt x="60" y="5"/>
                          <a:pt x="55" y="0"/>
                          <a:pt x="49" y="0"/>
                        </a:cubicBezTo>
                        <a:close/>
                      </a:path>
                    </a:pathLst>
                  </a:custGeom>
                  <a:solidFill>
                    <a:srgbClr val="FFD15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5" name="Freeform 17">
                    <a:extLst>
                      <a:ext uri="{FF2B5EF4-FFF2-40B4-BE49-F238E27FC236}">
                        <a16:creationId xmlns="" xmlns:a16="http://schemas.microsoft.com/office/drawing/2014/main" id="{2E8542D8-3AC5-470F-B559-65068D73A5E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40750" y="1517651"/>
                    <a:ext cx="152400" cy="152400"/>
                  </a:xfrm>
                  <a:custGeom>
                    <a:avLst/>
                    <a:gdLst>
                      <a:gd name="T0" fmla="*/ 31 w 51"/>
                      <a:gd name="T1" fmla="*/ 4 h 51"/>
                      <a:gd name="T2" fmla="*/ 4 w 51"/>
                      <a:gd name="T3" fmla="*/ 31 h 51"/>
                      <a:gd name="T4" fmla="*/ 4 w 51"/>
                      <a:gd name="T5" fmla="*/ 46 h 51"/>
                      <a:gd name="T6" fmla="*/ 20 w 51"/>
                      <a:gd name="T7" fmla="*/ 46 h 51"/>
                      <a:gd name="T8" fmla="*/ 46 w 51"/>
                      <a:gd name="T9" fmla="*/ 20 h 51"/>
                      <a:gd name="T10" fmla="*/ 46 w 51"/>
                      <a:gd name="T11" fmla="*/ 4 h 51"/>
                      <a:gd name="T12" fmla="*/ 31 w 51"/>
                      <a:gd name="T13" fmla="*/ 4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1" h="51">
                        <a:moveTo>
                          <a:pt x="31" y="4"/>
                        </a:moveTo>
                        <a:cubicBezTo>
                          <a:pt x="4" y="31"/>
                          <a:pt x="4" y="31"/>
                          <a:pt x="4" y="31"/>
                        </a:cubicBezTo>
                        <a:cubicBezTo>
                          <a:pt x="0" y="35"/>
                          <a:pt x="0" y="42"/>
                          <a:pt x="4" y="46"/>
                        </a:cubicBezTo>
                        <a:cubicBezTo>
                          <a:pt x="9" y="51"/>
                          <a:pt x="15" y="51"/>
                          <a:pt x="20" y="46"/>
                        </a:cubicBezTo>
                        <a:cubicBezTo>
                          <a:pt x="46" y="20"/>
                          <a:pt x="46" y="20"/>
                          <a:pt x="46" y="20"/>
                        </a:cubicBezTo>
                        <a:cubicBezTo>
                          <a:pt x="51" y="15"/>
                          <a:pt x="51" y="9"/>
                          <a:pt x="46" y="4"/>
                        </a:cubicBezTo>
                        <a:cubicBezTo>
                          <a:pt x="42" y="0"/>
                          <a:pt x="35" y="0"/>
                          <a:pt x="31" y="4"/>
                        </a:cubicBezTo>
                        <a:close/>
                      </a:path>
                    </a:pathLst>
                  </a:custGeom>
                  <a:solidFill>
                    <a:srgbClr val="FFD15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en-US" sz="1400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42" name="Rectangle: Top Corners Rounded 61">
                  <a:extLst>
                    <a:ext uri="{FF2B5EF4-FFF2-40B4-BE49-F238E27FC236}">
                      <a16:creationId xmlns="" xmlns:a16="http://schemas.microsoft.com/office/drawing/2014/main" id="{06191B6B-1BEF-49BD-BF63-D92D27D17F99}"/>
                    </a:ext>
                  </a:extLst>
                </p:cNvPr>
                <p:cNvSpPr/>
                <p:nvPr/>
              </p:nvSpPr>
              <p:spPr>
                <a:xfrm>
                  <a:off x="2729826" y="3218645"/>
                  <a:ext cx="1780337" cy="257326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rgbClr val="5FBAD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232"/>
                  <a:endParaRPr lang="en-US" sz="140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7" name="Group 26">
                <a:extLst>
                  <a:ext uri="{FF2B5EF4-FFF2-40B4-BE49-F238E27FC236}">
                    <a16:creationId xmlns="" xmlns:a16="http://schemas.microsoft.com/office/drawing/2014/main" id="{E608B348-77A7-463E-8630-DBEFB55F38B2}"/>
                  </a:ext>
                </a:extLst>
              </p:cNvPr>
              <p:cNvGrpSpPr/>
              <p:nvPr/>
            </p:nvGrpSpPr>
            <p:grpSpPr>
              <a:xfrm>
                <a:off x="7633557" y="1835535"/>
                <a:ext cx="1780337" cy="1695300"/>
                <a:chOff x="7633557" y="1774321"/>
                <a:chExt cx="1780337" cy="1695300"/>
              </a:xfrm>
            </p:grpSpPr>
            <p:sp>
              <p:nvSpPr>
                <p:cNvPr id="31" name="Rectangle: Top Corners Rounded 15">
                  <a:extLst>
                    <a:ext uri="{FF2B5EF4-FFF2-40B4-BE49-F238E27FC236}">
                      <a16:creationId xmlns="" xmlns:a16="http://schemas.microsoft.com/office/drawing/2014/main" id="{2A390432-28BB-42C8-B175-CE82F8994F31}"/>
                    </a:ext>
                  </a:extLst>
                </p:cNvPr>
                <p:cNvSpPr/>
                <p:nvPr/>
              </p:nvSpPr>
              <p:spPr>
                <a:xfrm>
                  <a:off x="7939527" y="1774321"/>
                  <a:ext cx="1168400" cy="1495485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gradFill>
                  <a:gsLst>
                    <a:gs pos="0">
                      <a:srgbClr val="F9B61F"/>
                    </a:gs>
                    <a:gs pos="96000">
                      <a:srgbClr val="FBCE69"/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232"/>
                  <a:endParaRPr lang="en-US" sz="1400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32" name="Group 31">
                  <a:extLst>
                    <a:ext uri="{FF2B5EF4-FFF2-40B4-BE49-F238E27FC236}">
                      <a16:creationId xmlns="" xmlns:a16="http://schemas.microsoft.com/office/drawing/2014/main" id="{FB0593BA-AEAB-44BD-B318-26B83A7C319F}"/>
                    </a:ext>
                  </a:extLst>
                </p:cNvPr>
                <p:cNvGrpSpPr/>
                <p:nvPr/>
              </p:nvGrpSpPr>
              <p:grpSpPr>
                <a:xfrm>
                  <a:off x="8137171" y="2135507"/>
                  <a:ext cx="773113" cy="773114"/>
                  <a:chOff x="8624888" y="2216150"/>
                  <a:chExt cx="773113" cy="773114"/>
                </a:xfrm>
              </p:grpSpPr>
              <p:sp>
                <p:nvSpPr>
                  <p:cNvPr id="34" name="Freeform 117">
                    <a:extLst>
                      <a:ext uri="{FF2B5EF4-FFF2-40B4-BE49-F238E27FC236}">
                        <a16:creationId xmlns="" xmlns:a16="http://schemas.microsoft.com/office/drawing/2014/main" id="{ED288DF5-08CF-4610-AEA2-EB2BBC084FF8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8624889" y="2216151"/>
                    <a:ext cx="773112" cy="773113"/>
                  </a:xfrm>
                  <a:custGeom>
                    <a:avLst/>
                    <a:gdLst>
                      <a:gd name="T0" fmla="*/ 102 w 204"/>
                      <a:gd name="T1" fmla="*/ 160 h 204"/>
                      <a:gd name="T2" fmla="*/ 44 w 204"/>
                      <a:gd name="T3" fmla="*/ 102 h 204"/>
                      <a:gd name="T4" fmla="*/ 102 w 204"/>
                      <a:gd name="T5" fmla="*/ 44 h 204"/>
                      <a:gd name="T6" fmla="*/ 160 w 204"/>
                      <a:gd name="T7" fmla="*/ 102 h 204"/>
                      <a:gd name="T8" fmla="*/ 102 w 204"/>
                      <a:gd name="T9" fmla="*/ 160 h 204"/>
                      <a:gd name="T10" fmla="*/ 198 w 204"/>
                      <a:gd name="T11" fmla="*/ 89 h 204"/>
                      <a:gd name="T12" fmla="*/ 178 w 204"/>
                      <a:gd name="T13" fmla="*/ 89 h 204"/>
                      <a:gd name="T14" fmla="*/ 165 w 204"/>
                      <a:gd name="T15" fmla="*/ 58 h 204"/>
                      <a:gd name="T16" fmla="*/ 179 w 204"/>
                      <a:gd name="T17" fmla="*/ 43 h 204"/>
                      <a:gd name="T18" fmla="*/ 179 w 204"/>
                      <a:gd name="T19" fmla="*/ 34 h 204"/>
                      <a:gd name="T20" fmla="*/ 170 w 204"/>
                      <a:gd name="T21" fmla="*/ 25 h 204"/>
                      <a:gd name="T22" fmla="*/ 161 w 204"/>
                      <a:gd name="T23" fmla="*/ 25 h 204"/>
                      <a:gd name="T24" fmla="*/ 146 w 204"/>
                      <a:gd name="T25" fmla="*/ 39 h 204"/>
                      <a:gd name="T26" fmla="*/ 115 w 204"/>
                      <a:gd name="T27" fmla="*/ 26 h 204"/>
                      <a:gd name="T28" fmla="*/ 115 w 204"/>
                      <a:gd name="T29" fmla="*/ 6 h 204"/>
                      <a:gd name="T30" fmla="*/ 108 w 204"/>
                      <a:gd name="T31" fmla="*/ 0 h 204"/>
                      <a:gd name="T32" fmla="*/ 96 w 204"/>
                      <a:gd name="T33" fmla="*/ 0 h 204"/>
                      <a:gd name="T34" fmla="*/ 89 w 204"/>
                      <a:gd name="T35" fmla="*/ 6 h 204"/>
                      <a:gd name="T36" fmla="*/ 89 w 204"/>
                      <a:gd name="T37" fmla="*/ 26 h 204"/>
                      <a:gd name="T38" fmla="*/ 58 w 204"/>
                      <a:gd name="T39" fmla="*/ 39 h 204"/>
                      <a:gd name="T40" fmla="*/ 43 w 204"/>
                      <a:gd name="T41" fmla="*/ 25 h 204"/>
                      <a:gd name="T42" fmla="*/ 34 w 204"/>
                      <a:gd name="T43" fmla="*/ 25 h 204"/>
                      <a:gd name="T44" fmla="*/ 25 w 204"/>
                      <a:gd name="T45" fmla="*/ 34 h 204"/>
                      <a:gd name="T46" fmla="*/ 25 w 204"/>
                      <a:gd name="T47" fmla="*/ 43 h 204"/>
                      <a:gd name="T48" fmla="*/ 39 w 204"/>
                      <a:gd name="T49" fmla="*/ 58 h 204"/>
                      <a:gd name="T50" fmla="*/ 26 w 204"/>
                      <a:gd name="T51" fmla="*/ 89 h 204"/>
                      <a:gd name="T52" fmla="*/ 6 w 204"/>
                      <a:gd name="T53" fmla="*/ 89 h 204"/>
                      <a:gd name="T54" fmla="*/ 0 w 204"/>
                      <a:gd name="T55" fmla="*/ 96 h 204"/>
                      <a:gd name="T56" fmla="*/ 0 w 204"/>
                      <a:gd name="T57" fmla="*/ 108 h 204"/>
                      <a:gd name="T58" fmla="*/ 6 w 204"/>
                      <a:gd name="T59" fmla="*/ 115 h 204"/>
                      <a:gd name="T60" fmla="*/ 26 w 204"/>
                      <a:gd name="T61" fmla="*/ 115 h 204"/>
                      <a:gd name="T62" fmla="*/ 39 w 204"/>
                      <a:gd name="T63" fmla="*/ 146 h 204"/>
                      <a:gd name="T64" fmla="*/ 25 w 204"/>
                      <a:gd name="T65" fmla="*/ 161 h 204"/>
                      <a:gd name="T66" fmla="*/ 25 w 204"/>
                      <a:gd name="T67" fmla="*/ 170 h 204"/>
                      <a:gd name="T68" fmla="*/ 34 w 204"/>
                      <a:gd name="T69" fmla="*/ 179 h 204"/>
                      <a:gd name="T70" fmla="*/ 43 w 204"/>
                      <a:gd name="T71" fmla="*/ 179 h 204"/>
                      <a:gd name="T72" fmla="*/ 58 w 204"/>
                      <a:gd name="T73" fmla="*/ 165 h 204"/>
                      <a:gd name="T74" fmla="*/ 89 w 204"/>
                      <a:gd name="T75" fmla="*/ 178 h 204"/>
                      <a:gd name="T76" fmla="*/ 89 w 204"/>
                      <a:gd name="T77" fmla="*/ 198 h 204"/>
                      <a:gd name="T78" fmla="*/ 96 w 204"/>
                      <a:gd name="T79" fmla="*/ 204 h 204"/>
                      <a:gd name="T80" fmla="*/ 108 w 204"/>
                      <a:gd name="T81" fmla="*/ 204 h 204"/>
                      <a:gd name="T82" fmla="*/ 115 w 204"/>
                      <a:gd name="T83" fmla="*/ 198 h 204"/>
                      <a:gd name="T84" fmla="*/ 115 w 204"/>
                      <a:gd name="T85" fmla="*/ 178 h 204"/>
                      <a:gd name="T86" fmla="*/ 146 w 204"/>
                      <a:gd name="T87" fmla="*/ 165 h 204"/>
                      <a:gd name="T88" fmla="*/ 161 w 204"/>
                      <a:gd name="T89" fmla="*/ 179 h 204"/>
                      <a:gd name="T90" fmla="*/ 170 w 204"/>
                      <a:gd name="T91" fmla="*/ 179 h 204"/>
                      <a:gd name="T92" fmla="*/ 179 w 204"/>
                      <a:gd name="T93" fmla="*/ 170 h 204"/>
                      <a:gd name="T94" fmla="*/ 179 w 204"/>
                      <a:gd name="T95" fmla="*/ 161 h 204"/>
                      <a:gd name="T96" fmla="*/ 165 w 204"/>
                      <a:gd name="T97" fmla="*/ 146 h 204"/>
                      <a:gd name="T98" fmla="*/ 178 w 204"/>
                      <a:gd name="T99" fmla="*/ 115 h 204"/>
                      <a:gd name="T100" fmla="*/ 198 w 204"/>
                      <a:gd name="T101" fmla="*/ 115 h 204"/>
                      <a:gd name="T102" fmla="*/ 204 w 204"/>
                      <a:gd name="T103" fmla="*/ 108 h 204"/>
                      <a:gd name="T104" fmla="*/ 204 w 204"/>
                      <a:gd name="T105" fmla="*/ 96 h 204"/>
                      <a:gd name="T106" fmla="*/ 198 w 204"/>
                      <a:gd name="T107" fmla="*/ 89 h 2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</a:cxnLst>
                    <a:rect l="0" t="0" r="r" b="b"/>
                    <a:pathLst>
                      <a:path w="204" h="204">
                        <a:moveTo>
                          <a:pt x="102" y="160"/>
                        </a:moveTo>
                        <a:cubicBezTo>
                          <a:pt x="70" y="160"/>
                          <a:pt x="44" y="134"/>
                          <a:pt x="44" y="102"/>
                        </a:cubicBezTo>
                        <a:cubicBezTo>
                          <a:pt x="44" y="71"/>
                          <a:pt x="70" y="44"/>
                          <a:pt x="102" y="44"/>
                        </a:cubicBezTo>
                        <a:cubicBezTo>
                          <a:pt x="134" y="44"/>
                          <a:pt x="160" y="70"/>
                          <a:pt x="160" y="102"/>
                        </a:cubicBezTo>
                        <a:cubicBezTo>
                          <a:pt x="160" y="133"/>
                          <a:pt x="134" y="160"/>
                          <a:pt x="102" y="160"/>
                        </a:cubicBezTo>
                        <a:close/>
                        <a:moveTo>
                          <a:pt x="198" y="89"/>
                        </a:moveTo>
                        <a:cubicBezTo>
                          <a:pt x="178" y="89"/>
                          <a:pt x="178" y="89"/>
                          <a:pt x="178" y="89"/>
                        </a:cubicBezTo>
                        <a:cubicBezTo>
                          <a:pt x="176" y="78"/>
                          <a:pt x="171" y="67"/>
                          <a:pt x="165" y="58"/>
                        </a:cubicBezTo>
                        <a:cubicBezTo>
                          <a:pt x="179" y="43"/>
                          <a:pt x="179" y="43"/>
                          <a:pt x="179" y="43"/>
                        </a:cubicBezTo>
                        <a:cubicBezTo>
                          <a:pt x="181" y="41"/>
                          <a:pt x="181" y="37"/>
                          <a:pt x="179" y="34"/>
                        </a:cubicBezTo>
                        <a:cubicBezTo>
                          <a:pt x="170" y="25"/>
                          <a:pt x="170" y="25"/>
                          <a:pt x="170" y="25"/>
                        </a:cubicBezTo>
                        <a:cubicBezTo>
                          <a:pt x="167" y="23"/>
                          <a:pt x="163" y="23"/>
                          <a:pt x="161" y="25"/>
                        </a:cubicBezTo>
                        <a:cubicBezTo>
                          <a:pt x="146" y="39"/>
                          <a:pt x="146" y="39"/>
                          <a:pt x="146" y="39"/>
                        </a:cubicBezTo>
                        <a:cubicBezTo>
                          <a:pt x="137" y="33"/>
                          <a:pt x="126" y="28"/>
                          <a:pt x="115" y="26"/>
                        </a:cubicBezTo>
                        <a:cubicBezTo>
                          <a:pt x="115" y="6"/>
                          <a:pt x="115" y="6"/>
                          <a:pt x="115" y="6"/>
                        </a:cubicBezTo>
                        <a:cubicBezTo>
                          <a:pt x="115" y="2"/>
                          <a:pt x="112" y="0"/>
                          <a:pt x="108" y="0"/>
                        </a:cubicBezTo>
                        <a:cubicBezTo>
                          <a:pt x="96" y="0"/>
                          <a:pt x="96" y="0"/>
                          <a:pt x="96" y="0"/>
                        </a:cubicBezTo>
                        <a:cubicBezTo>
                          <a:pt x="92" y="0"/>
                          <a:pt x="89" y="2"/>
                          <a:pt x="89" y="6"/>
                        </a:cubicBezTo>
                        <a:cubicBezTo>
                          <a:pt x="89" y="26"/>
                          <a:pt x="89" y="26"/>
                          <a:pt x="89" y="26"/>
                        </a:cubicBezTo>
                        <a:cubicBezTo>
                          <a:pt x="78" y="28"/>
                          <a:pt x="67" y="33"/>
                          <a:pt x="58" y="39"/>
                        </a:cubicBezTo>
                        <a:cubicBezTo>
                          <a:pt x="43" y="25"/>
                          <a:pt x="43" y="25"/>
                          <a:pt x="43" y="25"/>
                        </a:cubicBezTo>
                        <a:cubicBezTo>
                          <a:pt x="41" y="23"/>
                          <a:pt x="37" y="23"/>
                          <a:pt x="34" y="25"/>
                        </a:cubicBezTo>
                        <a:cubicBezTo>
                          <a:pt x="25" y="34"/>
                          <a:pt x="25" y="34"/>
                          <a:pt x="25" y="34"/>
                        </a:cubicBezTo>
                        <a:cubicBezTo>
                          <a:pt x="23" y="37"/>
                          <a:pt x="23" y="41"/>
                          <a:pt x="25" y="43"/>
                        </a:cubicBezTo>
                        <a:cubicBezTo>
                          <a:pt x="39" y="58"/>
                          <a:pt x="39" y="58"/>
                          <a:pt x="39" y="58"/>
                        </a:cubicBezTo>
                        <a:cubicBezTo>
                          <a:pt x="33" y="67"/>
                          <a:pt x="28" y="78"/>
                          <a:pt x="26" y="89"/>
                        </a:cubicBezTo>
                        <a:cubicBezTo>
                          <a:pt x="6" y="89"/>
                          <a:pt x="6" y="89"/>
                          <a:pt x="6" y="89"/>
                        </a:cubicBezTo>
                        <a:cubicBezTo>
                          <a:pt x="2" y="89"/>
                          <a:pt x="0" y="92"/>
                          <a:pt x="0" y="96"/>
                        </a:cubicBezTo>
                        <a:cubicBezTo>
                          <a:pt x="0" y="108"/>
                          <a:pt x="0" y="108"/>
                          <a:pt x="0" y="108"/>
                        </a:cubicBezTo>
                        <a:cubicBezTo>
                          <a:pt x="0" y="112"/>
                          <a:pt x="2" y="115"/>
                          <a:pt x="6" y="115"/>
                        </a:cubicBezTo>
                        <a:cubicBezTo>
                          <a:pt x="26" y="115"/>
                          <a:pt x="26" y="115"/>
                          <a:pt x="26" y="115"/>
                        </a:cubicBezTo>
                        <a:cubicBezTo>
                          <a:pt x="28" y="126"/>
                          <a:pt x="33" y="137"/>
                          <a:pt x="39" y="146"/>
                        </a:cubicBezTo>
                        <a:cubicBezTo>
                          <a:pt x="25" y="161"/>
                          <a:pt x="25" y="161"/>
                          <a:pt x="25" y="161"/>
                        </a:cubicBezTo>
                        <a:cubicBezTo>
                          <a:pt x="23" y="163"/>
                          <a:pt x="23" y="167"/>
                          <a:pt x="25" y="170"/>
                        </a:cubicBezTo>
                        <a:cubicBezTo>
                          <a:pt x="34" y="179"/>
                          <a:pt x="34" y="179"/>
                          <a:pt x="34" y="179"/>
                        </a:cubicBezTo>
                        <a:cubicBezTo>
                          <a:pt x="37" y="181"/>
                          <a:pt x="41" y="181"/>
                          <a:pt x="43" y="179"/>
                        </a:cubicBezTo>
                        <a:cubicBezTo>
                          <a:pt x="58" y="165"/>
                          <a:pt x="58" y="165"/>
                          <a:pt x="58" y="165"/>
                        </a:cubicBezTo>
                        <a:cubicBezTo>
                          <a:pt x="67" y="171"/>
                          <a:pt x="78" y="176"/>
                          <a:pt x="89" y="178"/>
                        </a:cubicBezTo>
                        <a:cubicBezTo>
                          <a:pt x="89" y="198"/>
                          <a:pt x="89" y="198"/>
                          <a:pt x="89" y="198"/>
                        </a:cubicBezTo>
                        <a:cubicBezTo>
                          <a:pt x="89" y="202"/>
                          <a:pt x="92" y="204"/>
                          <a:pt x="96" y="204"/>
                        </a:cubicBezTo>
                        <a:cubicBezTo>
                          <a:pt x="108" y="204"/>
                          <a:pt x="108" y="204"/>
                          <a:pt x="108" y="204"/>
                        </a:cubicBezTo>
                        <a:cubicBezTo>
                          <a:pt x="112" y="204"/>
                          <a:pt x="115" y="202"/>
                          <a:pt x="115" y="198"/>
                        </a:cubicBezTo>
                        <a:cubicBezTo>
                          <a:pt x="115" y="178"/>
                          <a:pt x="115" y="178"/>
                          <a:pt x="115" y="178"/>
                        </a:cubicBezTo>
                        <a:cubicBezTo>
                          <a:pt x="126" y="176"/>
                          <a:pt x="137" y="171"/>
                          <a:pt x="146" y="165"/>
                        </a:cubicBezTo>
                        <a:cubicBezTo>
                          <a:pt x="161" y="179"/>
                          <a:pt x="161" y="179"/>
                          <a:pt x="161" y="179"/>
                        </a:cubicBezTo>
                        <a:cubicBezTo>
                          <a:pt x="163" y="181"/>
                          <a:pt x="167" y="181"/>
                          <a:pt x="170" y="179"/>
                        </a:cubicBezTo>
                        <a:cubicBezTo>
                          <a:pt x="179" y="170"/>
                          <a:pt x="179" y="170"/>
                          <a:pt x="179" y="170"/>
                        </a:cubicBezTo>
                        <a:cubicBezTo>
                          <a:pt x="181" y="167"/>
                          <a:pt x="181" y="163"/>
                          <a:pt x="179" y="161"/>
                        </a:cubicBezTo>
                        <a:cubicBezTo>
                          <a:pt x="165" y="146"/>
                          <a:pt x="165" y="146"/>
                          <a:pt x="165" y="146"/>
                        </a:cubicBezTo>
                        <a:cubicBezTo>
                          <a:pt x="171" y="137"/>
                          <a:pt x="176" y="126"/>
                          <a:pt x="178" y="115"/>
                        </a:cubicBezTo>
                        <a:cubicBezTo>
                          <a:pt x="198" y="115"/>
                          <a:pt x="198" y="115"/>
                          <a:pt x="198" y="115"/>
                        </a:cubicBezTo>
                        <a:cubicBezTo>
                          <a:pt x="202" y="115"/>
                          <a:pt x="204" y="112"/>
                          <a:pt x="204" y="108"/>
                        </a:cubicBezTo>
                        <a:cubicBezTo>
                          <a:pt x="204" y="96"/>
                          <a:pt x="204" y="96"/>
                          <a:pt x="204" y="96"/>
                        </a:cubicBezTo>
                        <a:cubicBezTo>
                          <a:pt x="204" y="92"/>
                          <a:pt x="202" y="89"/>
                          <a:pt x="198" y="89"/>
                        </a:cubicBezTo>
                        <a:close/>
                      </a:path>
                    </a:pathLst>
                  </a:custGeom>
                  <a:solidFill>
                    <a:srgbClr val="5FBAD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id-ID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" name="Freeform 118">
                    <a:extLst>
                      <a:ext uri="{FF2B5EF4-FFF2-40B4-BE49-F238E27FC236}">
                        <a16:creationId xmlns="" xmlns:a16="http://schemas.microsoft.com/office/drawing/2014/main" id="{4AFE8EDF-A374-4C0E-8DF7-DE5ED2EDEB5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24888" y="2216150"/>
                    <a:ext cx="658812" cy="658813"/>
                  </a:xfrm>
                  <a:custGeom>
                    <a:avLst/>
                    <a:gdLst>
                      <a:gd name="T0" fmla="*/ 161 w 174"/>
                      <a:gd name="T1" fmla="*/ 25 h 174"/>
                      <a:gd name="T2" fmla="*/ 146 w 174"/>
                      <a:gd name="T3" fmla="*/ 39 h 174"/>
                      <a:gd name="T4" fmla="*/ 115 w 174"/>
                      <a:gd name="T5" fmla="*/ 26 h 174"/>
                      <a:gd name="T6" fmla="*/ 115 w 174"/>
                      <a:gd name="T7" fmla="*/ 6 h 174"/>
                      <a:gd name="T8" fmla="*/ 108 w 174"/>
                      <a:gd name="T9" fmla="*/ 0 h 174"/>
                      <a:gd name="T10" fmla="*/ 96 w 174"/>
                      <a:gd name="T11" fmla="*/ 0 h 174"/>
                      <a:gd name="T12" fmla="*/ 89 w 174"/>
                      <a:gd name="T13" fmla="*/ 6 h 174"/>
                      <a:gd name="T14" fmla="*/ 89 w 174"/>
                      <a:gd name="T15" fmla="*/ 26 h 174"/>
                      <a:gd name="T16" fmla="*/ 58 w 174"/>
                      <a:gd name="T17" fmla="*/ 39 h 174"/>
                      <a:gd name="T18" fmla="*/ 43 w 174"/>
                      <a:gd name="T19" fmla="*/ 25 h 174"/>
                      <a:gd name="T20" fmla="*/ 34 w 174"/>
                      <a:gd name="T21" fmla="*/ 25 h 174"/>
                      <a:gd name="T22" fmla="*/ 25 w 174"/>
                      <a:gd name="T23" fmla="*/ 34 h 174"/>
                      <a:gd name="T24" fmla="*/ 25 w 174"/>
                      <a:gd name="T25" fmla="*/ 43 h 174"/>
                      <a:gd name="T26" fmla="*/ 39 w 174"/>
                      <a:gd name="T27" fmla="*/ 58 h 174"/>
                      <a:gd name="T28" fmla="*/ 26 w 174"/>
                      <a:gd name="T29" fmla="*/ 89 h 174"/>
                      <a:gd name="T30" fmla="*/ 6 w 174"/>
                      <a:gd name="T31" fmla="*/ 89 h 174"/>
                      <a:gd name="T32" fmla="*/ 0 w 174"/>
                      <a:gd name="T33" fmla="*/ 96 h 174"/>
                      <a:gd name="T34" fmla="*/ 0 w 174"/>
                      <a:gd name="T35" fmla="*/ 108 h 174"/>
                      <a:gd name="T36" fmla="*/ 6 w 174"/>
                      <a:gd name="T37" fmla="*/ 115 h 174"/>
                      <a:gd name="T38" fmla="*/ 26 w 174"/>
                      <a:gd name="T39" fmla="*/ 115 h 174"/>
                      <a:gd name="T40" fmla="*/ 39 w 174"/>
                      <a:gd name="T41" fmla="*/ 146 h 174"/>
                      <a:gd name="T42" fmla="*/ 25 w 174"/>
                      <a:gd name="T43" fmla="*/ 161 h 174"/>
                      <a:gd name="T44" fmla="*/ 25 w 174"/>
                      <a:gd name="T45" fmla="*/ 170 h 174"/>
                      <a:gd name="T46" fmla="*/ 30 w 174"/>
                      <a:gd name="T47" fmla="*/ 174 h 174"/>
                      <a:gd name="T48" fmla="*/ 61 w 174"/>
                      <a:gd name="T49" fmla="*/ 143 h 174"/>
                      <a:gd name="T50" fmla="*/ 44 w 174"/>
                      <a:gd name="T51" fmla="*/ 102 h 174"/>
                      <a:gd name="T52" fmla="*/ 102 w 174"/>
                      <a:gd name="T53" fmla="*/ 44 h 174"/>
                      <a:gd name="T54" fmla="*/ 143 w 174"/>
                      <a:gd name="T55" fmla="*/ 61 h 174"/>
                      <a:gd name="T56" fmla="*/ 174 w 174"/>
                      <a:gd name="T57" fmla="*/ 29 h 174"/>
                      <a:gd name="T58" fmla="*/ 170 w 174"/>
                      <a:gd name="T59" fmla="*/ 25 h 174"/>
                      <a:gd name="T60" fmla="*/ 161 w 174"/>
                      <a:gd name="T61" fmla="*/ 25 h 1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174" h="174">
                        <a:moveTo>
                          <a:pt x="161" y="25"/>
                        </a:moveTo>
                        <a:cubicBezTo>
                          <a:pt x="146" y="39"/>
                          <a:pt x="146" y="39"/>
                          <a:pt x="146" y="39"/>
                        </a:cubicBezTo>
                        <a:cubicBezTo>
                          <a:pt x="137" y="33"/>
                          <a:pt x="126" y="28"/>
                          <a:pt x="115" y="26"/>
                        </a:cubicBezTo>
                        <a:cubicBezTo>
                          <a:pt x="115" y="6"/>
                          <a:pt x="115" y="6"/>
                          <a:pt x="115" y="6"/>
                        </a:cubicBezTo>
                        <a:cubicBezTo>
                          <a:pt x="115" y="2"/>
                          <a:pt x="112" y="0"/>
                          <a:pt x="108" y="0"/>
                        </a:cubicBezTo>
                        <a:cubicBezTo>
                          <a:pt x="96" y="0"/>
                          <a:pt x="96" y="0"/>
                          <a:pt x="96" y="0"/>
                        </a:cubicBezTo>
                        <a:cubicBezTo>
                          <a:pt x="92" y="0"/>
                          <a:pt x="89" y="2"/>
                          <a:pt x="89" y="6"/>
                        </a:cubicBezTo>
                        <a:cubicBezTo>
                          <a:pt x="89" y="26"/>
                          <a:pt x="89" y="26"/>
                          <a:pt x="89" y="26"/>
                        </a:cubicBezTo>
                        <a:cubicBezTo>
                          <a:pt x="78" y="28"/>
                          <a:pt x="67" y="33"/>
                          <a:pt x="58" y="39"/>
                        </a:cubicBezTo>
                        <a:cubicBezTo>
                          <a:pt x="43" y="25"/>
                          <a:pt x="43" y="25"/>
                          <a:pt x="43" y="25"/>
                        </a:cubicBezTo>
                        <a:cubicBezTo>
                          <a:pt x="41" y="23"/>
                          <a:pt x="37" y="23"/>
                          <a:pt x="34" y="25"/>
                        </a:cubicBezTo>
                        <a:cubicBezTo>
                          <a:pt x="25" y="34"/>
                          <a:pt x="25" y="34"/>
                          <a:pt x="25" y="34"/>
                        </a:cubicBezTo>
                        <a:cubicBezTo>
                          <a:pt x="23" y="37"/>
                          <a:pt x="23" y="41"/>
                          <a:pt x="25" y="43"/>
                        </a:cubicBezTo>
                        <a:cubicBezTo>
                          <a:pt x="39" y="58"/>
                          <a:pt x="39" y="58"/>
                          <a:pt x="39" y="58"/>
                        </a:cubicBezTo>
                        <a:cubicBezTo>
                          <a:pt x="33" y="67"/>
                          <a:pt x="28" y="78"/>
                          <a:pt x="26" y="89"/>
                        </a:cubicBezTo>
                        <a:cubicBezTo>
                          <a:pt x="6" y="89"/>
                          <a:pt x="6" y="89"/>
                          <a:pt x="6" y="89"/>
                        </a:cubicBezTo>
                        <a:cubicBezTo>
                          <a:pt x="2" y="89"/>
                          <a:pt x="0" y="92"/>
                          <a:pt x="0" y="96"/>
                        </a:cubicBezTo>
                        <a:cubicBezTo>
                          <a:pt x="0" y="108"/>
                          <a:pt x="0" y="108"/>
                          <a:pt x="0" y="108"/>
                        </a:cubicBezTo>
                        <a:cubicBezTo>
                          <a:pt x="0" y="112"/>
                          <a:pt x="2" y="115"/>
                          <a:pt x="6" y="115"/>
                        </a:cubicBezTo>
                        <a:cubicBezTo>
                          <a:pt x="26" y="115"/>
                          <a:pt x="26" y="115"/>
                          <a:pt x="26" y="115"/>
                        </a:cubicBezTo>
                        <a:cubicBezTo>
                          <a:pt x="28" y="126"/>
                          <a:pt x="33" y="137"/>
                          <a:pt x="39" y="146"/>
                        </a:cubicBezTo>
                        <a:cubicBezTo>
                          <a:pt x="25" y="161"/>
                          <a:pt x="25" y="161"/>
                          <a:pt x="25" y="161"/>
                        </a:cubicBezTo>
                        <a:cubicBezTo>
                          <a:pt x="23" y="163"/>
                          <a:pt x="23" y="167"/>
                          <a:pt x="25" y="170"/>
                        </a:cubicBezTo>
                        <a:cubicBezTo>
                          <a:pt x="30" y="174"/>
                          <a:pt x="30" y="174"/>
                          <a:pt x="30" y="174"/>
                        </a:cubicBezTo>
                        <a:cubicBezTo>
                          <a:pt x="61" y="143"/>
                          <a:pt x="61" y="143"/>
                          <a:pt x="61" y="143"/>
                        </a:cubicBezTo>
                        <a:cubicBezTo>
                          <a:pt x="51" y="132"/>
                          <a:pt x="44" y="118"/>
                          <a:pt x="44" y="102"/>
                        </a:cubicBezTo>
                        <a:cubicBezTo>
                          <a:pt x="44" y="71"/>
                          <a:pt x="70" y="44"/>
                          <a:pt x="102" y="44"/>
                        </a:cubicBezTo>
                        <a:cubicBezTo>
                          <a:pt x="118" y="44"/>
                          <a:pt x="132" y="51"/>
                          <a:pt x="143" y="61"/>
                        </a:cubicBezTo>
                        <a:cubicBezTo>
                          <a:pt x="174" y="29"/>
                          <a:pt x="174" y="29"/>
                          <a:pt x="174" y="29"/>
                        </a:cubicBezTo>
                        <a:cubicBezTo>
                          <a:pt x="170" y="25"/>
                          <a:pt x="170" y="25"/>
                          <a:pt x="170" y="25"/>
                        </a:cubicBezTo>
                        <a:cubicBezTo>
                          <a:pt x="167" y="23"/>
                          <a:pt x="163" y="23"/>
                          <a:pt x="161" y="25"/>
                        </a:cubicBezTo>
                        <a:close/>
                      </a:path>
                    </a:pathLst>
                  </a:custGeom>
                  <a:solidFill>
                    <a:srgbClr val="5FBAD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id-ID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" name="Freeform 119">
                    <a:extLst>
                      <a:ext uri="{FF2B5EF4-FFF2-40B4-BE49-F238E27FC236}">
                        <a16:creationId xmlns="" xmlns:a16="http://schemas.microsoft.com/office/drawing/2014/main" id="{31317334-81E1-488D-A8C1-74E6031A06E1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8791575" y="2382838"/>
                    <a:ext cx="439737" cy="439738"/>
                  </a:xfrm>
                  <a:custGeom>
                    <a:avLst/>
                    <a:gdLst>
                      <a:gd name="T0" fmla="*/ 58 w 116"/>
                      <a:gd name="T1" fmla="*/ 96 h 116"/>
                      <a:gd name="T2" fmla="*/ 20 w 116"/>
                      <a:gd name="T3" fmla="*/ 58 h 116"/>
                      <a:gd name="T4" fmla="*/ 58 w 116"/>
                      <a:gd name="T5" fmla="*/ 20 h 116"/>
                      <a:gd name="T6" fmla="*/ 96 w 116"/>
                      <a:gd name="T7" fmla="*/ 58 h 116"/>
                      <a:gd name="T8" fmla="*/ 58 w 116"/>
                      <a:gd name="T9" fmla="*/ 96 h 116"/>
                      <a:gd name="T10" fmla="*/ 58 w 116"/>
                      <a:gd name="T11" fmla="*/ 0 h 116"/>
                      <a:gd name="T12" fmla="*/ 0 w 116"/>
                      <a:gd name="T13" fmla="*/ 58 h 116"/>
                      <a:gd name="T14" fmla="*/ 58 w 116"/>
                      <a:gd name="T15" fmla="*/ 116 h 116"/>
                      <a:gd name="T16" fmla="*/ 116 w 116"/>
                      <a:gd name="T17" fmla="*/ 58 h 116"/>
                      <a:gd name="T18" fmla="*/ 58 w 116"/>
                      <a:gd name="T19" fmla="*/ 0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16" h="116">
                        <a:moveTo>
                          <a:pt x="58" y="96"/>
                        </a:moveTo>
                        <a:cubicBezTo>
                          <a:pt x="37" y="96"/>
                          <a:pt x="20" y="79"/>
                          <a:pt x="20" y="58"/>
                        </a:cubicBezTo>
                        <a:cubicBezTo>
                          <a:pt x="20" y="37"/>
                          <a:pt x="37" y="20"/>
                          <a:pt x="58" y="20"/>
                        </a:cubicBezTo>
                        <a:cubicBezTo>
                          <a:pt x="79" y="20"/>
                          <a:pt x="96" y="37"/>
                          <a:pt x="96" y="58"/>
                        </a:cubicBezTo>
                        <a:cubicBezTo>
                          <a:pt x="96" y="79"/>
                          <a:pt x="79" y="96"/>
                          <a:pt x="58" y="96"/>
                        </a:cubicBezTo>
                        <a:close/>
                        <a:moveTo>
                          <a:pt x="58" y="0"/>
                        </a:moveTo>
                        <a:cubicBezTo>
                          <a:pt x="26" y="0"/>
                          <a:pt x="0" y="26"/>
                          <a:pt x="0" y="58"/>
                        </a:cubicBezTo>
                        <a:cubicBezTo>
                          <a:pt x="0" y="90"/>
                          <a:pt x="26" y="116"/>
                          <a:pt x="58" y="116"/>
                        </a:cubicBezTo>
                        <a:cubicBezTo>
                          <a:pt x="90" y="116"/>
                          <a:pt x="116" y="90"/>
                          <a:pt x="116" y="58"/>
                        </a:cubicBezTo>
                        <a:cubicBezTo>
                          <a:pt x="116" y="26"/>
                          <a:pt x="90" y="0"/>
                          <a:pt x="58" y="0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id-ID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" name="Freeform 120">
                    <a:extLst>
                      <a:ext uri="{FF2B5EF4-FFF2-40B4-BE49-F238E27FC236}">
                        <a16:creationId xmlns="" xmlns:a16="http://schemas.microsoft.com/office/drawing/2014/main" id="{7A667EDC-0DDD-4520-AF24-31DF1AABD04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91575" y="2382838"/>
                    <a:ext cx="374650" cy="374650"/>
                  </a:xfrm>
                  <a:custGeom>
                    <a:avLst/>
                    <a:gdLst>
                      <a:gd name="T0" fmla="*/ 58 w 99"/>
                      <a:gd name="T1" fmla="*/ 0 h 99"/>
                      <a:gd name="T2" fmla="*/ 0 w 99"/>
                      <a:gd name="T3" fmla="*/ 58 h 99"/>
                      <a:gd name="T4" fmla="*/ 17 w 99"/>
                      <a:gd name="T5" fmla="*/ 99 h 99"/>
                      <a:gd name="T6" fmla="*/ 31 w 99"/>
                      <a:gd name="T7" fmla="*/ 85 h 99"/>
                      <a:gd name="T8" fmla="*/ 20 w 99"/>
                      <a:gd name="T9" fmla="*/ 58 h 99"/>
                      <a:gd name="T10" fmla="*/ 58 w 99"/>
                      <a:gd name="T11" fmla="*/ 20 h 99"/>
                      <a:gd name="T12" fmla="*/ 85 w 99"/>
                      <a:gd name="T13" fmla="*/ 31 h 99"/>
                      <a:gd name="T14" fmla="*/ 99 w 99"/>
                      <a:gd name="T15" fmla="*/ 17 h 99"/>
                      <a:gd name="T16" fmla="*/ 58 w 99"/>
                      <a:gd name="T17" fmla="*/ 0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9" h="99">
                        <a:moveTo>
                          <a:pt x="58" y="0"/>
                        </a:moveTo>
                        <a:cubicBezTo>
                          <a:pt x="26" y="0"/>
                          <a:pt x="0" y="26"/>
                          <a:pt x="0" y="58"/>
                        </a:cubicBezTo>
                        <a:cubicBezTo>
                          <a:pt x="0" y="74"/>
                          <a:pt x="7" y="88"/>
                          <a:pt x="17" y="99"/>
                        </a:cubicBezTo>
                        <a:cubicBezTo>
                          <a:pt x="31" y="85"/>
                          <a:pt x="31" y="85"/>
                          <a:pt x="31" y="85"/>
                        </a:cubicBezTo>
                        <a:cubicBezTo>
                          <a:pt x="24" y="78"/>
                          <a:pt x="20" y="69"/>
                          <a:pt x="20" y="58"/>
                        </a:cubicBezTo>
                        <a:cubicBezTo>
                          <a:pt x="20" y="37"/>
                          <a:pt x="37" y="20"/>
                          <a:pt x="58" y="20"/>
                        </a:cubicBezTo>
                        <a:cubicBezTo>
                          <a:pt x="69" y="20"/>
                          <a:pt x="78" y="24"/>
                          <a:pt x="85" y="31"/>
                        </a:cubicBezTo>
                        <a:cubicBezTo>
                          <a:pt x="99" y="17"/>
                          <a:pt x="99" y="17"/>
                          <a:pt x="99" y="17"/>
                        </a:cubicBezTo>
                        <a:cubicBezTo>
                          <a:pt x="88" y="7"/>
                          <a:pt x="74" y="0"/>
                          <a:pt x="58" y="0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id-ID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" name="Freeform 121">
                    <a:extLst>
                      <a:ext uri="{FF2B5EF4-FFF2-40B4-BE49-F238E27FC236}">
                        <a16:creationId xmlns="" xmlns:a16="http://schemas.microsoft.com/office/drawing/2014/main" id="{1C4CE399-2A32-4C4D-B757-9E9A45AAC29F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8867775" y="2459038"/>
                    <a:ext cx="287337" cy="287338"/>
                  </a:xfrm>
                  <a:custGeom>
                    <a:avLst/>
                    <a:gdLst>
                      <a:gd name="T0" fmla="*/ 38 w 76"/>
                      <a:gd name="T1" fmla="*/ 64 h 76"/>
                      <a:gd name="T2" fmla="*/ 12 w 76"/>
                      <a:gd name="T3" fmla="*/ 38 h 76"/>
                      <a:gd name="T4" fmla="*/ 38 w 76"/>
                      <a:gd name="T5" fmla="*/ 12 h 76"/>
                      <a:gd name="T6" fmla="*/ 64 w 76"/>
                      <a:gd name="T7" fmla="*/ 38 h 76"/>
                      <a:gd name="T8" fmla="*/ 38 w 76"/>
                      <a:gd name="T9" fmla="*/ 64 h 76"/>
                      <a:gd name="T10" fmla="*/ 38 w 76"/>
                      <a:gd name="T11" fmla="*/ 0 h 76"/>
                      <a:gd name="T12" fmla="*/ 0 w 76"/>
                      <a:gd name="T13" fmla="*/ 38 h 76"/>
                      <a:gd name="T14" fmla="*/ 38 w 76"/>
                      <a:gd name="T15" fmla="*/ 76 h 76"/>
                      <a:gd name="T16" fmla="*/ 76 w 76"/>
                      <a:gd name="T17" fmla="*/ 38 h 76"/>
                      <a:gd name="T18" fmla="*/ 38 w 76"/>
                      <a:gd name="T19" fmla="*/ 0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6" h="76">
                        <a:moveTo>
                          <a:pt x="38" y="64"/>
                        </a:moveTo>
                        <a:cubicBezTo>
                          <a:pt x="24" y="64"/>
                          <a:pt x="12" y="52"/>
                          <a:pt x="12" y="38"/>
                        </a:cubicBezTo>
                        <a:cubicBezTo>
                          <a:pt x="12" y="24"/>
                          <a:pt x="24" y="12"/>
                          <a:pt x="38" y="12"/>
                        </a:cubicBezTo>
                        <a:cubicBezTo>
                          <a:pt x="52" y="12"/>
                          <a:pt x="64" y="24"/>
                          <a:pt x="64" y="38"/>
                        </a:cubicBezTo>
                        <a:cubicBezTo>
                          <a:pt x="64" y="52"/>
                          <a:pt x="52" y="64"/>
                          <a:pt x="38" y="64"/>
                        </a:cubicBezTo>
                        <a:close/>
                        <a:moveTo>
                          <a:pt x="38" y="0"/>
                        </a:moveTo>
                        <a:cubicBezTo>
                          <a:pt x="17" y="0"/>
                          <a:pt x="0" y="17"/>
                          <a:pt x="0" y="38"/>
                        </a:cubicBezTo>
                        <a:cubicBezTo>
                          <a:pt x="0" y="59"/>
                          <a:pt x="17" y="76"/>
                          <a:pt x="38" y="76"/>
                        </a:cubicBezTo>
                        <a:cubicBezTo>
                          <a:pt x="59" y="76"/>
                          <a:pt x="76" y="59"/>
                          <a:pt x="76" y="38"/>
                        </a:cubicBezTo>
                        <a:cubicBezTo>
                          <a:pt x="76" y="17"/>
                          <a:pt x="59" y="0"/>
                          <a:pt x="38" y="0"/>
                        </a:cubicBezTo>
                        <a:close/>
                      </a:path>
                    </a:pathLst>
                  </a:custGeom>
                  <a:solidFill>
                    <a:srgbClr val="5FBAD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id-ID" sz="14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9" name="Freeform 122">
                    <a:extLst>
                      <a:ext uri="{FF2B5EF4-FFF2-40B4-BE49-F238E27FC236}">
                        <a16:creationId xmlns="" xmlns:a16="http://schemas.microsoft.com/office/drawing/2014/main" id="{9D7426D4-55EB-40BC-81F0-ECA07CBE223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867775" y="2459038"/>
                    <a:ext cx="246062" cy="246063"/>
                  </a:xfrm>
                  <a:custGeom>
                    <a:avLst/>
                    <a:gdLst>
                      <a:gd name="T0" fmla="*/ 38 w 65"/>
                      <a:gd name="T1" fmla="*/ 0 h 65"/>
                      <a:gd name="T2" fmla="*/ 0 w 65"/>
                      <a:gd name="T3" fmla="*/ 38 h 65"/>
                      <a:gd name="T4" fmla="*/ 11 w 65"/>
                      <a:gd name="T5" fmla="*/ 65 h 65"/>
                      <a:gd name="T6" fmla="*/ 20 w 65"/>
                      <a:gd name="T7" fmla="*/ 56 h 65"/>
                      <a:gd name="T8" fmla="*/ 12 w 65"/>
                      <a:gd name="T9" fmla="*/ 38 h 65"/>
                      <a:gd name="T10" fmla="*/ 38 w 65"/>
                      <a:gd name="T11" fmla="*/ 12 h 65"/>
                      <a:gd name="T12" fmla="*/ 56 w 65"/>
                      <a:gd name="T13" fmla="*/ 20 h 65"/>
                      <a:gd name="T14" fmla="*/ 65 w 65"/>
                      <a:gd name="T15" fmla="*/ 11 h 65"/>
                      <a:gd name="T16" fmla="*/ 38 w 65"/>
                      <a:gd name="T17" fmla="*/ 0 h 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65" h="65">
                        <a:moveTo>
                          <a:pt x="38" y="0"/>
                        </a:moveTo>
                        <a:cubicBezTo>
                          <a:pt x="17" y="0"/>
                          <a:pt x="0" y="17"/>
                          <a:pt x="0" y="38"/>
                        </a:cubicBezTo>
                        <a:cubicBezTo>
                          <a:pt x="0" y="49"/>
                          <a:pt x="4" y="58"/>
                          <a:pt x="11" y="65"/>
                        </a:cubicBezTo>
                        <a:cubicBezTo>
                          <a:pt x="20" y="56"/>
                          <a:pt x="20" y="56"/>
                          <a:pt x="20" y="56"/>
                        </a:cubicBezTo>
                        <a:cubicBezTo>
                          <a:pt x="15" y="51"/>
                          <a:pt x="12" y="45"/>
                          <a:pt x="12" y="38"/>
                        </a:cubicBezTo>
                        <a:cubicBezTo>
                          <a:pt x="12" y="24"/>
                          <a:pt x="24" y="12"/>
                          <a:pt x="38" y="12"/>
                        </a:cubicBezTo>
                        <a:cubicBezTo>
                          <a:pt x="45" y="12"/>
                          <a:pt x="51" y="15"/>
                          <a:pt x="56" y="20"/>
                        </a:cubicBezTo>
                        <a:cubicBezTo>
                          <a:pt x="65" y="11"/>
                          <a:pt x="65" y="11"/>
                          <a:pt x="65" y="11"/>
                        </a:cubicBezTo>
                        <a:cubicBezTo>
                          <a:pt x="58" y="4"/>
                          <a:pt x="49" y="0"/>
                          <a:pt x="38" y="0"/>
                        </a:cubicBezTo>
                        <a:close/>
                      </a:path>
                    </a:pathLst>
                  </a:custGeom>
                  <a:solidFill>
                    <a:srgbClr val="5FBAD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713232"/>
                    <a:endParaRPr lang="id-ID" sz="1400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33" name="Rectangle: Top Corners Rounded 62">
                  <a:extLst>
                    <a:ext uri="{FF2B5EF4-FFF2-40B4-BE49-F238E27FC236}">
                      <a16:creationId xmlns="" xmlns:a16="http://schemas.microsoft.com/office/drawing/2014/main" id="{8F5FE32D-2B04-41D6-ACE0-BD5E6082BFF2}"/>
                    </a:ext>
                  </a:extLst>
                </p:cNvPr>
                <p:cNvSpPr/>
                <p:nvPr/>
              </p:nvSpPr>
              <p:spPr>
                <a:xfrm>
                  <a:off x="7633557" y="3212295"/>
                  <a:ext cx="1780337" cy="257326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rgbClr val="F9B61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13232"/>
                  <a:endParaRPr lang="en-US" sz="14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28" name="Rectangle: Top Corners Rounded 3">
                <a:extLst>
                  <a:ext uri="{FF2B5EF4-FFF2-40B4-BE49-F238E27FC236}">
                    <a16:creationId xmlns="" xmlns:a16="http://schemas.microsoft.com/office/drawing/2014/main" id="{3D4EBC08-B3C5-4525-8402-E6D34A30C812}"/>
                  </a:ext>
                </a:extLst>
              </p:cNvPr>
              <p:cNvSpPr/>
              <p:nvPr/>
            </p:nvSpPr>
            <p:spPr>
              <a:xfrm>
                <a:off x="5538847" y="3021316"/>
                <a:ext cx="1056251" cy="1416106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232"/>
                <a:endParaRPr 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="" xmlns:a16="http://schemas.microsoft.com/office/drawing/2014/main" id="{1984FA1A-322B-4049-9C1B-390A3E467B3D}"/>
                  </a:ext>
                </a:extLst>
              </p:cNvPr>
              <p:cNvSpPr/>
              <p:nvPr/>
            </p:nvSpPr>
            <p:spPr>
              <a:xfrm>
                <a:off x="5779467" y="3278429"/>
                <a:ext cx="575010" cy="57501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232"/>
                <a:endParaRPr 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="" xmlns:a16="http://schemas.microsoft.com/office/drawing/2014/main" id="{0E552EA8-2E4B-4EF5-975D-352BB7820BB8}"/>
                  </a:ext>
                </a:extLst>
              </p:cNvPr>
              <p:cNvSpPr/>
              <p:nvPr/>
            </p:nvSpPr>
            <p:spPr>
              <a:xfrm>
                <a:off x="5904683" y="3403645"/>
                <a:ext cx="324578" cy="324578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232"/>
                <a:endParaRPr lang="en-US" sz="14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23" name="Straight Connector 22">
              <a:extLst>
                <a:ext uri="{FF2B5EF4-FFF2-40B4-BE49-F238E27FC236}">
                  <a16:creationId xmlns="" xmlns:a16="http://schemas.microsoft.com/office/drawing/2014/main" id="{3078F916-7EB0-4889-982D-0B2A77BD53BF}"/>
                </a:ext>
              </a:extLst>
            </p:cNvPr>
            <p:cNvCxnSpPr/>
            <p:nvPr/>
          </p:nvCxnSpPr>
          <p:spPr>
            <a:xfrm>
              <a:off x="2801415" y="5024717"/>
              <a:ext cx="246888" cy="0"/>
            </a:xfrm>
            <a:prstGeom prst="line">
              <a:avLst/>
            </a:prstGeom>
            <a:ln w="63500">
              <a:solidFill>
                <a:srgbClr val="5FBA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="" xmlns:a16="http://schemas.microsoft.com/office/drawing/2014/main" id="{A79276DE-32D9-407A-8EC4-18F1AB106CDC}"/>
                </a:ext>
              </a:extLst>
            </p:cNvPr>
            <p:cNvCxnSpPr/>
            <p:nvPr/>
          </p:nvCxnSpPr>
          <p:spPr>
            <a:xfrm>
              <a:off x="9143697" y="5024717"/>
              <a:ext cx="246888" cy="0"/>
            </a:xfrm>
            <a:prstGeom prst="line">
              <a:avLst/>
            </a:prstGeom>
            <a:ln w="63500">
              <a:solidFill>
                <a:srgbClr val="F9B61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6885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ตัวชี้วัดแผนปฏิบัติราชการกรมพัฒนาฝีมือแรงงาน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2"/>
          <p:cNvGrpSpPr/>
          <p:nvPr/>
        </p:nvGrpSpPr>
        <p:grpSpPr>
          <a:xfrm>
            <a:off x="0" y="2971800"/>
            <a:ext cx="9072829" cy="2484060"/>
            <a:chOff x="0" y="838200"/>
            <a:chExt cx="9072829" cy="2484060"/>
          </a:xfrm>
        </p:grpSpPr>
        <p:sp>
          <p:nvSpPr>
            <p:cNvPr id="65" name="Rectangle 64"/>
            <p:cNvSpPr/>
            <p:nvPr/>
          </p:nvSpPr>
          <p:spPr>
            <a:xfrm>
              <a:off x="0" y="838200"/>
              <a:ext cx="9072829" cy="2446173"/>
            </a:xfrm>
            <a:prstGeom prst="rect">
              <a:avLst/>
            </a:prstGeom>
            <a:solidFill>
              <a:srgbClr val="F0EC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 sz="4400">
                <a:solidFill>
                  <a:prstClr val="white"/>
                </a:solidFill>
              </a:endParaRPr>
            </a:p>
          </p:txBody>
        </p:sp>
        <p:sp>
          <p:nvSpPr>
            <p:cNvPr id="16" name="Pentagon 15"/>
            <p:cNvSpPr/>
            <p:nvPr/>
          </p:nvSpPr>
          <p:spPr>
            <a:xfrm>
              <a:off x="2023753" y="990600"/>
              <a:ext cx="5215247" cy="605372"/>
            </a:xfrm>
            <a:prstGeom prst="homePlate">
              <a:avLst>
                <a:gd name="adj" fmla="val 256"/>
              </a:avLst>
            </a:prstGeom>
            <a:solidFill>
              <a:schemeClr val="accent4">
                <a:lumMod val="75000"/>
              </a:schemeClr>
            </a:solidFill>
            <a:ln w="28575">
              <a:solidFill>
                <a:srgbClr val="C5E0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57200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th-TH" altLang="en-US" b="1" dirty="0">
                  <a:solidFill>
                    <a:prstClr val="white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แผนปฏิบัติราชการกรมพัฒนาฝีมือแรงงาน      พ.ศ. 2563 - 2565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28747" y="1804743"/>
              <a:ext cx="1728000" cy="107721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การส่งเสริมและพัฒนาเครือข่าย     </a:t>
              </a:r>
              <a:b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การพัฒนาฝีมือแรงงาน </a:t>
              </a:r>
              <a:endParaRPr lang="en-US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836383" y="1800320"/>
              <a:ext cx="1728000" cy="107721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 defTabSz="457200"/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การฝึกอบรมฝีมือแรงงานเพื่อรองรับ</a:t>
              </a:r>
              <a:b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ความท้าทายในยุคไทยแลนด์ 4.0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604285" y="1804743"/>
              <a:ext cx="1728000" cy="107721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การพัฒนาศักยภาพผู้ประกอบ</a:t>
              </a:r>
              <a:b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กิจการและแรงงานนอกระบบ </a:t>
              </a:r>
              <a:endParaRPr lang="en-US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6200" y="1802374"/>
              <a:ext cx="1728000" cy="107721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การพัฒนาและยกระดับมาตรฐาน</a:t>
              </a:r>
              <a:b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ฝีมือแรงงานให้ได้มาตรฐานสากล</a:t>
              </a:r>
              <a:endParaRPr lang="en-US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218862" y="1752600"/>
              <a:ext cx="1772738" cy="15696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defTabSz="457200"/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การบริหารจัดการองค์การและระบบ</a:t>
              </a:r>
              <a:b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16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ฐานข้อมูลให้ทันสมัย ยืดหยุ่น และมีประสิทธิภาพสูงอย่างต่อเนื่อง</a:t>
              </a:r>
              <a:endParaRPr lang="en-US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0" y="838200"/>
            <a:ext cx="9144000" cy="2290229"/>
            <a:chOff x="0" y="1736488"/>
            <a:chExt cx="9144000" cy="2290229"/>
          </a:xfrm>
        </p:grpSpPr>
        <p:grpSp>
          <p:nvGrpSpPr>
            <p:cNvPr id="39" name="Group 38"/>
            <p:cNvGrpSpPr/>
            <p:nvPr/>
          </p:nvGrpSpPr>
          <p:grpSpPr>
            <a:xfrm>
              <a:off x="0" y="1736488"/>
              <a:ext cx="9144000" cy="2290229"/>
              <a:chOff x="80532" y="3382583"/>
              <a:chExt cx="9184490" cy="2241596"/>
            </a:xfrm>
          </p:grpSpPr>
          <p:sp>
            <p:nvSpPr>
              <p:cNvPr id="47" name="Rectangle 46"/>
              <p:cNvSpPr/>
              <p:nvPr/>
            </p:nvSpPr>
            <p:spPr>
              <a:xfrm>
                <a:off x="80532" y="3382583"/>
                <a:ext cx="9184490" cy="2241596"/>
              </a:xfrm>
              <a:prstGeom prst="rect">
                <a:avLst/>
              </a:prstGeom>
              <a:solidFill>
                <a:srgbClr val="E2EDEE"/>
              </a:solidFill>
              <a:ln>
                <a:solidFill>
                  <a:srgbClr val="E2EDE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 algn="ctr" defTabSz="457200">
                  <a:buFont typeface="Arial" panose="020B0604020202020204" pitchFamily="34" charset="0"/>
                  <a:buChar char="•"/>
                </a:pPr>
                <a:endParaRPr 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2764482" y="3414719"/>
                <a:ext cx="3816590" cy="482826"/>
              </a:xfrm>
              <a:prstGeom prst="rect">
                <a:avLst/>
              </a:prstGeom>
              <a:solidFill>
                <a:srgbClr val="647E8E"/>
              </a:solidFill>
              <a:ln>
                <a:solidFill>
                  <a:srgbClr val="647E8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r>
                  <a:rPr lang="th-TH" sz="2000" spc="-40" dirty="0">
                    <a:solidFill>
                      <a:sysClr val="windowText" lastClr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แผนปฏิบัติราชการกระทรวง</a:t>
                </a:r>
                <a:r>
                  <a:rPr lang="th-TH" sz="2000" spc="-40" dirty="0" smtClean="0">
                    <a:solidFill>
                      <a:sysClr val="windowText" lastClr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แรงงาน</a:t>
                </a:r>
                <a:endParaRPr lang="th-TH" sz="2000" spc="-40" dirty="0">
                  <a:solidFill>
                    <a:sysClr val="windowText" lastClr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sp>
          <p:nvSpPr>
            <p:cNvPr id="41" name="Rectangle 40"/>
            <p:cNvSpPr/>
            <p:nvPr/>
          </p:nvSpPr>
          <p:spPr>
            <a:xfrm>
              <a:off x="4495800" y="2365692"/>
              <a:ext cx="1671637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/>
              <a:r>
                <a:rPr lang="th-TH" sz="14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การพัฒนากลไกในการสร้างความสมดุลของตลาดแรงงาน เพื่อสร้างความยั่งยืนให้ภาคแรงงาน</a:t>
              </a:r>
              <a:endPara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096000" y="2395737"/>
              <a:ext cx="1660582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/>
              <a:r>
                <a:rPr lang="th-TH" sz="14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การบริหารจัดการองค์กร บุคลากร ด้วยหลักธรรมาภิบาล และเสริมสร้างการมีส่วนร่วมในองค์กร</a:t>
              </a:r>
              <a:endPara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7620000" y="2318558"/>
              <a:ext cx="1521031" cy="1600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/>
              <a:r>
                <a:rPr lang="th-TH" sz="14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การพัฒนาเทคโนโลยีและสารสนเทศ เพื่อบูรณาการสารสนเทศที่ทันสมัย </a:t>
              </a:r>
              <a:r>
                <a:rPr lang="en-US" sz="14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/>
              </a:r>
              <a:br>
                <a:rPr lang="en-US" sz="14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14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มีเสถียรภาพ</a:t>
              </a:r>
              <a:endPara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6853" y="2426279"/>
              <a:ext cx="1573347" cy="1600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/>
              <a:r>
                <a:rPr lang="th-TH" sz="14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การเพิ่มศักยภาพแรงงานและผู้ประกอบการ เพื่อสร้างความเข้มแข็งทางเศรษฐกิจ และแข่งขันได้อย่างยั่งยืน</a:t>
              </a:r>
              <a:endPara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600200" y="2426279"/>
              <a:ext cx="1444757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/>
              <a:r>
                <a:rPr lang="th-TH" sz="14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การคุ้มครองและเสริมสร้างความมั่นคง หลักประกันในการทำงานและคุณภาพชีวิตที่ดี</a:t>
              </a:r>
              <a:endParaRPr lang="en-US" sz="1400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048000" y="2514600"/>
              <a:ext cx="1447800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/>
              <a:r>
                <a:rPr lang="th-TH" sz="1400" spc="-4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การบริหารจัดการด้านแรงงานระหว่างประเทศ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497976" y="5791200"/>
            <a:ext cx="8266799" cy="92333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US" b="1" dirty="0"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 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ประสิทธิภาพการผลิตด้านปัจจัยแรงงานเพิ่มขึ้นร้อยละ </a:t>
            </a:r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ต่อปี</a:t>
            </a:r>
            <a:endParaRPr lang="en-US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b="1" dirty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 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คนทำงานไม่น้อยกว่าร้อยละ </a:t>
            </a:r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50</a:t>
            </a:r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มีผลิตภาพเพิ่มขึ้น</a:t>
            </a:r>
            <a:endParaRPr lang="en-US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b="1" dirty="0"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 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ผลิตภาพแรงงานในสถานประกอบกิจการเพิ่มขึ้นไม่น้อยกว่าร้อยละ </a:t>
            </a:r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7</a:t>
            </a:r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ต่อปี</a:t>
            </a:r>
            <a:endParaRPr lang="en-US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20195" y="5410200"/>
            <a:ext cx="1032437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endParaRPr lang="en-US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000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5585" y="696898"/>
            <a:ext cx="9072829" cy="1741502"/>
            <a:chOff x="0" y="838201"/>
            <a:chExt cx="9072829" cy="1741502"/>
          </a:xfrm>
        </p:grpSpPr>
        <p:sp>
          <p:nvSpPr>
            <p:cNvPr id="65" name="Rectangle 64"/>
            <p:cNvSpPr/>
            <p:nvPr/>
          </p:nvSpPr>
          <p:spPr>
            <a:xfrm>
              <a:off x="0" y="838201"/>
              <a:ext cx="9072829" cy="1741502"/>
            </a:xfrm>
            <a:prstGeom prst="rect">
              <a:avLst/>
            </a:prstGeom>
            <a:solidFill>
              <a:srgbClr val="F0EC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 sz="4400">
                <a:solidFill>
                  <a:prstClr val="white"/>
                </a:solidFill>
              </a:endParaRPr>
            </a:p>
          </p:txBody>
        </p:sp>
        <p:sp>
          <p:nvSpPr>
            <p:cNvPr id="16" name="Pentagon 15"/>
            <p:cNvSpPr/>
            <p:nvPr/>
          </p:nvSpPr>
          <p:spPr>
            <a:xfrm>
              <a:off x="2023753" y="971730"/>
              <a:ext cx="5215247" cy="388773"/>
            </a:xfrm>
            <a:prstGeom prst="homePlate">
              <a:avLst>
                <a:gd name="adj" fmla="val 256"/>
              </a:avLst>
            </a:prstGeom>
            <a:solidFill>
              <a:schemeClr val="accent4">
                <a:lumMod val="75000"/>
              </a:schemeClr>
            </a:solidFill>
            <a:ln w="28575">
              <a:solidFill>
                <a:srgbClr val="C5E0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57200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th-TH" altLang="en-US" sz="1600" b="1" dirty="0">
                  <a:solidFill>
                    <a:prstClr val="white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แผนปฏิบัติราชการกรมพัฒนาฝีมือแรงงาน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28747" y="1465509"/>
              <a:ext cx="1728000" cy="646331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การส่งเสริมและพัฒนาเครือข่ายการพัฒนาฝีมือแรงงาน </a:t>
              </a:r>
              <a:endPara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836383" y="1461086"/>
              <a:ext cx="1728000" cy="646331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  <p:txBody>
            <a:bodyPr wrap="square">
              <a:spAutoFit/>
            </a:bodyPr>
            <a:lstStyle/>
            <a:p>
              <a:pPr algn="ctr" defTabSz="457200"/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การฝึกอบรมฝีมือแรงงานเพื่อรองรับความท้าทายในยุคไทยแลนด์ 4.0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680485" y="1465509"/>
              <a:ext cx="1541730" cy="646331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การพัฒนาศักยภาพ</a:t>
              </a:r>
            </a:p>
            <a:p>
              <a:pPr algn="ctr" defTabSz="457200"/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ผู้ประกอบกิจการ</a:t>
              </a:r>
            </a:p>
            <a:p>
              <a:pPr algn="ctr" defTabSz="457200"/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และแรงงานนอกระบบ </a:t>
              </a:r>
              <a:endPara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0615" y="1463140"/>
              <a:ext cx="1728000" cy="646331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การพัฒนาและยกระดับมาตรฐานฝีมือแรงงาน</a:t>
              </a:r>
            </a:p>
            <a:p>
              <a:pPr algn="ctr" defTabSz="457200"/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ให้ได้มาตรฐานสากล</a:t>
              </a:r>
              <a:endPara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183277" y="1443906"/>
              <a:ext cx="1889552" cy="830997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defTabSz="457200"/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การบริหารจัดการองค์การและระบบฐานข้อมูลให้ทันสมัย ยืดหยุ่น และมี</a:t>
              </a: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ประสิทธิภาพสูงอย่างต่อเนื่อง</a:t>
              </a:r>
              <a:endParaRPr lang="en-US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0" y="0"/>
            <a:ext cx="9144000" cy="73835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ตัวชี้วัดแผนปฏิบัติราชการกรมพัฒนาฝีมือแรงงาน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Rectangle 1"/>
          <p:cNvSpPr/>
          <p:nvPr/>
        </p:nvSpPr>
        <p:spPr>
          <a:xfrm>
            <a:off x="33032" y="2438400"/>
            <a:ext cx="1871968" cy="4324261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(๑) จำนวนมาตรฐานฝีมือแรงงานแห่งชาติและวิธีการทดสอบมาตรฐานฝีมือแรงงานแห่งชาติ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(๒) ระดับความสำเร็จของระบบประกันคุณภาพระบบทดสอบมาตรฐานฝีมือแรงงาน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(๓) จำนวนหน่วยงานที่ดำเนินการทดสอบมาตรฐานฝีมือแรงงานแห่งชาติ</a:t>
            </a: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(ภาคความรู้) ด้วยระบบ</a:t>
            </a:r>
            <a:r>
              <a:rPr lang="th-TH" sz="1100" spc="-110" dirty="0">
                <a:latin typeface="Tahoma" pitchFamily="34" charset="0"/>
                <a:ea typeface="Tahoma" pitchFamily="34" charset="0"/>
                <a:cs typeface="Tahoma" pitchFamily="34" charset="0"/>
              </a:rPr>
              <a:t>อิเล็กทรอนิกส์ </a:t>
            </a:r>
            <a:r>
              <a:rPr lang="en-US" sz="1100" spc="-110" dirty="0">
                <a:latin typeface="Tahoma" pitchFamily="34" charset="0"/>
                <a:ea typeface="Tahoma" pitchFamily="34" charset="0"/>
                <a:cs typeface="Tahoma" pitchFamily="34" charset="0"/>
              </a:rPr>
              <a:t>(E-Testing System)</a:t>
            </a: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(๔) จำนวนแรงงานที่เข้ารับการทดสอบมาตรฐานฝีมือแรงงานแห่งชาติ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(๕) จำนวนแรงงานที่เข้ารับการพัฒนาศักยภาพเพื่อรองรับ</a:t>
            </a:r>
            <a:r>
              <a:rPr lang="th-TH" sz="1100" spc="-60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การจ่ายค่าจ้างตามมาตรฐานฝีมือ</a:t>
            </a:r>
            <a:endParaRPr lang="en-US" sz="1100" spc="-6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(๕) ระดับความสำเร็จของระบบประกันคุณภาพการรับรองความรู้ความสามารถ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(๖) จำนวนผู้ประเมินความรู้ความสามารถ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(๗) จำนวนผู้ขอหนังสือรับรองความรู้ความสามารถ</a:t>
            </a:r>
          </a:p>
        </p:txBody>
      </p:sp>
      <p:sp>
        <p:nvSpPr>
          <p:cNvPr id="5" name="Rectangle 4"/>
          <p:cNvSpPr/>
          <p:nvPr/>
        </p:nvSpPr>
        <p:spPr>
          <a:xfrm>
            <a:off x="1981200" y="2438400"/>
            <a:ext cx="1618768" cy="3816429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(๑) จำนวนวิทยากรต้นแบบเทคโนโลยีชั้นสูง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(๒) จำนวนหลักสูตรการฝึกที่รองรับไทยแลนด์ ๔.๐ 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(๓) จำนวนศูนย์ฝึกอบรมความเป็นเลิศด้านเทคโนโลยีชั้นสูง 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(๔) จำนวนแรงงานที่เข้ารับการฝึกอบรมรองรับไทยแลนด์ ๔.๐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(๕) จำนวนแรงงานที่ผ่านการฝึกอบรมรองรับไทยแลนด์ ๔.๐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(๖) แรงงานที่ผ่านการฝึกอบรมมีงานทำไม่น้อยกว่าร้อยละ ๖๐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(๗) ประสิทธิภาพการผลิตปัจจัยด้านแรงงานที่เพิ่มขึ้นภายหลังสำเร็จการฝึกอบรมไม่น้อยกว่าร้อยละ ๕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16070" y="2438400"/>
            <a:ext cx="1541730" cy="3985706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(๑) จำนวนแรงงานกลุ่มเฉพาะ แรงงานนอกระบบ และวิสาหกิจชุมชนได้รับการพัฒนา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(๒) จำนวนสถานประกอบกิจการที่เข้าร่วมโครงการเพิ่มผลิตภาพแรงงาน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(๓) ผลิตภาพแรงงานของสถานประกอบกิจการที่เข้าร่วมโครงการเพิ่มผลิตภาพแรงงานในกระบวนการทำงานที่ได้รับการปรับปรุงเพิ่มขึ้น ไม่น้อยกว่าร้อยละ ๑๐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(๔) สถานประกอบกิจการที่เข้าร่วมโครงการเพิ่มผลิตภาพแรงงานสามารถลดการสูญเสียในวงจรการผลิตหรือบริการ ไม่น้อยกว่าร้อยละ ๑๐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64333" y="2438400"/>
            <a:ext cx="1728000" cy="263149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(๑) ระดับความสำเร็จของการปรับปรุงกฎหมายภายใต้พระราชบัญญัติส่งเสริมการพัฒนาฝีมือแรงงาน พ.ศ. ๒๕๔๕ และที่แก้ไขเพิ่มเติม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(๒) ร้อยละของสถานประกอบกิจการที่อยู่ในข่ายบังคับปฏิบัติตามกฎหมายภายใต้พระราชบัญญัติส่งเสริมการพัฒนาฝีมือแรงงาน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(๓) ระดับความสำเร็จในการขับเคลื่อนแผนพัฒนาแรงงานระดับชาติ และระดับจังหวัด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32838" y="2438400"/>
            <a:ext cx="1769314" cy="347787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(๑) ระดับความสำเร็จในการขับเคลื่อนแผนปฏิบัติราชการกรมพัฒนาฝีมือแรงงาน ระยะ ๓ ปี 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(๒) ระดับความสำเร็จในการจัดทำแผนปฏิบัติการดิจิทัลกรมพัฒนาฝีมือแรงงาน ระยะ ๕ ปี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(๓) ระดับความสำเร็จในการจัดทำระบบประมวลผลข้อมูลขนาดใหญ่ </a:t>
            </a:r>
            <a:r>
              <a:rPr lang="en-US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(Big Data)</a:t>
            </a: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(๔) ระดับความสำเร็จในการพัฒนาคุณภาพการบริหารจัดการภาครัฐ (</a:t>
            </a:r>
            <a:r>
              <a:rPr lang="en-US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PMQA)</a:t>
            </a:r>
          </a:p>
          <a:p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(๕) จำนวนข้าราชการและเจ้าหน้าที่ทุกระดับของกรมพัฒนาฝีมือแรงงานเข้ารับการฝึกอบรมเพื่อเพิ่มประสิทธิภาพในการทำงาน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1" name="Striped Right Arrow 30"/>
          <p:cNvSpPr/>
          <p:nvPr/>
        </p:nvSpPr>
        <p:spPr>
          <a:xfrm rot="5400000">
            <a:off x="705424" y="2036664"/>
            <a:ext cx="319055" cy="208128"/>
          </a:xfrm>
          <a:prstGeom prst="striped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2" name="Striped Right Arrow 31"/>
          <p:cNvSpPr/>
          <p:nvPr/>
        </p:nvSpPr>
        <p:spPr>
          <a:xfrm rot="5400000">
            <a:off x="2576440" y="2036665"/>
            <a:ext cx="319055" cy="208128"/>
          </a:xfrm>
          <a:prstGeom prst="striped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3" name="Striped Right Arrow 32"/>
          <p:cNvSpPr/>
          <p:nvPr/>
        </p:nvSpPr>
        <p:spPr>
          <a:xfrm rot="5400000">
            <a:off x="4327408" y="2036665"/>
            <a:ext cx="319055" cy="208128"/>
          </a:xfrm>
          <a:prstGeom prst="striped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4" name="Striped Right Arrow 33"/>
          <p:cNvSpPr/>
          <p:nvPr/>
        </p:nvSpPr>
        <p:spPr>
          <a:xfrm rot="5400000">
            <a:off x="6068805" y="2036666"/>
            <a:ext cx="319055" cy="208128"/>
          </a:xfrm>
          <a:prstGeom prst="striped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5" name="Striped Right Arrow 34"/>
          <p:cNvSpPr/>
          <p:nvPr/>
        </p:nvSpPr>
        <p:spPr>
          <a:xfrm rot="5400000">
            <a:off x="8004111" y="2174809"/>
            <a:ext cx="319055" cy="208128"/>
          </a:xfrm>
          <a:prstGeom prst="striped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9927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ตัวชี้วัดกองทุนพัฒนาฝีมือแรงงาน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4727E853-890A-4CA5-B359-CCC18E6B6674}"/>
              </a:ext>
            </a:extLst>
          </p:cNvPr>
          <p:cNvGrpSpPr/>
          <p:nvPr/>
        </p:nvGrpSpPr>
        <p:grpSpPr>
          <a:xfrm>
            <a:off x="2675339" y="955464"/>
            <a:ext cx="3730819" cy="4594226"/>
            <a:chOff x="3607816" y="1619250"/>
            <a:chExt cx="4974424" cy="4594226"/>
          </a:xfrm>
        </p:grpSpPr>
        <p:sp>
          <p:nvSpPr>
            <p:cNvPr id="26" name="Freeform 25">
              <a:extLst>
                <a:ext uri="{FF2B5EF4-FFF2-40B4-BE49-F238E27FC236}">
                  <a16:creationId xmlns="" xmlns:a16="http://schemas.microsoft.com/office/drawing/2014/main" id="{3C87E00D-461E-4FBF-887F-B6A729965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125" y="2695575"/>
              <a:ext cx="2300288" cy="2441575"/>
            </a:xfrm>
            <a:custGeom>
              <a:avLst/>
              <a:gdLst>
                <a:gd name="T0" fmla="*/ 361 w 770"/>
                <a:gd name="T1" fmla="*/ 0 h 818"/>
                <a:gd name="T2" fmla="*/ 59 w 770"/>
                <a:gd name="T3" fmla="*/ 302 h 818"/>
                <a:gd name="T4" fmla="*/ 59 w 770"/>
                <a:gd name="T5" fmla="*/ 516 h 818"/>
                <a:gd name="T6" fmla="*/ 361 w 770"/>
                <a:gd name="T7" fmla="*/ 818 h 818"/>
                <a:gd name="T8" fmla="*/ 770 w 770"/>
                <a:gd name="T9" fmla="*/ 409 h 818"/>
                <a:gd name="T10" fmla="*/ 361 w 770"/>
                <a:gd name="T11" fmla="*/ 0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0" h="818">
                  <a:moveTo>
                    <a:pt x="361" y="0"/>
                  </a:moveTo>
                  <a:cubicBezTo>
                    <a:pt x="59" y="302"/>
                    <a:pt x="59" y="302"/>
                    <a:pt x="59" y="302"/>
                  </a:cubicBezTo>
                  <a:cubicBezTo>
                    <a:pt x="0" y="361"/>
                    <a:pt x="0" y="457"/>
                    <a:pt x="59" y="516"/>
                  </a:cubicBezTo>
                  <a:cubicBezTo>
                    <a:pt x="361" y="818"/>
                    <a:pt x="361" y="818"/>
                    <a:pt x="361" y="818"/>
                  </a:cubicBezTo>
                  <a:cubicBezTo>
                    <a:pt x="770" y="409"/>
                    <a:pt x="770" y="409"/>
                    <a:pt x="770" y="409"/>
                  </a:cubicBezTo>
                  <a:lnTo>
                    <a:pt x="361" y="0"/>
                  </a:lnTo>
                  <a:close/>
                </a:path>
              </a:pathLst>
            </a:custGeom>
            <a:solidFill>
              <a:srgbClr val="F9B61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="" xmlns:a16="http://schemas.microsoft.com/office/drawing/2014/main" id="{B1F71C54-6399-4385-AFA9-DEEF7859C6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2038" y="1619250"/>
              <a:ext cx="2444750" cy="2297113"/>
            </a:xfrm>
            <a:custGeom>
              <a:avLst/>
              <a:gdLst>
                <a:gd name="T0" fmla="*/ 818 w 818"/>
                <a:gd name="T1" fmla="*/ 361 h 770"/>
                <a:gd name="T2" fmla="*/ 516 w 818"/>
                <a:gd name="T3" fmla="*/ 59 h 770"/>
                <a:gd name="T4" fmla="*/ 302 w 818"/>
                <a:gd name="T5" fmla="*/ 59 h 770"/>
                <a:gd name="T6" fmla="*/ 0 w 818"/>
                <a:gd name="T7" fmla="*/ 361 h 770"/>
                <a:gd name="T8" fmla="*/ 409 w 818"/>
                <a:gd name="T9" fmla="*/ 770 h 770"/>
                <a:gd name="T10" fmla="*/ 818 w 818"/>
                <a:gd name="T11" fmla="*/ 361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8" h="770">
                  <a:moveTo>
                    <a:pt x="818" y="361"/>
                  </a:moveTo>
                  <a:cubicBezTo>
                    <a:pt x="516" y="59"/>
                    <a:pt x="516" y="59"/>
                    <a:pt x="516" y="59"/>
                  </a:cubicBezTo>
                  <a:cubicBezTo>
                    <a:pt x="457" y="0"/>
                    <a:pt x="361" y="0"/>
                    <a:pt x="302" y="59"/>
                  </a:cubicBezTo>
                  <a:cubicBezTo>
                    <a:pt x="0" y="361"/>
                    <a:pt x="0" y="361"/>
                    <a:pt x="0" y="361"/>
                  </a:cubicBezTo>
                  <a:cubicBezTo>
                    <a:pt x="409" y="770"/>
                    <a:pt x="409" y="770"/>
                    <a:pt x="409" y="770"/>
                  </a:cubicBezTo>
                  <a:lnTo>
                    <a:pt x="818" y="361"/>
                  </a:lnTo>
                  <a:close/>
                </a:path>
              </a:pathLst>
            </a:custGeom>
            <a:solidFill>
              <a:srgbClr val="505DAA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8" name="Freeform 27">
              <a:extLst>
                <a:ext uri="{FF2B5EF4-FFF2-40B4-BE49-F238E27FC236}">
                  <a16:creationId xmlns="" xmlns:a16="http://schemas.microsoft.com/office/drawing/2014/main" id="{043E2A37-8B97-4D4D-AEB3-5BE0CC6409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2038" y="3916363"/>
              <a:ext cx="2444750" cy="2297113"/>
            </a:xfrm>
            <a:custGeom>
              <a:avLst/>
              <a:gdLst>
                <a:gd name="T0" fmla="*/ 0 w 818"/>
                <a:gd name="T1" fmla="*/ 409 h 770"/>
                <a:gd name="T2" fmla="*/ 302 w 818"/>
                <a:gd name="T3" fmla="*/ 711 h 770"/>
                <a:gd name="T4" fmla="*/ 516 w 818"/>
                <a:gd name="T5" fmla="*/ 711 h 770"/>
                <a:gd name="T6" fmla="*/ 818 w 818"/>
                <a:gd name="T7" fmla="*/ 409 h 770"/>
                <a:gd name="T8" fmla="*/ 409 w 818"/>
                <a:gd name="T9" fmla="*/ 0 h 770"/>
                <a:gd name="T10" fmla="*/ 0 w 818"/>
                <a:gd name="T11" fmla="*/ 409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8" h="770">
                  <a:moveTo>
                    <a:pt x="0" y="409"/>
                  </a:moveTo>
                  <a:cubicBezTo>
                    <a:pt x="302" y="711"/>
                    <a:pt x="302" y="711"/>
                    <a:pt x="302" y="711"/>
                  </a:cubicBezTo>
                  <a:cubicBezTo>
                    <a:pt x="361" y="770"/>
                    <a:pt x="457" y="770"/>
                    <a:pt x="516" y="711"/>
                  </a:cubicBezTo>
                  <a:cubicBezTo>
                    <a:pt x="818" y="409"/>
                    <a:pt x="818" y="409"/>
                    <a:pt x="818" y="409"/>
                  </a:cubicBezTo>
                  <a:cubicBezTo>
                    <a:pt x="409" y="0"/>
                    <a:pt x="409" y="0"/>
                    <a:pt x="409" y="0"/>
                  </a:cubicBezTo>
                  <a:lnTo>
                    <a:pt x="0" y="409"/>
                  </a:lnTo>
                  <a:close/>
                </a:path>
              </a:pathLst>
            </a:custGeom>
            <a:solidFill>
              <a:srgbClr val="132A50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9" name="Freeform 28">
              <a:extLst>
                <a:ext uri="{FF2B5EF4-FFF2-40B4-BE49-F238E27FC236}">
                  <a16:creationId xmlns="" xmlns:a16="http://schemas.microsoft.com/office/drawing/2014/main" id="{1F4A0C34-91A4-444E-9313-CF7190D3CC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4413" y="2695575"/>
              <a:ext cx="2300288" cy="2441575"/>
            </a:xfrm>
            <a:custGeom>
              <a:avLst/>
              <a:gdLst>
                <a:gd name="T0" fmla="*/ 0 w 770"/>
                <a:gd name="T1" fmla="*/ 409 h 818"/>
                <a:gd name="T2" fmla="*/ 409 w 770"/>
                <a:gd name="T3" fmla="*/ 818 h 818"/>
                <a:gd name="T4" fmla="*/ 711 w 770"/>
                <a:gd name="T5" fmla="*/ 516 h 818"/>
                <a:gd name="T6" fmla="*/ 711 w 770"/>
                <a:gd name="T7" fmla="*/ 302 h 818"/>
                <a:gd name="T8" fmla="*/ 409 w 770"/>
                <a:gd name="T9" fmla="*/ 0 h 818"/>
                <a:gd name="T10" fmla="*/ 0 w 770"/>
                <a:gd name="T11" fmla="*/ 409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0" h="818">
                  <a:moveTo>
                    <a:pt x="0" y="409"/>
                  </a:moveTo>
                  <a:cubicBezTo>
                    <a:pt x="409" y="818"/>
                    <a:pt x="409" y="818"/>
                    <a:pt x="409" y="818"/>
                  </a:cubicBezTo>
                  <a:cubicBezTo>
                    <a:pt x="711" y="516"/>
                    <a:pt x="711" y="516"/>
                    <a:pt x="711" y="516"/>
                  </a:cubicBezTo>
                  <a:cubicBezTo>
                    <a:pt x="770" y="457"/>
                    <a:pt x="770" y="361"/>
                    <a:pt x="711" y="302"/>
                  </a:cubicBezTo>
                  <a:cubicBezTo>
                    <a:pt x="409" y="0"/>
                    <a:pt x="409" y="0"/>
                    <a:pt x="409" y="0"/>
                  </a:cubicBezTo>
                  <a:lnTo>
                    <a:pt x="0" y="409"/>
                  </a:lnTo>
                  <a:close/>
                </a:path>
              </a:pathLst>
            </a:custGeom>
            <a:solidFill>
              <a:srgbClr val="A2DDF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0" name="Freeform 29">
              <a:extLst>
                <a:ext uri="{FF2B5EF4-FFF2-40B4-BE49-F238E27FC236}">
                  <a16:creationId xmlns="" xmlns:a16="http://schemas.microsoft.com/office/drawing/2014/main" id="{26599ADA-95BD-4E73-80CD-4351AC5FD1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6363" y="4438650"/>
              <a:ext cx="1754188" cy="1754188"/>
            </a:xfrm>
            <a:custGeom>
              <a:avLst/>
              <a:gdLst>
                <a:gd name="T0" fmla="*/ 587 w 587"/>
                <a:gd name="T1" fmla="*/ 288 h 588"/>
                <a:gd name="T2" fmla="*/ 587 w 587"/>
                <a:gd name="T3" fmla="*/ 44 h 588"/>
                <a:gd name="T4" fmla="*/ 544 w 587"/>
                <a:gd name="T5" fmla="*/ 0 h 588"/>
                <a:gd name="T6" fmla="*/ 299 w 587"/>
                <a:gd name="T7" fmla="*/ 0 h 588"/>
                <a:gd name="T8" fmla="*/ 1 w 587"/>
                <a:gd name="T9" fmla="*/ 295 h 588"/>
                <a:gd name="T10" fmla="*/ 292 w 587"/>
                <a:gd name="T11" fmla="*/ 587 h 588"/>
                <a:gd name="T12" fmla="*/ 587 w 587"/>
                <a:gd name="T13" fmla="*/ 288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7" h="588">
                  <a:moveTo>
                    <a:pt x="587" y="288"/>
                  </a:moveTo>
                  <a:cubicBezTo>
                    <a:pt x="587" y="44"/>
                    <a:pt x="587" y="44"/>
                    <a:pt x="587" y="44"/>
                  </a:cubicBezTo>
                  <a:cubicBezTo>
                    <a:pt x="587" y="20"/>
                    <a:pt x="568" y="0"/>
                    <a:pt x="544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136" y="0"/>
                    <a:pt x="0" y="132"/>
                    <a:pt x="1" y="295"/>
                  </a:cubicBezTo>
                  <a:cubicBezTo>
                    <a:pt x="2" y="456"/>
                    <a:pt x="132" y="586"/>
                    <a:pt x="292" y="587"/>
                  </a:cubicBezTo>
                  <a:cubicBezTo>
                    <a:pt x="456" y="588"/>
                    <a:pt x="587" y="452"/>
                    <a:pt x="587" y="288"/>
                  </a:cubicBezTo>
                  <a:close/>
                </a:path>
              </a:pathLst>
            </a:custGeom>
            <a:solidFill>
              <a:srgbClr val="132A50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="" xmlns:a16="http://schemas.microsoft.com/office/drawing/2014/main" id="{BECD9B3C-EBEC-4464-A201-BB4484B9A0B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6363" y="1816100"/>
              <a:ext cx="1754188" cy="1754188"/>
            </a:xfrm>
            <a:custGeom>
              <a:avLst/>
              <a:gdLst>
                <a:gd name="T0" fmla="*/ 587 w 587"/>
                <a:gd name="T1" fmla="*/ 300 h 588"/>
                <a:gd name="T2" fmla="*/ 587 w 587"/>
                <a:gd name="T3" fmla="*/ 545 h 588"/>
                <a:gd name="T4" fmla="*/ 544 w 587"/>
                <a:gd name="T5" fmla="*/ 588 h 588"/>
                <a:gd name="T6" fmla="*/ 299 w 587"/>
                <a:gd name="T7" fmla="*/ 588 h 588"/>
                <a:gd name="T8" fmla="*/ 1 w 587"/>
                <a:gd name="T9" fmla="*/ 293 h 588"/>
                <a:gd name="T10" fmla="*/ 292 w 587"/>
                <a:gd name="T11" fmla="*/ 2 h 588"/>
                <a:gd name="T12" fmla="*/ 587 w 587"/>
                <a:gd name="T13" fmla="*/ 300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7" h="588">
                  <a:moveTo>
                    <a:pt x="587" y="300"/>
                  </a:moveTo>
                  <a:cubicBezTo>
                    <a:pt x="587" y="545"/>
                    <a:pt x="587" y="545"/>
                    <a:pt x="587" y="545"/>
                  </a:cubicBezTo>
                  <a:cubicBezTo>
                    <a:pt x="587" y="569"/>
                    <a:pt x="568" y="588"/>
                    <a:pt x="544" y="588"/>
                  </a:cubicBezTo>
                  <a:cubicBezTo>
                    <a:pt x="299" y="588"/>
                    <a:pt x="299" y="588"/>
                    <a:pt x="299" y="588"/>
                  </a:cubicBezTo>
                  <a:cubicBezTo>
                    <a:pt x="136" y="588"/>
                    <a:pt x="0" y="456"/>
                    <a:pt x="1" y="293"/>
                  </a:cubicBezTo>
                  <a:cubicBezTo>
                    <a:pt x="2" y="132"/>
                    <a:pt x="132" y="3"/>
                    <a:pt x="292" y="2"/>
                  </a:cubicBezTo>
                  <a:cubicBezTo>
                    <a:pt x="456" y="0"/>
                    <a:pt x="587" y="136"/>
                    <a:pt x="587" y="300"/>
                  </a:cubicBezTo>
                  <a:close/>
                </a:path>
              </a:pathLst>
            </a:custGeom>
            <a:solidFill>
              <a:srgbClr val="F9B61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="" xmlns:a16="http://schemas.microsoft.com/office/drawing/2014/main" id="{50D50DB2-9457-4898-AD57-8BA9E44FFE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4150" y="4438650"/>
              <a:ext cx="1755775" cy="1754188"/>
            </a:xfrm>
            <a:custGeom>
              <a:avLst/>
              <a:gdLst>
                <a:gd name="T0" fmla="*/ 0 w 588"/>
                <a:gd name="T1" fmla="*/ 288 h 588"/>
                <a:gd name="T2" fmla="*/ 0 w 588"/>
                <a:gd name="T3" fmla="*/ 44 h 588"/>
                <a:gd name="T4" fmla="*/ 44 w 588"/>
                <a:gd name="T5" fmla="*/ 0 h 588"/>
                <a:gd name="T6" fmla="*/ 289 w 588"/>
                <a:gd name="T7" fmla="*/ 0 h 588"/>
                <a:gd name="T8" fmla="*/ 587 w 588"/>
                <a:gd name="T9" fmla="*/ 295 h 588"/>
                <a:gd name="T10" fmla="*/ 296 w 588"/>
                <a:gd name="T11" fmla="*/ 587 h 588"/>
                <a:gd name="T12" fmla="*/ 0 w 588"/>
                <a:gd name="T13" fmla="*/ 288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8" h="588">
                  <a:moveTo>
                    <a:pt x="0" y="288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20"/>
                    <a:pt x="20" y="0"/>
                    <a:pt x="44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452" y="0"/>
                    <a:pt x="588" y="132"/>
                    <a:pt x="587" y="295"/>
                  </a:cubicBezTo>
                  <a:cubicBezTo>
                    <a:pt x="586" y="456"/>
                    <a:pt x="456" y="586"/>
                    <a:pt x="296" y="587"/>
                  </a:cubicBezTo>
                  <a:cubicBezTo>
                    <a:pt x="132" y="588"/>
                    <a:pt x="0" y="452"/>
                    <a:pt x="0" y="288"/>
                  </a:cubicBezTo>
                  <a:close/>
                </a:path>
              </a:pathLst>
            </a:custGeom>
            <a:solidFill>
              <a:srgbClr val="A2DDF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="" xmlns:a16="http://schemas.microsoft.com/office/drawing/2014/main" id="{2746B104-AD1A-4A61-89B1-364E1DD8423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4150" y="1816100"/>
              <a:ext cx="1755775" cy="1754188"/>
            </a:xfrm>
            <a:custGeom>
              <a:avLst/>
              <a:gdLst>
                <a:gd name="T0" fmla="*/ 0 w 588"/>
                <a:gd name="T1" fmla="*/ 300 h 588"/>
                <a:gd name="T2" fmla="*/ 0 w 588"/>
                <a:gd name="T3" fmla="*/ 545 h 588"/>
                <a:gd name="T4" fmla="*/ 44 w 588"/>
                <a:gd name="T5" fmla="*/ 588 h 588"/>
                <a:gd name="T6" fmla="*/ 289 w 588"/>
                <a:gd name="T7" fmla="*/ 588 h 588"/>
                <a:gd name="T8" fmla="*/ 587 w 588"/>
                <a:gd name="T9" fmla="*/ 293 h 588"/>
                <a:gd name="T10" fmla="*/ 296 w 588"/>
                <a:gd name="T11" fmla="*/ 2 h 588"/>
                <a:gd name="T12" fmla="*/ 0 w 588"/>
                <a:gd name="T13" fmla="*/ 300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8" h="588">
                  <a:moveTo>
                    <a:pt x="0" y="300"/>
                  </a:moveTo>
                  <a:cubicBezTo>
                    <a:pt x="0" y="545"/>
                    <a:pt x="0" y="545"/>
                    <a:pt x="0" y="545"/>
                  </a:cubicBezTo>
                  <a:cubicBezTo>
                    <a:pt x="0" y="569"/>
                    <a:pt x="20" y="588"/>
                    <a:pt x="44" y="588"/>
                  </a:cubicBezTo>
                  <a:cubicBezTo>
                    <a:pt x="289" y="588"/>
                    <a:pt x="289" y="588"/>
                    <a:pt x="289" y="588"/>
                  </a:cubicBezTo>
                  <a:cubicBezTo>
                    <a:pt x="452" y="588"/>
                    <a:pt x="588" y="456"/>
                    <a:pt x="587" y="293"/>
                  </a:cubicBezTo>
                  <a:cubicBezTo>
                    <a:pt x="586" y="132"/>
                    <a:pt x="456" y="3"/>
                    <a:pt x="296" y="2"/>
                  </a:cubicBezTo>
                  <a:cubicBezTo>
                    <a:pt x="132" y="0"/>
                    <a:pt x="0" y="136"/>
                    <a:pt x="0" y="300"/>
                  </a:cubicBezTo>
                  <a:close/>
                </a:path>
              </a:pathLst>
            </a:custGeom>
            <a:solidFill>
              <a:srgbClr val="505DAA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="" xmlns:a16="http://schemas.microsoft.com/office/drawing/2014/main" id="{F39F4FE9-5E81-47A9-83B4-A4791A5DAD58}"/>
                </a:ext>
              </a:extLst>
            </p:cNvPr>
            <p:cNvGrpSpPr/>
            <p:nvPr/>
          </p:nvGrpSpPr>
          <p:grpSpPr>
            <a:xfrm>
              <a:off x="4453961" y="2333226"/>
              <a:ext cx="678992" cy="719936"/>
              <a:chOff x="7750176" y="3625850"/>
              <a:chExt cx="315912" cy="334963"/>
            </a:xfrm>
            <a:solidFill>
              <a:schemeClr val="bg1"/>
            </a:solidFill>
          </p:grpSpPr>
          <p:sp>
            <p:nvSpPr>
              <p:cNvPr id="49" name="Freeform 5">
                <a:extLst>
                  <a:ext uri="{FF2B5EF4-FFF2-40B4-BE49-F238E27FC236}">
                    <a16:creationId xmlns="" xmlns:a16="http://schemas.microsoft.com/office/drawing/2014/main" id="{250AF203-9BB2-439D-AFE9-2C622248C1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10501" y="3687763"/>
                <a:ext cx="195263" cy="211138"/>
              </a:xfrm>
              <a:custGeom>
                <a:avLst/>
                <a:gdLst>
                  <a:gd name="T0" fmla="*/ 26 w 52"/>
                  <a:gd name="T1" fmla="*/ 0 h 56"/>
                  <a:gd name="T2" fmla="*/ 0 w 52"/>
                  <a:gd name="T3" fmla="*/ 26 h 56"/>
                  <a:gd name="T4" fmla="*/ 18 w 52"/>
                  <a:gd name="T5" fmla="*/ 51 h 56"/>
                  <a:gd name="T6" fmla="*/ 18 w 52"/>
                  <a:gd name="T7" fmla="*/ 54 h 56"/>
                  <a:gd name="T8" fmla="*/ 20 w 52"/>
                  <a:gd name="T9" fmla="*/ 56 h 56"/>
                  <a:gd name="T10" fmla="*/ 32 w 52"/>
                  <a:gd name="T11" fmla="*/ 56 h 56"/>
                  <a:gd name="T12" fmla="*/ 34 w 52"/>
                  <a:gd name="T13" fmla="*/ 54 h 56"/>
                  <a:gd name="T14" fmla="*/ 34 w 52"/>
                  <a:gd name="T15" fmla="*/ 51 h 56"/>
                  <a:gd name="T16" fmla="*/ 52 w 52"/>
                  <a:gd name="T17" fmla="*/ 26 h 56"/>
                  <a:gd name="T18" fmla="*/ 26 w 52"/>
                  <a:gd name="T19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6">
                    <a:moveTo>
                      <a:pt x="26" y="0"/>
                    </a:moveTo>
                    <a:cubicBezTo>
                      <a:pt x="12" y="0"/>
                      <a:pt x="0" y="12"/>
                      <a:pt x="0" y="26"/>
                    </a:cubicBezTo>
                    <a:cubicBezTo>
                      <a:pt x="0" y="37"/>
                      <a:pt x="7" y="47"/>
                      <a:pt x="18" y="51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18" y="55"/>
                      <a:pt x="19" y="56"/>
                      <a:pt x="20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3" y="56"/>
                      <a:pt x="34" y="55"/>
                      <a:pt x="34" y="54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45" y="47"/>
                      <a:pt x="52" y="37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id-ID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6">
                <a:extLst>
                  <a:ext uri="{FF2B5EF4-FFF2-40B4-BE49-F238E27FC236}">
                    <a16:creationId xmlns="" xmlns:a16="http://schemas.microsoft.com/office/drawing/2014/main" id="{06501F35-B76F-4E5C-A419-39010EE6CA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93051" y="3944938"/>
                <a:ext cx="30163" cy="15875"/>
              </a:xfrm>
              <a:custGeom>
                <a:avLst/>
                <a:gdLst>
                  <a:gd name="T0" fmla="*/ 6 w 8"/>
                  <a:gd name="T1" fmla="*/ 0 h 4"/>
                  <a:gd name="T2" fmla="*/ 2 w 8"/>
                  <a:gd name="T3" fmla="*/ 0 h 4"/>
                  <a:gd name="T4" fmla="*/ 0 w 8"/>
                  <a:gd name="T5" fmla="*/ 2 h 4"/>
                  <a:gd name="T6" fmla="*/ 2 w 8"/>
                  <a:gd name="T7" fmla="*/ 4 h 4"/>
                  <a:gd name="T8" fmla="*/ 6 w 8"/>
                  <a:gd name="T9" fmla="*/ 4 h 4"/>
                  <a:gd name="T10" fmla="*/ 8 w 8"/>
                  <a:gd name="T11" fmla="*/ 2 h 4"/>
                  <a:gd name="T12" fmla="*/ 6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id-ID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7">
                <a:extLst>
                  <a:ext uri="{FF2B5EF4-FFF2-40B4-BE49-F238E27FC236}">
                    <a16:creationId xmlns="" xmlns:a16="http://schemas.microsoft.com/office/drawing/2014/main" id="{7D0A8CE4-53DE-40C2-950A-116D9A8B60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78763" y="3914775"/>
                <a:ext cx="60325" cy="14288"/>
              </a:xfrm>
              <a:custGeom>
                <a:avLst/>
                <a:gdLst>
                  <a:gd name="T0" fmla="*/ 14 w 16"/>
                  <a:gd name="T1" fmla="*/ 0 h 4"/>
                  <a:gd name="T2" fmla="*/ 2 w 16"/>
                  <a:gd name="T3" fmla="*/ 0 h 4"/>
                  <a:gd name="T4" fmla="*/ 0 w 16"/>
                  <a:gd name="T5" fmla="*/ 2 h 4"/>
                  <a:gd name="T6" fmla="*/ 2 w 16"/>
                  <a:gd name="T7" fmla="*/ 4 h 4"/>
                  <a:gd name="T8" fmla="*/ 14 w 16"/>
                  <a:gd name="T9" fmla="*/ 4 h 4"/>
                  <a:gd name="T10" fmla="*/ 16 w 16"/>
                  <a:gd name="T11" fmla="*/ 2 h 4"/>
                  <a:gd name="T12" fmla="*/ 14 w 1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4">
                    <a:moveTo>
                      <a:pt x="1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5" y="4"/>
                      <a:pt x="16" y="3"/>
                      <a:pt x="16" y="2"/>
                    </a:cubicBezTo>
                    <a:cubicBezTo>
                      <a:pt x="16" y="1"/>
                      <a:pt x="15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id-ID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Freeform 8">
                <a:extLst>
                  <a:ext uri="{FF2B5EF4-FFF2-40B4-BE49-F238E27FC236}">
                    <a16:creationId xmlns="" xmlns:a16="http://schemas.microsoft.com/office/drawing/2014/main" id="{9E81576D-7799-401A-92E0-65ECDE752D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00988" y="3625850"/>
                <a:ext cx="14288" cy="46038"/>
              </a:xfrm>
              <a:custGeom>
                <a:avLst/>
                <a:gdLst>
                  <a:gd name="T0" fmla="*/ 2 w 4"/>
                  <a:gd name="T1" fmla="*/ 12 h 12"/>
                  <a:gd name="T2" fmla="*/ 4 w 4"/>
                  <a:gd name="T3" fmla="*/ 10 h 12"/>
                  <a:gd name="T4" fmla="*/ 4 w 4"/>
                  <a:gd name="T5" fmla="*/ 2 h 12"/>
                  <a:gd name="T6" fmla="*/ 2 w 4"/>
                  <a:gd name="T7" fmla="*/ 0 h 12"/>
                  <a:gd name="T8" fmla="*/ 0 w 4"/>
                  <a:gd name="T9" fmla="*/ 2 h 12"/>
                  <a:gd name="T10" fmla="*/ 0 w 4"/>
                  <a:gd name="T11" fmla="*/ 10 h 12"/>
                  <a:gd name="T12" fmla="*/ 2 w 4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12">
                    <a:moveTo>
                      <a:pt x="2" y="12"/>
                    </a:moveTo>
                    <a:cubicBezTo>
                      <a:pt x="3" y="12"/>
                      <a:pt x="4" y="11"/>
                      <a:pt x="4" y="10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1" y="12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id-ID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9">
                <a:extLst>
                  <a:ext uri="{FF2B5EF4-FFF2-40B4-BE49-F238E27FC236}">
                    <a16:creationId xmlns="" xmlns:a16="http://schemas.microsoft.com/office/drawing/2014/main" id="{DEF44BAD-2A1E-40D0-90A1-0B3E29128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21638" y="3778250"/>
                <a:ext cx="44450" cy="14288"/>
              </a:xfrm>
              <a:custGeom>
                <a:avLst/>
                <a:gdLst>
                  <a:gd name="T0" fmla="*/ 10 w 12"/>
                  <a:gd name="T1" fmla="*/ 0 h 4"/>
                  <a:gd name="T2" fmla="*/ 2 w 12"/>
                  <a:gd name="T3" fmla="*/ 0 h 4"/>
                  <a:gd name="T4" fmla="*/ 0 w 12"/>
                  <a:gd name="T5" fmla="*/ 2 h 4"/>
                  <a:gd name="T6" fmla="*/ 2 w 12"/>
                  <a:gd name="T7" fmla="*/ 4 h 4"/>
                  <a:gd name="T8" fmla="*/ 10 w 12"/>
                  <a:gd name="T9" fmla="*/ 4 h 4"/>
                  <a:gd name="T10" fmla="*/ 12 w 12"/>
                  <a:gd name="T11" fmla="*/ 2 h 4"/>
                  <a:gd name="T12" fmla="*/ 10 w 12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4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id-ID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Freeform 10">
                <a:extLst>
                  <a:ext uri="{FF2B5EF4-FFF2-40B4-BE49-F238E27FC236}">
                    <a16:creationId xmlns="" xmlns:a16="http://schemas.microsoft.com/office/drawing/2014/main" id="{37BE8B51-0FB3-4DCD-B37E-0E916172D4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50176" y="3778250"/>
                <a:ext cx="46038" cy="14288"/>
              </a:xfrm>
              <a:custGeom>
                <a:avLst/>
                <a:gdLst>
                  <a:gd name="T0" fmla="*/ 10 w 12"/>
                  <a:gd name="T1" fmla="*/ 0 h 4"/>
                  <a:gd name="T2" fmla="*/ 2 w 12"/>
                  <a:gd name="T3" fmla="*/ 0 h 4"/>
                  <a:gd name="T4" fmla="*/ 0 w 12"/>
                  <a:gd name="T5" fmla="*/ 2 h 4"/>
                  <a:gd name="T6" fmla="*/ 2 w 12"/>
                  <a:gd name="T7" fmla="*/ 4 h 4"/>
                  <a:gd name="T8" fmla="*/ 10 w 12"/>
                  <a:gd name="T9" fmla="*/ 4 h 4"/>
                  <a:gd name="T10" fmla="*/ 12 w 12"/>
                  <a:gd name="T11" fmla="*/ 2 h 4"/>
                  <a:gd name="T12" fmla="*/ 10 w 12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4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id-ID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Freeform 11">
                <a:extLst>
                  <a:ext uri="{FF2B5EF4-FFF2-40B4-BE49-F238E27FC236}">
                    <a16:creationId xmlns="" xmlns:a16="http://schemas.microsoft.com/office/drawing/2014/main" id="{F8F9D303-5C80-4AD7-9946-3D87F316A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85101" y="3660775"/>
                <a:ext cx="47625" cy="44450"/>
              </a:xfrm>
              <a:custGeom>
                <a:avLst/>
                <a:gdLst>
                  <a:gd name="T0" fmla="*/ 9 w 13"/>
                  <a:gd name="T1" fmla="*/ 12 h 12"/>
                  <a:gd name="T2" fmla="*/ 10 w 13"/>
                  <a:gd name="T3" fmla="*/ 12 h 12"/>
                  <a:gd name="T4" fmla="*/ 12 w 13"/>
                  <a:gd name="T5" fmla="*/ 12 h 12"/>
                  <a:gd name="T6" fmla="*/ 12 w 13"/>
                  <a:gd name="T7" fmla="*/ 9 h 12"/>
                  <a:gd name="T8" fmla="*/ 3 w 13"/>
                  <a:gd name="T9" fmla="*/ 1 h 12"/>
                  <a:gd name="T10" fmla="*/ 0 w 13"/>
                  <a:gd name="T11" fmla="*/ 1 h 12"/>
                  <a:gd name="T12" fmla="*/ 0 w 13"/>
                  <a:gd name="T13" fmla="*/ 3 h 12"/>
                  <a:gd name="T14" fmla="*/ 9 w 13"/>
                  <a:gd name="T1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2">
                    <a:moveTo>
                      <a:pt x="9" y="12"/>
                    </a:moveTo>
                    <a:cubicBezTo>
                      <a:pt x="9" y="12"/>
                      <a:pt x="10" y="12"/>
                      <a:pt x="10" y="12"/>
                    </a:cubicBezTo>
                    <a:cubicBezTo>
                      <a:pt x="11" y="12"/>
                      <a:pt x="11" y="12"/>
                      <a:pt x="12" y="12"/>
                    </a:cubicBezTo>
                    <a:cubicBezTo>
                      <a:pt x="13" y="11"/>
                      <a:pt x="13" y="10"/>
                      <a:pt x="12" y="9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1" y="0"/>
                      <a:pt x="0" y="1"/>
                    </a:cubicBezTo>
                    <a:cubicBezTo>
                      <a:pt x="0" y="1"/>
                      <a:pt x="0" y="3"/>
                      <a:pt x="0" y="3"/>
                    </a:cubicBezTo>
                    <a:lnTo>
                      <a:pt x="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id-ID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12">
                <a:extLst>
                  <a:ext uri="{FF2B5EF4-FFF2-40B4-BE49-F238E27FC236}">
                    <a16:creationId xmlns="" xmlns:a16="http://schemas.microsoft.com/office/drawing/2014/main" id="{73E8D1BC-162A-415C-BF40-9004278E18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83538" y="3660775"/>
                <a:ext cx="49213" cy="44450"/>
              </a:xfrm>
              <a:custGeom>
                <a:avLst/>
                <a:gdLst>
                  <a:gd name="T0" fmla="*/ 3 w 13"/>
                  <a:gd name="T1" fmla="*/ 12 h 12"/>
                  <a:gd name="T2" fmla="*/ 4 w 13"/>
                  <a:gd name="T3" fmla="*/ 12 h 12"/>
                  <a:gd name="T4" fmla="*/ 13 w 13"/>
                  <a:gd name="T5" fmla="*/ 3 h 12"/>
                  <a:gd name="T6" fmla="*/ 13 w 13"/>
                  <a:gd name="T7" fmla="*/ 1 h 12"/>
                  <a:gd name="T8" fmla="*/ 10 w 13"/>
                  <a:gd name="T9" fmla="*/ 1 h 12"/>
                  <a:gd name="T10" fmla="*/ 1 w 13"/>
                  <a:gd name="T11" fmla="*/ 9 h 12"/>
                  <a:gd name="T12" fmla="*/ 1 w 13"/>
                  <a:gd name="T13" fmla="*/ 12 h 12"/>
                  <a:gd name="T14" fmla="*/ 3 w 13"/>
                  <a:gd name="T1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2">
                    <a:moveTo>
                      <a:pt x="3" y="12"/>
                    </a:moveTo>
                    <a:cubicBezTo>
                      <a:pt x="3" y="12"/>
                      <a:pt x="4" y="12"/>
                      <a:pt x="4" y="1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1"/>
                      <a:pt x="13" y="1"/>
                    </a:cubicBezTo>
                    <a:cubicBezTo>
                      <a:pt x="12" y="0"/>
                      <a:pt x="10" y="0"/>
                      <a:pt x="10" y="1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2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id-ID" sz="140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="" xmlns:a16="http://schemas.microsoft.com/office/drawing/2014/main" id="{DC06633D-3199-4175-A1CC-E45D4D072339}"/>
                </a:ext>
              </a:extLst>
            </p:cNvPr>
            <p:cNvGrpSpPr/>
            <p:nvPr/>
          </p:nvGrpSpPr>
          <p:grpSpPr>
            <a:xfrm>
              <a:off x="7091982" y="2387237"/>
              <a:ext cx="640110" cy="611908"/>
              <a:chOff x="3397251" y="4689476"/>
              <a:chExt cx="360363" cy="344487"/>
            </a:xfrm>
            <a:solidFill>
              <a:schemeClr val="bg1"/>
            </a:solidFill>
          </p:grpSpPr>
          <p:sp>
            <p:nvSpPr>
              <p:cNvPr id="47" name="Freeform 28">
                <a:extLst>
                  <a:ext uri="{FF2B5EF4-FFF2-40B4-BE49-F238E27FC236}">
                    <a16:creationId xmlns="" xmlns:a16="http://schemas.microsoft.com/office/drawing/2014/main" id="{EE4E3473-1A3D-4B17-A14F-9623F2202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251" y="4794250"/>
                <a:ext cx="360363" cy="239713"/>
              </a:xfrm>
              <a:custGeom>
                <a:avLst/>
                <a:gdLst>
                  <a:gd name="T0" fmla="*/ 94 w 96"/>
                  <a:gd name="T1" fmla="*/ 60 h 64"/>
                  <a:gd name="T2" fmla="*/ 92 w 96"/>
                  <a:gd name="T3" fmla="*/ 60 h 64"/>
                  <a:gd name="T4" fmla="*/ 92 w 96"/>
                  <a:gd name="T5" fmla="*/ 50 h 64"/>
                  <a:gd name="T6" fmla="*/ 90 w 96"/>
                  <a:gd name="T7" fmla="*/ 48 h 64"/>
                  <a:gd name="T8" fmla="*/ 78 w 96"/>
                  <a:gd name="T9" fmla="*/ 48 h 64"/>
                  <a:gd name="T10" fmla="*/ 76 w 96"/>
                  <a:gd name="T11" fmla="*/ 50 h 64"/>
                  <a:gd name="T12" fmla="*/ 76 w 96"/>
                  <a:gd name="T13" fmla="*/ 60 h 64"/>
                  <a:gd name="T14" fmla="*/ 68 w 96"/>
                  <a:gd name="T15" fmla="*/ 60 h 64"/>
                  <a:gd name="T16" fmla="*/ 68 w 96"/>
                  <a:gd name="T17" fmla="*/ 34 h 64"/>
                  <a:gd name="T18" fmla="*/ 66 w 96"/>
                  <a:gd name="T19" fmla="*/ 32 h 64"/>
                  <a:gd name="T20" fmla="*/ 54 w 96"/>
                  <a:gd name="T21" fmla="*/ 32 h 64"/>
                  <a:gd name="T22" fmla="*/ 52 w 96"/>
                  <a:gd name="T23" fmla="*/ 34 h 64"/>
                  <a:gd name="T24" fmla="*/ 52 w 96"/>
                  <a:gd name="T25" fmla="*/ 60 h 64"/>
                  <a:gd name="T26" fmla="*/ 44 w 96"/>
                  <a:gd name="T27" fmla="*/ 60 h 64"/>
                  <a:gd name="T28" fmla="*/ 44 w 96"/>
                  <a:gd name="T29" fmla="*/ 18 h 64"/>
                  <a:gd name="T30" fmla="*/ 42 w 96"/>
                  <a:gd name="T31" fmla="*/ 16 h 64"/>
                  <a:gd name="T32" fmla="*/ 30 w 96"/>
                  <a:gd name="T33" fmla="*/ 16 h 64"/>
                  <a:gd name="T34" fmla="*/ 28 w 96"/>
                  <a:gd name="T35" fmla="*/ 18 h 64"/>
                  <a:gd name="T36" fmla="*/ 28 w 96"/>
                  <a:gd name="T37" fmla="*/ 60 h 64"/>
                  <a:gd name="T38" fmla="*/ 20 w 96"/>
                  <a:gd name="T39" fmla="*/ 60 h 64"/>
                  <a:gd name="T40" fmla="*/ 20 w 96"/>
                  <a:gd name="T41" fmla="*/ 2 h 64"/>
                  <a:gd name="T42" fmla="*/ 18 w 96"/>
                  <a:gd name="T43" fmla="*/ 0 h 64"/>
                  <a:gd name="T44" fmla="*/ 6 w 96"/>
                  <a:gd name="T45" fmla="*/ 0 h 64"/>
                  <a:gd name="T46" fmla="*/ 4 w 96"/>
                  <a:gd name="T47" fmla="*/ 2 h 64"/>
                  <a:gd name="T48" fmla="*/ 4 w 96"/>
                  <a:gd name="T49" fmla="*/ 60 h 64"/>
                  <a:gd name="T50" fmla="*/ 2 w 96"/>
                  <a:gd name="T51" fmla="*/ 60 h 64"/>
                  <a:gd name="T52" fmla="*/ 0 w 96"/>
                  <a:gd name="T53" fmla="*/ 62 h 64"/>
                  <a:gd name="T54" fmla="*/ 2 w 96"/>
                  <a:gd name="T55" fmla="*/ 64 h 64"/>
                  <a:gd name="T56" fmla="*/ 94 w 96"/>
                  <a:gd name="T57" fmla="*/ 64 h 64"/>
                  <a:gd name="T58" fmla="*/ 96 w 96"/>
                  <a:gd name="T59" fmla="*/ 62 h 64"/>
                  <a:gd name="T60" fmla="*/ 94 w 96"/>
                  <a:gd name="T61" fmla="*/ 6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6" h="64">
                    <a:moveTo>
                      <a:pt x="94" y="60"/>
                    </a:moveTo>
                    <a:cubicBezTo>
                      <a:pt x="92" y="60"/>
                      <a:pt x="92" y="60"/>
                      <a:pt x="92" y="60"/>
                    </a:cubicBezTo>
                    <a:cubicBezTo>
                      <a:pt x="92" y="50"/>
                      <a:pt x="92" y="50"/>
                      <a:pt x="92" y="50"/>
                    </a:cubicBezTo>
                    <a:cubicBezTo>
                      <a:pt x="92" y="49"/>
                      <a:pt x="91" y="48"/>
                      <a:pt x="90" y="48"/>
                    </a:cubicBezTo>
                    <a:cubicBezTo>
                      <a:pt x="78" y="48"/>
                      <a:pt x="78" y="48"/>
                      <a:pt x="78" y="48"/>
                    </a:cubicBezTo>
                    <a:cubicBezTo>
                      <a:pt x="77" y="48"/>
                      <a:pt x="76" y="49"/>
                      <a:pt x="76" y="50"/>
                    </a:cubicBezTo>
                    <a:cubicBezTo>
                      <a:pt x="76" y="60"/>
                      <a:pt x="76" y="60"/>
                      <a:pt x="76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34"/>
                      <a:pt x="68" y="34"/>
                      <a:pt x="68" y="34"/>
                    </a:cubicBezTo>
                    <a:cubicBezTo>
                      <a:pt x="68" y="33"/>
                      <a:pt x="67" y="32"/>
                      <a:pt x="66" y="32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53" y="32"/>
                      <a:pt x="52" y="33"/>
                      <a:pt x="52" y="34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7"/>
                      <a:pt x="43" y="16"/>
                      <a:pt x="42" y="16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29" y="16"/>
                      <a:pt x="28" y="17"/>
                      <a:pt x="28" y="18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0" y="60"/>
                      <a:pt x="20" y="60"/>
                      <a:pt x="20" y="6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19" y="0"/>
                      <a:pt x="18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4" y="1"/>
                      <a:pt x="4" y="2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1" y="60"/>
                      <a:pt x="0" y="61"/>
                      <a:pt x="0" y="62"/>
                    </a:cubicBezTo>
                    <a:cubicBezTo>
                      <a:pt x="0" y="63"/>
                      <a:pt x="1" y="64"/>
                      <a:pt x="2" y="64"/>
                    </a:cubicBezTo>
                    <a:cubicBezTo>
                      <a:pt x="94" y="64"/>
                      <a:pt x="94" y="64"/>
                      <a:pt x="94" y="64"/>
                    </a:cubicBezTo>
                    <a:cubicBezTo>
                      <a:pt x="95" y="64"/>
                      <a:pt x="96" y="63"/>
                      <a:pt x="96" y="62"/>
                    </a:cubicBezTo>
                    <a:cubicBezTo>
                      <a:pt x="96" y="61"/>
                      <a:pt x="95" y="60"/>
                      <a:pt x="94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id-ID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29">
                <a:extLst>
                  <a:ext uri="{FF2B5EF4-FFF2-40B4-BE49-F238E27FC236}">
                    <a16:creationId xmlns="" xmlns:a16="http://schemas.microsoft.com/office/drawing/2014/main" id="{476B9EEB-976A-4CDA-852A-3EFB291C26D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3435352" y="4689476"/>
                <a:ext cx="285750" cy="201613"/>
              </a:xfrm>
              <a:custGeom>
                <a:avLst/>
                <a:gdLst>
                  <a:gd name="T0" fmla="*/ 68 w 76"/>
                  <a:gd name="T1" fmla="*/ 49 h 54"/>
                  <a:gd name="T2" fmla="*/ 58 w 76"/>
                  <a:gd name="T3" fmla="*/ 50 h 54"/>
                  <a:gd name="T4" fmla="*/ 56 w 76"/>
                  <a:gd name="T5" fmla="*/ 52 h 54"/>
                  <a:gd name="T6" fmla="*/ 58 w 76"/>
                  <a:gd name="T7" fmla="*/ 54 h 54"/>
                  <a:gd name="T8" fmla="*/ 58 w 76"/>
                  <a:gd name="T9" fmla="*/ 54 h 54"/>
                  <a:gd name="T10" fmla="*/ 74 w 76"/>
                  <a:gd name="T11" fmla="*/ 52 h 54"/>
                  <a:gd name="T12" fmla="*/ 74 w 76"/>
                  <a:gd name="T13" fmla="*/ 52 h 54"/>
                  <a:gd name="T14" fmla="*/ 76 w 76"/>
                  <a:gd name="T15" fmla="*/ 50 h 54"/>
                  <a:gd name="T16" fmla="*/ 74 w 76"/>
                  <a:gd name="T17" fmla="*/ 34 h 54"/>
                  <a:gd name="T18" fmla="*/ 72 w 76"/>
                  <a:gd name="T19" fmla="*/ 32 h 54"/>
                  <a:gd name="T20" fmla="*/ 70 w 76"/>
                  <a:gd name="T21" fmla="*/ 34 h 54"/>
                  <a:gd name="T22" fmla="*/ 71 w 76"/>
                  <a:gd name="T23" fmla="*/ 46 h 54"/>
                  <a:gd name="T24" fmla="*/ 3 w 76"/>
                  <a:gd name="T25" fmla="*/ 0 h 54"/>
                  <a:gd name="T26" fmla="*/ 0 w 76"/>
                  <a:gd name="T27" fmla="*/ 1 h 54"/>
                  <a:gd name="T28" fmla="*/ 1 w 76"/>
                  <a:gd name="T29" fmla="*/ 4 h 54"/>
                  <a:gd name="T30" fmla="*/ 68 w 76"/>
                  <a:gd name="T31" fmla="*/ 4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6" h="54">
                    <a:moveTo>
                      <a:pt x="68" y="49"/>
                    </a:moveTo>
                    <a:cubicBezTo>
                      <a:pt x="58" y="50"/>
                      <a:pt x="58" y="50"/>
                      <a:pt x="58" y="50"/>
                    </a:cubicBezTo>
                    <a:cubicBezTo>
                      <a:pt x="57" y="50"/>
                      <a:pt x="56" y="51"/>
                      <a:pt x="56" y="52"/>
                    </a:cubicBezTo>
                    <a:cubicBezTo>
                      <a:pt x="56" y="53"/>
                      <a:pt x="57" y="54"/>
                      <a:pt x="58" y="54"/>
                    </a:cubicBezTo>
                    <a:cubicBezTo>
                      <a:pt x="58" y="54"/>
                      <a:pt x="58" y="54"/>
                      <a:pt x="58" y="54"/>
                    </a:cubicBezTo>
                    <a:cubicBezTo>
                      <a:pt x="74" y="52"/>
                      <a:pt x="74" y="52"/>
                      <a:pt x="74" y="52"/>
                    </a:cubicBezTo>
                    <a:cubicBezTo>
                      <a:pt x="74" y="52"/>
                      <a:pt x="74" y="52"/>
                      <a:pt x="74" y="52"/>
                    </a:cubicBezTo>
                    <a:cubicBezTo>
                      <a:pt x="75" y="52"/>
                      <a:pt x="76" y="51"/>
                      <a:pt x="76" y="50"/>
                    </a:cubicBezTo>
                    <a:cubicBezTo>
                      <a:pt x="74" y="34"/>
                      <a:pt x="74" y="34"/>
                      <a:pt x="74" y="34"/>
                    </a:cubicBezTo>
                    <a:cubicBezTo>
                      <a:pt x="74" y="33"/>
                      <a:pt x="73" y="32"/>
                      <a:pt x="72" y="32"/>
                    </a:cubicBezTo>
                    <a:cubicBezTo>
                      <a:pt x="71" y="32"/>
                      <a:pt x="70" y="33"/>
                      <a:pt x="70" y="34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0" y="2"/>
                      <a:pt x="0" y="3"/>
                      <a:pt x="1" y="4"/>
                    </a:cubicBezTo>
                    <a:lnTo>
                      <a:pt x="68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id-ID" sz="1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7" name="Freeform 104">
              <a:extLst>
                <a:ext uri="{FF2B5EF4-FFF2-40B4-BE49-F238E27FC236}">
                  <a16:creationId xmlns="" xmlns:a16="http://schemas.microsoft.com/office/drawing/2014/main" id="{A791C65D-8AE6-431A-B141-744E0AD704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73402" y="4994280"/>
              <a:ext cx="640110" cy="642928"/>
            </a:xfrm>
            <a:custGeom>
              <a:avLst/>
              <a:gdLst>
                <a:gd name="T0" fmla="*/ 36 w 96"/>
                <a:gd name="T1" fmla="*/ 72 h 96"/>
                <a:gd name="T2" fmla="*/ 59 w 96"/>
                <a:gd name="T3" fmla="*/ 64 h 96"/>
                <a:gd name="T4" fmla="*/ 89 w 96"/>
                <a:gd name="T5" fmla="*/ 95 h 96"/>
                <a:gd name="T6" fmla="*/ 95 w 96"/>
                <a:gd name="T7" fmla="*/ 95 h 96"/>
                <a:gd name="T8" fmla="*/ 95 w 96"/>
                <a:gd name="T9" fmla="*/ 89 h 96"/>
                <a:gd name="T10" fmla="*/ 64 w 96"/>
                <a:gd name="T11" fmla="*/ 58 h 96"/>
                <a:gd name="T12" fmla="*/ 72 w 96"/>
                <a:gd name="T13" fmla="*/ 36 h 96"/>
                <a:gd name="T14" fmla="*/ 36 w 96"/>
                <a:gd name="T15" fmla="*/ 0 h 96"/>
                <a:gd name="T16" fmla="*/ 0 w 96"/>
                <a:gd name="T17" fmla="*/ 36 h 96"/>
                <a:gd name="T18" fmla="*/ 36 w 96"/>
                <a:gd name="T19" fmla="*/ 72 h 96"/>
                <a:gd name="T20" fmla="*/ 36 w 96"/>
                <a:gd name="T21" fmla="*/ 8 h 96"/>
                <a:gd name="T22" fmla="*/ 64 w 96"/>
                <a:gd name="T23" fmla="*/ 36 h 96"/>
                <a:gd name="T24" fmla="*/ 36 w 96"/>
                <a:gd name="T25" fmla="*/ 64 h 96"/>
                <a:gd name="T26" fmla="*/ 8 w 96"/>
                <a:gd name="T27" fmla="*/ 36 h 96"/>
                <a:gd name="T28" fmla="*/ 36 w 96"/>
                <a:gd name="T29" fmla="*/ 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6" h="96">
                  <a:moveTo>
                    <a:pt x="36" y="72"/>
                  </a:moveTo>
                  <a:cubicBezTo>
                    <a:pt x="45" y="72"/>
                    <a:pt x="52" y="69"/>
                    <a:pt x="59" y="64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91" y="96"/>
                    <a:pt x="93" y="96"/>
                    <a:pt x="95" y="95"/>
                  </a:cubicBezTo>
                  <a:cubicBezTo>
                    <a:pt x="96" y="93"/>
                    <a:pt x="96" y="91"/>
                    <a:pt x="95" y="89"/>
                  </a:cubicBezTo>
                  <a:cubicBezTo>
                    <a:pt x="64" y="58"/>
                    <a:pt x="64" y="58"/>
                    <a:pt x="64" y="58"/>
                  </a:cubicBezTo>
                  <a:cubicBezTo>
                    <a:pt x="69" y="52"/>
                    <a:pt x="72" y="44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lose/>
                  <a:moveTo>
                    <a:pt x="36" y="8"/>
                  </a:moveTo>
                  <a:cubicBezTo>
                    <a:pt x="51" y="8"/>
                    <a:pt x="64" y="21"/>
                    <a:pt x="64" y="36"/>
                  </a:cubicBezTo>
                  <a:cubicBezTo>
                    <a:pt x="64" y="51"/>
                    <a:pt x="51" y="64"/>
                    <a:pt x="36" y="64"/>
                  </a:cubicBezTo>
                  <a:cubicBezTo>
                    <a:pt x="21" y="64"/>
                    <a:pt x="8" y="51"/>
                    <a:pt x="8" y="36"/>
                  </a:cubicBezTo>
                  <a:cubicBezTo>
                    <a:pt x="8" y="21"/>
                    <a:pt x="21" y="8"/>
                    <a:pt x="36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id-ID" sz="1400">
                <a:solidFill>
                  <a:prstClr val="black"/>
                </a:solidFill>
              </a:endParaRPr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="" xmlns:a16="http://schemas.microsoft.com/office/drawing/2014/main" id="{F33C9E25-94B2-47A3-BEF7-D0E997166B2B}"/>
                </a:ext>
              </a:extLst>
            </p:cNvPr>
            <p:cNvGrpSpPr/>
            <p:nvPr/>
          </p:nvGrpSpPr>
          <p:grpSpPr>
            <a:xfrm>
              <a:off x="7050582" y="5047859"/>
              <a:ext cx="722910" cy="535770"/>
              <a:chOff x="785812" y="3851275"/>
              <a:chExt cx="447675" cy="331788"/>
            </a:xfrm>
            <a:solidFill>
              <a:schemeClr val="bg1"/>
            </a:solidFill>
          </p:grpSpPr>
          <p:sp>
            <p:nvSpPr>
              <p:cNvPr id="44" name="Freeform 5">
                <a:extLst>
                  <a:ext uri="{FF2B5EF4-FFF2-40B4-BE49-F238E27FC236}">
                    <a16:creationId xmlns="" xmlns:a16="http://schemas.microsoft.com/office/drawing/2014/main" id="{9AED9A98-E51C-46D3-8D4B-490308E858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1862" y="3851275"/>
                <a:ext cx="301625" cy="192088"/>
              </a:xfrm>
              <a:custGeom>
                <a:avLst/>
                <a:gdLst>
                  <a:gd name="T0" fmla="*/ 1332 w 1332"/>
                  <a:gd name="T1" fmla="*/ 192 h 851"/>
                  <a:gd name="T2" fmla="*/ 1332 w 1332"/>
                  <a:gd name="T3" fmla="*/ 792 h 851"/>
                  <a:gd name="T4" fmla="*/ 1178 w 1332"/>
                  <a:gd name="T5" fmla="*/ 821 h 851"/>
                  <a:gd name="T6" fmla="*/ 1008 w 1332"/>
                  <a:gd name="T7" fmla="*/ 793 h 851"/>
                  <a:gd name="T8" fmla="*/ 586 w 1332"/>
                  <a:gd name="T9" fmla="*/ 377 h 851"/>
                  <a:gd name="T10" fmla="*/ 439 w 1332"/>
                  <a:gd name="T11" fmla="*/ 369 h 851"/>
                  <a:gd name="T12" fmla="*/ 179 w 1332"/>
                  <a:gd name="T13" fmla="*/ 503 h 851"/>
                  <a:gd name="T14" fmla="*/ 0 w 1332"/>
                  <a:gd name="T15" fmla="*/ 410 h 851"/>
                  <a:gd name="T16" fmla="*/ 74 w 1332"/>
                  <a:gd name="T17" fmla="*/ 303 h 851"/>
                  <a:gd name="T18" fmla="*/ 545 w 1332"/>
                  <a:gd name="T19" fmla="*/ 37 h 851"/>
                  <a:gd name="T20" fmla="*/ 740 w 1332"/>
                  <a:gd name="T21" fmla="*/ 73 h 851"/>
                  <a:gd name="T22" fmla="*/ 941 w 1332"/>
                  <a:gd name="T23" fmla="*/ 245 h 851"/>
                  <a:gd name="T24" fmla="*/ 1021 w 1332"/>
                  <a:gd name="T25" fmla="*/ 260 h 851"/>
                  <a:gd name="T26" fmla="*/ 1332 w 1332"/>
                  <a:gd name="T27" fmla="*/ 192 h 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32" h="851">
                    <a:moveTo>
                      <a:pt x="1332" y="192"/>
                    </a:moveTo>
                    <a:cubicBezTo>
                      <a:pt x="1332" y="792"/>
                      <a:pt x="1332" y="792"/>
                      <a:pt x="1332" y="792"/>
                    </a:cubicBezTo>
                    <a:cubicBezTo>
                      <a:pt x="1332" y="792"/>
                      <a:pt x="1204" y="817"/>
                      <a:pt x="1178" y="821"/>
                    </a:cubicBezTo>
                    <a:cubicBezTo>
                      <a:pt x="1151" y="824"/>
                      <a:pt x="1068" y="851"/>
                      <a:pt x="1008" y="793"/>
                    </a:cubicBezTo>
                    <a:cubicBezTo>
                      <a:pt x="916" y="704"/>
                      <a:pt x="586" y="377"/>
                      <a:pt x="586" y="377"/>
                    </a:cubicBezTo>
                    <a:cubicBezTo>
                      <a:pt x="586" y="377"/>
                      <a:pt x="530" y="321"/>
                      <a:pt x="439" y="369"/>
                    </a:cubicBezTo>
                    <a:cubicBezTo>
                      <a:pt x="355" y="413"/>
                      <a:pt x="231" y="478"/>
                      <a:pt x="179" y="503"/>
                    </a:cubicBezTo>
                    <a:cubicBezTo>
                      <a:pt x="81" y="555"/>
                      <a:pt x="0" y="473"/>
                      <a:pt x="0" y="410"/>
                    </a:cubicBezTo>
                    <a:cubicBezTo>
                      <a:pt x="0" y="361"/>
                      <a:pt x="31" y="328"/>
                      <a:pt x="74" y="303"/>
                    </a:cubicBezTo>
                    <a:cubicBezTo>
                      <a:pt x="192" y="232"/>
                      <a:pt x="441" y="92"/>
                      <a:pt x="545" y="37"/>
                    </a:cubicBezTo>
                    <a:cubicBezTo>
                      <a:pt x="608" y="3"/>
                      <a:pt x="653" y="0"/>
                      <a:pt x="740" y="73"/>
                    </a:cubicBezTo>
                    <a:cubicBezTo>
                      <a:pt x="846" y="163"/>
                      <a:pt x="941" y="245"/>
                      <a:pt x="941" y="245"/>
                    </a:cubicBezTo>
                    <a:cubicBezTo>
                      <a:pt x="941" y="245"/>
                      <a:pt x="972" y="270"/>
                      <a:pt x="1021" y="260"/>
                    </a:cubicBezTo>
                    <a:cubicBezTo>
                      <a:pt x="1143" y="234"/>
                      <a:pt x="1332" y="192"/>
                      <a:pt x="1332" y="1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6">
                <a:extLst>
                  <a:ext uri="{FF2B5EF4-FFF2-40B4-BE49-F238E27FC236}">
                    <a16:creationId xmlns="" xmlns:a16="http://schemas.microsoft.com/office/drawing/2014/main" id="{E7189243-18CB-43D6-9A62-ED2F56E66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149" y="4027488"/>
                <a:ext cx="153988" cy="155575"/>
              </a:xfrm>
              <a:custGeom>
                <a:avLst/>
                <a:gdLst>
                  <a:gd name="T0" fmla="*/ 524 w 683"/>
                  <a:gd name="T1" fmla="*/ 430 h 690"/>
                  <a:gd name="T2" fmla="*/ 504 w 683"/>
                  <a:gd name="T3" fmla="*/ 312 h 690"/>
                  <a:gd name="T4" fmla="*/ 399 w 683"/>
                  <a:gd name="T5" fmla="*/ 285 h 690"/>
                  <a:gd name="T6" fmla="*/ 376 w 683"/>
                  <a:gd name="T7" fmla="*/ 178 h 690"/>
                  <a:gd name="T8" fmla="*/ 270 w 683"/>
                  <a:gd name="T9" fmla="*/ 151 h 690"/>
                  <a:gd name="T10" fmla="*/ 247 w 683"/>
                  <a:gd name="T11" fmla="*/ 45 h 690"/>
                  <a:gd name="T12" fmla="*/ 80 w 683"/>
                  <a:gd name="T13" fmla="*/ 49 h 690"/>
                  <a:gd name="T14" fmla="*/ 43 w 683"/>
                  <a:gd name="T15" fmla="*/ 231 h 690"/>
                  <a:gd name="T16" fmla="*/ 175 w 683"/>
                  <a:gd name="T17" fmla="*/ 242 h 690"/>
                  <a:gd name="T18" fmla="*/ 172 w 683"/>
                  <a:gd name="T19" fmla="*/ 364 h 690"/>
                  <a:gd name="T20" fmla="*/ 304 w 683"/>
                  <a:gd name="T21" fmla="*/ 375 h 690"/>
                  <a:gd name="T22" fmla="*/ 300 w 683"/>
                  <a:gd name="T23" fmla="*/ 498 h 690"/>
                  <a:gd name="T24" fmla="*/ 442 w 683"/>
                  <a:gd name="T25" fmla="*/ 506 h 690"/>
                  <a:gd name="T26" fmla="*/ 435 w 683"/>
                  <a:gd name="T27" fmla="*/ 641 h 690"/>
                  <a:gd name="T28" fmla="*/ 629 w 683"/>
                  <a:gd name="T29" fmla="*/ 620 h 690"/>
                  <a:gd name="T30" fmla="*/ 640 w 683"/>
                  <a:gd name="T31" fmla="*/ 455 h 690"/>
                  <a:gd name="T32" fmla="*/ 524 w 683"/>
                  <a:gd name="T33" fmla="*/ 43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83" h="690">
                    <a:moveTo>
                      <a:pt x="524" y="430"/>
                    </a:moveTo>
                    <a:cubicBezTo>
                      <a:pt x="540" y="389"/>
                      <a:pt x="535" y="343"/>
                      <a:pt x="504" y="312"/>
                    </a:cubicBezTo>
                    <a:cubicBezTo>
                      <a:pt x="477" y="283"/>
                      <a:pt x="437" y="276"/>
                      <a:pt x="399" y="285"/>
                    </a:cubicBezTo>
                    <a:cubicBezTo>
                      <a:pt x="409" y="247"/>
                      <a:pt x="403" y="207"/>
                      <a:pt x="376" y="178"/>
                    </a:cubicBezTo>
                    <a:cubicBezTo>
                      <a:pt x="348" y="150"/>
                      <a:pt x="308" y="142"/>
                      <a:pt x="270" y="151"/>
                    </a:cubicBezTo>
                    <a:cubicBezTo>
                      <a:pt x="281" y="113"/>
                      <a:pt x="275" y="73"/>
                      <a:pt x="247" y="45"/>
                    </a:cubicBezTo>
                    <a:cubicBezTo>
                      <a:pt x="204" y="0"/>
                      <a:pt x="129" y="2"/>
                      <a:pt x="80" y="49"/>
                    </a:cubicBezTo>
                    <a:cubicBezTo>
                      <a:pt x="31" y="96"/>
                      <a:pt x="0" y="181"/>
                      <a:pt x="43" y="231"/>
                    </a:cubicBezTo>
                    <a:cubicBezTo>
                      <a:pt x="87" y="281"/>
                      <a:pt x="137" y="250"/>
                      <a:pt x="175" y="242"/>
                    </a:cubicBezTo>
                    <a:cubicBezTo>
                      <a:pt x="165" y="280"/>
                      <a:pt x="133" y="315"/>
                      <a:pt x="172" y="364"/>
                    </a:cubicBezTo>
                    <a:cubicBezTo>
                      <a:pt x="211" y="414"/>
                      <a:pt x="266" y="384"/>
                      <a:pt x="304" y="375"/>
                    </a:cubicBezTo>
                    <a:cubicBezTo>
                      <a:pt x="293" y="413"/>
                      <a:pt x="263" y="452"/>
                      <a:pt x="300" y="498"/>
                    </a:cubicBezTo>
                    <a:cubicBezTo>
                      <a:pt x="338" y="544"/>
                      <a:pt x="401" y="519"/>
                      <a:pt x="442" y="506"/>
                    </a:cubicBezTo>
                    <a:cubicBezTo>
                      <a:pt x="426" y="547"/>
                      <a:pt x="392" y="591"/>
                      <a:pt x="435" y="641"/>
                    </a:cubicBezTo>
                    <a:cubicBezTo>
                      <a:pt x="479" y="690"/>
                      <a:pt x="580" y="667"/>
                      <a:pt x="629" y="620"/>
                    </a:cubicBezTo>
                    <a:cubicBezTo>
                      <a:pt x="678" y="573"/>
                      <a:pt x="683" y="499"/>
                      <a:pt x="640" y="455"/>
                    </a:cubicBezTo>
                    <a:cubicBezTo>
                      <a:pt x="610" y="424"/>
                      <a:pt x="565" y="417"/>
                      <a:pt x="524" y="4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7">
                <a:extLst>
                  <a:ext uri="{FF2B5EF4-FFF2-40B4-BE49-F238E27FC236}">
                    <a16:creationId xmlns="" xmlns:a16="http://schemas.microsoft.com/office/drawing/2014/main" id="{1BCB9B9D-3BC5-4964-9A51-DDF6073018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812" y="3856038"/>
                <a:ext cx="361950" cy="317500"/>
              </a:xfrm>
              <a:custGeom>
                <a:avLst/>
                <a:gdLst>
                  <a:gd name="T0" fmla="*/ 1570 w 1605"/>
                  <a:gd name="T1" fmla="*/ 873 h 1402"/>
                  <a:gd name="T2" fmla="*/ 1190 w 1605"/>
                  <a:gd name="T3" fmla="*/ 494 h 1402"/>
                  <a:gd name="T4" fmla="*/ 1057 w 1605"/>
                  <a:gd name="T5" fmla="*/ 470 h 1402"/>
                  <a:gd name="T6" fmla="*/ 884 w 1605"/>
                  <a:gd name="T7" fmla="*/ 549 h 1402"/>
                  <a:gd name="T8" fmla="*/ 767 w 1605"/>
                  <a:gd name="T9" fmla="*/ 588 h 1402"/>
                  <a:gd name="T10" fmla="*/ 569 w 1605"/>
                  <a:gd name="T11" fmla="*/ 390 h 1402"/>
                  <a:gd name="T12" fmla="*/ 663 w 1605"/>
                  <a:gd name="T13" fmla="*/ 222 h 1402"/>
                  <a:gd name="T14" fmla="*/ 923 w 1605"/>
                  <a:gd name="T15" fmla="*/ 70 h 1402"/>
                  <a:gd name="T16" fmla="*/ 747 w 1605"/>
                  <a:gd name="T17" fmla="*/ 0 h 1402"/>
                  <a:gd name="T18" fmla="*/ 372 w 1605"/>
                  <a:gd name="T19" fmla="*/ 166 h 1402"/>
                  <a:gd name="T20" fmla="*/ 198 w 1605"/>
                  <a:gd name="T21" fmla="*/ 171 h 1402"/>
                  <a:gd name="T22" fmla="*/ 0 w 1605"/>
                  <a:gd name="T23" fmla="*/ 102 h 1402"/>
                  <a:gd name="T24" fmla="*/ 0 w 1605"/>
                  <a:gd name="T25" fmla="*/ 789 h 1402"/>
                  <a:gd name="T26" fmla="*/ 107 w 1605"/>
                  <a:gd name="T27" fmla="*/ 826 h 1402"/>
                  <a:gd name="T28" fmla="*/ 163 w 1605"/>
                  <a:gd name="T29" fmla="*/ 738 h 1402"/>
                  <a:gd name="T30" fmla="*/ 463 w 1605"/>
                  <a:gd name="T31" fmla="*/ 736 h 1402"/>
                  <a:gd name="T32" fmla="*/ 510 w 1605"/>
                  <a:gd name="T33" fmla="*/ 820 h 1402"/>
                  <a:gd name="T34" fmla="*/ 591 w 1605"/>
                  <a:gd name="T35" fmla="*/ 869 h 1402"/>
                  <a:gd name="T36" fmla="*/ 639 w 1605"/>
                  <a:gd name="T37" fmla="*/ 953 h 1402"/>
                  <a:gd name="T38" fmla="*/ 720 w 1605"/>
                  <a:gd name="T39" fmla="*/ 1003 h 1402"/>
                  <a:gd name="T40" fmla="*/ 770 w 1605"/>
                  <a:gd name="T41" fmla="*/ 1095 h 1402"/>
                  <a:gd name="T42" fmla="*/ 855 w 1605"/>
                  <a:gd name="T43" fmla="*/ 1146 h 1402"/>
                  <a:gd name="T44" fmla="*/ 907 w 1605"/>
                  <a:gd name="T45" fmla="*/ 1319 h 1402"/>
                  <a:gd name="T46" fmla="*/ 907 w 1605"/>
                  <a:gd name="T47" fmla="*/ 1319 h 1402"/>
                  <a:gd name="T48" fmla="*/ 953 w 1605"/>
                  <a:gd name="T49" fmla="*/ 1368 h 1402"/>
                  <a:gd name="T50" fmla="*/ 1076 w 1605"/>
                  <a:gd name="T51" fmla="*/ 1368 h 1402"/>
                  <a:gd name="T52" fmla="*/ 1076 w 1605"/>
                  <a:gd name="T53" fmla="*/ 1245 h 1402"/>
                  <a:gd name="T54" fmla="*/ 964 w 1605"/>
                  <a:gd name="T55" fmla="*/ 1107 h 1402"/>
                  <a:gd name="T56" fmla="*/ 1131 w 1605"/>
                  <a:gd name="T57" fmla="*/ 1261 h 1402"/>
                  <a:gd name="T58" fmla="*/ 1254 w 1605"/>
                  <a:gd name="T59" fmla="*/ 1261 h 1402"/>
                  <a:gd name="T60" fmla="*/ 1254 w 1605"/>
                  <a:gd name="T61" fmla="*/ 1138 h 1402"/>
                  <a:gd name="T62" fmla="*/ 1243 w 1605"/>
                  <a:gd name="T63" fmla="*/ 1127 h 1402"/>
                  <a:gd name="T64" fmla="*/ 1101 w 1605"/>
                  <a:gd name="T65" fmla="*/ 979 h 1402"/>
                  <a:gd name="T66" fmla="*/ 1303 w 1605"/>
                  <a:gd name="T67" fmla="*/ 1145 h 1402"/>
                  <a:gd name="T68" fmla="*/ 1423 w 1605"/>
                  <a:gd name="T69" fmla="*/ 1142 h 1402"/>
                  <a:gd name="T70" fmla="*/ 1427 w 1605"/>
                  <a:gd name="T71" fmla="*/ 1026 h 1402"/>
                  <a:gd name="T72" fmla="*/ 1294 w 1605"/>
                  <a:gd name="T73" fmla="*/ 862 h 1402"/>
                  <a:gd name="T74" fmla="*/ 1448 w 1605"/>
                  <a:gd name="T75" fmla="*/ 998 h 1402"/>
                  <a:gd name="T76" fmla="*/ 1571 w 1605"/>
                  <a:gd name="T77" fmla="*/ 998 h 1402"/>
                  <a:gd name="T78" fmla="*/ 1571 w 1605"/>
                  <a:gd name="T79" fmla="*/ 874 h 1402"/>
                  <a:gd name="T80" fmla="*/ 1570 w 1605"/>
                  <a:gd name="T81" fmla="*/ 873 h 1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605" h="1402">
                    <a:moveTo>
                      <a:pt x="1570" y="873"/>
                    </a:moveTo>
                    <a:cubicBezTo>
                      <a:pt x="1214" y="518"/>
                      <a:pt x="1381" y="685"/>
                      <a:pt x="1190" y="494"/>
                    </a:cubicBezTo>
                    <a:cubicBezTo>
                      <a:pt x="1190" y="494"/>
                      <a:pt x="1133" y="436"/>
                      <a:pt x="1057" y="470"/>
                    </a:cubicBezTo>
                    <a:cubicBezTo>
                      <a:pt x="1004" y="493"/>
                      <a:pt x="935" y="525"/>
                      <a:pt x="884" y="549"/>
                    </a:cubicBezTo>
                    <a:cubicBezTo>
                      <a:pt x="827" y="579"/>
                      <a:pt x="786" y="588"/>
                      <a:pt x="767" y="588"/>
                    </a:cubicBezTo>
                    <a:cubicBezTo>
                      <a:pt x="658" y="587"/>
                      <a:pt x="569" y="499"/>
                      <a:pt x="569" y="390"/>
                    </a:cubicBezTo>
                    <a:cubicBezTo>
                      <a:pt x="569" y="319"/>
                      <a:pt x="606" y="257"/>
                      <a:pt x="663" y="222"/>
                    </a:cubicBezTo>
                    <a:cubicBezTo>
                      <a:pt x="742" y="167"/>
                      <a:pt x="923" y="70"/>
                      <a:pt x="923" y="70"/>
                    </a:cubicBezTo>
                    <a:cubicBezTo>
                      <a:pt x="923" y="70"/>
                      <a:pt x="868" y="0"/>
                      <a:pt x="747" y="0"/>
                    </a:cubicBezTo>
                    <a:cubicBezTo>
                      <a:pt x="625" y="0"/>
                      <a:pt x="372" y="166"/>
                      <a:pt x="372" y="166"/>
                    </a:cubicBezTo>
                    <a:cubicBezTo>
                      <a:pt x="372" y="166"/>
                      <a:pt x="300" y="212"/>
                      <a:pt x="198" y="171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789"/>
                      <a:pt x="0" y="789"/>
                      <a:pt x="0" y="789"/>
                    </a:cubicBezTo>
                    <a:cubicBezTo>
                      <a:pt x="0" y="789"/>
                      <a:pt x="56" y="805"/>
                      <a:pt x="107" y="826"/>
                    </a:cubicBezTo>
                    <a:cubicBezTo>
                      <a:pt x="119" y="793"/>
                      <a:pt x="137" y="763"/>
                      <a:pt x="163" y="738"/>
                    </a:cubicBezTo>
                    <a:cubicBezTo>
                      <a:pt x="247" y="658"/>
                      <a:pt x="386" y="657"/>
                      <a:pt x="463" y="736"/>
                    </a:cubicBezTo>
                    <a:cubicBezTo>
                      <a:pt x="486" y="760"/>
                      <a:pt x="502" y="788"/>
                      <a:pt x="510" y="820"/>
                    </a:cubicBezTo>
                    <a:cubicBezTo>
                      <a:pt x="541" y="830"/>
                      <a:pt x="569" y="846"/>
                      <a:pt x="591" y="869"/>
                    </a:cubicBezTo>
                    <a:cubicBezTo>
                      <a:pt x="614" y="893"/>
                      <a:pt x="630" y="922"/>
                      <a:pt x="639" y="953"/>
                    </a:cubicBezTo>
                    <a:cubicBezTo>
                      <a:pt x="669" y="963"/>
                      <a:pt x="697" y="980"/>
                      <a:pt x="720" y="1003"/>
                    </a:cubicBezTo>
                    <a:cubicBezTo>
                      <a:pt x="745" y="1029"/>
                      <a:pt x="762" y="1061"/>
                      <a:pt x="770" y="1095"/>
                    </a:cubicBezTo>
                    <a:cubicBezTo>
                      <a:pt x="802" y="1104"/>
                      <a:pt x="831" y="1122"/>
                      <a:pt x="855" y="1146"/>
                    </a:cubicBezTo>
                    <a:cubicBezTo>
                      <a:pt x="901" y="1193"/>
                      <a:pt x="917" y="1257"/>
                      <a:pt x="907" y="1319"/>
                    </a:cubicBezTo>
                    <a:cubicBezTo>
                      <a:pt x="907" y="1319"/>
                      <a:pt x="907" y="1319"/>
                      <a:pt x="907" y="1319"/>
                    </a:cubicBezTo>
                    <a:cubicBezTo>
                      <a:pt x="908" y="1320"/>
                      <a:pt x="936" y="1351"/>
                      <a:pt x="953" y="1368"/>
                    </a:cubicBezTo>
                    <a:cubicBezTo>
                      <a:pt x="987" y="1402"/>
                      <a:pt x="1042" y="1402"/>
                      <a:pt x="1076" y="1368"/>
                    </a:cubicBezTo>
                    <a:cubicBezTo>
                      <a:pt x="1110" y="1334"/>
                      <a:pt x="1110" y="1279"/>
                      <a:pt x="1076" y="1245"/>
                    </a:cubicBezTo>
                    <a:cubicBezTo>
                      <a:pt x="1075" y="1244"/>
                      <a:pt x="954" y="1117"/>
                      <a:pt x="964" y="1107"/>
                    </a:cubicBezTo>
                    <a:cubicBezTo>
                      <a:pt x="973" y="1098"/>
                      <a:pt x="1128" y="1258"/>
                      <a:pt x="1131" y="1261"/>
                    </a:cubicBezTo>
                    <a:cubicBezTo>
                      <a:pt x="1164" y="1295"/>
                      <a:pt x="1220" y="1295"/>
                      <a:pt x="1254" y="1261"/>
                    </a:cubicBezTo>
                    <a:cubicBezTo>
                      <a:pt x="1288" y="1227"/>
                      <a:pt x="1288" y="1172"/>
                      <a:pt x="1254" y="1138"/>
                    </a:cubicBezTo>
                    <a:cubicBezTo>
                      <a:pt x="1252" y="1136"/>
                      <a:pt x="1245" y="1130"/>
                      <a:pt x="1243" y="1127"/>
                    </a:cubicBezTo>
                    <a:cubicBezTo>
                      <a:pt x="1243" y="1127"/>
                      <a:pt x="1090" y="991"/>
                      <a:pt x="1101" y="979"/>
                    </a:cubicBezTo>
                    <a:cubicBezTo>
                      <a:pt x="1113" y="967"/>
                      <a:pt x="1303" y="1145"/>
                      <a:pt x="1303" y="1145"/>
                    </a:cubicBezTo>
                    <a:cubicBezTo>
                      <a:pt x="1337" y="1175"/>
                      <a:pt x="1390" y="1175"/>
                      <a:pt x="1423" y="1142"/>
                    </a:cubicBezTo>
                    <a:cubicBezTo>
                      <a:pt x="1455" y="1110"/>
                      <a:pt x="1456" y="1060"/>
                      <a:pt x="1427" y="1026"/>
                    </a:cubicBezTo>
                    <a:cubicBezTo>
                      <a:pt x="1427" y="1024"/>
                      <a:pt x="1282" y="873"/>
                      <a:pt x="1294" y="862"/>
                    </a:cubicBezTo>
                    <a:cubicBezTo>
                      <a:pt x="1305" y="851"/>
                      <a:pt x="1448" y="997"/>
                      <a:pt x="1448" y="998"/>
                    </a:cubicBezTo>
                    <a:cubicBezTo>
                      <a:pt x="1482" y="1032"/>
                      <a:pt x="1537" y="1032"/>
                      <a:pt x="1571" y="998"/>
                    </a:cubicBezTo>
                    <a:cubicBezTo>
                      <a:pt x="1605" y="964"/>
                      <a:pt x="1605" y="909"/>
                      <a:pt x="1571" y="874"/>
                    </a:cubicBezTo>
                    <a:cubicBezTo>
                      <a:pt x="1571" y="874"/>
                      <a:pt x="1570" y="874"/>
                      <a:pt x="1570" y="8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en-US" sz="140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="" xmlns:a16="http://schemas.microsoft.com/office/drawing/2014/main" id="{1833D2AB-8BDE-497D-9CC2-8CCA5633A568}"/>
                </a:ext>
              </a:extLst>
            </p:cNvPr>
            <p:cNvGrpSpPr/>
            <p:nvPr/>
          </p:nvGrpSpPr>
          <p:grpSpPr>
            <a:xfrm>
              <a:off x="3607816" y="2361046"/>
              <a:ext cx="4831899" cy="0"/>
              <a:chOff x="3607816" y="2361046"/>
              <a:chExt cx="4831899" cy="0"/>
            </a:xfrm>
          </p:grpSpPr>
          <p:cxnSp>
            <p:nvCxnSpPr>
              <p:cNvPr id="42" name="Straight Connector 41">
                <a:extLst>
                  <a:ext uri="{FF2B5EF4-FFF2-40B4-BE49-F238E27FC236}">
                    <a16:creationId xmlns="" xmlns:a16="http://schemas.microsoft.com/office/drawing/2014/main" id="{893C626B-CC26-4FFB-944D-BD0C3C930A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07816" y="2361046"/>
                <a:ext cx="372618" cy="0"/>
              </a:xfrm>
              <a:prstGeom prst="line">
                <a:avLst/>
              </a:prstGeom>
              <a:ln w="12700">
                <a:solidFill>
                  <a:srgbClr val="F9B61F"/>
                </a:solidFill>
                <a:prstDash val="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="" xmlns:a16="http://schemas.microsoft.com/office/drawing/2014/main" id="{417CBDEB-6B38-479E-A699-D23B6C3E8E8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067096" y="2361046"/>
                <a:ext cx="372619" cy="0"/>
              </a:xfrm>
              <a:prstGeom prst="line">
                <a:avLst/>
              </a:prstGeom>
              <a:ln w="12700">
                <a:solidFill>
                  <a:srgbClr val="505DAA"/>
                </a:solidFill>
                <a:prstDash val="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0" name="Straight Connector 39">
              <a:extLst>
                <a:ext uri="{FF2B5EF4-FFF2-40B4-BE49-F238E27FC236}">
                  <a16:creationId xmlns="" xmlns:a16="http://schemas.microsoft.com/office/drawing/2014/main" id="{8BC275F8-C734-406A-852D-9C34F6A02B69}"/>
                </a:ext>
              </a:extLst>
            </p:cNvPr>
            <p:cNvCxnSpPr>
              <a:cxnSpLocks/>
            </p:cNvCxnSpPr>
            <p:nvPr/>
          </p:nvCxnSpPr>
          <p:spPr>
            <a:xfrm>
              <a:off x="3607816" y="4968742"/>
              <a:ext cx="372618" cy="0"/>
            </a:xfrm>
            <a:prstGeom prst="line">
              <a:avLst/>
            </a:prstGeom>
            <a:ln w="12700">
              <a:solidFill>
                <a:srgbClr val="132A50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="" xmlns:a16="http://schemas.microsoft.com/office/drawing/2014/main" id="{AEC1CF68-CF69-4447-A95D-77002B43E3B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09621" y="5643119"/>
              <a:ext cx="372619" cy="0"/>
            </a:xfrm>
            <a:prstGeom prst="line">
              <a:avLst/>
            </a:prstGeom>
            <a:ln w="12700">
              <a:solidFill>
                <a:srgbClr val="A2DDF5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23191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ตัวชี้วัดการประเมินส่วนราชการตามมาตรการปรับปรุงประสิทธิภาพ</a:t>
              </a:r>
            </a:p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ในการปฏิบัติราชการ ปี 2563(สำนักงาน ก.พ.ร.) 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8D519AE0-93A8-46A9-A25D-6B463E72D53D}"/>
              </a:ext>
            </a:extLst>
          </p:cNvPr>
          <p:cNvSpPr/>
          <p:nvPr/>
        </p:nvSpPr>
        <p:spPr>
          <a:xfrm>
            <a:off x="2860440" y="1153064"/>
            <a:ext cx="1252270" cy="1669694"/>
          </a:xfrm>
          <a:prstGeom prst="ellipse">
            <a:avLst/>
          </a:prstGeom>
          <a:gradFill>
            <a:gsLst>
              <a:gs pos="0">
                <a:srgbClr val="F9B61F"/>
              </a:gs>
              <a:gs pos="96000">
                <a:srgbClr val="FBCE69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97030BA4-5704-40FB-9B34-B07646496710}"/>
              </a:ext>
            </a:extLst>
          </p:cNvPr>
          <p:cNvSpPr/>
          <p:nvPr/>
        </p:nvSpPr>
        <p:spPr>
          <a:xfrm>
            <a:off x="7202137" y="1153064"/>
            <a:ext cx="1252270" cy="1669694"/>
          </a:xfrm>
          <a:prstGeom prst="ellipse">
            <a:avLst/>
          </a:prstGeom>
          <a:gradFill>
            <a:gsLst>
              <a:gs pos="0">
                <a:srgbClr val="F9B61F"/>
              </a:gs>
              <a:gs pos="96000">
                <a:srgbClr val="FBCE69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="" xmlns:a16="http://schemas.microsoft.com/office/drawing/2014/main" id="{A3F4D75B-0BB3-441E-B0FA-6DC5E00D3363}"/>
              </a:ext>
            </a:extLst>
          </p:cNvPr>
          <p:cNvSpPr/>
          <p:nvPr/>
        </p:nvSpPr>
        <p:spPr>
          <a:xfrm>
            <a:off x="2998949" y="1337744"/>
            <a:ext cx="975252" cy="1300334"/>
          </a:xfrm>
          <a:prstGeom prst="ellipse">
            <a:avLst/>
          </a:prstGeom>
          <a:solidFill>
            <a:srgbClr val="FCDF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="" xmlns:a16="http://schemas.microsoft.com/office/drawing/2014/main" id="{44CFB80E-4168-4273-9A25-BD2B98D5D289}"/>
              </a:ext>
            </a:extLst>
          </p:cNvPr>
          <p:cNvSpPr/>
          <p:nvPr/>
        </p:nvSpPr>
        <p:spPr>
          <a:xfrm>
            <a:off x="7340646" y="1337744"/>
            <a:ext cx="975252" cy="1300334"/>
          </a:xfrm>
          <a:prstGeom prst="ellipse">
            <a:avLst/>
          </a:prstGeom>
          <a:solidFill>
            <a:srgbClr val="FCDF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21" name="Freeform: Shape 64">
            <a:extLst>
              <a:ext uri="{FF2B5EF4-FFF2-40B4-BE49-F238E27FC236}">
                <a16:creationId xmlns="" xmlns:a16="http://schemas.microsoft.com/office/drawing/2014/main" id="{FAE3BC31-AAE3-4507-BDDB-77B23C947B2F}"/>
              </a:ext>
            </a:extLst>
          </p:cNvPr>
          <p:cNvSpPr/>
          <p:nvPr/>
        </p:nvSpPr>
        <p:spPr>
          <a:xfrm>
            <a:off x="1357884" y="3189111"/>
            <a:ext cx="6453378" cy="823046"/>
          </a:xfrm>
          <a:custGeom>
            <a:avLst/>
            <a:gdLst>
              <a:gd name="connsiteX0" fmla="*/ 0 w 8604504"/>
              <a:gd name="connsiteY0" fmla="*/ 804689 h 823046"/>
              <a:gd name="connsiteX1" fmla="*/ 2523744 w 8604504"/>
              <a:gd name="connsiteY1" fmla="*/ 17 h 823046"/>
              <a:gd name="connsiteX2" fmla="*/ 5751576 w 8604504"/>
              <a:gd name="connsiteY2" fmla="*/ 822977 h 823046"/>
              <a:gd name="connsiteX3" fmla="*/ 8604504 w 8604504"/>
              <a:gd name="connsiteY3" fmla="*/ 36593 h 823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4504" h="823046">
                <a:moveTo>
                  <a:pt x="0" y="804689"/>
                </a:moveTo>
                <a:cubicBezTo>
                  <a:pt x="782574" y="400829"/>
                  <a:pt x="1565148" y="-3031"/>
                  <a:pt x="2523744" y="17"/>
                </a:cubicBezTo>
                <a:cubicBezTo>
                  <a:pt x="3482340" y="3065"/>
                  <a:pt x="4738116" y="816881"/>
                  <a:pt x="5751576" y="822977"/>
                </a:cubicBezTo>
                <a:cubicBezTo>
                  <a:pt x="6765036" y="829073"/>
                  <a:pt x="7684770" y="432833"/>
                  <a:pt x="8604504" y="36593"/>
                </a:cubicBezTo>
              </a:path>
            </a:pathLst>
          </a:custGeom>
          <a:noFill/>
          <a:ln w="50800" cap="rnd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19595807-FD55-4E7F-93A1-B9C162DA44FD}"/>
              </a:ext>
            </a:extLst>
          </p:cNvPr>
          <p:cNvSpPr/>
          <p:nvPr/>
        </p:nvSpPr>
        <p:spPr>
          <a:xfrm>
            <a:off x="7527730" y="3174187"/>
            <a:ext cx="601084" cy="121860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7000"/>
                </a:schemeClr>
              </a:gs>
              <a:gs pos="96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="" xmlns:a16="http://schemas.microsoft.com/office/drawing/2014/main" id="{62E4F9E1-FB92-4B60-9E25-379099950B35}"/>
              </a:ext>
            </a:extLst>
          </p:cNvPr>
          <p:cNvSpPr/>
          <p:nvPr/>
        </p:nvSpPr>
        <p:spPr>
          <a:xfrm>
            <a:off x="3187258" y="3174187"/>
            <a:ext cx="601084" cy="121860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7000"/>
                </a:schemeClr>
              </a:gs>
              <a:gs pos="96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26" name="Isosceles Triangle 25">
            <a:extLst>
              <a:ext uri="{FF2B5EF4-FFF2-40B4-BE49-F238E27FC236}">
                <a16:creationId xmlns="" xmlns:a16="http://schemas.microsoft.com/office/drawing/2014/main" id="{BF2112D1-E1C6-4CE8-836D-60884B94BD5D}"/>
              </a:ext>
            </a:extLst>
          </p:cNvPr>
          <p:cNvSpPr/>
          <p:nvPr/>
        </p:nvSpPr>
        <p:spPr>
          <a:xfrm flipV="1">
            <a:off x="3243116" y="2655423"/>
            <a:ext cx="486918" cy="566928"/>
          </a:xfrm>
          <a:prstGeom prst="triangle">
            <a:avLst/>
          </a:prstGeom>
          <a:gradFill>
            <a:gsLst>
              <a:gs pos="0">
                <a:srgbClr val="F9B61F"/>
              </a:gs>
              <a:gs pos="96000">
                <a:srgbClr val="FBCE69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28" name="Isosceles Triangle 27">
            <a:extLst>
              <a:ext uri="{FF2B5EF4-FFF2-40B4-BE49-F238E27FC236}">
                <a16:creationId xmlns="" xmlns:a16="http://schemas.microsoft.com/office/drawing/2014/main" id="{DC36B728-B5FB-4C6D-9B8B-2B6F5DC76394}"/>
              </a:ext>
            </a:extLst>
          </p:cNvPr>
          <p:cNvSpPr/>
          <p:nvPr/>
        </p:nvSpPr>
        <p:spPr>
          <a:xfrm flipV="1">
            <a:off x="7584813" y="2655423"/>
            <a:ext cx="486918" cy="566928"/>
          </a:xfrm>
          <a:prstGeom prst="triangle">
            <a:avLst/>
          </a:prstGeom>
          <a:gradFill>
            <a:gsLst>
              <a:gs pos="0">
                <a:srgbClr val="F9B61F"/>
              </a:gs>
              <a:gs pos="96000">
                <a:srgbClr val="FBCE69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13232"/>
            <a:endParaRPr lang="en-US" sz="1400">
              <a:solidFill>
                <a:prstClr val="white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4771DE99-7D56-49E0-AD0A-FB337BB66513}"/>
              </a:ext>
            </a:extLst>
          </p:cNvPr>
          <p:cNvSpPr txBox="1"/>
          <p:nvPr/>
        </p:nvSpPr>
        <p:spPr>
          <a:xfrm>
            <a:off x="228600" y="4992469"/>
            <a:ext cx="2133600" cy="64633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713232"/>
            <a:r>
              <a:rPr lang="th-TH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ร้อยละของประสิทธิภาพการผลิตของปัจจัยด้านแรงงานที่เพิ่มขึ้น</a:t>
            </a:r>
          </a:p>
        </p:txBody>
      </p:sp>
      <p:grpSp>
        <p:nvGrpSpPr>
          <p:cNvPr id="58" name="Group 57"/>
          <p:cNvGrpSpPr/>
          <p:nvPr/>
        </p:nvGrpSpPr>
        <p:grpSpPr>
          <a:xfrm>
            <a:off x="4864132" y="2520487"/>
            <a:ext cx="1252270" cy="2136600"/>
            <a:chOff x="689592" y="1946728"/>
            <a:chExt cx="1252270" cy="2136600"/>
          </a:xfrm>
        </p:grpSpPr>
        <p:sp>
          <p:nvSpPr>
            <p:cNvPr id="24" name="Oval 23">
              <a:extLst>
                <a:ext uri="{FF2B5EF4-FFF2-40B4-BE49-F238E27FC236}">
                  <a16:creationId xmlns="" xmlns:a16="http://schemas.microsoft.com/office/drawing/2014/main" id="{638F5C89-9B87-4F5C-B47E-F200F5D05826}"/>
                </a:ext>
              </a:extLst>
            </p:cNvPr>
            <p:cNvSpPr/>
            <p:nvPr/>
          </p:nvSpPr>
          <p:spPr>
            <a:xfrm>
              <a:off x="1002517" y="3961468"/>
              <a:ext cx="601084" cy="12186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27000"/>
                  </a:schemeClr>
                </a:gs>
                <a:gs pos="96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13232"/>
              <a:endParaRPr lang="en-US" sz="1400">
                <a:solidFill>
                  <a:prstClr val="white"/>
                </a:solidFill>
              </a:endParaRPr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89592" y="1946728"/>
              <a:ext cx="1252270" cy="2069287"/>
              <a:chOff x="689592" y="1946728"/>
              <a:chExt cx="1252270" cy="2069287"/>
            </a:xfrm>
          </p:grpSpPr>
          <p:sp>
            <p:nvSpPr>
              <p:cNvPr id="11" name="Oval 10">
                <a:extLst>
                  <a:ext uri="{FF2B5EF4-FFF2-40B4-BE49-F238E27FC236}">
                    <a16:creationId xmlns="" xmlns:a16="http://schemas.microsoft.com/office/drawing/2014/main" id="{8C622851-12C0-4AF4-9759-648115E77079}"/>
                  </a:ext>
                </a:extLst>
              </p:cNvPr>
              <p:cNvSpPr/>
              <p:nvPr/>
            </p:nvSpPr>
            <p:spPr>
              <a:xfrm>
                <a:off x="689592" y="1946728"/>
                <a:ext cx="1252270" cy="1669694"/>
              </a:xfrm>
              <a:prstGeom prst="ellipse">
                <a:avLst/>
              </a:prstGeom>
              <a:gradFill>
                <a:gsLst>
                  <a:gs pos="0">
                    <a:srgbClr val="34A8CC"/>
                  </a:gs>
                  <a:gs pos="96000">
                    <a:srgbClr val="80C9DF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="" xmlns:a16="http://schemas.microsoft.com/office/drawing/2014/main" id="{F6A93489-5327-4E1C-84E5-4301DF27E84C}"/>
                  </a:ext>
                </a:extLst>
              </p:cNvPr>
              <p:cNvSpPr/>
              <p:nvPr/>
            </p:nvSpPr>
            <p:spPr>
              <a:xfrm>
                <a:off x="828101" y="2131408"/>
                <a:ext cx="975252" cy="1300334"/>
              </a:xfrm>
              <a:prstGeom prst="ellipse">
                <a:avLst/>
              </a:prstGeom>
              <a:solidFill>
                <a:srgbClr val="A2DD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232"/>
                <a:endParaRPr 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Isosceles Triangle 24">
                <a:extLst>
                  <a:ext uri="{FF2B5EF4-FFF2-40B4-BE49-F238E27FC236}">
                    <a16:creationId xmlns="" xmlns:a16="http://schemas.microsoft.com/office/drawing/2014/main" id="{BD4BC3AA-6110-4C51-A97A-04E981949BA3}"/>
                  </a:ext>
                </a:extLst>
              </p:cNvPr>
              <p:cNvSpPr/>
              <p:nvPr/>
            </p:nvSpPr>
            <p:spPr>
              <a:xfrm flipV="1">
                <a:off x="1072268" y="3449087"/>
                <a:ext cx="486918" cy="566928"/>
              </a:xfrm>
              <a:prstGeom prst="triangle">
                <a:avLst/>
              </a:prstGeom>
              <a:gradFill>
                <a:gsLst>
                  <a:gs pos="0">
                    <a:srgbClr val="34A8CC"/>
                  </a:gs>
                  <a:gs pos="96000">
                    <a:srgbClr val="80C9DF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en-US" sz="14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7" name="Group 36">
                <a:extLst>
                  <a:ext uri="{FF2B5EF4-FFF2-40B4-BE49-F238E27FC236}">
                    <a16:creationId xmlns="" xmlns:a16="http://schemas.microsoft.com/office/drawing/2014/main" id="{70204ACD-C6F5-49A4-A059-B43B9E1F001B}"/>
                  </a:ext>
                </a:extLst>
              </p:cNvPr>
              <p:cNvGrpSpPr/>
              <p:nvPr/>
            </p:nvGrpSpPr>
            <p:grpSpPr>
              <a:xfrm>
                <a:off x="1035643" y="2385610"/>
                <a:ext cx="560168" cy="791930"/>
                <a:chOff x="7750176" y="3625850"/>
                <a:chExt cx="315912" cy="334963"/>
              </a:xfrm>
              <a:solidFill>
                <a:schemeClr val="bg1"/>
              </a:solidFill>
              <a:effectLst>
                <a:outerShdw blurRad="50800" dist="38100" dir="5400000" algn="t" rotWithShape="0">
                  <a:prstClr val="black">
                    <a:alpha val="13000"/>
                  </a:prstClr>
                </a:outerShdw>
              </a:effectLst>
            </p:grpSpPr>
            <p:sp>
              <p:nvSpPr>
                <p:cNvPr id="47" name="Freeform 5">
                  <a:extLst>
                    <a:ext uri="{FF2B5EF4-FFF2-40B4-BE49-F238E27FC236}">
                      <a16:creationId xmlns="" xmlns:a16="http://schemas.microsoft.com/office/drawing/2014/main" id="{EF1D5311-C976-41E2-A36A-E76248A0F7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10501" y="3687763"/>
                  <a:ext cx="195263" cy="211138"/>
                </a:xfrm>
                <a:custGeom>
                  <a:avLst/>
                  <a:gdLst>
                    <a:gd name="T0" fmla="*/ 26 w 52"/>
                    <a:gd name="T1" fmla="*/ 0 h 56"/>
                    <a:gd name="T2" fmla="*/ 0 w 52"/>
                    <a:gd name="T3" fmla="*/ 26 h 56"/>
                    <a:gd name="T4" fmla="*/ 18 w 52"/>
                    <a:gd name="T5" fmla="*/ 51 h 56"/>
                    <a:gd name="T6" fmla="*/ 18 w 52"/>
                    <a:gd name="T7" fmla="*/ 54 h 56"/>
                    <a:gd name="T8" fmla="*/ 20 w 52"/>
                    <a:gd name="T9" fmla="*/ 56 h 56"/>
                    <a:gd name="T10" fmla="*/ 32 w 52"/>
                    <a:gd name="T11" fmla="*/ 56 h 56"/>
                    <a:gd name="T12" fmla="*/ 34 w 52"/>
                    <a:gd name="T13" fmla="*/ 54 h 56"/>
                    <a:gd name="T14" fmla="*/ 34 w 52"/>
                    <a:gd name="T15" fmla="*/ 51 h 56"/>
                    <a:gd name="T16" fmla="*/ 52 w 52"/>
                    <a:gd name="T17" fmla="*/ 26 h 56"/>
                    <a:gd name="T18" fmla="*/ 26 w 52"/>
                    <a:gd name="T19" fmla="*/ 0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2" h="56">
                      <a:moveTo>
                        <a:pt x="26" y="0"/>
                      </a:moveTo>
                      <a:cubicBezTo>
                        <a:pt x="12" y="0"/>
                        <a:pt x="0" y="12"/>
                        <a:pt x="0" y="26"/>
                      </a:cubicBezTo>
                      <a:cubicBezTo>
                        <a:pt x="0" y="37"/>
                        <a:pt x="7" y="47"/>
                        <a:pt x="18" y="51"/>
                      </a:cubicBezTo>
                      <a:cubicBezTo>
                        <a:pt x="18" y="54"/>
                        <a:pt x="18" y="54"/>
                        <a:pt x="18" y="54"/>
                      </a:cubicBezTo>
                      <a:cubicBezTo>
                        <a:pt x="18" y="55"/>
                        <a:pt x="19" y="56"/>
                        <a:pt x="20" y="56"/>
                      </a:cubicBezTo>
                      <a:cubicBezTo>
                        <a:pt x="32" y="56"/>
                        <a:pt x="32" y="56"/>
                        <a:pt x="32" y="56"/>
                      </a:cubicBezTo>
                      <a:cubicBezTo>
                        <a:pt x="33" y="56"/>
                        <a:pt x="34" y="55"/>
                        <a:pt x="34" y="54"/>
                      </a:cubicBezTo>
                      <a:cubicBezTo>
                        <a:pt x="34" y="51"/>
                        <a:pt x="34" y="51"/>
                        <a:pt x="34" y="51"/>
                      </a:cubicBezTo>
                      <a:cubicBezTo>
                        <a:pt x="45" y="47"/>
                        <a:pt x="52" y="37"/>
                        <a:pt x="52" y="26"/>
                      </a:cubicBezTo>
                      <a:cubicBezTo>
                        <a:pt x="52" y="12"/>
                        <a:pt x="40" y="0"/>
                        <a:pt x="2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13232"/>
                  <a:endParaRPr lang="id-ID" sz="1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8" name="Freeform 6">
                  <a:extLst>
                    <a:ext uri="{FF2B5EF4-FFF2-40B4-BE49-F238E27FC236}">
                      <a16:creationId xmlns="" xmlns:a16="http://schemas.microsoft.com/office/drawing/2014/main" id="{C2C3BE72-02D3-46D5-934F-592533EF6E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93051" y="3944938"/>
                  <a:ext cx="30163" cy="15875"/>
                </a:xfrm>
                <a:custGeom>
                  <a:avLst/>
                  <a:gdLst>
                    <a:gd name="T0" fmla="*/ 6 w 8"/>
                    <a:gd name="T1" fmla="*/ 0 h 4"/>
                    <a:gd name="T2" fmla="*/ 2 w 8"/>
                    <a:gd name="T3" fmla="*/ 0 h 4"/>
                    <a:gd name="T4" fmla="*/ 0 w 8"/>
                    <a:gd name="T5" fmla="*/ 2 h 4"/>
                    <a:gd name="T6" fmla="*/ 2 w 8"/>
                    <a:gd name="T7" fmla="*/ 4 h 4"/>
                    <a:gd name="T8" fmla="*/ 6 w 8"/>
                    <a:gd name="T9" fmla="*/ 4 h 4"/>
                    <a:gd name="T10" fmla="*/ 8 w 8"/>
                    <a:gd name="T11" fmla="*/ 2 h 4"/>
                    <a:gd name="T12" fmla="*/ 6 w 8"/>
                    <a:gd name="T1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4">
                      <a:moveTo>
                        <a:pt x="6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7" y="4"/>
                        <a:pt x="8" y="3"/>
                        <a:pt x="8" y="2"/>
                      </a:cubicBezTo>
                      <a:cubicBezTo>
                        <a:pt x="8" y="1"/>
                        <a:pt x="7" y="0"/>
                        <a:pt x="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13232"/>
                  <a:endParaRPr lang="id-ID" sz="1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9" name="Freeform 7">
                  <a:extLst>
                    <a:ext uri="{FF2B5EF4-FFF2-40B4-BE49-F238E27FC236}">
                      <a16:creationId xmlns="" xmlns:a16="http://schemas.microsoft.com/office/drawing/2014/main" id="{EB06ADBE-855F-4316-BB9C-A31AD5211A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78763" y="3914775"/>
                  <a:ext cx="60325" cy="14288"/>
                </a:xfrm>
                <a:custGeom>
                  <a:avLst/>
                  <a:gdLst>
                    <a:gd name="T0" fmla="*/ 14 w 16"/>
                    <a:gd name="T1" fmla="*/ 0 h 4"/>
                    <a:gd name="T2" fmla="*/ 2 w 16"/>
                    <a:gd name="T3" fmla="*/ 0 h 4"/>
                    <a:gd name="T4" fmla="*/ 0 w 16"/>
                    <a:gd name="T5" fmla="*/ 2 h 4"/>
                    <a:gd name="T6" fmla="*/ 2 w 16"/>
                    <a:gd name="T7" fmla="*/ 4 h 4"/>
                    <a:gd name="T8" fmla="*/ 14 w 16"/>
                    <a:gd name="T9" fmla="*/ 4 h 4"/>
                    <a:gd name="T10" fmla="*/ 16 w 16"/>
                    <a:gd name="T11" fmla="*/ 2 h 4"/>
                    <a:gd name="T12" fmla="*/ 14 w 16"/>
                    <a:gd name="T1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4">
                      <a:moveTo>
                        <a:pt x="1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5" y="4"/>
                        <a:pt x="16" y="3"/>
                        <a:pt x="16" y="2"/>
                      </a:cubicBezTo>
                      <a:cubicBezTo>
                        <a:pt x="16" y="1"/>
                        <a:pt x="15" y="0"/>
                        <a:pt x="1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13232"/>
                  <a:endParaRPr lang="id-ID" sz="1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0" name="Freeform 8">
                  <a:extLst>
                    <a:ext uri="{FF2B5EF4-FFF2-40B4-BE49-F238E27FC236}">
                      <a16:creationId xmlns="" xmlns:a16="http://schemas.microsoft.com/office/drawing/2014/main" id="{BFEB5D6D-CACB-4677-99A8-E185270FA5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00988" y="3625850"/>
                  <a:ext cx="14288" cy="46038"/>
                </a:xfrm>
                <a:custGeom>
                  <a:avLst/>
                  <a:gdLst>
                    <a:gd name="T0" fmla="*/ 2 w 4"/>
                    <a:gd name="T1" fmla="*/ 12 h 12"/>
                    <a:gd name="T2" fmla="*/ 4 w 4"/>
                    <a:gd name="T3" fmla="*/ 10 h 12"/>
                    <a:gd name="T4" fmla="*/ 4 w 4"/>
                    <a:gd name="T5" fmla="*/ 2 h 12"/>
                    <a:gd name="T6" fmla="*/ 2 w 4"/>
                    <a:gd name="T7" fmla="*/ 0 h 12"/>
                    <a:gd name="T8" fmla="*/ 0 w 4"/>
                    <a:gd name="T9" fmla="*/ 2 h 12"/>
                    <a:gd name="T10" fmla="*/ 0 w 4"/>
                    <a:gd name="T11" fmla="*/ 10 h 12"/>
                    <a:gd name="T12" fmla="*/ 2 w 4"/>
                    <a:gd name="T1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2">
                      <a:moveTo>
                        <a:pt x="2" y="12"/>
                      </a:moveTo>
                      <a:cubicBezTo>
                        <a:pt x="3" y="12"/>
                        <a:pt x="4" y="11"/>
                        <a:pt x="4" y="10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1"/>
                        <a:pt x="1" y="12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13232"/>
                  <a:endParaRPr lang="id-ID" sz="1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1" name="Freeform 9">
                  <a:extLst>
                    <a:ext uri="{FF2B5EF4-FFF2-40B4-BE49-F238E27FC236}">
                      <a16:creationId xmlns="" xmlns:a16="http://schemas.microsoft.com/office/drawing/2014/main" id="{7940BAFC-E4D5-40F6-9873-9E9AB925E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21638" y="3778250"/>
                  <a:ext cx="44450" cy="14288"/>
                </a:xfrm>
                <a:custGeom>
                  <a:avLst/>
                  <a:gdLst>
                    <a:gd name="T0" fmla="*/ 10 w 12"/>
                    <a:gd name="T1" fmla="*/ 0 h 4"/>
                    <a:gd name="T2" fmla="*/ 2 w 12"/>
                    <a:gd name="T3" fmla="*/ 0 h 4"/>
                    <a:gd name="T4" fmla="*/ 0 w 12"/>
                    <a:gd name="T5" fmla="*/ 2 h 4"/>
                    <a:gd name="T6" fmla="*/ 2 w 12"/>
                    <a:gd name="T7" fmla="*/ 4 h 4"/>
                    <a:gd name="T8" fmla="*/ 10 w 12"/>
                    <a:gd name="T9" fmla="*/ 4 h 4"/>
                    <a:gd name="T10" fmla="*/ 12 w 12"/>
                    <a:gd name="T11" fmla="*/ 2 h 4"/>
                    <a:gd name="T12" fmla="*/ 10 w 12"/>
                    <a:gd name="T1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2" h="4">
                      <a:moveTo>
                        <a:pt x="10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1" y="4"/>
                        <a:pt x="12" y="3"/>
                        <a:pt x="12" y="2"/>
                      </a:cubicBezTo>
                      <a:cubicBezTo>
                        <a:pt x="12" y="1"/>
                        <a:pt x="11" y="0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13232"/>
                  <a:endParaRPr lang="id-ID" sz="1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2" name="Freeform 10">
                  <a:extLst>
                    <a:ext uri="{FF2B5EF4-FFF2-40B4-BE49-F238E27FC236}">
                      <a16:creationId xmlns="" xmlns:a16="http://schemas.microsoft.com/office/drawing/2014/main" id="{B07C46A4-2538-470F-9782-D0B7205A9F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50176" y="3778250"/>
                  <a:ext cx="46038" cy="14288"/>
                </a:xfrm>
                <a:custGeom>
                  <a:avLst/>
                  <a:gdLst>
                    <a:gd name="T0" fmla="*/ 10 w 12"/>
                    <a:gd name="T1" fmla="*/ 0 h 4"/>
                    <a:gd name="T2" fmla="*/ 2 w 12"/>
                    <a:gd name="T3" fmla="*/ 0 h 4"/>
                    <a:gd name="T4" fmla="*/ 0 w 12"/>
                    <a:gd name="T5" fmla="*/ 2 h 4"/>
                    <a:gd name="T6" fmla="*/ 2 w 12"/>
                    <a:gd name="T7" fmla="*/ 4 h 4"/>
                    <a:gd name="T8" fmla="*/ 10 w 12"/>
                    <a:gd name="T9" fmla="*/ 4 h 4"/>
                    <a:gd name="T10" fmla="*/ 12 w 12"/>
                    <a:gd name="T11" fmla="*/ 2 h 4"/>
                    <a:gd name="T12" fmla="*/ 10 w 12"/>
                    <a:gd name="T1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2" h="4">
                      <a:moveTo>
                        <a:pt x="10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1" y="4"/>
                        <a:pt x="12" y="3"/>
                        <a:pt x="12" y="2"/>
                      </a:cubicBezTo>
                      <a:cubicBezTo>
                        <a:pt x="12" y="1"/>
                        <a:pt x="11" y="0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13232"/>
                  <a:endParaRPr lang="id-ID" sz="1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3" name="Freeform 11">
                  <a:extLst>
                    <a:ext uri="{FF2B5EF4-FFF2-40B4-BE49-F238E27FC236}">
                      <a16:creationId xmlns="" xmlns:a16="http://schemas.microsoft.com/office/drawing/2014/main" id="{21B477AD-08B1-425F-8961-47F20AC28A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85101" y="3660775"/>
                  <a:ext cx="47625" cy="44450"/>
                </a:xfrm>
                <a:custGeom>
                  <a:avLst/>
                  <a:gdLst>
                    <a:gd name="T0" fmla="*/ 9 w 13"/>
                    <a:gd name="T1" fmla="*/ 12 h 12"/>
                    <a:gd name="T2" fmla="*/ 10 w 13"/>
                    <a:gd name="T3" fmla="*/ 12 h 12"/>
                    <a:gd name="T4" fmla="*/ 12 w 13"/>
                    <a:gd name="T5" fmla="*/ 12 h 12"/>
                    <a:gd name="T6" fmla="*/ 12 w 13"/>
                    <a:gd name="T7" fmla="*/ 9 h 12"/>
                    <a:gd name="T8" fmla="*/ 3 w 13"/>
                    <a:gd name="T9" fmla="*/ 1 h 12"/>
                    <a:gd name="T10" fmla="*/ 0 w 13"/>
                    <a:gd name="T11" fmla="*/ 1 h 12"/>
                    <a:gd name="T12" fmla="*/ 0 w 13"/>
                    <a:gd name="T13" fmla="*/ 3 h 12"/>
                    <a:gd name="T14" fmla="*/ 9 w 13"/>
                    <a:gd name="T15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" h="12">
                      <a:moveTo>
                        <a:pt x="9" y="12"/>
                      </a:moveTo>
                      <a:cubicBezTo>
                        <a:pt x="9" y="12"/>
                        <a:pt x="10" y="12"/>
                        <a:pt x="10" y="12"/>
                      </a:cubicBezTo>
                      <a:cubicBezTo>
                        <a:pt x="11" y="12"/>
                        <a:pt x="11" y="12"/>
                        <a:pt x="12" y="12"/>
                      </a:cubicBezTo>
                      <a:cubicBezTo>
                        <a:pt x="13" y="11"/>
                        <a:pt x="13" y="10"/>
                        <a:pt x="12" y="9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1" y="0"/>
                        <a:pt x="0" y="1"/>
                      </a:cubicBezTo>
                      <a:cubicBezTo>
                        <a:pt x="0" y="1"/>
                        <a:pt x="0" y="3"/>
                        <a:pt x="0" y="3"/>
                      </a:cubicBezTo>
                      <a:lnTo>
                        <a:pt x="9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13232"/>
                  <a:endParaRPr lang="id-ID" sz="1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4" name="Freeform 12">
                  <a:extLst>
                    <a:ext uri="{FF2B5EF4-FFF2-40B4-BE49-F238E27FC236}">
                      <a16:creationId xmlns="" xmlns:a16="http://schemas.microsoft.com/office/drawing/2014/main" id="{B369E8E8-AC34-494F-9308-A5D1580031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83538" y="3660775"/>
                  <a:ext cx="49213" cy="44450"/>
                </a:xfrm>
                <a:custGeom>
                  <a:avLst/>
                  <a:gdLst>
                    <a:gd name="T0" fmla="*/ 3 w 13"/>
                    <a:gd name="T1" fmla="*/ 12 h 12"/>
                    <a:gd name="T2" fmla="*/ 4 w 13"/>
                    <a:gd name="T3" fmla="*/ 12 h 12"/>
                    <a:gd name="T4" fmla="*/ 13 w 13"/>
                    <a:gd name="T5" fmla="*/ 3 h 12"/>
                    <a:gd name="T6" fmla="*/ 13 w 13"/>
                    <a:gd name="T7" fmla="*/ 1 h 12"/>
                    <a:gd name="T8" fmla="*/ 10 w 13"/>
                    <a:gd name="T9" fmla="*/ 1 h 12"/>
                    <a:gd name="T10" fmla="*/ 1 w 13"/>
                    <a:gd name="T11" fmla="*/ 9 h 12"/>
                    <a:gd name="T12" fmla="*/ 1 w 13"/>
                    <a:gd name="T13" fmla="*/ 12 h 12"/>
                    <a:gd name="T14" fmla="*/ 3 w 13"/>
                    <a:gd name="T15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" h="12">
                      <a:moveTo>
                        <a:pt x="3" y="12"/>
                      </a:moveTo>
                      <a:cubicBezTo>
                        <a:pt x="3" y="12"/>
                        <a:pt x="4" y="12"/>
                        <a:pt x="4" y="1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1"/>
                        <a:pt x="13" y="1"/>
                      </a:cubicBezTo>
                      <a:cubicBezTo>
                        <a:pt x="12" y="0"/>
                        <a:pt x="10" y="0"/>
                        <a:pt x="10" y="1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0" y="10"/>
                        <a:pt x="0" y="11"/>
                        <a:pt x="1" y="12"/>
                      </a:cubicBezTo>
                      <a:cubicBezTo>
                        <a:pt x="2" y="12"/>
                        <a:pt x="2" y="12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13232"/>
                  <a:endParaRPr lang="id-ID" sz="14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39" name="Freeform 104">
            <a:extLst>
              <a:ext uri="{FF2B5EF4-FFF2-40B4-BE49-F238E27FC236}">
                <a16:creationId xmlns="" xmlns:a16="http://schemas.microsoft.com/office/drawing/2014/main" id="{BB94E11E-7487-465B-B8F3-CBBF0701F865}"/>
              </a:ext>
            </a:extLst>
          </p:cNvPr>
          <p:cNvSpPr>
            <a:spLocks noEditPoints="1"/>
          </p:cNvSpPr>
          <p:nvPr/>
        </p:nvSpPr>
        <p:spPr bwMode="auto">
          <a:xfrm>
            <a:off x="3222530" y="1634301"/>
            <a:ext cx="528091" cy="707221"/>
          </a:xfrm>
          <a:custGeom>
            <a:avLst/>
            <a:gdLst>
              <a:gd name="T0" fmla="*/ 36 w 96"/>
              <a:gd name="T1" fmla="*/ 72 h 96"/>
              <a:gd name="T2" fmla="*/ 59 w 96"/>
              <a:gd name="T3" fmla="*/ 64 h 96"/>
              <a:gd name="T4" fmla="*/ 89 w 96"/>
              <a:gd name="T5" fmla="*/ 95 h 96"/>
              <a:gd name="T6" fmla="*/ 95 w 96"/>
              <a:gd name="T7" fmla="*/ 95 h 96"/>
              <a:gd name="T8" fmla="*/ 95 w 96"/>
              <a:gd name="T9" fmla="*/ 89 h 96"/>
              <a:gd name="T10" fmla="*/ 64 w 96"/>
              <a:gd name="T11" fmla="*/ 58 h 96"/>
              <a:gd name="T12" fmla="*/ 72 w 96"/>
              <a:gd name="T13" fmla="*/ 36 h 96"/>
              <a:gd name="T14" fmla="*/ 36 w 96"/>
              <a:gd name="T15" fmla="*/ 0 h 96"/>
              <a:gd name="T16" fmla="*/ 0 w 96"/>
              <a:gd name="T17" fmla="*/ 36 h 96"/>
              <a:gd name="T18" fmla="*/ 36 w 96"/>
              <a:gd name="T19" fmla="*/ 72 h 96"/>
              <a:gd name="T20" fmla="*/ 36 w 96"/>
              <a:gd name="T21" fmla="*/ 8 h 96"/>
              <a:gd name="T22" fmla="*/ 64 w 96"/>
              <a:gd name="T23" fmla="*/ 36 h 96"/>
              <a:gd name="T24" fmla="*/ 36 w 96"/>
              <a:gd name="T25" fmla="*/ 64 h 96"/>
              <a:gd name="T26" fmla="*/ 8 w 96"/>
              <a:gd name="T27" fmla="*/ 36 h 96"/>
              <a:gd name="T28" fmla="*/ 36 w 96"/>
              <a:gd name="T29" fmla="*/ 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96">
                <a:moveTo>
                  <a:pt x="36" y="72"/>
                </a:moveTo>
                <a:cubicBezTo>
                  <a:pt x="45" y="72"/>
                  <a:pt x="52" y="69"/>
                  <a:pt x="59" y="64"/>
                </a:cubicBezTo>
                <a:cubicBezTo>
                  <a:pt x="89" y="95"/>
                  <a:pt x="89" y="95"/>
                  <a:pt x="89" y="95"/>
                </a:cubicBezTo>
                <a:cubicBezTo>
                  <a:pt x="91" y="96"/>
                  <a:pt x="93" y="96"/>
                  <a:pt x="95" y="95"/>
                </a:cubicBezTo>
                <a:cubicBezTo>
                  <a:pt x="96" y="93"/>
                  <a:pt x="96" y="91"/>
                  <a:pt x="95" y="89"/>
                </a:cubicBezTo>
                <a:cubicBezTo>
                  <a:pt x="64" y="58"/>
                  <a:pt x="64" y="58"/>
                  <a:pt x="64" y="58"/>
                </a:cubicBezTo>
                <a:cubicBezTo>
                  <a:pt x="69" y="52"/>
                  <a:pt x="72" y="44"/>
                  <a:pt x="72" y="36"/>
                </a:cubicBezTo>
                <a:cubicBezTo>
                  <a:pt x="72" y="16"/>
                  <a:pt x="5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56"/>
                  <a:pt x="16" y="72"/>
                  <a:pt x="36" y="72"/>
                </a:cubicBezTo>
                <a:close/>
                <a:moveTo>
                  <a:pt x="36" y="8"/>
                </a:moveTo>
                <a:cubicBezTo>
                  <a:pt x="51" y="8"/>
                  <a:pt x="64" y="21"/>
                  <a:pt x="64" y="36"/>
                </a:cubicBezTo>
                <a:cubicBezTo>
                  <a:pt x="64" y="51"/>
                  <a:pt x="51" y="64"/>
                  <a:pt x="36" y="64"/>
                </a:cubicBezTo>
                <a:cubicBezTo>
                  <a:pt x="21" y="64"/>
                  <a:pt x="8" y="51"/>
                  <a:pt x="8" y="36"/>
                </a:cubicBezTo>
                <a:cubicBezTo>
                  <a:pt x="8" y="21"/>
                  <a:pt x="21" y="8"/>
                  <a:pt x="36" y="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1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713232"/>
            <a:endParaRPr lang="id-ID" sz="1400">
              <a:solidFill>
                <a:prstClr val="black"/>
              </a:solidFill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="" xmlns:a16="http://schemas.microsoft.com/office/drawing/2014/main" id="{93D6C777-0480-4FF6-9EA4-7D742CC07346}"/>
              </a:ext>
            </a:extLst>
          </p:cNvPr>
          <p:cNvGrpSpPr/>
          <p:nvPr/>
        </p:nvGrpSpPr>
        <p:grpSpPr>
          <a:xfrm>
            <a:off x="7530072" y="1693238"/>
            <a:ext cx="596401" cy="589347"/>
            <a:chOff x="785812" y="3851275"/>
            <a:chExt cx="447675" cy="331788"/>
          </a:xfrm>
          <a:solidFill>
            <a:schemeClr val="bg1"/>
          </a:solidFill>
          <a:effectLst>
            <a:outerShdw blurRad="50800" dist="38100" dir="5400000" algn="t" rotWithShape="0">
              <a:prstClr val="black">
                <a:alpha val="13000"/>
              </a:prstClr>
            </a:outerShdw>
          </a:effectLst>
        </p:grpSpPr>
        <p:sp>
          <p:nvSpPr>
            <p:cNvPr id="42" name="Freeform 5">
              <a:extLst>
                <a:ext uri="{FF2B5EF4-FFF2-40B4-BE49-F238E27FC236}">
                  <a16:creationId xmlns="" xmlns:a16="http://schemas.microsoft.com/office/drawing/2014/main" id="{05385BFF-1FD1-4B8D-B904-69C373607B8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862" y="3851275"/>
              <a:ext cx="301625" cy="192088"/>
            </a:xfrm>
            <a:custGeom>
              <a:avLst/>
              <a:gdLst>
                <a:gd name="T0" fmla="*/ 1332 w 1332"/>
                <a:gd name="T1" fmla="*/ 192 h 851"/>
                <a:gd name="T2" fmla="*/ 1332 w 1332"/>
                <a:gd name="T3" fmla="*/ 792 h 851"/>
                <a:gd name="T4" fmla="*/ 1178 w 1332"/>
                <a:gd name="T5" fmla="*/ 821 h 851"/>
                <a:gd name="T6" fmla="*/ 1008 w 1332"/>
                <a:gd name="T7" fmla="*/ 793 h 851"/>
                <a:gd name="T8" fmla="*/ 586 w 1332"/>
                <a:gd name="T9" fmla="*/ 377 h 851"/>
                <a:gd name="T10" fmla="*/ 439 w 1332"/>
                <a:gd name="T11" fmla="*/ 369 h 851"/>
                <a:gd name="T12" fmla="*/ 179 w 1332"/>
                <a:gd name="T13" fmla="*/ 503 h 851"/>
                <a:gd name="T14" fmla="*/ 0 w 1332"/>
                <a:gd name="T15" fmla="*/ 410 h 851"/>
                <a:gd name="T16" fmla="*/ 74 w 1332"/>
                <a:gd name="T17" fmla="*/ 303 h 851"/>
                <a:gd name="T18" fmla="*/ 545 w 1332"/>
                <a:gd name="T19" fmla="*/ 37 h 851"/>
                <a:gd name="T20" fmla="*/ 740 w 1332"/>
                <a:gd name="T21" fmla="*/ 73 h 851"/>
                <a:gd name="T22" fmla="*/ 941 w 1332"/>
                <a:gd name="T23" fmla="*/ 245 h 851"/>
                <a:gd name="T24" fmla="*/ 1021 w 1332"/>
                <a:gd name="T25" fmla="*/ 260 h 851"/>
                <a:gd name="T26" fmla="*/ 1332 w 1332"/>
                <a:gd name="T27" fmla="*/ 192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32" h="851">
                  <a:moveTo>
                    <a:pt x="1332" y="192"/>
                  </a:moveTo>
                  <a:cubicBezTo>
                    <a:pt x="1332" y="792"/>
                    <a:pt x="1332" y="792"/>
                    <a:pt x="1332" y="792"/>
                  </a:cubicBezTo>
                  <a:cubicBezTo>
                    <a:pt x="1332" y="792"/>
                    <a:pt x="1204" y="817"/>
                    <a:pt x="1178" y="821"/>
                  </a:cubicBezTo>
                  <a:cubicBezTo>
                    <a:pt x="1151" y="824"/>
                    <a:pt x="1068" y="851"/>
                    <a:pt x="1008" y="793"/>
                  </a:cubicBezTo>
                  <a:cubicBezTo>
                    <a:pt x="916" y="704"/>
                    <a:pt x="586" y="377"/>
                    <a:pt x="586" y="377"/>
                  </a:cubicBezTo>
                  <a:cubicBezTo>
                    <a:pt x="586" y="377"/>
                    <a:pt x="530" y="321"/>
                    <a:pt x="439" y="369"/>
                  </a:cubicBezTo>
                  <a:cubicBezTo>
                    <a:pt x="355" y="413"/>
                    <a:pt x="231" y="478"/>
                    <a:pt x="179" y="503"/>
                  </a:cubicBezTo>
                  <a:cubicBezTo>
                    <a:pt x="81" y="555"/>
                    <a:pt x="0" y="473"/>
                    <a:pt x="0" y="410"/>
                  </a:cubicBezTo>
                  <a:cubicBezTo>
                    <a:pt x="0" y="361"/>
                    <a:pt x="31" y="328"/>
                    <a:pt x="74" y="303"/>
                  </a:cubicBezTo>
                  <a:cubicBezTo>
                    <a:pt x="192" y="232"/>
                    <a:pt x="441" y="92"/>
                    <a:pt x="545" y="37"/>
                  </a:cubicBezTo>
                  <a:cubicBezTo>
                    <a:pt x="608" y="3"/>
                    <a:pt x="653" y="0"/>
                    <a:pt x="740" y="73"/>
                  </a:cubicBezTo>
                  <a:cubicBezTo>
                    <a:pt x="846" y="163"/>
                    <a:pt x="941" y="245"/>
                    <a:pt x="941" y="245"/>
                  </a:cubicBezTo>
                  <a:cubicBezTo>
                    <a:pt x="941" y="245"/>
                    <a:pt x="972" y="270"/>
                    <a:pt x="1021" y="260"/>
                  </a:cubicBezTo>
                  <a:cubicBezTo>
                    <a:pt x="1143" y="234"/>
                    <a:pt x="1332" y="192"/>
                    <a:pt x="1332" y="1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3" name="Freeform 6">
              <a:extLst>
                <a:ext uri="{FF2B5EF4-FFF2-40B4-BE49-F238E27FC236}">
                  <a16:creationId xmlns="" xmlns:a16="http://schemas.microsoft.com/office/drawing/2014/main" id="{26B941EB-4DCF-494C-B41E-3FFC8E9616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49" y="4027488"/>
              <a:ext cx="153988" cy="155575"/>
            </a:xfrm>
            <a:custGeom>
              <a:avLst/>
              <a:gdLst>
                <a:gd name="T0" fmla="*/ 524 w 683"/>
                <a:gd name="T1" fmla="*/ 430 h 690"/>
                <a:gd name="T2" fmla="*/ 504 w 683"/>
                <a:gd name="T3" fmla="*/ 312 h 690"/>
                <a:gd name="T4" fmla="*/ 399 w 683"/>
                <a:gd name="T5" fmla="*/ 285 h 690"/>
                <a:gd name="T6" fmla="*/ 376 w 683"/>
                <a:gd name="T7" fmla="*/ 178 h 690"/>
                <a:gd name="T8" fmla="*/ 270 w 683"/>
                <a:gd name="T9" fmla="*/ 151 h 690"/>
                <a:gd name="T10" fmla="*/ 247 w 683"/>
                <a:gd name="T11" fmla="*/ 45 h 690"/>
                <a:gd name="T12" fmla="*/ 80 w 683"/>
                <a:gd name="T13" fmla="*/ 49 h 690"/>
                <a:gd name="T14" fmla="*/ 43 w 683"/>
                <a:gd name="T15" fmla="*/ 231 h 690"/>
                <a:gd name="T16" fmla="*/ 175 w 683"/>
                <a:gd name="T17" fmla="*/ 242 h 690"/>
                <a:gd name="T18" fmla="*/ 172 w 683"/>
                <a:gd name="T19" fmla="*/ 364 h 690"/>
                <a:gd name="T20" fmla="*/ 304 w 683"/>
                <a:gd name="T21" fmla="*/ 375 h 690"/>
                <a:gd name="T22" fmla="*/ 300 w 683"/>
                <a:gd name="T23" fmla="*/ 498 h 690"/>
                <a:gd name="T24" fmla="*/ 442 w 683"/>
                <a:gd name="T25" fmla="*/ 506 h 690"/>
                <a:gd name="T26" fmla="*/ 435 w 683"/>
                <a:gd name="T27" fmla="*/ 641 h 690"/>
                <a:gd name="T28" fmla="*/ 629 w 683"/>
                <a:gd name="T29" fmla="*/ 620 h 690"/>
                <a:gd name="T30" fmla="*/ 640 w 683"/>
                <a:gd name="T31" fmla="*/ 455 h 690"/>
                <a:gd name="T32" fmla="*/ 524 w 683"/>
                <a:gd name="T33" fmla="*/ 43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3" h="690">
                  <a:moveTo>
                    <a:pt x="524" y="430"/>
                  </a:moveTo>
                  <a:cubicBezTo>
                    <a:pt x="540" y="389"/>
                    <a:pt x="535" y="343"/>
                    <a:pt x="504" y="312"/>
                  </a:cubicBezTo>
                  <a:cubicBezTo>
                    <a:pt x="477" y="283"/>
                    <a:pt x="437" y="276"/>
                    <a:pt x="399" y="285"/>
                  </a:cubicBezTo>
                  <a:cubicBezTo>
                    <a:pt x="409" y="247"/>
                    <a:pt x="403" y="207"/>
                    <a:pt x="376" y="178"/>
                  </a:cubicBezTo>
                  <a:cubicBezTo>
                    <a:pt x="348" y="150"/>
                    <a:pt x="308" y="142"/>
                    <a:pt x="270" y="151"/>
                  </a:cubicBezTo>
                  <a:cubicBezTo>
                    <a:pt x="281" y="113"/>
                    <a:pt x="275" y="73"/>
                    <a:pt x="247" y="45"/>
                  </a:cubicBezTo>
                  <a:cubicBezTo>
                    <a:pt x="204" y="0"/>
                    <a:pt x="129" y="2"/>
                    <a:pt x="80" y="49"/>
                  </a:cubicBezTo>
                  <a:cubicBezTo>
                    <a:pt x="31" y="96"/>
                    <a:pt x="0" y="181"/>
                    <a:pt x="43" y="231"/>
                  </a:cubicBezTo>
                  <a:cubicBezTo>
                    <a:pt x="87" y="281"/>
                    <a:pt x="137" y="250"/>
                    <a:pt x="175" y="242"/>
                  </a:cubicBezTo>
                  <a:cubicBezTo>
                    <a:pt x="165" y="280"/>
                    <a:pt x="133" y="315"/>
                    <a:pt x="172" y="364"/>
                  </a:cubicBezTo>
                  <a:cubicBezTo>
                    <a:pt x="211" y="414"/>
                    <a:pt x="266" y="384"/>
                    <a:pt x="304" y="375"/>
                  </a:cubicBezTo>
                  <a:cubicBezTo>
                    <a:pt x="293" y="413"/>
                    <a:pt x="263" y="452"/>
                    <a:pt x="300" y="498"/>
                  </a:cubicBezTo>
                  <a:cubicBezTo>
                    <a:pt x="338" y="544"/>
                    <a:pt x="401" y="519"/>
                    <a:pt x="442" y="506"/>
                  </a:cubicBezTo>
                  <a:cubicBezTo>
                    <a:pt x="426" y="547"/>
                    <a:pt x="392" y="591"/>
                    <a:pt x="435" y="641"/>
                  </a:cubicBezTo>
                  <a:cubicBezTo>
                    <a:pt x="479" y="690"/>
                    <a:pt x="580" y="667"/>
                    <a:pt x="629" y="620"/>
                  </a:cubicBezTo>
                  <a:cubicBezTo>
                    <a:pt x="678" y="573"/>
                    <a:pt x="683" y="499"/>
                    <a:pt x="640" y="455"/>
                  </a:cubicBezTo>
                  <a:cubicBezTo>
                    <a:pt x="610" y="424"/>
                    <a:pt x="565" y="417"/>
                    <a:pt x="524" y="4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4" name="Freeform 7">
              <a:extLst>
                <a:ext uri="{FF2B5EF4-FFF2-40B4-BE49-F238E27FC236}">
                  <a16:creationId xmlns="" xmlns:a16="http://schemas.microsoft.com/office/drawing/2014/main" id="{7519DB48-6AF3-4382-96DB-F73CE095FE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812" y="3856038"/>
              <a:ext cx="361950" cy="317500"/>
            </a:xfrm>
            <a:custGeom>
              <a:avLst/>
              <a:gdLst>
                <a:gd name="T0" fmla="*/ 1570 w 1605"/>
                <a:gd name="T1" fmla="*/ 873 h 1402"/>
                <a:gd name="T2" fmla="*/ 1190 w 1605"/>
                <a:gd name="T3" fmla="*/ 494 h 1402"/>
                <a:gd name="T4" fmla="*/ 1057 w 1605"/>
                <a:gd name="T5" fmla="*/ 470 h 1402"/>
                <a:gd name="T6" fmla="*/ 884 w 1605"/>
                <a:gd name="T7" fmla="*/ 549 h 1402"/>
                <a:gd name="T8" fmla="*/ 767 w 1605"/>
                <a:gd name="T9" fmla="*/ 588 h 1402"/>
                <a:gd name="T10" fmla="*/ 569 w 1605"/>
                <a:gd name="T11" fmla="*/ 390 h 1402"/>
                <a:gd name="T12" fmla="*/ 663 w 1605"/>
                <a:gd name="T13" fmla="*/ 222 h 1402"/>
                <a:gd name="T14" fmla="*/ 923 w 1605"/>
                <a:gd name="T15" fmla="*/ 70 h 1402"/>
                <a:gd name="T16" fmla="*/ 747 w 1605"/>
                <a:gd name="T17" fmla="*/ 0 h 1402"/>
                <a:gd name="T18" fmla="*/ 372 w 1605"/>
                <a:gd name="T19" fmla="*/ 166 h 1402"/>
                <a:gd name="T20" fmla="*/ 198 w 1605"/>
                <a:gd name="T21" fmla="*/ 171 h 1402"/>
                <a:gd name="T22" fmla="*/ 0 w 1605"/>
                <a:gd name="T23" fmla="*/ 102 h 1402"/>
                <a:gd name="T24" fmla="*/ 0 w 1605"/>
                <a:gd name="T25" fmla="*/ 789 h 1402"/>
                <a:gd name="T26" fmla="*/ 107 w 1605"/>
                <a:gd name="T27" fmla="*/ 826 h 1402"/>
                <a:gd name="T28" fmla="*/ 163 w 1605"/>
                <a:gd name="T29" fmla="*/ 738 h 1402"/>
                <a:gd name="T30" fmla="*/ 463 w 1605"/>
                <a:gd name="T31" fmla="*/ 736 h 1402"/>
                <a:gd name="T32" fmla="*/ 510 w 1605"/>
                <a:gd name="T33" fmla="*/ 820 h 1402"/>
                <a:gd name="T34" fmla="*/ 591 w 1605"/>
                <a:gd name="T35" fmla="*/ 869 h 1402"/>
                <a:gd name="T36" fmla="*/ 639 w 1605"/>
                <a:gd name="T37" fmla="*/ 953 h 1402"/>
                <a:gd name="T38" fmla="*/ 720 w 1605"/>
                <a:gd name="T39" fmla="*/ 1003 h 1402"/>
                <a:gd name="T40" fmla="*/ 770 w 1605"/>
                <a:gd name="T41" fmla="*/ 1095 h 1402"/>
                <a:gd name="T42" fmla="*/ 855 w 1605"/>
                <a:gd name="T43" fmla="*/ 1146 h 1402"/>
                <a:gd name="T44" fmla="*/ 907 w 1605"/>
                <a:gd name="T45" fmla="*/ 1319 h 1402"/>
                <a:gd name="T46" fmla="*/ 907 w 1605"/>
                <a:gd name="T47" fmla="*/ 1319 h 1402"/>
                <a:gd name="T48" fmla="*/ 953 w 1605"/>
                <a:gd name="T49" fmla="*/ 1368 h 1402"/>
                <a:gd name="T50" fmla="*/ 1076 w 1605"/>
                <a:gd name="T51" fmla="*/ 1368 h 1402"/>
                <a:gd name="T52" fmla="*/ 1076 w 1605"/>
                <a:gd name="T53" fmla="*/ 1245 h 1402"/>
                <a:gd name="T54" fmla="*/ 964 w 1605"/>
                <a:gd name="T55" fmla="*/ 1107 h 1402"/>
                <a:gd name="T56" fmla="*/ 1131 w 1605"/>
                <a:gd name="T57" fmla="*/ 1261 h 1402"/>
                <a:gd name="T58" fmla="*/ 1254 w 1605"/>
                <a:gd name="T59" fmla="*/ 1261 h 1402"/>
                <a:gd name="T60" fmla="*/ 1254 w 1605"/>
                <a:gd name="T61" fmla="*/ 1138 h 1402"/>
                <a:gd name="T62" fmla="*/ 1243 w 1605"/>
                <a:gd name="T63" fmla="*/ 1127 h 1402"/>
                <a:gd name="T64" fmla="*/ 1101 w 1605"/>
                <a:gd name="T65" fmla="*/ 979 h 1402"/>
                <a:gd name="T66" fmla="*/ 1303 w 1605"/>
                <a:gd name="T67" fmla="*/ 1145 h 1402"/>
                <a:gd name="T68" fmla="*/ 1423 w 1605"/>
                <a:gd name="T69" fmla="*/ 1142 h 1402"/>
                <a:gd name="T70" fmla="*/ 1427 w 1605"/>
                <a:gd name="T71" fmla="*/ 1026 h 1402"/>
                <a:gd name="T72" fmla="*/ 1294 w 1605"/>
                <a:gd name="T73" fmla="*/ 862 h 1402"/>
                <a:gd name="T74" fmla="*/ 1448 w 1605"/>
                <a:gd name="T75" fmla="*/ 998 h 1402"/>
                <a:gd name="T76" fmla="*/ 1571 w 1605"/>
                <a:gd name="T77" fmla="*/ 998 h 1402"/>
                <a:gd name="T78" fmla="*/ 1571 w 1605"/>
                <a:gd name="T79" fmla="*/ 874 h 1402"/>
                <a:gd name="T80" fmla="*/ 1570 w 1605"/>
                <a:gd name="T81" fmla="*/ 873 h 1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05" h="1402">
                  <a:moveTo>
                    <a:pt x="1570" y="873"/>
                  </a:moveTo>
                  <a:cubicBezTo>
                    <a:pt x="1214" y="518"/>
                    <a:pt x="1381" y="685"/>
                    <a:pt x="1190" y="494"/>
                  </a:cubicBezTo>
                  <a:cubicBezTo>
                    <a:pt x="1190" y="494"/>
                    <a:pt x="1133" y="436"/>
                    <a:pt x="1057" y="470"/>
                  </a:cubicBezTo>
                  <a:cubicBezTo>
                    <a:pt x="1004" y="493"/>
                    <a:pt x="935" y="525"/>
                    <a:pt x="884" y="549"/>
                  </a:cubicBezTo>
                  <a:cubicBezTo>
                    <a:pt x="827" y="579"/>
                    <a:pt x="786" y="588"/>
                    <a:pt x="767" y="588"/>
                  </a:cubicBezTo>
                  <a:cubicBezTo>
                    <a:pt x="658" y="587"/>
                    <a:pt x="569" y="499"/>
                    <a:pt x="569" y="390"/>
                  </a:cubicBezTo>
                  <a:cubicBezTo>
                    <a:pt x="569" y="319"/>
                    <a:pt x="606" y="257"/>
                    <a:pt x="663" y="222"/>
                  </a:cubicBezTo>
                  <a:cubicBezTo>
                    <a:pt x="742" y="167"/>
                    <a:pt x="923" y="70"/>
                    <a:pt x="923" y="70"/>
                  </a:cubicBezTo>
                  <a:cubicBezTo>
                    <a:pt x="923" y="70"/>
                    <a:pt x="868" y="0"/>
                    <a:pt x="747" y="0"/>
                  </a:cubicBezTo>
                  <a:cubicBezTo>
                    <a:pt x="625" y="0"/>
                    <a:pt x="372" y="166"/>
                    <a:pt x="372" y="166"/>
                  </a:cubicBezTo>
                  <a:cubicBezTo>
                    <a:pt x="372" y="166"/>
                    <a:pt x="300" y="212"/>
                    <a:pt x="198" y="171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789"/>
                    <a:pt x="0" y="789"/>
                    <a:pt x="0" y="789"/>
                  </a:cubicBezTo>
                  <a:cubicBezTo>
                    <a:pt x="0" y="789"/>
                    <a:pt x="56" y="805"/>
                    <a:pt x="107" y="826"/>
                  </a:cubicBezTo>
                  <a:cubicBezTo>
                    <a:pt x="119" y="793"/>
                    <a:pt x="137" y="763"/>
                    <a:pt x="163" y="738"/>
                  </a:cubicBezTo>
                  <a:cubicBezTo>
                    <a:pt x="247" y="658"/>
                    <a:pt x="386" y="657"/>
                    <a:pt x="463" y="736"/>
                  </a:cubicBezTo>
                  <a:cubicBezTo>
                    <a:pt x="486" y="760"/>
                    <a:pt x="502" y="788"/>
                    <a:pt x="510" y="820"/>
                  </a:cubicBezTo>
                  <a:cubicBezTo>
                    <a:pt x="541" y="830"/>
                    <a:pt x="569" y="846"/>
                    <a:pt x="591" y="869"/>
                  </a:cubicBezTo>
                  <a:cubicBezTo>
                    <a:pt x="614" y="893"/>
                    <a:pt x="630" y="922"/>
                    <a:pt x="639" y="953"/>
                  </a:cubicBezTo>
                  <a:cubicBezTo>
                    <a:pt x="669" y="963"/>
                    <a:pt x="697" y="980"/>
                    <a:pt x="720" y="1003"/>
                  </a:cubicBezTo>
                  <a:cubicBezTo>
                    <a:pt x="745" y="1029"/>
                    <a:pt x="762" y="1061"/>
                    <a:pt x="770" y="1095"/>
                  </a:cubicBezTo>
                  <a:cubicBezTo>
                    <a:pt x="802" y="1104"/>
                    <a:pt x="831" y="1122"/>
                    <a:pt x="855" y="1146"/>
                  </a:cubicBezTo>
                  <a:cubicBezTo>
                    <a:pt x="901" y="1193"/>
                    <a:pt x="917" y="1257"/>
                    <a:pt x="907" y="1319"/>
                  </a:cubicBezTo>
                  <a:cubicBezTo>
                    <a:pt x="907" y="1319"/>
                    <a:pt x="907" y="1319"/>
                    <a:pt x="907" y="1319"/>
                  </a:cubicBezTo>
                  <a:cubicBezTo>
                    <a:pt x="908" y="1320"/>
                    <a:pt x="936" y="1351"/>
                    <a:pt x="953" y="1368"/>
                  </a:cubicBezTo>
                  <a:cubicBezTo>
                    <a:pt x="987" y="1402"/>
                    <a:pt x="1042" y="1402"/>
                    <a:pt x="1076" y="1368"/>
                  </a:cubicBezTo>
                  <a:cubicBezTo>
                    <a:pt x="1110" y="1334"/>
                    <a:pt x="1110" y="1279"/>
                    <a:pt x="1076" y="1245"/>
                  </a:cubicBezTo>
                  <a:cubicBezTo>
                    <a:pt x="1075" y="1244"/>
                    <a:pt x="954" y="1117"/>
                    <a:pt x="964" y="1107"/>
                  </a:cubicBezTo>
                  <a:cubicBezTo>
                    <a:pt x="973" y="1098"/>
                    <a:pt x="1128" y="1258"/>
                    <a:pt x="1131" y="1261"/>
                  </a:cubicBezTo>
                  <a:cubicBezTo>
                    <a:pt x="1164" y="1295"/>
                    <a:pt x="1220" y="1295"/>
                    <a:pt x="1254" y="1261"/>
                  </a:cubicBezTo>
                  <a:cubicBezTo>
                    <a:pt x="1288" y="1227"/>
                    <a:pt x="1288" y="1172"/>
                    <a:pt x="1254" y="1138"/>
                  </a:cubicBezTo>
                  <a:cubicBezTo>
                    <a:pt x="1252" y="1136"/>
                    <a:pt x="1245" y="1130"/>
                    <a:pt x="1243" y="1127"/>
                  </a:cubicBezTo>
                  <a:cubicBezTo>
                    <a:pt x="1243" y="1127"/>
                    <a:pt x="1090" y="991"/>
                    <a:pt x="1101" y="979"/>
                  </a:cubicBezTo>
                  <a:cubicBezTo>
                    <a:pt x="1113" y="967"/>
                    <a:pt x="1303" y="1145"/>
                    <a:pt x="1303" y="1145"/>
                  </a:cubicBezTo>
                  <a:cubicBezTo>
                    <a:pt x="1337" y="1175"/>
                    <a:pt x="1390" y="1175"/>
                    <a:pt x="1423" y="1142"/>
                  </a:cubicBezTo>
                  <a:cubicBezTo>
                    <a:pt x="1455" y="1110"/>
                    <a:pt x="1456" y="1060"/>
                    <a:pt x="1427" y="1026"/>
                  </a:cubicBezTo>
                  <a:cubicBezTo>
                    <a:pt x="1427" y="1024"/>
                    <a:pt x="1282" y="873"/>
                    <a:pt x="1294" y="862"/>
                  </a:cubicBezTo>
                  <a:cubicBezTo>
                    <a:pt x="1305" y="851"/>
                    <a:pt x="1448" y="997"/>
                    <a:pt x="1448" y="998"/>
                  </a:cubicBezTo>
                  <a:cubicBezTo>
                    <a:pt x="1482" y="1032"/>
                    <a:pt x="1537" y="1032"/>
                    <a:pt x="1571" y="998"/>
                  </a:cubicBezTo>
                  <a:cubicBezTo>
                    <a:pt x="1605" y="964"/>
                    <a:pt x="1605" y="909"/>
                    <a:pt x="1571" y="874"/>
                  </a:cubicBezTo>
                  <a:cubicBezTo>
                    <a:pt x="1571" y="874"/>
                    <a:pt x="1570" y="874"/>
                    <a:pt x="1570" y="8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0330" y="2587800"/>
            <a:ext cx="1252270" cy="2136600"/>
            <a:chOff x="5029200" y="1946728"/>
            <a:chExt cx="1252270" cy="2136600"/>
          </a:xfrm>
        </p:grpSpPr>
        <p:grpSp>
          <p:nvGrpSpPr>
            <p:cNvPr id="5" name="Group 4"/>
            <p:cNvGrpSpPr/>
            <p:nvPr/>
          </p:nvGrpSpPr>
          <p:grpSpPr>
            <a:xfrm>
              <a:off x="5029200" y="1946728"/>
              <a:ext cx="1252270" cy="2069287"/>
              <a:chOff x="5031288" y="1946728"/>
              <a:chExt cx="1252270" cy="2069287"/>
            </a:xfrm>
          </p:grpSpPr>
          <p:sp>
            <p:nvSpPr>
              <p:cNvPr id="13" name="Oval 12">
                <a:extLst>
                  <a:ext uri="{FF2B5EF4-FFF2-40B4-BE49-F238E27FC236}">
                    <a16:creationId xmlns="" xmlns:a16="http://schemas.microsoft.com/office/drawing/2014/main" id="{58997986-1BB6-4D03-AF34-BC8AB90EB700}"/>
                  </a:ext>
                </a:extLst>
              </p:cNvPr>
              <p:cNvSpPr/>
              <p:nvPr/>
            </p:nvSpPr>
            <p:spPr>
              <a:xfrm>
                <a:off x="5031288" y="1946728"/>
                <a:ext cx="1252270" cy="1669694"/>
              </a:xfrm>
              <a:prstGeom prst="ellipse">
                <a:avLst/>
              </a:prstGeom>
              <a:gradFill>
                <a:gsLst>
                  <a:gs pos="0">
                    <a:srgbClr val="34A8CC"/>
                  </a:gs>
                  <a:gs pos="96000">
                    <a:srgbClr val="80C9DF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="" xmlns:a16="http://schemas.microsoft.com/office/drawing/2014/main" id="{71B5BDE7-F7F6-4818-970E-289A4401EEC8}"/>
                  </a:ext>
                </a:extLst>
              </p:cNvPr>
              <p:cNvSpPr/>
              <p:nvPr/>
            </p:nvSpPr>
            <p:spPr>
              <a:xfrm>
                <a:off x="5169797" y="2131408"/>
                <a:ext cx="975252" cy="1300334"/>
              </a:xfrm>
              <a:prstGeom prst="ellipse">
                <a:avLst/>
              </a:prstGeom>
              <a:solidFill>
                <a:srgbClr val="A2DD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13232"/>
                <a:endParaRPr 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Isosceles Triangle 26">
                <a:extLst>
                  <a:ext uri="{FF2B5EF4-FFF2-40B4-BE49-F238E27FC236}">
                    <a16:creationId xmlns="" xmlns:a16="http://schemas.microsoft.com/office/drawing/2014/main" id="{0BCA4712-7A78-42E1-B390-70779AC52480}"/>
                  </a:ext>
                </a:extLst>
              </p:cNvPr>
              <p:cNvSpPr/>
              <p:nvPr/>
            </p:nvSpPr>
            <p:spPr>
              <a:xfrm flipV="1">
                <a:off x="5413964" y="3449087"/>
                <a:ext cx="486918" cy="566928"/>
              </a:xfrm>
              <a:prstGeom prst="triangle">
                <a:avLst/>
              </a:prstGeom>
              <a:gradFill>
                <a:gsLst>
                  <a:gs pos="0">
                    <a:srgbClr val="34A8CC"/>
                  </a:gs>
                  <a:gs pos="96000">
                    <a:srgbClr val="80C9DF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13232"/>
                <a:endParaRPr lang="en-US" sz="14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8" name="Group 37">
                <a:extLst>
                  <a:ext uri="{FF2B5EF4-FFF2-40B4-BE49-F238E27FC236}">
                    <a16:creationId xmlns="" xmlns:a16="http://schemas.microsoft.com/office/drawing/2014/main" id="{4D007900-5B76-45B7-94DF-0DF0A01CF5A8}"/>
                  </a:ext>
                </a:extLst>
              </p:cNvPr>
              <p:cNvGrpSpPr/>
              <p:nvPr/>
            </p:nvGrpSpPr>
            <p:grpSpPr>
              <a:xfrm>
                <a:off x="5393378" y="2445025"/>
                <a:ext cx="528091" cy="673101"/>
                <a:chOff x="3397251" y="4689475"/>
                <a:chExt cx="360363" cy="344488"/>
              </a:xfrm>
              <a:solidFill>
                <a:schemeClr val="bg1"/>
              </a:solidFill>
              <a:effectLst>
                <a:outerShdw blurRad="50800" dist="38100" dir="5400000" algn="t" rotWithShape="0">
                  <a:prstClr val="black">
                    <a:alpha val="13000"/>
                  </a:prstClr>
                </a:outerShdw>
              </a:effectLst>
            </p:grpSpPr>
            <p:sp>
              <p:nvSpPr>
                <p:cNvPr id="45" name="Freeform 28">
                  <a:extLst>
                    <a:ext uri="{FF2B5EF4-FFF2-40B4-BE49-F238E27FC236}">
                      <a16:creationId xmlns="" xmlns:a16="http://schemas.microsoft.com/office/drawing/2014/main" id="{9A30A47F-4EC5-454B-81FB-A568398DCE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97251" y="4794250"/>
                  <a:ext cx="360363" cy="239713"/>
                </a:xfrm>
                <a:custGeom>
                  <a:avLst/>
                  <a:gdLst>
                    <a:gd name="T0" fmla="*/ 94 w 96"/>
                    <a:gd name="T1" fmla="*/ 60 h 64"/>
                    <a:gd name="T2" fmla="*/ 92 w 96"/>
                    <a:gd name="T3" fmla="*/ 60 h 64"/>
                    <a:gd name="T4" fmla="*/ 92 w 96"/>
                    <a:gd name="T5" fmla="*/ 50 h 64"/>
                    <a:gd name="T6" fmla="*/ 90 w 96"/>
                    <a:gd name="T7" fmla="*/ 48 h 64"/>
                    <a:gd name="T8" fmla="*/ 78 w 96"/>
                    <a:gd name="T9" fmla="*/ 48 h 64"/>
                    <a:gd name="T10" fmla="*/ 76 w 96"/>
                    <a:gd name="T11" fmla="*/ 50 h 64"/>
                    <a:gd name="T12" fmla="*/ 76 w 96"/>
                    <a:gd name="T13" fmla="*/ 60 h 64"/>
                    <a:gd name="T14" fmla="*/ 68 w 96"/>
                    <a:gd name="T15" fmla="*/ 60 h 64"/>
                    <a:gd name="T16" fmla="*/ 68 w 96"/>
                    <a:gd name="T17" fmla="*/ 34 h 64"/>
                    <a:gd name="T18" fmla="*/ 66 w 96"/>
                    <a:gd name="T19" fmla="*/ 32 h 64"/>
                    <a:gd name="T20" fmla="*/ 54 w 96"/>
                    <a:gd name="T21" fmla="*/ 32 h 64"/>
                    <a:gd name="T22" fmla="*/ 52 w 96"/>
                    <a:gd name="T23" fmla="*/ 34 h 64"/>
                    <a:gd name="T24" fmla="*/ 52 w 96"/>
                    <a:gd name="T25" fmla="*/ 60 h 64"/>
                    <a:gd name="T26" fmla="*/ 44 w 96"/>
                    <a:gd name="T27" fmla="*/ 60 h 64"/>
                    <a:gd name="T28" fmla="*/ 44 w 96"/>
                    <a:gd name="T29" fmla="*/ 18 h 64"/>
                    <a:gd name="T30" fmla="*/ 42 w 96"/>
                    <a:gd name="T31" fmla="*/ 16 h 64"/>
                    <a:gd name="T32" fmla="*/ 30 w 96"/>
                    <a:gd name="T33" fmla="*/ 16 h 64"/>
                    <a:gd name="T34" fmla="*/ 28 w 96"/>
                    <a:gd name="T35" fmla="*/ 18 h 64"/>
                    <a:gd name="T36" fmla="*/ 28 w 96"/>
                    <a:gd name="T37" fmla="*/ 60 h 64"/>
                    <a:gd name="T38" fmla="*/ 20 w 96"/>
                    <a:gd name="T39" fmla="*/ 60 h 64"/>
                    <a:gd name="T40" fmla="*/ 20 w 96"/>
                    <a:gd name="T41" fmla="*/ 2 h 64"/>
                    <a:gd name="T42" fmla="*/ 18 w 96"/>
                    <a:gd name="T43" fmla="*/ 0 h 64"/>
                    <a:gd name="T44" fmla="*/ 6 w 96"/>
                    <a:gd name="T45" fmla="*/ 0 h 64"/>
                    <a:gd name="T46" fmla="*/ 4 w 96"/>
                    <a:gd name="T47" fmla="*/ 2 h 64"/>
                    <a:gd name="T48" fmla="*/ 4 w 96"/>
                    <a:gd name="T49" fmla="*/ 60 h 64"/>
                    <a:gd name="T50" fmla="*/ 2 w 96"/>
                    <a:gd name="T51" fmla="*/ 60 h 64"/>
                    <a:gd name="T52" fmla="*/ 0 w 96"/>
                    <a:gd name="T53" fmla="*/ 62 h 64"/>
                    <a:gd name="T54" fmla="*/ 2 w 96"/>
                    <a:gd name="T55" fmla="*/ 64 h 64"/>
                    <a:gd name="T56" fmla="*/ 94 w 96"/>
                    <a:gd name="T57" fmla="*/ 64 h 64"/>
                    <a:gd name="T58" fmla="*/ 96 w 96"/>
                    <a:gd name="T59" fmla="*/ 62 h 64"/>
                    <a:gd name="T60" fmla="*/ 94 w 96"/>
                    <a:gd name="T61" fmla="*/ 60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96" h="64">
                      <a:moveTo>
                        <a:pt x="94" y="60"/>
                      </a:moveTo>
                      <a:cubicBezTo>
                        <a:pt x="92" y="60"/>
                        <a:pt x="92" y="60"/>
                        <a:pt x="92" y="60"/>
                      </a:cubicBezTo>
                      <a:cubicBezTo>
                        <a:pt x="92" y="50"/>
                        <a:pt x="92" y="50"/>
                        <a:pt x="92" y="50"/>
                      </a:cubicBezTo>
                      <a:cubicBezTo>
                        <a:pt x="92" y="49"/>
                        <a:pt x="91" y="48"/>
                        <a:pt x="90" y="48"/>
                      </a:cubicBezTo>
                      <a:cubicBezTo>
                        <a:pt x="78" y="48"/>
                        <a:pt x="78" y="48"/>
                        <a:pt x="78" y="48"/>
                      </a:cubicBezTo>
                      <a:cubicBezTo>
                        <a:pt x="77" y="48"/>
                        <a:pt x="76" y="49"/>
                        <a:pt x="76" y="50"/>
                      </a:cubicBezTo>
                      <a:cubicBezTo>
                        <a:pt x="76" y="60"/>
                        <a:pt x="76" y="60"/>
                        <a:pt x="76" y="60"/>
                      </a:cubicBezTo>
                      <a:cubicBezTo>
                        <a:pt x="68" y="60"/>
                        <a:pt x="68" y="60"/>
                        <a:pt x="68" y="60"/>
                      </a:cubicBezTo>
                      <a:cubicBezTo>
                        <a:pt x="68" y="34"/>
                        <a:pt x="68" y="34"/>
                        <a:pt x="68" y="34"/>
                      </a:cubicBezTo>
                      <a:cubicBezTo>
                        <a:pt x="68" y="33"/>
                        <a:pt x="67" y="32"/>
                        <a:pt x="66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3" y="32"/>
                        <a:pt x="52" y="33"/>
                        <a:pt x="52" y="34"/>
                      </a:cubicBezTo>
                      <a:cubicBezTo>
                        <a:pt x="52" y="60"/>
                        <a:pt x="52" y="60"/>
                        <a:pt x="52" y="60"/>
                      </a:cubicBezTo>
                      <a:cubicBezTo>
                        <a:pt x="44" y="60"/>
                        <a:pt x="44" y="60"/>
                        <a:pt x="44" y="60"/>
                      </a:cubicBezTo>
                      <a:cubicBezTo>
                        <a:pt x="44" y="18"/>
                        <a:pt x="44" y="18"/>
                        <a:pt x="44" y="18"/>
                      </a:cubicBezTo>
                      <a:cubicBezTo>
                        <a:pt x="44" y="17"/>
                        <a:pt x="43" y="16"/>
                        <a:pt x="42" y="16"/>
                      </a:cubicBezTo>
                      <a:cubicBezTo>
                        <a:pt x="30" y="16"/>
                        <a:pt x="30" y="16"/>
                        <a:pt x="30" y="16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60"/>
                        <a:pt x="28" y="60"/>
                        <a:pt x="28" y="60"/>
                      </a:cubicBezTo>
                      <a:cubicBezTo>
                        <a:pt x="20" y="60"/>
                        <a:pt x="20" y="60"/>
                        <a:pt x="20" y="60"/>
                      </a:cubicBezTo>
                      <a:cubicBezTo>
                        <a:pt x="20" y="2"/>
                        <a:pt x="20" y="2"/>
                        <a:pt x="20" y="2"/>
                      </a:cubicBezTo>
                      <a:cubicBezTo>
                        <a:pt x="20" y="1"/>
                        <a:pt x="19" y="0"/>
                        <a:pt x="1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5" y="0"/>
                        <a:pt x="4" y="1"/>
                        <a:pt x="4" y="2"/>
                      </a:cubicBezTo>
                      <a:cubicBezTo>
                        <a:pt x="4" y="60"/>
                        <a:pt x="4" y="60"/>
                        <a:pt x="4" y="60"/>
                      </a:cubicBezTo>
                      <a:cubicBezTo>
                        <a:pt x="2" y="60"/>
                        <a:pt x="2" y="60"/>
                        <a:pt x="2" y="60"/>
                      </a:cubicBezTo>
                      <a:cubicBezTo>
                        <a:pt x="1" y="60"/>
                        <a:pt x="0" y="61"/>
                        <a:pt x="0" y="62"/>
                      </a:cubicBezTo>
                      <a:cubicBezTo>
                        <a:pt x="0" y="63"/>
                        <a:pt x="1" y="64"/>
                        <a:pt x="2" y="64"/>
                      </a:cubicBezTo>
                      <a:cubicBezTo>
                        <a:pt x="94" y="64"/>
                        <a:pt x="94" y="64"/>
                        <a:pt x="94" y="64"/>
                      </a:cubicBezTo>
                      <a:cubicBezTo>
                        <a:pt x="95" y="64"/>
                        <a:pt x="96" y="63"/>
                        <a:pt x="96" y="62"/>
                      </a:cubicBezTo>
                      <a:cubicBezTo>
                        <a:pt x="96" y="61"/>
                        <a:pt x="95" y="60"/>
                        <a:pt x="94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13232"/>
                  <a:endParaRPr lang="id-ID" sz="14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6" name="Freeform 29">
                  <a:extLst>
                    <a:ext uri="{FF2B5EF4-FFF2-40B4-BE49-F238E27FC236}">
                      <a16:creationId xmlns="" xmlns:a16="http://schemas.microsoft.com/office/drawing/2014/main" id="{347E30EA-2571-48CE-9273-557CE648EF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0800000">
                  <a:off x="3435351" y="4689475"/>
                  <a:ext cx="285750" cy="201613"/>
                </a:xfrm>
                <a:custGeom>
                  <a:avLst/>
                  <a:gdLst>
                    <a:gd name="T0" fmla="*/ 68 w 76"/>
                    <a:gd name="T1" fmla="*/ 49 h 54"/>
                    <a:gd name="T2" fmla="*/ 58 w 76"/>
                    <a:gd name="T3" fmla="*/ 50 h 54"/>
                    <a:gd name="T4" fmla="*/ 56 w 76"/>
                    <a:gd name="T5" fmla="*/ 52 h 54"/>
                    <a:gd name="T6" fmla="*/ 58 w 76"/>
                    <a:gd name="T7" fmla="*/ 54 h 54"/>
                    <a:gd name="T8" fmla="*/ 58 w 76"/>
                    <a:gd name="T9" fmla="*/ 54 h 54"/>
                    <a:gd name="T10" fmla="*/ 74 w 76"/>
                    <a:gd name="T11" fmla="*/ 52 h 54"/>
                    <a:gd name="T12" fmla="*/ 74 w 76"/>
                    <a:gd name="T13" fmla="*/ 52 h 54"/>
                    <a:gd name="T14" fmla="*/ 76 w 76"/>
                    <a:gd name="T15" fmla="*/ 50 h 54"/>
                    <a:gd name="T16" fmla="*/ 74 w 76"/>
                    <a:gd name="T17" fmla="*/ 34 h 54"/>
                    <a:gd name="T18" fmla="*/ 72 w 76"/>
                    <a:gd name="T19" fmla="*/ 32 h 54"/>
                    <a:gd name="T20" fmla="*/ 70 w 76"/>
                    <a:gd name="T21" fmla="*/ 34 h 54"/>
                    <a:gd name="T22" fmla="*/ 71 w 76"/>
                    <a:gd name="T23" fmla="*/ 46 h 54"/>
                    <a:gd name="T24" fmla="*/ 3 w 76"/>
                    <a:gd name="T25" fmla="*/ 0 h 54"/>
                    <a:gd name="T26" fmla="*/ 0 w 76"/>
                    <a:gd name="T27" fmla="*/ 1 h 54"/>
                    <a:gd name="T28" fmla="*/ 1 w 76"/>
                    <a:gd name="T29" fmla="*/ 4 h 54"/>
                    <a:gd name="T30" fmla="*/ 68 w 76"/>
                    <a:gd name="T31" fmla="*/ 49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76" h="54">
                      <a:moveTo>
                        <a:pt x="68" y="49"/>
                      </a:moveTo>
                      <a:cubicBezTo>
                        <a:pt x="58" y="50"/>
                        <a:pt x="58" y="50"/>
                        <a:pt x="58" y="50"/>
                      </a:cubicBezTo>
                      <a:cubicBezTo>
                        <a:pt x="57" y="50"/>
                        <a:pt x="56" y="51"/>
                        <a:pt x="56" y="52"/>
                      </a:cubicBezTo>
                      <a:cubicBezTo>
                        <a:pt x="56" y="53"/>
                        <a:pt x="57" y="54"/>
                        <a:pt x="58" y="54"/>
                      </a:cubicBezTo>
                      <a:cubicBezTo>
                        <a:pt x="58" y="54"/>
                        <a:pt x="58" y="54"/>
                        <a:pt x="58" y="54"/>
                      </a:cubicBezTo>
                      <a:cubicBezTo>
                        <a:pt x="74" y="52"/>
                        <a:pt x="74" y="52"/>
                        <a:pt x="74" y="52"/>
                      </a:cubicBezTo>
                      <a:cubicBezTo>
                        <a:pt x="74" y="52"/>
                        <a:pt x="74" y="52"/>
                        <a:pt x="74" y="52"/>
                      </a:cubicBezTo>
                      <a:cubicBezTo>
                        <a:pt x="75" y="52"/>
                        <a:pt x="76" y="51"/>
                        <a:pt x="76" y="50"/>
                      </a:cubicBezTo>
                      <a:cubicBezTo>
                        <a:pt x="74" y="34"/>
                        <a:pt x="74" y="34"/>
                        <a:pt x="74" y="34"/>
                      </a:cubicBezTo>
                      <a:cubicBezTo>
                        <a:pt x="74" y="33"/>
                        <a:pt x="73" y="32"/>
                        <a:pt x="72" y="32"/>
                      </a:cubicBezTo>
                      <a:cubicBezTo>
                        <a:pt x="71" y="32"/>
                        <a:pt x="70" y="33"/>
                        <a:pt x="70" y="34"/>
                      </a:cubicBezTo>
                      <a:cubicBezTo>
                        <a:pt x="71" y="46"/>
                        <a:pt x="71" y="46"/>
                        <a:pt x="71" y="46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0"/>
                        <a:pt x="0" y="1"/>
                      </a:cubicBezTo>
                      <a:cubicBezTo>
                        <a:pt x="0" y="2"/>
                        <a:pt x="0" y="3"/>
                        <a:pt x="1" y="4"/>
                      </a:cubicBezTo>
                      <a:lnTo>
                        <a:pt x="68" y="4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13232"/>
                  <a:endParaRPr lang="id-ID" sz="1400">
                    <a:solidFill>
                      <a:prstClr val="black"/>
                    </a:solidFill>
                  </a:endParaRPr>
                </a:p>
              </p:txBody>
            </p:sp>
          </p:grpSp>
        </p:grpSp>
        <p:sp>
          <p:nvSpPr>
            <p:cNvPr id="41" name="Oval 40">
              <a:extLst>
                <a:ext uri="{FF2B5EF4-FFF2-40B4-BE49-F238E27FC236}">
                  <a16:creationId xmlns="" xmlns:a16="http://schemas.microsoft.com/office/drawing/2014/main" id="{440AED6A-01EA-42E0-80CE-BB6F7E5396B2}"/>
                </a:ext>
              </a:extLst>
            </p:cNvPr>
            <p:cNvSpPr/>
            <p:nvPr/>
          </p:nvSpPr>
          <p:spPr>
            <a:xfrm>
              <a:off x="5356882" y="3961468"/>
              <a:ext cx="601084" cy="12186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27000"/>
                  </a:schemeClr>
                </a:gs>
                <a:gs pos="96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13232"/>
              <a:endParaRPr 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4771DE99-7D56-49E0-AD0A-FB337BB66513}"/>
              </a:ext>
            </a:extLst>
          </p:cNvPr>
          <p:cNvSpPr txBox="1"/>
          <p:nvPr/>
        </p:nvSpPr>
        <p:spPr>
          <a:xfrm>
            <a:off x="2338785" y="3288379"/>
            <a:ext cx="2133600" cy="129266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713232"/>
            <a:r>
              <a:rPr lang="th-TH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 ตัวชี้วัดร้อยละของผู้ผ่านการทดสอบมาตรฐานฝีมือแรงงานแห่งชาติได้รับอัตราค่าจ้างตามมาตรฐานฝีมือแรงงานที่กำหนดตามกฎหมาย (83 สาขาอาชีพ) 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4771DE99-7D56-49E0-AD0A-FB337BB66513}"/>
              </a:ext>
            </a:extLst>
          </p:cNvPr>
          <p:cNvSpPr txBox="1"/>
          <p:nvPr/>
        </p:nvSpPr>
        <p:spPr>
          <a:xfrm>
            <a:off x="4383893" y="4992469"/>
            <a:ext cx="2640616" cy="107721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713232"/>
            <a:r>
              <a:rPr lang="th-TH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ร้อยละของสถาน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แรงงาน พ.ศ. 2545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4771DE99-7D56-49E0-AD0A-FB337BB66513}"/>
              </a:ext>
            </a:extLst>
          </p:cNvPr>
          <p:cNvSpPr txBox="1"/>
          <p:nvPr/>
        </p:nvSpPr>
        <p:spPr>
          <a:xfrm>
            <a:off x="6400800" y="3279338"/>
            <a:ext cx="2590800" cy="129266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713232"/>
            <a:r>
              <a:rPr lang="th-TH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 ความสำเร็จในการปรับปรุงระบบการยื่นและออกหนังสือรับรองหลักสูตรและค่าใช้จ่ายในการฝึกอบรมตามพระราชบัญญัติส่งเสริมการพัฒนาฝีมือแรงงาน พ.ศ. 2545 ทางอิเล็กทรอนิกส์</a:t>
            </a:r>
          </a:p>
        </p:txBody>
      </p:sp>
    </p:spTree>
    <p:extLst>
      <p:ext uri="{BB962C8B-B14F-4D97-AF65-F5344CB8AC3E}">
        <p14:creationId xmlns:p14="http://schemas.microsoft.com/office/powerpoint/2010/main" val="26114600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ตัวชี้วัดสำนักงบประมาณ /โครงการ ขาวคาดแดง ปี 2564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1198140"/>
            <a:ext cx="9072829" cy="5202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โครงการยกระดับผลิตภาพและพัฒนากำลังคนเพื่อสร้างความสามารถในการแข่งขันภาคอุตสาหกรรม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กิจกรรมที่ 1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โครงการศูนย์ฝึกอบรมความเป็นเลิศด้านเทคโนโลยีชั้นสูง</a:t>
            </a:r>
          </a:p>
          <a:p>
            <a:pPr defTabSz="457200"/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ตัวชี้วัด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ระดับผลลัพธ์ 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- ร้อยละ 85 ของกำลังแรงงานที่ได้รับการพัฒนาความรู้และทักษะฝีมือผ่านเกณฑ์การวัดผลและประเมิน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ตามมาตรฐานหลักสูตรของกรมพัฒนาฝีมือแรงงาน 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- ประสิทธิภาพการผลิตของปัจจัยแรงงานเพิ่มขึ้นไม่น้อยกว่าร้อยละ ๓๕ </a:t>
            </a:r>
          </a:p>
          <a:p>
            <a:pPr defTabSz="457200"/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กิจกรรมที่ 2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: พัฒนาศักยภาพช่างเชื่อมไทยสู่มาตรฐานสากล</a:t>
            </a:r>
          </a:p>
          <a:p>
            <a:pPr defTabSz="457200"/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ตัวชี้วัดเชิงปริมาณ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จำนวนผู้เข้ารับการฝึกอบรมครบตามเป้าหมาย 900 คน	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ตัวชี้วัดเชิงคุณภาพ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1) ผู้เข้าฝึกอบรมหลักสูตรยกระดับฝีมือ ผ่านการประเมินตามข้อกำหนดหลักสูตร 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ไม่น้อยกว่าร้อยละ 30  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2) ผู้เข้าฝึกอบรมหลักสูตรยกระดับฝีมือ “ช่างเชื่อมมาตรฐานสากล” ผ่านการประเมิน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ตามข้อกำหนดสถาบันการเชื่อมสากล และได้รับหนังสือรับรองผู้ผ่านการฝึกอบรมหลักสูตร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ช่างเชื่อมมาตรฐานสากล โดยสถาบันการเชื่อมสากล (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International Institute of Welding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Diploma)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ไม่น้อยกว่าร้อยละ 30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กิจกรรมที่ 3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ทดสอบช่างเชื่อมตามมาตรฐานสากล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ตัวชี้วัดเชิงปริมาณ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จำนวนผู้เข้ารับการทดสอบมาตรฐานสากลครบตามเป้าหมาย 800 คน	</a:t>
            </a:r>
          </a:p>
          <a:p>
            <a:pPr defTabSz="457200"/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ตัวชี้วัดเชิงคุณภาพ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1) ผู้เข้าทดสอบช่างเชื่อมตามมาตรฐานสากล ผ่านการสอบรับรองช่างเชื่อมตามมาตรฐานสากล 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(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ISO 9606-1)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ไม่น้อยกว่าร้อยละ 50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                  2) ผู้เข้าฝึกอบรมหลักสูตรยกระดับฝีมือ “ช่างเชื่อมมาตรฐานสากล” ผ่านการประเมินตามข้อกำหนด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สถาบันการเชื่อมสากล และได้รับหนังสือรับรองผู้ผ่านการฝึกอบรมหลักสูตรช่างเชื่อม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มาตรฐานสากล โดยสถาบันการเชื่อมสากล (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International Institute of Welding Diploma) </a:t>
            </a: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ไม่น้อยกว่าร้อยละ 30</a:t>
            </a:r>
          </a:p>
          <a:p>
            <a:pPr defTabSz="457200"/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592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ตัวชี้วัดสำนักงบประมาณ (ร่างแผนงาน/โครงการ ขาวคาดแดง)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893340"/>
            <a:ext cx="9072829" cy="58884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 โครงการพัฒนาทักษะแรงงานเขตพัฒนาพิเศษภาคตะวันออก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EEC</a:t>
            </a: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ตัวชี้วัดแนวทางแผนงานบูรณาการ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ผลิตและพัฒนาบุคลากรให้มีคุณภาพ รองรับความต้องการของผู้ประกอบการ 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                 อย่างน้อย 50,000 คน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ตัวชี้วัดเชิงคุณภาพ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"ระดับผลลัพธ์"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1) ร้อยละ 85 ของกำลังแรงงานที่ได้รับการพัฒนาความรู้และทักษะฝีมือผ่านเกณฑ์การวัดผลและประเมิน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ตามมาตรฐานหลักสูตรของกรมพัฒนาฝีมือแรงงาน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2) ประสิทธิภาพการผลิตของปัจจัยแรงงานเพิ่มขึ้น ไม่น้อยกว่าร้อยละ 35</a:t>
            </a:r>
          </a:p>
          <a:p>
            <a:pPr defTabSz="457200"/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โครงการเพิ่มทักษะกำลังแรงงานในพื้นที่เขตพัฒนาเศรษฐกิจพิเศษ </a:t>
            </a:r>
          </a:p>
          <a:p>
            <a:pPr defTabSz="457200"/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ตัวชี้วัดเชิงคุณภาพ 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ประสิทธิภาพการผลิตของปัจจัยด้านแรงงานเพิ่มขึ้นไม่น้อยกว่าร้อยละ 35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โครงการเสริมสมรรถนะแรงงานด้วยเทคโนโลยีรองรับการทำงานในศตวรรษที่ 21 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ตัวชี้วัดเชิงคุณภาพ 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ประสิทธิภาพการผลิตของปัจจัยด้านแรงงานเพิ่มขึ้นไม่น้อยกว่าร้อยละ 35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โครงการแข่งขันฝีมือแรงงานนานาชาติ ครั้งที่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46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140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WorldSkills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Shanghai 2021)</a:t>
            </a: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ตัวชี้วัดเชิงคุณภาพ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ผลการแข่งขันของเยาวชนได้ได้รับคะแนนรวมเหรียญรางวัลเฉลี่ยไม่น้อยกว่าลำดับที่ ๒๐ ของโลก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6.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โครงการแข่งขันฝีมือแรงงานอาเซียน ครั้งที่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14</a:t>
            </a: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ตัวแทนประเทศไทยมีส่วนร่วมในการกำหนดนโยบาย กำหนดทิศทางการจัดการแข่งขัน เพื่อนำข้อมูลมาใช้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ในการเตรียมการและจัดส่งเยาวชนเข้าร่วมการแข่งขันฝีมือแรงงานอาเซี่ยน ครั้งที่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14</a:t>
            </a: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7.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โครงการแข่งขันฝีมือคนพิการแห่งชาติ ครั้งที่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</a:t>
            </a:r>
            <a:r>
              <a:rPr lang="en-US" sz="140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Abilympics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Thailand 2021)</a:t>
            </a: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ตัวชี้วัดเชิงคุณภาพ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ผู้เข้าร่วมงานส่วนใหญ่มีความพึงพอใจในกิจกรรมที่จัดขึ้น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8.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โครงการพัฒนาทักษะกำลังแรงงานด้านท่องเที่ยวและบริการ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ตัวชี้วัดเชิงคุณภาพ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ประสิทธิภาพการผลิตของปัจจัยด้านแรงงานเพิ่มขึ้นไม่น้อยกว่าร้อยละ 35</a:t>
            </a:r>
          </a:p>
        </p:txBody>
      </p:sp>
    </p:spTree>
    <p:extLst>
      <p:ext uri="{BB962C8B-B14F-4D97-AF65-F5344CB8AC3E}">
        <p14:creationId xmlns:p14="http://schemas.microsoft.com/office/powerpoint/2010/main" val="3306368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ตัวชี้วัดสำนักงบประมาณ (ร่างแผนงาน/โครงการ ขาวคาดแดง)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893340"/>
            <a:ext cx="9072829" cy="5202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9.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พัฒนาบุคลากรด้านโลจิสติกส์รองรับการขยายพื้นที่ระเบียงเศรษฐกิจพิเศษภาคตะวันออกและเขตเศรษฐกิจพิเศษชายแดน 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1) ร้อยละ 85 ของกำลังแรงงานที่ได้รับการพัฒนาความรู้และทักษะฝีมือผ่านเกณฑ์การวัดผลและประเมิน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ตามมาตรฐานหลักสูตรของกรมพัฒนาฝีมือแรงงาน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2) ประสิทธิภาพการผลิตของปัจจัยแรงงานเพิ่มขึ้น ไม่น้อยกว่าร้อยละ 35</a:t>
            </a:r>
          </a:p>
          <a:p>
            <a:pPr defTabSz="457200"/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10. โครงการยกระดับเพื่อเพิ่มศักยภาพฝีมือและสมรรถนะแรงงาน </a:t>
            </a:r>
          </a:p>
          <a:p>
            <a:pPr defTabSz="457200"/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ตัวชี้วัดเชิงคุณภาพ 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ประสิทธิภาพการผลิตของปัจจัยด้านแรงงานเพิ่มขึ้นไม่น้อยกว่าร้อยละ 35</a:t>
            </a:r>
          </a:p>
          <a:p>
            <a:pPr defTabSz="457200"/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11. โครงการฝึกอบรมแรงงานกลุ่มเป้าหมายเฉพาะเพื่อเพิ่มโอกาสในการประกอบอาชีพ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ตัวชี้วัดเชิงคุณภาพ 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ร้อยละของแรงงานกลุ่มเป้าหมายที่สำเร็จการฝึกอบรมได้ตามมาตรฐานการฝึกไม่ต่ำกว่า 85</a:t>
            </a:r>
          </a:p>
          <a:p>
            <a:pPr defTabSz="457200"/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12. โครงการฝึกอบรมแรงงานผู้สูงอายุเพื่อเพิ่มโอกาสในการประกอบอาชีพ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ตัวชี้วัดเชิงคุณภาพ 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ร้อยละของผู้สำเร็จการฝึกอบรมได้ตามมาตรฐานการฝึก ไม่ต่ำกว่า 85</a:t>
            </a:r>
          </a:p>
          <a:p>
            <a:pPr defTabSz="457200"/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13. โครงการพัฒนาเศรษฐกิจและส่งเสริมศักยภาพพื้นที่จังหวัดชายแดนภาคใต้ 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1) จำนวนผู้เข้ารับการพัฒนาได้ไม่ต่ำกว่าเป้าหมาย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		   2) ผู้ที่สำเร็จการฝึกอบรมสามารถประกอบอาชีพ หรือมีรายได้ไม่น้อยกว่า ร้อยละ 60</a:t>
            </a:r>
          </a:p>
          <a:p>
            <a:pPr defTabSz="457200"/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14. โครงการพัฒนาบุคลากรด้านโลจิสติกส์รองรับธุรกิจขนส่งและการค้าระหว่างประเทศ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ตัวชี้วัดเชิงคุณภาพ 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1) ผู้ผ่านการฝึกอบรมแล้วมีงานทำ ไม่น้อยกว่าร้อยละ 70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 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2) ผู้จบฝึกอบรมและมีงานทำ มีรายได้เฉลี่ย 18,000 บาท/เดือน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53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ตัวชี้วัดสำนักงบประมาณ (ร่างแผนงาน/โครงการ ขาวคาดแดง)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69540"/>
            <a:ext cx="9072829" cy="5202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15.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โครงการพัฒนาวิสาหกิจสู่ความเป็นมืออาชีพ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ตัวชี้วัดผลลัพธ์ 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กลุ่มเป้าหมาย สามารถปรับตัว ปรับปรุงพัฒนาธุรกิจ หรือ งานหน้าที่ในความรับผิดชอบให้ก้าวทัน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ต่อการเปลี่ยนแปลง เข้าถึงบริการจากภาครัฐมากยิ่งขึ้น และสร้างขีดความสามารถในการแข่งขัน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ให้กับผู้ประกอบกิจการรายย่อย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ตัวชี้วัดเชิงคุณภาพ 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ผู้ผ่านการฝึกอบรมสามารถนำความรู้ไปประยุกต์ใช้ในการพัฒนา ปรับปรุงธุรกิจ ในการประกอบอาชีพ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</a:t>
            </a:r>
            <a:r>
              <a:rPr lang="th-TH" sz="1400" spc="-7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หรือสามารถสร้างรายได้มากขึ้น ไม่น้อยกว่าร้อยละ 60</a:t>
            </a:r>
            <a:r>
              <a:rPr lang="en-US" sz="1400" spc="-7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spc="-7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สร้างรายได้ให้ผู้สำเร็จการฝึก สร้างมูลค่าทางเศรษฐกิจ</a:t>
            </a: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16.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โครงการเพิ่มผลิตภาพแรงงาน สู่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SME 4.0</a:t>
            </a: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ตัวชี้วัดผลลัพธ์ 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ผู้ประกอบกิจการ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SME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OTOP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กลุ่มวิสาหกิจชุมชน หรือกลุ่มสหกรณ์ มีขีดความสามารถ 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ในการแข่งขันสู่ระดับสากล</a:t>
            </a: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2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ทีมงานในสถานประกอบกิจการได้รับการพัฒนาทักษะด้านการเพิ่มผลิตภาพแรงงาน โดยสามารถ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ประยุกต์ใช้ความรู้ด้านวิทยาศาสตร์ เทคโนโลยี วิศวกรรม คณิตศาสตร์และองค์ความรู้ด้านการเพิ่ม   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ผลิตภาพแรงงาน โดยเฉพาะระบบการคิดวิเคราะห์อย่างเป็นระบบ ตามแนวทาง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STEM Workforce </a:t>
            </a: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3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ผู้ประกอบกิจการ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SME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OTOP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กลุ่มวิสาหกิจชุมชน หรือกลุ่มสหกรณ์ ได้เข้าถึงบริการ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จากภาครัฐมากยิ่งขึ้น</a:t>
            </a: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4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ผู้มีส่วนได้ส่วนเสีย และผู้รับบริการ เกิดความเชื่อมั่นในกระบวนการให้คำปรึกษาแนะนำ         </a:t>
            </a:r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ในการเพิ่มผลิตภาพแรงงานของกรมพัฒนาฝีมือแรงงาน</a:t>
            </a:r>
          </a:p>
          <a:p>
            <a:pPr defTabSz="457200"/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ตัวชี้วัดเชิงคุณภาพ 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เพิ่มผลิตภาพแรงงานในวงจรการผลิตสินค้าหรือบริการ ไม่น้อยกว่าร้อยละ ๑๐ 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2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ลดการสูญเสีย ในวงจรการผลิตสินค้าหรือบริการ ไม่น้อยกว่าร้อยละ ๑๐</a:t>
            </a: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6770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ตัวชี้วัดการบริหารจัดการภาครัฐ (</a:t>
              </a:r>
              <a:r>
                <a:rPr lang="en-US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PMQA) </a:t>
              </a:r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สำนักงาน ก.พ.ร.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90600"/>
            <a:ext cx="9144000" cy="556260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0"/>
              </a:spcBef>
              <a:defRPr/>
            </a:pP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การบรรลุผลลัพธ์ของตัวชี้วัดตามพันธกิจ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1) ตัวชี้วัดของการบรรลุผลลัพธ์ของตามพันธกิจหรือภารกิจของส่วนราชการ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2) ตัวชี้วัดของการบรรลุผลลัพธ์ของตามนโยบายและแผนรัฐบาล 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3) ตัวชี้วัดของการบรรลุผลการดำเนินการด้านกฎหมาย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4) ตัวชี้วัดของการบรรลุผลตามแผนยุทธศาสตร์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5) ตัวชี้วัดของการบรรลุตามยุทธศาสตร์อื่น ๆ ตามนโยบายของส่วนราชการหรือของรัฐบาล เช่น 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ตัววัดร่วม ตัววัดที่แสดงถึงการปรับปรุงระดับในการจัดอันดับโดยองค์กรภายนอกประเทศในด้านต่าง ๆ เป็นต้น</a:t>
            </a:r>
          </a:p>
          <a:p>
            <a:pPr>
              <a:spcBef>
                <a:spcPts val="0"/>
              </a:spcBef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 การบรรลุผลลัพธ์ตามตัวชี้วัดด้านผู้รับบริการ และประชาชน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1) ตัวชี้วัดของการบรรลุผลลัพธ์ของความพึงพอใจของผู้รับบริการและผู้มีส่วนได้ส่วนเสียจากการใช้บริการของส่วนราชการ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2) ตัวชี้วัดที่แสดงออกถึงความผูกพันและการให้ความร่วมมือจากประชาชนและผู้เข้ามารับการบริการจากส่วนราชการ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3) ตัวชี้วัดที่แสดงการบรรลุผลหรือความสำเร็จของการดำเนินการด้านโครงการประชารัฐ เช่น ยอดการจำหน่ายสินค้า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ภายใต้โครงการประชารัฐ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4) ตัวชี้วัดที่สะท้อนถึงผลจากการปรับเปลี่ยนด้านการบริการ และนวัตกรรมการบริการที่เกิดประโยชน์ต่อผู้รับบริการ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ที่สามารถวัดผลได้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5) ตัวชี้วัดที่สะท้อนถึงการจัดการข้อร้องเรียนที่ได้รับการแก้ไขอย่างรวดเร็วและเกิดผล</a:t>
            </a:r>
          </a:p>
          <a:p>
            <a:pPr>
              <a:spcBef>
                <a:spcPts val="0"/>
              </a:spcBef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การบรรลุผลลัพธ์ตามตัวชี้วัดด้านการพัฒนาบุคลากร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1) ตัวชี้วัดของการพัฒนานวัตกรรมที่เกิดจากบุคลากรของส่วนราชการ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2) ตัวชี้วัดของการเรียนรู้และผลการพัฒนาบุคลากรของส่วนราชการ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3) ตัวชี้วัดที่แสดงถึงความก้าวหน้าของบุคลากรและความก้าวขึ้นสู่ตำแหน่งตามแผน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4) ตัวชี้วัดที่แสดงถึงบุคลากรของส่วนราชการที่ได้รับการแต่งตั้งให้ไปร่วมในภาคีเครือข่ายภายนอกทั้งระดับชาติ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และนานาชาติ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5) ตัวชี้วัดที่แสดงถึงบุคลากรของส่วนราชการไปเป็นอาสาสมัครในโครงการที่ตอบสนองนโยบายหน่วยงาน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AutoNum type="arabicPeriod"/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2810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การบริหารจัดการภาครัฐ (</a:t>
              </a:r>
              <a:r>
                <a:rPr lang="en-US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PMQA) </a:t>
              </a:r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สำนักงาน ก.พ.ร.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14400"/>
            <a:ext cx="9144000" cy="579120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0"/>
              </a:spcBef>
              <a:defRPr/>
            </a:pP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en-US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บรรลุผลลัพธ์ตามตัวชี้วัดด้านการเป็นต้นแบบ</a:t>
            </a:r>
          </a:p>
          <a:p>
            <a:pPr>
              <a:spcBef>
                <a:spcPts val="0"/>
              </a:spcBef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1) ตัวชี้วัดที่แสดงถึงสำเร็จของการเป็นต้นแบบของส่วนราชการที่ได้รับรางวัลจากหน่วยงานภายนอกที่แสดงถึงความสำเร็จ</a:t>
            </a:r>
            <a:endParaRPr lang="en-US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ในการปรับปรุงกระบวนการ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2) ตัวชี้วัดที่แสดงถึงสำเร็จของการเป็นต้นแบบของส่วนราชการที่เป็น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Best practice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3) ตัวชี้วัดที่แสดงถึงสำเร็จของการเป็นต้นแบบของส่วนราชการ ได้แก่ </a:t>
            </a:r>
          </a:p>
          <a:p>
            <a:pPr>
              <a:spcBef>
                <a:spcPts val="0"/>
              </a:spcBef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 รางวัลระดับกรมเป็นรางวัลที่ส่วนราชการระดับกรมมอบให้หน่วยงานย่อยในสังกัด</a:t>
            </a:r>
          </a:p>
          <a:p>
            <a:pPr>
              <a:spcBef>
                <a:spcPts val="0"/>
              </a:spcBef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 รางวัลระดับกระทรวงเป็นรางวัลที่มอบให้กับส่วนราชการระดับกรมในสังกัด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4) ตัวชี้วัดที่แสดงถึงสำเร็จของการแข่งขัน โดยได้รับการจัดอันดับในระดับนานาชาติ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5) ตัวชี้วัดที่แสดงถึงสำเร็จของการเป็นต้นแบบของส่วนราชการ โดยมีบุคลากรของตนเองได้รับการยกย่องจากภายนอก</a:t>
            </a:r>
          </a:p>
          <a:p>
            <a:pPr>
              <a:spcBef>
                <a:spcPts val="0"/>
              </a:spcBef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 การบรรลุผลลัพธ์ตามตัวชี้วัดด้านผลกระทบต่อเศรษฐกิจ สังคม สาธารณสุข และสิ่งแวดล้อม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1) ตัวชี้วัดของการบรรลุผลลัพธ์การบรรลุผลของตัววัดร่วม ในการมีกระบวนการที่ดำเนินการข้ามหลายหน่วยงาน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ของส่วนราชการ (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Area base)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2) ตัวชี้วัดที่สะท้อนถึงผลกระทบจากการดำเนินการที่มีต่อด้านเศรษฐกิจ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3) ตัวชี้วัดที่สะท้อนถึงผลกระทบจากการดำเนินการที่มีต่อด้านสังคม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4) ตัวชี้วัดที่สะท้อนถึงผลกระทบจากการดำเนินการที่มีต่อด้านสาธารณสุข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5) ตัวชี้วัดที่สะท้อนถึงผลกระทบจากการดำเนินการที่มีต่อด้านสิ่งแวดล้อม</a:t>
            </a:r>
          </a:p>
          <a:p>
            <a:pPr>
              <a:spcBef>
                <a:spcPts val="0"/>
              </a:spcBef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6. การบรรลุผลลัพธ์ตามตัวชี้วัดด้านการลดต้นทุน การสร้างนวัตกรรม และการจัดการกระบวนการ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1) ตัวชี้วัดของการลดต้นทุนทั้งในระดับกระบวนการอันเกิดจากการปรับปรุงงาน และการนำเทคโนโลยีดิจิทัลมาใช้        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เพื่อลดต้นทุนในการทำงาน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2) ตัวชี้วัดของนวัตกรรมการปรับปรุงกระบวนการ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3) ตัวชี้วัดผลลัพธ์ของการปรับปรุงกระบวนการ และการบริการจากการใช้ดิจิทัลเทคโนโลยี ทั้งทางตรงและทางอ้อม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4) ตัวชี้วัดที่แสดงถึงประสิทธิผลของการบรรเทาผลกระทบด้านภัยพิบัติต่าง ๆ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5) ตัวชี้วัดของนวัตกรรมการปรับปรุงด้านนโยบาย กฎระเบียบ และกฎหมาย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AutoNum type="arabicPeriod"/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366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ตัวชี้วัดตามภารกิจที่สำคัญของแต่ละหน่วยงาน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893340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ความสำเร็จของการดำเนินกิจกรรมภายใต้โครงการ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Competency Skill  Standard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สาขาช่างเชื่อม ภายใต้แผนงาน</a:t>
            </a: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การพัฒนาเขตเศรษฐกิจสามฝ่าย อินโดนีเซีย – มาเลเซีย – ไทย (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IMT-GT)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โดยกองวิเทศ</a:t>
            </a:r>
            <a:r>
              <a:rPr lang="th-TH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สัมพันธ์</a:t>
            </a:r>
            <a:endParaRPr lang="en-US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 การเบิกจ่ายเงินงบประมาณภาพรวม ประจำปีงบประมาณ พ.ศ.2564 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โดยกองบริหารการ</a:t>
            </a:r>
            <a:r>
              <a:rPr lang="th-TH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คลัง</a:t>
            </a:r>
            <a:endParaRPr lang="en-US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ความสำเร็จของการรายงานสรุปผลการปฏิบัติงานตรวจสอบภายใน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โดยกลุ่มตรวจสอบภายใน (พบ.เจ้าภาพ</a:t>
            </a: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en-US" sz="1400" b="1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 ร้อยละของจำนวนคดีที่ได้ยื่นคำร้องต่อเจ้าพนักงานบังคับคดีเพื่อยึดหรือายัดทรัพย์สินของลูกหนี้ตามคำพิพากษา </a:t>
            </a:r>
          </a:p>
          <a:p>
            <a:pPr defTabSz="457200"/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โดยกลุ่มกฎหมาย (พบ.เจ้าภาพ</a:t>
            </a: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en-US" sz="1400" b="1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 ระดับความสำเร็จของการจำแนกและกำหนดระดับความรู้ความสามารถ และกำหนดช่วงอัตราค่าจ้างที่เหมาะสมกับ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</a:p>
          <a:p>
            <a:pPr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ความรู้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ความสามารถของผู้ประกอบอาชีพ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โดยสำนักงานรับรองความรู้ความสามารถ (พบ.เจ้าภาพ</a:t>
            </a: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en-US" sz="1400" b="1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6. ความสำเร็จของผู้เข้ารับการรับรองความรู้ความสามารถ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โดยสำนักงานรับรองความรู้ความสามารถ </a:t>
            </a:r>
            <a:endParaRPr lang="en-US" sz="1400" b="1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9. ความสำเร็จของการจัดทำมาตรฐานฝีมือแรงงานแห่งชาติหรือวิธีการทดสอบมาตรฐานฝีมือแรงงานแห่งชาติแต่ละระดับ   </a:t>
            </a:r>
          </a:p>
          <a:p>
            <a:pPr>
              <a:defRPr/>
            </a:pP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โดย</a:t>
            </a:r>
            <a:r>
              <a:rPr lang="th-TH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สำนักพัฒนามาตรฐานและทดสอบฝีมือแรงงาน</a:t>
            </a:r>
            <a:r>
              <a:rPr lang="en-US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(พบ.เจ้าภาพ</a:t>
            </a: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en-US" sz="1400" b="1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7. ความสําเร็จของการจัดทํามาตรฐานฝีมือแรงงานของผู้ประกอบอาชีพ ของสถาบันพัฒนาฝีมือแรงงาน</a:t>
            </a: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และสํานักงานพัฒนาฝีมือแรงงาน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โดย</a:t>
            </a:r>
            <a:r>
              <a:rPr lang="th-TH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สำนักพัฒนามาตรฐานและทดสอบฝีมือแรงงาน</a:t>
            </a:r>
            <a:r>
              <a:rPr lang="en-US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4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8. ระดับความสำเร็จของการดำเนินโครงการเพิ่มประสิทธิภาพ/ผลิตภาพ (โครงการเพิ่มผลิตภาพแรงงานสู่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SME 4.0)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โดยกองพัฒนาศักยภาพแรงงานและผู้ประกอบกิจการ </a:t>
            </a:r>
            <a:endParaRPr lang="en-US" sz="1400" b="1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9. ระดับความสำเร็จของการดำเนินโครงการเพิ่มประสิทธิภาพ/ผลิตภาพ (โครงการเพิ่มผลิตภาพแรงงานสู่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SME 4.0)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กองพัฒนาศักยภาพแรงงานและผู้ประกอบกิจการ (พบ.เจ้าภาพ)</a:t>
            </a:r>
          </a:p>
          <a:p>
            <a:pPr>
              <a:defRPr/>
            </a:pPr>
            <a:endParaRPr lang="th-TH" sz="14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4065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ตัวชี้วัดสำคัญตามภารกิจของแต่ละหน่วยงาน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893340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10. ความสำเร็จของการเสริมสร้างวัฒนธรรมองค์กรเพื่อสร้างทัศนคติและจิตสำนึกด้านการป้องกันและต่อต้านการทุจริต</a:t>
            </a: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ประพฤติมิชอบ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กองบริหารทรัพยากรบุคคล </a:t>
            </a:r>
            <a:endParaRPr lang="en-US" sz="14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11. ความสำเร็จของการพัฒนาบุคลากร มุ่งสู่ความสำเร็จขององค์กร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กองบริหารทรัพยากรบุคคล </a:t>
            </a:r>
            <a:endParaRPr lang="en-US" sz="14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12. ความสำเร็จของการจัดทำรายงานการประเมินผลการควบคุมภายในระดับส่วนงานย่อย ประจำปีงบประมาณ พ.ศ. 2564</a:t>
            </a: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และความสำเร็จของการจัดวางระบบมาตรฐานการควบคุมภายในและการจัดทำรายงานการประเมินผลการควบคุมภายใน  </a:t>
            </a:r>
          </a:p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ระดับส่วนงานย่อย ประจำปีงบประมาณ พ.ศ. 2564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</a:t>
            </a:r>
            <a:r>
              <a:rPr lang="th-TH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กลุ่มพัฒนาระบบบริหาร</a:t>
            </a:r>
            <a:r>
              <a:rPr lang="en-US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defTabSz="457200"/>
            <a:endParaRPr lang="en-US" sz="14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en-US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ความสำเร็จของการพัฒนานวัตกรรม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</a:t>
            </a:r>
            <a:r>
              <a:rPr lang="th-TH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กลุ่มพัฒนาระบบบริหาร</a:t>
            </a:r>
            <a:r>
              <a:rPr lang="en-US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(ตอบโจทย์ตัวชี้วัด </a:t>
            </a:r>
            <a:r>
              <a:rPr lang="en-US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</a:t>
            </a:r>
            <a:r>
              <a:rPr lang="th-TH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 3 ข้อย่อย 1</a:t>
            </a:r>
            <a:r>
              <a:rPr lang="th-TH" sz="1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4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defTabSz="457200"/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ความสำเร็จของการประกวดรางวัลเลิศรัฐ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โดย</a:t>
            </a:r>
            <a:r>
              <a:rPr lang="th-TH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กลุ่มพัฒนาระบบบริหาร</a:t>
            </a:r>
            <a:r>
              <a:rPr lang="en-US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(ตอบโจทย์ยุทธศาสตร์ที่ 5 ในข้อที่ 4 </a:t>
            </a:r>
            <a:r>
              <a:rPr lang="th-TH" sz="1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</a:t>
            </a:r>
            <a:endParaRPr lang="en-US" sz="14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ความสำเร็จของการขับเคลื่อนการปฏิบัติงานของกรมพัฒนาฝีมือแรงงาน สู่ระบบราชการ 4.0 </a:t>
            </a:r>
          </a:p>
          <a:p>
            <a:pPr defTabSz="457200"/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โดย</a:t>
            </a:r>
            <a:r>
              <a:rPr lang="th-TH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กลุ่มพัฒนาระบบบริหาร</a:t>
            </a:r>
            <a:r>
              <a:rPr lang="en-US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0487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ตัวชี้วัดหน่วยงานส่วนกลาง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548038"/>
              </p:ext>
            </p:extLst>
          </p:nvPr>
        </p:nvGraphicFramePr>
        <p:xfrm>
          <a:off x="381000" y="1397000"/>
          <a:ext cx="8610600" cy="440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9600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70821624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48015750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353616121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843678867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71448976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65970410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30320706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74554155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515279324"/>
                    </a:ext>
                  </a:extLst>
                </a:gridCol>
              </a:tblGrid>
              <a:tr h="520700">
                <a:tc rowSpan="2">
                  <a:txBody>
                    <a:bodyPr/>
                    <a:lstStyle/>
                    <a:p>
                      <a:endParaRPr lang="th-TH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ตัวชี้วัด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52070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1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2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3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4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5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6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7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8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03760144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defTabSz="457200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ความสำเร็จของการดำเนินกิจกรรมภายใต้โครงการ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Competency Skill  Standard 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สาขาช่างเชื่อม ภายใต้แผนงานการพัฒนาเขตเศรษฐกิจสามฝ่าย อินโดนีเซีย – มาเลเซีย – ไทย (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IMT-GT)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(วส.)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การเบิกจ่ายเงินงบประมาณภาพรวม ประจำปีงบประมาณ พ.ศ.2564 (กค.) </a:t>
                      </a:r>
                      <a:r>
                        <a:rPr lang="th-TH" sz="1200" b="0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วัดทุกหน่วยงาน</a:t>
                      </a:r>
                      <a:endParaRPr lang="en-US" sz="1200" b="0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ความสำเร็จของการรายงานสรุปผลการปฏิบัติงานตรวจสอบภายใน </a:t>
                      </a:r>
                      <a:r>
                        <a:rPr lang="th-TH" sz="12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(ตส.)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494522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defTabSz="457200"/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คดีที่ได้ยื่นคำร้องต่อเจ้าพนักงานบังคับคดีเพื่อยึดหรืออายัดทรัพย์สินของลูกหนี้ตามคำพิพากษา (กม.) </a:t>
                      </a: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ระดับความสำเร็จของการจำแนกและกำหนดระดับความรู้ความสามารถ และกำหนดช่วงอัตราค่าจ้างที่เหมาะสมกับระดับความรู้ความสามารถของผู้ประกอบอาชีพ (</a:t>
                      </a:r>
                      <a:r>
                        <a:rPr lang="th-TH" sz="120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รร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.)</a:t>
                      </a:r>
                      <a:r>
                        <a:rPr lang="th-TH" sz="1200" b="1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614002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มาตรฐานฝีมือแรงงานแห่งชาติหรือวิธีการทดสอบมาตรฐานฝีมือแรงงานแห่งชาติแต่ละระดับ (สมฐ.)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9559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04896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ตัวชี้วัดหน่วยงานส่วนกลาง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979001"/>
              </p:ext>
            </p:extLst>
          </p:nvPr>
        </p:nvGraphicFramePr>
        <p:xfrm>
          <a:off x="381000" y="1397000"/>
          <a:ext cx="8610600" cy="440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9600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70821624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48015750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353616121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843678867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71448976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65970410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30320706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74554155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515279324"/>
                    </a:ext>
                  </a:extLst>
                </a:gridCol>
              </a:tblGrid>
              <a:tr h="520700">
                <a:tc rowSpan="2">
                  <a:txBody>
                    <a:bodyPr/>
                    <a:lstStyle/>
                    <a:p>
                      <a:endParaRPr lang="th-TH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ตัวชี้วัด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52070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1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2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3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4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5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6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7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8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03760144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defTabSz="457200"/>
                      <a:r>
                        <a:rPr lang="th-TH" sz="1200" kern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ระดับความสำเร็จของการดำเนินโครงการเพิ่มประสิทธิภาพ/ผลิตภาพ </a:t>
                      </a:r>
                    </a:p>
                    <a:p>
                      <a:pPr defTabSz="457200"/>
                      <a:r>
                        <a:rPr lang="th-TH" sz="1200" kern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(ศป.)</a:t>
                      </a:r>
                      <a:endParaRPr lang="en-US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เสริมสร้างวัฒนธรรมองค์กรเพื่อสร้างทัศนคติและจิตสำนึกด้านการป้องกันและต่อต้านการทุจริตประพฤติ</a:t>
                      </a:r>
                      <a:r>
                        <a:rPr lang="th-TH" sz="120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มิช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อบ (บค.)</a:t>
                      </a:r>
                      <a:endParaRPr lang="en-US" sz="1200" dirty="0"/>
                    </a:p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ความสำเร็จของการพัฒนาบุคลากร มุ่งสู่ความสำเร็จขององค์กร 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(บค.) </a:t>
                      </a:r>
                      <a:r>
                        <a:rPr lang="th-TH" sz="1200" kern="0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วัดทุกหน่วยงาน</a:t>
                      </a:r>
                      <a:endParaRPr lang="en-US" sz="1200" b="0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494522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ความสำเร็จของการจัดทำรายงานการประเมินผลการควบคุมภายในระดับส่วนงานย่อย ประจำปีงบประมาณ พ.ศ. 2564 (พบ.</a:t>
                      </a:r>
                      <a:r>
                        <a:rPr lang="th-TH" sz="12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200" kern="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วัดทุกหน่วยงาน</a:t>
                      </a:r>
                      <a:endParaRPr lang="en-US" sz="1200" b="0" dirty="0" smtClean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614002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ความสำเร็จของการประกวดรางวัลเลิศรัฐ  (พบ.)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kern="0" dirty="0">
                          <a:solidFill>
                            <a:schemeClr val="accent3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วัดทุกหน่วยงาน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9559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6223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ตัวชี้วัดหน่วยงานส่วนกลาง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150280"/>
              </p:ext>
            </p:extLst>
          </p:nvPr>
        </p:nvGraphicFramePr>
        <p:xfrm>
          <a:off x="381000" y="1397000"/>
          <a:ext cx="8610600" cy="416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9600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70821624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48015750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353616121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843678867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71448976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65970410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30320706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74554155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515279324"/>
                    </a:ext>
                  </a:extLst>
                </a:gridCol>
              </a:tblGrid>
              <a:tr h="520700">
                <a:tc rowSpan="2">
                  <a:txBody>
                    <a:bodyPr/>
                    <a:lstStyle/>
                    <a:p>
                      <a:endParaRPr lang="th-TH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ตัวชี้วัด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52070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1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2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3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4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5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6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7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8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03760144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ฐานข้อมูลที่อยู่ในข่ายบังคับและปฏิบัติตามพระราชบัญญัติส่งเสริมการพัฒนาฝีมือแรงงาน พ.ศ. 2545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494522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614002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1200" kern="0" dirty="0">
                        <a:solidFill>
                          <a:schemeClr val="accent3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9559208"/>
                  </a:ext>
                </a:extLst>
              </a:tr>
            </a:tbl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72F1BD7-50E2-4270-8285-FAB4E9C9AD77}"/>
              </a:ext>
            </a:extLst>
          </p:cNvPr>
          <p:cNvCxnSpPr/>
          <p:nvPr/>
        </p:nvCxnSpPr>
        <p:spPr>
          <a:xfrm flipV="1">
            <a:off x="6858000" y="2514600"/>
            <a:ext cx="2286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70992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ตัวชี้วัดหน่วยงานส่วนกลางที่ตั้งอยู่ในภูมิภาค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631330"/>
              </p:ext>
            </p:extLst>
          </p:nvPr>
        </p:nvGraphicFramePr>
        <p:xfrm>
          <a:off x="381000" y="1397000"/>
          <a:ext cx="8610600" cy="376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9600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70821624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48015750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353616121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843678867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71448976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65970410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30320706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74554155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515279324"/>
                    </a:ext>
                  </a:extLst>
                </a:gridCol>
              </a:tblGrid>
              <a:tr h="520700">
                <a:tc rowSpan="2">
                  <a:txBody>
                    <a:bodyPr/>
                    <a:lstStyle/>
                    <a:p>
                      <a:endParaRPr lang="th-TH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ตัวชี้วัด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52070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1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2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3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4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5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6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7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8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03760144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การเบิกจ่ายเงินงบประมาณภาพรวม ประจำปีงบประมาณ พ.ศ.2564 (กค.)</a:t>
                      </a:r>
                      <a:endParaRPr 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ความสำเร็จของผู้เข้ารับการรับรองความรู้ความสามารถ (</a:t>
                      </a:r>
                      <a:r>
                        <a:rPr lang="th-TH" sz="120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รร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494522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</a:t>
                      </a:r>
                      <a:r>
                        <a:rPr lang="th-TH" sz="120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สําเร็จ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ของการจัด</a:t>
                      </a:r>
                      <a:r>
                        <a:rPr lang="th-TH" sz="120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ทํา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มาตรฐานฝีมือแรงงานของผู้ประกอบอาชีพ ของสถาบันพัฒนาฝีมือแรงงานและ</a:t>
                      </a:r>
                      <a:r>
                        <a:rPr lang="th-TH" sz="120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สํานักงาน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พัฒนาฝีมือแรงงาน (สมฐ.)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r>
                        <a:rPr lang="th-TH" sz="1200" kern="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ระดับความสำเร็จของการดำเนินโครงการเพิ่มประสิทธิภาพ/ผลิตภาพ (ศป.)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614002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ความสำเร็จของการพัฒนาบุคลากร มุ่งสู่ความสำเร็จขององค์กร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9559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00835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ตัวชี้วัดหน่วยงานส่วนกลางที่ตั้งอยู่ในภูมิภาค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175230"/>
              </p:ext>
            </p:extLst>
          </p:nvPr>
        </p:nvGraphicFramePr>
        <p:xfrm>
          <a:off x="381000" y="1397000"/>
          <a:ext cx="8610600" cy="3883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9600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70821624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48015750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353616121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843678867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71448976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65970410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30320706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74554155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515279324"/>
                    </a:ext>
                  </a:extLst>
                </a:gridCol>
              </a:tblGrid>
              <a:tr h="520700">
                <a:tc rowSpan="2">
                  <a:txBody>
                    <a:bodyPr/>
                    <a:lstStyle/>
                    <a:p>
                      <a:endParaRPr lang="th-TH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ตัวชี้วัด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52070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1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2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3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4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5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6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7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8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03760144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ความสำเร็จของการจัดวางระบบมาตรฐานการควบคุมภายใน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และการจัดทำรายงานการประเมินผลการควบคุมภายในระดับส่วนงานย่อย ประจำปีงบประมาณ พ.ศ. 2564 (พบ.)</a:t>
                      </a:r>
                      <a:r>
                        <a:rPr lang="en-US" sz="12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kern="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วัดทุกหน่วยงาน</a:t>
                      </a:r>
                      <a:endParaRPr lang="en-US" sz="1200" b="0" dirty="0" smtClean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  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(พบ.) </a:t>
                      </a:r>
                      <a:r>
                        <a:rPr lang="th-TH" sz="1200" kern="0" dirty="0">
                          <a:solidFill>
                            <a:schemeClr val="accent3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วัดทุกหน่วยงาน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494522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ความสำเร็จของการประกวดรางวัลเลิศรัฐ (พบ.) </a:t>
                      </a:r>
                      <a:r>
                        <a:rPr lang="th-TH" sz="1200" kern="0" dirty="0">
                          <a:solidFill>
                            <a:schemeClr val="accent3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วัดทุกหน่วยงาน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ความสำเร็จของการขับเคลื่อนการปฏิบัติงานของกรมพัฒนาฝีมือแรงงาน สู่ระบบราชการ 4.0 (พบ.) </a:t>
                      </a:r>
                      <a:r>
                        <a:rPr lang="th-TH" sz="1200" kern="0" dirty="0">
                          <a:solidFill>
                            <a:schemeClr val="accent3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วัดทุกหน่วยงาน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614002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algn="l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ร้อยละของการเบิกจ่ายเงินกองทุนพัฒนาฝีมือแรงงาน ประจำปีงบประมาณ พ.ศ. 2564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9559208"/>
                  </a:ext>
                </a:extLst>
              </a:tr>
            </a:tbl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8E346DAF-35EA-420E-80C7-3B5B08110C6B}"/>
              </a:ext>
            </a:extLst>
          </p:cNvPr>
          <p:cNvCxnSpPr/>
          <p:nvPr/>
        </p:nvCxnSpPr>
        <p:spPr>
          <a:xfrm flipV="1">
            <a:off x="7696200" y="3149600"/>
            <a:ext cx="3048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F0724E70-CD52-4298-964F-363F82626496}"/>
              </a:ext>
            </a:extLst>
          </p:cNvPr>
          <p:cNvCxnSpPr/>
          <p:nvPr/>
        </p:nvCxnSpPr>
        <p:spPr>
          <a:xfrm flipV="1">
            <a:off x="5867400" y="3683000"/>
            <a:ext cx="3048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C3C0025B-DB99-4DCE-AB0A-B400AD6B0C36}"/>
              </a:ext>
            </a:extLst>
          </p:cNvPr>
          <p:cNvCxnSpPr/>
          <p:nvPr/>
        </p:nvCxnSpPr>
        <p:spPr>
          <a:xfrm flipV="1">
            <a:off x="5867400" y="4224059"/>
            <a:ext cx="3048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B9919B67-B3B6-42DD-828B-8752E0B17610}"/>
              </a:ext>
            </a:extLst>
          </p:cNvPr>
          <p:cNvCxnSpPr/>
          <p:nvPr/>
        </p:nvCxnSpPr>
        <p:spPr>
          <a:xfrm flipV="1">
            <a:off x="5372100" y="4224059"/>
            <a:ext cx="3048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BE6C91EC-8F0E-4CAA-9016-1E968AD7E54D}"/>
              </a:ext>
            </a:extLst>
          </p:cNvPr>
          <p:cNvCxnSpPr/>
          <p:nvPr/>
        </p:nvCxnSpPr>
        <p:spPr>
          <a:xfrm flipV="1">
            <a:off x="6324600" y="4800600"/>
            <a:ext cx="3048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82116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ตัวชี้วัดหน่วยงานส่วนกลางที่ตั้งอยู่ในภูมิภาค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575067"/>
              </p:ext>
            </p:extLst>
          </p:nvPr>
        </p:nvGraphicFramePr>
        <p:xfrm>
          <a:off x="381000" y="1397000"/>
          <a:ext cx="8610600" cy="376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9600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70821624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48015750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353616121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843678867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71448976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65970410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30320706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74554155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515279324"/>
                    </a:ext>
                  </a:extLst>
                </a:gridCol>
              </a:tblGrid>
              <a:tr h="520700">
                <a:tc rowSpan="2">
                  <a:txBody>
                    <a:bodyPr/>
                    <a:lstStyle/>
                    <a:p>
                      <a:endParaRPr lang="th-TH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ตัวชี้วัด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52070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1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2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3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4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5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6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7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8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03760144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th-TH" sz="1200" dirty="0">
                          <a:latin typeface="Tahoma" pitchFamily="34" charset="0"/>
                          <a:cs typeface="Tahoma" pitchFamily="34" charset="0"/>
                        </a:rPr>
                        <a:t>ร้อยละของจำนวนสถานประกอบกิจการที่ยื่นแบบแสดงการส่งเงินสมทบกองทุนพัฒนาฝีมือแรงงานตาม พ.ร.บ. ส่งเสริมการพัฒนาฝีมือแรงงาน พ.ศ. 2545 ประจำปี พ.ศ. 2563</a:t>
                      </a:r>
                      <a:endParaRPr lang="en-US" sz="1200" b="0" dirty="0">
                        <a:solidFill>
                          <a:schemeClr val="accent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494522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614002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9559208"/>
                  </a:ext>
                </a:extLst>
              </a:tr>
            </a:tbl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8E346DAF-35EA-420E-80C7-3B5B08110C6B}"/>
              </a:ext>
            </a:extLst>
          </p:cNvPr>
          <p:cNvCxnSpPr/>
          <p:nvPr/>
        </p:nvCxnSpPr>
        <p:spPr>
          <a:xfrm flipV="1">
            <a:off x="6324600" y="2514600"/>
            <a:ext cx="3048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31001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ตัวชี้วัดอื่น ๆ ที่เกี่ยวข้อง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893340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213DD5D-A2CA-4A71-8A74-E75E0FDF8609}"/>
              </a:ext>
            </a:extLst>
          </p:cNvPr>
          <p:cNvSpPr/>
          <p:nvPr/>
        </p:nvSpPr>
        <p:spPr>
          <a:xfrm>
            <a:off x="2286000" y="282883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457200"/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1. สถานประกอบการมากกว่าภาคบังคับมีการพัฒนาฝีมือแรงงาน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2. กระบวนการฝึกอบรมทำให้ลดความสูญเสียทางเศรษฐกิจ</a:t>
            </a:r>
          </a:p>
          <a:p>
            <a:pPr defTabSz="457200"/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3. ร้อยละของจำนวนแรงงานที่ส่งผลให้ผลิตภาพแรงงานบรรลุเป้าหมาย</a:t>
            </a:r>
          </a:p>
          <a:p>
            <a:pPr defTabSz="457200"/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4. ร้อยละของแรงงานที่ได้รับค่าตอบแทนสูงขึ้นกว่า.....................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5953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Freeform 5">
            <a:extLst>
              <a:ext uri="{FF2B5EF4-FFF2-40B4-BE49-F238E27FC236}">
                <a16:creationId xmlns="" xmlns:a16="http://schemas.microsoft.com/office/drawing/2014/main" id="{7A396680-540C-41F5-BD72-92B9C192610B}"/>
              </a:ext>
            </a:extLst>
          </p:cNvPr>
          <p:cNvSpPr>
            <a:spLocks noEditPoints="1"/>
          </p:cNvSpPr>
          <p:nvPr/>
        </p:nvSpPr>
        <p:spPr bwMode="auto">
          <a:xfrm flipH="1" flipV="1">
            <a:off x="1180399" y="577383"/>
            <a:ext cx="6912047" cy="5703241"/>
          </a:xfrm>
          <a:custGeom>
            <a:avLst/>
            <a:gdLst>
              <a:gd name="T0" fmla="*/ 477 w 2660"/>
              <a:gd name="T1" fmla="*/ 1174 h 1647"/>
              <a:gd name="T2" fmla="*/ 242 w 2660"/>
              <a:gd name="T3" fmla="*/ 1174 h 1647"/>
              <a:gd name="T4" fmla="*/ 236 w 2660"/>
              <a:gd name="T5" fmla="*/ 1174 h 1647"/>
              <a:gd name="T6" fmla="*/ 0 w 2660"/>
              <a:gd name="T7" fmla="*/ 1410 h 1647"/>
              <a:gd name="T8" fmla="*/ 0 w 2660"/>
              <a:gd name="T9" fmla="*/ 1410 h 1647"/>
              <a:gd name="T10" fmla="*/ 236 w 2660"/>
              <a:gd name="T11" fmla="*/ 1647 h 1647"/>
              <a:gd name="T12" fmla="*/ 926 w 2660"/>
              <a:gd name="T13" fmla="*/ 1647 h 1647"/>
              <a:gd name="T14" fmla="*/ 1045 w 2660"/>
              <a:gd name="T15" fmla="*/ 1647 h 1647"/>
              <a:gd name="T16" fmla="*/ 2278 w 2660"/>
              <a:gd name="T17" fmla="*/ 1647 h 1647"/>
              <a:gd name="T18" fmla="*/ 2660 w 2660"/>
              <a:gd name="T19" fmla="*/ 1264 h 1647"/>
              <a:gd name="T20" fmla="*/ 2660 w 2660"/>
              <a:gd name="T21" fmla="*/ 1264 h 1647"/>
              <a:gd name="T22" fmla="*/ 2278 w 2660"/>
              <a:gd name="T23" fmla="*/ 881 h 1647"/>
              <a:gd name="T24" fmla="*/ 2278 w 2660"/>
              <a:gd name="T25" fmla="*/ 881 h 1647"/>
              <a:gd name="T26" fmla="*/ 2116 w 2660"/>
              <a:gd name="T27" fmla="*/ 720 h 1647"/>
              <a:gd name="T28" fmla="*/ 2116 w 2660"/>
              <a:gd name="T29" fmla="*/ 720 h 1647"/>
              <a:gd name="T30" fmla="*/ 2278 w 2660"/>
              <a:gd name="T31" fmla="*/ 558 h 1647"/>
              <a:gd name="T32" fmla="*/ 2473 w 2660"/>
              <a:gd name="T33" fmla="*/ 558 h 1647"/>
              <a:gd name="T34" fmla="*/ 2641 w 2660"/>
              <a:gd name="T35" fmla="*/ 390 h 1647"/>
              <a:gd name="T36" fmla="*/ 2641 w 2660"/>
              <a:gd name="T37" fmla="*/ 390 h 1647"/>
              <a:gd name="T38" fmla="*/ 2473 w 2660"/>
              <a:gd name="T39" fmla="*/ 221 h 1647"/>
              <a:gd name="T40" fmla="*/ 2226 w 2660"/>
              <a:gd name="T41" fmla="*/ 221 h 1647"/>
              <a:gd name="T42" fmla="*/ 2161 w 2660"/>
              <a:gd name="T43" fmla="*/ 156 h 1647"/>
              <a:gd name="T44" fmla="*/ 2161 w 2660"/>
              <a:gd name="T45" fmla="*/ 156 h 1647"/>
              <a:gd name="T46" fmla="*/ 2226 w 2660"/>
              <a:gd name="T47" fmla="*/ 90 h 1647"/>
              <a:gd name="T48" fmla="*/ 2270 w 2660"/>
              <a:gd name="T49" fmla="*/ 90 h 1647"/>
              <a:gd name="T50" fmla="*/ 2315 w 2660"/>
              <a:gd name="T51" fmla="*/ 45 h 1647"/>
              <a:gd name="T52" fmla="*/ 2315 w 2660"/>
              <a:gd name="T53" fmla="*/ 45 h 1647"/>
              <a:gd name="T54" fmla="*/ 2270 w 2660"/>
              <a:gd name="T55" fmla="*/ 0 h 1647"/>
              <a:gd name="T56" fmla="*/ 2107 w 2660"/>
              <a:gd name="T57" fmla="*/ 0 h 1647"/>
              <a:gd name="T58" fmla="*/ 1985 w 2660"/>
              <a:gd name="T59" fmla="*/ 0 h 1647"/>
              <a:gd name="T60" fmla="*/ 1767 w 2660"/>
              <a:gd name="T61" fmla="*/ 71 h 1647"/>
              <a:gd name="T62" fmla="*/ 1415 w 2660"/>
              <a:gd name="T63" fmla="*/ 71 h 1647"/>
              <a:gd name="T64" fmla="*/ 1356 w 2660"/>
              <a:gd name="T65" fmla="*/ 130 h 1647"/>
              <a:gd name="T66" fmla="*/ 1356 w 2660"/>
              <a:gd name="T67" fmla="*/ 130 h 1647"/>
              <a:gd name="T68" fmla="*/ 1415 w 2660"/>
              <a:gd name="T69" fmla="*/ 189 h 1647"/>
              <a:gd name="T70" fmla="*/ 1472 w 2660"/>
              <a:gd name="T71" fmla="*/ 189 h 1647"/>
              <a:gd name="T72" fmla="*/ 1557 w 2660"/>
              <a:gd name="T73" fmla="*/ 274 h 1647"/>
              <a:gd name="T74" fmla="*/ 1557 w 2660"/>
              <a:gd name="T75" fmla="*/ 274 h 1647"/>
              <a:gd name="T76" fmla="*/ 1472 w 2660"/>
              <a:gd name="T77" fmla="*/ 360 h 1647"/>
              <a:gd name="T78" fmla="*/ 1302 w 2660"/>
              <a:gd name="T79" fmla="*/ 360 h 1647"/>
              <a:gd name="T80" fmla="*/ 999 w 2660"/>
              <a:gd name="T81" fmla="*/ 540 h 1647"/>
              <a:gd name="T82" fmla="*/ 749 w 2660"/>
              <a:gd name="T83" fmla="*/ 669 h 1647"/>
              <a:gd name="T84" fmla="*/ 463 w 2660"/>
              <a:gd name="T85" fmla="*/ 669 h 1647"/>
              <a:gd name="T86" fmla="*/ 334 w 2660"/>
              <a:gd name="T87" fmla="*/ 798 h 1647"/>
              <a:gd name="T88" fmla="*/ 334 w 2660"/>
              <a:gd name="T89" fmla="*/ 798 h 1647"/>
              <a:gd name="T90" fmla="*/ 463 w 2660"/>
              <a:gd name="T91" fmla="*/ 926 h 1647"/>
              <a:gd name="T92" fmla="*/ 477 w 2660"/>
              <a:gd name="T93" fmla="*/ 926 h 1647"/>
              <a:gd name="T94" fmla="*/ 601 w 2660"/>
              <a:gd name="T95" fmla="*/ 1050 h 1647"/>
              <a:gd name="T96" fmla="*/ 601 w 2660"/>
              <a:gd name="T97" fmla="*/ 1050 h 1647"/>
              <a:gd name="T98" fmla="*/ 477 w 2660"/>
              <a:gd name="T99" fmla="*/ 1174 h 1647"/>
              <a:gd name="T100" fmla="*/ 2397 w 2660"/>
              <a:gd name="T101" fmla="*/ 90 h 1647"/>
              <a:gd name="T102" fmla="*/ 2351 w 2660"/>
              <a:gd name="T103" fmla="*/ 45 h 1647"/>
              <a:gd name="T104" fmla="*/ 2397 w 2660"/>
              <a:gd name="T105" fmla="*/ 0 h 1647"/>
              <a:gd name="T106" fmla="*/ 2442 w 2660"/>
              <a:gd name="T107" fmla="*/ 45 h 1647"/>
              <a:gd name="T108" fmla="*/ 2397 w 2660"/>
              <a:gd name="T109" fmla="*/ 90 h 1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60" h="1647">
                <a:moveTo>
                  <a:pt x="477" y="1174"/>
                </a:moveTo>
                <a:cubicBezTo>
                  <a:pt x="242" y="1174"/>
                  <a:pt x="242" y="1174"/>
                  <a:pt x="242" y="1174"/>
                </a:cubicBezTo>
                <a:cubicBezTo>
                  <a:pt x="236" y="1174"/>
                  <a:pt x="236" y="1174"/>
                  <a:pt x="236" y="1174"/>
                </a:cubicBezTo>
                <a:cubicBezTo>
                  <a:pt x="106" y="1174"/>
                  <a:pt x="0" y="1280"/>
                  <a:pt x="0" y="1410"/>
                </a:cubicBezTo>
                <a:cubicBezTo>
                  <a:pt x="0" y="1410"/>
                  <a:pt x="0" y="1410"/>
                  <a:pt x="0" y="1410"/>
                </a:cubicBezTo>
                <a:cubicBezTo>
                  <a:pt x="0" y="1540"/>
                  <a:pt x="106" y="1647"/>
                  <a:pt x="236" y="1647"/>
                </a:cubicBezTo>
                <a:cubicBezTo>
                  <a:pt x="926" y="1647"/>
                  <a:pt x="926" y="1647"/>
                  <a:pt x="926" y="1647"/>
                </a:cubicBezTo>
                <a:cubicBezTo>
                  <a:pt x="1045" y="1647"/>
                  <a:pt x="1045" y="1647"/>
                  <a:pt x="1045" y="1647"/>
                </a:cubicBezTo>
                <a:cubicBezTo>
                  <a:pt x="2278" y="1647"/>
                  <a:pt x="2278" y="1647"/>
                  <a:pt x="2278" y="1647"/>
                </a:cubicBezTo>
                <a:cubicBezTo>
                  <a:pt x="2488" y="1647"/>
                  <a:pt x="2660" y="1475"/>
                  <a:pt x="2660" y="1264"/>
                </a:cubicBezTo>
                <a:cubicBezTo>
                  <a:pt x="2660" y="1264"/>
                  <a:pt x="2660" y="1264"/>
                  <a:pt x="2660" y="1264"/>
                </a:cubicBezTo>
                <a:cubicBezTo>
                  <a:pt x="2660" y="1054"/>
                  <a:pt x="2488" y="881"/>
                  <a:pt x="2278" y="881"/>
                </a:cubicBezTo>
                <a:cubicBezTo>
                  <a:pt x="2278" y="881"/>
                  <a:pt x="2278" y="881"/>
                  <a:pt x="2278" y="881"/>
                </a:cubicBezTo>
                <a:cubicBezTo>
                  <a:pt x="2189" y="881"/>
                  <a:pt x="2116" y="809"/>
                  <a:pt x="2116" y="720"/>
                </a:cubicBezTo>
                <a:cubicBezTo>
                  <a:pt x="2116" y="720"/>
                  <a:pt x="2116" y="720"/>
                  <a:pt x="2116" y="720"/>
                </a:cubicBezTo>
                <a:cubicBezTo>
                  <a:pt x="2116" y="631"/>
                  <a:pt x="2189" y="558"/>
                  <a:pt x="2278" y="558"/>
                </a:cubicBezTo>
                <a:cubicBezTo>
                  <a:pt x="2473" y="558"/>
                  <a:pt x="2473" y="558"/>
                  <a:pt x="2473" y="558"/>
                </a:cubicBezTo>
                <a:cubicBezTo>
                  <a:pt x="2565" y="558"/>
                  <a:pt x="2641" y="482"/>
                  <a:pt x="2641" y="390"/>
                </a:cubicBezTo>
                <a:cubicBezTo>
                  <a:pt x="2641" y="390"/>
                  <a:pt x="2641" y="390"/>
                  <a:pt x="2641" y="390"/>
                </a:cubicBezTo>
                <a:cubicBezTo>
                  <a:pt x="2641" y="297"/>
                  <a:pt x="2565" y="221"/>
                  <a:pt x="2473" y="221"/>
                </a:cubicBezTo>
                <a:cubicBezTo>
                  <a:pt x="2226" y="221"/>
                  <a:pt x="2226" y="221"/>
                  <a:pt x="2226" y="221"/>
                </a:cubicBezTo>
                <a:cubicBezTo>
                  <a:pt x="2190" y="221"/>
                  <a:pt x="2161" y="192"/>
                  <a:pt x="2161" y="156"/>
                </a:cubicBezTo>
                <a:cubicBezTo>
                  <a:pt x="2161" y="156"/>
                  <a:pt x="2161" y="156"/>
                  <a:pt x="2161" y="156"/>
                </a:cubicBezTo>
                <a:cubicBezTo>
                  <a:pt x="2161" y="120"/>
                  <a:pt x="2190" y="90"/>
                  <a:pt x="2226" y="90"/>
                </a:cubicBezTo>
                <a:cubicBezTo>
                  <a:pt x="2270" y="90"/>
                  <a:pt x="2270" y="90"/>
                  <a:pt x="2270" y="90"/>
                </a:cubicBezTo>
                <a:cubicBezTo>
                  <a:pt x="2295" y="90"/>
                  <a:pt x="2315" y="70"/>
                  <a:pt x="2315" y="45"/>
                </a:cubicBezTo>
                <a:cubicBezTo>
                  <a:pt x="2315" y="45"/>
                  <a:pt x="2315" y="45"/>
                  <a:pt x="2315" y="45"/>
                </a:cubicBezTo>
                <a:cubicBezTo>
                  <a:pt x="2315" y="20"/>
                  <a:pt x="2295" y="0"/>
                  <a:pt x="2270" y="0"/>
                </a:cubicBezTo>
                <a:cubicBezTo>
                  <a:pt x="2107" y="0"/>
                  <a:pt x="2107" y="0"/>
                  <a:pt x="2107" y="0"/>
                </a:cubicBezTo>
                <a:cubicBezTo>
                  <a:pt x="2107" y="0"/>
                  <a:pt x="2045" y="0"/>
                  <a:pt x="1985" y="0"/>
                </a:cubicBezTo>
                <a:cubicBezTo>
                  <a:pt x="1925" y="0"/>
                  <a:pt x="1918" y="71"/>
                  <a:pt x="1767" y="71"/>
                </a:cubicBezTo>
                <a:cubicBezTo>
                  <a:pt x="1532" y="71"/>
                  <a:pt x="1650" y="71"/>
                  <a:pt x="1415" y="71"/>
                </a:cubicBezTo>
                <a:cubicBezTo>
                  <a:pt x="1383" y="71"/>
                  <a:pt x="1356" y="97"/>
                  <a:pt x="1356" y="130"/>
                </a:cubicBezTo>
                <a:cubicBezTo>
                  <a:pt x="1356" y="130"/>
                  <a:pt x="1356" y="130"/>
                  <a:pt x="1356" y="130"/>
                </a:cubicBezTo>
                <a:cubicBezTo>
                  <a:pt x="1356" y="162"/>
                  <a:pt x="1383" y="189"/>
                  <a:pt x="1415" y="189"/>
                </a:cubicBezTo>
                <a:cubicBezTo>
                  <a:pt x="1472" y="189"/>
                  <a:pt x="1472" y="189"/>
                  <a:pt x="1472" y="189"/>
                </a:cubicBezTo>
                <a:cubicBezTo>
                  <a:pt x="1519" y="189"/>
                  <a:pt x="1557" y="227"/>
                  <a:pt x="1557" y="274"/>
                </a:cubicBezTo>
                <a:cubicBezTo>
                  <a:pt x="1557" y="274"/>
                  <a:pt x="1557" y="274"/>
                  <a:pt x="1557" y="274"/>
                </a:cubicBezTo>
                <a:cubicBezTo>
                  <a:pt x="1557" y="321"/>
                  <a:pt x="1519" y="360"/>
                  <a:pt x="1472" y="360"/>
                </a:cubicBezTo>
                <a:cubicBezTo>
                  <a:pt x="1302" y="360"/>
                  <a:pt x="1302" y="360"/>
                  <a:pt x="1302" y="360"/>
                </a:cubicBezTo>
                <a:cubicBezTo>
                  <a:pt x="1071" y="360"/>
                  <a:pt x="1039" y="420"/>
                  <a:pt x="999" y="540"/>
                </a:cubicBezTo>
                <a:cubicBezTo>
                  <a:pt x="958" y="659"/>
                  <a:pt x="749" y="669"/>
                  <a:pt x="749" y="669"/>
                </a:cubicBezTo>
                <a:cubicBezTo>
                  <a:pt x="463" y="669"/>
                  <a:pt x="463" y="669"/>
                  <a:pt x="463" y="669"/>
                </a:cubicBezTo>
                <a:cubicBezTo>
                  <a:pt x="392" y="669"/>
                  <a:pt x="334" y="727"/>
                  <a:pt x="334" y="798"/>
                </a:cubicBezTo>
                <a:cubicBezTo>
                  <a:pt x="334" y="798"/>
                  <a:pt x="334" y="798"/>
                  <a:pt x="334" y="798"/>
                </a:cubicBezTo>
                <a:cubicBezTo>
                  <a:pt x="334" y="868"/>
                  <a:pt x="392" y="926"/>
                  <a:pt x="463" y="926"/>
                </a:cubicBezTo>
                <a:cubicBezTo>
                  <a:pt x="477" y="926"/>
                  <a:pt x="477" y="926"/>
                  <a:pt x="477" y="926"/>
                </a:cubicBezTo>
                <a:cubicBezTo>
                  <a:pt x="545" y="926"/>
                  <a:pt x="601" y="982"/>
                  <a:pt x="601" y="1050"/>
                </a:cubicBezTo>
                <a:cubicBezTo>
                  <a:pt x="601" y="1050"/>
                  <a:pt x="601" y="1050"/>
                  <a:pt x="601" y="1050"/>
                </a:cubicBezTo>
                <a:cubicBezTo>
                  <a:pt x="601" y="1118"/>
                  <a:pt x="545" y="1174"/>
                  <a:pt x="477" y="1174"/>
                </a:cubicBezTo>
                <a:close/>
                <a:moveTo>
                  <a:pt x="2397" y="90"/>
                </a:moveTo>
                <a:cubicBezTo>
                  <a:pt x="2372" y="90"/>
                  <a:pt x="2351" y="70"/>
                  <a:pt x="2351" y="45"/>
                </a:cubicBezTo>
                <a:cubicBezTo>
                  <a:pt x="2351" y="20"/>
                  <a:pt x="2372" y="0"/>
                  <a:pt x="2397" y="0"/>
                </a:cubicBezTo>
                <a:cubicBezTo>
                  <a:pt x="2422" y="0"/>
                  <a:pt x="2442" y="20"/>
                  <a:pt x="2442" y="45"/>
                </a:cubicBezTo>
                <a:cubicBezTo>
                  <a:pt x="2442" y="70"/>
                  <a:pt x="2422" y="90"/>
                  <a:pt x="2397" y="90"/>
                </a:cubicBezTo>
                <a:close/>
              </a:path>
            </a:pathLst>
          </a:custGeom>
          <a:gradFill>
            <a:gsLst>
              <a:gs pos="0">
                <a:srgbClr val="34A8CC"/>
              </a:gs>
              <a:gs pos="96000">
                <a:srgbClr val="80C9DF"/>
              </a:gs>
            </a:gsLst>
            <a:lin ang="5400000" scaled="1"/>
          </a:gradFill>
          <a:ln>
            <a:noFill/>
          </a:ln>
        </p:spPr>
        <p:txBody>
          <a:bodyPr vert="horz" wrap="square" lIns="71323" tIns="35662" rIns="71323" bIns="35662" numCol="1" anchor="t" anchorCtr="0" compatLnSpc="1">
            <a:prstTxWarp prst="textNoShape">
              <a:avLst/>
            </a:prstTxWarp>
          </a:bodyPr>
          <a:lstStyle/>
          <a:p>
            <a:pPr defTabSz="713232"/>
            <a:endParaRPr lang="en-US" sz="1400" dirty="0">
              <a:solidFill>
                <a:prstClr val="black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D0D24176-A2D9-49F9-898C-6873EA397EE8}"/>
              </a:ext>
            </a:extLst>
          </p:cNvPr>
          <p:cNvGrpSpPr/>
          <p:nvPr/>
        </p:nvGrpSpPr>
        <p:grpSpPr>
          <a:xfrm>
            <a:off x="2901209" y="1781242"/>
            <a:ext cx="4716660" cy="4499378"/>
            <a:chOff x="4339553" y="2269727"/>
            <a:chExt cx="3817036" cy="2730898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B8F9C8E6-98B2-459A-A5F6-C6BD887B1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0324" y="4251077"/>
              <a:ext cx="216379" cy="492156"/>
            </a:xfrm>
            <a:custGeom>
              <a:avLst/>
              <a:gdLst>
                <a:gd name="T0" fmla="*/ 7 w 60"/>
                <a:gd name="T1" fmla="*/ 136 h 137"/>
                <a:gd name="T2" fmla="*/ 4 w 60"/>
                <a:gd name="T3" fmla="*/ 135 h 137"/>
                <a:gd name="T4" fmla="*/ 1 w 60"/>
                <a:gd name="T5" fmla="*/ 128 h 137"/>
                <a:gd name="T6" fmla="*/ 47 w 60"/>
                <a:gd name="T7" fmla="*/ 5 h 137"/>
                <a:gd name="T8" fmla="*/ 54 w 60"/>
                <a:gd name="T9" fmla="*/ 1 h 137"/>
                <a:gd name="T10" fmla="*/ 56 w 60"/>
                <a:gd name="T11" fmla="*/ 2 h 137"/>
                <a:gd name="T12" fmla="*/ 59 w 60"/>
                <a:gd name="T13" fmla="*/ 9 h 137"/>
                <a:gd name="T14" fmla="*/ 14 w 60"/>
                <a:gd name="T15" fmla="*/ 132 h 137"/>
                <a:gd name="T16" fmla="*/ 7 w 60"/>
                <a:gd name="T17" fmla="*/ 13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37">
                  <a:moveTo>
                    <a:pt x="7" y="136"/>
                  </a:moveTo>
                  <a:cubicBezTo>
                    <a:pt x="4" y="135"/>
                    <a:pt x="4" y="135"/>
                    <a:pt x="4" y="135"/>
                  </a:cubicBezTo>
                  <a:cubicBezTo>
                    <a:pt x="1" y="134"/>
                    <a:pt x="0" y="130"/>
                    <a:pt x="1" y="128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8" y="2"/>
                    <a:pt x="51" y="0"/>
                    <a:pt x="54" y="1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9" y="3"/>
                    <a:pt x="60" y="6"/>
                    <a:pt x="59" y="9"/>
                  </a:cubicBezTo>
                  <a:cubicBezTo>
                    <a:pt x="14" y="132"/>
                    <a:pt x="14" y="132"/>
                    <a:pt x="14" y="132"/>
                  </a:cubicBezTo>
                  <a:cubicBezTo>
                    <a:pt x="13" y="135"/>
                    <a:pt x="10" y="137"/>
                    <a:pt x="7" y="136"/>
                  </a:cubicBez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3DE1974A-9857-458D-8F12-D693A20754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1968" y="4251077"/>
              <a:ext cx="216379" cy="492156"/>
            </a:xfrm>
            <a:custGeom>
              <a:avLst/>
              <a:gdLst>
                <a:gd name="T0" fmla="*/ 53 w 60"/>
                <a:gd name="T1" fmla="*/ 136 h 137"/>
                <a:gd name="T2" fmla="*/ 56 w 60"/>
                <a:gd name="T3" fmla="*/ 135 h 137"/>
                <a:gd name="T4" fmla="*/ 59 w 60"/>
                <a:gd name="T5" fmla="*/ 128 h 137"/>
                <a:gd name="T6" fmla="*/ 13 w 60"/>
                <a:gd name="T7" fmla="*/ 5 h 137"/>
                <a:gd name="T8" fmla="*/ 6 w 60"/>
                <a:gd name="T9" fmla="*/ 1 h 137"/>
                <a:gd name="T10" fmla="*/ 4 w 60"/>
                <a:gd name="T11" fmla="*/ 2 h 137"/>
                <a:gd name="T12" fmla="*/ 1 w 60"/>
                <a:gd name="T13" fmla="*/ 9 h 137"/>
                <a:gd name="T14" fmla="*/ 46 w 60"/>
                <a:gd name="T15" fmla="*/ 132 h 137"/>
                <a:gd name="T16" fmla="*/ 53 w 60"/>
                <a:gd name="T17" fmla="*/ 13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37">
                  <a:moveTo>
                    <a:pt x="53" y="136"/>
                  </a:moveTo>
                  <a:cubicBezTo>
                    <a:pt x="56" y="135"/>
                    <a:pt x="56" y="135"/>
                    <a:pt x="56" y="135"/>
                  </a:cubicBezTo>
                  <a:cubicBezTo>
                    <a:pt x="59" y="134"/>
                    <a:pt x="60" y="130"/>
                    <a:pt x="59" y="128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2" y="2"/>
                    <a:pt x="9" y="0"/>
                    <a:pt x="6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1" y="3"/>
                    <a:pt x="0" y="6"/>
                    <a:pt x="1" y="9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47" y="135"/>
                    <a:pt x="51" y="137"/>
                    <a:pt x="53" y="136"/>
                  </a:cubicBez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7B7CD383-ADF2-4434-898E-3D5E265C055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2852" y="4125210"/>
              <a:ext cx="552969" cy="147081"/>
            </a:xfrm>
            <a:custGeom>
              <a:avLst/>
              <a:gdLst>
                <a:gd name="T0" fmla="*/ 137 w 154"/>
                <a:gd name="T1" fmla="*/ 41 h 41"/>
                <a:gd name="T2" fmla="*/ 17 w 154"/>
                <a:gd name="T3" fmla="*/ 41 h 41"/>
                <a:gd name="T4" fmla="*/ 0 w 154"/>
                <a:gd name="T5" fmla="*/ 24 h 41"/>
                <a:gd name="T6" fmla="*/ 0 w 154"/>
                <a:gd name="T7" fmla="*/ 17 h 41"/>
                <a:gd name="T8" fmla="*/ 17 w 154"/>
                <a:gd name="T9" fmla="*/ 0 h 41"/>
                <a:gd name="T10" fmla="*/ 137 w 154"/>
                <a:gd name="T11" fmla="*/ 0 h 41"/>
                <a:gd name="T12" fmla="*/ 154 w 154"/>
                <a:gd name="T13" fmla="*/ 17 h 41"/>
                <a:gd name="T14" fmla="*/ 154 w 154"/>
                <a:gd name="T15" fmla="*/ 24 h 41"/>
                <a:gd name="T16" fmla="*/ 137 w 154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41">
                  <a:moveTo>
                    <a:pt x="137" y="41"/>
                  </a:moveTo>
                  <a:cubicBezTo>
                    <a:pt x="17" y="41"/>
                    <a:pt x="17" y="41"/>
                    <a:pt x="17" y="41"/>
                  </a:cubicBezTo>
                  <a:cubicBezTo>
                    <a:pt x="8" y="41"/>
                    <a:pt x="0" y="33"/>
                    <a:pt x="0" y="2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6" y="0"/>
                    <a:pt x="154" y="8"/>
                    <a:pt x="154" y="17"/>
                  </a:cubicBezTo>
                  <a:cubicBezTo>
                    <a:pt x="154" y="24"/>
                    <a:pt x="154" y="24"/>
                    <a:pt x="154" y="24"/>
                  </a:cubicBezTo>
                  <a:cubicBezTo>
                    <a:pt x="154" y="33"/>
                    <a:pt x="146" y="41"/>
                    <a:pt x="137" y="41"/>
                  </a:cubicBez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1E557A00-573D-4E7A-8744-0D8CD95E8E6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4496" y="4545239"/>
              <a:ext cx="111725" cy="125868"/>
            </a:xfrm>
            <a:custGeom>
              <a:avLst/>
              <a:gdLst>
                <a:gd name="T0" fmla="*/ 18 w 79"/>
                <a:gd name="T1" fmla="*/ 0 h 89"/>
                <a:gd name="T2" fmla="*/ 0 w 79"/>
                <a:gd name="T3" fmla="*/ 81 h 89"/>
                <a:gd name="T4" fmla="*/ 61 w 79"/>
                <a:gd name="T5" fmla="*/ 89 h 89"/>
                <a:gd name="T6" fmla="*/ 79 w 79"/>
                <a:gd name="T7" fmla="*/ 8 h 89"/>
                <a:gd name="T8" fmla="*/ 18 w 79"/>
                <a:gd name="T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89">
                  <a:moveTo>
                    <a:pt x="18" y="0"/>
                  </a:moveTo>
                  <a:lnTo>
                    <a:pt x="0" y="81"/>
                  </a:lnTo>
                  <a:lnTo>
                    <a:pt x="61" y="89"/>
                  </a:lnTo>
                  <a:lnTo>
                    <a:pt x="79" y="8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DB63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B24FF542-DF7B-43A3-9E6E-574046814C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4075" y="2947148"/>
              <a:ext cx="305476" cy="381845"/>
            </a:xfrm>
            <a:custGeom>
              <a:avLst/>
              <a:gdLst>
                <a:gd name="T0" fmla="*/ 63 w 85"/>
                <a:gd name="T1" fmla="*/ 1 h 106"/>
                <a:gd name="T2" fmla="*/ 14 w 85"/>
                <a:gd name="T3" fmla="*/ 20 h 106"/>
                <a:gd name="T4" fmla="*/ 3 w 85"/>
                <a:gd name="T5" fmla="*/ 36 h 106"/>
                <a:gd name="T6" fmla="*/ 25 w 85"/>
                <a:gd name="T7" fmla="*/ 71 h 106"/>
                <a:gd name="T8" fmla="*/ 25 w 85"/>
                <a:gd name="T9" fmla="*/ 77 h 106"/>
                <a:gd name="T10" fmla="*/ 24 w 85"/>
                <a:gd name="T11" fmla="*/ 80 h 106"/>
                <a:gd name="T12" fmla="*/ 23 w 85"/>
                <a:gd name="T13" fmla="*/ 84 h 106"/>
                <a:gd name="T14" fmla="*/ 24 w 85"/>
                <a:gd name="T15" fmla="*/ 89 h 106"/>
                <a:gd name="T16" fmla="*/ 33 w 85"/>
                <a:gd name="T17" fmla="*/ 101 h 106"/>
                <a:gd name="T18" fmla="*/ 58 w 85"/>
                <a:gd name="T19" fmla="*/ 99 h 106"/>
                <a:gd name="T20" fmla="*/ 65 w 85"/>
                <a:gd name="T21" fmla="*/ 82 h 106"/>
                <a:gd name="T22" fmla="*/ 61 w 85"/>
                <a:gd name="T23" fmla="*/ 80 h 106"/>
                <a:gd name="T24" fmla="*/ 60 w 85"/>
                <a:gd name="T25" fmla="*/ 79 h 106"/>
                <a:gd name="T26" fmla="*/ 59 w 85"/>
                <a:gd name="T27" fmla="*/ 76 h 106"/>
                <a:gd name="T28" fmla="*/ 62 w 85"/>
                <a:gd name="T29" fmla="*/ 75 h 106"/>
                <a:gd name="T30" fmla="*/ 65 w 85"/>
                <a:gd name="T31" fmla="*/ 73 h 106"/>
                <a:gd name="T32" fmla="*/ 81 w 85"/>
                <a:gd name="T33" fmla="*/ 59 h 106"/>
                <a:gd name="T34" fmla="*/ 83 w 85"/>
                <a:gd name="T35" fmla="*/ 30 h 106"/>
                <a:gd name="T36" fmla="*/ 83 w 85"/>
                <a:gd name="T37" fmla="*/ 26 h 106"/>
                <a:gd name="T38" fmla="*/ 85 w 85"/>
                <a:gd name="T39" fmla="*/ 1 h 106"/>
                <a:gd name="T40" fmla="*/ 63 w 85"/>
                <a:gd name="T41" fmla="*/ 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5" h="106">
                  <a:moveTo>
                    <a:pt x="63" y="1"/>
                  </a:moveTo>
                  <a:cubicBezTo>
                    <a:pt x="55" y="2"/>
                    <a:pt x="33" y="4"/>
                    <a:pt x="14" y="20"/>
                  </a:cubicBezTo>
                  <a:cubicBezTo>
                    <a:pt x="8" y="26"/>
                    <a:pt x="4" y="30"/>
                    <a:pt x="3" y="36"/>
                  </a:cubicBezTo>
                  <a:cubicBezTo>
                    <a:pt x="0" y="50"/>
                    <a:pt x="13" y="64"/>
                    <a:pt x="25" y="71"/>
                  </a:cubicBezTo>
                  <a:cubicBezTo>
                    <a:pt x="25" y="73"/>
                    <a:pt x="25" y="75"/>
                    <a:pt x="25" y="77"/>
                  </a:cubicBezTo>
                  <a:cubicBezTo>
                    <a:pt x="24" y="78"/>
                    <a:pt x="24" y="79"/>
                    <a:pt x="24" y="80"/>
                  </a:cubicBezTo>
                  <a:cubicBezTo>
                    <a:pt x="24" y="81"/>
                    <a:pt x="23" y="83"/>
                    <a:pt x="23" y="84"/>
                  </a:cubicBezTo>
                  <a:cubicBezTo>
                    <a:pt x="23" y="84"/>
                    <a:pt x="23" y="86"/>
                    <a:pt x="24" y="89"/>
                  </a:cubicBezTo>
                  <a:cubicBezTo>
                    <a:pt x="26" y="93"/>
                    <a:pt x="28" y="98"/>
                    <a:pt x="33" y="101"/>
                  </a:cubicBezTo>
                  <a:cubicBezTo>
                    <a:pt x="41" y="106"/>
                    <a:pt x="51" y="105"/>
                    <a:pt x="58" y="99"/>
                  </a:cubicBezTo>
                  <a:cubicBezTo>
                    <a:pt x="65" y="93"/>
                    <a:pt x="65" y="84"/>
                    <a:pt x="65" y="82"/>
                  </a:cubicBezTo>
                  <a:cubicBezTo>
                    <a:pt x="64" y="82"/>
                    <a:pt x="63" y="82"/>
                    <a:pt x="61" y="80"/>
                  </a:cubicBezTo>
                  <a:cubicBezTo>
                    <a:pt x="61" y="80"/>
                    <a:pt x="61" y="80"/>
                    <a:pt x="60" y="79"/>
                  </a:cubicBezTo>
                  <a:cubicBezTo>
                    <a:pt x="60" y="78"/>
                    <a:pt x="59" y="77"/>
                    <a:pt x="59" y="76"/>
                  </a:cubicBezTo>
                  <a:cubicBezTo>
                    <a:pt x="60" y="76"/>
                    <a:pt x="61" y="75"/>
                    <a:pt x="62" y="75"/>
                  </a:cubicBezTo>
                  <a:cubicBezTo>
                    <a:pt x="63" y="74"/>
                    <a:pt x="64" y="74"/>
                    <a:pt x="65" y="73"/>
                  </a:cubicBezTo>
                  <a:cubicBezTo>
                    <a:pt x="70" y="68"/>
                    <a:pt x="76" y="64"/>
                    <a:pt x="81" y="59"/>
                  </a:cubicBezTo>
                  <a:cubicBezTo>
                    <a:pt x="81" y="49"/>
                    <a:pt x="82" y="40"/>
                    <a:pt x="83" y="30"/>
                  </a:cubicBezTo>
                  <a:cubicBezTo>
                    <a:pt x="83" y="28"/>
                    <a:pt x="83" y="27"/>
                    <a:pt x="83" y="26"/>
                  </a:cubicBezTo>
                  <a:cubicBezTo>
                    <a:pt x="84" y="17"/>
                    <a:pt x="84" y="9"/>
                    <a:pt x="85" y="1"/>
                  </a:cubicBezTo>
                  <a:cubicBezTo>
                    <a:pt x="79" y="0"/>
                    <a:pt x="72" y="0"/>
                    <a:pt x="63" y="1"/>
                  </a:cubicBezTo>
                  <a:close/>
                </a:path>
              </a:pathLst>
            </a:custGeom>
            <a:solidFill>
              <a:srgbClr val="DB63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7A43BAF9-0680-4E76-8992-713A227BBC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4205" y="4502812"/>
              <a:ext cx="107482" cy="124453"/>
            </a:xfrm>
            <a:custGeom>
              <a:avLst/>
              <a:gdLst>
                <a:gd name="T0" fmla="*/ 17 w 76"/>
                <a:gd name="T1" fmla="*/ 0 h 88"/>
                <a:gd name="T2" fmla="*/ 0 w 76"/>
                <a:gd name="T3" fmla="*/ 83 h 88"/>
                <a:gd name="T4" fmla="*/ 60 w 76"/>
                <a:gd name="T5" fmla="*/ 88 h 88"/>
                <a:gd name="T6" fmla="*/ 76 w 76"/>
                <a:gd name="T7" fmla="*/ 7 h 88"/>
                <a:gd name="T8" fmla="*/ 17 w 76"/>
                <a:gd name="T9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88">
                  <a:moveTo>
                    <a:pt x="17" y="0"/>
                  </a:moveTo>
                  <a:lnTo>
                    <a:pt x="0" y="83"/>
                  </a:lnTo>
                  <a:lnTo>
                    <a:pt x="60" y="88"/>
                  </a:lnTo>
                  <a:lnTo>
                    <a:pt x="76" y="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DB63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AECBD1A6-C8AD-4B7A-8A61-50A4168A9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8318" y="3917316"/>
              <a:ext cx="763690" cy="639237"/>
            </a:xfrm>
            <a:custGeom>
              <a:avLst/>
              <a:gdLst>
                <a:gd name="T0" fmla="*/ 120 w 213"/>
                <a:gd name="T1" fmla="*/ 4 h 178"/>
                <a:gd name="T2" fmla="*/ 175 w 213"/>
                <a:gd name="T3" fmla="*/ 4 h 178"/>
                <a:gd name="T4" fmla="*/ 211 w 213"/>
                <a:gd name="T5" fmla="*/ 30 h 178"/>
                <a:gd name="T6" fmla="*/ 154 w 213"/>
                <a:gd name="T7" fmla="*/ 178 h 178"/>
                <a:gd name="T8" fmla="*/ 147 w 213"/>
                <a:gd name="T9" fmla="*/ 177 h 178"/>
                <a:gd name="T10" fmla="*/ 108 w 213"/>
                <a:gd name="T11" fmla="*/ 174 h 178"/>
                <a:gd name="T12" fmla="*/ 141 w 213"/>
                <a:gd name="T13" fmla="*/ 60 h 178"/>
                <a:gd name="T14" fmla="*/ 59 w 213"/>
                <a:gd name="T15" fmla="*/ 60 h 178"/>
                <a:gd name="T16" fmla="*/ 41 w 213"/>
                <a:gd name="T17" fmla="*/ 57 h 178"/>
                <a:gd name="T18" fmla="*/ 14 w 213"/>
                <a:gd name="T19" fmla="*/ 0 h 178"/>
                <a:gd name="T20" fmla="*/ 120 w 213"/>
                <a:gd name="T21" fmla="*/ 4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3" h="178">
                  <a:moveTo>
                    <a:pt x="120" y="4"/>
                  </a:moveTo>
                  <a:cubicBezTo>
                    <a:pt x="175" y="4"/>
                    <a:pt x="175" y="4"/>
                    <a:pt x="175" y="4"/>
                  </a:cubicBezTo>
                  <a:cubicBezTo>
                    <a:pt x="175" y="4"/>
                    <a:pt x="209" y="2"/>
                    <a:pt x="211" y="30"/>
                  </a:cubicBezTo>
                  <a:cubicBezTo>
                    <a:pt x="213" y="57"/>
                    <a:pt x="162" y="136"/>
                    <a:pt x="154" y="178"/>
                  </a:cubicBezTo>
                  <a:cubicBezTo>
                    <a:pt x="152" y="177"/>
                    <a:pt x="149" y="177"/>
                    <a:pt x="147" y="177"/>
                  </a:cubicBezTo>
                  <a:cubicBezTo>
                    <a:pt x="134" y="176"/>
                    <a:pt x="121" y="175"/>
                    <a:pt x="108" y="174"/>
                  </a:cubicBezTo>
                  <a:cubicBezTo>
                    <a:pt x="119" y="136"/>
                    <a:pt x="130" y="98"/>
                    <a:pt x="141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3" y="60"/>
                    <a:pt x="46" y="59"/>
                    <a:pt x="41" y="57"/>
                  </a:cubicBezTo>
                  <a:cubicBezTo>
                    <a:pt x="25" y="52"/>
                    <a:pt x="0" y="44"/>
                    <a:pt x="14" y="0"/>
                  </a:cubicBezTo>
                  <a:lnTo>
                    <a:pt x="120" y="4"/>
                  </a:lnTo>
                  <a:close/>
                </a:path>
              </a:pathLst>
            </a:custGeom>
            <a:solidFill>
              <a:srgbClr val="3B4A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7E0F3696-F39D-46A4-83C2-6A887CD0D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1237" y="3917316"/>
              <a:ext cx="756619" cy="656207"/>
            </a:xfrm>
            <a:custGeom>
              <a:avLst/>
              <a:gdLst>
                <a:gd name="T0" fmla="*/ 148 w 211"/>
                <a:gd name="T1" fmla="*/ 183 h 183"/>
                <a:gd name="T2" fmla="*/ 102 w 211"/>
                <a:gd name="T3" fmla="*/ 179 h 183"/>
                <a:gd name="T4" fmla="*/ 139 w 211"/>
                <a:gd name="T5" fmla="*/ 60 h 183"/>
                <a:gd name="T6" fmla="*/ 57 w 211"/>
                <a:gd name="T7" fmla="*/ 60 h 183"/>
                <a:gd name="T8" fmla="*/ 39 w 211"/>
                <a:gd name="T9" fmla="*/ 57 h 183"/>
                <a:gd name="T10" fmla="*/ 37 w 211"/>
                <a:gd name="T11" fmla="*/ 57 h 183"/>
                <a:gd name="T12" fmla="*/ 11 w 211"/>
                <a:gd name="T13" fmla="*/ 2 h 183"/>
                <a:gd name="T14" fmla="*/ 12 w 211"/>
                <a:gd name="T15" fmla="*/ 0 h 183"/>
                <a:gd name="T16" fmla="*/ 43 w 211"/>
                <a:gd name="T17" fmla="*/ 1 h 183"/>
                <a:gd name="T18" fmla="*/ 119 w 211"/>
                <a:gd name="T19" fmla="*/ 4 h 183"/>
                <a:gd name="T20" fmla="*/ 173 w 211"/>
                <a:gd name="T21" fmla="*/ 4 h 183"/>
                <a:gd name="T22" fmla="*/ 209 w 211"/>
                <a:gd name="T23" fmla="*/ 30 h 183"/>
                <a:gd name="T24" fmla="*/ 148 w 211"/>
                <a:gd name="T25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1" h="183">
                  <a:moveTo>
                    <a:pt x="148" y="183"/>
                  </a:moveTo>
                  <a:cubicBezTo>
                    <a:pt x="102" y="179"/>
                    <a:pt x="102" y="179"/>
                    <a:pt x="102" y="179"/>
                  </a:cubicBezTo>
                  <a:cubicBezTo>
                    <a:pt x="139" y="60"/>
                    <a:pt x="139" y="60"/>
                    <a:pt x="139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1" y="60"/>
                    <a:pt x="44" y="59"/>
                    <a:pt x="39" y="57"/>
                  </a:cubicBezTo>
                  <a:cubicBezTo>
                    <a:pt x="38" y="57"/>
                    <a:pt x="38" y="57"/>
                    <a:pt x="37" y="57"/>
                  </a:cubicBezTo>
                  <a:cubicBezTo>
                    <a:pt x="22" y="51"/>
                    <a:pt x="0" y="43"/>
                    <a:pt x="11" y="2"/>
                  </a:cubicBezTo>
                  <a:cubicBezTo>
                    <a:pt x="11" y="1"/>
                    <a:pt x="11" y="1"/>
                    <a:pt x="12" y="0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73" y="4"/>
                    <a:pt x="173" y="4"/>
                    <a:pt x="173" y="4"/>
                  </a:cubicBezTo>
                  <a:cubicBezTo>
                    <a:pt x="173" y="4"/>
                    <a:pt x="207" y="2"/>
                    <a:pt x="209" y="30"/>
                  </a:cubicBezTo>
                  <a:cubicBezTo>
                    <a:pt x="211" y="57"/>
                    <a:pt x="156" y="141"/>
                    <a:pt x="148" y="183"/>
                  </a:cubicBezTo>
                </a:path>
              </a:pathLst>
            </a:custGeom>
            <a:solidFill>
              <a:srgbClr val="505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0725E0EA-AB6E-41CF-A6DA-EB5F44A4C6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3765" y="3630226"/>
              <a:ext cx="441243" cy="301234"/>
            </a:xfrm>
            <a:custGeom>
              <a:avLst/>
              <a:gdLst>
                <a:gd name="T0" fmla="*/ 123 w 123"/>
                <a:gd name="T1" fmla="*/ 5 h 84"/>
                <a:gd name="T2" fmla="*/ 123 w 123"/>
                <a:gd name="T3" fmla="*/ 5 h 84"/>
                <a:gd name="T4" fmla="*/ 117 w 123"/>
                <a:gd name="T5" fmla="*/ 84 h 84"/>
                <a:gd name="T6" fmla="*/ 33 w 123"/>
                <a:gd name="T7" fmla="*/ 84 h 84"/>
                <a:gd name="T8" fmla="*/ 2 w 123"/>
                <a:gd name="T9" fmla="*/ 82 h 84"/>
                <a:gd name="T10" fmla="*/ 0 w 123"/>
                <a:gd name="T11" fmla="*/ 82 h 84"/>
                <a:gd name="T12" fmla="*/ 19 w 123"/>
                <a:gd name="T13" fmla="*/ 33 h 84"/>
                <a:gd name="T14" fmla="*/ 20 w 123"/>
                <a:gd name="T15" fmla="*/ 31 h 84"/>
                <a:gd name="T16" fmla="*/ 33 w 123"/>
                <a:gd name="T17" fmla="*/ 0 h 84"/>
                <a:gd name="T18" fmla="*/ 119 w 123"/>
                <a:gd name="T19" fmla="*/ 4 h 84"/>
                <a:gd name="T20" fmla="*/ 123 w 123"/>
                <a:gd name="T21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84">
                  <a:moveTo>
                    <a:pt x="123" y="5"/>
                  </a:moveTo>
                  <a:cubicBezTo>
                    <a:pt x="123" y="5"/>
                    <a:pt x="123" y="5"/>
                    <a:pt x="123" y="5"/>
                  </a:cubicBezTo>
                  <a:cubicBezTo>
                    <a:pt x="117" y="84"/>
                    <a:pt x="117" y="84"/>
                    <a:pt x="117" y="84"/>
                  </a:cubicBezTo>
                  <a:cubicBezTo>
                    <a:pt x="89" y="84"/>
                    <a:pt x="61" y="84"/>
                    <a:pt x="33" y="84"/>
                  </a:cubicBezTo>
                  <a:cubicBezTo>
                    <a:pt x="2" y="82"/>
                    <a:pt x="2" y="82"/>
                    <a:pt x="2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23" y="5"/>
                    <a:pt x="123" y="5"/>
                    <a:pt x="123" y="5"/>
                  </a:cubicBezTo>
                </a:path>
              </a:pathLst>
            </a:custGeom>
            <a:solidFill>
              <a:srgbClr val="F9B6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CEAD307B-466E-44E1-BA3A-5A7B8FD216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0794" y="3583556"/>
              <a:ext cx="243249" cy="107482"/>
            </a:xfrm>
            <a:custGeom>
              <a:avLst/>
              <a:gdLst>
                <a:gd name="T0" fmla="*/ 66 w 68"/>
                <a:gd name="T1" fmla="*/ 22 h 30"/>
                <a:gd name="T2" fmla="*/ 56 w 68"/>
                <a:gd name="T3" fmla="*/ 11 h 30"/>
                <a:gd name="T4" fmla="*/ 49 w 68"/>
                <a:gd name="T5" fmla="*/ 6 h 30"/>
                <a:gd name="T6" fmla="*/ 36 w 68"/>
                <a:gd name="T7" fmla="*/ 1 h 30"/>
                <a:gd name="T8" fmla="*/ 19 w 68"/>
                <a:gd name="T9" fmla="*/ 4 h 30"/>
                <a:gd name="T10" fmla="*/ 3 w 68"/>
                <a:gd name="T11" fmla="*/ 9 h 30"/>
                <a:gd name="T12" fmla="*/ 6 w 68"/>
                <a:gd name="T13" fmla="*/ 22 h 30"/>
                <a:gd name="T14" fmla="*/ 12 w 68"/>
                <a:gd name="T15" fmla="*/ 22 h 30"/>
                <a:gd name="T16" fmla="*/ 20 w 68"/>
                <a:gd name="T17" fmla="*/ 26 h 30"/>
                <a:gd name="T18" fmla="*/ 38 w 68"/>
                <a:gd name="T19" fmla="*/ 22 h 30"/>
                <a:gd name="T20" fmla="*/ 46 w 68"/>
                <a:gd name="T21" fmla="*/ 25 h 30"/>
                <a:gd name="T22" fmla="*/ 56 w 68"/>
                <a:gd name="T23" fmla="*/ 29 h 30"/>
                <a:gd name="T24" fmla="*/ 66 w 68"/>
                <a:gd name="T25" fmla="*/ 28 h 30"/>
                <a:gd name="T26" fmla="*/ 66 w 68"/>
                <a:gd name="T27" fmla="*/ 2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30">
                  <a:moveTo>
                    <a:pt x="66" y="22"/>
                  </a:moveTo>
                  <a:cubicBezTo>
                    <a:pt x="66" y="18"/>
                    <a:pt x="59" y="14"/>
                    <a:pt x="56" y="11"/>
                  </a:cubicBezTo>
                  <a:cubicBezTo>
                    <a:pt x="53" y="8"/>
                    <a:pt x="52" y="7"/>
                    <a:pt x="49" y="6"/>
                  </a:cubicBezTo>
                  <a:cubicBezTo>
                    <a:pt x="45" y="4"/>
                    <a:pt x="41" y="2"/>
                    <a:pt x="36" y="1"/>
                  </a:cubicBezTo>
                  <a:cubicBezTo>
                    <a:pt x="31" y="0"/>
                    <a:pt x="25" y="3"/>
                    <a:pt x="19" y="4"/>
                  </a:cubicBezTo>
                  <a:cubicBezTo>
                    <a:pt x="13" y="5"/>
                    <a:pt x="7" y="3"/>
                    <a:pt x="3" y="9"/>
                  </a:cubicBezTo>
                  <a:cubicBezTo>
                    <a:pt x="0" y="13"/>
                    <a:pt x="1" y="21"/>
                    <a:pt x="6" y="22"/>
                  </a:cubicBezTo>
                  <a:cubicBezTo>
                    <a:pt x="8" y="23"/>
                    <a:pt x="10" y="22"/>
                    <a:pt x="12" y="22"/>
                  </a:cubicBezTo>
                  <a:cubicBezTo>
                    <a:pt x="15" y="23"/>
                    <a:pt x="17" y="26"/>
                    <a:pt x="20" y="26"/>
                  </a:cubicBezTo>
                  <a:cubicBezTo>
                    <a:pt x="27" y="27"/>
                    <a:pt x="32" y="22"/>
                    <a:pt x="38" y="22"/>
                  </a:cubicBezTo>
                  <a:cubicBezTo>
                    <a:pt x="41" y="22"/>
                    <a:pt x="44" y="24"/>
                    <a:pt x="46" y="25"/>
                  </a:cubicBezTo>
                  <a:cubicBezTo>
                    <a:pt x="49" y="27"/>
                    <a:pt x="52" y="29"/>
                    <a:pt x="56" y="29"/>
                  </a:cubicBezTo>
                  <a:cubicBezTo>
                    <a:pt x="58" y="29"/>
                    <a:pt x="64" y="30"/>
                    <a:pt x="66" y="28"/>
                  </a:cubicBezTo>
                  <a:cubicBezTo>
                    <a:pt x="68" y="27"/>
                    <a:pt x="67" y="24"/>
                    <a:pt x="66" y="22"/>
                  </a:cubicBezTo>
                  <a:close/>
                </a:path>
              </a:pathLst>
            </a:custGeom>
            <a:solidFill>
              <a:srgbClr val="DB63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ADF71AD5-18A7-460E-976D-DC621BE6D1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5791" y="3515672"/>
              <a:ext cx="352146" cy="147081"/>
            </a:xfrm>
            <a:custGeom>
              <a:avLst/>
              <a:gdLst>
                <a:gd name="T0" fmla="*/ 85 w 98"/>
                <a:gd name="T1" fmla="*/ 41 h 41"/>
                <a:gd name="T2" fmla="*/ 91 w 98"/>
                <a:gd name="T3" fmla="*/ 40 h 41"/>
                <a:gd name="T4" fmla="*/ 94 w 98"/>
                <a:gd name="T5" fmla="*/ 40 h 41"/>
                <a:gd name="T6" fmla="*/ 95 w 98"/>
                <a:gd name="T7" fmla="*/ 40 h 41"/>
                <a:gd name="T8" fmla="*/ 98 w 98"/>
                <a:gd name="T9" fmla="*/ 39 h 41"/>
                <a:gd name="T10" fmla="*/ 77 w 98"/>
                <a:gd name="T11" fmla="*/ 32 h 41"/>
                <a:gd name="T12" fmla="*/ 42 w 98"/>
                <a:gd name="T13" fmla="*/ 29 h 41"/>
                <a:gd name="T14" fmla="*/ 13 w 98"/>
                <a:gd name="T15" fmla="*/ 19 h 41"/>
                <a:gd name="T16" fmla="*/ 2 w 98"/>
                <a:gd name="T17" fmla="*/ 2 h 41"/>
                <a:gd name="T18" fmla="*/ 1 w 98"/>
                <a:gd name="T19" fmla="*/ 0 h 41"/>
                <a:gd name="T20" fmla="*/ 0 w 98"/>
                <a:gd name="T21" fmla="*/ 2 h 41"/>
                <a:gd name="T22" fmla="*/ 3 w 98"/>
                <a:gd name="T23" fmla="*/ 17 h 41"/>
                <a:gd name="T24" fmla="*/ 7 w 98"/>
                <a:gd name="T25" fmla="*/ 31 h 41"/>
                <a:gd name="T26" fmla="*/ 17 w 98"/>
                <a:gd name="T27" fmla="*/ 33 h 41"/>
                <a:gd name="T28" fmla="*/ 43 w 98"/>
                <a:gd name="T29" fmla="*/ 37 h 41"/>
                <a:gd name="T30" fmla="*/ 48 w 98"/>
                <a:gd name="T31" fmla="*/ 40 h 41"/>
                <a:gd name="T32" fmla="*/ 65 w 98"/>
                <a:gd name="T33" fmla="*/ 37 h 41"/>
                <a:gd name="T34" fmla="*/ 85 w 98"/>
                <a:gd name="T3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8" h="41">
                  <a:moveTo>
                    <a:pt x="85" y="41"/>
                  </a:moveTo>
                  <a:cubicBezTo>
                    <a:pt x="87" y="40"/>
                    <a:pt x="89" y="40"/>
                    <a:pt x="91" y="40"/>
                  </a:cubicBezTo>
                  <a:cubicBezTo>
                    <a:pt x="92" y="40"/>
                    <a:pt x="93" y="40"/>
                    <a:pt x="94" y="40"/>
                  </a:cubicBezTo>
                  <a:cubicBezTo>
                    <a:pt x="94" y="40"/>
                    <a:pt x="94" y="40"/>
                    <a:pt x="95" y="40"/>
                  </a:cubicBezTo>
                  <a:cubicBezTo>
                    <a:pt x="96" y="40"/>
                    <a:pt x="97" y="40"/>
                    <a:pt x="98" y="39"/>
                  </a:cubicBezTo>
                  <a:cubicBezTo>
                    <a:pt x="92" y="33"/>
                    <a:pt x="85" y="32"/>
                    <a:pt x="77" y="32"/>
                  </a:cubicBezTo>
                  <a:cubicBezTo>
                    <a:pt x="65" y="31"/>
                    <a:pt x="53" y="31"/>
                    <a:pt x="42" y="29"/>
                  </a:cubicBezTo>
                  <a:cubicBezTo>
                    <a:pt x="31" y="28"/>
                    <a:pt x="21" y="26"/>
                    <a:pt x="13" y="19"/>
                  </a:cubicBezTo>
                  <a:cubicBezTo>
                    <a:pt x="8" y="14"/>
                    <a:pt x="4" y="8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1" y="1"/>
                    <a:pt x="0" y="2"/>
                  </a:cubicBezTo>
                  <a:cubicBezTo>
                    <a:pt x="0" y="7"/>
                    <a:pt x="2" y="12"/>
                    <a:pt x="3" y="17"/>
                  </a:cubicBezTo>
                  <a:cubicBezTo>
                    <a:pt x="3" y="19"/>
                    <a:pt x="3" y="29"/>
                    <a:pt x="7" y="31"/>
                  </a:cubicBezTo>
                  <a:cubicBezTo>
                    <a:pt x="10" y="32"/>
                    <a:pt x="14" y="32"/>
                    <a:pt x="17" y="33"/>
                  </a:cubicBezTo>
                  <a:cubicBezTo>
                    <a:pt x="26" y="34"/>
                    <a:pt x="35" y="35"/>
                    <a:pt x="43" y="37"/>
                  </a:cubicBezTo>
                  <a:cubicBezTo>
                    <a:pt x="45" y="38"/>
                    <a:pt x="47" y="38"/>
                    <a:pt x="48" y="40"/>
                  </a:cubicBezTo>
                  <a:cubicBezTo>
                    <a:pt x="54" y="40"/>
                    <a:pt x="59" y="38"/>
                    <a:pt x="65" y="37"/>
                  </a:cubicBezTo>
                  <a:cubicBezTo>
                    <a:pt x="72" y="36"/>
                    <a:pt x="79" y="36"/>
                    <a:pt x="85" y="41"/>
                  </a:cubicBezTo>
                </a:path>
              </a:pathLst>
            </a:custGeom>
            <a:solidFill>
              <a:srgbClr val="F9B6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F77F4535-75AF-4B19-B508-6BEE49288A4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4887" y="3227167"/>
              <a:ext cx="183851" cy="115968"/>
            </a:xfrm>
            <a:custGeom>
              <a:avLst/>
              <a:gdLst>
                <a:gd name="T0" fmla="*/ 6 w 51"/>
                <a:gd name="T1" fmla="*/ 6 h 32"/>
                <a:gd name="T2" fmla="*/ 4 w 51"/>
                <a:gd name="T3" fmla="*/ 5 h 32"/>
                <a:gd name="T4" fmla="*/ 0 w 51"/>
                <a:gd name="T5" fmla="*/ 5 h 32"/>
                <a:gd name="T6" fmla="*/ 1 w 51"/>
                <a:gd name="T7" fmla="*/ 10 h 32"/>
                <a:gd name="T8" fmla="*/ 6 w 51"/>
                <a:gd name="T9" fmla="*/ 21 h 32"/>
                <a:gd name="T10" fmla="*/ 32 w 51"/>
                <a:gd name="T11" fmla="*/ 31 h 32"/>
                <a:gd name="T12" fmla="*/ 44 w 51"/>
                <a:gd name="T13" fmla="*/ 26 h 32"/>
                <a:gd name="T14" fmla="*/ 48 w 51"/>
                <a:gd name="T15" fmla="*/ 20 h 32"/>
                <a:gd name="T16" fmla="*/ 51 w 51"/>
                <a:gd name="T17" fmla="*/ 12 h 32"/>
                <a:gd name="T18" fmla="*/ 48 w 51"/>
                <a:gd name="T19" fmla="*/ 4 h 32"/>
                <a:gd name="T20" fmla="*/ 46 w 51"/>
                <a:gd name="T21" fmla="*/ 7 h 32"/>
                <a:gd name="T22" fmla="*/ 45 w 51"/>
                <a:gd name="T23" fmla="*/ 10 h 32"/>
                <a:gd name="T24" fmla="*/ 27 w 51"/>
                <a:gd name="T25" fmla="*/ 23 h 32"/>
                <a:gd name="T26" fmla="*/ 15 w 51"/>
                <a:gd name="T27" fmla="*/ 21 h 32"/>
                <a:gd name="T28" fmla="*/ 9 w 51"/>
                <a:gd name="T29" fmla="*/ 15 h 32"/>
                <a:gd name="T30" fmla="*/ 8 w 51"/>
                <a:gd name="T31" fmla="*/ 10 h 32"/>
                <a:gd name="T32" fmla="*/ 6 w 51"/>
                <a:gd name="T33" fmla="*/ 0 h 32"/>
                <a:gd name="T34" fmla="*/ 6 w 51"/>
                <a:gd name="T35" fmla="*/ 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32">
                  <a:moveTo>
                    <a:pt x="6" y="6"/>
                  </a:moveTo>
                  <a:cubicBezTo>
                    <a:pt x="5" y="5"/>
                    <a:pt x="4" y="5"/>
                    <a:pt x="4" y="5"/>
                  </a:cubicBezTo>
                  <a:cubicBezTo>
                    <a:pt x="2" y="5"/>
                    <a:pt x="1" y="5"/>
                    <a:pt x="0" y="5"/>
                  </a:cubicBezTo>
                  <a:cubicBezTo>
                    <a:pt x="0" y="6"/>
                    <a:pt x="1" y="8"/>
                    <a:pt x="1" y="10"/>
                  </a:cubicBezTo>
                  <a:cubicBezTo>
                    <a:pt x="3" y="15"/>
                    <a:pt x="3" y="18"/>
                    <a:pt x="6" y="21"/>
                  </a:cubicBezTo>
                  <a:cubicBezTo>
                    <a:pt x="12" y="30"/>
                    <a:pt x="21" y="32"/>
                    <a:pt x="32" y="31"/>
                  </a:cubicBezTo>
                  <a:cubicBezTo>
                    <a:pt x="37" y="30"/>
                    <a:pt x="41" y="29"/>
                    <a:pt x="44" y="26"/>
                  </a:cubicBezTo>
                  <a:cubicBezTo>
                    <a:pt x="45" y="24"/>
                    <a:pt x="46" y="23"/>
                    <a:pt x="48" y="20"/>
                  </a:cubicBezTo>
                  <a:cubicBezTo>
                    <a:pt x="50" y="16"/>
                    <a:pt x="51" y="14"/>
                    <a:pt x="51" y="12"/>
                  </a:cubicBezTo>
                  <a:cubicBezTo>
                    <a:pt x="51" y="11"/>
                    <a:pt x="51" y="8"/>
                    <a:pt x="48" y="4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5" y="8"/>
                    <a:pt x="45" y="9"/>
                    <a:pt x="45" y="10"/>
                  </a:cubicBezTo>
                  <a:cubicBezTo>
                    <a:pt x="42" y="20"/>
                    <a:pt x="37" y="23"/>
                    <a:pt x="27" y="23"/>
                  </a:cubicBezTo>
                  <a:cubicBezTo>
                    <a:pt x="23" y="23"/>
                    <a:pt x="19" y="23"/>
                    <a:pt x="15" y="21"/>
                  </a:cubicBezTo>
                  <a:cubicBezTo>
                    <a:pt x="12" y="19"/>
                    <a:pt x="10" y="17"/>
                    <a:pt x="9" y="15"/>
                  </a:cubicBezTo>
                  <a:cubicBezTo>
                    <a:pt x="9" y="13"/>
                    <a:pt x="9" y="13"/>
                    <a:pt x="8" y="10"/>
                  </a:cubicBezTo>
                  <a:cubicBezTo>
                    <a:pt x="8" y="5"/>
                    <a:pt x="7" y="0"/>
                    <a:pt x="6" y="0"/>
                  </a:cubicBezTo>
                  <a:cubicBezTo>
                    <a:pt x="6" y="0"/>
                    <a:pt x="6" y="1"/>
                    <a:pt x="6" y="6"/>
                  </a:cubicBezTo>
                </a:path>
              </a:pathLst>
            </a:custGeom>
            <a:solidFill>
              <a:srgbClr val="F9B6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E5B33008-A5EF-412B-8E12-AD5B04D01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3754" y="3242724"/>
              <a:ext cx="637823" cy="480842"/>
            </a:xfrm>
            <a:custGeom>
              <a:avLst/>
              <a:gdLst>
                <a:gd name="T0" fmla="*/ 172 w 178"/>
                <a:gd name="T1" fmla="*/ 87 h 134"/>
                <a:gd name="T2" fmla="*/ 167 w 178"/>
                <a:gd name="T3" fmla="*/ 96 h 134"/>
                <a:gd name="T4" fmla="*/ 167 w 178"/>
                <a:gd name="T5" fmla="*/ 96 h 134"/>
                <a:gd name="T6" fmla="*/ 165 w 178"/>
                <a:gd name="T7" fmla="*/ 98 h 134"/>
                <a:gd name="T8" fmla="*/ 165 w 178"/>
                <a:gd name="T9" fmla="*/ 98 h 134"/>
                <a:gd name="T10" fmla="*/ 164 w 178"/>
                <a:gd name="T11" fmla="*/ 101 h 134"/>
                <a:gd name="T12" fmla="*/ 162 w 178"/>
                <a:gd name="T13" fmla="*/ 111 h 134"/>
                <a:gd name="T14" fmla="*/ 162 w 178"/>
                <a:gd name="T15" fmla="*/ 113 h 134"/>
                <a:gd name="T16" fmla="*/ 162 w 178"/>
                <a:gd name="T17" fmla="*/ 113 h 134"/>
                <a:gd name="T18" fmla="*/ 162 w 178"/>
                <a:gd name="T19" fmla="*/ 114 h 134"/>
                <a:gd name="T20" fmla="*/ 162 w 178"/>
                <a:gd name="T21" fmla="*/ 114 h 134"/>
                <a:gd name="T22" fmla="*/ 160 w 178"/>
                <a:gd name="T23" fmla="*/ 116 h 134"/>
                <a:gd name="T24" fmla="*/ 156 w 178"/>
                <a:gd name="T25" fmla="*/ 113 h 134"/>
                <a:gd name="T26" fmla="*/ 151 w 178"/>
                <a:gd name="T27" fmla="*/ 111 h 134"/>
                <a:gd name="T28" fmla="*/ 151 w 178"/>
                <a:gd name="T29" fmla="*/ 111 h 134"/>
                <a:gd name="T30" fmla="*/ 147 w 178"/>
                <a:gd name="T31" fmla="*/ 110 h 134"/>
                <a:gd name="T32" fmla="*/ 147 w 178"/>
                <a:gd name="T33" fmla="*/ 110 h 134"/>
                <a:gd name="T34" fmla="*/ 128 w 178"/>
                <a:gd name="T35" fmla="*/ 108 h 134"/>
                <a:gd name="T36" fmla="*/ 93 w 178"/>
                <a:gd name="T37" fmla="*/ 104 h 134"/>
                <a:gd name="T38" fmla="*/ 66 w 178"/>
                <a:gd name="T39" fmla="*/ 85 h 134"/>
                <a:gd name="T40" fmla="*/ 64 w 178"/>
                <a:gd name="T41" fmla="*/ 81 h 134"/>
                <a:gd name="T42" fmla="*/ 62 w 178"/>
                <a:gd name="T43" fmla="*/ 78 h 134"/>
                <a:gd name="T44" fmla="*/ 61 w 178"/>
                <a:gd name="T45" fmla="*/ 79 h 134"/>
                <a:gd name="T46" fmla="*/ 59 w 178"/>
                <a:gd name="T47" fmla="*/ 81 h 134"/>
                <a:gd name="T48" fmla="*/ 47 w 178"/>
                <a:gd name="T49" fmla="*/ 98 h 134"/>
                <a:gd name="T50" fmla="*/ 49 w 178"/>
                <a:gd name="T51" fmla="*/ 102 h 134"/>
                <a:gd name="T52" fmla="*/ 63 w 178"/>
                <a:gd name="T53" fmla="*/ 105 h 134"/>
                <a:gd name="T54" fmla="*/ 77 w 178"/>
                <a:gd name="T55" fmla="*/ 107 h 134"/>
                <a:gd name="T56" fmla="*/ 79 w 178"/>
                <a:gd name="T57" fmla="*/ 108 h 134"/>
                <a:gd name="T58" fmla="*/ 104 w 178"/>
                <a:gd name="T59" fmla="*/ 112 h 134"/>
                <a:gd name="T60" fmla="*/ 110 w 178"/>
                <a:gd name="T61" fmla="*/ 116 h 134"/>
                <a:gd name="T62" fmla="*/ 100 w 178"/>
                <a:gd name="T63" fmla="*/ 121 h 134"/>
                <a:gd name="T64" fmla="*/ 102 w 178"/>
                <a:gd name="T65" fmla="*/ 132 h 134"/>
                <a:gd name="T66" fmla="*/ 97 w 178"/>
                <a:gd name="T67" fmla="*/ 133 h 134"/>
                <a:gd name="T68" fmla="*/ 87 w 178"/>
                <a:gd name="T69" fmla="*/ 132 h 134"/>
                <a:gd name="T70" fmla="*/ 67 w 178"/>
                <a:gd name="T71" fmla="*/ 132 h 134"/>
                <a:gd name="T72" fmla="*/ 16 w 178"/>
                <a:gd name="T73" fmla="*/ 128 h 134"/>
                <a:gd name="T74" fmla="*/ 3 w 178"/>
                <a:gd name="T75" fmla="*/ 109 h 134"/>
                <a:gd name="T76" fmla="*/ 5 w 178"/>
                <a:gd name="T77" fmla="*/ 103 h 134"/>
                <a:gd name="T78" fmla="*/ 12 w 178"/>
                <a:gd name="T79" fmla="*/ 89 h 134"/>
                <a:gd name="T80" fmla="*/ 21 w 178"/>
                <a:gd name="T81" fmla="*/ 72 h 134"/>
                <a:gd name="T82" fmla="*/ 24 w 178"/>
                <a:gd name="T83" fmla="*/ 66 h 134"/>
                <a:gd name="T84" fmla="*/ 49 w 178"/>
                <a:gd name="T85" fmla="*/ 22 h 134"/>
                <a:gd name="T86" fmla="*/ 63 w 178"/>
                <a:gd name="T87" fmla="*/ 6 h 134"/>
                <a:gd name="T88" fmla="*/ 87 w 178"/>
                <a:gd name="T89" fmla="*/ 1 h 134"/>
                <a:gd name="T90" fmla="*/ 89 w 178"/>
                <a:gd name="T91" fmla="*/ 1 h 134"/>
                <a:gd name="T92" fmla="*/ 90 w 178"/>
                <a:gd name="T93" fmla="*/ 1 h 134"/>
                <a:gd name="T94" fmla="*/ 90 w 178"/>
                <a:gd name="T95" fmla="*/ 9 h 134"/>
                <a:gd name="T96" fmla="*/ 91 w 178"/>
                <a:gd name="T97" fmla="*/ 12 h 134"/>
                <a:gd name="T98" fmla="*/ 100 w 178"/>
                <a:gd name="T99" fmla="*/ 22 h 134"/>
                <a:gd name="T100" fmla="*/ 119 w 178"/>
                <a:gd name="T101" fmla="*/ 26 h 134"/>
                <a:gd name="T102" fmla="*/ 133 w 178"/>
                <a:gd name="T103" fmla="*/ 17 h 134"/>
                <a:gd name="T104" fmla="*/ 135 w 178"/>
                <a:gd name="T105" fmla="*/ 0 h 134"/>
                <a:gd name="T106" fmla="*/ 157 w 178"/>
                <a:gd name="T107" fmla="*/ 5 h 134"/>
                <a:gd name="T108" fmla="*/ 158 w 178"/>
                <a:gd name="T109" fmla="*/ 19 h 134"/>
                <a:gd name="T110" fmla="*/ 174 w 178"/>
                <a:gd name="T111" fmla="*/ 60 h 134"/>
                <a:gd name="T112" fmla="*/ 172 w 178"/>
                <a:gd name="T113" fmla="*/ 87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8" h="134">
                  <a:moveTo>
                    <a:pt x="172" y="87"/>
                  </a:moveTo>
                  <a:cubicBezTo>
                    <a:pt x="171" y="90"/>
                    <a:pt x="169" y="93"/>
                    <a:pt x="167" y="96"/>
                  </a:cubicBezTo>
                  <a:cubicBezTo>
                    <a:pt x="167" y="96"/>
                    <a:pt x="167" y="96"/>
                    <a:pt x="167" y="96"/>
                  </a:cubicBezTo>
                  <a:cubicBezTo>
                    <a:pt x="166" y="97"/>
                    <a:pt x="166" y="97"/>
                    <a:pt x="165" y="98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4" y="98"/>
                    <a:pt x="164" y="99"/>
                    <a:pt x="164" y="101"/>
                  </a:cubicBezTo>
                  <a:cubicBezTo>
                    <a:pt x="163" y="104"/>
                    <a:pt x="162" y="108"/>
                    <a:pt x="162" y="111"/>
                  </a:cubicBezTo>
                  <a:cubicBezTo>
                    <a:pt x="162" y="112"/>
                    <a:pt x="162" y="113"/>
                    <a:pt x="162" y="113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62" y="115"/>
                    <a:pt x="161" y="115"/>
                    <a:pt x="160" y="116"/>
                  </a:cubicBezTo>
                  <a:cubicBezTo>
                    <a:pt x="158" y="115"/>
                    <a:pt x="157" y="114"/>
                    <a:pt x="156" y="113"/>
                  </a:cubicBezTo>
                  <a:cubicBezTo>
                    <a:pt x="155" y="112"/>
                    <a:pt x="153" y="111"/>
                    <a:pt x="151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49" y="110"/>
                    <a:pt x="148" y="110"/>
                    <a:pt x="147" y="110"/>
                  </a:cubicBezTo>
                  <a:cubicBezTo>
                    <a:pt x="147" y="110"/>
                    <a:pt x="147" y="110"/>
                    <a:pt x="147" y="110"/>
                  </a:cubicBezTo>
                  <a:cubicBezTo>
                    <a:pt x="141" y="109"/>
                    <a:pt x="135" y="108"/>
                    <a:pt x="128" y="108"/>
                  </a:cubicBezTo>
                  <a:cubicBezTo>
                    <a:pt x="116" y="108"/>
                    <a:pt x="104" y="107"/>
                    <a:pt x="93" y="104"/>
                  </a:cubicBezTo>
                  <a:cubicBezTo>
                    <a:pt x="81" y="101"/>
                    <a:pt x="72" y="96"/>
                    <a:pt x="66" y="85"/>
                  </a:cubicBezTo>
                  <a:cubicBezTo>
                    <a:pt x="65" y="84"/>
                    <a:pt x="65" y="82"/>
                    <a:pt x="64" y="81"/>
                  </a:cubicBezTo>
                  <a:cubicBezTo>
                    <a:pt x="64" y="80"/>
                    <a:pt x="63" y="79"/>
                    <a:pt x="62" y="78"/>
                  </a:cubicBezTo>
                  <a:cubicBezTo>
                    <a:pt x="62" y="78"/>
                    <a:pt x="61" y="78"/>
                    <a:pt x="61" y="79"/>
                  </a:cubicBezTo>
                  <a:cubicBezTo>
                    <a:pt x="60" y="79"/>
                    <a:pt x="60" y="80"/>
                    <a:pt x="59" y="81"/>
                  </a:cubicBezTo>
                  <a:cubicBezTo>
                    <a:pt x="55" y="87"/>
                    <a:pt x="51" y="92"/>
                    <a:pt x="47" y="98"/>
                  </a:cubicBezTo>
                  <a:cubicBezTo>
                    <a:pt x="45" y="101"/>
                    <a:pt x="45" y="102"/>
                    <a:pt x="49" y="102"/>
                  </a:cubicBezTo>
                  <a:cubicBezTo>
                    <a:pt x="54" y="103"/>
                    <a:pt x="58" y="104"/>
                    <a:pt x="63" y="105"/>
                  </a:cubicBezTo>
                  <a:cubicBezTo>
                    <a:pt x="65" y="105"/>
                    <a:pt x="72" y="107"/>
                    <a:pt x="77" y="107"/>
                  </a:cubicBezTo>
                  <a:cubicBezTo>
                    <a:pt x="78" y="107"/>
                    <a:pt x="78" y="107"/>
                    <a:pt x="79" y="108"/>
                  </a:cubicBezTo>
                  <a:cubicBezTo>
                    <a:pt x="87" y="109"/>
                    <a:pt x="96" y="110"/>
                    <a:pt x="104" y="112"/>
                  </a:cubicBezTo>
                  <a:cubicBezTo>
                    <a:pt x="107" y="113"/>
                    <a:pt x="110" y="113"/>
                    <a:pt x="110" y="116"/>
                  </a:cubicBezTo>
                  <a:cubicBezTo>
                    <a:pt x="106" y="115"/>
                    <a:pt x="102" y="116"/>
                    <a:pt x="100" y="121"/>
                  </a:cubicBezTo>
                  <a:cubicBezTo>
                    <a:pt x="99" y="125"/>
                    <a:pt x="99" y="128"/>
                    <a:pt x="102" y="132"/>
                  </a:cubicBezTo>
                  <a:cubicBezTo>
                    <a:pt x="101" y="133"/>
                    <a:pt x="99" y="134"/>
                    <a:pt x="97" y="133"/>
                  </a:cubicBezTo>
                  <a:cubicBezTo>
                    <a:pt x="94" y="133"/>
                    <a:pt x="91" y="133"/>
                    <a:pt x="87" y="132"/>
                  </a:cubicBezTo>
                  <a:cubicBezTo>
                    <a:pt x="81" y="132"/>
                    <a:pt x="74" y="132"/>
                    <a:pt x="67" y="132"/>
                  </a:cubicBezTo>
                  <a:cubicBezTo>
                    <a:pt x="50" y="129"/>
                    <a:pt x="33" y="129"/>
                    <a:pt x="16" y="128"/>
                  </a:cubicBezTo>
                  <a:cubicBezTo>
                    <a:pt x="6" y="127"/>
                    <a:pt x="0" y="118"/>
                    <a:pt x="3" y="109"/>
                  </a:cubicBezTo>
                  <a:cubicBezTo>
                    <a:pt x="4" y="107"/>
                    <a:pt x="5" y="105"/>
                    <a:pt x="5" y="103"/>
                  </a:cubicBezTo>
                  <a:cubicBezTo>
                    <a:pt x="7" y="98"/>
                    <a:pt x="9" y="93"/>
                    <a:pt x="12" y="89"/>
                  </a:cubicBezTo>
                  <a:cubicBezTo>
                    <a:pt x="15" y="83"/>
                    <a:pt x="18" y="78"/>
                    <a:pt x="21" y="72"/>
                  </a:cubicBezTo>
                  <a:cubicBezTo>
                    <a:pt x="22" y="71"/>
                    <a:pt x="23" y="68"/>
                    <a:pt x="24" y="66"/>
                  </a:cubicBezTo>
                  <a:cubicBezTo>
                    <a:pt x="28" y="56"/>
                    <a:pt x="36" y="40"/>
                    <a:pt x="49" y="22"/>
                  </a:cubicBezTo>
                  <a:cubicBezTo>
                    <a:pt x="59" y="8"/>
                    <a:pt x="62" y="7"/>
                    <a:pt x="63" y="6"/>
                  </a:cubicBezTo>
                  <a:cubicBezTo>
                    <a:pt x="71" y="2"/>
                    <a:pt x="84" y="1"/>
                    <a:pt x="87" y="1"/>
                  </a:cubicBezTo>
                  <a:cubicBezTo>
                    <a:pt x="88" y="1"/>
                    <a:pt x="89" y="1"/>
                    <a:pt x="89" y="1"/>
                  </a:cubicBezTo>
                  <a:cubicBezTo>
                    <a:pt x="89" y="1"/>
                    <a:pt x="90" y="1"/>
                    <a:pt x="90" y="1"/>
                  </a:cubicBezTo>
                  <a:cubicBezTo>
                    <a:pt x="90" y="3"/>
                    <a:pt x="89" y="5"/>
                    <a:pt x="90" y="9"/>
                  </a:cubicBezTo>
                  <a:cubicBezTo>
                    <a:pt x="90" y="10"/>
                    <a:pt x="90" y="11"/>
                    <a:pt x="91" y="12"/>
                  </a:cubicBezTo>
                  <a:cubicBezTo>
                    <a:pt x="93" y="18"/>
                    <a:pt x="98" y="21"/>
                    <a:pt x="100" y="22"/>
                  </a:cubicBezTo>
                  <a:cubicBezTo>
                    <a:pt x="106" y="26"/>
                    <a:pt x="112" y="26"/>
                    <a:pt x="119" y="26"/>
                  </a:cubicBezTo>
                  <a:cubicBezTo>
                    <a:pt x="122" y="26"/>
                    <a:pt x="129" y="24"/>
                    <a:pt x="133" y="17"/>
                  </a:cubicBezTo>
                  <a:cubicBezTo>
                    <a:pt x="138" y="10"/>
                    <a:pt x="136" y="2"/>
                    <a:pt x="135" y="0"/>
                  </a:cubicBezTo>
                  <a:cubicBezTo>
                    <a:pt x="143" y="2"/>
                    <a:pt x="150" y="4"/>
                    <a:pt x="157" y="5"/>
                  </a:cubicBezTo>
                  <a:cubicBezTo>
                    <a:pt x="157" y="8"/>
                    <a:pt x="158" y="13"/>
                    <a:pt x="158" y="19"/>
                  </a:cubicBezTo>
                  <a:cubicBezTo>
                    <a:pt x="162" y="38"/>
                    <a:pt x="169" y="42"/>
                    <a:pt x="174" y="60"/>
                  </a:cubicBezTo>
                  <a:cubicBezTo>
                    <a:pt x="177" y="69"/>
                    <a:pt x="178" y="78"/>
                    <a:pt x="172" y="87"/>
                  </a:cubicBezTo>
                </a:path>
              </a:pathLst>
            </a:custGeom>
            <a:solidFill>
              <a:srgbClr val="F9B6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="" xmlns:a16="http://schemas.microsoft.com/office/drawing/2014/main" id="{9ED36BD0-5DED-4B51-9455-E503589E2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4486" y="3633054"/>
              <a:ext cx="240421" cy="107482"/>
            </a:xfrm>
            <a:custGeom>
              <a:avLst/>
              <a:gdLst>
                <a:gd name="T0" fmla="*/ 65 w 67"/>
                <a:gd name="T1" fmla="*/ 22 h 30"/>
                <a:gd name="T2" fmla="*/ 65 w 67"/>
                <a:gd name="T3" fmla="*/ 22 h 30"/>
                <a:gd name="T4" fmla="*/ 56 w 67"/>
                <a:gd name="T5" fmla="*/ 12 h 30"/>
                <a:gd name="T6" fmla="*/ 52 w 67"/>
                <a:gd name="T7" fmla="*/ 8 h 30"/>
                <a:gd name="T8" fmla="*/ 32 w 67"/>
                <a:gd name="T9" fmla="*/ 1 h 30"/>
                <a:gd name="T10" fmla="*/ 13 w 67"/>
                <a:gd name="T11" fmla="*/ 4 h 30"/>
                <a:gd name="T12" fmla="*/ 9 w 67"/>
                <a:gd name="T13" fmla="*/ 4 h 30"/>
                <a:gd name="T14" fmla="*/ 1 w 67"/>
                <a:gd name="T15" fmla="*/ 12 h 30"/>
                <a:gd name="T16" fmla="*/ 5 w 67"/>
                <a:gd name="T17" fmla="*/ 22 h 30"/>
                <a:gd name="T18" fmla="*/ 6 w 67"/>
                <a:gd name="T19" fmla="*/ 22 h 30"/>
                <a:gd name="T20" fmla="*/ 7 w 67"/>
                <a:gd name="T21" fmla="*/ 22 h 30"/>
                <a:gd name="T22" fmla="*/ 9 w 67"/>
                <a:gd name="T23" fmla="*/ 22 h 30"/>
                <a:gd name="T24" fmla="*/ 13 w 67"/>
                <a:gd name="T25" fmla="*/ 23 h 30"/>
                <a:gd name="T26" fmla="*/ 27 w 67"/>
                <a:gd name="T27" fmla="*/ 25 h 30"/>
                <a:gd name="T28" fmla="*/ 34 w 67"/>
                <a:gd name="T29" fmla="*/ 22 h 30"/>
                <a:gd name="T30" fmla="*/ 47 w 67"/>
                <a:gd name="T31" fmla="*/ 26 h 30"/>
                <a:gd name="T32" fmla="*/ 64 w 67"/>
                <a:gd name="T33" fmla="*/ 28 h 30"/>
                <a:gd name="T34" fmla="*/ 65 w 67"/>
                <a:gd name="T35" fmla="*/ 2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30">
                  <a:moveTo>
                    <a:pt x="65" y="22"/>
                  </a:moveTo>
                  <a:cubicBezTo>
                    <a:pt x="65" y="22"/>
                    <a:pt x="65" y="22"/>
                    <a:pt x="65" y="22"/>
                  </a:cubicBezTo>
                  <a:cubicBezTo>
                    <a:pt x="63" y="17"/>
                    <a:pt x="59" y="15"/>
                    <a:pt x="56" y="12"/>
                  </a:cubicBezTo>
                  <a:cubicBezTo>
                    <a:pt x="55" y="10"/>
                    <a:pt x="54" y="9"/>
                    <a:pt x="52" y="8"/>
                  </a:cubicBezTo>
                  <a:cubicBezTo>
                    <a:pt x="52" y="8"/>
                    <a:pt x="39" y="0"/>
                    <a:pt x="32" y="1"/>
                  </a:cubicBezTo>
                  <a:cubicBezTo>
                    <a:pt x="26" y="2"/>
                    <a:pt x="20" y="4"/>
                    <a:pt x="13" y="4"/>
                  </a:cubicBezTo>
                  <a:cubicBezTo>
                    <a:pt x="12" y="4"/>
                    <a:pt x="10" y="4"/>
                    <a:pt x="9" y="4"/>
                  </a:cubicBezTo>
                  <a:cubicBezTo>
                    <a:pt x="5" y="5"/>
                    <a:pt x="2" y="8"/>
                    <a:pt x="1" y="12"/>
                  </a:cubicBezTo>
                  <a:cubicBezTo>
                    <a:pt x="0" y="16"/>
                    <a:pt x="1" y="20"/>
                    <a:pt x="5" y="22"/>
                  </a:cubicBezTo>
                  <a:cubicBezTo>
                    <a:pt x="5" y="22"/>
                    <a:pt x="6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3"/>
                    <a:pt x="8" y="23"/>
                    <a:pt x="9" y="22"/>
                  </a:cubicBezTo>
                  <a:cubicBezTo>
                    <a:pt x="10" y="22"/>
                    <a:pt x="12" y="22"/>
                    <a:pt x="13" y="23"/>
                  </a:cubicBezTo>
                  <a:cubicBezTo>
                    <a:pt x="17" y="27"/>
                    <a:pt x="22" y="26"/>
                    <a:pt x="27" y="25"/>
                  </a:cubicBezTo>
                  <a:cubicBezTo>
                    <a:pt x="29" y="24"/>
                    <a:pt x="32" y="23"/>
                    <a:pt x="34" y="22"/>
                  </a:cubicBezTo>
                  <a:cubicBezTo>
                    <a:pt x="39" y="21"/>
                    <a:pt x="43" y="24"/>
                    <a:pt x="47" y="26"/>
                  </a:cubicBezTo>
                  <a:cubicBezTo>
                    <a:pt x="52" y="30"/>
                    <a:pt x="58" y="29"/>
                    <a:pt x="64" y="28"/>
                  </a:cubicBezTo>
                  <a:cubicBezTo>
                    <a:pt x="67" y="28"/>
                    <a:pt x="66" y="25"/>
                    <a:pt x="65" y="22"/>
                  </a:cubicBezTo>
                  <a:close/>
                </a:path>
              </a:pathLst>
            </a:custGeom>
            <a:solidFill>
              <a:srgbClr val="DB63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="" xmlns:a16="http://schemas.microsoft.com/office/drawing/2014/main" id="{71763E5B-172F-4E83-B7F3-DBC0F0195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2380" y="3259695"/>
              <a:ext cx="485085" cy="403059"/>
            </a:xfrm>
            <a:custGeom>
              <a:avLst/>
              <a:gdLst>
                <a:gd name="T0" fmla="*/ 135 w 135"/>
                <a:gd name="T1" fmla="*/ 94 h 112"/>
                <a:gd name="T2" fmla="*/ 128 w 135"/>
                <a:gd name="T3" fmla="*/ 112 h 112"/>
                <a:gd name="T4" fmla="*/ 44 w 135"/>
                <a:gd name="T5" fmla="*/ 112 h 112"/>
                <a:gd name="T6" fmla="*/ 30 w 135"/>
                <a:gd name="T7" fmla="*/ 112 h 112"/>
                <a:gd name="T8" fmla="*/ 28 w 135"/>
                <a:gd name="T9" fmla="*/ 112 h 112"/>
                <a:gd name="T10" fmla="*/ 9 w 135"/>
                <a:gd name="T11" fmla="*/ 92 h 112"/>
                <a:gd name="T12" fmla="*/ 8 w 135"/>
                <a:gd name="T13" fmla="*/ 91 h 112"/>
                <a:gd name="T14" fmla="*/ 8 w 135"/>
                <a:gd name="T15" fmla="*/ 90 h 112"/>
                <a:gd name="T16" fmla="*/ 11 w 135"/>
                <a:gd name="T17" fmla="*/ 84 h 112"/>
                <a:gd name="T18" fmla="*/ 16 w 135"/>
                <a:gd name="T19" fmla="*/ 70 h 112"/>
                <a:gd name="T20" fmla="*/ 16 w 135"/>
                <a:gd name="T21" fmla="*/ 64 h 112"/>
                <a:gd name="T22" fmla="*/ 7 w 135"/>
                <a:gd name="T23" fmla="*/ 35 h 112"/>
                <a:gd name="T24" fmla="*/ 3 w 135"/>
                <a:gd name="T25" fmla="*/ 24 h 112"/>
                <a:gd name="T26" fmla="*/ 0 w 135"/>
                <a:gd name="T27" fmla="*/ 10 h 112"/>
                <a:gd name="T28" fmla="*/ 1 w 135"/>
                <a:gd name="T29" fmla="*/ 0 h 112"/>
                <a:gd name="T30" fmla="*/ 17 w 135"/>
                <a:gd name="T31" fmla="*/ 14 h 112"/>
                <a:gd name="T32" fmla="*/ 28 w 135"/>
                <a:gd name="T33" fmla="*/ 45 h 112"/>
                <a:gd name="T34" fmla="*/ 43 w 135"/>
                <a:gd name="T35" fmla="*/ 80 h 112"/>
                <a:gd name="T36" fmla="*/ 135 w 135"/>
                <a:gd name="T37" fmla="*/ 94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5" h="112">
                  <a:moveTo>
                    <a:pt x="135" y="94"/>
                  </a:moveTo>
                  <a:cubicBezTo>
                    <a:pt x="133" y="100"/>
                    <a:pt x="130" y="106"/>
                    <a:pt x="128" y="112"/>
                  </a:cubicBezTo>
                  <a:cubicBezTo>
                    <a:pt x="95" y="112"/>
                    <a:pt x="62" y="112"/>
                    <a:pt x="44" y="112"/>
                  </a:cubicBezTo>
                  <a:cubicBezTo>
                    <a:pt x="35" y="112"/>
                    <a:pt x="30" y="112"/>
                    <a:pt x="30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2" y="107"/>
                    <a:pt x="13" y="97"/>
                    <a:pt x="9" y="92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8" y="88"/>
                    <a:pt x="9" y="86"/>
                    <a:pt x="11" y="84"/>
                  </a:cubicBezTo>
                  <a:cubicBezTo>
                    <a:pt x="14" y="80"/>
                    <a:pt x="16" y="75"/>
                    <a:pt x="16" y="70"/>
                  </a:cubicBezTo>
                  <a:cubicBezTo>
                    <a:pt x="16" y="68"/>
                    <a:pt x="16" y="66"/>
                    <a:pt x="16" y="64"/>
                  </a:cubicBezTo>
                  <a:cubicBezTo>
                    <a:pt x="14" y="49"/>
                    <a:pt x="7" y="35"/>
                    <a:pt x="7" y="35"/>
                  </a:cubicBezTo>
                  <a:cubicBezTo>
                    <a:pt x="7" y="32"/>
                    <a:pt x="3" y="24"/>
                    <a:pt x="3" y="24"/>
                  </a:cubicBezTo>
                  <a:cubicBezTo>
                    <a:pt x="0" y="19"/>
                    <a:pt x="0" y="14"/>
                    <a:pt x="0" y="10"/>
                  </a:cubicBezTo>
                  <a:cubicBezTo>
                    <a:pt x="0" y="6"/>
                    <a:pt x="1" y="2"/>
                    <a:pt x="1" y="0"/>
                  </a:cubicBezTo>
                  <a:cubicBezTo>
                    <a:pt x="6" y="3"/>
                    <a:pt x="12" y="7"/>
                    <a:pt x="17" y="14"/>
                  </a:cubicBezTo>
                  <a:cubicBezTo>
                    <a:pt x="24" y="24"/>
                    <a:pt x="25" y="33"/>
                    <a:pt x="28" y="45"/>
                  </a:cubicBezTo>
                  <a:cubicBezTo>
                    <a:pt x="31" y="54"/>
                    <a:pt x="35" y="66"/>
                    <a:pt x="43" y="80"/>
                  </a:cubicBezTo>
                  <a:cubicBezTo>
                    <a:pt x="74" y="85"/>
                    <a:pt x="104" y="89"/>
                    <a:pt x="135" y="94"/>
                  </a:cubicBezTo>
                </a:path>
              </a:pathLst>
            </a:custGeom>
            <a:solidFill>
              <a:srgbClr val="F9B6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="" xmlns:a16="http://schemas.microsoft.com/office/drawing/2014/main" id="{47112CD8-E166-4C9A-A881-EB13183038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0725" y="3245553"/>
              <a:ext cx="305476" cy="366289"/>
            </a:xfrm>
            <a:custGeom>
              <a:avLst/>
              <a:gdLst>
                <a:gd name="T0" fmla="*/ 82 w 85"/>
                <a:gd name="T1" fmla="*/ 0 h 102"/>
                <a:gd name="T2" fmla="*/ 58 w 85"/>
                <a:gd name="T3" fmla="*/ 5 h 102"/>
                <a:gd name="T4" fmla="*/ 44 w 85"/>
                <a:gd name="T5" fmla="*/ 21 h 102"/>
                <a:gd name="T6" fmla="*/ 19 w 85"/>
                <a:gd name="T7" fmla="*/ 65 h 102"/>
                <a:gd name="T8" fmla="*/ 16 w 85"/>
                <a:gd name="T9" fmla="*/ 71 h 102"/>
                <a:gd name="T10" fmla="*/ 7 w 85"/>
                <a:gd name="T11" fmla="*/ 88 h 102"/>
                <a:gd name="T12" fmla="*/ 0 w 85"/>
                <a:gd name="T13" fmla="*/ 102 h 102"/>
                <a:gd name="T14" fmla="*/ 1 w 85"/>
                <a:gd name="T15" fmla="*/ 102 h 102"/>
                <a:gd name="T16" fmla="*/ 5 w 85"/>
                <a:gd name="T17" fmla="*/ 100 h 102"/>
                <a:gd name="T18" fmla="*/ 61 w 85"/>
                <a:gd name="T19" fmla="*/ 11 h 102"/>
                <a:gd name="T20" fmla="*/ 85 w 85"/>
                <a:gd name="T21" fmla="*/ 8 h 102"/>
                <a:gd name="T22" fmla="*/ 85 w 85"/>
                <a:gd name="T23" fmla="*/ 5 h 102"/>
                <a:gd name="T24" fmla="*/ 85 w 85"/>
                <a:gd name="T25" fmla="*/ 0 h 102"/>
                <a:gd name="T26" fmla="*/ 84 w 85"/>
                <a:gd name="T27" fmla="*/ 0 h 102"/>
                <a:gd name="T28" fmla="*/ 83 w 85"/>
                <a:gd name="T29" fmla="*/ 0 h 102"/>
                <a:gd name="T30" fmla="*/ 82 w 85"/>
                <a:gd name="T3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5" h="102">
                  <a:moveTo>
                    <a:pt x="82" y="0"/>
                  </a:moveTo>
                  <a:cubicBezTo>
                    <a:pt x="79" y="0"/>
                    <a:pt x="66" y="1"/>
                    <a:pt x="58" y="5"/>
                  </a:cubicBezTo>
                  <a:cubicBezTo>
                    <a:pt x="57" y="6"/>
                    <a:pt x="54" y="7"/>
                    <a:pt x="44" y="21"/>
                  </a:cubicBezTo>
                  <a:cubicBezTo>
                    <a:pt x="31" y="39"/>
                    <a:pt x="23" y="55"/>
                    <a:pt x="19" y="65"/>
                  </a:cubicBezTo>
                  <a:cubicBezTo>
                    <a:pt x="18" y="67"/>
                    <a:pt x="17" y="70"/>
                    <a:pt x="16" y="71"/>
                  </a:cubicBezTo>
                  <a:cubicBezTo>
                    <a:pt x="13" y="77"/>
                    <a:pt x="10" y="82"/>
                    <a:pt x="7" y="88"/>
                  </a:cubicBezTo>
                  <a:cubicBezTo>
                    <a:pt x="4" y="92"/>
                    <a:pt x="2" y="97"/>
                    <a:pt x="0" y="102"/>
                  </a:cubicBezTo>
                  <a:cubicBezTo>
                    <a:pt x="1" y="102"/>
                    <a:pt x="1" y="102"/>
                    <a:pt x="1" y="102"/>
                  </a:cubicBezTo>
                  <a:cubicBezTo>
                    <a:pt x="2" y="102"/>
                    <a:pt x="3" y="101"/>
                    <a:pt x="5" y="100"/>
                  </a:cubicBezTo>
                  <a:cubicBezTo>
                    <a:pt x="43" y="78"/>
                    <a:pt x="35" y="19"/>
                    <a:pt x="61" y="11"/>
                  </a:cubicBezTo>
                  <a:cubicBezTo>
                    <a:pt x="69" y="9"/>
                    <a:pt x="78" y="11"/>
                    <a:pt x="85" y="8"/>
                  </a:cubicBezTo>
                  <a:cubicBezTo>
                    <a:pt x="85" y="7"/>
                    <a:pt x="85" y="6"/>
                    <a:pt x="85" y="5"/>
                  </a:cubicBezTo>
                  <a:cubicBezTo>
                    <a:pt x="85" y="3"/>
                    <a:pt x="85" y="1"/>
                    <a:pt x="85" y="0"/>
                  </a:cubicBezTo>
                  <a:cubicBezTo>
                    <a:pt x="85" y="0"/>
                    <a:pt x="84" y="0"/>
                    <a:pt x="84" y="0"/>
                  </a:cubicBezTo>
                  <a:cubicBezTo>
                    <a:pt x="84" y="0"/>
                    <a:pt x="83" y="0"/>
                    <a:pt x="83" y="0"/>
                  </a:cubicBezTo>
                  <a:cubicBezTo>
                    <a:pt x="83" y="0"/>
                    <a:pt x="83" y="0"/>
                    <a:pt x="82" y="0"/>
                  </a:cubicBezTo>
                </a:path>
              </a:pathLst>
            </a:custGeom>
            <a:solidFill>
              <a:srgbClr val="CA9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="" xmlns:a16="http://schemas.microsoft.com/office/drawing/2014/main" id="{3884E982-29CA-43C6-BFB0-2D4AB8B7F69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1267" y="3637297"/>
              <a:ext cx="14142" cy="2828"/>
            </a:xfrm>
            <a:custGeom>
              <a:avLst/>
              <a:gdLst>
                <a:gd name="T0" fmla="*/ 0 w 4"/>
                <a:gd name="T1" fmla="*/ 0 h 1"/>
                <a:gd name="T2" fmla="*/ 4 w 4"/>
                <a:gd name="T3" fmla="*/ 1 h 1"/>
                <a:gd name="T4" fmla="*/ 0 w 4"/>
                <a:gd name="T5" fmla="*/ 0 h 1"/>
                <a:gd name="T6" fmla="*/ 0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1" y="0"/>
                    <a:pt x="2" y="0"/>
                    <a:pt x="4" y="1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B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2" name="Freeform 22">
              <a:extLst>
                <a:ext uri="{FF2B5EF4-FFF2-40B4-BE49-F238E27FC236}">
                  <a16:creationId xmlns="" xmlns:a16="http://schemas.microsoft.com/office/drawing/2014/main" id="{961D19FF-C263-4673-891F-2E492142B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5810" y="3583556"/>
              <a:ext cx="89098" cy="67884"/>
            </a:xfrm>
            <a:custGeom>
              <a:avLst/>
              <a:gdLst>
                <a:gd name="T0" fmla="*/ 24 w 25"/>
                <a:gd name="T1" fmla="*/ 0 h 19"/>
                <a:gd name="T2" fmla="*/ 9 w 25"/>
                <a:gd name="T3" fmla="*/ 6 h 19"/>
                <a:gd name="T4" fmla="*/ 2 w 25"/>
                <a:gd name="T5" fmla="*/ 8 h 19"/>
                <a:gd name="T6" fmla="*/ 0 w 25"/>
                <a:gd name="T7" fmla="*/ 10 h 19"/>
                <a:gd name="T8" fmla="*/ 1 w 25"/>
                <a:gd name="T9" fmla="*/ 13 h 19"/>
                <a:gd name="T10" fmla="*/ 5 w 25"/>
                <a:gd name="T11" fmla="*/ 14 h 19"/>
                <a:gd name="T12" fmla="*/ 7 w 25"/>
                <a:gd name="T13" fmla="*/ 15 h 19"/>
                <a:gd name="T14" fmla="*/ 7 w 25"/>
                <a:gd name="T15" fmla="*/ 15 h 19"/>
                <a:gd name="T16" fmla="*/ 7 w 25"/>
                <a:gd name="T17" fmla="*/ 15 h 19"/>
                <a:gd name="T18" fmla="*/ 11 w 25"/>
                <a:gd name="T19" fmla="*/ 16 h 19"/>
                <a:gd name="T20" fmla="*/ 11 w 25"/>
                <a:gd name="T21" fmla="*/ 16 h 19"/>
                <a:gd name="T22" fmla="*/ 11 w 25"/>
                <a:gd name="T23" fmla="*/ 16 h 19"/>
                <a:gd name="T24" fmla="*/ 21 w 25"/>
                <a:gd name="T25" fmla="*/ 19 h 19"/>
                <a:gd name="T26" fmla="*/ 21 w 25"/>
                <a:gd name="T27" fmla="*/ 19 h 19"/>
                <a:gd name="T28" fmla="*/ 22 w 25"/>
                <a:gd name="T29" fmla="*/ 19 h 19"/>
                <a:gd name="T30" fmla="*/ 22 w 25"/>
                <a:gd name="T31" fmla="*/ 19 h 19"/>
                <a:gd name="T32" fmla="*/ 22 w 25"/>
                <a:gd name="T33" fmla="*/ 18 h 19"/>
                <a:gd name="T34" fmla="*/ 22 w 25"/>
                <a:gd name="T35" fmla="*/ 18 h 19"/>
                <a:gd name="T36" fmla="*/ 22 w 25"/>
                <a:gd name="T37" fmla="*/ 18 h 19"/>
                <a:gd name="T38" fmla="*/ 22 w 25"/>
                <a:gd name="T39" fmla="*/ 17 h 19"/>
                <a:gd name="T40" fmla="*/ 22 w 25"/>
                <a:gd name="T41" fmla="*/ 16 h 19"/>
                <a:gd name="T42" fmla="*/ 22 w 25"/>
                <a:gd name="T43" fmla="*/ 16 h 19"/>
                <a:gd name="T44" fmla="*/ 24 w 25"/>
                <a:gd name="T45" fmla="*/ 6 h 19"/>
                <a:gd name="T46" fmla="*/ 25 w 25"/>
                <a:gd name="T47" fmla="*/ 3 h 19"/>
                <a:gd name="T48" fmla="*/ 25 w 25"/>
                <a:gd name="T49" fmla="*/ 3 h 19"/>
                <a:gd name="T50" fmla="*/ 25 w 25"/>
                <a:gd name="T51" fmla="*/ 2 h 19"/>
                <a:gd name="T52" fmla="*/ 24 w 25"/>
                <a:gd name="T53" fmla="*/ 1 h 19"/>
                <a:gd name="T54" fmla="*/ 24 w 25"/>
                <a:gd name="T55" fmla="*/ 1 h 19"/>
                <a:gd name="T56" fmla="*/ 24 w 25"/>
                <a:gd name="T57" fmla="*/ 1 h 19"/>
                <a:gd name="T58" fmla="*/ 24 w 25"/>
                <a:gd name="T5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" h="19">
                  <a:moveTo>
                    <a:pt x="24" y="0"/>
                  </a:moveTo>
                  <a:cubicBezTo>
                    <a:pt x="19" y="2"/>
                    <a:pt x="14" y="5"/>
                    <a:pt x="9" y="6"/>
                  </a:cubicBezTo>
                  <a:cubicBezTo>
                    <a:pt x="7" y="7"/>
                    <a:pt x="4" y="7"/>
                    <a:pt x="2" y="8"/>
                  </a:cubicBezTo>
                  <a:cubicBezTo>
                    <a:pt x="1" y="8"/>
                    <a:pt x="0" y="9"/>
                    <a:pt x="0" y="10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2" y="13"/>
                    <a:pt x="4" y="14"/>
                    <a:pt x="5" y="14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5"/>
                    <a:pt x="9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4" y="16"/>
                    <a:pt x="18" y="17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7"/>
                    <a:pt x="22" y="17"/>
                  </a:cubicBezTo>
                  <a:cubicBezTo>
                    <a:pt x="22" y="17"/>
                    <a:pt x="22" y="17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2"/>
                    <a:pt x="23" y="9"/>
                    <a:pt x="24" y="6"/>
                  </a:cubicBezTo>
                  <a:cubicBezTo>
                    <a:pt x="24" y="4"/>
                    <a:pt x="24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6B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D0751DF0-DD76-4EF3-83F9-F7870C4C3D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9521" y="3924388"/>
              <a:ext cx="121625" cy="114554"/>
            </a:xfrm>
            <a:custGeom>
              <a:avLst/>
              <a:gdLst>
                <a:gd name="T0" fmla="*/ 3 w 34"/>
                <a:gd name="T1" fmla="*/ 0 h 32"/>
                <a:gd name="T2" fmla="*/ 3 w 34"/>
                <a:gd name="T3" fmla="*/ 0 h 32"/>
                <a:gd name="T4" fmla="*/ 0 w 34"/>
                <a:gd name="T5" fmla="*/ 20 h 32"/>
                <a:gd name="T6" fmla="*/ 13 w 34"/>
                <a:gd name="T7" fmla="*/ 24 h 32"/>
                <a:gd name="T8" fmla="*/ 31 w 34"/>
                <a:gd name="T9" fmla="*/ 32 h 32"/>
                <a:gd name="T10" fmla="*/ 34 w 34"/>
                <a:gd name="T11" fmla="*/ 2 h 32"/>
                <a:gd name="T12" fmla="*/ 3 w 34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2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8"/>
                    <a:pt x="0" y="14"/>
                    <a:pt x="0" y="20"/>
                  </a:cubicBezTo>
                  <a:cubicBezTo>
                    <a:pt x="4" y="21"/>
                    <a:pt x="8" y="23"/>
                    <a:pt x="13" y="24"/>
                  </a:cubicBezTo>
                  <a:cubicBezTo>
                    <a:pt x="19" y="27"/>
                    <a:pt x="25" y="30"/>
                    <a:pt x="31" y="32"/>
                  </a:cubicBezTo>
                  <a:cubicBezTo>
                    <a:pt x="31" y="22"/>
                    <a:pt x="32" y="12"/>
                    <a:pt x="3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4A50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="" xmlns:a16="http://schemas.microsoft.com/office/drawing/2014/main" id="{4E6ECB8F-E9A3-4F14-8486-1CFEA8F248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3765" y="3733465"/>
              <a:ext cx="200822" cy="197994"/>
            </a:xfrm>
            <a:custGeom>
              <a:avLst/>
              <a:gdLst>
                <a:gd name="T0" fmla="*/ 32 w 56"/>
                <a:gd name="T1" fmla="*/ 0 h 55"/>
                <a:gd name="T2" fmla="*/ 19 w 56"/>
                <a:gd name="T3" fmla="*/ 4 h 55"/>
                <a:gd name="T4" fmla="*/ 19 w 56"/>
                <a:gd name="T5" fmla="*/ 4 h 55"/>
                <a:gd name="T6" fmla="*/ 0 w 56"/>
                <a:gd name="T7" fmla="*/ 53 h 55"/>
                <a:gd name="T8" fmla="*/ 2 w 56"/>
                <a:gd name="T9" fmla="*/ 53 h 55"/>
                <a:gd name="T10" fmla="*/ 2 w 56"/>
                <a:gd name="T11" fmla="*/ 53 h 55"/>
                <a:gd name="T12" fmla="*/ 33 w 56"/>
                <a:gd name="T13" fmla="*/ 55 h 55"/>
                <a:gd name="T14" fmla="*/ 33 w 56"/>
                <a:gd name="T15" fmla="*/ 55 h 55"/>
                <a:gd name="T16" fmla="*/ 34 w 56"/>
                <a:gd name="T17" fmla="*/ 52 h 55"/>
                <a:gd name="T18" fmla="*/ 39 w 56"/>
                <a:gd name="T19" fmla="*/ 34 h 55"/>
                <a:gd name="T20" fmla="*/ 32 w 56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55">
                  <a:moveTo>
                    <a:pt x="32" y="0"/>
                  </a:moveTo>
                  <a:cubicBezTo>
                    <a:pt x="28" y="0"/>
                    <a:pt x="23" y="1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4"/>
                    <a:pt x="33" y="53"/>
                    <a:pt x="34" y="52"/>
                  </a:cubicBezTo>
                  <a:cubicBezTo>
                    <a:pt x="35" y="46"/>
                    <a:pt x="37" y="39"/>
                    <a:pt x="39" y="34"/>
                  </a:cubicBezTo>
                  <a:cubicBezTo>
                    <a:pt x="56" y="18"/>
                    <a:pt x="46" y="0"/>
                    <a:pt x="32" y="0"/>
                  </a:cubicBezTo>
                </a:path>
              </a:pathLst>
            </a:custGeom>
            <a:solidFill>
              <a:srgbClr val="CA9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5" name="Freeform 25">
              <a:extLst>
                <a:ext uri="{FF2B5EF4-FFF2-40B4-BE49-F238E27FC236}">
                  <a16:creationId xmlns="" xmlns:a16="http://schemas.microsoft.com/office/drawing/2014/main" id="{133023EE-AD74-4B4A-803B-8778768BF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1247" y="4103996"/>
              <a:ext cx="16971" cy="18386"/>
            </a:xfrm>
            <a:custGeom>
              <a:avLst/>
              <a:gdLst>
                <a:gd name="T0" fmla="*/ 3 w 5"/>
                <a:gd name="T1" fmla="*/ 0 h 5"/>
                <a:gd name="T2" fmla="*/ 0 w 5"/>
                <a:gd name="T3" fmla="*/ 5 h 5"/>
                <a:gd name="T4" fmla="*/ 5 w 5"/>
                <a:gd name="T5" fmla="*/ 5 h 5"/>
                <a:gd name="T6" fmla="*/ 3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2" y="1"/>
                    <a:pt x="1" y="3"/>
                    <a:pt x="0" y="5"/>
                  </a:cubicBezTo>
                  <a:cubicBezTo>
                    <a:pt x="2" y="5"/>
                    <a:pt x="3" y="5"/>
                    <a:pt x="5" y="5"/>
                  </a:cubicBezTo>
                  <a:cubicBezTo>
                    <a:pt x="4" y="3"/>
                    <a:pt x="3" y="1"/>
                    <a:pt x="3" y="0"/>
                  </a:cubicBezTo>
                </a:path>
              </a:pathLst>
            </a:custGeom>
            <a:solidFill>
              <a:srgbClr val="4A50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6" name="Freeform 26">
              <a:extLst>
                <a:ext uri="{FF2B5EF4-FFF2-40B4-BE49-F238E27FC236}">
                  <a16:creationId xmlns="" xmlns:a16="http://schemas.microsoft.com/office/drawing/2014/main" id="{6D2807E8-9DEF-46D3-BE57-ABC2DD70F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6583" y="2797238"/>
              <a:ext cx="700050" cy="681664"/>
            </a:xfrm>
            <a:custGeom>
              <a:avLst/>
              <a:gdLst>
                <a:gd name="T0" fmla="*/ 176 w 195"/>
                <a:gd name="T1" fmla="*/ 112 h 190"/>
                <a:gd name="T2" fmla="*/ 173 w 195"/>
                <a:gd name="T3" fmla="*/ 105 h 190"/>
                <a:gd name="T4" fmla="*/ 165 w 195"/>
                <a:gd name="T5" fmla="*/ 90 h 190"/>
                <a:gd name="T6" fmla="*/ 171 w 195"/>
                <a:gd name="T7" fmla="*/ 63 h 190"/>
                <a:gd name="T8" fmla="*/ 165 w 195"/>
                <a:gd name="T9" fmla="*/ 37 h 190"/>
                <a:gd name="T10" fmla="*/ 142 w 195"/>
                <a:gd name="T11" fmla="*/ 24 h 190"/>
                <a:gd name="T12" fmla="*/ 123 w 195"/>
                <a:gd name="T13" fmla="*/ 6 h 190"/>
                <a:gd name="T14" fmla="*/ 66 w 195"/>
                <a:gd name="T15" fmla="*/ 27 h 190"/>
                <a:gd name="T16" fmla="*/ 57 w 195"/>
                <a:gd name="T17" fmla="*/ 45 h 190"/>
                <a:gd name="T18" fmla="*/ 48 w 195"/>
                <a:gd name="T19" fmla="*/ 71 h 190"/>
                <a:gd name="T20" fmla="*/ 17 w 195"/>
                <a:gd name="T21" fmla="*/ 105 h 190"/>
                <a:gd name="T22" fmla="*/ 11 w 195"/>
                <a:gd name="T23" fmla="*/ 131 h 190"/>
                <a:gd name="T24" fmla="*/ 0 w 195"/>
                <a:gd name="T25" fmla="*/ 155 h 190"/>
                <a:gd name="T26" fmla="*/ 10 w 195"/>
                <a:gd name="T27" fmla="*/ 181 h 190"/>
                <a:gd name="T28" fmla="*/ 20 w 195"/>
                <a:gd name="T29" fmla="*/ 187 h 190"/>
                <a:gd name="T30" fmla="*/ 40 w 195"/>
                <a:gd name="T31" fmla="*/ 186 h 190"/>
                <a:gd name="T32" fmla="*/ 68 w 195"/>
                <a:gd name="T33" fmla="*/ 134 h 190"/>
                <a:gd name="T34" fmla="*/ 90 w 195"/>
                <a:gd name="T35" fmla="*/ 130 h 190"/>
                <a:gd name="T36" fmla="*/ 94 w 195"/>
                <a:gd name="T37" fmla="*/ 119 h 190"/>
                <a:gd name="T38" fmla="*/ 94 w 195"/>
                <a:gd name="T39" fmla="*/ 109 h 190"/>
                <a:gd name="T40" fmla="*/ 93 w 195"/>
                <a:gd name="T41" fmla="*/ 99 h 190"/>
                <a:gd name="T42" fmla="*/ 93 w 195"/>
                <a:gd name="T43" fmla="*/ 99 h 190"/>
                <a:gd name="T44" fmla="*/ 93 w 195"/>
                <a:gd name="T45" fmla="*/ 98 h 190"/>
                <a:gd name="T46" fmla="*/ 86 w 195"/>
                <a:gd name="T47" fmla="*/ 96 h 190"/>
                <a:gd name="T48" fmla="*/ 78 w 195"/>
                <a:gd name="T49" fmla="*/ 91 h 190"/>
                <a:gd name="T50" fmla="*/ 75 w 195"/>
                <a:gd name="T51" fmla="*/ 86 h 190"/>
                <a:gd name="T52" fmla="*/ 88 w 195"/>
                <a:gd name="T53" fmla="*/ 67 h 190"/>
                <a:gd name="T54" fmla="*/ 97 w 195"/>
                <a:gd name="T55" fmla="*/ 74 h 190"/>
                <a:gd name="T56" fmla="*/ 111 w 195"/>
                <a:gd name="T57" fmla="*/ 67 h 190"/>
                <a:gd name="T58" fmla="*/ 146 w 195"/>
                <a:gd name="T59" fmla="*/ 46 h 190"/>
                <a:gd name="T60" fmla="*/ 151 w 195"/>
                <a:gd name="T61" fmla="*/ 66 h 190"/>
                <a:gd name="T62" fmla="*/ 151 w 195"/>
                <a:gd name="T63" fmla="*/ 67 h 190"/>
                <a:gd name="T64" fmla="*/ 137 w 195"/>
                <a:gd name="T65" fmla="*/ 111 h 190"/>
                <a:gd name="T66" fmla="*/ 132 w 195"/>
                <a:gd name="T67" fmla="*/ 114 h 190"/>
                <a:gd name="T68" fmla="*/ 128 w 195"/>
                <a:gd name="T69" fmla="*/ 118 h 190"/>
                <a:gd name="T70" fmla="*/ 129 w 195"/>
                <a:gd name="T71" fmla="*/ 121 h 190"/>
                <a:gd name="T72" fmla="*/ 130 w 195"/>
                <a:gd name="T73" fmla="*/ 122 h 190"/>
                <a:gd name="T74" fmla="*/ 130 w 195"/>
                <a:gd name="T75" fmla="*/ 123 h 190"/>
                <a:gd name="T76" fmla="*/ 145 w 195"/>
                <a:gd name="T77" fmla="*/ 129 h 190"/>
                <a:gd name="T78" fmla="*/ 177 w 195"/>
                <a:gd name="T79" fmla="*/ 163 h 190"/>
                <a:gd name="T80" fmla="*/ 188 w 195"/>
                <a:gd name="T81" fmla="*/ 160 h 190"/>
                <a:gd name="T82" fmla="*/ 176 w 195"/>
                <a:gd name="T83" fmla="*/ 11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95" h="190">
                  <a:moveTo>
                    <a:pt x="176" y="112"/>
                  </a:moveTo>
                  <a:cubicBezTo>
                    <a:pt x="174" y="108"/>
                    <a:pt x="173" y="105"/>
                    <a:pt x="173" y="105"/>
                  </a:cubicBezTo>
                  <a:cubicBezTo>
                    <a:pt x="169" y="99"/>
                    <a:pt x="167" y="96"/>
                    <a:pt x="165" y="90"/>
                  </a:cubicBezTo>
                  <a:cubicBezTo>
                    <a:pt x="161" y="80"/>
                    <a:pt x="169" y="72"/>
                    <a:pt x="171" y="63"/>
                  </a:cubicBezTo>
                  <a:cubicBezTo>
                    <a:pt x="173" y="55"/>
                    <a:pt x="171" y="42"/>
                    <a:pt x="165" y="37"/>
                  </a:cubicBezTo>
                  <a:cubicBezTo>
                    <a:pt x="158" y="30"/>
                    <a:pt x="149" y="33"/>
                    <a:pt x="142" y="24"/>
                  </a:cubicBezTo>
                  <a:cubicBezTo>
                    <a:pt x="136" y="16"/>
                    <a:pt x="134" y="9"/>
                    <a:pt x="123" y="6"/>
                  </a:cubicBezTo>
                  <a:cubicBezTo>
                    <a:pt x="103" y="0"/>
                    <a:pt x="79" y="10"/>
                    <a:pt x="66" y="27"/>
                  </a:cubicBezTo>
                  <a:cubicBezTo>
                    <a:pt x="62" y="32"/>
                    <a:pt x="59" y="38"/>
                    <a:pt x="57" y="45"/>
                  </a:cubicBezTo>
                  <a:cubicBezTo>
                    <a:pt x="56" y="56"/>
                    <a:pt x="57" y="64"/>
                    <a:pt x="48" y="71"/>
                  </a:cubicBezTo>
                  <a:cubicBezTo>
                    <a:pt x="34" y="81"/>
                    <a:pt x="11" y="82"/>
                    <a:pt x="17" y="105"/>
                  </a:cubicBezTo>
                  <a:cubicBezTo>
                    <a:pt x="20" y="117"/>
                    <a:pt x="18" y="121"/>
                    <a:pt x="11" y="131"/>
                  </a:cubicBezTo>
                  <a:cubicBezTo>
                    <a:pt x="6" y="137"/>
                    <a:pt x="0" y="146"/>
                    <a:pt x="0" y="155"/>
                  </a:cubicBezTo>
                  <a:cubicBezTo>
                    <a:pt x="0" y="164"/>
                    <a:pt x="4" y="175"/>
                    <a:pt x="10" y="181"/>
                  </a:cubicBezTo>
                  <a:cubicBezTo>
                    <a:pt x="12" y="183"/>
                    <a:pt x="15" y="185"/>
                    <a:pt x="20" y="187"/>
                  </a:cubicBezTo>
                  <a:cubicBezTo>
                    <a:pt x="29" y="190"/>
                    <a:pt x="36" y="187"/>
                    <a:pt x="40" y="186"/>
                  </a:cubicBezTo>
                  <a:cubicBezTo>
                    <a:pt x="59" y="178"/>
                    <a:pt x="50" y="141"/>
                    <a:pt x="68" y="134"/>
                  </a:cubicBezTo>
                  <a:cubicBezTo>
                    <a:pt x="77" y="130"/>
                    <a:pt x="84" y="136"/>
                    <a:pt x="90" y="130"/>
                  </a:cubicBezTo>
                  <a:cubicBezTo>
                    <a:pt x="92" y="127"/>
                    <a:pt x="93" y="124"/>
                    <a:pt x="94" y="119"/>
                  </a:cubicBezTo>
                  <a:cubicBezTo>
                    <a:pt x="94" y="116"/>
                    <a:pt x="94" y="112"/>
                    <a:pt x="94" y="109"/>
                  </a:cubicBezTo>
                  <a:cubicBezTo>
                    <a:pt x="94" y="105"/>
                    <a:pt x="93" y="102"/>
                    <a:pt x="93" y="99"/>
                  </a:cubicBezTo>
                  <a:cubicBezTo>
                    <a:pt x="93" y="99"/>
                    <a:pt x="93" y="99"/>
                    <a:pt x="93" y="99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0" y="97"/>
                    <a:pt x="88" y="96"/>
                    <a:pt x="86" y="96"/>
                  </a:cubicBezTo>
                  <a:cubicBezTo>
                    <a:pt x="80" y="93"/>
                    <a:pt x="79" y="92"/>
                    <a:pt x="78" y="91"/>
                  </a:cubicBezTo>
                  <a:cubicBezTo>
                    <a:pt x="77" y="90"/>
                    <a:pt x="76" y="88"/>
                    <a:pt x="75" y="86"/>
                  </a:cubicBezTo>
                  <a:cubicBezTo>
                    <a:pt x="72" y="76"/>
                    <a:pt x="78" y="64"/>
                    <a:pt x="88" y="67"/>
                  </a:cubicBezTo>
                  <a:cubicBezTo>
                    <a:pt x="91" y="68"/>
                    <a:pt x="94" y="74"/>
                    <a:pt x="97" y="74"/>
                  </a:cubicBezTo>
                  <a:cubicBezTo>
                    <a:pt x="100" y="74"/>
                    <a:pt x="108" y="68"/>
                    <a:pt x="111" y="67"/>
                  </a:cubicBezTo>
                  <a:cubicBezTo>
                    <a:pt x="124" y="62"/>
                    <a:pt x="138" y="57"/>
                    <a:pt x="146" y="46"/>
                  </a:cubicBezTo>
                  <a:cubicBezTo>
                    <a:pt x="146" y="49"/>
                    <a:pt x="151" y="60"/>
                    <a:pt x="151" y="66"/>
                  </a:cubicBezTo>
                  <a:cubicBezTo>
                    <a:pt x="151" y="67"/>
                    <a:pt x="151" y="67"/>
                    <a:pt x="151" y="67"/>
                  </a:cubicBezTo>
                  <a:cubicBezTo>
                    <a:pt x="151" y="70"/>
                    <a:pt x="153" y="101"/>
                    <a:pt x="137" y="111"/>
                  </a:cubicBezTo>
                  <a:cubicBezTo>
                    <a:pt x="136" y="112"/>
                    <a:pt x="133" y="113"/>
                    <a:pt x="132" y="114"/>
                  </a:cubicBezTo>
                  <a:cubicBezTo>
                    <a:pt x="130" y="115"/>
                    <a:pt x="128" y="116"/>
                    <a:pt x="128" y="118"/>
                  </a:cubicBezTo>
                  <a:cubicBezTo>
                    <a:pt x="128" y="119"/>
                    <a:pt x="128" y="120"/>
                    <a:pt x="129" y="121"/>
                  </a:cubicBezTo>
                  <a:cubicBezTo>
                    <a:pt x="129" y="121"/>
                    <a:pt x="129" y="122"/>
                    <a:pt x="130" y="122"/>
                  </a:cubicBezTo>
                  <a:cubicBezTo>
                    <a:pt x="130" y="122"/>
                    <a:pt x="130" y="122"/>
                    <a:pt x="130" y="123"/>
                  </a:cubicBezTo>
                  <a:cubicBezTo>
                    <a:pt x="135" y="128"/>
                    <a:pt x="145" y="129"/>
                    <a:pt x="145" y="129"/>
                  </a:cubicBezTo>
                  <a:cubicBezTo>
                    <a:pt x="159" y="132"/>
                    <a:pt x="161" y="160"/>
                    <a:pt x="177" y="163"/>
                  </a:cubicBezTo>
                  <a:cubicBezTo>
                    <a:pt x="178" y="163"/>
                    <a:pt x="185" y="164"/>
                    <a:pt x="188" y="160"/>
                  </a:cubicBezTo>
                  <a:cubicBezTo>
                    <a:pt x="195" y="152"/>
                    <a:pt x="185" y="129"/>
                    <a:pt x="176" y="112"/>
                  </a:cubicBezTo>
                  <a:close/>
                </a:path>
              </a:pathLst>
            </a:custGeom>
            <a:solidFill>
              <a:srgbClr val="132A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7" name="Freeform 27">
              <a:extLst>
                <a:ext uri="{FF2B5EF4-FFF2-40B4-BE49-F238E27FC236}">
                  <a16:creationId xmlns="" xmlns:a16="http://schemas.microsoft.com/office/drawing/2014/main" id="{D33B25FC-36F2-4C76-AF1A-A40ACE6FA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0344" y="3152213"/>
              <a:ext cx="140010" cy="86269"/>
            </a:xfrm>
            <a:custGeom>
              <a:avLst/>
              <a:gdLst>
                <a:gd name="T0" fmla="*/ 35 w 39"/>
                <a:gd name="T1" fmla="*/ 19 h 24"/>
                <a:gd name="T2" fmla="*/ 36 w 39"/>
                <a:gd name="T3" fmla="*/ 22 h 24"/>
                <a:gd name="T4" fmla="*/ 26 w 39"/>
                <a:gd name="T5" fmla="*/ 24 h 24"/>
                <a:gd name="T6" fmla="*/ 4 w 39"/>
                <a:gd name="T7" fmla="*/ 21 h 24"/>
                <a:gd name="T8" fmla="*/ 1 w 39"/>
                <a:gd name="T9" fmla="*/ 20 h 24"/>
                <a:gd name="T10" fmla="*/ 1 w 39"/>
                <a:gd name="T11" fmla="*/ 10 h 24"/>
                <a:gd name="T12" fmla="*/ 0 w 39"/>
                <a:gd name="T13" fmla="*/ 0 h 24"/>
                <a:gd name="T14" fmla="*/ 4 w 39"/>
                <a:gd name="T15" fmla="*/ 2 h 24"/>
                <a:gd name="T16" fmla="*/ 34 w 39"/>
                <a:gd name="T17" fmla="*/ 15 h 24"/>
                <a:gd name="T18" fmla="*/ 38 w 39"/>
                <a:gd name="T19" fmla="*/ 15 h 24"/>
                <a:gd name="T20" fmla="*/ 39 w 39"/>
                <a:gd name="T21" fmla="*/ 15 h 24"/>
                <a:gd name="T22" fmla="*/ 35 w 39"/>
                <a:gd name="T23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" h="24">
                  <a:moveTo>
                    <a:pt x="35" y="19"/>
                  </a:moveTo>
                  <a:cubicBezTo>
                    <a:pt x="35" y="20"/>
                    <a:pt x="35" y="21"/>
                    <a:pt x="36" y="22"/>
                  </a:cubicBezTo>
                  <a:cubicBezTo>
                    <a:pt x="33" y="23"/>
                    <a:pt x="30" y="24"/>
                    <a:pt x="26" y="24"/>
                  </a:cubicBezTo>
                  <a:cubicBezTo>
                    <a:pt x="19" y="24"/>
                    <a:pt x="11" y="24"/>
                    <a:pt x="4" y="21"/>
                  </a:cubicBezTo>
                  <a:cubicBezTo>
                    <a:pt x="3" y="20"/>
                    <a:pt x="2" y="20"/>
                    <a:pt x="1" y="20"/>
                  </a:cubicBezTo>
                  <a:cubicBezTo>
                    <a:pt x="1" y="17"/>
                    <a:pt x="1" y="13"/>
                    <a:pt x="1" y="10"/>
                  </a:cubicBezTo>
                  <a:cubicBezTo>
                    <a:pt x="1" y="6"/>
                    <a:pt x="0" y="3"/>
                    <a:pt x="0" y="0"/>
                  </a:cubicBezTo>
                  <a:cubicBezTo>
                    <a:pt x="2" y="1"/>
                    <a:pt x="3" y="1"/>
                    <a:pt x="4" y="2"/>
                  </a:cubicBezTo>
                  <a:cubicBezTo>
                    <a:pt x="12" y="12"/>
                    <a:pt x="23" y="14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7" y="16"/>
                    <a:pt x="35" y="17"/>
                    <a:pt x="35" y="19"/>
                  </a:cubicBezTo>
                  <a:close/>
                </a:path>
              </a:pathLst>
            </a:custGeom>
            <a:solidFill>
              <a:srgbClr val="CE4E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8" name="Freeform 28">
              <a:extLst>
                <a:ext uri="{FF2B5EF4-FFF2-40B4-BE49-F238E27FC236}">
                  <a16:creationId xmlns="" xmlns:a16="http://schemas.microsoft.com/office/drawing/2014/main" id="{9F9F86A9-A3F6-433C-9DF6-14DBD84C6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5791" y="3522744"/>
              <a:ext cx="4243" cy="9900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0 h 3"/>
                <a:gd name="T4" fmla="*/ 0 w 1"/>
                <a:gd name="T5" fmla="*/ 3 h 3"/>
                <a:gd name="T6" fmla="*/ 1 w 1"/>
                <a:gd name="T7" fmla="*/ 3 h 3"/>
                <a:gd name="T8" fmla="*/ 0 w 1"/>
                <a:gd name="T9" fmla="*/ 0 h 3"/>
                <a:gd name="T10" fmla="*/ 0 w 1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8C3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29" name="Freeform 29">
              <a:extLst>
                <a:ext uri="{FF2B5EF4-FFF2-40B4-BE49-F238E27FC236}">
                  <a16:creationId xmlns="" xmlns:a16="http://schemas.microsoft.com/office/drawing/2014/main" id="{53B4C00C-19A1-4D5F-96D1-E4A749E23C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5791" y="3522744"/>
              <a:ext cx="7072" cy="9900"/>
            </a:xfrm>
            <a:custGeom>
              <a:avLst/>
              <a:gdLst>
                <a:gd name="T0" fmla="*/ 0 w 2"/>
                <a:gd name="T1" fmla="*/ 0 h 3"/>
                <a:gd name="T2" fmla="*/ 1 w 2"/>
                <a:gd name="T3" fmla="*/ 3 h 3"/>
                <a:gd name="T4" fmla="*/ 1 w 2"/>
                <a:gd name="T5" fmla="*/ 3 h 3"/>
                <a:gd name="T6" fmla="*/ 1 w 2"/>
                <a:gd name="T7" fmla="*/ 3 h 3"/>
                <a:gd name="T8" fmla="*/ 2 w 2"/>
                <a:gd name="T9" fmla="*/ 2 h 3"/>
                <a:gd name="T10" fmla="*/ 0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1" y="1"/>
                    <a:pt x="0" y="0"/>
                  </a:cubicBezTo>
                </a:path>
              </a:pathLst>
            </a:custGeom>
            <a:solidFill>
              <a:srgbClr val="CA9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0" name="Freeform 30">
              <a:extLst>
                <a:ext uri="{FF2B5EF4-FFF2-40B4-BE49-F238E27FC236}">
                  <a16:creationId xmlns="" xmlns:a16="http://schemas.microsoft.com/office/drawing/2014/main" id="{F18A8461-D756-4CE6-A92E-41B963D7047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5791" y="3411018"/>
              <a:ext cx="67884" cy="118796"/>
            </a:xfrm>
            <a:custGeom>
              <a:avLst/>
              <a:gdLst>
                <a:gd name="T0" fmla="*/ 17 w 19"/>
                <a:gd name="T1" fmla="*/ 0 h 33"/>
                <a:gd name="T2" fmla="*/ 15 w 19"/>
                <a:gd name="T3" fmla="*/ 3 h 33"/>
                <a:gd name="T4" fmla="*/ 2 w 19"/>
                <a:gd name="T5" fmla="*/ 27 h 33"/>
                <a:gd name="T6" fmla="*/ 0 w 19"/>
                <a:gd name="T7" fmla="*/ 31 h 33"/>
                <a:gd name="T8" fmla="*/ 0 w 19"/>
                <a:gd name="T9" fmla="*/ 31 h 33"/>
                <a:gd name="T10" fmla="*/ 0 w 19"/>
                <a:gd name="T11" fmla="*/ 31 h 33"/>
                <a:gd name="T12" fmla="*/ 2 w 19"/>
                <a:gd name="T13" fmla="*/ 33 h 33"/>
                <a:gd name="T14" fmla="*/ 18 w 19"/>
                <a:gd name="T15" fmla="*/ 8 h 33"/>
                <a:gd name="T16" fmla="*/ 19 w 19"/>
                <a:gd name="T17" fmla="*/ 3 h 33"/>
                <a:gd name="T18" fmla="*/ 17 w 19"/>
                <a:gd name="T19" fmla="*/ 0 h 33"/>
                <a:gd name="T20" fmla="*/ 17 w 19"/>
                <a:gd name="T2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33">
                  <a:moveTo>
                    <a:pt x="17" y="0"/>
                  </a:moveTo>
                  <a:cubicBezTo>
                    <a:pt x="16" y="0"/>
                    <a:pt x="15" y="2"/>
                    <a:pt x="15" y="3"/>
                  </a:cubicBezTo>
                  <a:cubicBezTo>
                    <a:pt x="13" y="12"/>
                    <a:pt x="7" y="19"/>
                    <a:pt x="2" y="27"/>
                  </a:cubicBezTo>
                  <a:cubicBezTo>
                    <a:pt x="2" y="28"/>
                    <a:pt x="1" y="30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" y="32"/>
                    <a:pt x="2" y="33"/>
                    <a:pt x="2" y="33"/>
                  </a:cubicBezTo>
                  <a:cubicBezTo>
                    <a:pt x="10" y="26"/>
                    <a:pt x="15" y="17"/>
                    <a:pt x="18" y="8"/>
                  </a:cubicBezTo>
                  <a:cubicBezTo>
                    <a:pt x="19" y="7"/>
                    <a:pt x="19" y="5"/>
                    <a:pt x="19" y="3"/>
                  </a:cubicBezTo>
                  <a:cubicBezTo>
                    <a:pt x="19" y="2"/>
                    <a:pt x="19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rgbClr val="CA9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1" name="Freeform 31">
              <a:extLst>
                <a:ext uri="{FF2B5EF4-FFF2-40B4-BE49-F238E27FC236}">
                  <a16:creationId xmlns="" xmlns:a16="http://schemas.microsoft.com/office/drawing/2014/main" id="{3A518DAC-E496-48EB-A78E-6B6A693D4F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0363" y="4598980"/>
              <a:ext cx="265877" cy="251735"/>
            </a:xfrm>
            <a:custGeom>
              <a:avLst/>
              <a:gdLst>
                <a:gd name="T0" fmla="*/ 12 w 74"/>
                <a:gd name="T1" fmla="*/ 2 h 70"/>
                <a:gd name="T2" fmla="*/ 14 w 74"/>
                <a:gd name="T3" fmla="*/ 1 h 70"/>
                <a:gd name="T4" fmla="*/ 34 w 74"/>
                <a:gd name="T5" fmla="*/ 5 h 70"/>
                <a:gd name="T6" fmla="*/ 38 w 74"/>
                <a:gd name="T7" fmla="*/ 7 h 70"/>
                <a:gd name="T8" fmla="*/ 43 w 74"/>
                <a:gd name="T9" fmla="*/ 33 h 70"/>
                <a:gd name="T10" fmla="*/ 65 w 74"/>
                <a:gd name="T11" fmla="*/ 54 h 70"/>
                <a:gd name="T12" fmla="*/ 68 w 74"/>
                <a:gd name="T13" fmla="*/ 57 h 70"/>
                <a:gd name="T14" fmla="*/ 72 w 74"/>
                <a:gd name="T15" fmla="*/ 67 h 70"/>
                <a:gd name="T16" fmla="*/ 63 w 74"/>
                <a:gd name="T17" fmla="*/ 66 h 70"/>
                <a:gd name="T18" fmla="*/ 30 w 74"/>
                <a:gd name="T19" fmla="*/ 57 h 70"/>
                <a:gd name="T20" fmla="*/ 23 w 74"/>
                <a:gd name="T21" fmla="*/ 51 h 70"/>
                <a:gd name="T22" fmla="*/ 15 w 74"/>
                <a:gd name="T23" fmla="*/ 29 h 70"/>
                <a:gd name="T24" fmla="*/ 7 w 74"/>
                <a:gd name="T25" fmla="*/ 45 h 70"/>
                <a:gd name="T26" fmla="*/ 3 w 74"/>
                <a:gd name="T27" fmla="*/ 49 h 70"/>
                <a:gd name="T28" fmla="*/ 0 w 74"/>
                <a:gd name="T29" fmla="*/ 43 h 70"/>
                <a:gd name="T30" fmla="*/ 12 w 74"/>
                <a:gd name="T31" fmla="*/ 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4" h="70">
                  <a:moveTo>
                    <a:pt x="12" y="2"/>
                  </a:moveTo>
                  <a:cubicBezTo>
                    <a:pt x="12" y="1"/>
                    <a:pt x="13" y="0"/>
                    <a:pt x="14" y="1"/>
                  </a:cubicBezTo>
                  <a:cubicBezTo>
                    <a:pt x="20" y="4"/>
                    <a:pt x="27" y="7"/>
                    <a:pt x="34" y="5"/>
                  </a:cubicBezTo>
                  <a:cubicBezTo>
                    <a:pt x="36" y="5"/>
                    <a:pt x="37" y="6"/>
                    <a:pt x="38" y="7"/>
                  </a:cubicBezTo>
                  <a:cubicBezTo>
                    <a:pt x="41" y="16"/>
                    <a:pt x="40" y="24"/>
                    <a:pt x="43" y="33"/>
                  </a:cubicBezTo>
                  <a:cubicBezTo>
                    <a:pt x="44" y="34"/>
                    <a:pt x="59" y="48"/>
                    <a:pt x="65" y="54"/>
                  </a:cubicBezTo>
                  <a:cubicBezTo>
                    <a:pt x="66" y="55"/>
                    <a:pt x="67" y="55"/>
                    <a:pt x="68" y="57"/>
                  </a:cubicBezTo>
                  <a:cubicBezTo>
                    <a:pt x="71" y="60"/>
                    <a:pt x="74" y="64"/>
                    <a:pt x="72" y="67"/>
                  </a:cubicBezTo>
                  <a:cubicBezTo>
                    <a:pt x="70" y="70"/>
                    <a:pt x="66" y="67"/>
                    <a:pt x="63" y="66"/>
                  </a:cubicBezTo>
                  <a:cubicBezTo>
                    <a:pt x="52" y="63"/>
                    <a:pt x="41" y="60"/>
                    <a:pt x="30" y="57"/>
                  </a:cubicBezTo>
                  <a:cubicBezTo>
                    <a:pt x="27" y="56"/>
                    <a:pt x="25" y="54"/>
                    <a:pt x="23" y="51"/>
                  </a:cubicBezTo>
                  <a:cubicBezTo>
                    <a:pt x="21" y="44"/>
                    <a:pt x="19" y="36"/>
                    <a:pt x="15" y="29"/>
                  </a:cubicBezTo>
                  <a:cubicBezTo>
                    <a:pt x="12" y="35"/>
                    <a:pt x="9" y="39"/>
                    <a:pt x="7" y="45"/>
                  </a:cubicBezTo>
                  <a:cubicBezTo>
                    <a:pt x="7" y="47"/>
                    <a:pt x="6" y="50"/>
                    <a:pt x="3" y="49"/>
                  </a:cubicBezTo>
                  <a:cubicBezTo>
                    <a:pt x="0" y="48"/>
                    <a:pt x="0" y="46"/>
                    <a:pt x="0" y="43"/>
                  </a:cubicBezTo>
                  <a:cubicBezTo>
                    <a:pt x="3" y="29"/>
                    <a:pt x="4" y="15"/>
                    <a:pt x="12" y="2"/>
                  </a:cubicBezTo>
                  <a:close/>
                </a:path>
              </a:pathLst>
            </a:custGeom>
            <a:solidFill>
              <a:srgbClr val="332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2" name="Freeform 32">
              <a:extLst>
                <a:ext uri="{FF2B5EF4-FFF2-40B4-BE49-F238E27FC236}">
                  <a16:creationId xmlns="" xmlns:a16="http://schemas.microsoft.com/office/drawing/2014/main" id="{D1597864-41C3-464A-A251-6D517265D6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4898" y="4617365"/>
              <a:ext cx="270120" cy="251735"/>
            </a:xfrm>
            <a:custGeom>
              <a:avLst/>
              <a:gdLst>
                <a:gd name="T0" fmla="*/ 12 w 75"/>
                <a:gd name="T1" fmla="*/ 2 h 70"/>
                <a:gd name="T2" fmla="*/ 15 w 75"/>
                <a:gd name="T3" fmla="*/ 1 h 70"/>
                <a:gd name="T4" fmla="*/ 34 w 75"/>
                <a:gd name="T5" fmla="*/ 5 h 70"/>
                <a:gd name="T6" fmla="*/ 39 w 75"/>
                <a:gd name="T7" fmla="*/ 7 h 70"/>
                <a:gd name="T8" fmla="*/ 43 w 75"/>
                <a:gd name="T9" fmla="*/ 33 h 70"/>
                <a:gd name="T10" fmla="*/ 65 w 75"/>
                <a:gd name="T11" fmla="*/ 54 h 70"/>
                <a:gd name="T12" fmla="*/ 69 w 75"/>
                <a:gd name="T13" fmla="*/ 57 h 70"/>
                <a:gd name="T14" fmla="*/ 72 w 75"/>
                <a:gd name="T15" fmla="*/ 67 h 70"/>
                <a:gd name="T16" fmla="*/ 63 w 75"/>
                <a:gd name="T17" fmla="*/ 66 h 70"/>
                <a:gd name="T18" fmla="*/ 30 w 75"/>
                <a:gd name="T19" fmla="*/ 57 h 70"/>
                <a:gd name="T20" fmla="*/ 24 w 75"/>
                <a:gd name="T21" fmla="*/ 51 h 70"/>
                <a:gd name="T22" fmla="*/ 16 w 75"/>
                <a:gd name="T23" fmla="*/ 29 h 70"/>
                <a:gd name="T24" fmla="*/ 8 w 75"/>
                <a:gd name="T25" fmla="*/ 45 h 70"/>
                <a:gd name="T26" fmla="*/ 3 w 75"/>
                <a:gd name="T27" fmla="*/ 49 h 70"/>
                <a:gd name="T28" fmla="*/ 1 w 75"/>
                <a:gd name="T29" fmla="*/ 43 h 70"/>
                <a:gd name="T30" fmla="*/ 12 w 75"/>
                <a:gd name="T31" fmla="*/ 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70">
                  <a:moveTo>
                    <a:pt x="12" y="2"/>
                  </a:moveTo>
                  <a:cubicBezTo>
                    <a:pt x="13" y="1"/>
                    <a:pt x="13" y="0"/>
                    <a:pt x="15" y="1"/>
                  </a:cubicBezTo>
                  <a:cubicBezTo>
                    <a:pt x="21" y="4"/>
                    <a:pt x="27" y="7"/>
                    <a:pt x="34" y="5"/>
                  </a:cubicBezTo>
                  <a:cubicBezTo>
                    <a:pt x="36" y="5"/>
                    <a:pt x="38" y="6"/>
                    <a:pt x="39" y="7"/>
                  </a:cubicBezTo>
                  <a:cubicBezTo>
                    <a:pt x="41" y="16"/>
                    <a:pt x="40" y="25"/>
                    <a:pt x="43" y="33"/>
                  </a:cubicBezTo>
                  <a:cubicBezTo>
                    <a:pt x="44" y="34"/>
                    <a:pt x="59" y="48"/>
                    <a:pt x="65" y="54"/>
                  </a:cubicBezTo>
                  <a:cubicBezTo>
                    <a:pt x="66" y="55"/>
                    <a:pt x="68" y="55"/>
                    <a:pt x="69" y="57"/>
                  </a:cubicBezTo>
                  <a:cubicBezTo>
                    <a:pt x="71" y="60"/>
                    <a:pt x="75" y="64"/>
                    <a:pt x="72" y="67"/>
                  </a:cubicBezTo>
                  <a:cubicBezTo>
                    <a:pt x="70" y="70"/>
                    <a:pt x="66" y="67"/>
                    <a:pt x="63" y="66"/>
                  </a:cubicBezTo>
                  <a:cubicBezTo>
                    <a:pt x="52" y="63"/>
                    <a:pt x="41" y="60"/>
                    <a:pt x="30" y="57"/>
                  </a:cubicBezTo>
                  <a:cubicBezTo>
                    <a:pt x="27" y="56"/>
                    <a:pt x="25" y="54"/>
                    <a:pt x="24" y="51"/>
                  </a:cubicBezTo>
                  <a:cubicBezTo>
                    <a:pt x="21" y="44"/>
                    <a:pt x="20" y="36"/>
                    <a:pt x="16" y="29"/>
                  </a:cubicBezTo>
                  <a:cubicBezTo>
                    <a:pt x="13" y="35"/>
                    <a:pt x="10" y="39"/>
                    <a:pt x="8" y="45"/>
                  </a:cubicBezTo>
                  <a:cubicBezTo>
                    <a:pt x="7" y="47"/>
                    <a:pt x="7" y="50"/>
                    <a:pt x="3" y="49"/>
                  </a:cubicBezTo>
                  <a:cubicBezTo>
                    <a:pt x="0" y="48"/>
                    <a:pt x="0" y="46"/>
                    <a:pt x="1" y="43"/>
                  </a:cubicBezTo>
                  <a:cubicBezTo>
                    <a:pt x="4" y="29"/>
                    <a:pt x="5" y="15"/>
                    <a:pt x="12" y="2"/>
                  </a:cubicBezTo>
                  <a:close/>
                </a:path>
              </a:pathLst>
            </a:custGeom>
            <a:solidFill>
              <a:srgbClr val="332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3" name="Freeform 33">
              <a:extLst>
                <a:ext uri="{FF2B5EF4-FFF2-40B4-BE49-F238E27FC236}">
                  <a16:creationId xmlns="" xmlns:a16="http://schemas.microsoft.com/office/drawing/2014/main" id="{7EB7C142-49A3-4058-AEE4-6139818CE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654" y="3737708"/>
              <a:ext cx="280020" cy="1209176"/>
            </a:xfrm>
            <a:custGeom>
              <a:avLst/>
              <a:gdLst>
                <a:gd name="T0" fmla="*/ 28 w 198"/>
                <a:gd name="T1" fmla="*/ 855 h 855"/>
                <a:gd name="T2" fmla="*/ 0 w 198"/>
                <a:gd name="T3" fmla="*/ 855 h 855"/>
                <a:gd name="T4" fmla="*/ 170 w 198"/>
                <a:gd name="T5" fmla="*/ 0 h 855"/>
                <a:gd name="T6" fmla="*/ 198 w 198"/>
                <a:gd name="T7" fmla="*/ 0 h 855"/>
                <a:gd name="T8" fmla="*/ 28 w 198"/>
                <a:gd name="T9" fmla="*/ 855 h 8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55">
                  <a:moveTo>
                    <a:pt x="28" y="855"/>
                  </a:moveTo>
                  <a:lnTo>
                    <a:pt x="0" y="855"/>
                  </a:lnTo>
                  <a:lnTo>
                    <a:pt x="170" y="0"/>
                  </a:lnTo>
                  <a:lnTo>
                    <a:pt x="198" y="0"/>
                  </a:lnTo>
                  <a:lnTo>
                    <a:pt x="28" y="855"/>
                  </a:ln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4" name="Freeform 34">
              <a:extLst>
                <a:ext uri="{FF2B5EF4-FFF2-40B4-BE49-F238E27FC236}">
                  <a16:creationId xmlns="" xmlns:a16="http://schemas.microsoft.com/office/drawing/2014/main" id="{A16C9553-3A88-4BD8-A406-2F54B2095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5798" y="3737708"/>
              <a:ext cx="280020" cy="1209176"/>
            </a:xfrm>
            <a:custGeom>
              <a:avLst/>
              <a:gdLst>
                <a:gd name="T0" fmla="*/ 170 w 198"/>
                <a:gd name="T1" fmla="*/ 855 h 855"/>
                <a:gd name="T2" fmla="*/ 198 w 198"/>
                <a:gd name="T3" fmla="*/ 855 h 855"/>
                <a:gd name="T4" fmla="*/ 28 w 198"/>
                <a:gd name="T5" fmla="*/ 0 h 855"/>
                <a:gd name="T6" fmla="*/ 0 w 198"/>
                <a:gd name="T7" fmla="*/ 0 h 855"/>
                <a:gd name="T8" fmla="*/ 170 w 198"/>
                <a:gd name="T9" fmla="*/ 855 h 8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55">
                  <a:moveTo>
                    <a:pt x="170" y="855"/>
                  </a:moveTo>
                  <a:lnTo>
                    <a:pt x="198" y="855"/>
                  </a:lnTo>
                  <a:lnTo>
                    <a:pt x="28" y="0"/>
                  </a:lnTo>
                  <a:lnTo>
                    <a:pt x="0" y="0"/>
                  </a:lnTo>
                  <a:lnTo>
                    <a:pt x="170" y="855"/>
                  </a:ln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5" name="Freeform 35">
              <a:extLst>
                <a:ext uri="{FF2B5EF4-FFF2-40B4-BE49-F238E27FC236}">
                  <a16:creationId xmlns="" xmlns:a16="http://schemas.microsoft.com/office/drawing/2014/main" id="{0613D875-1AC1-4F36-80E1-F83BBCA146F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4548" y="3702352"/>
              <a:ext cx="2500377" cy="77784"/>
            </a:xfrm>
            <a:custGeom>
              <a:avLst/>
              <a:gdLst>
                <a:gd name="T0" fmla="*/ 688 w 697"/>
                <a:gd name="T1" fmla="*/ 22 h 22"/>
                <a:gd name="T2" fmla="*/ 9 w 697"/>
                <a:gd name="T3" fmla="*/ 22 h 22"/>
                <a:gd name="T4" fmla="*/ 0 w 697"/>
                <a:gd name="T5" fmla="*/ 13 h 22"/>
                <a:gd name="T6" fmla="*/ 0 w 697"/>
                <a:gd name="T7" fmla="*/ 9 h 22"/>
                <a:gd name="T8" fmla="*/ 9 w 697"/>
                <a:gd name="T9" fmla="*/ 0 h 22"/>
                <a:gd name="T10" fmla="*/ 688 w 697"/>
                <a:gd name="T11" fmla="*/ 0 h 22"/>
                <a:gd name="T12" fmla="*/ 697 w 697"/>
                <a:gd name="T13" fmla="*/ 9 h 22"/>
                <a:gd name="T14" fmla="*/ 697 w 697"/>
                <a:gd name="T15" fmla="*/ 13 h 22"/>
                <a:gd name="T16" fmla="*/ 688 w 697"/>
                <a:gd name="T1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7" h="22">
                  <a:moveTo>
                    <a:pt x="688" y="22"/>
                  </a:moveTo>
                  <a:cubicBezTo>
                    <a:pt x="9" y="22"/>
                    <a:pt x="9" y="22"/>
                    <a:pt x="9" y="22"/>
                  </a:cubicBezTo>
                  <a:cubicBezTo>
                    <a:pt x="4" y="22"/>
                    <a:pt x="0" y="18"/>
                    <a:pt x="0" y="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688" y="0"/>
                    <a:pt x="688" y="0"/>
                    <a:pt x="688" y="0"/>
                  </a:cubicBezTo>
                  <a:cubicBezTo>
                    <a:pt x="693" y="0"/>
                    <a:pt x="697" y="4"/>
                    <a:pt x="697" y="9"/>
                  </a:cubicBezTo>
                  <a:cubicBezTo>
                    <a:pt x="697" y="13"/>
                    <a:pt x="697" y="13"/>
                    <a:pt x="697" y="13"/>
                  </a:cubicBezTo>
                  <a:cubicBezTo>
                    <a:pt x="697" y="18"/>
                    <a:pt x="693" y="22"/>
                    <a:pt x="688" y="22"/>
                  </a:cubicBez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6" name="Freeform 36">
              <a:extLst>
                <a:ext uri="{FF2B5EF4-FFF2-40B4-BE49-F238E27FC236}">
                  <a16:creationId xmlns="" xmlns:a16="http://schemas.microsoft.com/office/drawing/2014/main" id="{92BE91A5-726F-49FB-98E2-6C2141F1A6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9553" y="4372702"/>
              <a:ext cx="236179" cy="596809"/>
            </a:xfrm>
            <a:custGeom>
              <a:avLst/>
              <a:gdLst>
                <a:gd name="T0" fmla="*/ 6 w 66"/>
                <a:gd name="T1" fmla="*/ 164 h 166"/>
                <a:gd name="T2" fmla="*/ 6 w 66"/>
                <a:gd name="T3" fmla="*/ 164 h 166"/>
                <a:gd name="T4" fmla="*/ 2 w 66"/>
                <a:gd name="T5" fmla="*/ 154 h 166"/>
                <a:gd name="T6" fmla="*/ 51 w 66"/>
                <a:gd name="T7" fmla="*/ 7 h 166"/>
                <a:gd name="T8" fmla="*/ 60 w 66"/>
                <a:gd name="T9" fmla="*/ 2 h 166"/>
                <a:gd name="T10" fmla="*/ 60 w 66"/>
                <a:gd name="T11" fmla="*/ 2 h 166"/>
                <a:gd name="T12" fmla="*/ 64 w 66"/>
                <a:gd name="T13" fmla="*/ 13 h 166"/>
                <a:gd name="T14" fmla="*/ 16 w 66"/>
                <a:gd name="T15" fmla="*/ 159 h 166"/>
                <a:gd name="T16" fmla="*/ 6 w 66"/>
                <a:gd name="T17" fmla="*/ 164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166">
                  <a:moveTo>
                    <a:pt x="6" y="164"/>
                  </a:moveTo>
                  <a:cubicBezTo>
                    <a:pt x="6" y="165"/>
                    <a:pt x="6" y="164"/>
                    <a:pt x="6" y="164"/>
                  </a:cubicBezTo>
                  <a:cubicBezTo>
                    <a:pt x="2" y="163"/>
                    <a:pt x="0" y="159"/>
                    <a:pt x="2" y="154"/>
                  </a:cubicBezTo>
                  <a:cubicBezTo>
                    <a:pt x="18" y="106"/>
                    <a:pt x="35" y="55"/>
                    <a:pt x="51" y="7"/>
                  </a:cubicBezTo>
                  <a:cubicBezTo>
                    <a:pt x="53" y="2"/>
                    <a:pt x="56" y="0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4" y="4"/>
                    <a:pt x="66" y="7"/>
                    <a:pt x="64" y="13"/>
                  </a:cubicBezTo>
                  <a:cubicBezTo>
                    <a:pt x="49" y="61"/>
                    <a:pt x="32" y="112"/>
                    <a:pt x="16" y="159"/>
                  </a:cubicBezTo>
                  <a:cubicBezTo>
                    <a:pt x="14" y="165"/>
                    <a:pt x="10" y="166"/>
                    <a:pt x="6" y="164"/>
                  </a:cubicBez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7" name="Freeform 37">
              <a:extLst>
                <a:ext uri="{FF2B5EF4-FFF2-40B4-BE49-F238E27FC236}">
                  <a16:creationId xmlns="" xmlns:a16="http://schemas.microsoft.com/office/drawing/2014/main" id="{66D1922E-11CB-4B77-BBE4-396DCE005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411" y="4376945"/>
              <a:ext cx="216379" cy="599638"/>
            </a:xfrm>
            <a:custGeom>
              <a:avLst/>
              <a:gdLst>
                <a:gd name="T0" fmla="*/ 53 w 60"/>
                <a:gd name="T1" fmla="*/ 165 h 167"/>
                <a:gd name="T2" fmla="*/ 53 w 60"/>
                <a:gd name="T3" fmla="*/ 165 h 167"/>
                <a:gd name="T4" fmla="*/ 58 w 60"/>
                <a:gd name="T5" fmla="*/ 154 h 167"/>
                <a:gd name="T6" fmla="*/ 15 w 60"/>
                <a:gd name="T7" fmla="*/ 7 h 167"/>
                <a:gd name="T8" fmla="*/ 6 w 60"/>
                <a:gd name="T9" fmla="*/ 2 h 167"/>
                <a:gd name="T10" fmla="*/ 6 w 60"/>
                <a:gd name="T11" fmla="*/ 2 h 167"/>
                <a:gd name="T12" fmla="*/ 2 w 60"/>
                <a:gd name="T13" fmla="*/ 12 h 167"/>
                <a:gd name="T14" fmla="*/ 44 w 60"/>
                <a:gd name="T15" fmla="*/ 160 h 167"/>
                <a:gd name="T16" fmla="*/ 53 w 60"/>
                <a:gd name="T17" fmla="*/ 165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67">
                  <a:moveTo>
                    <a:pt x="53" y="165"/>
                  </a:moveTo>
                  <a:cubicBezTo>
                    <a:pt x="54" y="166"/>
                    <a:pt x="53" y="165"/>
                    <a:pt x="53" y="165"/>
                  </a:cubicBezTo>
                  <a:cubicBezTo>
                    <a:pt x="57" y="164"/>
                    <a:pt x="60" y="160"/>
                    <a:pt x="58" y="154"/>
                  </a:cubicBezTo>
                  <a:cubicBezTo>
                    <a:pt x="43" y="106"/>
                    <a:pt x="28" y="55"/>
                    <a:pt x="15" y="7"/>
                  </a:cubicBezTo>
                  <a:cubicBezTo>
                    <a:pt x="14" y="1"/>
                    <a:pt x="10" y="0"/>
                    <a:pt x="6" y="2"/>
                  </a:cubicBezTo>
                  <a:cubicBezTo>
                    <a:pt x="6" y="1"/>
                    <a:pt x="6" y="2"/>
                    <a:pt x="6" y="2"/>
                  </a:cubicBezTo>
                  <a:cubicBezTo>
                    <a:pt x="3" y="3"/>
                    <a:pt x="0" y="7"/>
                    <a:pt x="2" y="12"/>
                  </a:cubicBezTo>
                  <a:cubicBezTo>
                    <a:pt x="14" y="61"/>
                    <a:pt x="29" y="112"/>
                    <a:pt x="44" y="160"/>
                  </a:cubicBezTo>
                  <a:cubicBezTo>
                    <a:pt x="46" y="165"/>
                    <a:pt x="50" y="167"/>
                    <a:pt x="53" y="165"/>
                  </a:cubicBez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8" name="Freeform 38">
              <a:extLst>
                <a:ext uri="{FF2B5EF4-FFF2-40B4-BE49-F238E27FC236}">
                  <a16:creationId xmlns="" xmlns:a16="http://schemas.microsoft.com/office/drawing/2014/main" id="{5558A554-E748-4C33-BA94-5A819C66D7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8269" y="3245553"/>
              <a:ext cx="821674" cy="459628"/>
            </a:xfrm>
            <a:custGeom>
              <a:avLst/>
              <a:gdLst>
                <a:gd name="T0" fmla="*/ 16 w 229"/>
                <a:gd name="T1" fmla="*/ 0 h 128"/>
                <a:gd name="T2" fmla="*/ 54 w 229"/>
                <a:gd name="T3" fmla="*/ 74 h 128"/>
                <a:gd name="T4" fmla="*/ 60 w 229"/>
                <a:gd name="T5" fmla="*/ 93 h 128"/>
                <a:gd name="T6" fmla="*/ 167 w 229"/>
                <a:gd name="T7" fmla="*/ 102 h 128"/>
                <a:gd name="T8" fmla="*/ 188 w 229"/>
                <a:gd name="T9" fmla="*/ 98 h 128"/>
                <a:gd name="T10" fmla="*/ 229 w 229"/>
                <a:gd name="T11" fmla="*/ 125 h 128"/>
                <a:gd name="T12" fmla="*/ 185 w 229"/>
                <a:gd name="T13" fmla="*/ 120 h 128"/>
                <a:gd name="T14" fmla="*/ 49 w 229"/>
                <a:gd name="T15" fmla="*/ 128 h 128"/>
                <a:gd name="T16" fmla="*/ 36 w 229"/>
                <a:gd name="T17" fmla="*/ 122 h 128"/>
                <a:gd name="T18" fmla="*/ 0 w 229"/>
                <a:gd name="T19" fmla="*/ 57 h 128"/>
                <a:gd name="T20" fmla="*/ 8 w 229"/>
                <a:gd name="T21" fmla="*/ 48 h 128"/>
                <a:gd name="T22" fmla="*/ 16 w 229"/>
                <a:gd name="T2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9" h="128">
                  <a:moveTo>
                    <a:pt x="16" y="0"/>
                  </a:moveTo>
                  <a:cubicBezTo>
                    <a:pt x="32" y="23"/>
                    <a:pt x="44" y="47"/>
                    <a:pt x="54" y="74"/>
                  </a:cubicBezTo>
                  <a:cubicBezTo>
                    <a:pt x="56" y="80"/>
                    <a:pt x="58" y="87"/>
                    <a:pt x="60" y="93"/>
                  </a:cubicBezTo>
                  <a:cubicBezTo>
                    <a:pt x="95" y="98"/>
                    <a:pt x="131" y="101"/>
                    <a:pt x="167" y="102"/>
                  </a:cubicBezTo>
                  <a:cubicBezTo>
                    <a:pt x="173" y="100"/>
                    <a:pt x="181" y="97"/>
                    <a:pt x="188" y="98"/>
                  </a:cubicBezTo>
                  <a:cubicBezTo>
                    <a:pt x="207" y="100"/>
                    <a:pt x="219" y="110"/>
                    <a:pt x="229" y="125"/>
                  </a:cubicBezTo>
                  <a:cubicBezTo>
                    <a:pt x="214" y="123"/>
                    <a:pt x="200" y="122"/>
                    <a:pt x="185" y="120"/>
                  </a:cubicBezTo>
                  <a:cubicBezTo>
                    <a:pt x="140" y="124"/>
                    <a:pt x="94" y="128"/>
                    <a:pt x="49" y="128"/>
                  </a:cubicBezTo>
                  <a:cubicBezTo>
                    <a:pt x="42" y="128"/>
                    <a:pt x="41" y="128"/>
                    <a:pt x="36" y="122"/>
                  </a:cubicBezTo>
                  <a:cubicBezTo>
                    <a:pt x="21" y="103"/>
                    <a:pt x="9" y="80"/>
                    <a:pt x="0" y="57"/>
                  </a:cubicBezTo>
                  <a:cubicBezTo>
                    <a:pt x="3" y="54"/>
                    <a:pt x="7" y="51"/>
                    <a:pt x="8" y="48"/>
                  </a:cubicBezTo>
                  <a:cubicBezTo>
                    <a:pt x="18" y="32"/>
                    <a:pt x="20" y="17"/>
                    <a:pt x="16" y="0"/>
                  </a:cubicBezTo>
                  <a:close/>
                </a:path>
              </a:pathLst>
            </a:custGeom>
            <a:solidFill>
              <a:srgbClr val="EE77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39" name="Freeform 39">
              <a:extLst>
                <a:ext uri="{FF2B5EF4-FFF2-40B4-BE49-F238E27FC236}">
                  <a16:creationId xmlns="" xmlns:a16="http://schemas.microsoft.com/office/drawing/2014/main" id="{D75CA794-3BFF-423F-978E-2B697EBB55D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6554" y="3198882"/>
              <a:ext cx="132939" cy="237592"/>
            </a:xfrm>
            <a:custGeom>
              <a:avLst/>
              <a:gdLst>
                <a:gd name="T0" fmla="*/ 0 w 37"/>
                <a:gd name="T1" fmla="*/ 4 h 66"/>
                <a:gd name="T2" fmla="*/ 0 w 37"/>
                <a:gd name="T3" fmla="*/ 1 h 66"/>
                <a:gd name="T4" fmla="*/ 9 w 37"/>
                <a:gd name="T5" fmla="*/ 4 h 66"/>
                <a:gd name="T6" fmla="*/ 32 w 37"/>
                <a:gd name="T7" fmla="*/ 40 h 66"/>
                <a:gd name="T8" fmla="*/ 36 w 37"/>
                <a:gd name="T9" fmla="*/ 50 h 66"/>
                <a:gd name="T10" fmla="*/ 35 w 37"/>
                <a:gd name="T11" fmla="*/ 60 h 66"/>
                <a:gd name="T12" fmla="*/ 24 w 37"/>
                <a:gd name="T13" fmla="*/ 66 h 66"/>
                <a:gd name="T14" fmla="*/ 20 w 37"/>
                <a:gd name="T15" fmla="*/ 64 h 66"/>
                <a:gd name="T16" fmla="*/ 17 w 37"/>
                <a:gd name="T17" fmla="*/ 59 h 66"/>
                <a:gd name="T18" fmla="*/ 0 w 37"/>
                <a:gd name="T19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66">
                  <a:moveTo>
                    <a:pt x="0" y="4"/>
                  </a:moveTo>
                  <a:cubicBezTo>
                    <a:pt x="0" y="3"/>
                    <a:pt x="0" y="2"/>
                    <a:pt x="0" y="1"/>
                  </a:cubicBezTo>
                  <a:cubicBezTo>
                    <a:pt x="3" y="0"/>
                    <a:pt x="7" y="1"/>
                    <a:pt x="9" y="4"/>
                  </a:cubicBezTo>
                  <a:cubicBezTo>
                    <a:pt x="20" y="15"/>
                    <a:pt x="27" y="27"/>
                    <a:pt x="32" y="40"/>
                  </a:cubicBezTo>
                  <a:cubicBezTo>
                    <a:pt x="34" y="44"/>
                    <a:pt x="35" y="47"/>
                    <a:pt x="36" y="50"/>
                  </a:cubicBezTo>
                  <a:cubicBezTo>
                    <a:pt x="37" y="54"/>
                    <a:pt x="37" y="56"/>
                    <a:pt x="35" y="60"/>
                  </a:cubicBezTo>
                  <a:cubicBezTo>
                    <a:pt x="32" y="63"/>
                    <a:pt x="28" y="64"/>
                    <a:pt x="24" y="66"/>
                  </a:cubicBezTo>
                  <a:cubicBezTo>
                    <a:pt x="22" y="66"/>
                    <a:pt x="21" y="65"/>
                    <a:pt x="20" y="64"/>
                  </a:cubicBezTo>
                  <a:cubicBezTo>
                    <a:pt x="18" y="63"/>
                    <a:pt x="17" y="61"/>
                    <a:pt x="17" y="59"/>
                  </a:cubicBezTo>
                  <a:cubicBezTo>
                    <a:pt x="12" y="40"/>
                    <a:pt x="8" y="22"/>
                    <a:pt x="0" y="4"/>
                  </a:cubicBezTo>
                  <a:close/>
                </a:path>
              </a:pathLst>
            </a:custGeom>
            <a:solidFill>
              <a:srgbClr val="676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0" name="Freeform 40">
              <a:extLst>
                <a:ext uri="{FF2B5EF4-FFF2-40B4-BE49-F238E27FC236}">
                  <a16:creationId xmlns="" xmlns:a16="http://schemas.microsoft.com/office/drawing/2014/main" id="{0A6E0450-E6E5-4108-B99C-19A6EF56A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6554" y="3198882"/>
              <a:ext cx="132939" cy="237592"/>
            </a:xfrm>
            <a:custGeom>
              <a:avLst/>
              <a:gdLst>
                <a:gd name="T0" fmla="*/ 0 w 37"/>
                <a:gd name="T1" fmla="*/ 4 h 66"/>
                <a:gd name="T2" fmla="*/ 0 w 37"/>
                <a:gd name="T3" fmla="*/ 1 h 66"/>
                <a:gd name="T4" fmla="*/ 9 w 37"/>
                <a:gd name="T5" fmla="*/ 4 h 66"/>
                <a:gd name="T6" fmla="*/ 32 w 37"/>
                <a:gd name="T7" fmla="*/ 40 h 66"/>
                <a:gd name="T8" fmla="*/ 36 w 37"/>
                <a:gd name="T9" fmla="*/ 50 h 66"/>
                <a:gd name="T10" fmla="*/ 35 w 37"/>
                <a:gd name="T11" fmla="*/ 60 h 66"/>
                <a:gd name="T12" fmla="*/ 24 w 37"/>
                <a:gd name="T13" fmla="*/ 66 h 66"/>
                <a:gd name="T14" fmla="*/ 20 w 37"/>
                <a:gd name="T15" fmla="*/ 64 h 66"/>
                <a:gd name="T16" fmla="*/ 17 w 37"/>
                <a:gd name="T17" fmla="*/ 59 h 66"/>
                <a:gd name="T18" fmla="*/ 0 w 37"/>
                <a:gd name="T19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66">
                  <a:moveTo>
                    <a:pt x="0" y="4"/>
                  </a:moveTo>
                  <a:cubicBezTo>
                    <a:pt x="0" y="3"/>
                    <a:pt x="0" y="2"/>
                    <a:pt x="0" y="1"/>
                  </a:cubicBezTo>
                  <a:cubicBezTo>
                    <a:pt x="3" y="0"/>
                    <a:pt x="7" y="1"/>
                    <a:pt x="9" y="4"/>
                  </a:cubicBezTo>
                  <a:cubicBezTo>
                    <a:pt x="20" y="15"/>
                    <a:pt x="27" y="27"/>
                    <a:pt x="32" y="40"/>
                  </a:cubicBezTo>
                  <a:cubicBezTo>
                    <a:pt x="34" y="44"/>
                    <a:pt x="35" y="47"/>
                    <a:pt x="36" y="50"/>
                  </a:cubicBezTo>
                  <a:cubicBezTo>
                    <a:pt x="37" y="54"/>
                    <a:pt x="37" y="56"/>
                    <a:pt x="35" y="60"/>
                  </a:cubicBezTo>
                  <a:cubicBezTo>
                    <a:pt x="32" y="63"/>
                    <a:pt x="28" y="64"/>
                    <a:pt x="24" y="66"/>
                  </a:cubicBezTo>
                  <a:cubicBezTo>
                    <a:pt x="22" y="66"/>
                    <a:pt x="21" y="65"/>
                    <a:pt x="20" y="64"/>
                  </a:cubicBezTo>
                  <a:cubicBezTo>
                    <a:pt x="18" y="63"/>
                    <a:pt x="17" y="61"/>
                    <a:pt x="17" y="59"/>
                  </a:cubicBezTo>
                  <a:cubicBezTo>
                    <a:pt x="12" y="40"/>
                    <a:pt x="8" y="22"/>
                    <a:pt x="0" y="4"/>
                  </a:cubicBezTo>
                  <a:close/>
                </a:path>
              </a:pathLst>
            </a:custGeom>
            <a:solidFill>
              <a:srgbClr val="81D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1" name="Freeform 41">
              <a:extLst>
                <a:ext uri="{FF2B5EF4-FFF2-40B4-BE49-F238E27FC236}">
                  <a16:creationId xmlns="" xmlns:a16="http://schemas.microsoft.com/office/drawing/2014/main" id="{3B19AE29-3D94-4C6C-B6F5-FDDFABB1C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0385" y="3235653"/>
              <a:ext cx="7072" cy="9900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3 h 3"/>
                <a:gd name="T4" fmla="*/ 0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1"/>
                    <a:pt x="2" y="2"/>
                    <a:pt x="2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C978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2" name="Freeform 42">
              <a:extLst>
                <a:ext uri="{FF2B5EF4-FFF2-40B4-BE49-F238E27FC236}">
                  <a16:creationId xmlns="" xmlns:a16="http://schemas.microsoft.com/office/drawing/2014/main" id="{900F3746-CE3C-4F6B-B7E8-440DE1868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182" y="4642822"/>
              <a:ext cx="135767" cy="132939"/>
            </a:xfrm>
            <a:custGeom>
              <a:avLst/>
              <a:gdLst>
                <a:gd name="T0" fmla="*/ 21 w 38"/>
                <a:gd name="T1" fmla="*/ 0 h 37"/>
                <a:gd name="T2" fmla="*/ 0 w 38"/>
                <a:gd name="T3" fmla="*/ 24 h 37"/>
                <a:gd name="T4" fmla="*/ 18 w 38"/>
                <a:gd name="T5" fmla="*/ 37 h 37"/>
                <a:gd name="T6" fmla="*/ 38 w 38"/>
                <a:gd name="T7" fmla="*/ 14 h 37"/>
                <a:gd name="T8" fmla="*/ 21 w 38"/>
                <a:gd name="T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21" y="0"/>
                  </a:moveTo>
                  <a:cubicBezTo>
                    <a:pt x="14" y="8"/>
                    <a:pt x="7" y="16"/>
                    <a:pt x="0" y="24"/>
                  </a:cubicBezTo>
                  <a:cubicBezTo>
                    <a:pt x="6" y="28"/>
                    <a:pt x="12" y="32"/>
                    <a:pt x="18" y="37"/>
                  </a:cubicBezTo>
                  <a:cubicBezTo>
                    <a:pt x="24" y="29"/>
                    <a:pt x="31" y="21"/>
                    <a:pt x="38" y="14"/>
                  </a:cubicBezTo>
                  <a:cubicBezTo>
                    <a:pt x="32" y="9"/>
                    <a:pt x="27" y="5"/>
                    <a:pt x="21" y="0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3" name="Freeform 43">
              <a:extLst>
                <a:ext uri="{FF2B5EF4-FFF2-40B4-BE49-F238E27FC236}">
                  <a16:creationId xmlns="" xmlns:a16="http://schemas.microsoft.com/office/drawing/2014/main" id="{F26C1A1E-3F53-449E-9CC7-E1F8336CBD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1599" y="4706462"/>
              <a:ext cx="190923" cy="294162"/>
            </a:xfrm>
            <a:custGeom>
              <a:avLst/>
              <a:gdLst>
                <a:gd name="T0" fmla="*/ 29 w 53"/>
                <a:gd name="T1" fmla="*/ 1 h 82"/>
                <a:gd name="T2" fmla="*/ 32 w 53"/>
                <a:gd name="T3" fmla="*/ 1 h 82"/>
                <a:gd name="T4" fmla="*/ 46 w 53"/>
                <a:gd name="T5" fmla="*/ 13 h 82"/>
                <a:gd name="T6" fmla="*/ 49 w 53"/>
                <a:gd name="T7" fmla="*/ 17 h 82"/>
                <a:gd name="T8" fmla="*/ 42 w 53"/>
                <a:gd name="T9" fmla="*/ 39 h 82"/>
                <a:gd name="T10" fmla="*/ 42 w 53"/>
                <a:gd name="T11" fmla="*/ 44 h 82"/>
                <a:gd name="T12" fmla="*/ 50 w 53"/>
                <a:gd name="T13" fmla="*/ 66 h 82"/>
                <a:gd name="T14" fmla="*/ 51 w 53"/>
                <a:gd name="T15" fmla="*/ 70 h 82"/>
                <a:gd name="T16" fmla="*/ 50 w 53"/>
                <a:gd name="T17" fmla="*/ 80 h 82"/>
                <a:gd name="T18" fmla="*/ 43 w 53"/>
                <a:gd name="T19" fmla="*/ 75 h 82"/>
                <a:gd name="T20" fmla="*/ 20 w 53"/>
                <a:gd name="T21" fmla="*/ 54 h 82"/>
                <a:gd name="T22" fmla="*/ 18 w 53"/>
                <a:gd name="T23" fmla="*/ 46 h 82"/>
                <a:gd name="T24" fmla="*/ 21 w 53"/>
                <a:gd name="T25" fmla="*/ 24 h 82"/>
                <a:gd name="T26" fmla="*/ 7 w 53"/>
                <a:gd name="T27" fmla="*/ 34 h 82"/>
                <a:gd name="T28" fmla="*/ 2 w 53"/>
                <a:gd name="T29" fmla="*/ 35 h 82"/>
                <a:gd name="T30" fmla="*/ 2 w 53"/>
                <a:gd name="T31" fmla="*/ 29 h 82"/>
                <a:gd name="T32" fmla="*/ 29 w 53"/>
                <a:gd name="T33" fmla="*/ 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82">
                  <a:moveTo>
                    <a:pt x="29" y="1"/>
                  </a:moveTo>
                  <a:cubicBezTo>
                    <a:pt x="30" y="0"/>
                    <a:pt x="31" y="0"/>
                    <a:pt x="32" y="1"/>
                  </a:cubicBezTo>
                  <a:cubicBezTo>
                    <a:pt x="36" y="6"/>
                    <a:pt x="40" y="11"/>
                    <a:pt x="46" y="13"/>
                  </a:cubicBezTo>
                  <a:cubicBezTo>
                    <a:pt x="48" y="14"/>
                    <a:pt x="49" y="15"/>
                    <a:pt x="49" y="17"/>
                  </a:cubicBezTo>
                  <a:cubicBezTo>
                    <a:pt x="47" y="24"/>
                    <a:pt x="43" y="31"/>
                    <a:pt x="42" y="39"/>
                  </a:cubicBezTo>
                  <a:cubicBezTo>
                    <a:pt x="41" y="41"/>
                    <a:pt x="41" y="42"/>
                    <a:pt x="42" y="44"/>
                  </a:cubicBezTo>
                  <a:cubicBezTo>
                    <a:pt x="43" y="52"/>
                    <a:pt x="47" y="59"/>
                    <a:pt x="50" y="66"/>
                  </a:cubicBezTo>
                  <a:cubicBezTo>
                    <a:pt x="50" y="67"/>
                    <a:pt x="51" y="69"/>
                    <a:pt x="51" y="70"/>
                  </a:cubicBezTo>
                  <a:cubicBezTo>
                    <a:pt x="52" y="73"/>
                    <a:pt x="53" y="78"/>
                    <a:pt x="50" y="80"/>
                  </a:cubicBezTo>
                  <a:cubicBezTo>
                    <a:pt x="46" y="82"/>
                    <a:pt x="45" y="77"/>
                    <a:pt x="43" y="75"/>
                  </a:cubicBezTo>
                  <a:cubicBezTo>
                    <a:pt x="35" y="68"/>
                    <a:pt x="28" y="61"/>
                    <a:pt x="20" y="54"/>
                  </a:cubicBezTo>
                  <a:cubicBezTo>
                    <a:pt x="18" y="51"/>
                    <a:pt x="17" y="49"/>
                    <a:pt x="18" y="46"/>
                  </a:cubicBezTo>
                  <a:cubicBezTo>
                    <a:pt x="18" y="39"/>
                    <a:pt x="20" y="32"/>
                    <a:pt x="21" y="24"/>
                  </a:cubicBezTo>
                  <a:cubicBezTo>
                    <a:pt x="16" y="27"/>
                    <a:pt x="11" y="30"/>
                    <a:pt x="7" y="34"/>
                  </a:cubicBezTo>
                  <a:cubicBezTo>
                    <a:pt x="5" y="36"/>
                    <a:pt x="4" y="37"/>
                    <a:pt x="2" y="35"/>
                  </a:cubicBezTo>
                  <a:cubicBezTo>
                    <a:pt x="0" y="33"/>
                    <a:pt x="0" y="31"/>
                    <a:pt x="2" y="29"/>
                  </a:cubicBezTo>
                  <a:cubicBezTo>
                    <a:pt x="11" y="19"/>
                    <a:pt x="18" y="9"/>
                    <a:pt x="29" y="1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4" name="Freeform 44">
              <a:extLst>
                <a:ext uri="{FF2B5EF4-FFF2-40B4-BE49-F238E27FC236}">
                  <a16:creationId xmlns="" xmlns:a16="http://schemas.microsoft.com/office/drawing/2014/main" id="{AE95E1A8-F577-40E5-9FAD-DD3BC9C6D2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4186" y="4645650"/>
              <a:ext cx="107482" cy="137182"/>
            </a:xfrm>
            <a:custGeom>
              <a:avLst/>
              <a:gdLst>
                <a:gd name="T0" fmla="*/ 0 w 30"/>
                <a:gd name="T1" fmla="*/ 8 h 38"/>
                <a:gd name="T2" fmla="*/ 9 w 30"/>
                <a:gd name="T3" fmla="*/ 38 h 38"/>
                <a:gd name="T4" fmla="*/ 30 w 30"/>
                <a:gd name="T5" fmla="*/ 29 h 38"/>
                <a:gd name="T6" fmla="*/ 21 w 30"/>
                <a:gd name="T7" fmla="*/ 0 h 38"/>
                <a:gd name="T8" fmla="*/ 0 w 30"/>
                <a:gd name="T9" fmla="*/ 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8">
                  <a:moveTo>
                    <a:pt x="0" y="8"/>
                  </a:moveTo>
                  <a:cubicBezTo>
                    <a:pt x="3" y="18"/>
                    <a:pt x="6" y="28"/>
                    <a:pt x="9" y="38"/>
                  </a:cubicBezTo>
                  <a:cubicBezTo>
                    <a:pt x="16" y="35"/>
                    <a:pt x="23" y="32"/>
                    <a:pt x="30" y="29"/>
                  </a:cubicBezTo>
                  <a:cubicBezTo>
                    <a:pt x="27" y="19"/>
                    <a:pt x="24" y="10"/>
                    <a:pt x="21" y="0"/>
                  </a:cubicBezTo>
                  <a:cubicBezTo>
                    <a:pt x="14" y="3"/>
                    <a:pt x="7" y="5"/>
                    <a:pt x="0" y="8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5" name="Freeform 45">
              <a:extLst>
                <a:ext uri="{FF2B5EF4-FFF2-40B4-BE49-F238E27FC236}">
                  <a16:creationId xmlns="" xmlns:a16="http://schemas.microsoft.com/office/drawing/2014/main" id="{109B379D-E0CD-4A7F-B1A3-7A9FF018EC3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8328" y="4743232"/>
              <a:ext cx="261635" cy="179609"/>
            </a:xfrm>
            <a:custGeom>
              <a:avLst/>
              <a:gdLst>
                <a:gd name="T0" fmla="*/ 2 w 73"/>
                <a:gd name="T1" fmla="*/ 3 h 50"/>
                <a:gd name="T2" fmla="*/ 4 w 73"/>
                <a:gd name="T3" fmla="*/ 1 h 50"/>
                <a:gd name="T4" fmla="*/ 23 w 73"/>
                <a:gd name="T5" fmla="*/ 0 h 50"/>
                <a:gd name="T6" fmla="*/ 27 w 73"/>
                <a:gd name="T7" fmla="*/ 1 h 50"/>
                <a:gd name="T8" fmla="*/ 38 w 73"/>
                <a:gd name="T9" fmla="*/ 23 h 50"/>
                <a:gd name="T10" fmla="*/ 41 w 73"/>
                <a:gd name="T11" fmla="*/ 25 h 50"/>
                <a:gd name="T12" fmla="*/ 62 w 73"/>
                <a:gd name="T13" fmla="*/ 36 h 50"/>
                <a:gd name="T14" fmla="*/ 66 w 73"/>
                <a:gd name="T15" fmla="*/ 38 h 50"/>
                <a:gd name="T16" fmla="*/ 72 w 73"/>
                <a:gd name="T17" fmla="*/ 46 h 50"/>
                <a:gd name="T18" fmla="*/ 64 w 73"/>
                <a:gd name="T19" fmla="*/ 48 h 50"/>
                <a:gd name="T20" fmla="*/ 32 w 73"/>
                <a:gd name="T21" fmla="*/ 47 h 50"/>
                <a:gd name="T22" fmla="*/ 25 w 73"/>
                <a:gd name="T23" fmla="*/ 44 h 50"/>
                <a:gd name="T24" fmla="*/ 12 w 73"/>
                <a:gd name="T25" fmla="*/ 26 h 50"/>
                <a:gd name="T26" fmla="*/ 9 w 73"/>
                <a:gd name="T27" fmla="*/ 42 h 50"/>
                <a:gd name="T28" fmla="*/ 6 w 73"/>
                <a:gd name="T29" fmla="*/ 47 h 50"/>
                <a:gd name="T30" fmla="*/ 2 w 73"/>
                <a:gd name="T31" fmla="*/ 43 h 50"/>
                <a:gd name="T32" fmla="*/ 2 w 73"/>
                <a:gd name="T33" fmla="*/ 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50">
                  <a:moveTo>
                    <a:pt x="2" y="3"/>
                  </a:moveTo>
                  <a:cubicBezTo>
                    <a:pt x="2" y="2"/>
                    <a:pt x="3" y="1"/>
                    <a:pt x="4" y="1"/>
                  </a:cubicBezTo>
                  <a:cubicBezTo>
                    <a:pt x="11" y="3"/>
                    <a:pt x="17" y="3"/>
                    <a:pt x="23" y="0"/>
                  </a:cubicBezTo>
                  <a:cubicBezTo>
                    <a:pt x="24" y="0"/>
                    <a:pt x="26" y="0"/>
                    <a:pt x="27" y="1"/>
                  </a:cubicBezTo>
                  <a:cubicBezTo>
                    <a:pt x="31" y="8"/>
                    <a:pt x="33" y="16"/>
                    <a:pt x="38" y="23"/>
                  </a:cubicBezTo>
                  <a:cubicBezTo>
                    <a:pt x="39" y="24"/>
                    <a:pt x="40" y="25"/>
                    <a:pt x="41" y="25"/>
                  </a:cubicBezTo>
                  <a:cubicBezTo>
                    <a:pt x="48" y="30"/>
                    <a:pt x="55" y="32"/>
                    <a:pt x="62" y="36"/>
                  </a:cubicBezTo>
                  <a:cubicBezTo>
                    <a:pt x="64" y="36"/>
                    <a:pt x="65" y="37"/>
                    <a:pt x="66" y="38"/>
                  </a:cubicBezTo>
                  <a:cubicBezTo>
                    <a:pt x="69" y="40"/>
                    <a:pt x="73" y="42"/>
                    <a:pt x="72" y="46"/>
                  </a:cubicBezTo>
                  <a:cubicBezTo>
                    <a:pt x="71" y="50"/>
                    <a:pt x="66" y="48"/>
                    <a:pt x="64" y="48"/>
                  </a:cubicBezTo>
                  <a:cubicBezTo>
                    <a:pt x="53" y="48"/>
                    <a:pt x="42" y="48"/>
                    <a:pt x="32" y="47"/>
                  </a:cubicBezTo>
                  <a:cubicBezTo>
                    <a:pt x="29" y="47"/>
                    <a:pt x="27" y="46"/>
                    <a:pt x="25" y="44"/>
                  </a:cubicBezTo>
                  <a:cubicBezTo>
                    <a:pt x="21" y="38"/>
                    <a:pt x="17" y="31"/>
                    <a:pt x="12" y="26"/>
                  </a:cubicBezTo>
                  <a:cubicBezTo>
                    <a:pt x="11" y="31"/>
                    <a:pt x="9" y="37"/>
                    <a:pt x="9" y="42"/>
                  </a:cubicBezTo>
                  <a:cubicBezTo>
                    <a:pt x="9" y="45"/>
                    <a:pt x="9" y="47"/>
                    <a:pt x="6" y="47"/>
                  </a:cubicBezTo>
                  <a:cubicBezTo>
                    <a:pt x="3" y="47"/>
                    <a:pt x="2" y="45"/>
                    <a:pt x="2" y="43"/>
                  </a:cubicBezTo>
                  <a:cubicBezTo>
                    <a:pt x="1" y="29"/>
                    <a:pt x="0" y="16"/>
                    <a:pt x="2" y="3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6" name="Freeform 46">
              <a:extLst>
                <a:ext uri="{FF2B5EF4-FFF2-40B4-BE49-F238E27FC236}">
                  <a16:creationId xmlns="" xmlns:a16="http://schemas.microsoft.com/office/drawing/2014/main" id="{7B1AA3F9-EC8E-442C-8C60-B3B96AFA2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5721" y="3845190"/>
              <a:ext cx="1030982" cy="915014"/>
            </a:xfrm>
            <a:custGeom>
              <a:avLst/>
              <a:gdLst>
                <a:gd name="T0" fmla="*/ 287 w 287"/>
                <a:gd name="T1" fmla="*/ 64 h 255"/>
                <a:gd name="T2" fmla="*/ 281 w 287"/>
                <a:gd name="T3" fmla="*/ 55 h 255"/>
                <a:gd name="T4" fmla="*/ 262 w 287"/>
                <a:gd name="T5" fmla="*/ 46 h 255"/>
                <a:gd name="T6" fmla="*/ 244 w 287"/>
                <a:gd name="T7" fmla="*/ 40 h 255"/>
                <a:gd name="T8" fmla="*/ 165 w 287"/>
                <a:gd name="T9" fmla="*/ 16 h 255"/>
                <a:gd name="T10" fmla="*/ 123 w 287"/>
                <a:gd name="T11" fmla="*/ 3 h 255"/>
                <a:gd name="T12" fmla="*/ 111 w 287"/>
                <a:gd name="T13" fmla="*/ 1 h 255"/>
                <a:gd name="T14" fmla="*/ 105 w 287"/>
                <a:gd name="T15" fmla="*/ 7 h 255"/>
                <a:gd name="T16" fmla="*/ 78 w 287"/>
                <a:gd name="T17" fmla="*/ 30 h 255"/>
                <a:gd name="T18" fmla="*/ 34 w 287"/>
                <a:gd name="T19" fmla="*/ 33 h 255"/>
                <a:gd name="T20" fmla="*/ 13 w 287"/>
                <a:gd name="T21" fmla="*/ 28 h 255"/>
                <a:gd name="T22" fmla="*/ 6 w 287"/>
                <a:gd name="T23" fmla="*/ 26 h 255"/>
                <a:gd name="T24" fmla="*/ 3 w 287"/>
                <a:gd name="T25" fmla="*/ 31 h 255"/>
                <a:gd name="T26" fmla="*/ 22 w 287"/>
                <a:gd name="T27" fmla="*/ 92 h 255"/>
                <a:gd name="T28" fmla="*/ 38 w 287"/>
                <a:gd name="T29" fmla="*/ 102 h 255"/>
                <a:gd name="T30" fmla="*/ 59 w 287"/>
                <a:gd name="T31" fmla="*/ 107 h 255"/>
                <a:gd name="T32" fmla="*/ 194 w 287"/>
                <a:gd name="T33" fmla="*/ 105 h 255"/>
                <a:gd name="T34" fmla="*/ 131 w 287"/>
                <a:gd name="T35" fmla="*/ 193 h 255"/>
                <a:gd name="T36" fmla="*/ 118 w 287"/>
                <a:gd name="T37" fmla="*/ 218 h 255"/>
                <a:gd name="T38" fmla="*/ 147 w 287"/>
                <a:gd name="T39" fmla="*/ 238 h 255"/>
                <a:gd name="T40" fmla="*/ 248 w 287"/>
                <a:gd name="T41" fmla="*/ 126 h 255"/>
                <a:gd name="T42" fmla="*/ 257 w 287"/>
                <a:gd name="T43" fmla="*/ 119 h 255"/>
                <a:gd name="T44" fmla="*/ 257 w 287"/>
                <a:gd name="T45" fmla="*/ 117 h 255"/>
                <a:gd name="T46" fmla="*/ 287 w 287"/>
                <a:gd name="T47" fmla="*/ 6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7" h="255">
                  <a:moveTo>
                    <a:pt x="287" y="64"/>
                  </a:moveTo>
                  <a:cubicBezTo>
                    <a:pt x="287" y="60"/>
                    <a:pt x="285" y="57"/>
                    <a:pt x="281" y="55"/>
                  </a:cubicBezTo>
                  <a:cubicBezTo>
                    <a:pt x="275" y="52"/>
                    <a:pt x="268" y="49"/>
                    <a:pt x="262" y="46"/>
                  </a:cubicBezTo>
                  <a:cubicBezTo>
                    <a:pt x="256" y="44"/>
                    <a:pt x="250" y="42"/>
                    <a:pt x="244" y="40"/>
                  </a:cubicBezTo>
                  <a:cubicBezTo>
                    <a:pt x="218" y="31"/>
                    <a:pt x="191" y="24"/>
                    <a:pt x="165" y="16"/>
                  </a:cubicBezTo>
                  <a:cubicBezTo>
                    <a:pt x="151" y="11"/>
                    <a:pt x="137" y="8"/>
                    <a:pt x="123" y="3"/>
                  </a:cubicBezTo>
                  <a:cubicBezTo>
                    <a:pt x="119" y="1"/>
                    <a:pt x="115" y="0"/>
                    <a:pt x="111" y="1"/>
                  </a:cubicBezTo>
                  <a:cubicBezTo>
                    <a:pt x="108" y="2"/>
                    <a:pt x="107" y="5"/>
                    <a:pt x="105" y="7"/>
                  </a:cubicBezTo>
                  <a:cubicBezTo>
                    <a:pt x="98" y="18"/>
                    <a:pt x="90" y="26"/>
                    <a:pt x="78" y="30"/>
                  </a:cubicBezTo>
                  <a:cubicBezTo>
                    <a:pt x="63" y="35"/>
                    <a:pt x="49" y="33"/>
                    <a:pt x="34" y="33"/>
                  </a:cubicBezTo>
                  <a:cubicBezTo>
                    <a:pt x="27" y="32"/>
                    <a:pt x="20" y="31"/>
                    <a:pt x="13" y="28"/>
                  </a:cubicBezTo>
                  <a:cubicBezTo>
                    <a:pt x="11" y="28"/>
                    <a:pt x="8" y="25"/>
                    <a:pt x="6" y="26"/>
                  </a:cubicBezTo>
                  <a:cubicBezTo>
                    <a:pt x="4" y="27"/>
                    <a:pt x="3" y="30"/>
                    <a:pt x="3" y="31"/>
                  </a:cubicBezTo>
                  <a:cubicBezTo>
                    <a:pt x="0" y="56"/>
                    <a:pt x="4" y="75"/>
                    <a:pt x="22" y="92"/>
                  </a:cubicBezTo>
                  <a:cubicBezTo>
                    <a:pt x="26" y="97"/>
                    <a:pt x="32" y="99"/>
                    <a:pt x="38" y="102"/>
                  </a:cubicBezTo>
                  <a:cubicBezTo>
                    <a:pt x="45" y="104"/>
                    <a:pt x="49" y="107"/>
                    <a:pt x="59" y="107"/>
                  </a:cubicBezTo>
                  <a:cubicBezTo>
                    <a:pt x="102" y="108"/>
                    <a:pt x="149" y="106"/>
                    <a:pt x="194" y="105"/>
                  </a:cubicBezTo>
                  <a:cubicBezTo>
                    <a:pt x="171" y="132"/>
                    <a:pt x="149" y="164"/>
                    <a:pt x="131" y="193"/>
                  </a:cubicBezTo>
                  <a:cubicBezTo>
                    <a:pt x="125" y="203"/>
                    <a:pt x="122" y="207"/>
                    <a:pt x="118" y="218"/>
                  </a:cubicBezTo>
                  <a:cubicBezTo>
                    <a:pt x="122" y="222"/>
                    <a:pt x="130" y="255"/>
                    <a:pt x="147" y="238"/>
                  </a:cubicBezTo>
                  <a:cubicBezTo>
                    <a:pt x="163" y="220"/>
                    <a:pt x="228" y="147"/>
                    <a:pt x="248" y="126"/>
                  </a:cubicBezTo>
                  <a:cubicBezTo>
                    <a:pt x="254" y="119"/>
                    <a:pt x="255" y="117"/>
                    <a:pt x="257" y="119"/>
                  </a:cubicBezTo>
                  <a:cubicBezTo>
                    <a:pt x="257" y="119"/>
                    <a:pt x="257" y="118"/>
                    <a:pt x="257" y="117"/>
                  </a:cubicBezTo>
                  <a:cubicBezTo>
                    <a:pt x="271" y="101"/>
                    <a:pt x="277" y="81"/>
                    <a:pt x="287" y="64"/>
                  </a:cubicBezTo>
                </a:path>
              </a:pathLst>
            </a:custGeom>
            <a:solidFill>
              <a:srgbClr val="2C3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7" name="Freeform 47">
              <a:extLst>
                <a:ext uri="{FF2B5EF4-FFF2-40B4-BE49-F238E27FC236}">
                  <a16:creationId xmlns="" xmlns:a16="http://schemas.microsoft.com/office/drawing/2014/main" id="{7BFD4F4E-4CA7-4E69-BA54-AA4E358D7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7806" y="4075711"/>
              <a:ext cx="352146" cy="653379"/>
            </a:xfrm>
            <a:custGeom>
              <a:avLst/>
              <a:gdLst>
                <a:gd name="T0" fmla="*/ 88 w 98"/>
                <a:gd name="T1" fmla="*/ 154 h 182"/>
                <a:gd name="T2" fmla="*/ 41 w 98"/>
                <a:gd name="T3" fmla="*/ 30 h 182"/>
                <a:gd name="T4" fmla="*/ 30 w 98"/>
                <a:gd name="T5" fmla="*/ 1 h 182"/>
                <a:gd name="T6" fmla="*/ 30 w 98"/>
                <a:gd name="T7" fmla="*/ 0 h 182"/>
                <a:gd name="T8" fmla="*/ 0 w 98"/>
                <a:gd name="T9" fmla="*/ 53 h 182"/>
                <a:gd name="T10" fmla="*/ 0 w 98"/>
                <a:gd name="T11" fmla="*/ 55 h 182"/>
                <a:gd name="T12" fmla="*/ 8 w 98"/>
                <a:gd name="T13" fmla="*/ 75 h 182"/>
                <a:gd name="T14" fmla="*/ 62 w 98"/>
                <a:gd name="T15" fmla="*/ 178 h 182"/>
                <a:gd name="T16" fmla="*/ 67 w 98"/>
                <a:gd name="T17" fmla="*/ 181 h 182"/>
                <a:gd name="T18" fmla="*/ 89 w 98"/>
                <a:gd name="T19" fmla="*/ 176 h 182"/>
                <a:gd name="T20" fmla="*/ 98 w 98"/>
                <a:gd name="T21" fmla="*/ 174 h 182"/>
                <a:gd name="T22" fmla="*/ 88 w 98"/>
                <a:gd name="T23" fmla="*/ 15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2">
                  <a:moveTo>
                    <a:pt x="88" y="154"/>
                  </a:moveTo>
                  <a:cubicBezTo>
                    <a:pt x="73" y="118"/>
                    <a:pt x="55" y="67"/>
                    <a:pt x="41" y="30"/>
                  </a:cubicBezTo>
                  <a:cubicBezTo>
                    <a:pt x="36" y="16"/>
                    <a:pt x="35" y="13"/>
                    <a:pt x="30" y="1"/>
                  </a:cubicBezTo>
                  <a:cubicBezTo>
                    <a:pt x="30" y="1"/>
                    <a:pt x="30" y="0"/>
                    <a:pt x="30" y="0"/>
                  </a:cubicBezTo>
                  <a:cubicBezTo>
                    <a:pt x="20" y="17"/>
                    <a:pt x="14" y="37"/>
                    <a:pt x="0" y="53"/>
                  </a:cubicBezTo>
                  <a:cubicBezTo>
                    <a:pt x="0" y="54"/>
                    <a:pt x="0" y="55"/>
                    <a:pt x="0" y="55"/>
                  </a:cubicBezTo>
                  <a:cubicBezTo>
                    <a:pt x="1" y="58"/>
                    <a:pt x="2" y="65"/>
                    <a:pt x="8" y="75"/>
                  </a:cubicBezTo>
                  <a:cubicBezTo>
                    <a:pt x="19" y="96"/>
                    <a:pt x="51" y="148"/>
                    <a:pt x="62" y="178"/>
                  </a:cubicBezTo>
                  <a:cubicBezTo>
                    <a:pt x="63" y="181"/>
                    <a:pt x="64" y="182"/>
                    <a:pt x="67" y="181"/>
                  </a:cubicBezTo>
                  <a:cubicBezTo>
                    <a:pt x="75" y="180"/>
                    <a:pt x="82" y="180"/>
                    <a:pt x="89" y="176"/>
                  </a:cubicBezTo>
                  <a:cubicBezTo>
                    <a:pt x="92" y="176"/>
                    <a:pt x="95" y="175"/>
                    <a:pt x="98" y="174"/>
                  </a:cubicBezTo>
                  <a:cubicBezTo>
                    <a:pt x="94" y="164"/>
                    <a:pt x="94" y="167"/>
                    <a:pt x="88" y="154"/>
                  </a:cubicBezTo>
                  <a:close/>
                </a:path>
              </a:pathLst>
            </a:custGeom>
            <a:solidFill>
              <a:srgbClr val="2A30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8" name="Freeform 48">
              <a:extLst>
                <a:ext uri="{FF2B5EF4-FFF2-40B4-BE49-F238E27FC236}">
                  <a16:creationId xmlns="" xmlns:a16="http://schemas.microsoft.com/office/drawing/2014/main" id="{980FED47-7542-478E-96C5-122EB0D766D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2522" y="3945601"/>
              <a:ext cx="530341" cy="186680"/>
            </a:xfrm>
            <a:custGeom>
              <a:avLst/>
              <a:gdLst>
                <a:gd name="T0" fmla="*/ 0 w 148"/>
                <a:gd name="T1" fmla="*/ 0 h 52"/>
                <a:gd name="T2" fmla="*/ 148 w 148"/>
                <a:gd name="T3" fmla="*/ 52 h 52"/>
                <a:gd name="T4" fmla="*/ 0 w 148"/>
                <a:gd name="T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52">
                  <a:moveTo>
                    <a:pt x="0" y="0"/>
                  </a:moveTo>
                  <a:cubicBezTo>
                    <a:pt x="148" y="52"/>
                    <a:pt x="148" y="52"/>
                    <a:pt x="148" y="52"/>
                  </a:cubicBezTo>
                  <a:cubicBezTo>
                    <a:pt x="106" y="24"/>
                    <a:pt x="48" y="14"/>
                    <a:pt x="0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49" name="Freeform 49">
              <a:extLst>
                <a:ext uri="{FF2B5EF4-FFF2-40B4-BE49-F238E27FC236}">
                  <a16:creationId xmlns="" xmlns:a16="http://schemas.microsoft.com/office/drawing/2014/main" id="{18A73516-13C0-4E35-9017-417E45B9F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579" y="3203125"/>
              <a:ext cx="466699" cy="825916"/>
            </a:xfrm>
            <a:custGeom>
              <a:avLst/>
              <a:gdLst>
                <a:gd name="T0" fmla="*/ 127 w 130"/>
                <a:gd name="T1" fmla="*/ 69 h 230"/>
                <a:gd name="T2" fmla="*/ 127 w 130"/>
                <a:gd name="T3" fmla="*/ 68 h 230"/>
                <a:gd name="T4" fmla="*/ 115 w 130"/>
                <a:gd name="T5" fmla="*/ 69 h 230"/>
                <a:gd name="T6" fmla="*/ 82 w 130"/>
                <a:gd name="T7" fmla="*/ 77 h 230"/>
                <a:gd name="T8" fmla="*/ 83 w 130"/>
                <a:gd name="T9" fmla="*/ 80 h 230"/>
                <a:gd name="T10" fmla="*/ 92 w 130"/>
                <a:gd name="T11" fmla="*/ 97 h 230"/>
                <a:gd name="T12" fmla="*/ 126 w 130"/>
                <a:gd name="T13" fmla="*/ 137 h 230"/>
                <a:gd name="T14" fmla="*/ 124 w 130"/>
                <a:gd name="T15" fmla="*/ 149 h 230"/>
                <a:gd name="T16" fmla="*/ 115 w 130"/>
                <a:gd name="T17" fmla="*/ 181 h 230"/>
                <a:gd name="T18" fmla="*/ 68 w 130"/>
                <a:gd name="T19" fmla="*/ 221 h 230"/>
                <a:gd name="T20" fmla="*/ 19 w 130"/>
                <a:gd name="T21" fmla="*/ 229 h 230"/>
                <a:gd name="T22" fmla="*/ 7 w 130"/>
                <a:gd name="T23" fmla="*/ 225 h 230"/>
                <a:gd name="T24" fmla="*/ 6 w 130"/>
                <a:gd name="T25" fmla="*/ 224 h 230"/>
                <a:gd name="T26" fmla="*/ 2 w 130"/>
                <a:gd name="T27" fmla="*/ 219 h 230"/>
                <a:gd name="T28" fmla="*/ 1 w 130"/>
                <a:gd name="T29" fmla="*/ 218 h 230"/>
                <a:gd name="T30" fmla="*/ 1 w 130"/>
                <a:gd name="T31" fmla="*/ 216 h 230"/>
                <a:gd name="T32" fmla="*/ 1 w 130"/>
                <a:gd name="T33" fmla="*/ 215 h 230"/>
                <a:gd name="T34" fmla="*/ 0 w 130"/>
                <a:gd name="T35" fmla="*/ 215 h 230"/>
                <a:gd name="T36" fmla="*/ 0 w 130"/>
                <a:gd name="T37" fmla="*/ 212 h 230"/>
                <a:gd name="T38" fmla="*/ 2 w 130"/>
                <a:gd name="T39" fmla="*/ 204 h 230"/>
                <a:gd name="T40" fmla="*/ 2 w 130"/>
                <a:gd name="T41" fmla="*/ 204 h 230"/>
                <a:gd name="T42" fmla="*/ 3 w 130"/>
                <a:gd name="T43" fmla="*/ 203 h 230"/>
                <a:gd name="T44" fmla="*/ 12 w 130"/>
                <a:gd name="T45" fmla="*/ 192 h 230"/>
                <a:gd name="T46" fmla="*/ 19 w 130"/>
                <a:gd name="T47" fmla="*/ 178 h 230"/>
                <a:gd name="T48" fmla="*/ 21 w 130"/>
                <a:gd name="T49" fmla="*/ 172 h 230"/>
                <a:gd name="T50" fmla="*/ 25 w 130"/>
                <a:gd name="T51" fmla="*/ 159 h 230"/>
                <a:gd name="T52" fmla="*/ 28 w 130"/>
                <a:gd name="T53" fmla="*/ 68 h 230"/>
                <a:gd name="T54" fmla="*/ 33 w 130"/>
                <a:gd name="T55" fmla="*/ 41 h 230"/>
                <a:gd name="T56" fmla="*/ 50 w 130"/>
                <a:gd name="T57" fmla="*/ 10 h 230"/>
                <a:gd name="T58" fmla="*/ 52 w 130"/>
                <a:gd name="T59" fmla="*/ 8 h 230"/>
                <a:gd name="T60" fmla="*/ 57 w 130"/>
                <a:gd name="T61" fmla="*/ 6 h 230"/>
                <a:gd name="T62" fmla="*/ 65 w 130"/>
                <a:gd name="T63" fmla="*/ 2 h 230"/>
                <a:gd name="T64" fmla="*/ 70 w 130"/>
                <a:gd name="T65" fmla="*/ 1 h 230"/>
                <a:gd name="T66" fmla="*/ 71 w 130"/>
                <a:gd name="T67" fmla="*/ 1 h 230"/>
                <a:gd name="T68" fmla="*/ 76 w 130"/>
                <a:gd name="T69" fmla="*/ 0 h 230"/>
                <a:gd name="T70" fmla="*/ 79 w 130"/>
                <a:gd name="T71" fmla="*/ 1 h 230"/>
                <a:gd name="T72" fmla="*/ 79 w 130"/>
                <a:gd name="T73" fmla="*/ 1 h 230"/>
                <a:gd name="T74" fmla="*/ 79 w 130"/>
                <a:gd name="T75" fmla="*/ 1 h 230"/>
                <a:gd name="T76" fmla="*/ 81 w 130"/>
                <a:gd name="T77" fmla="*/ 1 h 230"/>
                <a:gd name="T78" fmla="*/ 99 w 130"/>
                <a:gd name="T79" fmla="*/ 0 h 230"/>
                <a:gd name="T80" fmla="*/ 102 w 130"/>
                <a:gd name="T81" fmla="*/ 0 h 230"/>
                <a:gd name="T82" fmla="*/ 118 w 130"/>
                <a:gd name="T83" fmla="*/ 39 h 230"/>
                <a:gd name="T84" fmla="*/ 129 w 130"/>
                <a:gd name="T85" fmla="*/ 66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230">
                  <a:moveTo>
                    <a:pt x="129" y="66"/>
                  </a:moveTo>
                  <a:cubicBezTo>
                    <a:pt x="129" y="67"/>
                    <a:pt x="128" y="68"/>
                    <a:pt x="127" y="69"/>
                  </a:cubicBezTo>
                  <a:cubicBezTo>
                    <a:pt x="127" y="68"/>
                    <a:pt x="127" y="68"/>
                    <a:pt x="127" y="68"/>
                  </a:cubicBezTo>
                  <a:cubicBezTo>
                    <a:pt x="127" y="68"/>
                    <a:pt x="127" y="68"/>
                    <a:pt x="127" y="68"/>
                  </a:cubicBezTo>
                  <a:cubicBezTo>
                    <a:pt x="126" y="67"/>
                    <a:pt x="126" y="67"/>
                    <a:pt x="126" y="66"/>
                  </a:cubicBezTo>
                  <a:cubicBezTo>
                    <a:pt x="122" y="67"/>
                    <a:pt x="119" y="68"/>
                    <a:pt x="115" y="69"/>
                  </a:cubicBezTo>
                  <a:cubicBezTo>
                    <a:pt x="108" y="71"/>
                    <a:pt x="100" y="73"/>
                    <a:pt x="93" y="74"/>
                  </a:cubicBezTo>
                  <a:cubicBezTo>
                    <a:pt x="90" y="75"/>
                    <a:pt x="86" y="76"/>
                    <a:pt x="82" y="77"/>
                  </a:cubicBezTo>
                  <a:cubicBezTo>
                    <a:pt x="82" y="78"/>
                    <a:pt x="83" y="78"/>
                    <a:pt x="83" y="79"/>
                  </a:cubicBezTo>
                  <a:cubicBezTo>
                    <a:pt x="83" y="79"/>
                    <a:pt x="83" y="79"/>
                    <a:pt x="83" y="80"/>
                  </a:cubicBezTo>
                  <a:cubicBezTo>
                    <a:pt x="85" y="82"/>
                    <a:pt x="87" y="83"/>
                    <a:pt x="89" y="85"/>
                  </a:cubicBezTo>
                  <a:cubicBezTo>
                    <a:pt x="93" y="90"/>
                    <a:pt x="90" y="89"/>
                    <a:pt x="92" y="97"/>
                  </a:cubicBezTo>
                  <a:cubicBezTo>
                    <a:pt x="93" y="105"/>
                    <a:pt x="111" y="123"/>
                    <a:pt x="119" y="130"/>
                  </a:cubicBezTo>
                  <a:cubicBezTo>
                    <a:pt x="120" y="131"/>
                    <a:pt x="124" y="135"/>
                    <a:pt x="126" y="137"/>
                  </a:cubicBezTo>
                  <a:cubicBezTo>
                    <a:pt x="125" y="141"/>
                    <a:pt x="125" y="145"/>
                    <a:pt x="124" y="149"/>
                  </a:cubicBezTo>
                  <a:cubicBezTo>
                    <a:pt x="124" y="149"/>
                    <a:pt x="124" y="149"/>
                    <a:pt x="124" y="149"/>
                  </a:cubicBezTo>
                  <a:cubicBezTo>
                    <a:pt x="123" y="160"/>
                    <a:pt x="119" y="170"/>
                    <a:pt x="115" y="180"/>
                  </a:cubicBezTo>
                  <a:cubicBezTo>
                    <a:pt x="115" y="181"/>
                    <a:pt x="115" y="181"/>
                    <a:pt x="115" y="181"/>
                  </a:cubicBezTo>
                  <a:cubicBezTo>
                    <a:pt x="112" y="183"/>
                    <a:pt x="112" y="187"/>
                    <a:pt x="110" y="190"/>
                  </a:cubicBezTo>
                  <a:cubicBezTo>
                    <a:pt x="99" y="206"/>
                    <a:pt x="86" y="215"/>
                    <a:pt x="68" y="221"/>
                  </a:cubicBezTo>
                  <a:cubicBezTo>
                    <a:pt x="54" y="225"/>
                    <a:pt x="40" y="228"/>
                    <a:pt x="26" y="229"/>
                  </a:cubicBezTo>
                  <a:cubicBezTo>
                    <a:pt x="24" y="230"/>
                    <a:pt x="21" y="229"/>
                    <a:pt x="19" y="229"/>
                  </a:cubicBezTo>
                  <a:cubicBezTo>
                    <a:pt x="15" y="228"/>
                    <a:pt x="11" y="227"/>
                    <a:pt x="7" y="225"/>
                  </a:cubicBezTo>
                  <a:cubicBezTo>
                    <a:pt x="7" y="225"/>
                    <a:pt x="7" y="225"/>
                    <a:pt x="7" y="225"/>
                  </a:cubicBezTo>
                  <a:cubicBezTo>
                    <a:pt x="7" y="225"/>
                    <a:pt x="7" y="225"/>
                    <a:pt x="7" y="225"/>
                  </a:cubicBezTo>
                  <a:cubicBezTo>
                    <a:pt x="6" y="224"/>
                    <a:pt x="6" y="224"/>
                    <a:pt x="6" y="224"/>
                  </a:cubicBezTo>
                  <a:cubicBezTo>
                    <a:pt x="5" y="223"/>
                    <a:pt x="3" y="222"/>
                    <a:pt x="2" y="220"/>
                  </a:cubicBezTo>
                  <a:cubicBezTo>
                    <a:pt x="2" y="219"/>
                    <a:pt x="2" y="219"/>
                    <a:pt x="2" y="219"/>
                  </a:cubicBezTo>
                  <a:cubicBezTo>
                    <a:pt x="2" y="219"/>
                    <a:pt x="2" y="219"/>
                    <a:pt x="2" y="219"/>
                  </a:cubicBezTo>
                  <a:cubicBezTo>
                    <a:pt x="1" y="218"/>
                    <a:pt x="1" y="218"/>
                    <a:pt x="1" y="218"/>
                  </a:cubicBezTo>
                  <a:cubicBezTo>
                    <a:pt x="1" y="218"/>
                    <a:pt x="1" y="218"/>
                    <a:pt x="1" y="218"/>
                  </a:cubicBezTo>
                  <a:cubicBezTo>
                    <a:pt x="1" y="218"/>
                    <a:pt x="1" y="216"/>
                    <a:pt x="1" y="216"/>
                  </a:cubicBezTo>
                  <a:cubicBezTo>
                    <a:pt x="1" y="216"/>
                    <a:pt x="1" y="216"/>
                    <a:pt x="1" y="216"/>
                  </a:cubicBezTo>
                  <a:cubicBezTo>
                    <a:pt x="1" y="215"/>
                    <a:pt x="1" y="215"/>
                    <a:pt x="1" y="215"/>
                  </a:cubicBezTo>
                  <a:cubicBezTo>
                    <a:pt x="1" y="216"/>
                    <a:pt x="1" y="216"/>
                    <a:pt x="1" y="215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14"/>
                    <a:pt x="0" y="214"/>
                    <a:pt x="0" y="213"/>
                  </a:cubicBezTo>
                  <a:cubicBezTo>
                    <a:pt x="0" y="213"/>
                    <a:pt x="0" y="213"/>
                    <a:pt x="0" y="212"/>
                  </a:cubicBezTo>
                  <a:cubicBezTo>
                    <a:pt x="0" y="212"/>
                    <a:pt x="0" y="212"/>
                    <a:pt x="0" y="212"/>
                  </a:cubicBezTo>
                  <a:cubicBezTo>
                    <a:pt x="0" y="209"/>
                    <a:pt x="1" y="207"/>
                    <a:pt x="2" y="204"/>
                  </a:cubicBezTo>
                  <a:cubicBezTo>
                    <a:pt x="2" y="204"/>
                    <a:pt x="2" y="204"/>
                    <a:pt x="2" y="204"/>
                  </a:cubicBezTo>
                  <a:cubicBezTo>
                    <a:pt x="2" y="204"/>
                    <a:pt x="2" y="204"/>
                    <a:pt x="2" y="204"/>
                  </a:cubicBezTo>
                  <a:cubicBezTo>
                    <a:pt x="3" y="203"/>
                    <a:pt x="3" y="203"/>
                    <a:pt x="3" y="203"/>
                  </a:cubicBezTo>
                  <a:cubicBezTo>
                    <a:pt x="3" y="203"/>
                    <a:pt x="3" y="203"/>
                    <a:pt x="3" y="203"/>
                  </a:cubicBezTo>
                  <a:cubicBezTo>
                    <a:pt x="6" y="199"/>
                    <a:pt x="9" y="196"/>
                    <a:pt x="12" y="192"/>
                  </a:cubicBezTo>
                  <a:cubicBezTo>
                    <a:pt x="12" y="192"/>
                    <a:pt x="12" y="192"/>
                    <a:pt x="12" y="192"/>
                  </a:cubicBezTo>
                  <a:cubicBezTo>
                    <a:pt x="13" y="191"/>
                    <a:pt x="13" y="191"/>
                    <a:pt x="13" y="191"/>
                  </a:cubicBezTo>
                  <a:cubicBezTo>
                    <a:pt x="14" y="189"/>
                    <a:pt x="18" y="182"/>
                    <a:pt x="19" y="178"/>
                  </a:cubicBezTo>
                  <a:cubicBezTo>
                    <a:pt x="19" y="177"/>
                    <a:pt x="20" y="175"/>
                    <a:pt x="20" y="174"/>
                  </a:cubicBezTo>
                  <a:cubicBezTo>
                    <a:pt x="20" y="173"/>
                    <a:pt x="21" y="173"/>
                    <a:pt x="21" y="172"/>
                  </a:cubicBezTo>
                  <a:cubicBezTo>
                    <a:pt x="21" y="171"/>
                    <a:pt x="22" y="169"/>
                    <a:pt x="22" y="168"/>
                  </a:cubicBezTo>
                  <a:cubicBezTo>
                    <a:pt x="23" y="165"/>
                    <a:pt x="24" y="162"/>
                    <a:pt x="25" y="159"/>
                  </a:cubicBezTo>
                  <a:cubicBezTo>
                    <a:pt x="25" y="157"/>
                    <a:pt x="25" y="156"/>
                    <a:pt x="25" y="154"/>
                  </a:cubicBezTo>
                  <a:cubicBezTo>
                    <a:pt x="29" y="126"/>
                    <a:pt x="27" y="97"/>
                    <a:pt x="28" y="68"/>
                  </a:cubicBezTo>
                  <a:cubicBezTo>
                    <a:pt x="29" y="66"/>
                    <a:pt x="29" y="65"/>
                    <a:pt x="29" y="63"/>
                  </a:cubicBezTo>
                  <a:cubicBezTo>
                    <a:pt x="30" y="55"/>
                    <a:pt x="31" y="48"/>
                    <a:pt x="33" y="41"/>
                  </a:cubicBezTo>
                  <a:cubicBezTo>
                    <a:pt x="34" y="38"/>
                    <a:pt x="35" y="37"/>
                    <a:pt x="35" y="35"/>
                  </a:cubicBezTo>
                  <a:cubicBezTo>
                    <a:pt x="35" y="35"/>
                    <a:pt x="42" y="15"/>
                    <a:pt x="50" y="10"/>
                  </a:cubicBezTo>
                  <a:cubicBezTo>
                    <a:pt x="50" y="10"/>
                    <a:pt x="51" y="9"/>
                    <a:pt x="51" y="9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4" y="7"/>
                    <a:pt x="56" y="7"/>
                    <a:pt x="57" y="6"/>
                  </a:cubicBezTo>
                  <a:cubicBezTo>
                    <a:pt x="58" y="6"/>
                    <a:pt x="59" y="5"/>
                    <a:pt x="60" y="4"/>
                  </a:cubicBezTo>
                  <a:cubicBezTo>
                    <a:pt x="62" y="4"/>
                    <a:pt x="64" y="3"/>
                    <a:pt x="65" y="2"/>
                  </a:cubicBezTo>
                  <a:cubicBezTo>
                    <a:pt x="67" y="2"/>
                    <a:pt x="69" y="1"/>
                    <a:pt x="70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3" y="0"/>
                    <a:pt x="75" y="0"/>
                    <a:pt x="76" y="0"/>
                  </a:cubicBezTo>
                  <a:cubicBezTo>
                    <a:pt x="77" y="1"/>
                    <a:pt x="78" y="1"/>
                    <a:pt x="78" y="1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80" y="1"/>
                    <a:pt x="80" y="1"/>
                    <a:pt x="81" y="1"/>
                  </a:cubicBezTo>
                  <a:cubicBezTo>
                    <a:pt x="81" y="1"/>
                    <a:pt x="81" y="1"/>
                    <a:pt x="83" y="1"/>
                  </a:cubicBezTo>
                  <a:cubicBezTo>
                    <a:pt x="84" y="1"/>
                    <a:pt x="90" y="1"/>
                    <a:pt x="99" y="0"/>
                  </a:cubicBezTo>
                  <a:cubicBezTo>
                    <a:pt x="99" y="0"/>
                    <a:pt x="99" y="0"/>
                    <a:pt x="100" y="0"/>
                  </a:cubicBezTo>
                  <a:cubicBezTo>
                    <a:pt x="101" y="0"/>
                    <a:pt x="101" y="0"/>
                    <a:pt x="102" y="0"/>
                  </a:cubicBezTo>
                  <a:cubicBezTo>
                    <a:pt x="104" y="8"/>
                    <a:pt x="106" y="15"/>
                    <a:pt x="109" y="21"/>
                  </a:cubicBezTo>
                  <a:cubicBezTo>
                    <a:pt x="112" y="29"/>
                    <a:pt x="115" y="35"/>
                    <a:pt x="118" y="39"/>
                  </a:cubicBezTo>
                  <a:cubicBezTo>
                    <a:pt x="118" y="39"/>
                    <a:pt x="129" y="53"/>
                    <a:pt x="130" y="62"/>
                  </a:cubicBezTo>
                  <a:cubicBezTo>
                    <a:pt x="130" y="63"/>
                    <a:pt x="130" y="65"/>
                    <a:pt x="129" y="66"/>
                  </a:cubicBezTo>
                </a:path>
              </a:pathLst>
            </a:custGeom>
            <a:solidFill>
              <a:srgbClr val="A2DD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51" name="Freeform 51">
              <a:extLst>
                <a:ext uri="{FF2B5EF4-FFF2-40B4-BE49-F238E27FC236}">
                  <a16:creationId xmlns="" xmlns:a16="http://schemas.microsoft.com/office/drawing/2014/main" id="{5DE193C1-5E33-467F-B6C7-3AEF022B92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4207" y="4006414"/>
              <a:ext cx="2828" cy="424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1 h 1"/>
                <a:gd name="T8" fmla="*/ 0 w 1"/>
                <a:gd name="T9" fmla="*/ 0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3B4F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52" name="Freeform 52">
              <a:extLst>
                <a:ext uri="{FF2B5EF4-FFF2-40B4-BE49-F238E27FC236}">
                  <a16:creationId xmlns="" xmlns:a16="http://schemas.microsoft.com/office/drawing/2014/main" id="{655C2308-8676-4309-A72B-96D3173355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579" y="3205954"/>
              <a:ext cx="254563" cy="804703"/>
            </a:xfrm>
            <a:custGeom>
              <a:avLst/>
              <a:gdLst>
                <a:gd name="T0" fmla="*/ 70 w 71"/>
                <a:gd name="T1" fmla="*/ 0 h 224"/>
                <a:gd name="T2" fmla="*/ 70 w 71"/>
                <a:gd name="T3" fmla="*/ 0 h 224"/>
                <a:gd name="T4" fmla="*/ 65 w 71"/>
                <a:gd name="T5" fmla="*/ 1 h 224"/>
                <a:gd name="T6" fmla="*/ 60 w 71"/>
                <a:gd name="T7" fmla="*/ 3 h 224"/>
                <a:gd name="T8" fmla="*/ 57 w 71"/>
                <a:gd name="T9" fmla="*/ 5 h 224"/>
                <a:gd name="T10" fmla="*/ 53 w 71"/>
                <a:gd name="T11" fmla="*/ 7 h 224"/>
                <a:gd name="T12" fmla="*/ 52 w 71"/>
                <a:gd name="T13" fmla="*/ 7 h 224"/>
                <a:gd name="T14" fmla="*/ 51 w 71"/>
                <a:gd name="T15" fmla="*/ 8 h 224"/>
                <a:gd name="T16" fmla="*/ 50 w 71"/>
                <a:gd name="T17" fmla="*/ 9 h 224"/>
                <a:gd name="T18" fmla="*/ 35 w 71"/>
                <a:gd name="T19" fmla="*/ 34 h 224"/>
                <a:gd name="T20" fmla="*/ 33 w 71"/>
                <a:gd name="T21" fmla="*/ 40 h 224"/>
                <a:gd name="T22" fmla="*/ 29 w 71"/>
                <a:gd name="T23" fmla="*/ 62 h 224"/>
                <a:gd name="T24" fmla="*/ 28 w 71"/>
                <a:gd name="T25" fmla="*/ 67 h 224"/>
                <a:gd name="T26" fmla="*/ 25 w 71"/>
                <a:gd name="T27" fmla="*/ 153 h 224"/>
                <a:gd name="T28" fmla="*/ 25 w 71"/>
                <a:gd name="T29" fmla="*/ 158 h 224"/>
                <a:gd name="T30" fmla="*/ 22 w 71"/>
                <a:gd name="T31" fmla="*/ 167 h 224"/>
                <a:gd name="T32" fmla="*/ 21 w 71"/>
                <a:gd name="T33" fmla="*/ 171 h 224"/>
                <a:gd name="T34" fmla="*/ 20 w 71"/>
                <a:gd name="T35" fmla="*/ 173 h 224"/>
                <a:gd name="T36" fmla="*/ 19 w 71"/>
                <a:gd name="T37" fmla="*/ 177 h 224"/>
                <a:gd name="T38" fmla="*/ 13 w 71"/>
                <a:gd name="T39" fmla="*/ 190 h 224"/>
                <a:gd name="T40" fmla="*/ 12 w 71"/>
                <a:gd name="T41" fmla="*/ 191 h 224"/>
                <a:gd name="T42" fmla="*/ 12 w 71"/>
                <a:gd name="T43" fmla="*/ 191 h 224"/>
                <a:gd name="T44" fmla="*/ 12 w 71"/>
                <a:gd name="T45" fmla="*/ 191 h 224"/>
                <a:gd name="T46" fmla="*/ 4 w 71"/>
                <a:gd name="T47" fmla="*/ 200 h 224"/>
                <a:gd name="T48" fmla="*/ 3 w 71"/>
                <a:gd name="T49" fmla="*/ 202 h 224"/>
                <a:gd name="T50" fmla="*/ 3 w 71"/>
                <a:gd name="T51" fmla="*/ 202 h 224"/>
                <a:gd name="T52" fmla="*/ 3 w 71"/>
                <a:gd name="T53" fmla="*/ 202 h 224"/>
                <a:gd name="T54" fmla="*/ 2 w 71"/>
                <a:gd name="T55" fmla="*/ 203 h 224"/>
                <a:gd name="T56" fmla="*/ 2 w 71"/>
                <a:gd name="T57" fmla="*/ 203 h 224"/>
                <a:gd name="T58" fmla="*/ 2 w 71"/>
                <a:gd name="T59" fmla="*/ 203 h 224"/>
                <a:gd name="T60" fmla="*/ 2 w 71"/>
                <a:gd name="T61" fmla="*/ 203 h 224"/>
                <a:gd name="T62" fmla="*/ 0 w 71"/>
                <a:gd name="T63" fmla="*/ 211 h 224"/>
                <a:gd name="T64" fmla="*/ 0 w 71"/>
                <a:gd name="T65" fmla="*/ 211 h 224"/>
                <a:gd name="T66" fmla="*/ 0 w 71"/>
                <a:gd name="T67" fmla="*/ 211 h 224"/>
                <a:gd name="T68" fmla="*/ 0 w 71"/>
                <a:gd name="T69" fmla="*/ 212 h 224"/>
                <a:gd name="T70" fmla="*/ 0 w 71"/>
                <a:gd name="T71" fmla="*/ 214 h 224"/>
                <a:gd name="T72" fmla="*/ 1 w 71"/>
                <a:gd name="T73" fmla="*/ 214 h 224"/>
                <a:gd name="T74" fmla="*/ 1 w 71"/>
                <a:gd name="T75" fmla="*/ 214 h 224"/>
                <a:gd name="T76" fmla="*/ 1 w 71"/>
                <a:gd name="T77" fmla="*/ 214 h 224"/>
                <a:gd name="T78" fmla="*/ 1 w 71"/>
                <a:gd name="T79" fmla="*/ 214 h 224"/>
                <a:gd name="T80" fmla="*/ 1 w 71"/>
                <a:gd name="T81" fmla="*/ 215 h 224"/>
                <a:gd name="T82" fmla="*/ 1 w 71"/>
                <a:gd name="T83" fmla="*/ 215 h 224"/>
                <a:gd name="T84" fmla="*/ 1 w 71"/>
                <a:gd name="T85" fmla="*/ 215 h 224"/>
                <a:gd name="T86" fmla="*/ 2 w 71"/>
                <a:gd name="T87" fmla="*/ 217 h 224"/>
                <a:gd name="T88" fmla="*/ 2 w 71"/>
                <a:gd name="T89" fmla="*/ 219 h 224"/>
                <a:gd name="T90" fmla="*/ 2 w 71"/>
                <a:gd name="T91" fmla="*/ 219 h 224"/>
                <a:gd name="T92" fmla="*/ 6 w 71"/>
                <a:gd name="T93" fmla="*/ 223 h 224"/>
                <a:gd name="T94" fmla="*/ 6 w 71"/>
                <a:gd name="T95" fmla="*/ 223 h 224"/>
                <a:gd name="T96" fmla="*/ 7 w 71"/>
                <a:gd name="T97" fmla="*/ 224 h 224"/>
                <a:gd name="T98" fmla="*/ 8 w 71"/>
                <a:gd name="T99" fmla="*/ 223 h 224"/>
                <a:gd name="T100" fmla="*/ 25 w 71"/>
                <a:gd name="T101" fmla="*/ 209 h 224"/>
                <a:gd name="T102" fmla="*/ 33 w 71"/>
                <a:gd name="T103" fmla="*/ 187 h 224"/>
                <a:gd name="T104" fmla="*/ 41 w 71"/>
                <a:gd name="T105" fmla="*/ 124 h 224"/>
                <a:gd name="T106" fmla="*/ 49 w 71"/>
                <a:gd name="T107" fmla="*/ 113 h 224"/>
                <a:gd name="T108" fmla="*/ 45 w 71"/>
                <a:gd name="T109" fmla="*/ 87 h 224"/>
                <a:gd name="T110" fmla="*/ 40 w 71"/>
                <a:gd name="T111" fmla="*/ 51 h 224"/>
                <a:gd name="T112" fmla="*/ 51 w 71"/>
                <a:gd name="T113" fmla="*/ 17 h 224"/>
                <a:gd name="T114" fmla="*/ 70 w 71"/>
                <a:gd name="T115" fmla="*/ 0 h 224"/>
                <a:gd name="T116" fmla="*/ 70 w 71"/>
                <a:gd name="T11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" h="224"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69" y="0"/>
                    <a:pt x="67" y="1"/>
                    <a:pt x="65" y="1"/>
                  </a:cubicBezTo>
                  <a:cubicBezTo>
                    <a:pt x="64" y="2"/>
                    <a:pt x="62" y="3"/>
                    <a:pt x="60" y="3"/>
                  </a:cubicBezTo>
                  <a:cubicBezTo>
                    <a:pt x="59" y="4"/>
                    <a:pt x="58" y="5"/>
                    <a:pt x="57" y="5"/>
                  </a:cubicBezTo>
                  <a:cubicBezTo>
                    <a:pt x="56" y="6"/>
                    <a:pt x="54" y="6"/>
                    <a:pt x="53" y="7"/>
                  </a:cubicBezTo>
                  <a:cubicBezTo>
                    <a:pt x="53" y="7"/>
                    <a:pt x="53" y="7"/>
                    <a:pt x="52" y="7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1" y="8"/>
                    <a:pt x="50" y="9"/>
                    <a:pt x="50" y="9"/>
                  </a:cubicBezTo>
                  <a:cubicBezTo>
                    <a:pt x="42" y="14"/>
                    <a:pt x="35" y="34"/>
                    <a:pt x="35" y="34"/>
                  </a:cubicBezTo>
                  <a:cubicBezTo>
                    <a:pt x="35" y="36"/>
                    <a:pt x="34" y="37"/>
                    <a:pt x="33" y="40"/>
                  </a:cubicBezTo>
                  <a:cubicBezTo>
                    <a:pt x="31" y="47"/>
                    <a:pt x="30" y="54"/>
                    <a:pt x="29" y="62"/>
                  </a:cubicBezTo>
                  <a:cubicBezTo>
                    <a:pt x="29" y="64"/>
                    <a:pt x="29" y="65"/>
                    <a:pt x="28" y="67"/>
                  </a:cubicBezTo>
                  <a:cubicBezTo>
                    <a:pt x="27" y="96"/>
                    <a:pt x="29" y="125"/>
                    <a:pt x="25" y="153"/>
                  </a:cubicBezTo>
                  <a:cubicBezTo>
                    <a:pt x="25" y="155"/>
                    <a:pt x="25" y="156"/>
                    <a:pt x="25" y="158"/>
                  </a:cubicBezTo>
                  <a:cubicBezTo>
                    <a:pt x="24" y="161"/>
                    <a:pt x="23" y="164"/>
                    <a:pt x="22" y="167"/>
                  </a:cubicBezTo>
                  <a:cubicBezTo>
                    <a:pt x="22" y="168"/>
                    <a:pt x="21" y="170"/>
                    <a:pt x="21" y="171"/>
                  </a:cubicBezTo>
                  <a:cubicBezTo>
                    <a:pt x="21" y="172"/>
                    <a:pt x="20" y="172"/>
                    <a:pt x="20" y="173"/>
                  </a:cubicBezTo>
                  <a:cubicBezTo>
                    <a:pt x="20" y="174"/>
                    <a:pt x="19" y="176"/>
                    <a:pt x="19" y="177"/>
                  </a:cubicBezTo>
                  <a:cubicBezTo>
                    <a:pt x="18" y="181"/>
                    <a:pt x="14" y="188"/>
                    <a:pt x="13" y="190"/>
                  </a:cubicBezTo>
                  <a:cubicBezTo>
                    <a:pt x="12" y="191"/>
                    <a:pt x="12" y="191"/>
                    <a:pt x="12" y="191"/>
                  </a:cubicBezTo>
                  <a:cubicBezTo>
                    <a:pt x="12" y="191"/>
                    <a:pt x="12" y="191"/>
                    <a:pt x="12" y="191"/>
                  </a:cubicBezTo>
                  <a:cubicBezTo>
                    <a:pt x="12" y="191"/>
                    <a:pt x="12" y="191"/>
                    <a:pt x="12" y="191"/>
                  </a:cubicBezTo>
                  <a:cubicBezTo>
                    <a:pt x="9" y="194"/>
                    <a:pt x="7" y="197"/>
                    <a:pt x="4" y="200"/>
                  </a:cubicBezTo>
                  <a:cubicBezTo>
                    <a:pt x="4" y="201"/>
                    <a:pt x="3" y="202"/>
                    <a:pt x="3" y="202"/>
                  </a:cubicBezTo>
                  <a:cubicBezTo>
                    <a:pt x="3" y="202"/>
                    <a:pt x="3" y="202"/>
                    <a:pt x="3" y="202"/>
                  </a:cubicBezTo>
                  <a:cubicBezTo>
                    <a:pt x="3" y="202"/>
                    <a:pt x="3" y="202"/>
                    <a:pt x="3" y="202"/>
                  </a:cubicBezTo>
                  <a:cubicBezTo>
                    <a:pt x="2" y="203"/>
                    <a:pt x="2" y="203"/>
                    <a:pt x="2" y="203"/>
                  </a:cubicBezTo>
                  <a:cubicBezTo>
                    <a:pt x="2" y="203"/>
                    <a:pt x="2" y="203"/>
                    <a:pt x="2" y="203"/>
                  </a:cubicBezTo>
                  <a:cubicBezTo>
                    <a:pt x="2" y="203"/>
                    <a:pt x="2" y="203"/>
                    <a:pt x="2" y="203"/>
                  </a:cubicBezTo>
                  <a:cubicBezTo>
                    <a:pt x="2" y="203"/>
                    <a:pt x="2" y="203"/>
                    <a:pt x="2" y="203"/>
                  </a:cubicBezTo>
                  <a:cubicBezTo>
                    <a:pt x="1" y="206"/>
                    <a:pt x="0" y="208"/>
                    <a:pt x="0" y="211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0" y="212"/>
                    <a:pt x="0" y="212"/>
                    <a:pt x="0" y="212"/>
                  </a:cubicBezTo>
                  <a:cubicBezTo>
                    <a:pt x="0" y="213"/>
                    <a:pt x="0" y="213"/>
                    <a:pt x="0" y="214"/>
                  </a:cubicBezTo>
                  <a:cubicBezTo>
                    <a:pt x="1" y="214"/>
                    <a:pt x="1" y="214"/>
                    <a:pt x="1" y="214"/>
                  </a:cubicBezTo>
                  <a:cubicBezTo>
                    <a:pt x="1" y="214"/>
                    <a:pt x="1" y="214"/>
                    <a:pt x="1" y="214"/>
                  </a:cubicBezTo>
                  <a:cubicBezTo>
                    <a:pt x="1" y="214"/>
                    <a:pt x="1" y="214"/>
                    <a:pt x="1" y="214"/>
                  </a:cubicBezTo>
                  <a:cubicBezTo>
                    <a:pt x="1" y="214"/>
                    <a:pt x="1" y="214"/>
                    <a:pt x="1" y="214"/>
                  </a:cubicBezTo>
                  <a:cubicBezTo>
                    <a:pt x="1" y="214"/>
                    <a:pt x="1" y="215"/>
                    <a:pt x="1" y="215"/>
                  </a:cubicBezTo>
                  <a:cubicBezTo>
                    <a:pt x="1" y="215"/>
                    <a:pt x="1" y="215"/>
                    <a:pt x="1" y="215"/>
                  </a:cubicBezTo>
                  <a:cubicBezTo>
                    <a:pt x="1" y="215"/>
                    <a:pt x="1" y="215"/>
                    <a:pt x="1" y="215"/>
                  </a:cubicBezTo>
                  <a:cubicBezTo>
                    <a:pt x="1" y="216"/>
                    <a:pt x="1" y="216"/>
                    <a:pt x="2" y="217"/>
                  </a:cubicBezTo>
                  <a:cubicBezTo>
                    <a:pt x="2" y="218"/>
                    <a:pt x="2" y="218"/>
                    <a:pt x="2" y="219"/>
                  </a:cubicBezTo>
                  <a:cubicBezTo>
                    <a:pt x="2" y="219"/>
                    <a:pt x="2" y="219"/>
                    <a:pt x="2" y="219"/>
                  </a:cubicBezTo>
                  <a:cubicBezTo>
                    <a:pt x="3" y="221"/>
                    <a:pt x="5" y="222"/>
                    <a:pt x="6" y="223"/>
                  </a:cubicBezTo>
                  <a:cubicBezTo>
                    <a:pt x="6" y="223"/>
                    <a:pt x="6" y="223"/>
                    <a:pt x="6" y="223"/>
                  </a:cubicBezTo>
                  <a:cubicBezTo>
                    <a:pt x="7" y="224"/>
                    <a:pt x="7" y="224"/>
                    <a:pt x="7" y="224"/>
                  </a:cubicBezTo>
                  <a:cubicBezTo>
                    <a:pt x="7" y="224"/>
                    <a:pt x="7" y="224"/>
                    <a:pt x="8" y="223"/>
                  </a:cubicBezTo>
                  <a:cubicBezTo>
                    <a:pt x="14" y="223"/>
                    <a:pt x="20" y="216"/>
                    <a:pt x="25" y="209"/>
                  </a:cubicBezTo>
                  <a:cubicBezTo>
                    <a:pt x="29" y="201"/>
                    <a:pt x="32" y="193"/>
                    <a:pt x="33" y="187"/>
                  </a:cubicBezTo>
                  <a:cubicBezTo>
                    <a:pt x="38" y="168"/>
                    <a:pt x="29" y="141"/>
                    <a:pt x="41" y="124"/>
                  </a:cubicBezTo>
                  <a:cubicBezTo>
                    <a:pt x="44" y="120"/>
                    <a:pt x="48" y="120"/>
                    <a:pt x="49" y="113"/>
                  </a:cubicBezTo>
                  <a:cubicBezTo>
                    <a:pt x="51" y="104"/>
                    <a:pt x="49" y="101"/>
                    <a:pt x="45" y="87"/>
                  </a:cubicBezTo>
                  <a:cubicBezTo>
                    <a:pt x="44" y="84"/>
                    <a:pt x="39" y="63"/>
                    <a:pt x="40" y="51"/>
                  </a:cubicBezTo>
                  <a:cubicBezTo>
                    <a:pt x="41" y="47"/>
                    <a:pt x="43" y="24"/>
                    <a:pt x="51" y="17"/>
                  </a:cubicBezTo>
                  <a:cubicBezTo>
                    <a:pt x="61" y="7"/>
                    <a:pt x="71" y="1"/>
                    <a:pt x="70" y="0"/>
                  </a:cubicBez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A1DD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53" name="Freeform 53">
              <a:extLst>
                <a:ext uri="{FF2B5EF4-FFF2-40B4-BE49-F238E27FC236}">
                  <a16:creationId xmlns="" xmlns:a16="http://schemas.microsoft.com/office/drawing/2014/main" id="{C6F4D693-6A81-4845-A7AF-CB4D2505E1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7405" y="4258149"/>
              <a:ext cx="18386" cy="50913"/>
            </a:xfrm>
            <a:custGeom>
              <a:avLst/>
              <a:gdLst>
                <a:gd name="T0" fmla="*/ 5 w 5"/>
                <a:gd name="T1" fmla="*/ 14 h 14"/>
                <a:gd name="T2" fmla="*/ 0 w 5"/>
                <a:gd name="T3" fmla="*/ 0 h 14"/>
                <a:gd name="T4" fmla="*/ 5 w 5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4">
                  <a:moveTo>
                    <a:pt x="5" y="14"/>
                  </a:moveTo>
                  <a:cubicBezTo>
                    <a:pt x="5" y="9"/>
                    <a:pt x="4" y="4"/>
                    <a:pt x="0" y="0"/>
                  </a:cubicBezTo>
                  <a:cubicBezTo>
                    <a:pt x="1" y="5"/>
                    <a:pt x="3" y="10"/>
                    <a:pt x="5" y="14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54" name="Freeform 54">
              <a:extLst>
                <a:ext uri="{FF2B5EF4-FFF2-40B4-BE49-F238E27FC236}">
                  <a16:creationId xmlns="" xmlns:a16="http://schemas.microsoft.com/office/drawing/2014/main" id="{3FF4F06B-A219-4A5E-9A75-DD3F8200A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7848" y="4085611"/>
              <a:ext cx="28285" cy="43842"/>
            </a:xfrm>
            <a:custGeom>
              <a:avLst/>
              <a:gdLst>
                <a:gd name="T0" fmla="*/ 8 w 8"/>
                <a:gd name="T1" fmla="*/ 12 h 12"/>
                <a:gd name="T2" fmla="*/ 0 w 8"/>
                <a:gd name="T3" fmla="*/ 0 h 12"/>
                <a:gd name="T4" fmla="*/ 8 w 8"/>
                <a:gd name="T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3" y="9"/>
                    <a:pt x="1" y="5"/>
                    <a:pt x="0" y="0"/>
                  </a:cubicBezTo>
                  <a:cubicBezTo>
                    <a:pt x="3" y="4"/>
                    <a:pt x="6" y="7"/>
                    <a:pt x="8" y="12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55" name="Freeform 55">
              <a:extLst>
                <a:ext uri="{FF2B5EF4-FFF2-40B4-BE49-F238E27FC236}">
                  <a16:creationId xmlns="" xmlns:a16="http://schemas.microsoft.com/office/drawing/2014/main" id="{9D8D7566-02F1-43C2-B8E9-0FAB06C532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6664" y="4559381"/>
              <a:ext cx="28285" cy="32528"/>
            </a:xfrm>
            <a:custGeom>
              <a:avLst/>
              <a:gdLst>
                <a:gd name="T0" fmla="*/ 8 w 8"/>
                <a:gd name="T1" fmla="*/ 0 h 9"/>
                <a:gd name="T2" fmla="*/ 0 w 8"/>
                <a:gd name="T3" fmla="*/ 9 h 9"/>
                <a:gd name="T4" fmla="*/ 8 w 8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9">
                  <a:moveTo>
                    <a:pt x="8" y="0"/>
                  </a:moveTo>
                  <a:cubicBezTo>
                    <a:pt x="6" y="4"/>
                    <a:pt x="3" y="7"/>
                    <a:pt x="0" y="9"/>
                  </a:cubicBezTo>
                  <a:cubicBezTo>
                    <a:pt x="1" y="4"/>
                    <a:pt x="4" y="2"/>
                    <a:pt x="8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56" name="Freeform 56">
              <a:extLst>
                <a:ext uri="{FF2B5EF4-FFF2-40B4-BE49-F238E27FC236}">
                  <a16:creationId xmlns="" xmlns:a16="http://schemas.microsoft.com/office/drawing/2014/main" id="{A6B67D1E-0FD9-4108-ABDE-B42131C825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2932" y="4449070"/>
              <a:ext cx="35356" cy="35356"/>
            </a:xfrm>
            <a:custGeom>
              <a:avLst/>
              <a:gdLst>
                <a:gd name="T0" fmla="*/ 10 w 10"/>
                <a:gd name="T1" fmla="*/ 0 h 10"/>
                <a:gd name="T2" fmla="*/ 0 w 10"/>
                <a:gd name="T3" fmla="*/ 10 h 10"/>
                <a:gd name="T4" fmla="*/ 10 w 10"/>
                <a:gd name="T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0">
                  <a:moveTo>
                    <a:pt x="10" y="0"/>
                  </a:moveTo>
                  <a:cubicBezTo>
                    <a:pt x="6" y="3"/>
                    <a:pt x="4" y="7"/>
                    <a:pt x="0" y="10"/>
                  </a:cubicBezTo>
                  <a:cubicBezTo>
                    <a:pt x="1" y="5"/>
                    <a:pt x="5" y="2"/>
                    <a:pt x="10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57" name="Freeform 57">
              <a:extLst>
                <a:ext uri="{FF2B5EF4-FFF2-40B4-BE49-F238E27FC236}">
                  <a16:creationId xmlns="" xmlns:a16="http://schemas.microsoft.com/office/drawing/2014/main" id="{857A9C4C-E664-41E2-AF8D-C1E3CAE9FB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4958" y="4330274"/>
              <a:ext cx="32528" cy="35356"/>
            </a:xfrm>
            <a:custGeom>
              <a:avLst/>
              <a:gdLst>
                <a:gd name="T0" fmla="*/ 9 w 9"/>
                <a:gd name="T1" fmla="*/ 0 h 10"/>
                <a:gd name="T2" fmla="*/ 4 w 9"/>
                <a:gd name="T3" fmla="*/ 9 h 10"/>
                <a:gd name="T4" fmla="*/ 1 w 9"/>
                <a:gd name="T5" fmla="*/ 10 h 10"/>
                <a:gd name="T6" fmla="*/ 1 w 9"/>
                <a:gd name="T7" fmla="*/ 7 h 10"/>
                <a:gd name="T8" fmla="*/ 9 w 9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9" y="0"/>
                  </a:moveTo>
                  <a:cubicBezTo>
                    <a:pt x="8" y="3"/>
                    <a:pt x="6" y="6"/>
                    <a:pt x="4" y="9"/>
                  </a:cubicBezTo>
                  <a:cubicBezTo>
                    <a:pt x="3" y="9"/>
                    <a:pt x="2" y="10"/>
                    <a:pt x="1" y="10"/>
                  </a:cubicBezTo>
                  <a:cubicBezTo>
                    <a:pt x="0" y="9"/>
                    <a:pt x="1" y="8"/>
                    <a:pt x="1" y="7"/>
                  </a:cubicBezTo>
                  <a:cubicBezTo>
                    <a:pt x="4" y="4"/>
                    <a:pt x="6" y="2"/>
                    <a:pt x="9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58" name="Freeform 58">
              <a:extLst>
                <a:ext uri="{FF2B5EF4-FFF2-40B4-BE49-F238E27FC236}">
                  <a16:creationId xmlns="" xmlns:a16="http://schemas.microsoft.com/office/drawing/2014/main" id="{BC359E2B-6504-4104-B36A-DA96855DE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6263" y="4512712"/>
              <a:ext cx="32528" cy="25456"/>
            </a:xfrm>
            <a:custGeom>
              <a:avLst/>
              <a:gdLst>
                <a:gd name="T0" fmla="*/ 9 w 9"/>
                <a:gd name="T1" fmla="*/ 0 h 7"/>
                <a:gd name="T2" fmla="*/ 3 w 9"/>
                <a:gd name="T3" fmla="*/ 6 h 7"/>
                <a:gd name="T4" fmla="*/ 1 w 9"/>
                <a:gd name="T5" fmla="*/ 6 h 7"/>
                <a:gd name="T6" fmla="*/ 1 w 9"/>
                <a:gd name="T7" fmla="*/ 4 h 7"/>
                <a:gd name="T8" fmla="*/ 9 w 9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">
                  <a:moveTo>
                    <a:pt x="9" y="0"/>
                  </a:moveTo>
                  <a:cubicBezTo>
                    <a:pt x="7" y="2"/>
                    <a:pt x="5" y="4"/>
                    <a:pt x="3" y="6"/>
                  </a:cubicBezTo>
                  <a:cubicBezTo>
                    <a:pt x="3" y="7"/>
                    <a:pt x="2" y="7"/>
                    <a:pt x="1" y="6"/>
                  </a:cubicBezTo>
                  <a:cubicBezTo>
                    <a:pt x="0" y="6"/>
                    <a:pt x="1" y="5"/>
                    <a:pt x="1" y="4"/>
                  </a:cubicBezTo>
                  <a:cubicBezTo>
                    <a:pt x="3" y="2"/>
                    <a:pt x="5" y="0"/>
                    <a:pt x="9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59" name="Freeform 59">
              <a:extLst>
                <a:ext uri="{FF2B5EF4-FFF2-40B4-BE49-F238E27FC236}">
                  <a16:creationId xmlns="" xmlns:a16="http://schemas.microsoft.com/office/drawing/2014/main" id="{824D01D7-1E91-4FFA-B5EC-CAE394C0F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9482" y="4186022"/>
              <a:ext cx="32528" cy="14142"/>
            </a:xfrm>
            <a:custGeom>
              <a:avLst/>
              <a:gdLst>
                <a:gd name="T0" fmla="*/ 9 w 9"/>
                <a:gd name="T1" fmla="*/ 3 h 4"/>
                <a:gd name="T2" fmla="*/ 1 w 9"/>
                <a:gd name="T3" fmla="*/ 2 h 4"/>
                <a:gd name="T4" fmla="*/ 0 w 9"/>
                <a:gd name="T5" fmla="*/ 1 h 4"/>
                <a:gd name="T6" fmla="*/ 1 w 9"/>
                <a:gd name="T7" fmla="*/ 0 h 4"/>
                <a:gd name="T8" fmla="*/ 9 w 9"/>
                <a:gd name="T9" fmla="*/ 1 h 4"/>
                <a:gd name="T10" fmla="*/ 9 w 9"/>
                <a:gd name="T11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4">
                  <a:moveTo>
                    <a:pt x="9" y="3"/>
                  </a:moveTo>
                  <a:cubicBezTo>
                    <a:pt x="6" y="4"/>
                    <a:pt x="3" y="4"/>
                    <a:pt x="1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4" y="0"/>
                    <a:pt x="6" y="1"/>
                    <a:pt x="9" y="1"/>
                  </a:cubicBezTo>
                  <a:cubicBezTo>
                    <a:pt x="9" y="2"/>
                    <a:pt x="9" y="2"/>
                    <a:pt x="9" y="3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0" name="Freeform 60">
              <a:extLst>
                <a:ext uri="{FF2B5EF4-FFF2-40B4-BE49-F238E27FC236}">
                  <a16:creationId xmlns="" xmlns:a16="http://schemas.microsoft.com/office/drawing/2014/main" id="{8B32418E-6F03-408D-A49C-E7F1D4D2C4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8699" y="4265219"/>
              <a:ext cx="25456" cy="32528"/>
            </a:xfrm>
            <a:custGeom>
              <a:avLst/>
              <a:gdLst>
                <a:gd name="T0" fmla="*/ 7 w 7"/>
                <a:gd name="T1" fmla="*/ 0 h 9"/>
                <a:gd name="T2" fmla="*/ 0 w 7"/>
                <a:gd name="T3" fmla="*/ 9 h 9"/>
                <a:gd name="T4" fmla="*/ 7 w 7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9">
                  <a:moveTo>
                    <a:pt x="7" y="0"/>
                  </a:moveTo>
                  <a:cubicBezTo>
                    <a:pt x="5" y="4"/>
                    <a:pt x="3" y="7"/>
                    <a:pt x="0" y="9"/>
                  </a:cubicBezTo>
                  <a:cubicBezTo>
                    <a:pt x="0" y="5"/>
                    <a:pt x="3" y="3"/>
                    <a:pt x="7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1" name="Freeform 61">
              <a:extLst>
                <a:ext uri="{FF2B5EF4-FFF2-40B4-BE49-F238E27FC236}">
                  <a16:creationId xmlns="" xmlns:a16="http://schemas.microsoft.com/office/drawing/2014/main" id="{345974EA-50BB-400B-B147-8DEE4C609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2923" y="4193093"/>
              <a:ext cx="32528" cy="14142"/>
            </a:xfrm>
            <a:custGeom>
              <a:avLst/>
              <a:gdLst>
                <a:gd name="T0" fmla="*/ 9 w 9"/>
                <a:gd name="T1" fmla="*/ 3 h 4"/>
                <a:gd name="T2" fmla="*/ 1 w 9"/>
                <a:gd name="T3" fmla="*/ 3 h 4"/>
                <a:gd name="T4" fmla="*/ 0 w 9"/>
                <a:gd name="T5" fmla="*/ 2 h 4"/>
                <a:gd name="T6" fmla="*/ 2 w 9"/>
                <a:gd name="T7" fmla="*/ 1 h 4"/>
                <a:gd name="T8" fmla="*/ 9 w 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4">
                  <a:moveTo>
                    <a:pt x="9" y="3"/>
                  </a:moveTo>
                  <a:cubicBezTo>
                    <a:pt x="6" y="4"/>
                    <a:pt x="4" y="4"/>
                    <a:pt x="1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1" y="0"/>
                    <a:pt x="2" y="1"/>
                  </a:cubicBezTo>
                  <a:cubicBezTo>
                    <a:pt x="5" y="1"/>
                    <a:pt x="7" y="2"/>
                    <a:pt x="9" y="3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2" name="Freeform 62">
              <a:extLst>
                <a:ext uri="{FF2B5EF4-FFF2-40B4-BE49-F238E27FC236}">
                  <a16:creationId xmlns="" xmlns:a16="http://schemas.microsoft.com/office/drawing/2014/main" id="{09D01918-E6D8-458F-A0BC-121BE2673B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5832" y="4153495"/>
              <a:ext cx="28285" cy="18386"/>
            </a:xfrm>
            <a:custGeom>
              <a:avLst/>
              <a:gdLst>
                <a:gd name="T0" fmla="*/ 8 w 8"/>
                <a:gd name="T1" fmla="*/ 5 h 5"/>
                <a:gd name="T2" fmla="*/ 0 w 8"/>
                <a:gd name="T3" fmla="*/ 0 h 5"/>
                <a:gd name="T4" fmla="*/ 8 w 8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8" y="5"/>
                  </a:moveTo>
                  <a:cubicBezTo>
                    <a:pt x="4" y="4"/>
                    <a:pt x="2" y="3"/>
                    <a:pt x="0" y="0"/>
                  </a:cubicBezTo>
                  <a:cubicBezTo>
                    <a:pt x="3" y="1"/>
                    <a:pt x="5" y="2"/>
                    <a:pt x="8" y="5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3" name="Freeform 63">
              <a:extLst>
                <a:ext uri="{FF2B5EF4-FFF2-40B4-BE49-F238E27FC236}">
                  <a16:creationId xmlns="" xmlns:a16="http://schemas.microsoft.com/office/drawing/2014/main" id="{017ED178-BAE0-49B5-8B41-475F1F6C9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3715" y="4186022"/>
              <a:ext cx="28285" cy="14142"/>
            </a:xfrm>
            <a:custGeom>
              <a:avLst/>
              <a:gdLst>
                <a:gd name="T0" fmla="*/ 0 w 8"/>
                <a:gd name="T1" fmla="*/ 2 h 4"/>
                <a:gd name="T2" fmla="*/ 8 w 8"/>
                <a:gd name="T3" fmla="*/ 3 h 4"/>
                <a:gd name="T4" fmla="*/ 0 w 8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3" y="0"/>
                    <a:pt x="6" y="1"/>
                    <a:pt x="8" y="3"/>
                  </a:cubicBezTo>
                  <a:cubicBezTo>
                    <a:pt x="5" y="4"/>
                    <a:pt x="3" y="3"/>
                    <a:pt x="0" y="2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4" name="Freeform 64">
              <a:extLst>
                <a:ext uri="{FF2B5EF4-FFF2-40B4-BE49-F238E27FC236}">
                  <a16:creationId xmlns="" xmlns:a16="http://schemas.microsoft.com/office/drawing/2014/main" id="{295E560B-BA0F-4C84-959D-A7BFF62DBE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5842" y="4200164"/>
              <a:ext cx="32528" cy="11314"/>
            </a:xfrm>
            <a:custGeom>
              <a:avLst/>
              <a:gdLst>
                <a:gd name="T0" fmla="*/ 0 w 9"/>
                <a:gd name="T1" fmla="*/ 1 h 3"/>
                <a:gd name="T2" fmla="*/ 9 w 9"/>
                <a:gd name="T3" fmla="*/ 2 h 3"/>
                <a:gd name="T4" fmla="*/ 0 w 9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3">
                  <a:moveTo>
                    <a:pt x="0" y="1"/>
                  </a:moveTo>
                  <a:cubicBezTo>
                    <a:pt x="3" y="0"/>
                    <a:pt x="6" y="0"/>
                    <a:pt x="9" y="2"/>
                  </a:cubicBezTo>
                  <a:cubicBezTo>
                    <a:pt x="6" y="3"/>
                    <a:pt x="3" y="3"/>
                    <a:pt x="0" y="1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5" name="Freeform 65">
              <a:extLst>
                <a:ext uri="{FF2B5EF4-FFF2-40B4-BE49-F238E27FC236}">
                  <a16:creationId xmlns="" xmlns:a16="http://schemas.microsoft.com/office/drawing/2014/main" id="{7629FF89-0764-4EFD-97D8-5BFFA07E1B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4175" y="4347245"/>
              <a:ext cx="14142" cy="36770"/>
            </a:xfrm>
            <a:custGeom>
              <a:avLst/>
              <a:gdLst>
                <a:gd name="T0" fmla="*/ 0 w 4"/>
                <a:gd name="T1" fmla="*/ 0 h 10"/>
                <a:gd name="T2" fmla="*/ 4 w 4"/>
                <a:gd name="T3" fmla="*/ 10 h 10"/>
                <a:gd name="T4" fmla="*/ 0 w 4"/>
                <a:gd name="T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0">
                  <a:moveTo>
                    <a:pt x="0" y="0"/>
                  </a:moveTo>
                  <a:cubicBezTo>
                    <a:pt x="3" y="3"/>
                    <a:pt x="3" y="6"/>
                    <a:pt x="4" y="10"/>
                  </a:cubicBezTo>
                  <a:cubicBezTo>
                    <a:pt x="1" y="7"/>
                    <a:pt x="0" y="4"/>
                    <a:pt x="0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6" name="Freeform 66">
              <a:extLst>
                <a:ext uri="{FF2B5EF4-FFF2-40B4-BE49-F238E27FC236}">
                  <a16:creationId xmlns="" xmlns:a16="http://schemas.microsoft.com/office/drawing/2014/main" id="{3E781A7E-19C0-4EEF-96F6-562AC9FD8C6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056" y="4222792"/>
              <a:ext cx="18386" cy="24043"/>
            </a:xfrm>
            <a:custGeom>
              <a:avLst/>
              <a:gdLst>
                <a:gd name="T0" fmla="*/ 5 w 5"/>
                <a:gd name="T1" fmla="*/ 0 h 7"/>
                <a:gd name="T2" fmla="*/ 0 w 5"/>
                <a:gd name="T3" fmla="*/ 7 h 7"/>
                <a:gd name="T4" fmla="*/ 5 w 5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7">
                  <a:moveTo>
                    <a:pt x="5" y="0"/>
                  </a:moveTo>
                  <a:cubicBezTo>
                    <a:pt x="4" y="3"/>
                    <a:pt x="2" y="5"/>
                    <a:pt x="0" y="7"/>
                  </a:cubicBezTo>
                  <a:cubicBezTo>
                    <a:pt x="0" y="3"/>
                    <a:pt x="2" y="2"/>
                    <a:pt x="5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7" name="Freeform 67">
              <a:extLst>
                <a:ext uri="{FF2B5EF4-FFF2-40B4-BE49-F238E27FC236}">
                  <a16:creationId xmlns="" xmlns:a16="http://schemas.microsoft.com/office/drawing/2014/main" id="{F0BB9937-654E-4355-BDB4-9D30773F5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6673" y="4391087"/>
              <a:ext cx="16971" cy="25456"/>
            </a:xfrm>
            <a:custGeom>
              <a:avLst/>
              <a:gdLst>
                <a:gd name="T0" fmla="*/ 5 w 5"/>
                <a:gd name="T1" fmla="*/ 0 h 7"/>
                <a:gd name="T2" fmla="*/ 5 w 5"/>
                <a:gd name="T3" fmla="*/ 2 h 7"/>
                <a:gd name="T4" fmla="*/ 1 w 5"/>
                <a:gd name="T5" fmla="*/ 7 h 7"/>
                <a:gd name="T6" fmla="*/ 0 w 5"/>
                <a:gd name="T7" fmla="*/ 6 h 7"/>
                <a:gd name="T8" fmla="*/ 5 w 5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5" y="0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4" y="4"/>
                    <a:pt x="4" y="6"/>
                    <a:pt x="1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3"/>
                    <a:pt x="3" y="2"/>
                    <a:pt x="5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8" name="Freeform 68">
              <a:extLst>
                <a:ext uri="{FF2B5EF4-FFF2-40B4-BE49-F238E27FC236}">
                  <a16:creationId xmlns="" xmlns:a16="http://schemas.microsoft.com/office/drawing/2014/main" id="{F5BC1C81-61E7-4745-A8B1-F2688D5BBA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5761" y="4186022"/>
              <a:ext cx="25456" cy="11314"/>
            </a:xfrm>
            <a:custGeom>
              <a:avLst/>
              <a:gdLst>
                <a:gd name="T0" fmla="*/ 7 w 7"/>
                <a:gd name="T1" fmla="*/ 3 h 3"/>
                <a:gd name="T2" fmla="*/ 0 w 7"/>
                <a:gd name="T3" fmla="*/ 1 h 3"/>
                <a:gd name="T4" fmla="*/ 7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7" y="3"/>
                  </a:moveTo>
                  <a:cubicBezTo>
                    <a:pt x="4" y="3"/>
                    <a:pt x="2" y="3"/>
                    <a:pt x="0" y="1"/>
                  </a:cubicBezTo>
                  <a:cubicBezTo>
                    <a:pt x="3" y="0"/>
                    <a:pt x="4" y="1"/>
                    <a:pt x="7" y="3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69" name="Freeform 69">
              <a:extLst>
                <a:ext uri="{FF2B5EF4-FFF2-40B4-BE49-F238E27FC236}">
                  <a16:creationId xmlns="" xmlns:a16="http://schemas.microsoft.com/office/drawing/2014/main" id="{43D383D6-5CEE-4B9A-AD0F-176F136D0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7877" y="4190265"/>
              <a:ext cx="28285" cy="9900"/>
            </a:xfrm>
            <a:custGeom>
              <a:avLst/>
              <a:gdLst>
                <a:gd name="T0" fmla="*/ 0 w 8"/>
                <a:gd name="T1" fmla="*/ 1 h 3"/>
                <a:gd name="T2" fmla="*/ 8 w 8"/>
                <a:gd name="T3" fmla="*/ 2 h 3"/>
                <a:gd name="T4" fmla="*/ 0 w 8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3">
                  <a:moveTo>
                    <a:pt x="0" y="1"/>
                  </a:moveTo>
                  <a:cubicBezTo>
                    <a:pt x="3" y="0"/>
                    <a:pt x="5" y="1"/>
                    <a:pt x="8" y="2"/>
                  </a:cubicBezTo>
                  <a:cubicBezTo>
                    <a:pt x="5" y="3"/>
                    <a:pt x="3" y="3"/>
                    <a:pt x="0" y="1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0" name="Freeform 70">
              <a:extLst>
                <a:ext uri="{FF2B5EF4-FFF2-40B4-BE49-F238E27FC236}">
                  <a16:creationId xmlns="" xmlns:a16="http://schemas.microsoft.com/office/drawing/2014/main" id="{A4F310FE-0C5B-4C1E-BBA7-A495CDB1DD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227" y="4183193"/>
              <a:ext cx="25456" cy="7072"/>
            </a:xfrm>
            <a:custGeom>
              <a:avLst/>
              <a:gdLst>
                <a:gd name="T0" fmla="*/ 7 w 7"/>
                <a:gd name="T1" fmla="*/ 2 h 2"/>
                <a:gd name="T2" fmla="*/ 0 w 7"/>
                <a:gd name="T3" fmla="*/ 1 h 2"/>
                <a:gd name="T4" fmla="*/ 7 w 7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2">
                  <a:moveTo>
                    <a:pt x="7" y="2"/>
                  </a:moveTo>
                  <a:cubicBezTo>
                    <a:pt x="4" y="2"/>
                    <a:pt x="2" y="2"/>
                    <a:pt x="0" y="1"/>
                  </a:cubicBezTo>
                  <a:cubicBezTo>
                    <a:pt x="3" y="0"/>
                    <a:pt x="4" y="0"/>
                    <a:pt x="7" y="2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1" name="Freeform 71">
              <a:extLst>
                <a:ext uri="{FF2B5EF4-FFF2-40B4-BE49-F238E27FC236}">
                  <a16:creationId xmlns="" xmlns:a16="http://schemas.microsoft.com/office/drawing/2014/main" id="{ED5BFE3C-8C49-4578-B503-C53DA365BA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9101" y="4186022"/>
              <a:ext cx="25456" cy="7072"/>
            </a:xfrm>
            <a:custGeom>
              <a:avLst/>
              <a:gdLst>
                <a:gd name="T0" fmla="*/ 0 w 7"/>
                <a:gd name="T1" fmla="*/ 1 h 2"/>
                <a:gd name="T2" fmla="*/ 7 w 7"/>
                <a:gd name="T3" fmla="*/ 1 h 2"/>
                <a:gd name="T4" fmla="*/ 0 w 7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2">
                  <a:moveTo>
                    <a:pt x="0" y="1"/>
                  </a:moveTo>
                  <a:cubicBezTo>
                    <a:pt x="3" y="0"/>
                    <a:pt x="5" y="1"/>
                    <a:pt x="7" y="1"/>
                  </a:cubicBezTo>
                  <a:cubicBezTo>
                    <a:pt x="5" y="2"/>
                    <a:pt x="3" y="2"/>
                    <a:pt x="0" y="1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2" name="Freeform 72">
              <a:extLst>
                <a:ext uri="{FF2B5EF4-FFF2-40B4-BE49-F238E27FC236}">
                  <a16:creationId xmlns="" xmlns:a16="http://schemas.microsoft.com/office/drawing/2014/main" id="{6FB2398F-24B2-4235-A8C4-286A627ECC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1156" y="4642822"/>
              <a:ext cx="18386" cy="35356"/>
            </a:xfrm>
            <a:custGeom>
              <a:avLst/>
              <a:gdLst>
                <a:gd name="T0" fmla="*/ 0 w 5"/>
                <a:gd name="T1" fmla="*/ 0 h 10"/>
                <a:gd name="T2" fmla="*/ 5 w 5"/>
                <a:gd name="T3" fmla="*/ 10 h 10"/>
                <a:gd name="T4" fmla="*/ 0 w 5"/>
                <a:gd name="T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0">
                  <a:moveTo>
                    <a:pt x="0" y="0"/>
                  </a:moveTo>
                  <a:cubicBezTo>
                    <a:pt x="4" y="2"/>
                    <a:pt x="5" y="6"/>
                    <a:pt x="5" y="10"/>
                  </a:cubicBezTo>
                  <a:cubicBezTo>
                    <a:pt x="2" y="7"/>
                    <a:pt x="1" y="4"/>
                    <a:pt x="0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3" name="Freeform 73">
              <a:extLst>
                <a:ext uri="{FF2B5EF4-FFF2-40B4-BE49-F238E27FC236}">
                  <a16:creationId xmlns="" xmlns:a16="http://schemas.microsoft.com/office/drawing/2014/main" id="{47146644-9B65-4EE9-BEDD-37C38AFFE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8729" y="4559381"/>
              <a:ext cx="21214" cy="36770"/>
            </a:xfrm>
            <a:custGeom>
              <a:avLst/>
              <a:gdLst>
                <a:gd name="T0" fmla="*/ 6 w 6"/>
                <a:gd name="T1" fmla="*/ 10 h 10"/>
                <a:gd name="T2" fmla="*/ 0 w 6"/>
                <a:gd name="T3" fmla="*/ 0 h 10"/>
                <a:gd name="T4" fmla="*/ 6 w 6"/>
                <a:gd name="T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10">
                  <a:moveTo>
                    <a:pt x="6" y="10"/>
                  </a:moveTo>
                  <a:cubicBezTo>
                    <a:pt x="3" y="7"/>
                    <a:pt x="1" y="4"/>
                    <a:pt x="0" y="0"/>
                  </a:cubicBezTo>
                  <a:cubicBezTo>
                    <a:pt x="4" y="2"/>
                    <a:pt x="5" y="6"/>
                    <a:pt x="6" y="1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4" name="Freeform 74">
              <a:extLst>
                <a:ext uri="{FF2B5EF4-FFF2-40B4-BE49-F238E27FC236}">
                  <a16:creationId xmlns="" xmlns:a16="http://schemas.microsoft.com/office/drawing/2014/main" id="{B46C4868-1D94-47C4-8373-CE74BE1B8E3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2059" y="4487255"/>
              <a:ext cx="25456" cy="39599"/>
            </a:xfrm>
            <a:custGeom>
              <a:avLst/>
              <a:gdLst>
                <a:gd name="T0" fmla="*/ 0 w 7"/>
                <a:gd name="T1" fmla="*/ 0 h 11"/>
                <a:gd name="T2" fmla="*/ 7 w 7"/>
                <a:gd name="T3" fmla="*/ 11 h 11"/>
                <a:gd name="T4" fmla="*/ 0 w 7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11">
                  <a:moveTo>
                    <a:pt x="0" y="0"/>
                  </a:moveTo>
                  <a:cubicBezTo>
                    <a:pt x="5" y="3"/>
                    <a:pt x="6" y="6"/>
                    <a:pt x="7" y="11"/>
                  </a:cubicBezTo>
                  <a:cubicBezTo>
                    <a:pt x="5" y="8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5" name="Freeform 75">
              <a:extLst>
                <a:ext uri="{FF2B5EF4-FFF2-40B4-BE49-F238E27FC236}">
                  <a16:creationId xmlns="" xmlns:a16="http://schemas.microsoft.com/office/drawing/2014/main" id="{321CB219-5ED3-4129-BE2C-06C499EDEC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5732" y="2858051"/>
              <a:ext cx="301234" cy="408716"/>
            </a:xfrm>
            <a:custGeom>
              <a:avLst/>
              <a:gdLst>
                <a:gd name="T0" fmla="*/ 84 w 84"/>
                <a:gd name="T1" fmla="*/ 40 h 114"/>
                <a:gd name="T2" fmla="*/ 84 w 84"/>
                <a:gd name="T3" fmla="*/ 45 h 114"/>
                <a:gd name="T4" fmla="*/ 83 w 84"/>
                <a:gd name="T5" fmla="*/ 62 h 114"/>
                <a:gd name="T6" fmla="*/ 59 w 84"/>
                <a:gd name="T7" fmla="*/ 84 h 114"/>
                <a:gd name="T8" fmla="*/ 57 w 84"/>
                <a:gd name="T9" fmla="*/ 83 h 114"/>
                <a:gd name="T10" fmla="*/ 57 w 84"/>
                <a:gd name="T11" fmla="*/ 102 h 114"/>
                <a:gd name="T12" fmla="*/ 44 w 84"/>
                <a:gd name="T13" fmla="*/ 114 h 114"/>
                <a:gd name="T14" fmla="*/ 32 w 84"/>
                <a:gd name="T15" fmla="*/ 109 h 114"/>
                <a:gd name="T16" fmla="*/ 32 w 84"/>
                <a:gd name="T17" fmla="*/ 108 h 114"/>
                <a:gd name="T18" fmla="*/ 32 w 84"/>
                <a:gd name="T19" fmla="*/ 108 h 114"/>
                <a:gd name="T20" fmla="*/ 29 w 84"/>
                <a:gd name="T21" fmla="*/ 72 h 114"/>
                <a:gd name="T22" fmla="*/ 27 w 84"/>
                <a:gd name="T23" fmla="*/ 80 h 114"/>
                <a:gd name="T24" fmla="*/ 27 w 84"/>
                <a:gd name="T25" fmla="*/ 78 h 114"/>
                <a:gd name="T26" fmla="*/ 27 w 84"/>
                <a:gd name="T27" fmla="*/ 66 h 114"/>
                <a:gd name="T28" fmla="*/ 11 w 84"/>
                <a:gd name="T29" fmla="*/ 34 h 114"/>
                <a:gd name="T30" fmla="*/ 11 w 84"/>
                <a:gd name="T31" fmla="*/ 34 h 114"/>
                <a:gd name="T32" fmla="*/ 51 w 84"/>
                <a:gd name="T33" fmla="*/ 1 h 114"/>
                <a:gd name="T34" fmla="*/ 84 w 84"/>
                <a:gd name="T35" fmla="*/ 33 h 114"/>
                <a:gd name="T36" fmla="*/ 84 w 84"/>
                <a:gd name="T37" fmla="*/ 4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4" h="114">
                  <a:moveTo>
                    <a:pt x="84" y="40"/>
                  </a:moveTo>
                  <a:cubicBezTo>
                    <a:pt x="84" y="42"/>
                    <a:pt x="84" y="43"/>
                    <a:pt x="84" y="45"/>
                  </a:cubicBezTo>
                  <a:cubicBezTo>
                    <a:pt x="83" y="50"/>
                    <a:pt x="83" y="57"/>
                    <a:pt x="83" y="62"/>
                  </a:cubicBezTo>
                  <a:cubicBezTo>
                    <a:pt x="81" y="76"/>
                    <a:pt x="73" y="83"/>
                    <a:pt x="59" y="84"/>
                  </a:cubicBezTo>
                  <a:cubicBezTo>
                    <a:pt x="58" y="84"/>
                    <a:pt x="58" y="83"/>
                    <a:pt x="57" y="83"/>
                  </a:cubicBezTo>
                  <a:cubicBezTo>
                    <a:pt x="57" y="89"/>
                    <a:pt x="57" y="97"/>
                    <a:pt x="57" y="102"/>
                  </a:cubicBezTo>
                  <a:cubicBezTo>
                    <a:pt x="56" y="110"/>
                    <a:pt x="52" y="114"/>
                    <a:pt x="44" y="114"/>
                  </a:cubicBezTo>
                  <a:cubicBezTo>
                    <a:pt x="40" y="114"/>
                    <a:pt x="36" y="111"/>
                    <a:pt x="32" y="109"/>
                  </a:cubicBezTo>
                  <a:cubicBezTo>
                    <a:pt x="32" y="109"/>
                    <a:pt x="32" y="109"/>
                    <a:pt x="32" y="108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34" y="95"/>
                    <a:pt x="34" y="84"/>
                    <a:pt x="29" y="72"/>
                  </a:cubicBezTo>
                  <a:cubicBezTo>
                    <a:pt x="29" y="74"/>
                    <a:pt x="28" y="77"/>
                    <a:pt x="27" y="80"/>
                  </a:cubicBezTo>
                  <a:cubicBezTo>
                    <a:pt x="27" y="78"/>
                    <a:pt x="27" y="81"/>
                    <a:pt x="27" y="78"/>
                  </a:cubicBezTo>
                  <a:cubicBezTo>
                    <a:pt x="27" y="76"/>
                    <a:pt x="27" y="69"/>
                    <a:pt x="27" y="66"/>
                  </a:cubicBezTo>
                  <a:cubicBezTo>
                    <a:pt x="16" y="57"/>
                    <a:pt x="11" y="48"/>
                    <a:pt x="11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0" y="13"/>
                    <a:pt x="32" y="0"/>
                    <a:pt x="51" y="1"/>
                  </a:cubicBezTo>
                  <a:cubicBezTo>
                    <a:pt x="68" y="2"/>
                    <a:pt x="81" y="16"/>
                    <a:pt x="84" y="33"/>
                  </a:cubicBezTo>
                  <a:cubicBezTo>
                    <a:pt x="84" y="36"/>
                    <a:pt x="84" y="38"/>
                    <a:pt x="84" y="40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6" name="Freeform 76">
              <a:extLst>
                <a:ext uri="{FF2B5EF4-FFF2-40B4-BE49-F238E27FC236}">
                  <a16:creationId xmlns="" xmlns:a16="http://schemas.microsoft.com/office/drawing/2014/main" id="{92E056D5-22CA-489F-ADEC-6B560BB0F6C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9984" y="3091400"/>
              <a:ext cx="60813" cy="97583"/>
            </a:xfrm>
            <a:custGeom>
              <a:avLst/>
              <a:gdLst>
                <a:gd name="T0" fmla="*/ 17 w 17"/>
                <a:gd name="T1" fmla="*/ 18 h 27"/>
                <a:gd name="T2" fmla="*/ 4 w 17"/>
                <a:gd name="T3" fmla="*/ 0 h 27"/>
                <a:gd name="T4" fmla="*/ 17 w 17"/>
                <a:gd name="T5" fmla="*/ 27 h 27"/>
                <a:gd name="T6" fmla="*/ 17 w 17"/>
                <a:gd name="T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7">
                  <a:moveTo>
                    <a:pt x="17" y="18"/>
                  </a:moveTo>
                  <a:cubicBezTo>
                    <a:pt x="13" y="12"/>
                    <a:pt x="8" y="6"/>
                    <a:pt x="4" y="0"/>
                  </a:cubicBezTo>
                  <a:cubicBezTo>
                    <a:pt x="0" y="12"/>
                    <a:pt x="6" y="21"/>
                    <a:pt x="17" y="27"/>
                  </a:cubicBezTo>
                  <a:cubicBezTo>
                    <a:pt x="17" y="24"/>
                    <a:pt x="17" y="21"/>
                    <a:pt x="17" y="18"/>
                  </a:cubicBezTo>
                  <a:close/>
                </a:path>
              </a:pathLst>
            </a:custGeom>
            <a:solidFill>
              <a:srgbClr val="EE77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7" name="Freeform 77">
              <a:extLst>
                <a:ext uri="{FF2B5EF4-FFF2-40B4-BE49-F238E27FC236}">
                  <a16:creationId xmlns="" xmlns:a16="http://schemas.microsoft.com/office/drawing/2014/main" id="{80700FDB-BCCB-431A-870B-2F21AD7ABCA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4116" y="2800067"/>
              <a:ext cx="322447" cy="345075"/>
            </a:xfrm>
            <a:custGeom>
              <a:avLst/>
              <a:gdLst>
                <a:gd name="T0" fmla="*/ 90 w 90"/>
                <a:gd name="T1" fmla="*/ 40 h 96"/>
                <a:gd name="T2" fmla="*/ 79 w 90"/>
                <a:gd name="T3" fmla="*/ 49 h 96"/>
                <a:gd name="T4" fmla="*/ 53 w 90"/>
                <a:gd name="T5" fmla="*/ 51 h 96"/>
                <a:gd name="T6" fmla="*/ 51 w 90"/>
                <a:gd name="T7" fmla="*/ 65 h 96"/>
                <a:gd name="T8" fmla="*/ 43 w 90"/>
                <a:gd name="T9" fmla="*/ 66 h 96"/>
                <a:gd name="T10" fmla="*/ 32 w 90"/>
                <a:gd name="T11" fmla="*/ 65 h 96"/>
                <a:gd name="T12" fmla="*/ 25 w 90"/>
                <a:gd name="T13" fmla="*/ 87 h 96"/>
                <a:gd name="T14" fmla="*/ 22 w 90"/>
                <a:gd name="T15" fmla="*/ 96 h 96"/>
                <a:gd name="T16" fmla="*/ 22 w 90"/>
                <a:gd name="T17" fmla="*/ 95 h 96"/>
                <a:gd name="T18" fmla="*/ 22 w 90"/>
                <a:gd name="T19" fmla="*/ 93 h 96"/>
                <a:gd name="T20" fmla="*/ 14 w 90"/>
                <a:gd name="T21" fmla="*/ 77 h 96"/>
                <a:gd name="T22" fmla="*/ 2 w 90"/>
                <a:gd name="T23" fmla="*/ 38 h 96"/>
                <a:gd name="T24" fmla="*/ 24 w 90"/>
                <a:gd name="T25" fmla="*/ 11 h 96"/>
                <a:gd name="T26" fmla="*/ 90 w 90"/>
                <a:gd name="T27" fmla="*/ 4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96">
                  <a:moveTo>
                    <a:pt x="90" y="40"/>
                  </a:moveTo>
                  <a:cubicBezTo>
                    <a:pt x="89" y="45"/>
                    <a:pt x="84" y="48"/>
                    <a:pt x="79" y="49"/>
                  </a:cubicBezTo>
                  <a:cubicBezTo>
                    <a:pt x="70" y="52"/>
                    <a:pt x="62" y="52"/>
                    <a:pt x="53" y="51"/>
                  </a:cubicBezTo>
                  <a:cubicBezTo>
                    <a:pt x="52" y="56"/>
                    <a:pt x="51" y="61"/>
                    <a:pt x="51" y="65"/>
                  </a:cubicBezTo>
                  <a:cubicBezTo>
                    <a:pt x="48" y="65"/>
                    <a:pt x="46" y="66"/>
                    <a:pt x="43" y="66"/>
                  </a:cubicBezTo>
                  <a:cubicBezTo>
                    <a:pt x="40" y="66"/>
                    <a:pt x="35" y="65"/>
                    <a:pt x="32" y="65"/>
                  </a:cubicBezTo>
                  <a:cubicBezTo>
                    <a:pt x="30" y="71"/>
                    <a:pt x="26" y="82"/>
                    <a:pt x="25" y="87"/>
                  </a:cubicBezTo>
                  <a:cubicBezTo>
                    <a:pt x="23" y="92"/>
                    <a:pt x="23" y="92"/>
                    <a:pt x="22" y="96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2" y="94"/>
                    <a:pt x="22" y="94"/>
                    <a:pt x="22" y="93"/>
                  </a:cubicBezTo>
                  <a:cubicBezTo>
                    <a:pt x="21" y="86"/>
                    <a:pt x="19" y="83"/>
                    <a:pt x="14" y="77"/>
                  </a:cubicBezTo>
                  <a:cubicBezTo>
                    <a:pt x="6" y="66"/>
                    <a:pt x="0" y="54"/>
                    <a:pt x="2" y="38"/>
                  </a:cubicBezTo>
                  <a:cubicBezTo>
                    <a:pt x="3" y="27"/>
                    <a:pt x="14" y="14"/>
                    <a:pt x="24" y="11"/>
                  </a:cubicBezTo>
                  <a:cubicBezTo>
                    <a:pt x="55" y="0"/>
                    <a:pt x="76" y="11"/>
                    <a:pt x="90" y="40"/>
                  </a:cubicBezTo>
                  <a:close/>
                </a:path>
              </a:pathLst>
            </a:custGeom>
            <a:solidFill>
              <a:srgbClr val="2C3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8" name="Freeform 78">
              <a:extLst>
                <a:ext uri="{FF2B5EF4-FFF2-40B4-BE49-F238E27FC236}">
                  <a16:creationId xmlns="" xmlns:a16="http://schemas.microsoft.com/office/drawing/2014/main" id="{CAE4138E-6D8D-4CF0-940C-DFCC63F8BE0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1599" y="2983918"/>
              <a:ext cx="83441" cy="79197"/>
            </a:xfrm>
            <a:custGeom>
              <a:avLst/>
              <a:gdLst>
                <a:gd name="T0" fmla="*/ 7 w 23"/>
                <a:gd name="T1" fmla="*/ 2 h 22"/>
                <a:gd name="T2" fmla="*/ 20 w 23"/>
                <a:gd name="T3" fmla="*/ 7 h 22"/>
                <a:gd name="T4" fmla="*/ 16 w 23"/>
                <a:gd name="T5" fmla="*/ 20 h 22"/>
                <a:gd name="T6" fmla="*/ 3 w 23"/>
                <a:gd name="T7" fmla="*/ 15 h 22"/>
                <a:gd name="T8" fmla="*/ 7 w 23"/>
                <a:gd name="T9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2">
                  <a:moveTo>
                    <a:pt x="7" y="2"/>
                  </a:moveTo>
                  <a:cubicBezTo>
                    <a:pt x="12" y="0"/>
                    <a:pt x="18" y="2"/>
                    <a:pt x="20" y="7"/>
                  </a:cubicBezTo>
                  <a:cubicBezTo>
                    <a:pt x="23" y="12"/>
                    <a:pt x="21" y="17"/>
                    <a:pt x="16" y="20"/>
                  </a:cubicBezTo>
                  <a:cubicBezTo>
                    <a:pt x="11" y="22"/>
                    <a:pt x="5" y="20"/>
                    <a:pt x="3" y="15"/>
                  </a:cubicBezTo>
                  <a:cubicBezTo>
                    <a:pt x="0" y="10"/>
                    <a:pt x="2" y="4"/>
                    <a:pt x="7" y="2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79" name="Freeform 79">
              <a:extLst>
                <a:ext uri="{FF2B5EF4-FFF2-40B4-BE49-F238E27FC236}">
                  <a16:creationId xmlns="" xmlns:a16="http://schemas.microsoft.com/office/drawing/2014/main" id="{8934B44E-FE01-44EF-B75C-7EDCD68830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9162" y="2732183"/>
              <a:ext cx="179609" cy="183851"/>
            </a:xfrm>
            <a:custGeom>
              <a:avLst/>
              <a:gdLst>
                <a:gd name="T0" fmla="*/ 50 w 50"/>
                <a:gd name="T1" fmla="*/ 24 h 51"/>
                <a:gd name="T2" fmla="*/ 25 w 50"/>
                <a:gd name="T3" fmla="*/ 50 h 51"/>
                <a:gd name="T4" fmla="*/ 0 w 50"/>
                <a:gd name="T5" fmla="*/ 26 h 51"/>
                <a:gd name="T6" fmla="*/ 24 w 50"/>
                <a:gd name="T7" fmla="*/ 1 h 51"/>
                <a:gd name="T8" fmla="*/ 50 w 50"/>
                <a:gd name="T9" fmla="*/ 2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1">
                  <a:moveTo>
                    <a:pt x="50" y="24"/>
                  </a:moveTo>
                  <a:cubicBezTo>
                    <a:pt x="50" y="39"/>
                    <a:pt x="39" y="50"/>
                    <a:pt x="25" y="50"/>
                  </a:cubicBezTo>
                  <a:cubicBezTo>
                    <a:pt x="11" y="51"/>
                    <a:pt x="0" y="40"/>
                    <a:pt x="0" y="26"/>
                  </a:cubicBezTo>
                  <a:cubicBezTo>
                    <a:pt x="0" y="12"/>
                    <a:pt x="10" y="1"/>
                    <a:pt x="24" y="1"/>
                  </a:cubicBezTo>
                  <a:cubicBezTo>
                    <a:pt x="38" y="0"/>
                    <a:pt x="50" y="10"/>
                    <a:pt x="50" y="24"/>
                  </a:cubicBezTo>
                  <a:close/>
                </a:path>
              </a:pathLst>
            </a:custGeom>
            <a:solidFill>
              <a:srgbClr val="2C3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0" name="Freeform 80">
              <a:extLst>
                <a:ext uri="{FF2B5EF4-FFF2-40B4-BE49-F238E27FC236}">
                  <a16:creationId xmlns="" xmlns:a16="http://schemas.microsoft.com/office/drawing/2014/main" id="{26431DF9-5107-4292-9E0F-1D94F240E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3314" y="3116856"/>
              <a:ext cx="25456" cy="128696"/>
            </a:xfrm>
            <a:custGeom>
              <a:avLst/>
              <a:gdLst>
                <a:gd name="T0" fmla="*/ 5 w 7"/>
                <a:gd name="T1" fmla="*/ 36 h 36"/>
                <a:gd name="T2" fmla="*/ 4 w 7"/>
                <a:gd name="T3" fmla="*/ 36 h 36"/>
                <a:gd name="T4" fmla="*/ 4 w 7"/>
                <a:gd name="T5" fmla="*/ 36 h 36"/>
                <a:gd name="T6" fmla="*/ 4 w 7"/>
                <a:gd name="T7" fmla="*/ 36 h 36"/>
                <a:gd name="T8" fmla="*/ 2 w 7"/>
                <a:gd name="T9" fmla="*/ 33 h 36"/>
                <a:gd name="T10" fmla="*/ 1 w 7"/>
                <a:gd name="T11" fmla="*/ 28 h 36"/>
                <a:gd name="T12" fmla="*/ 0 w 7"/>
                <a:gd name="T13" fmla="*/ 8 h 36"/>
                <a:gd name="T14" fmla="*/ 2 w 7"/>
                <a:gd name="T15" fmla="*/ 0 h 36"/>
                <a:gd name="T16" fmla="*/ 5 w 7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36">
                  <a:moveTo>
                    <a:pt x="5" y="36"/>
                  </a:moveTo>
                  <a:cubicBezTo>
                    <a:pt x="4" y="36"/>
                    <a:pt x="4" y="36"/>
                    <a:pt x="4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5"/>
                    <a:pt x="3" y="35"/>
                    <a:pt x="2" y="33"/>
                  </a:cubicBezTo>
                  <a:cubicBezTo>
                    <a:pt x="1" y="32"/>
                    <a:pt x="0" y="30"/>
                    <a:pt x="1" y="28"/>
                  </a:cubicBezTo>
                  <a:cubicBezTo>
                    <a:pt x="1" y="22"/>
                    <a:pt x="0" y="13"/>
                    <a:pt x="0" y="8"/>
                  </a:cubicBezTo>
                  <a:cubicBezTo>
                    <a:pt x="1" y="4"/>
                    <a:pt x="2" y="3"/>
                    <a:pt x="2" y="0"/>
                  </a:cubicBezTo>
                  <a:cubicBezTo>
                    <a:pt x="7" y="12"/>
                    <a:pt x="7" y="23"/>
                    <a:pt x="5" y="36"/>
                  </a:cubicBezTo>
                  <a:close/>
                </a:path>
              </a:pathLst>
            </a:custGeom>
            <a:solidFill>
              <a:srgbClr val="EE77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1" name="Freeform 81">
              <a:extLst>
                <a:ext uri="{FF2B5EF4-FFF2-40B4-BE49-F238E27FC236}">
                  <a16:creationId xmlns="" xmlns:a16="http://schemas.microsoft.com/office/drawing/2014/main" id="{41757241-0D27-43E5-9124-B97BEBEBC2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8359" y="2940077"/>
              <a:ext cx="82026" cy="205065"/>
            </a:xfrm>
            <a:custGeom>
              <a:avLst/>
              <a:gdLst>
                <a:gd name="T0" fmla="*/ 21 w 23"/>
                <a:gd name="T1" fmla="*/ 54 h 57"/>
                <a:gd name="T2" fmla="*/ 13 w 23"/>
                <a:gd name="T3" fmla="*/ 38 h 57"/>
                <a:gd name="T4" fmla="*/ 1 w 23"/>
                <a:gd name="T5" fmla="*/ 0 h 57"/>
                <a:gd name="T6" fmla="*/ 4 w 23"/>
                <a:gd name="T7" fmla="*/ 3 h 57"/>
                <a:gd name="T8" fmla="*/ 5 w 23"/>
                <a:gd name="T9" fmla="*/ 11 h 57"/>
                <a:gd name="T10" fmla="*/ 5 w 23"/>
                <a:gd name="T11" fmla="*/ 11 h 57"/>
                <a:gd name="T12" fmla="*/ 13 w 23"/>
                <a:gd name="T13" fmla="*/ 28 h 57"/>
                <a:gd name="T14" fmla="*/ 21 w 23"/>
                <a:gd name="T15" fmla="*/ 43 h 57"/>
                <a:gd name="T16" fmla="*/ 23 w 23"/>
                <a:gd name="T17" fmla="*/ 49 h 57"/>
                <a:gd name="T18" fmla="*/ 23 w 23"/>
                <a:gd name="T19" fmla="*/ 49 h 57"/>
                <a:gd name="T20" fmla="*/ 21 w 23"/>
                <a:gd name="T21" fmla="*/ 57 h 57"/>
                <a:gd name="T22" fmla="*/ 21 w 23"/>
                <a:gd name="T23" fmla="*/ 56 h 57"/>
                <a:gd name="T24" fmla="*/ 21 w 23"/>
                <a:gd name="T25" fmla="*/ 5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" h="57">
                  <a:moveTo>
                    <a:pt x="21" y="54"/>
                  </a:moveTo>
                  <a:cubicBezTo>
                    <a:pt x="20" y="48"/>
                    <a:pt x="19" y="44"/>
                    <a:pt x="13" y="38"/>
                  </a:cubicBezTo>
                  <a:cubicBezTo>
                    <a:pt x="5" y="28"/>
                    <a:pt x="0" y="14"/>
                    <a:pt x="1" y="0"/>
                  </a:cubicBezTo>
                  <a:cubicBezTo>
                    <a:pt x="3" y="0"/>
                    <a:pt x="4" y="1"/>
                    <a:pt x="4" y="3"/>
                  </a:cubicBezTo>
                  <a:cubicBezTo>
                    <a:pt x="4" y="6"/>
                    <a:pt x="3" y="9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7"/>
                    <a:pt x="10" y="23"/>
                    <a:pt x="13" y="28"/>
                  </a:cubicBezTo>
                  <a:cubicBezTo>
                    <a:pt x="16" y="33"/>
                    <a:pt x="19" y="38"/>
                    <a:pt x="21" y="43"/>
                  </a:cubicBezTo>
                  <a:cubicBezTo>
                    <a:pt x="22" y="45"/>
                    <a:pt x="23" y="47"/>
                    <a:pt x="23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3" y="51"/>
                    <a:pt x="22" y="54"/>
                    <a:pt x="21" y="57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5"/>
                    <a:pt x="21" y="55"/>
                    <a:pt x="21" y="54"/>
                  </a:cubicBezTo>
                  <a:close/>
                </a:path>
              </a:pathLst>
            </a:custGeom>
            <a:solidFill>
              <a:srgbClr val="2B35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2" name="Freeform 82">
              <a:extLst>
                <a:ext uri="{FF2B5EF4-FFF2-40B4-BE49-F238E27FC236}">
                  <a16:creationId xmlns="" xmlns:a16="http://schemas.microsoft.com/office/drawing/2014/main" id="{51E3A3B0-3D13-4A8D-8CE0-CB5463DA4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9171" y="3058873"/>
              <a:ext cx="24043" cy="86269"/>
            </a:xfrm>
            <a:custGeom>
              <a:avLst/>
              <a:gdLst>
                <a:gd name="T0" fmla="*/ 3 w 7"/>
                <a:gd name="T1" fmla="*/ 0 h 24"/>
                <a:gd name="T2" fmla="*/ 5 w 7"/>
                <a:gd name="T3" fmla="*/ 7 h 24"/>
                <a:gd name="T4" fmla="*/ 3 w 7"/>
                <a:gd name="T5" fmla="*/ 15 h 24"/>
                <a:gd name="T6" fmla="*/ 0 w 7"/>
                <a:gd name="T7" fmla="*/ 24 h 24"/>
                <a:gd name="T8" fmla="*/ 7 w 7"/>
                <a:gd name="T9" fmla="*/ 6 h 24"/>
                <a:gd name="T10" fmla="*/ 7 w 7"/>
                <a:gd name="T11" fmla="*/ 4 h 24"/>
                <a:gd name="T12" fmla="*/ 3 w 7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24">
                  <a:moveTo>
                    <a:pt x="3" y="0"/>
                  </a:moveTo>
                  <a:cubicBezTo>
                    <a:pt x="5" y="2"/>
                    <a:pt x="6" y="4"/>
                    <a:pt x="5" y="7"/>
                  </a:cubicBezTo>
                  <a:cubicBezTo>
                    <a:pt x="5" y="10"/>
                    <a:pt x="4" y="13"/>
                    <a:pt x="3" y="15"/>
                  </a:cubicBezTo>
                  <a:cubicBezTo>
                    <a:pt x="2" y="18"/>
                    <a:pt x="0" y="21"/>
                    <a:pt x="0" y="24"/>
                  </a:cubicBezTo>
                  <a:cubicBezTo>
                    <a:pt x="4" y="19"/>
                    <a:pt x="6" y="12"/>
                    <a:pt x="7" y="6"/>
                  </a:cubicBezTo>
                  <a:cubicBezTo>
                    <a:pt x="7" y="5"/>
                    <a:pt x="7" y="5"/>
                    <a:pt x="7" y="4"/>
                  </a:cubicBezTo>
                  <a:cubicBezTo>
                    <a:pt x="6" y="2"/>
                    <a:pt x="6" y="1"/>
                    <a:pt x="3" y="0"/>
                  </a:cubicBezTo>
                  <a:close/>
                </a:path>
              </a:pathLst>
            </a:custGeom>
            <a:solidFill>
              <a:srgbClr val="2C3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3" name="Freeform 83">
              <a:extLst>
                <a:ext uri="{FF2B5EF4-FFF2-40B4-BE49-F238E27FC236}">
                  <a16:creationId xmlns="" xmlns:a16="http://schemas.microsoft.com/office/drawing/2014/main" id="{C2FD3B3E-F756-46A8-8D58-A3C739010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046" y="2804310"/>
              <a:ext cx="128696" cy="121625"/>
            </a:xfrm>
            <a:custGeom>
              <a:avLst/>
              <a:gdLst>
                <a:gd name="T0" fmla="*/ 34 w 36"/>
                <a:gd name="T1" fmla="*/ 2 h 34"/>
                <a:gd name="T2" fmla="*/ 31 w 36"/>
                <a:gd name="T3" fmla="*/ 1 h 34"/>
                <a:gd name="T4" fmla="*/ 27 w 36"/>
                <a:gd name="T5" fmla="*/ 3 h 34"/>
                <a:gd name="T6" fmla="*/ 6 w 36"/>
                <a:gd name="T7" fmla="*/ 23 h 34"/>
                <a:gd name="T8" fmla="*/ 6 w 36"/>
                <a:gd name="T9" fmla="*/ 23 h 34"/>
                <a:gd name="T10" fmla="*/ 0 w 36"/>
                <a:gd name="T11" fmla="*/ 28 h 34"/>
                <a:gd name="T12" fmla="*/ 3 w 36"/>
                <a:gd name="T13" fmla="*/ 30 h 34"/>
                <a:gd name="T14" fmla="*/ 13 w 36"/>
                <a:gd name="T15" fmla="*/ 30 h 34"/>
                <a:gd name="T16" fmla="*/ 15 w 36"/>
                <a:gd name="T17" fmla="*/ 27 h 34"/>
                <a:gd name="T18" fmla="*/ 29 w 36"/>
                <a:gd name="T19" fmla="*/ 14 h 34"/>
                <a:gd name="T20" fmla="*/ 33 w 36"/>
                <a:gd name="T21" fmla="*/ 10 h 34"/>
                <a:gd name="T22" fmla="*/ 34 w 36"/>
                <a:gd name="T23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6" h="34">
                  <a:moveTo>
                    <a:pt x="34" y="2"/>
                  </a:moveTo>
                  <a:cubicBezTo>
                    <a:pt x="33" y="2"/>
                    <a:pt x="32" y="1"/>
                    <a:pt x="31" y="1"/>
                  </a:cubicBezTo>
                  <a:cubicBezTo>
                    <a:pt x="29" y="0"/>
                    <a:pt x="28" y="1"/>
                    <a:pt x="27" y="3"/>
                  </a:cubicBezTo>
                  <a:cubicBezTo>
                    <a:pt x="20" y="9"/>
                    <a:pt x="13" y="16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26"/>
                    <a:pt x="3" y="27"/>
                    <a:pt x="0" y="28"/>
                  </a:cubicBezTo>
                  <a:cubicBezTo>
                    <a:pt x="2" y="28"/>
                    <a:pt x="3" y="28"/>
                    <a:pt x="3" y="30"/>
                  </a:cubicBezTo>
                  <a:cubicBezTo>
                    <a:pt x="7" y="34"/>
                    <a:pt x="9" y="34"/>
                    <a:pt x="13" y="30"/>
                  </a:cubicBezTo>
                  <a:cubicBezTo>
                    <a:pt x="13" y="29"/>
                    <a:pt x="14" y="28"/>
                    <a:pt x="15" y="27"/>
                  </a:cubicBezTo>
                  <a:cubicBezTo>
                    <a:pt x="19" y="22"/>
                    <a:pt x="24" y="18"/>
                    <a:pt x="29" y="14"/>
                  </a:cubicBezTo>
                  <a:cubicBezTo>
                    <a:pt x="31" y="13"/>
                    <a:pt x="32" y="11"/>
                    <a:pt x="33" y="10"/>
                  </a:cubicBezTo>
                  <a:cubicBezTo>
                    <a:pt x="36" y="8"/>
                    <a:pt x="36" y="5"/>
                    <a:pt x="34" y="2"/>
                  </a:cubicBezTo>
                  <a:close/>
                </a:path>
              </a:pathLst>
            </a:custGeom>
            <a:solidFill>
              <a:srgbClr val="2B35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4" name="Freeform 84">
              <a:extLst>
                <a:ext uri="{FF2B5EF4-FFF2-40B4-BE49-F238E27FC236}">
                  <a16:creationId xmlns="" xmlns:a16="http://schemas.microsoft.com/office/drawing/2014/main" id="{CE7B3FB3-2F69-45B2-858F-07C72D555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5751" y="3002303"/>
              <a:ext cx="32528" cy="107482"/>
            </a:xfrm>
            <a:custGeom>
              <a:avLst/>
              <a:gdLst>
                <a:gd name="T0" fmla="*/ 3 w 9"/>
                <a:gd name="T1" fmla="*/ 30 h 30"/>
                <a:gd name="T2" fmla="*/ 2 w 9"/>
                <a:gd name="T3" fmla="*/ 25 h 30"/>
                <a:gd name="T4" fmla="*/ 3 w 9"/>
                <a:gd name="T5" fmla="*/ 19 h 30"/>
                <a:gd name="T6" fmla="*/ 0 w 9"/>
                <a:gd name="T7" fmla="*/ 14 h 30"/>
                <a:gd name="T8" fmla="*/ 1 w 9"/>
                <a:gd name="T9" fmla="*/ 9 h 30"/>
                <a:gd name="T10" fmla="*/ 3 w 9"/>
                <a:gd name="T11" fmla="*/ 3 h 30"/>
                <a:gd name="T12" fmla="*/ 5 w 9"/>
                <a:gd name="T13" fmla="*/ 0 h 30"/>
                <a:gd name="T14" fmla="*/ 6 w 9"/>
                <a:gd name="T15" fmla="*/ 4 h 30"/>
                <a:gd name="T16" fmla="*/ 7 w 9"/>
                <a:gd name="T17" fmla="*/ 20 h 30"/>
                <a:gd name="T18" fmla="*/ 3 w 9"/>
                <a:gd name="T1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30">
                  <a:moveTo>
                    <a:pt x="3" y="30"/>
                  </a:moveTo>
                  <a:cubicBezTo>
                    <a:pt x="1" y="29"/>
                    <a:pt x="0" y="27"/>
                    <a:pt x="2" y="25"/>
                  </a:cubicBezTo>
                  <a:cubicBezTo>
                    <a:pt x="4" y="24"/>
                    <a:pt x="3" y="21"/>
                    <a:pt x="3" y="19"/>
                  </a:cubicBezTo>
                  <a:cubicBezTo>
                    <a:pt x="2" y="17"/>
                    <a:pt x="1" y="16"/>
                    <a:pt x="0" y="14"/>
                  </a:cubicBezTo>
                  <a:cubicBezTo>
                    <a:pt x="0" y="12"/>
                    <a:pt x="0" y="11"/>
                    <a:pt x="1" y="9"/>
                  </a:cubicBezTo>
                  <a:cubicBezTo>
                    <a:pt x="3" y="8"/>
                    <a:pt x="3" y="5"/>
                    <a:pt x="3" y="3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6" y="1"/>
                    <a:pt x="6" y="3"/>
                    <a:pt x="6" y="4"/>
                  </a:cubicBezTo>
                  <a:cubicBezTo>
                    <a:pt x="5" y="10"/>
                    <a:pt x="6" y="15"/>
                    <a:pt x="7" y="20"/>
                  </a:cubicBezTo>
                  <a:cubicBezTo>
                    <a:pt x="9" y="26"/>
                    <a:pt x="6" y="27"/>
                    <a:pt x="3" y="30"/>
                  </a:cubicBezTo>
                  <a:close/>
                </a:path>
              </a:pathLst>
            </a:custGeom>
            <a:solidFill>
              <a:srgbClr val="EE77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5" name="Freeform 85">
              <a:extLst>
                <a:ext uri="{FF2B5EF4-FFF2-40B4-BE49-F238E27FC236}">
                  <a16:creationId xmlns="" xmlns:a16="http://schemas.microsoft.com/office/drawing/2014/main" id="{A9968CEE-F7B2-4822-9F27-E1C4643EA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2511" y="2818452"/>
              <a:ext cx="56570" cy="46670"/>
            </a:xfrm>
            <a:custGeom>
              <a:avLst/>
              <a:gdLst>
                <a:gd name="T0" fmla="*/ 16 w 16"/>
                <a:gd name="T1" fmla="*/ 13 h 13"/>
                <a:gd name="T2" fmla="*/ 8 w 16"/>
                <a:gd name="T3" fmla="*/ 8 h 13"/>
                <a:gd name="T4" fmla="*/ 0 w 16"/>
                <a:gd name="T5" fmla="*/ 4 h 13"/>
                <a:gd name="T6" fmla="*/ 16 w 16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3">
                  <a:moveTo>
                    <a:pt x="16" y="13"/>
                  </a:moveTo>
                  <a:cubicBezTo>
                    <a:pt x="13" y="12"/>
                    <a:pt x="11" y="10"/>
                    <a:pt x="8" y="8"/>
                  </a:cubicBezTo>
                  <a:cubicBezTo>
                    <a:pt x="6" y="5"/>
                    <a:pt x="2" y="6"/>
                    <a:pt x="0" y="4"/>
                  </a:cubicBezTo>
                  <a:cubicBezTo>
                    <a:pt x="8" y="0"/>
                    <a:pt x="12" y="7"/>
                    <a:pt x="16" y="13"/>
                  </a:cubicBezTo>
                  <a:close/>
                </a:path>
              </a:pathLst>
            </a:custGeom>
            <a:solidFill>
              <a:srgbClr val="2B35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6" name="Freeform 86">
              <a:extLst>
                <a:ext uri="{FF2B5EF4-FFF2-40B4-BE49-F238E27FC236}">
                  <a16:creationId xmlns="" xmlns:a16="http://schemas.microsoft.com/office/drawing/2014/main" id="{B0686B54-FD76-485A-9919-4C092160AD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2502" y="2937248"/>
              <a:ext cx="21214" cy="56570"/>
            </a:xfrm>
            <a:custGeom>
              <a:avLst/>
              <a:gdLst>
                <a:gd name="T0" fmla="*/ 6 w 6"/>
                <a:gd name="T1" fmla="*/ 16 h 16"/>
                <a:gd name="T2" fmla="*/ 0 w 6"/>
                <a:gd name="T3" fmla="*/ 3 h 16"/>
                <a:gd name="T4" fmla="*/ 2 w 6"/>
                <a:gd name="T5" fmla="*/ 0 h 16"/>
                <a:gd name="T6" fmla="*/ 3 w 6"/>
                <a:gd name="T7" fmla="*/ 3 h 16"/>
                <a:gd name="T8" fmla="*/ 5 w 6"/>
                <a:gd name="T9" fmla="*/ 10 h 16"/>
                <a:gd name="T10" fmla="*/ 6 w 6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6">
                  <a:moveTo>
                    <a:pt x="6" y="16"/>
                  </a:moveTo>
                  <a:cubicBezTo>
                    <a:pt x="2" y="12"/>
                    <a:pt x="0" y="8"/>
                    <a:pt x="0" y="3"/>
                  </a:cubicBezTo>
                  <a:cubicBezTo>
                    <a:pt x="0" y="2"/>
                    <a:pt x="0" y="0"/>
                    <a:pt x="2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5"/>
                    <a:pt x="4" y="8"/>
                    <a:pt x="5" y="10"/>
                  </a:cubicBezTo>
                  <a:cubicBezTo>
                    <a:pt x="6" y="12"/>
                    <a:pt x="6" y="14"/>
                    <a:pt x="6" y="16"/>
                  </a:cubicBezTo>
                  <a:close/>
                </a:path>
              </a:pathLst>
            </a:custGeom>
            <a:solidFill>
              <a:srgbClr val="2B35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7" name="Freeform 87">
              <a:extLst>
                <a:ext uri="{FF2B5EF4-FFF2-40B4-BE49-F238E27FC236}">
                  <a16:creationId xmlns="" xmlns:a16="http://schemas.microsoft.com/office/drawing/2014/main" id="{FAAF8C54-092F-4CEA-A71D-19A0B4DB3B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56" y="2883507"/>
              <a:ext cx="46670" cy="32528"/>
            </a:xfrm>
            <a:custGeom>
              <a:avLst/>
              <a:gdLst>
                <a:gd name="T0" fmla="*/ 12 w 13"/>
                <a:gd name="T1" fmla="*/ 0 h 9"/>
                <a:gd name="T2" fmla="*/ 9 w 13"/>
                <a:gd name="T3" fmla="*/ 7 h 9"/>
                <a:gd name="T4" fmla="*/ 0 w 13"/>
                <a:gd name="T5" fmla="*/ 5 h 9"/>
                <a:gd name="T6" fmla="*/ 12 w 13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9">
                  <a:moveTo>
                    <a:pt x="12" y="0"/>
                  </a:moveTo>
                  <a:cubicBezTo>
                    <a:pt x="13" y="3"/>
                    <a:pt x="12" y="5"/>
                    <a:pt x="9" y="7"/>
                  </a:cubicBezTo>
                  <a:cubicBezTo>
                    <a:pt x="5" y="9"/>
                    <a:pt x="3" y="7"/>
                    <a:pt x="0" y="5"/>
                  </a:cubicBezTo>
                  <a:cubicBezTo>
                    <a:pt x="6" y="5"/>
                    <a:pt x="9" y="4"/>
                    <a:pt x="12" y="0"/>
                  </a:cubicBezTo>
                  <a:close/>
                </a:path>
              </a:pathLst>
            </a:custGeom>
            <a:solidFill>
              <a:srgbClr val="2B35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8" name="Freeform 88">
              <a:extLst>
                <a:ext uri="{FF2B5EF4-FFF2-40B4-BE49-F238E27FC236}">
                  <a16:creationId xmlns="" xmlns:a16="http://schemas.microsoft.com/office/drawing/2014/main" id="{A8DC821A-85B9-4F0B-A04C-C0AD3C1DB2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7447" y="2753397"/>
              <a:ext cx="104654" cy="104654"/>
            </a:xfrm>
            <a:custGeom>
              <a:avLst/>
              <a:gdLst>
                <a:gd name="T0" fmla="*/ 9 w 29"/>
                <a:gd name="T1" fmla="*/ 2 h 29"/>
                <a:gd name="T2" fmla="*/ 4 w 29"/>
                <a:gd name="T3" fmla="*/ 8 h 29"/>
                <a:gd name="T4" fmla="*/ 6 w 29"/>
                <a:gd name="T5" fmla="*/ 20 h 29"/>
                <a:gd name="T6" fmla="*/ 18 w 29"/>
                <a:gd name="T7" fmla="*/ 25 h 29"/>
                <a:gd name="T8" fmla="*/ 21 w 29"/>
                <a:gd name="T9" fmla="*/ 23 h 29"/>
                <a:gd name="T10" fmla="*/ 26 w 29"/>
                <a:gd name="T11" fmla="*/ 11 h 29"/>
                <a:gd name="T12" fmla="*/ 20 w 29"/>
                <a:gd name="T13" fmla="*/ 5 h 29"/>
                <a:gd name="T14" fmla="*/ 12 w 29"/>
                <a:gd name="T15" fmla="*/ 10 h 29"/>
                <a:gd name="T16" fmla="*/ 14 w 29"/>
                <a:gd name="T17" fmla="*/ 14 h 29"/>
                <a:gd name="T18" fmla="*/ 16 w 29"/>
                <a:gd name="T19" fmla="*/ 17 h 29"/>
                <a:gd name="T20" fmla="*/ 13 w 29"/>
                <a:gd name="T21" fmla="*/ 17 h 29"/>
                <a:gd name="T22" fmla="*/ 9 w 29"/>
                <a:gd name="T23" fmla="*/ 7 h 29"/>
                <a:gd name="T24" fmla="*/ 22 w 29"/>
                <a:gd name="T25" fmla="*/ 1 h 29"/>
                <a:gd name="T26" fmla="*/ 29 w 29"/>
                <a:gd name="T27" fmla="*/ 12 h 29"/>
                <a:gd name="T28" fmla="*/ 28 w 29"/>
                <a:gd name="T29" fmla="*/ 19 h 29"/>
                <a:gd name="T30" fmla="*/ 18 w 29"/>
                <a:gd name="T31" fmla="*/ 28 h 29"/>
                <a:gd name="T32" fmla="*/ 3 w 29"/>
                <a:gd name="T33" fmla="*/ 21 h 29"/>
                <a:gd name="T34" fmla="*/ 3 w 29"/>
                <a:gd name="T35" fmla="*/ 6 h 29"/>
                <a:gd name="T36" fmla="*/ 9 w 29"/>
                <a:gd name="T37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29">
                  <a:moveTo>
                    <a:pt x="9" y="2"/>
                  </a:moveTo>
                  <a:cubicBezTo>
                    <a:pt x="7" y="4"/>
                    <a:pt x="5" y="6"/>
                    <a:pt x="4" y="8"/>
                  </a:cubicBezTo>
                  <a:cubicBezTo>
                    <a:pt x="3" y="13"/>
                    <a:pt x="3" y="17"/>
                    <a:pt x="6" y="20"/>
                  </a:cubicBezTo>
                  <a:cubicBezTo>
                    <a:pt x="9" y="24"/>
                    <a:pt x="13" y="25"/>
                    <a:pt x="18" y="25"/>
                  </a:cubicBezTo>
                  <a:cubicBezTo>
                    <a:pt x="19" y="25"/>
                    <a:pt x="20" y="24"/>
                    <a:pt x="21" y="23"/>
                  </a:cubicBezTo>
                  <a:cubicBezTo>
                    <a:pt x="25" y="20"/>
                    <a:pt x="26" y="15"/>
                    <a:pt x="26" y="11"/>
                  </a:cubicBezTo>
                  <a:cubicBezTo>
                    <a:pt x="25" y="7"/>
                    <a:pt x="24" y="5"/>
                    <a:pt x="20" y="5"/>
                  </a:cubicBezTo>
                  <a:cubicBezTo>
                    <a:pt x="17" y="4"/>
                    <a:pt x="13" y="8"/>
                    <a:pt x="12" y="10"/>
                  </a:cubicBezTo>
                  <a:cubicBezTo>
                    <a:pt x="11" y="13"/>
                    <a:pt x="13" y="13"/>
                    <a:pt x="14" y="14"/>
                  </a:cubicBezTo>
                  <a:cubicBezTo>
                    <a:pt x="16" y="15"/>
                    <a:pt x="16" y="15"/>
                    <a:pt x="16" y="17"/>
                  </a:cubicBezTo>
                  <a:cubicBezTo>
                    <a:pt x="15" y="18"/>
                    <a:pt x="14" y="18"/>
                    <a:pt x="13" y="17"/>
                  </a:cubicBezTo>
                  <a:cubicBezTo>
                    <a:pt x="9" y="15"/>
                    <a:pt x="7" y="12"/>
                    <a:pt x="9" y="7"/>
                  </a:cubicBezTo>
                  <a:cubicBezTo>
                    <a:pt x="12" y="3"/>
                    <a:pt x="17" y="0"/>
                    <a:pt x="22" y="1"/>
                  </a:cubicBezTo>
                  <a:cubicBezTo>
                    <a:pt x="27" y="3"/>
                    <a:pt x="29" y="7"/>
                    <a:pt x="29" y="12"/>
                  </a:cubicBezTo>
                  <a:cubicBezTo>
                    <a:pt x="29" y="14"/>
                    <a:pt x="29" y="17"/>
                    <a:pt x="28" y="19"/>
                  </a:cubicBezTo>
                  <a:cubicBezTo>
                    <a:pt x="26" y="23"/>
                    <a:pt x="23" y="27"/>
                    <a:pt x="18" y="28"/>
                  </a:cubicBezTo>
                  <a:cubicBezTo>
                    <a:pt x="12" y="29"/>
                    <a:pt x="6" y="26"/>
                    <a:pt x="3" y="21"/>
                  </a:cubicBezTo>
                  <a:cubicBezTo>
                    <a:pt x="0" y="16"/>
                    <a:pt x="0" y="12"/>
                    <a:pt x="3" y="6"/>
                  </a:cubicBezTo>
                  <a:cubicBezTo>
                    <a:pt x="4" y="4"/>
                    <a:pt x="6" y="1"/>
                    <a:pt x="9" y="2"/>
                  </a:cubicBezTo>
                  <a:close/>
                </a:path>
              </a:pathLst>
            </a:custGeom>
            <a:solidFill>
              <a:srgbClr val="2B35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89" name="Freeform 89">
              <a:extLst>
                <a:ext uri="{FF2B5EF4-FFF2-40B4-BE49-F238E27FC236}">
                  <a16:creationId xmlns="" xmlns:a16="http://schemas.microsoft.com/office/drawing/2014/main" id="{883991B2-0FBB-4119-8447-23A7C583B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5741" y="3439303"/>
              <a:ext cx="161223" cy="50913"/>
            </a:xfrm>
            <a:custGeom>
              <a:avLst/>
              <a:gdLst>
                <a:gd name="T0" fmla="*/ 45 w 45"/>
                <a:gd name="T1" fmla="*/ 3 h 14"/>
                <a:gd name="T2" fmla="*/ 31 w 45"/>
                <a:gd name="T3" fmla="*/ 8 h 14"/>
                <a:gd name="T4" fmla="*/ 1 w 45"/>
                <a:gd name="T5" fmla="*/ 14 h 14"/>
                <a:gd name="T6" fmla="*/ 0 w 45"/>
                <a:gd name="T7" fmla="*/ 11 h 14"/>
                <a:gd name="T8" fmla="*/ 44 w 45"/>
                <a:gd name="T9" fmla="*/ 0 h 14"/>
                <a:gd name="T10" fmla="*/ 45 w 45"/>
                <a:gd name="T11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14">
                  <a:moveTo>
                    <a:pt x="45" y="3"/>
                  </a:moveTo>
                  <a:cubicBezTo>
                    <a:pt x="41" y="5"/>
                    <a:pt x="35" y="7"/>
                    <a:pt x="31" y="8"/>
                  </a:cubicBezTo>
                  <a:cubicBezTo>
                    <a:pt x="22" y="9"/>
                    <a:pt x="7" y="7"/>
                    <a:pt x="1" y="14"/>
                  </a:cubicBezTo>
                  <a:cubicBezTo>
                    <a:pt x="1" y="13"/>
                    <a:pt x="1" y="12"/>
                    <a:pt x="0" y="11"/>
                  </a:cubicBezTo>
                  <a:cubicBezTo>
                    <a:pt x="15" y="7"/>
                    <a:pt x="29" y="4"/>
                    <a:pt x="44" y="0"/>
                  </a:cubicBezTo>
                  <a:cubicBezTo>
                    <a:pt x="44" y="1"/>
                    <a:pt x="45" y="2"/>
                    <a:pt x="45" y="3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0" name="Freeform 90">
              <a:extLst>
                <a:ext uri="{FF2B5EF4-FFF2-40B4-BE49-F238E27FC236}">
                  <a16:creationId xmlns="" xmlns:a16="http://schemas.microsoft.com/office/drawing/2014/main" id="{F044E93B-4118-401A-A9A4-1CD526C6BB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9984" y="3450617"/>
              <a:ext cx="838645" cy="289920"/>
            </a:xfrm>
            <a:custGeom>
              <a:avLst/>
              <a:gdLst>
                <a:gd name="T0" fmla="*/ 234 w 234"/>
                <a:gd name="T1" fmla="*/ 69 h 81"/>
                <a:gd name="T2" fmla="*/ 184 w 234"/>
                <a:gd name="T3" fmla="*/ 72 h 81"/>
                <a:gd name="T4" fmla="*/ 48 w 234"/>
                <a:gd name="T5" fmla="*/ 80 h 81"/>
                <a:gd name="T6" fmla="*/ 41 w 234"/>
                <a:gd name="T7" fmla="*/ 80 h 81"/>
                <a:gd name="T8" fmla="*/ 35 w 234"/>
                <a:gd name="T9" fmla="*/ 74 h 81"/>
                <a:gd name="T10" fmla="*/ 7 w 234"/>
                <a:gd name="T11" fmla="*/ 27 h 81"/>
                <a:gd name="T12" fmla="*/ 0 w 234"/>
                <a:gd name="T13" fmla="*/ 11 h 81"/>
                <a:gd name="T14" fmla="*/ 30 w 234"/>
                <a:gd name="T15" fmla="*/ 5 h 81"/>
                <a:gd name="T16" fmla="*/ 44 w 234"/>
                <a:gd name="T17" fmla="*/ 0 h 81"/>
                <a:gd name="T18" fmla="*/ 59 w 234"/>
                <a:gd name="T19" fmla="*/ 45 h 81"/>
                <a:gd name="T20" fmla="*/ 166 w 234"/>
                <a:gd name="T21" fmla="*/ 54 h 81"/>
                <a:gd name="T22" fmla="*/ 187 w 234"/>
                <a:gd name="T23" fmla="*/ 49 h 81"/>
                <a:gd name="T24" fmla="*/ 234 w 234"/>
                <a:gd name="T25" fmla="*/ 6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4" h="81">
                  <a:moveTo>
                    <a:pt x="234" y="69"/>
                  </a:moveTo>
                  <a:cubicBezTo>
                    <a:pt x="217" y="70"/>
                    <a:pt x="201" y="70"/>
                    <a:pt x="184" y="72"/>
                  </a:cubicBezTo>
                  <a:cubicBezTo>
                    <a:pt x="139" y="75"/>
                    <a:pt x="93" y="79"/>
                    <a:pt x="48" y="80"/>
                  </a:cubicBezTo>
                  <a:cubicBezTo>
                    <a:pt x="45" y="80"/>
                    <a:pt x="44" y="81"/>
                    <a:pt x="41" y="80"/>
                  </a:cubicBezTo>
                  <a:cubicBezTo>
                    <a:pt x="38" y="78"/>
                    <a:pt x="37" y="77"/>
                    <a:pt x="35" y="74"/>
                  </a:cubicBezTo>
                  <a:cubicBezTo>
                    <a:pt x="25" y="60"/>
                    <a:pt x="15" y="44"/>
                    <a:pt x="7" y="27"/>
                  </a:cubicBezTo>
                  <a:cubicBezTo>
                    <a:pt x="5" y="22"/>
                    <a:pt x="3" y="16"/>
                    <a:pt x="0" y="11"/>
                  </a:cubicBezTo>
                  <a:cubicBezTo>
                    <a:pt x="6" y="4"/>
                    <a:pt x="21" y="6"/>
                    <a:pt x="30" y="5"/>
                  </a:cubicBezTo>
                  <a:cubicBezTo>
                    <a:pt x="34" y="4"/>
                    <a:pt x="40" y="2"/>
                    <a:pt x="44" y="0"/>
                  </a:cubicBezTo>
                  <a:cubicBezTo>
                    <a:pt x="49" y="15"/>
                    <a:pt x="55" y="30"/>
                    <a:pt x="59" y="45"/>
                  </a:cubicBezTo>
                  <a:cubicBezTo>
                    <a:pt x="95" y="49"/>
                    <a:pt x="130" y="52"/>
                    <a:pt x="166" y="54"/>
                  </a:cubicBezTo>
                  <a:cubicBezTo>
                    <a:pt x="172" y="52"/>
                    <a:pt x="181" y="49"/>
                    <a:pt x="187" y="49"/>
                  </a:cubicBezTo>
                  <a:cubicBezTo>
                    <a:pt x="206" y="50"/>
                    <a:pt x="220" y="56"/>
                    <a:pt x="234" y="69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1" name="Freeform 91">
              <a:extLst>
                <a:ext uri="{FF2B5EF4-FFF2-40B4-BE49-F238E27FC236}">
                  <a16:creationId xmlns="" xmlns:a16="http://schemas.microsoft.com/office/drawing/2014/main" id="{102D1028-062B-4C21-81E8-CF23239623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473" y="3320507"/>
              <a:ext cx="69298" cy="158395"/>
            </a:xfrm>
            <a:custGeom>
              <a:avLst/>
              <a:gdLst>
                <a:gd name="T0" fmla="*/ 2 w 19"/>
                <a:gd name="T1" fmla="*/ 0 h 44"/>
                <a:gd name="T2" fmla="*/ 19 w 19"/>
                <a:gd name="T3" fmla="*/ 44 h 44"/>
                <a:gd name="T4" fmla="*/ 2 w 19"/>
                <a:gd name="T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44">
                  <a:moveTo>
                    <a:pt x="2" y="0"/>
                  </a:moveTo>
                  <a:cubicBezTo>
                    <a:pt x="0" y="18"/>
                    <a:pt x="7" y="31"/>
                    <a:pt x="19" y="44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81D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2" name="Freeform 92">
              <a:extLst>
                <a:ext uri="{FF2B5EF4-FFF2-40B4-BE49-F238E27FC236}">
                  <a16:creationId xmlns="" xmlns:a16="http://schemas.microsoft.com/office/drawing/2014/main" id="{98BE8259-F55A-4DCB-8D3B-4EC5D7EED3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6644" y="3058873"/>
              <a:ext cx="56570" cy="67884"/>
            </a:xfrm>
            <a:custGeom>
              <a:avLst/>
              <a:gdLst>
                <a:gd name="T0" fmla="*/ 14 w 16"/>
                <a:gd name="T1" fmla="*/ 0 h 19"/>
                <a:gd name="T2" fmla="*/ 13 w 16"/>
                <a:gd name="T3" fmla="*/ 7 h 19"/>
                <a:gd name="T4" fmla="*/ 7 w 16"/>
                <a:gd name="T5" fmla="*/ 13 h 19"/>
                <a:gd name="T6" fmla="*/ 0 w 16"/>
                <a:gd name="T7" fmla="*/ 19 h 19"/>
                <a:gd name="T8" fmla="*/ 15 w 16"/>
                <a:gd name="T9" fmla="*/ 6 h 19"/>
                <a:gd name="T10" fmla="*/ 16 w 16"/>
                <a:gd name="T11" fmla="*/ 5 h 19"/>
                <a:gd name="T12" fmla="*/ 14 w 16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9">
                  <a:moveTo>
                    <a:pt x="14" y="0"/>
                  </a:moveTo>
                  <a:cubicBezTo>
                    <a:pt x="15" y="3"/>
                    <a:pt x="15" y="5"/>
                    <a:pt x="13" y="7"/>
                  </a:cubicBezTo>
                  <a:cubicBezTo>
                    <a:pt x="11" y="9"/>
                    <a:pt x="9" y="12"/>
                    <a:pt x="7" y="13"/>
                  </a:cubicBezTo>
                  <a:cubicBezTo>
                    <a:pt x="5" y="15"/>
                    <a:pt x="2" y="17"/>
                    <a:pt x="0" y="19"/>
                  </a:cubicBezTo>
                  <a:cubicBezTo>
                    <a:pt x="6" y="16"/>
                    <a:pt x="12" y="12"/>
                    <a:pt x="15" y="6"/>
                  </a:cubicBezTo>
                  <a:cubicBezTo>
                    <a:pt x="16" y="6"/>
                    <a:pt x="16" y="6"/>
                    <a:pt x="16" y="5"/>
                  </a:cubicBezTo>
                  <a:cubicBezTo>
                    <a:pt x="16" y="3"/>
                    <a:pt x="16" y="1"/>
                    <a:pt x="14" y="0"/>
                  </a:cubicBezTo>
                  <a:close/>
                </a:path>
              </a:pathLst>
            </a:custGeom>
            <a:solidFill>
              <a:srgbClr val="2C3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3" name="Freeform 93">
              <a:extLst>
                <a:ext uri="{FF2B5EF4-FFF2-40B4-BE49-F238E27FC236}">
                  <a16:creationId xmlns="" xmlns:a16="http://schemas.microsoft.com/office/drawing/2014/main" id="{CDCD2958-47CA-46CB-9EB8-6FFFE372178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770" y="2800067"/>
              <a:ext cx="103240" cy="53741"/>
            </a:xfrm>
            <a:custGeom>
              <a:avLst/>
              <a:gdLst>
                <a:gd name="T0" fmla="*/ 1 w 29"/>
                <a:gd name="T1" fmla="*/ 15 h 15"/>
                <a:gd name="T2" fmla="*/ 7 w 29"/>
                <a:gd name="T3" fmla="*/ 7 h 15"/>
                <a:gd name="T4" fmla="*/ 18 w 29"/>
                <a:gd name="T5" fmla="*/ 4 h 15"/>
                <a:gd name="T6" fmla="*/ 29 w 29"/>
                <a:gd name="T7" fmla="*/ 0 h 15"/>
                <a:gd name="T8" fmla="*/ 4 w 29"/>
                <a:gd name="T9" fmla="*/ 7 h 15"/>
                <a:gd name="T10" fmla="*/ 3 w 29"/>
                <a:gd name="T11" fmla="*/ 8 h 15"/>
                <a:gd name="T12" fmla="*/ 1 w 29"/>
                <a:gd name="T1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5">
                  <a:moveTo>
                    <a:pt x="1" y="15"/>
                  </a:moveTo>
                  <a:cubicBezTo>
                    <a:pt x="2" y="11"/>
                    <a:pt x="3" y="9"/>
                    <a:pt x="7" y="7"/>
                  </a:cubicBezTo>
                  <a:cubicBezTo>
                    <a:pt x="10" y="6"/>
                    <a:pt x="14" y="4"/>
                    <a:pt x="18" y="4"/>
                  </a:cubicBezTo>
                  <a:cubicBezTo>
                    <a:pt x="21" y="2"/>
                    <a:pt x="25" y="2"/>
                    <a:pt x="29" y="0"/>
                  </a:cubicBezTo>
                  <a:cubicBezTo>
                    <a:pt x="20" y="0"/>
                    <a:pt x="11" y="3"/>
                    <a:pt x="4" y="7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1" y="10"/>
                    <a:pt x="0" y="12"/>
                    <a:pt x="1" y="15"/>
                  </a:cubicBezTo>
                  <a:close/>
                </a:path>
              </a:pathLst>
            </a:custGeom>
            <a:solidFill>
              <a:srgbClr val="2B35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4" name="Freeform 94">
              <a:extLst>
                <a:ext uri="{FF2B5EF4-FFF2-40B4-BE49-F238E27FC236}">
                  <a16:creationId xmlns="" xmlns:a16="http://schemas.microsoft.com/office/drawing/2014/main" id="{E7509BBB-F922-4B5A-8115-17BE4A62C1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1980" y="4229864"/>
              <a:ext cx="585496" cy="179609"/>
            </a:xfrm>
            <a:custGeom>
              <a:avLst/>
              <a:gdLst>
                <a:gd name="T0" fmla="*/ 139 w 163"/>
                <a:gd name="T1" fmla="*/ 50 h 50"/>
                <a:gd name="T2" fmla="*/ 23 w 163"/>
                <a:gd name="T3" fmla="*/ 49 h 50"/>
                <a:gd name="T4" fmla="*/ 2 w 163"/>
                <a:gd name="T5" fmla="*/ 24 h 50"/>
                <a:gd name="T6" fmla="*/ 2 w 163"/>
                <a:gd name="T7" fmla="*/ 24 h 50"/>
                <a:gd name="T8" fmla="*/ 24 w 163"/>
                <a:gd name="T9" fmla="*/ 0 h 50"/>
                <a:gd name="T10" fmla="*/ 141 w 163"/>
                <a:gd name="T11" fmla="*/ 1 h 50"/>
                <a:gd name="T12" fmla="*/ 161 w 163"/>
                <a:gd name="T13" fmla="*/ 26 h 50"/>
                <a:gd name="T14" fmla="*/ 161 w 163"/>
                <a:gd name="T15" fmla="*/ 26 h 50"/>
                <a:gd name="T16" fmla="*/ 139 w 163"/>
                <a:gd name="T1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3" h="50">
                  <a:moveTo>
                    <a:pt x="139" y="50"/>
                  </a:moveTo>
                  <a:cubicBezTo>
                    <a:pt x="103" y="50"/>
                    <a:pt x="59" y="50"/>
                    <a:pt x="23" y="49"/>
                  </a:cubicBezTo>
                  <a:cubicBezTo>
                    <a:pt x="9" y="49"/>
                    <a:pt x="1" y="38"/>
                    <a:pt x="2" y="24"/>
                  </a:cubicBezTo>
                  <a:cubicBezTo>
                    <a:pt x="0" y="24"/>
                    <a:pt x="2" y="24"/>
                    <a:pt x="2" y="24"/>
                  </a:cubicBezTo>
                  <a:cubicBezTo>
                    <a:pt x="2" y="11"/>
                    <a:pt x="10" y="0"/>
                    <a:pt x="24" y="0"/>
                  </a:cubicBezTo>
                  <a:cubicBezTo>
                    <a:pt x="60" y="0"/>
                    <a:pt x="105" y="0"/>
                    <a:pt x="141" y="1"/>
                  </a:cubicBezTo>
                  <a:cubicBezTo>
                    <a:pt x="155" y="1"/>
                    <a:pt x="162" y="12"/>
                    <a:pt x="161" y="26"/>
                  </a:cubicBezTo>
                  <a:cubicBezTo>
                    <a:pt x="163" y="26"/>
                    <a:pt x="161" y="26"/>
                    <a:pt x="161" y="26"/>
                  </a:cubicBezTo>
                  <a:cubicBezTo>
                    <a:pt x="161" y="39"/>
                    <a:pt x="153" y="50"/>
                    <a:pt x="139" y="50"/>
                  </a:cubicBez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5" name="Freeform 95">
              <a:extLst>
                <a:ext uri="{FF2B5EF4-FFF2-40B4-BE49-F238E27FC236}">
                  <a16:creationId xmlns="" xmlns:a16="http://schemas.microsoft.com/office/drawing/2014/main" id="{37A1D006-C769-46D5-88A5-FE2C3E083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5810" y="3303536"/>
              <a:ext cx="427101" cy="398816"/>
            </a:xfrm>
            <a:custGeom>
              <a:avLst/>
              <a:gdLst>
                <a:gd name="T0" fmla="*/ 82 w 119"/>
                <a:gd name="T1" fmla="*/ 0 h 111"/>
                <a:gd name="T2" fmla="*/ 22 w 119"/>
                <a:gd name="T3" fmla="*/ 0 h 111"/>
                <a:gd name="T4" fmla="*/ 18 w 119"/>
                <a:gd name="T5" fmla="*/ 8 h 111"/>
                <a:gd name="T6" fmla="*/ 1 w 119"/>
                <a:gd name="T7" fmla="*/ 99 h 111"/>
                <a:gd name="T8" fmla="*/ 0 w 119"/>
                <a:gd name="T9" fmla="*/ 104 h 111"/>
                <a:gd name="T10" fmla="*/ 2 w 119"/>
                <a:gd name="T11" fmla="*/ 111 h 111"/>
                <a:gd name="T12" fmla="*/ 72 w 119"/>
                <a:gd name="T13" fmla="*/ 111 h 111"/>
                <a:gd name="T14" fmla="*/ 99 w 119"/>
                <a:gd name="T15" fmla="*/ 109 h 111"/>
                <a:gd name="T16" fmla="*/ 103 w 119"/>
                <a:gd name="T17" fmla="*/ 104 h 111"/>
                <a:gd name="T18" fmla="*/ 107 w 119"/>
                <a:gd name="T19" fmla="*/ 49 h 111"/>
                <a:gd name="T20" fmla="*/ 82 w 119"/>
                <a:gd name="T21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9" h="111">
                  <a:moveTo>
                    <a:pt x="82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20" y="2"/>
                    <a:pt x="18" y="5"/>
                    <a:pt x="18" y="8"/>
                  </a:cubicBezTo>
                  <a:cubicBezTo>
                    <a:pt x="12" y="38"/>
                    <a:pt x="4" y="68"/>
                    <a:pt x="1" y="99"/>
                  </a:cubicBezTo>
                  <a:cubicBezTo>
                    <a:pt x="0" y="101"/>
                    <a:pt x="0" y="102"/>
                    <a:pt x="0" y="104"/>
                  </a:cubicBezTo>
                  <a:cubicBezTo>
                    <a:pt x="1" y="107"/>
                    <a:pt x="1" y="109"/>
                    <a:pt x="2" y="111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83" y="110"/>
                    <a:pt x="93" y="109"/>
                    <a:pt x="99" y="109"/>
                  </a:cubicBezTo>
                  <a:cubicBezTo>
                    <a:pt x="100" y="107"/>
                    <a:pt x="102" y="106"/>
                    <a:pt x="103" y="104"/>
                  </a:cubicBezTo>
                  <a:cubicBezTo>
                    <a:pt x="116" y="87"/>
                    <a:pt x="119" y="68"/>
                    <a:pt x="107" y="49"/>
                  </a:cubicBezTo>
                  <a:cubicBezTo>
                    <a:pt x="98" y="33"/>
                    <a:pt x="87" y="18"/>
                    <a:pt x="82" y="0"/>
                  </a:cubicBez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6" name="Freeform 96">
              <a:extLst>
                <a:ext uri="{FF2B5EF4-FFF2-40B4-BE49-F238E27FC236}">
                  <a16:creationId xmlns="" xmlns:a16="http://schemas.microsoft.com/office/drawing/2014/main" id="{116B0560-CB18-4607-A714-63E9B4FC1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5729" y="3303536"/>
              <a:ext cx="205065" cy="401644"/>
            </a:xfrm>
            <a:custGeom>
              <a:avLst/>
              <a:gdLst>
                <a:gd name="T0" fmla="*/ 0 w 57"/>
                <a:gd name="T1" fmla="*/ 0 h 112"/>
                <a:gd name="T2" fmla="*/ 11 w 57"/>
                <a:gd name="T3" fmla="*/ 33 h 112"/>
                <a:gd name="T4" fmla="*/ 30 w 57"/>
                <a:gd name="T5" fmla="*/ 80 h 112"/>
                <a:gd name="T6" fmla="*/ 18 w 57"/>
                <a:gd name="T7" fmla="*/ 109 h 112"/>
                <a:gd name="T8" fmla="*/ 42 w 57"/>
                <a:gd name="T9" fmla="*/ 91 h 112"/>
                <a:gd name="T10" fmla="*/ 57 w 57"/>
                <a:gd name="T11" fmla="*/ 0 h 112"/>
                <a:gd name="T12" fmla="*/ 0 w 57"/>
                <a:gd name="T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112">
                  <a:moveTo>
                    <a:pt x="0" y="0"/>
                  </a:moveTo>
                  <a:cubicBezTo>
                    <a:pt x="0" y="12"/>
                    <a:pt x="3" y="23"/>
                    <a:pt x="11" y="33"/>
                  </a:cubicBezTo>
                  <a:cubicBezTo>
                    <a:pt x="22" y="46"/>
                    <a:pt x="31" y="61"/>
                    <a:pt x="30" y="80"/>
                  </a:cubicBezTo>
                  <a:cubicBezTo>
                    <a:pt x="29" y="91"/>
                    <a:pt x="19" y="98"/>
                    <a:pt x="18" y="109"/>
                  </a:cubicBezTo>
                  <a:cubicBezTo>
                    <a:pt x="32" y="112"/>
                    <a:pt x="40" y="107"/>
                    <a:pt x="42" y="91"/>
                  </a:cubicBezTo>
                  <a:cubicBezTo>
                    <a:pt x="57" y="0"/>
                    <a:pt x="57" y="0"/>
                    <a:pt x="5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6DFF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7" name="Freeform 97">
              <a:extLst>
                <a:ext uri="{FF2B5EF4-FFF2-40B4-BE49-F238E27FC236}">
                  <a16:creationId xmlns="" xmlns:a16="http://schemas.microsoft.com/office/drawing/2014/main" id="{80D3C42E-551C-4A56-808F-7137A5CDCD7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2861" y="3676895"/>
              <a:ext cx="670350" cy="25456"/>
            </a:xfrm>
            <a:custGeom>
              <a:avLst/>
              <a:gdLst>
                <a:gd name="T0" fmla="*/ 187 w 187"/>
                <a:gd name="T1" fmla="*/ 3 h 7"/>
                <a:gd name="T2" fmla="*/ 187 w 187"/>
                <a:gd name="T3" fmla="*/ 4 h 7"/>
                <a:gd name="T4" fmla="*/ 187 w 187"/>
                <a:gd name="T5" fmla="*/ 5 h 7"/>
                <a:gd name="T6" fmla="*/ 184 w 187"/>
                <a:gd name="T7" fmla="*/ 7 h 7"/>
                <a:gd name="T8" fmla="*/ 3 w 187"/>
                <a:gd name="T9" fmla="*/ 7 h 7"/>
                <a:gd name="T10" fmla="*/ 0 w 187"/>
                <a:gd name="T11" fmla="*/ 4 h 7"/>
                <a:gd name="T12" fmla="*/ 0 w 187"/>
                <a:gd name="T13" fmla="*/ 3 h 7"/>
                <a:gd name="T14" fmla="*/ 3 w 187"/>
                <a:gd name="T15" fmla="*/ 0 h 7"/>
                <a:gd name="T16" fmla="*/ 184 w 187"/>
                <a:gd name="T17" fmla="*/ 0 h 7"/>
                <a:gd name="T18" fmla="*/ 187 w 187"/>
                <a:gd name="T1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7" h="7">
                  <a:moveTo>
                    <a:pt x="187" y="3"/>
                  </a:moveTo>
                  <a:cubicBezTo>
                    <a:pt x="187" y="4"/>
                    <a:pt x="187" y="4"/>
                    <a:pt x="187" y="4"/>
                  </a:cubicBezTo>
                  <a:cubicBezTo>
                    <a:pt x="187" y="4"/>
                    <a:pt x="187" y="5"/>
                    <a:pt x="187" y="5"/>
                  </a:cubicBezTo>
                  <a:cubicBezTo>
                    <a:pt x="186" y="6"/>
                    <a:pt x="185" y="7"/>
                    <a:pt x="18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186" y="0"/>
                    <a:pt x="187" y="1"/>
                    <a:pt x="187" y="3"/>
                  </a:cubicBez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8" name="Oval 98">
              <a:extLst>
                <a:ext uri="{FF2B5EF4-FFF2-40B4-BE49-F238E27FC236}">
                  <a16:creationId xmlns="" xmlns:a16="http://schemas.microsoft.com/office/drawing/2014/main" id="{2AFE0558-39F9-404E-9559-3C43F7E6FE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7846" y="3439303"/>
              <a:ext cx="93340" cy="93340"/>
            </a:xfrm>
            <a:prstGeom prst="ellipse">
              <a:avLst/>
            </a:prstGeom>
            <a:solidFill>
              <a:srgbClr val="DDDC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99" name="Freeform 99">
              <a:extLst>
                <a:ext uri="{FF2B5EF4-FFF2-40B4-BE49-F238E27FC236}">
                  <a16:creationId xmlns="" xmlns:a16="http://schemas.microsoft.com/office/drawing/2014/main" id="{F48C5549-6E39-4D46-9957-BA45C9A31D0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1617" y="3109786"/>
              <a:ext cx="336589" cy="149909"/>
            </a:xfrm>
            <a:custGeom>
              <a:avLst/>
              <a:gdLst>
                <a:gd name="T0" fmla="*/ 36 w 94"/>
                <a:gd name="T1" fmla="*/ 39 h 42"/>
                <a:gd name="T2" fmla="*/ 93 w 94"/>
                <a:gd name="T3" fmla="*/ 28 h 42"/>
                <a:gd name="T4" fmla="*/ 89 w 94"/>
                <a:gd name="T5" fmla="*/ 5 h 42"/>
                <a:gd name="T6" fmla="*/ 48 w 94"/>
                <a:gd name="T7" fmla="*/ 3 h 42"/>
                <a:gd name="T8" fmla="*/ 17 w 94"/>
                <a:gd name="T9" fmla="*/ 3 h 42"/>
                <a:gd name="T10" fmla="*/ 4 w 94"/>
                <a:gd name="T11" fmla="*/ 18 h 42"/>
                <a:gd name="T12" fmla="*/ 0 w 94"/>
                <a:gd name="T13" fmla="*/ 27 h 42"/>
                <a:gd name="T14" fmla="*/ 11 w 94"/>
                <a:gd name="T15" fmla="*/ 41 h 42"/>
                <a:gd name="T16" fmla="*/ 36 w 94"/>
                <a:gd name="T17" fmla="*/ 3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2">
                  <a:moveTo>
                    <a:pt x="36" y="39"/>
                  </a:moveTo>
                  <a:cubicBezTo>
                    <a:pt x="55" y="37"/>
                    <a:pt x="74" y="32"/>
                    <a:pt x="93" y="28"/>
                  </a:cubicBezTo>
                  <a:cubicBezTo>
                    <a:pt x="94" y="19"/>
                    <a:pt x="94" y="12"/>
                    <a:pt x="89" y="5"/>
                  </a:cubicBezTo>
                  <a:cubicBezTo>
                    <a:pt x="75" y="5"/>
                    <a:pt x="62" y="2"/>
                    <a:pt x="48" y="3"/>
                  </a:cubicBezTo>
                  <a:cubicBezTo>
                    <a:pt x="38" y="1"/>
                    <a:pt x="28" y="0"/>
                    <a:pt x="17" y="3"/>
                  </a:cubicBezTo>
                  <a:cubicBezTo>
                    <a:pt x="10" y="5"/>
                    <a:pt x="7" y="12"/>
                    <a:pt x="4" y="18"/>
                  </a:cubicBezTo>
                  <a:cubicBezTo>
                    <a:pt x="2" y="21"/>
                    <a:pt x="1" y="24"/>
                    <a:pt x="0" y="27"/>
                  </a:cubicBezTo>
                  <a:cubicBezTo>
                    <a:pt x="1" y="33"/>
                    <a:pt x="3" y="39"/>
                    <a:pt x="11" y="41"/>
                  </a:cubicBezTo>
                  <a:cubicBezTo>
                    <a:pt x="19" y="42"/>
                    <a:pt x="28" y="42"/>
                    <a:pt x="36" y="39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0" name="Freeform 100">
              <a:extLst>
                <a:ext uri="{FF2B5EF4-FFF2-40B4-BE49-F238E27FC236}">
                  <a16:creationId xmlns="" xmlns:a16="http://schemas.microsoft.com/office/drawing/2014/main" id="{1923291A-8923-4DBB-8AEF-71A32E0191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0403" y="2940077"/>
              <a:ext cx="222036" cy="265877"/>
            </a:xfrm>
            <a:custGeom>
              <a:avLst/>
              <a:gdLst>
                <a:gd name="T0" fmla="*/ 6 w 62"/>
                <a:gd name="T1" fmla="*/ 74 h 74"/>
                <a:gd name="T2" fmla="*/ 14 w 62"/>
                <a:gd name="T3" fmla="*/ 60 h 74"/>
                <a:gd name="T4" fmla="*/ 32 w 62"/>
                <a:gd name="T5" fmla="*/ 50 h 74"/>
                <a:gd name="T6" fmla="*/ 54 w 62"/>
                <a:gd name="T7" fmla="*/ 50 h 74"/>
                <a:gd name="T8" fmla="*/ 61 w 62"/>
                <a:gd name="T9" fmla="*/ 17 h 74"/>
                <a:gd name="T10" fmla="*/ 61 w 62"/>
                <a:gd name="T11" fmla="*/ 16 h 74"/>
                <a:gd name="T12" fmla="*/ 61 w 62"/>
                <a:gd name="T13" fmla="*/ 7 h 74"/>
                <a:gd name="T14" fmla="*/ 53 w 62"/>
                <a:gd name="T15" fmla="*/ 6 h 74"/>
                <a:gd name="T16" fmla="*/ 8 w 62"/>
                <a:gd name="T17" fmla="*/ 0 h 74"/>
                <a:gd name="T18" fmla="*/ 2 w 62"/>
                <a:gd name="T19" fmla="*/ 55 h 74"/>
                <a:gd name="T20" fmla="*/ 6 w 62"/>
                <a:gd name="T2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74">
                  <a:moveTo>
                    <a:pt x="6" y="74"/>
                  </a:moveTo>
                  <a:cubicBezTo>
                    <a:pt x="11" y="70"/>
                    <a:pt x="11" y="65"/>
                    <a:pt x="14" y="60"/>
                  </a:cubicBezTo>
                  <a:cubicBezTo>
                    <a:pt x="19" y="53"/>
                    <a:pt x="24" y="50"/>
                    <a:pt x="32" y="50"/>
                  </a:cubicBezTo>
                  <a:cubicBezTo>
                    <a:pt x="39" y="50"/>
                    <a:pt x="47" y="50"/>
                    <a:pt x="54" y="50"/>
                  </a:cubicBezTo>
                  <a:cubicBezTo>
                    <a:pt x="56" y="39"/>
                    <a:pt x="59" y="28"/>
                    <a:pt x="61" y="17"/>
                  </a:cubicBezTo>
                  <a:cubicBezTo>
                    <a:pt x="61" y="17"/>
                    <a:pt x="61" y="16"/>
                    <a:pt x="61" y="16"/>
                  </a:cubicBezTo>
                  <a:cubicBezTo>
                    <a:pt x="62" y="12"/>
                    <a:pt x="62" y="9"/>
                    <a:pt x="61" y="7"/>
                  </a:cubicBezTo>
                  <a:cubicBezTo>
                    <a:pt x="59" y="5"/>
                    <a:pt x="54" y="5"/>
                    <a:pt x="53" y="6"/>
                  </a:cubicBezTo>
                  <a:cubicBezTo>
                    <a:pt x="46" y="6"/>
                    <a:pt x="33" y="5"/>
                    <a:pt x="8" y="0"/>
                  </a:cubicBezTo>
                  <a:cubicBezTo>
                    <a:pt x="4" y="13"/>
                    <a:pt x="0" y="33"/>
                    <a:pt x="2" y="55"/>
                  </a:cubicBezTo>
                  <a:cubicBezTo>
                    <a:pt x="3" y="62"/>
                    <a:pt x="4" y="69"/>
                    <a:pt x="6" y="74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1" name="Freeform 101">
              <a:extLst>
                <a:ext uri="{FF2B5EF4-FFF2-40B4-BE49-F238E27FC236}">
                  <a16:creationId xmlns="" xmlns:a16="http://schemas.microsoft.com/office/drawing/2014/main" id="{ED417015-D47F-40AD-AFCA-C0C99CCCE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3632" y="4789903"/>
              <a:ext cx="118796" cy="128696"/>
            </a:xfrm>
            <a:custGeom>
              <a:avLst/>
              <a:gdLst>
                <a:gd name="T0" fmla="*/ 33 w 33"/>
                <a:gd name="T1" fmla="*/ 3 h 36"/>
                <a:gd name="T2" fmla="*/ 25 w 33"/>
                <a:gd name="T3" fmla="*/ 36 h 36"/>
                <a:gd name="T4" fmla="*/ 0 w 33"/>
                <a:gd name="T5" fmla="*/ 33 h 36"/>
                <a:gd name="T6" fmla="*/ 8 w 33"/>
                <a:gd name="T7" fmla="*/ 0 h 36"/>
                <a:gd name="T8" fmla="*/ 33 w 3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6">
                  <a:moveTo>
                    <a:pt x="33" y="3"/>
                  </a:moveTo>
                  <a:cubicBezTo>
                    <a:pt x="30" y="14"/>
                    <a:pt x="27" y="25"/>
                    <a:pt x="25" y="36"/>
                  </a:cubicBezTo>
                  <a:cubicBezTo>
                    <a:pt x="16" y="35"/>
                    <a:pt x="8" y="34"/>
                    <a:pt x="0" y="33"/>
                  </a:cubicBezTo>
                  <a:cubicBezTo>
                    <a:pt x="2" y="22"/>
                    <a:pt x="5" y="11"/>
                    <a:pt x="8" y="0"/>
                  </a:cubicBezTo>
                  <a:cubicBezTo>
                    <a:pt x="16" y="1"/>
                    <a:pt x="24" y="2"/>
                    <a:pt x="33" y="3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2" name="Freeform 102">
              <a:extLst>
                <a:ext uri="{FF2B5EF4-FFF2-40B4-BE49-F238E27FC236}">
                  <a16:creationId xmlns="" xmlns:a16="http://schemas.microsoft.com/office/drawing/2014/main" id="{B313EE19-F292-45FF-9EC4-3B4354321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44174" y="4782831"/>
              <a:ext cx="93340" cy="124453"/>
            </a:xfrm>
            <a:custGeom>
              <a:avLst/>
              <a:gdLst>
                <a:gd name="T0" fmla="*/ 26 w 26"/>
                <a:gd name="T1" fmla="*/ 0 h 35"/>
                <a:gd name="T2" fmla="*/ 26 w 26"/>
                <a:gd name="T3" fmla="*/ 33 h 35"/>
                <a:gd name="T4" fmla="*/ 0 w 26"/>
                <a:gd name="T5" fmla="*/ 35 h 35"/>
                <a:gd name="T6" fmla="*/ 1 w 26"/>
                <a:gd name="T7" fmla="*/ 2 h 35"/>
                <a:gd name="T8" fmla="*/ 26 w 26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5">
                  <a:moveTo>
                    <a:pt x="26" y="0"/>
                  </a:moveTo>
                  <a:cubicBezTo>
                    <a:pt x="26" y="11"/>
                    <a:pt x="26" y="22"/>
                    <a:pt x="26" y="33"/>
                  </a:cubicBezTo>
                  <a:cubicBezTo>
                    <a:pt x="17" y="34"/>
                    <a:pt x="9" y="34"/>
                    <a:pt x="0" y="35"/>
                  </a:cubicBezTo>
                  <a:cubicBezTo>
                    <a:pt x="0" y="24"/>
                    <a:pt x="1" y="13"/>
                    <a:pt x="1" y="2"/>
                  </a:cubicBezTo>
                  <a:cubicBezTo>
                    <a:pt x="9" y="1"/>
                    <a:pt x="17" y="0"/>
                    <a:pt x="26" y="0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3" name="Freeform 103">
              <a:extLst>
                <a:ext uri="{FF2B5EF4-FFF2-40B4-BE49-F238E27FC236}">
                  <a16:creationId xmlns="" xmlns:a16="http://schemas.microsoft.com/office/drawing/2014/main" id="{4A1C15A5-9F8E-4923-A086-72233567F3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8367" y="4876171"/>
              <a:ext cx="289920" cy="96168"/>
            </a:xfrm>
            <a:custGeom>
              <a:avLst/>
              <a:gdLst>
                <a:gd name="T0" fmla="*/ 80 w 81"/>
                <a:gd name="T1" fmla="*/ 7 h 27"/>
                <a:gd name="T2" fmla="*/ 76 w 81"/>
                <a:gd name="T3" fmla="*/ 6 h 27"/>
                <a:gd name="T4" fmla="*/ 63 w 81"/>
                <a:gd name="T5" fmla="*/ 9 h 27"/>
                <a:gd name="T6" fmla="*/ 52 w 81"/>
                <a:gd name="T7" fmla="*/ 3 h 27"/>
                <a:gd name="T8" fmla="*/ 49 w 81"/>
                <a:gd name="T9" fmla="*/ 1 h 27"/>
                <a:gd name="T10" fmla="*/ 7 w 81"/>
                <a:gd name="T11" fmla="*/ 17 h 27"/>
                <a:gd name="T12" fmla="*/ 1 w 81"/>
                <a:gd name="T13" fmla="*/ 22 h 27"/>
                <a:gd name="T14" fmla="*/ 4 w 81"/>
                <a:gd name="T15" fmla="*/ 26 h 27"/>
                <a:gd name="T16" fmla="*/ 76 w 81"/>
                <a:gd name="T17" fmla="*/ 27 h 27"/>
                <a:gd name="T18" fmla="*/ 81 w 81"/>
                <a:gd name="T19" fmla="*/ 22 h 27"/>
                <a:gd name="T20" fmla="*/ 81 w 81"/>
                <a:gd name="T21" fmla="*/ 9 h 27"/>
                <a:gd name="T22" fmla="*/ 81 w 81"/>
                <a:gd name="T23" fmla="*/ 9 h 27"/>
                <a:gd name="T24" fmla="*/ 80 w 81"/>
                <a:gd name="T25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1" h="27">
                  <a:moveTo>
                    <a:pt x="80" y="7"/>
                  </a:moveTo>
                  <a:cubicBezTo>
                    <a:pt x="79" y="6"/>
                    <a:pt x="78" y="5"/>
                    <a:pt x="76" y="6"/>
                  </a:cubicBezTo>
                  <a:cubicBezTo>
                    <a:pt x="72" y="8"/>
                    <a:pt x="67" y="9"/>
                    <a:pt x="63" y="9"/>
                  </a:cubicBezTo>
                  <a:cubicBezTo>
                    <a:pt x="58" y="8"/>
                    <a:pt x="54" y="6"/>
                    <a:pt x="52" y="3"/>
                  </a:cubicBezTo>
                  <a:cubicBezTo>
                    <a:pt x="51" y="1"/>
                    <a:pt x="51" y="0"/>
                    <a:pt x="49" y="1"/>
                  </a:cubicBezTo>
                  <a:cubicBezTo>
                    <a:pt x="35" y="6"/>
                    <a:pt x="20" y="12"/>
                    <a:pt x="7" y="17"/>
                  </a:cubicBezTo>
                  <a:cubicBezTo>
                    <a:pt x="4" y="18"/>
                    <a:pt x="2" y="19"/>
                    <a:pt x="1" y="22"/>
                  </a:cubicBezTo>
                  <a:cubicBezTo>
                    <a:pt x="0" y="24"/>
                    <a:pt x="1" y="26"/>
                    <a:pt x="4" y="26"/>
                  </a:cubicBezTo>
                  <a:cubicBezTo>
                    <a:pt x="28" y="26"/>
                    <a:pt x="53" y="27"/>
                    <a:pt x="76" y="27"/>
                  </a:cubicBezTo>
                  <a:cubicBezTo>
                    <a:pt x="80" y="27"/>
                    <a:pt x="81" y="25"/>
                    <a:pt x="81" y="22"/>
                  </a:cubicBezTo>
                  <a:cubicBezTo>
                    <a:pt x="81" y="19"/>
                    <a:pt x="81" y="13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0" y="8"/>
                    <a:pt x="80" y="7"/>
                    <a:pt x="80" y="7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4" name="Freeform 104">
              <a:extLst>
                <a:ext uri="{FF2B5EF4-FFF2-40B4-BE49-F238E27FC236}">
                  <a16:creationId xmlns="" xmlns:a16="http://schemas.microsoft.com/office/drawing/2014/main" id="{1B946AD5-ED0D-4B16-A966-8AAFD1AE513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0031" y="4869100"/>
              <a:ext cx="294162" cy="93340"/>
            </a:xfrm>
            <a:custGeom>
              <a:avLst/>
              <a:gdLst>
                <a:gd name="T0" fmla="*/ 2 w 82"/>
                <a:gd name="T1" fmla="*/ 6 h 26"/>
                <a:gd name="T2" fmla="*/ 6 w 82"/>
                <a:gd name="T3" fmla="*/ 5 h 26"/>
                <a:gd name="T4" fmla="*/ 19 w 82"/>
                <a:gd name="T5" fmla="*/ 8 h 26"/>
                <a:gd name="T6" fmla="*/ 29 w 82"/>
                <a:gd name="T7" fmla="*/ 2 h 26"/>
                <a:gd name="T8" fmla="*/ 33 w 82"/>
                <a:gd name="T9" fmla="*/ 0 h 26"/>
                <a:gd name="T10" fmla="*/ 75 w 82"/>
                <a:gd name="T11" fmla="*/ 16 h 26"/>
                <a:gd name="T12" fmla="*/ 81 w 82"/>
                <a:gd name="T13" fmla="*/ 22 h 26"/>
                <a:gd name="T14" fmla="*/ 77 w 82"/>
                <a:gd name="T15" fmla="*/ 26 h 26"/>
                <a:gd name="T16" fmla="*/ 5 w 82"/>
                <a:gd name="T17" fmla="*/ 26 h 26"/>
                <a:gd name="T18" fmla="*/ 0 w 82"/>
                <a:gd name="T19" fmla="*/ 21 h 26"/>
                <a:gd name="T20" fmla="*/ 1 w 82"/>
                <a:gd name="T21" fmla="*/ 8 h 26"/>
                <a:gd name="T22" fmla="*/ 1 w 82"/>
                <a:gd name="T23" fmla="*/ 8 h 26"/>
                <a:gd name="T24" fmla="*/ 2 w 82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2" h="26">
                  <a:moveTo>
                    <a:pt x="2" y="6"/>
                  </a:moveTo>
                  <a:cubicBezTo>
                    <a:pt x="3" y="5"/>
                    <a:pt x="4" y="4"/>
                    <a:pt x="6" y="5"/>
                  </a:cubicBezTo>
                  <a:cubicBezTo>
                    <a:pt x="9" y="7"/>
                    <a:pt x="14" y="8"/>
                    <a:pt x="19" y="8"/>
                  </a:cubicBezTo>
                  <a:cubicBezTo>
                    <a:pt x="24" y="8"/>
                    <a:pt x="28" y="5"/>
                    <a:pt x="29" y="2"/>
                  </a:cubicBezTo>
                  <a:cubicBezTo>
                    <a:pt x="30" y="0"/>
                    <a:pt x="31" y="0"/>
                    <a:pt x="33" y="0"/>
                  </a:cubicBezTo>
                  <a:cubicBezTo>
                    <a:pt x="47" y="5"/>
                    <a:pt x="61" y="11"/>
                    <a:pt x="75" y="16"/>
                  </a:cubicBezTo>
                  <a:cubicBezTo>
                    <a:pt x="78" y="18"/>
                    <a:pt x="80" y="19"/>
                    <a:pt x="81" y="22"/>
                  </a:cubicBezTo>
                  <a:cubicBezTo>
                    <a:pt x="82" y="24"/>
                    <a:pt x="81" y="26"/>
                    <a:pt x="77" y="26"/>
                  </a:cubicBezTo>
                  <a:cubicBezTo>
                    <a:pt x="54" y="26"/>
                    <a:pt x="29" y="26"/>
                    <a:pt x="5" y="26"/>
                  </a:cubicBezTo>
                  <a:cubicBezTo>
                    <a:pt x="2" y="26"/>
                    <a:pt x="0" y="24"/>
                    <a:pt x="0" y="21"/>
                  </a:cubicBezTo>
                  <a:cubicBezTo>
                    <a:pt x="0" y="18"/>
                    <a:pt x="1" y="12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6"/>
                    <a:pt x="2" y="6"/>
                  </a:cubicBezTo>
                  <a:close/>
                </a:path>
              </a:pathLst>
            </a:custGeom>
            <a:solidFill>
              <a:srgbClr val="201C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5" name="Freeform 105">
              <a:extLst>
                <a:ext uri="{FF2B5EF4-FFF2-40B4-BE49-F238E27FC236}">
                  <a16:creationId xmlns="" xmlns:a16="http://schemas.microsoft.com/office/drawing/2014/main" id="{60C9DBA2-31D1-4205-A54D-403D20940DD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09591" y="3522744"/>
              <a:ext cx="735405" cy="1313829"/>
            </a:xfrm>
            <a:custGeom>
              <a:avLst/>
              <a:gdLst>
                <a:gd name="T0" fmla="*/ 160 w 205"/>
                <a:gd name="T1" fmla="*/ 13 h 366"/>
                <a:gd name="T2" fmla="*/ 161 w 205"/>
                <a:gd name="T3" fmla="*/ 12 h 366"/>
                <a:gd name="T4" fmla="*/ 120 w 205"/>
                <a:gd name="T5" fmla="*/ 12 h 366"/>
                <a:gd name="T6" fmla="*/ 79 w 205"/>
                <a:gd name="T7" fmla="*/ 0 h 366"/>
                <a:gd name="T8" fmla="*/ 39 w 205"/>
                <a:gd name="T9" fmla="*/ 189 h 366"/>
                <a:gd name="T10" fmla="*/ 0 w 205"/>
                <a:gd name="T11" fmla="*/ 366 h 366"/>
                <a:gd name="T12" fmla="*/ 45 w 205"/>
                <a:gd name="T13" fmla="*/ 366 h 366"/>
                <a:gd name="T14" fmla="*/ 137 w 205"/>
                <a:gd name="T15" fmla="*/ 83 h 366"/>
                <a:gd name="T16" fmla="*/ 149 w 205"/>
                <a:gd name="T17" fmla="*/ 364 h 366"/>
                <a:gd name="T18" fmla="*/ 197 w 205"/>
                <a:gd name="T19" fmla="*/ 364 h 366"/>
                <a:gd name="T20" fmla="*/ 205 w 205"/>
                <a:gd name="T21" fmla="*/ 12 h 366"/>
                <a:gd name="T22" fmla="*/ 160 w 205"/>
                <a:gd name="T23" fmla="*/ 13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5" h="366">
                  <a:moveTo>
                    <a:pt x="160" y="13"/>
                  </a:moveTo>
                  <a:cubicBezTo>
                    <a:pt x="160" y="13"/>
                    <a:pt x="161" y="12"/>
                    <a:pt x="161" y="12"/>
                  </a:cubicBezTo>
                  <a:cubicBezTo>
                    <a:pt x="151" y="13"/>
                    <a:pt x="136" y="14"/>
                    <a:pt x="120" y="12"/>
                  </a:cubicBezTo>
                  <a:cubicBezTo>
                    <a:pt x="103" y="9"/>
                    <a:pt x="89" y="4"/>
                    <a:pt x="79" y="0"/>
                  </a:cubicBezTo>
                  <a:cubicBezTo>
                    <a:pt x="67" y="62"/>
                    <a:pt x="53" y="125"/>
                    <a:pt x="39" y="189"/>
                  </a:cubicBezTo>
                  <a:cubicBezTo>
                    <a:pt x="26" y="249"/>
                    <a:pt x="13" y="308"/>
                    <a:pt x="0" y="366"/>
                  </a:cubicBezTo>
                  <a:cubicBezTo>
                    <a:pt x="15" y="366"/>
                    <a:pt x="30" y="366"/>
                    <a:pt x="45" y="366"/>
                  </a:cubicBezTo>
                  <a:cubicBezTo>
                    <a:pt x="76" y="271"/>
                    <a:pt x="106" y="177"/>
                    <a:pt x="137" y="83"/>
                  </a:cubicBezTo>
                  <a:cubicBezTo>
                    <a:pt x="142" y="176"/>
                    <a:pt x="145" y="270"/>
                    <a:pt x="149" y="364"/>
                  </a:cubicBezTo>
                  <a:cubicBezTo>
                    <a:pt x="165" y="364"/>
                    <a:pt x="181" y="364"/>
                    <a:pt x="197" y="364"/>
                  </a:cubicBezTo>
                  <a:cubicBezTo>
                    <a:pt x="200" y="247"/>
                    <a:pt x="204" y="129"/>
                    <a:pt x="205" y="12"/>
                  </a:cubicBezTo>
                  <a:cubicBezTo>
                    <a:pt x="190" y="12"/>
                    <a:pt x="175" y="13"/>
                    <a:pt x="160" y="13"/>
                  </a:cubicBezTo>
                  <a:close/>
                </a:path>
              </a:pathLst>
            </a:custGeom>
            <a:solidFill>
              <a:srgbClr val="2C3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6" name="Freeform 106">
              <a:extLst>
                <a:ext uri="{FF2B5EF4-FFF2-40B4-BE49-F238E27FC236}">
                  <a16:creationId xmlns="" xmlns:a16="http://schemas.microsoft.com/office/drawing/2014/main" id="{07452090-EE2C-4618-B663-CD7EFB6DA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5859" y="2652986"/>
              <a:ext cx="784904" cy="1005525"/>
            </a:xfrm>
            <a:custGeom>
              <a:avLst/>
              <a:gdLst>
                <a:gd name="T0" fmla="*/ 214 w 219"/>
                <a:gd name="T1" fmla="*/ 103 h 280"/>
                <a:gd name="T2" fmla="*/ 212 w 219"/>
                <a:gd name="T3" fmla="*/ 105 h 280"/>
                <a:gd name="T4" fmla="*/ 208 w 219"/>
                <a:gd name="T5" fmla="*/ 105 h 280"/>
                <a:gd name="T6" fmla="*/ 172 w 219"/>
                <a:gd name="T7" fmla="*/ 108 h 280"/>
                <a:gd name="T8" fmla="*/ 164 w 219"/>
                <a:gd name="T9" fmla="*/ 114 h 280"/>
                <a:gd name="T10" fmla="*/ 170 w 219"/>
                <a:gd name="T11" fmla="*/ 145 h 280"/>
                <a:gd name="T12" fmla="*/ 172 w 219"/>
                <a:gd name="T13" fmla="*/ 150 h 280"/>
                <a:gd name="T14" fmla="*/ 172 w 219"/>
                <a:gd name="T15" fmla="*/ 150 h 280"/>
                <a:gd name="T16" fmla="*/ 177 w 219"/>
                <a:gd name="T17" fmla="*/ 186 h 280"/>
                <a:gd name="T18" fmla="*/ 183 w 219"/>
                <a:gd name="T19" fmla="*/ 259 h 280"/>
                <a:gd name="T20" fmla="*/ 181 w 219"/>
                <a:gd name="T21" fmla="*/ 259 h 280"/>
                <a:gd name="T22" fmla="*/ 54 w 219"/>
                <a:gd name="T23" fmla="*/ 250 h 280"/>
                <a:gd name="T24" fmla="*/ 56 w 219"/>
                <a:gd name="T25" fmla="*/ 218 h 280"/>
                <a:gd name="T26" fmla="*/ 62 w 219"/>
                <a:gd name="T27" fmla="*/ 162 h 280"/>
                <a:gd name="T28" fmla="*/ 59 w 219"/>
                <a:gd name="T29" fmla="*/ 154 h 280"/>
                <a:gd name="T30" fmla="*/ 41 w 219"/>
                <a:gd name="T31" fmla="*/ 130 h 280"/>
                <a:gd name="T32" fmla="*/ 39 w 219"/>
                <a:gd name="T33" fmla="*/ 128 h 280"/>
                <a:gd name="T34" fmla="*/ 38 w 219"/>
                <a:gd name="T35" fmla="*/ 127 h 280"/>
                <a:gd name="T36" fmla="*/ 36 w 219"/>
                <a:gd name="T37" fmla="*/ 108 h 280"/>
                <a:gd name="T38" fmla="*/ 0 w 219"/>
                <a:gd name="T39" fmla="*/ 83 h 280"/>
                <a:gd name="T40" fmla="*/ 1 w 219"/>
                <a:gd name="T41" fmla="*/ 80 h 280"/>
                <a:gd name="T42" fmla="*/ 81 w 219"/>
                <a:gd name="T43" fmla="*/ 2 h 280"/>
                <a:gd name="T44" fmla="*/ 88 w 219"/>
                <a:gd name="T45" fmla="*/ 0 h 280"/>
                <a:gd name="T46" fmla="*/ 92 w 219"/>
                <a:gd name="T47" fmla="*/ 3 h 280"/>
                <a:gd name="T48" fmla="*/ 130 w 219"/>
                <a:gd name="T49" fmla="*/ 3 h 280"/>
                <a:gd name="T50" fmla="*/ 130 w 219"/>
                <a:gd name="T51" fmla="*/ 3 h 280"/>
                <a:gd name="T52" fmla="*/ 133 w 219"/>
                <a:gd name="T53" fmla="*/ 2 h 280"/>
                <a:gd name="T54" fmla="*/ 133 w 219"/>
                <a:gd name="T55" fmla="*/ 2 h 280"/>
                <a:gd name="T56" fmla="*/ 134 w 219"/>
                <a:gd name="T57" fmla="*/ 2 h 280"/>
                <a:gd name="T58" fmla="*/ 134 w 219"/>
                <a:gd name="T59" fmla="*/ 2 h 280"/>
                <a:gd name="T60" fmla="*/ 137 w 219"/>
                <a:gd name="T61" fmla="*/ 3 h 280"/>
                <a:gd name="T62" fmla="*/ 168 w 219"/>
                <a:gd name="T63" fmla="*/ 17 h 280"/>
                <a:gd name="T64" fmla="*/ 174 w 219"/>
                <a:gd name="T65" fmla="*/ 21 h 280"/>
                <a:gd name="T66" fmla="*/ 179 w 219"/>
                <a:gd name="T67" fmla="*/ 25 h 280"/>
                <a:gd name="T68" fmla="*/ 184 w 219"/>
                <a:gd name="T69" fmla="*/ 31 h 280"/>
                <a:gd name="T70" fmla="*/ 214 w 219"/>
                <a:gd name="T71" fmla="*/ 103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9" h="280">
                  <a:moveTo>
                    <a:pt x="214" y="103"/>
                  </a:moveTo>
                  <a:cubicBezTo>
                    <a:pt x="214" y="103"/>
                    <a:pt x="214" y="103"/>
                    <a:pt x="214" y="103"/>
                  </a:cubicBezTo>
                  <a:cubicBezTo>
                    <a:pt x="214" y="104"/>
                    <a:pt x="214" y="104"/>
                    <a:pt x="213" y="104"/>
                  </a:cubicBezTo>
                  <a:cubicBezTo>
                    <a:pt x="213" y="105"/>
                    <a:pt x="212" y="105"/>
                    <a:pt x="212" y="105"/>
                  </a:cubicBezTo>
                  <a:cubicBezTo>
                    <a:pt x="211" y="105"/>
                    <a:pt x="211" y="105"/>
                    <a:pt x="210" y="105"/>
                  </a:cubicBezTo>
                  <a:cubicBezTo>
                    <a:pt x="209" y="105"/>
                    <a:pt x="209" y="105"/>
                    <a:pt x="208" y="105"/>
                  </a:cubicBezTo>
                  <a:cubicBezTo>
                    <a:pt x="208" y="105"/>
                    <a:pt x="207" y="105"/>
                    <a:pt x="207" y="105"/>
                  </a:cubicBezTo>
                  <a:cubicBezTo>
                    <a:pt x="195" y="106"/>
                    <a:pt x="184" y="108"/>
                    <a:pt x="172" y="108"/>
                  </a:cubicBezTo>
                  <a:cubicBezTo>
                    <a:pt x="168" y="108"/>
                    <a:pt x="166" y="108"/>
                    <a:pt x="165" y="109"/>
                  </a:cubicBezTo>
                  <a:cubicBezTo>
                    <a:pt x="164" y="110"/>
                    <a:pt x="164" y="112"/>
                    <a:pt x="164" y="114"/>
                  </a:cubicBezTo>
                  <a:cubicBezTo>
                    <a:pt x="164" y="115"/>
                    <a:pt x="164" y="116"/>
                    <a:pt x="165" y="117"/>
                  </a:cubicBezTo>
                  <a:cubicBezTo>
                    <a:pt x="167" y="126"/>
                    <a:pt x="167" y="136"/>
                    <a:pt x="170" y="145"/>
                  </a:cubicBezTo>
                  <a:cubicBezTo>
                    <a:pt x="171" y="146"/>
                    <a:pt x="172" y="148"/>
                    <a:pt x="172" y="149"/>
                  </a:cubicBezTo>
                  <a:cubicBezTo>
                    <a:pt x="172" y="150"/>
                    <a:pt x="172" y="150"/>
                    <a:pt x="172" y="150"/>
                  </a:cubicBezTo>
                  <a:cubicBezTo>
                    <a:pt x="172" y="150"/>
                    <a:pt x="172" y="150"/>
                    <a:pt x="172" y="150"/>
                  </a:cubicBezTo>
                  <a:cubicBezTo>
                    <a:pt x="172" y="150"/>
                    <a:pt x="172" y="150"/>
                    <a:pt x="172" y="150"/>
                  </a:cubicBezTo>
                  <a:cubicBezTo>
                    <a:pt x="175" y="161"/>
                    <a:pt x="176" y="172"/>
                    <a:pt x="177" y="183"/>
                  </a:cubicBezTo>
                  <a:cubicBezTo>
                    <a:pt x="177" y="184"/>
                    <a:pt x="177" y="185"/>
                    <a:pt x="177" y="186"/>
                  </a:cubicBezTo>
                  <a:cubicBezTo>
                    <a:pt x="178" y="186"/>
                    <a:pt x="178" y="186"/>
                    <a:pt x="178" y="186"/>
                  </a:cubicBezTo>
                  <a:cubicBezTo>
                    <a:pt x="180" y="210"/>
                    <a:pt x="182" y="235"/>
                    <a:pt x="183" y="259"/>
                  </a:cubicBezTo>
                  <a:cubicBezTo>
                    <a:pt x="181" y="259"/>
                    <a:pt x="184" y="259"/>
                    <a:pt x="181" y="259"/>
                  </a:cubicBezTo>
                  <a:cubicBezTo>
                    <a:pt x="181" y="259"/>
                    <a:pt x="181" y="259"/>
                    <a:pt x="181" y="259"/>
                  </a:cubicBezTo>
                  <a:cubicBezTo>
                    <a:pt x="169" y="261"/>
                    <a:pt x="76" y="280"/>
                    <a:pt x="56" y="253"/>
                  </a:cubicBezTo>
                  <a:cubicBezTo>
                    <a:pt x="55" y="252"/>
                    <a:pt x="54" y="251"/>
                    <a:pt x="54" y="250"/>
                  </a:cubicBezTo>
                  <a:cubicBezTo>
                    <a:pt x="49" y="241"/>
                    <a:pt x="50" y="231"/>
                    <a:pt x="56" y="219"/>
                  </a:cubicBezTo>
                  <a:cubicBezTo>
                    <a:pt x="56" y="218"/>
                    <a:pt x="56" y="218"/>
                    <a:pt x="56" y="218"/>
                  </a:cubicBezTo>
                  <a:cubicBezTo>
                    <a:pt x="63" y="202"/>
                    <a:pt x="67" y="181"/>
                    <a:pt x="62" y="162"/>
                  </a:cubicBezTo>
                  <a:cubicBezTo>
                    <a:pt x="62" y="162"/>
                    <a:pt x="62" y="162"/>
                    <a:pt x="62" y="162"/>
                  </a:cubicBezTo>
                  <a:cubicBezTo>
                    <a:pt x="62" y="162"/>
                    <a:pt x="62" y="162"/>
                    <a:pt x="62" y="162"/>
                  </a:cubicBezTo>
                  <a:cubicBezTo>
                    <a:pt x="61" y="159"/>
                    <a:pt x="60" y="157"/>
                    <a:pt x="59" y="154"/>
                  </a:cubicBezTo>
                  <a:cubicBezTo>
                    <a:pt x="55" y="145"/>
                    <a:pt x="49" y="138"/>
                    <a:pt x="41" y="130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39" y="129"/>
                    <a:pt x="39" y="129"/>
                    <a:pt x="39" y="12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7" y="124"/>
                    <a:pt x="37" y="114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5" y="102"/>
                    <a:pt x="24" y="95"/>
                    <a:pt x="24" y="95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2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4" y="71"/>
                    <a:pt x="14" y="37"/>
                    <a:pt x="30" y="24"/>
                  </a:cubicBezTo>
                  <a:cubicBezTo>
                    <a:pt x="40" y="17"/>
                    <a:pt x="65" y="5"/>
                    <a:pt x="81" y="2"/>
                  </a:cubicBezTo>
                  <a:cubicBezTo>
                    <a:pt x="83" y="2"/>
                    <a:pt x="86" y="1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9" y="0"/>
                    <a:pt x="89" y="0"/>
                    <a:pt x="90" y="0"/>
                  </a:cubicBezTo>
                  <a:cubicBezTo>
                    <a:pt x="90" y="1"/>
                    <a:pt x="91" y="2"/>
                    <a:pt x="92" y="3"/>
                  </a:cubicBezTo>
                  <a:cubicBezTo>
                    <a:pt x="103" y="11"/>
                    <a:pt x="117" y="7"/>
                    <a:pt x="130" y="3"/>
                  </a:cubicBezTo>
                  <a:cubicBezTo>
                    <a:pt x="130" y="3"/>
                    <a:pt x="130" y="3"/>
                    <a:pt x="130" y="3"/>
                  </a:cubicBezTo>
                  <a:cubicBezTo>
                    <a:pt x="130" y="3"/>
                    <a:pt x="130" y="3"/>
                    <a:pt x="130" y="3"/>
                  </a:cubicBezTo>
                  <a:cubicBezTo>
                    <a:pt x="130" y="3"/>
                    <a:pt x="130" y="3"/>
                    <a:pt x="130" y="3"/>
                  </a:cubicBezTo>
                  <a:cubicBezTo>
                    <a:pt x="131" y="3"/>
                    <a:pt x="131" y="3"/>
                    <a:pt x="131" y="3"/>
                  </a:cubicBezTo>
                  <a:cubicBezTo>
                    <a:pt x="132" y="3"/>
                    <a:pt x="132" y="2"/>
                    <a:pt x="133" y="2"/>
                  </a:cubicBezTo>
                  <a:cubicBezTo>
                    <a:pt x="133" y="2"/>
                    <a:pt x="133" y="2"/>
                    <a:pt x="133" y="2"/>
                  </a:cubicBezTo>
                  <a:cubicBezTo>
                    <a:pt x="133" y="2"/>
                    <a:pt x="133" y="2"/>
                    <a:pt x="133" y="2"/>
                  </a:cubicBezTo>
                  <a:cubicBezTo>
                    <a:pt x="133" y="2"/>
                    <a:pt x="133" y="2"/>
                    <a:pt x="133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5" y="2"/>
                    <a:pt x="136" y="2"/>
                    <a:pt x="137" y="3"/>
                  </a:cubicBezTo>
                  <a:cubicBezTo>
                    <a:pt x="146" y="5"/>
                    <a:pt x="155" y="9"/>
                    <a:pt x="163" y="14"/>
                  </a:cubicBezTo>
                  <a:cubicBezTo>
                    <a:pt x="165" y="15"/>
                    <a:pt x="166" y="16"/>
                    <a:pt x="168" y="17"/>
                  </a:cubicBezTo>
                  <a:cubicBezTo>
                    <a:pt x="168" y="18"/>
                    <a:pt x="169" y="18"/>
                    <a:pt x="169" y="18"/>
                  </a:cubicBezTo>
                  <a:cubicBezTo>
                    <a:pt x="171" y="19"/>
                    <a:pt x="172" y="20"/>
                    <a:pt x="174" y="21"/>
                  </a:cubicBezTo>
                  <a:cubicBezTo>
                    <a:pt x="174" y="22"/>
                    <a:pt x="174" y="22"/>
                    <a:pt x="174" y="22"/>
                  </a:cubicBezTo>
                  <a:cubicBezTo>
                    <a:pt x="175" y="23"/>
                    <a:pt x="177" y="24"/>
                    <a:pt x="179" y="25"/>
                  </a:cubicBezTo>
                  <a:cubicBezTo>
                    <a:pt x="180" y="27"/>
                    <a:pt x="182" y="28"/>
                    <a:pt x="183" y="29"/>
                  </a:cubicBezTo>
                  <a:cubicBezTo>
                    <a:pt x="183" y="30"/>
                    <a:pt x="184" y="30"/>
                    <a:pt x="184" y="31"/>
                  </a:cubicBezTo>
                  <a:cubicBezTo>
                    <a:pt x="195" y="41"/>
                    <a:pt x="205" y="51"/>
                    <a:pt x="211" y="65"/>
                  </a:cubicBezTo>
                  <a:cubicBezTo>
                    <a:pt x="216" y="76"/>
                    <a:pt x="219" y="91"/>
                    <a:pt x="214" y="103"/>
                  </a:cubicBezTo>
                </a:path>
              </a:pathLst>
            </a:custGeom>
            <a:solidFill>
              <a:srgbClr val="A2DD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7" name="Freeform 107">
              <a:extLst>
                <a:ext uri="{FF2B5EF4-FFF2-40B4-BE49-F238E27FC236}">
                  <a16:creationId xmlns="" xmlns:a16="http://schemas.microsoft.com/office/drawing/2014/main" id="{9DE78568-9B29-4AE6-933A-F80AECB5AA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61145" y="2660057"/>
              <a:ext cx="312548" cy="403059"/>
            </a:xfrm>
            <a:custGeom>
              <a:avLst/>
              <a:gdLst>
                <a:gd name="T0" fmla="*/ 84 w 87"/>
                <a:gd name="T1" fmla="*/ 101 h 112"/>
                <a:gd name="T2" fmla="*/ 84 w 87"/>
                <a:gd name="T3" fmla="*/ 101 h 112"/>
                <a:gd name="T4" fmla="*/ 83 w 87"/>
                <a:gd name="T5" fmla="*/ 102 h 112"/>
                <a:gd name="T6" fmla="*/ 83 w 87"/>
                <a:gd name="T7" fmla="*/ 109 h 112"/>
                <a:gd name="T8" fmla="*/ 84 w 87"/>
                <a:gd name="T9" fmla="*/ 112 h 112"/>
                <a:gd name="T10" fmla="*/ 84 w 87"/>
                <a:gd name="T11" fmla="*/ 112 h 112"/>
                <a:gd name="T12" fmla="*/ 85 w 87"/>
                <a:gd name="T13" fmla="*/ 112 h 112"/>
                <a:gd name="T14" fmla="*/ 87 w 87"/>
                <a:gd name="T15" fmla="*/ 112 h 112"/>
                <a:gd name="T16" fmla="*/ 84 w 87"/>
                <a:gd name="T17" fmla="*/ 101 h 112"/>
                <a:gd name="T18" fmla="*/ 3 w 87"/>
                <a:gd name="T19" fmla="*/ 0 h 112"/>
                <a:gd name="T20" fmla="*/ 3 w 87"/>
                <a:gd name="T21" fmla="*/ 0 h 112"/>
                <a:gd name="T22" fmla="*/ 3 w 87"/>
                <a:gd name="T23" fmla="*/ 0 h 112"/>
                <a:gd name="T24" fmla="*/ 3 w 87"/>
                <a:gd name="T25" fmla="*/ 0 h 112"/>
                <a:gd name="T26" fmla="*/ 2 w 87"/>
                <a:gd name="T27" fmla="*/ 0 h 112"/>
                <a:gd name="T28" fmla="*/ 2 w 87"/>
                <a:gd name="T29" fmla="*/ 0 h 112"/>
                <a:gd name="T30" fmla="*/ 0 w 87"/>
                <a:gd name="T31" fmla="*/ 1 h 112"/>
                <a:gd name="T32" fmla="*/ 0 w 87"/>
                <a:gd name="T33" fmla="*/ 1 h 112"/>
                <a:gd name="T34" fmla="*/ 1 w 87"/>
                <a:gd name="T35" fmla="*/ 1 h 112"/>
                <a:gd name="T36" fmla="*/ 3 w 87"/>
                <a:gd name="T37" fmla="*/ 0 h 112"/>
                <a:gd name="T38" fmla="*/ 3 w 87"/>
                <a:gd name="T39" fmla="*/ 0 h 112"/>
                <a:gd name="T40" fmla="*/ 3 w 87"/>
                <a:gd name="T41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7" h="112">
                  <a:moveTo>
                    <a:pt x="84" y="101"/>
                  </a:moveTo>
                  <a:cubicBezTo>
                    <a:pt x="84" y="101"/>
                    <a:pt x="84" y="101"/>
                    <a:pt x="84" y="101"/>
                  </a:cubicBezTo>
                  <a:cubicBezTo>
                    <a:pt x="84" y="102"/>
                    <a:pt x="84" y="102"/>
                    <a:pt x="83" y="102"/>
                  </a:cubicBezTo>
                  <a:cubicBezTo>
                    <a:pt x="83" y="105"/>
                    <a:pt x="83" y="107"/>
                    <a:pt x="83" y="109"/>
                  </a:cubicBezTo>
                  <a:cubicBezTo>
                    <a:pt x="83" y="110"/>
                    <a:pt x="83" y="111"/>
                    <a:pt x="84" y="112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12"/>
                    <a:pt x="85" y="112"/>
                    <a:pt x="85" y="112"/>
                  </a:cubicBezTo>
                  <a:cubicBezTo>
                    <a:pt x="85" y="112"/>
                    <a:pt x="86" y="112"/>
                    <a:pt x="87" y="112"/>
                  </a:cubicBezTo>
                  <a:cubicBezTo>
                    <a:pt x="86" y="105"/>
                    <a:pt x="85" y="101"/>
                    <a:pt x="84" y="101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DCF1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8" name="Freeform 108">
              <a:extLst>
                <a:ext uri="{FF2B5EF4-FFF2-40B4-BE49-F238E27FC236}">
                  <a16:creationId xmlns="" xmlns:a16="http://schemas.microsoft.com/office/drawing/2014/main" id="{27EBC2C0-7796-4DD5-9A0B-223FCAF529DA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145" y="2660057"/>
              <a:ext cx="312548" cy="366289"/>
            </a:xfrm>
            <a:custGeom>
              <a:avLst/>
              <a:gdLst>
                <a:gd name="T0" fmla="*/ 3 w 87"/>
                <a:gd name="T1" fmla="*/ 0 h 102"/>
                <a:gd name="T2" fmla="*/ 3 w 87"/>
                <a:gd name="T3" fmla="*/ 0 h 102"/>
                <a:gd name="T4" fmla="*/ 3 w 87"/>
                <a:gd name="T5" fmla="*/ 0 h 102"/>
                <a:gd name="T6" fmla="*/ 3 w 87"/>
                <a:gd name="T7" fmla="*/ 0 h 102"/>
                <a:gd name="T8" fmla="*/ 1 w 87"/>
                <a:gd name="T9" fmla="*/ 1 h 102"/>
                <a:gd name="T10" fmla="*/ 0 w 87"/>
                <a:gd name="T11" fmla="*/ 1 h 102"/>
                <a:gd name="T12" fmla="*/ 0 w 87"/>
                <a:gd name="T13" fmla="*/ 1 h 102"/>
                <a:gd name="T14" fmla="*/ 0 w 87"/>
                <a:gd name="T15" fmla="*/ 1 h 102"/>
                <a:gd name="T16" fmla="*/ 0 w 87"/>
                <a:gd name="T17" fmla="*/ 1 h 102"/>
                <a:gd name="T18" fmla="*/ 0 w 87"/>
                <a:gd name="T19" fmla="*/ 1 h 102"/>
                <a:gd name="T20" fmla="*/ 1 w 87"/>
                <a:gd name="T21" fmla="*/ 1 h 102"/>
                <a:gd name="T22" fmla="*/ 4 w 87"/>
                <a:gd name="T23" fmla="*/ 3 h 102"/>
                <a:gd name="T24" fmla="*/ 4 w 87"/>
                <a:gd name="T25" fmla="*/ 3 h 102"/>
                <a:gd name="T26" fmla="*/ 44 w 87"/>
                <a:gd name="T27" fmla="*/ 27 h 102"/>
                <a:gd name="T28" fmla="*/ 49 w 87"/>
                <a:gd name="T29" fmla="*/ 38 h 102"/>
                <a:gd name="T30" fmla="*/ 66 w 87"/>
                <a:gd name="T31" fmla="*/ 51 h 102"/>
                <a:gd name="T32" fmla="*/ 83 w 87"/>
                <a:gd name="T33" fmla="*/ 101 h 102"/>
                <a:gd name="T34" fmla="*/ 83 w 87"/>
                <a:gd name="T35" fmla="*/ 102 h 102"/>
                <a:gd name="T36" fmla="*/ 83 w 87"/>
                <a:gd name="T37" fmla="*/ 102 h 102"/>
                <a:gd name="T38" fmla="*/ 84 w 87"/>
                <a:gd name="T39" fmla="*/ 101 h 102"/>
                <a:gd name="T40" fmla="*/ 84 w 87"/>
                <a:gd name="T41" fmla="*/ 101 h 102"/>
                <a:gd name="T42" fmla="*/ 84 w 87"/>
                <a:gd name="T43" fmla="*/ 101 h 102"/>
                <a:gd name="T44" fmla="*/ 87 w 87"/>
                <a:gd name="T45" fmla="*/ 88 h 102"/>
                <a:gd name="T46" fmla="*/ 81 w 87"/>
                <a:gd name="T47" fmla="*/ 63 h 102"/>
                <a:gd name="T48" fmla="*/ 54 w 87"/>
                <a:gd name="T49" fmla="*/ 29 h 102"/>
                <a:gd name="T50" fmla="*/ 53 w 87"/>
                <a:gd name="T51" fmla="*/ 27 h 102"/>
                <a:gd name="T52" fmla="*/ 49 w 87"/>
                <a:gd name="T53" fmla="*/ 23 h 102"/>
                <a:gd name="T54" fmla="*/ 44 w 87"/>
                <a:gd name="T55" fmla="*/ 20 h 102"/>
                <a:gd name="T56" fmla="*/ 44 w 87"/>
                <a:gd name="T57" fmla="*/ 19 h 102"/>
                <a:gd name="T58" fmla="*/ 39 w 87"/>
                <a:gd name="T59" fmla="*/ 16 h 102"/>
                <a:gd name="T60" fmla="*/ 38 w 87"/>
                <a:gd name="T61" fmla="*/ 15 h 102"/>
                <a:gd name="T62" fmla="*/ 33 w 87"/>
                <a:gd name="T63" fmla="*/ 12 h 102"/>
                <a:gd name="T64" fmla="*/ 7 w 87"/>
                <a:gd name="T65" fmla="*/ 1 h 102"/>
                <a:gd name="T66" fmla="*/ 7 w 87"/>
                <a:gd name="T67" fmla="*/ 1 h 102"/>
                <a:gd name="T68" fmla="*/ 4 w 87"/>
                <a:gd name="T69" fmla="*/ 0 h 102"/>
                <a:gd name="T70" fmla="*/ 3 w 87"/>
                <a:gd name="T7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7" h="102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2"/>
                    <a:pt x="1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17" y="9"/>
                    <a:pt x="35" y="15"/>
                    <a:pt x="44" y="27"/>
                  </a:cubicBezTo>
                  <a:cubicBezTo>
                    <a:pt x="47" y="32"/>
                    <a:pt x="45" y="34"/>
                    <a:pt x="49" y="38"/>
                  </a:cubicBezTo>
                  <a:cubicBezTo>
                    <a:pt x="57" y="47"/>
                    <a:pt x="55" y="44"/>
                    <a:pt x="66" y="51"/>
                  </a:cubicBezTo>
                  <a:cubicBezTo>
                    <a:pt x="79" y="59"/>
                    <a:pt x="82" y="83"/>
                    <a:pt x="83" y="101"/>
                  </a:cubicBezTo>
                  <a:cubicBezTo>
                    <a:pt x="83" y="101"/>
                    <a:pt x="83" y="102"/>
                    <a:pt x="83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4" y="102"/>
                    <a:pt x="84" y="102"/>
                    <a:pt x="84" y="101"/>
                  </a:cubicBezTo>
                  <a:cubicBezTo>
                    <a:pt x="84" y="101"/>
                    <a:pt x="84" y="101"/>
                    <a:pt x="84" y="101"/>
                  </a:cubicBezTo>
                  <a:cubicBezTo>
                    <a:pt x="84" y="101"/>
                    <a:pt x="84" y="101"/>
                    <a:pt x="84" y="101"/>
                  </a:cubicBezTo>
                  <a:cubicBezTo>
                    <a:pt x="86" y="97"/>
                    <a:pt x="87" y="93"/>
                    <a:pt x="87" y="88"/>
                  </a:cubicBezTo>
                  <a:cubicBezTo>
                    <a:pt x="87" y="80"/>
                    <a:pt x="84" y="71"/>
                    <a:pt x="81" y="63"/>
                  </a:cubicBezTo>
                  <a:cubicBezTo>
                    <a:pt x="75" y="49"/>
                    <a:pt x="65" y="39"/>
                    <a:pt x="54" y="29"/>
                  </a:cubicBezTo>
                  <a:cubicBezTo>
                    <a:pt x="54" y="28"/>
                    <a:pt x="53" y="28"/>
                    <a:pt x="53" y="27"/>
                  </a:cubicBezTo>
                  <a:cubicBezTo>
                    <a:pt x="52" y="26"/>
                    <a:pt x="50" y="25"/>
                    <a:pt x="49" y="23"/>
                  </a:cubicBezTo>
                  <a:cubicBezTo>
                    <a:pt x="47" y="22"/>
                    <a:pt x="45" y="21"/>
                    <a:pt x="44" y="2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2" y="18"/>
                    <a:pt x="41" y="17"/>
                    <a:pt x="39" y="16"/>
                  </a:cubicBezTo>
                  <a:cubicBezTo>
                    <a:pt x="39" y="16"/>
                    <a:pt x="38" y="16"/>
                    <a:pt x="38" y="15"/>
                  </a:cubicBezTo>
                  <a:cubicBezTo>
                    <a:pt x="36" y="14"/>
                    <a:pt x="35" y="13"/>
                    <a:pt x="33" y="12"/>
                  </a:cubicBezTo>
                  <a:cubicBezTo>
                    <a:pt x="25" y="7"/>
                    <a:pt x="16" y="3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98DA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09" name="Freeform 109">
              <a:extLst>
                <a:ext uri="{FF2B5EF4-FFF2-40B4-BE49-F238E27FC236}">
                  <a16:creationId xmlns="" xmlns:a16="http://schemas.microsoft.com/office/drawing/2014/main" id="{EDEB9E1B-8A9D-4C68-B2A9-98BD57922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6200" y="2918863"/>
              <a:ext cx="67884" cy="147081"/>
            </a:xfrm>
            <a:custGeom>
              <a:avLst/>
              <a:gdLst>
                <a:gd name="T0" fmla="*/ 17 w 19"/>
                <a:gd name="T1" fmla="*/ 35 h 41"/>
                <a:gd name="T2" fmla="*/ 14 w 19"/>
                <a:gd name="T3" fmla="*/ 41 h 41"/>
                <a:gd name="T4" fmla="*/ 5 w 19"/>
                <a:gd name="T5" fmla="*/ 18 h 41"/>
                <a:gd name="T6" fmla="*/ 1 w 19"/>
                <a:gd name="T7" fmla="*/ 6 h 41"/>
                <a:gd name="T8" fmla="*/ 3 w 19"/>
                <a:gd name="T9" fmla="*/ 1 h 41"/>
                <a:gd name="T10" fmla="*/ 7 w 19"/>
                <a:gd name="T11" fmla="*/ 3 h 41"/>
                <a:gd name="T12" fmla="*/ 11 w 19"/>
                <a:gd name="T13" fmla="*/ 16 h 41"/>
                <a:gd name="T14" fmla="*/ 17 w 19"/>
                <a:gd name="T15" fmla="*/ 3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41">
                  <a:moveTo>
                    <a:pt x="17" y="35"/>
                  </a:moveTo>
                  <a:cubicBezTo>
                    <a:pt x="17" y="38"/>
                    <a:pt x="19" y="40"/>
                    <a:pt x="14" y="41"/>
                  </a:cubicBezTo>
                  <a:cubicBezTo>
                    <a:pt x="10" y="34"/>
                    <a:pt x="8" y="25"/>
                    <a:pt x="5" y="18"/>
                  </a:cubicBezTo>
                  <a:cubicBezTo>
                    <a:pt x="4" y="14"/>
                    <a:pt x="3" y="10"/>
                    <a:pt x="1" y="6"/>
                  </a:cubicBezTo>
                  <a:cubicBezTo>
                    <a:pt x="0" y="3"/>
                    <a:pt x="0" y="2"/>
                    <a:pt x="3" y="1"/>
                  </a:cubicBezTo>
                  <a:cubicBezTo>
                    <a:pt x="5" y="0"/>
                    <a:pt x="6" y="2"/>
                    <a:pt x="7" y="3"/>
                  </a:cubicBezTo>
                  <a:cubicBezTo>
                    <a:pt x="8" y="8"/>
                    <a:pt x="10" y="12"/>
                    <a:pt x="11" y="16"/>
                  </a:cubicBezTo>
                  <a:cubicBezTo>
                    <a:pt x="13" y="23"/>
                    <a:pt x="15" y="29"/>
                    <a:pt x="17" y="35"/>
                  </a:cubicBezTo>
                  <a:close/>
                </a:path>
              </a:pathLst>
            </a:custGeom>
            <a:solidFill>
              <a:srgbClr val="81D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10" name="Freeform 110">
              <a:extLst>
                <a:ext uri="{FF2B5EF4-FFF2-40B4-BE49-F238E27FC236}">
                  <a16:creationId xmlns="" xmlns:a16="http://schemas.microsoft.com/office/drawing/2014/main" id="{F3AAE933-DC7F-4533-8EF0-CF91FB0A5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60" y="3037659"/>
              <a:ext cx="602467" cy="401644"/>
            </a:xfrm>
            <a:custGeom>
              <a:avLst/>
              <a:gdLst>
                <a:gd name="T0" fmla="*/ 163 w 168"/>
                <a:gd name="T1" fmla="*/ 111 h 112"/>
                <a:gd name="T2" fmla="*/ 59 w 168"/>
                <a:gd name="T3" fmla="*/ 112 h 112"/>
                <a:gd name="T4" fmla="*/ 50 w 168"/>
                <a:gd name="T5" fmla="*/ 106 h 112"/>
                <a:gd name="T6" fmla="*/ 2 w 168"/>
                <a:gd name="T7" fmla="*/ 7 h 112"/>
                <a:gd name="T8" fmla="*/ 5 w 168"/>
                <a:gd name="T9" fmla="*/ 2 h 112"/>
                <a:gd name="T10" fmla="*/ 109 w 168"/>
                <a:gd name="T11" fmla="*/ 1 h 112"/>
                <a:gd name="T12" fmla="*/ 118 w 168"/>
                <a:gd name="T13" fmla="*/ 6 h 112"/>
                <a:gd name="T14" fmla="*/ 167 w 168"/>
                <a:gd name="T15" fmla="*/ 106 h 112"/>
                <a:gd name="T16" fmla="*/ 163 w 168"/>
                <a:gd name="T17" fmla="*/ 11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8" h="112">
                  <a:moveTo>
                    <a:pt x="163" y="111"/>
                  </a:moveTo>
                  <a:cubicBezTo>
                    <a:pt x="129" y="112"/>
                    <a:pt x="94" y="112"/>
                    <a:pt x="59" y="112"/>
                  </a:cubicBezTo>
                  <a:cubicBezTo>
                    <a:pt x="55" y="112"/>
                    <a:pt x="52" y="110"/>
                    <a:pt x="50" y="106"/>
                  </a:cubicBezTo>
                  <a:cubicBezTo>
                    <a:pt x="34" y="74"/>
                    <a:pt x="17" y="40"/>
                    <a:pt x="2" y="7"/>
                  </a:cubicBezTo>
                  <a:cubicBezTo>
                    <a:pt x="0" y="3"/>
                    <a:pt x="1" y="2"/>
                    <a:pt x="5" y="2"/>
                  </a:cubicBezTo>
                  <a:cubicBezTo>
                    <a:pt x="39" y="1"/>
                    <a:pt x="74" y="0"/>
                    <a:pt x="109" y="1"/>
                  </a:cubicBezTo>
                  <a:cubicBezTo>
                    <a:pt x="113" y="1"/>
                    <a:pt x="116" y="2"/>
                    <a:pt x="118" y="6"/>
                  </a:cubicBezTo>
                  <a:cubicBezTo>
                    <a:pt x="134" y="39"/>
                    <a:pt x="151" y="73"/>
                    <a:pt x="167" y="106"/>
                  </a:cubicBezTo>
                  <a:cubicBezTo>
                    <a:pt x="168" y="110"/>
                    <a:pt x="168" y="111"/>
                    <a:pt x="163" y="111"/>
                  </a:cubicBezTo>
                  <a:close/>
                </a:path>
              </a:pathLst>
            </a:custGeom>
            <a:solidFill>
              <a:srgbClr val="332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11" name="Freeform 111">
              <a:extLst>
                <a:ext uri="{FF2B5EF4-FFF2-40B4-BE49-F238E27FC236}">
                  <a16:creationId xmlns="" xmlns:a16="http://schemas.microsoft.com/office/drawing/2014/main" id="{4D4BFEE6-4478-4E49-9F48-230E93A03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8707" y="2488934"/>
              <a:ext cx="200822" cy="203651"/>
            </a:xfrm>
            <a:custGeom>
              <a:avLst/>
              <a:gdLst>
                <a:gd name="T0" fmla="*/ 55 w 56"/>
                <a:gd name="T1" fmla="*/ 48 h 57"/>
                <a:gd name="T2" fmla="*/ 52 w 56"/>
                <a:gd name="T3" fmla="*/ 53 h 57"/>
                <a:gd name="T4" fmla="*/ 16 w 56"/>
                <a:gd name="T5" fmla="*/ 54 h 57"/>
                <a:gd name="T6" fmla="*/ 14 w 56"/>
                <a:gd name="T7" fmla="*/ 52 h 57"/>
                <a:gd name="T8" fmla="*/ 3 w 56"/>
                <a:gd name="T9" fmla="*/ 33 h 57"/>
                <a:gd name="T10" fmla="*/ 18 w 56"/>
                <a:gd name="T11" fmla="*/ 33 h 57"/>
                <a:gd name="T12" fmla="*/ 27 w 56"/>
                <a:gd name="T13" fmla="*/ 21 h 57"/>
                <a:gd name="T14" fmla="*/ 28 w 56"/>
                <a:gd name="T15" fmla="*/ 14 h 57"/>
                <a:gd name="T16" fmla="*/ 34 w 56"/>
                <a:gd name="T17" fmla="*/ 0 h 57"/>
                <a:gd name="T18" fmla="*/ 36 w 56"/>
                <a:gd name="T19" fmla="*/ 13 h 57"/>
                <a:gd name="T20" fmla="*/ 44 w 56"/>
                <a:gd name="T21" fmla="*/ 31 h 57"/>
                <a:gd name="T22" fmla="*/ 55 w 56"/>
                <a:gd name="T23" fmla="*/ 4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" h="57">
                  <a:moveTo>
                    <a:pt x="55" y="48"/>
                  </a:moveTo>
                  <a:cubicBezTo>
                    <a:pt x="56" y="50"/>
                    <a:pt x="54" y="52"/>
                    <a:pt x="52" y="53"/>
                  </a:cubicBezTo>
                  <a:cubicBezTo>
                    <a:pt x="40" y="56"/>
                    <a:pt x="29" y="57"/>
                    <a:pt x="16" y="54"/>
                  </a:cubicBezTo>
                  <a:cubicBezTo>
                    <a:pt x="15" y="54"/>
                    <a:pt x="14" y="52"/>
                    <a:pt x="14" y="52"/>
                  </a:cubicBezTo>
                  <a:cubicBezTo>
                    <a:pt x="11" y="49"/>
                    <a:pt x="0" y="36"/>
                    <a:pt x="3" y="33"/>
                  </a:cubicBezTo>
                  <a:cubicBezTo>
                    <a:pt x="7" y="29"/>
                    <a:pt x="13" y="36"/>
                    <a:pt x="18" y="33"/>
                  </a:cubicBezTo>
                  <a:cubicBezTo>
                    <a:pt x="22" y="31"/>
                    <a:pt x="26" y="26"/>
                    <a:pt x="27" y="21"/>
                  </a:cubicBezTo>
                  <a:cubicBezTo>
                    <a:pt x="28" y="18"/>
                    <a:pt x="27" y="18"/>
                    <a:pt x="28" y="14"/>
                  </a:cubicBezTo>
                  <a:cubicBezTo>
                    <a:pt x="28" y="10"/>
                    <a:pt x="31" y="3"/>
                    <a:pt x="34" y="0"/>
                  </a:cubicBezTo>
                  <a:cubicBezTo>
                    <a:pt x="35" y="5"/>
                    <a:pt x="34" y="6"/>
                    <a:pt x="36" y="13"/>
                  </a:cubicBezTo>
                  <a:cubicBezTo>
                    <a:pt x="37" y="15"/>
                    <a:pt x="40" y="25"/>
                    <a:pt x="44" y="31"/>
                  </a:cubicBezTo>
                  <a:cubicBezTo>
                    <a:pt x="45" y="33"/>
                    <a:pt x="52" y="44"/>
                    <a:pt x="55" y="48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12" name="Freeform 112">
              <a:extLst>
                <a:ext uri="{FF2B5EF4-FFF2-40B4-BE49-F238E27FC236}">
                  <a16:creationId xmlns="" xmlns:a16="http://schemas.microsoft.com/office/drawing/2014/main" id="{EE23A090-47F9-4CFE-B35C-B050C4ADC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6982" y="2333367"/>
              <a:ext cx="251735" cy="302647"/>
            </a:xfrm>
            <a:custGeom>
              <a:avLst/>
              <a:gdLst>
                <a:gd name="T0" fmla="*/ 68 w 70"/>
                <a:gd name="T1" fmla="*/ 46 h 84"/>
                <a:gd name="T2" fmla="*/ 65 w 70"/>
                <a:gd name="T3" fmla="*/ 49 h 84"/>
                <a:gd name="T4" fmla="*/ 63 w 70"/>
                <a:gd name="T5" fmla="*/ 50 h 84"/>
                <a:gd name="T6" fmla="*/ 60 w 70"/>
                <a:gd name="T7" fmla="*/ 58 h 84"/>
                <a:gd name="T8" fmla="*/ 51 w 70"/>
                <a:gd name="T9" fmla="*/ 77 h 84"/>
                <a:gd name="T10" fmla="*/ 35 w 70"/>
                <a:gd name="T11" fmla="*/ 83 h 84"/>
                <a:gd name="T12" fmla="*/ 27 w 70"/>
                <a:gd name="T13" fmla="*/ 80 h 84"/>
                <a:gd name="T14" fmla="*/ 26 w 70"/>
                <a:gd name="T15" fmla="*/ 79 h 84"/>
                <a:gd name="T16" fmla="*/ 8 w 70"/>
                <a:gd name="T17" fmla="*/ 52 h 84"/>
                <a:gd name="T18" fmla="*/ 0 w 70"/>
                <a:gd name="T19" fmla="*/ 29 h 84"/>
                <a:gd name="T20" fmla="*/ 46 w 70"/>
                <a:gd name="T21" fmla="*/ 5 h 84"/>
                <a:gd name="T22" fmla="*/ 55 w 70"/>
                <a:gd name="T23" fmla="*/ 32 h 84"/>
                <a:gd name="T24" fmla="*/ 66 w 70"/>
                <a:gd name="T25" fmla="*/ 31 h 84"/>
                <a:gd name="T26" fmla="*/ 68 w 70"/>
                <a:gd name="T27" fmla="*/ 4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" h="84">
                  <a:moveTo>
                    <a:pt x="68" y="46"/>
                  </a:moveTo>
                  <a:cubicBezTo>
                    <a:pt x="67" y="48"/>
                    <a:pt x="66" y="49"/>
                    <a:pt x="65" y="49"/>
                  </a:cubicBezTo>
                  <a:cubicBezTo>
                    <a:pt x="64" y="50"/>
                    <a:pt x="64" y="49"/>
                    <a:pt x="63" y="50"/>
                  </a:cubicBezTo>
                  <a:cubicBezTo>
                    <a:pt x="60" y="52"/>
                    <a:pt x="60" y="55"/>
                    <a:pt x="60" y="58"/>
                  </a:cubicBezTo>
                  <a:cubicBezTo>
                    <a:pt x="62" y="66"/>
                    <a:pt x="57" y="73"/>
                    <a:pt x="51" y="77"/>
                  </a:cubicBezTo>
                  <a:cubicBezTo>
                    <a:pt x="45" y="81"/>
                    <a:pt x="42" y="82"/>
                    <a:pt x="35" y="83"/>
                  </a:cubicBezTo>
                  <a:cubicBezTo>
                    <a:pt x="32" y="84"/>
                    <a:pt x="29" y="82"/>
                    <a:pt x="27" y="80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19" y="72"/>
                    <a:pt x="12" y="61"/>
                    <a:pt x="8" y="52"/>
                  </a:cubicBezTo>
                  <a:cubicBezTo>
                    <a:pt x="4" y="44"/>
                    <a:pt x="2" y="37"/>
                    <a:pt x="0" y="29"/>
                  </a:cubicBezTo>
                  <a:cubicBezTo>
                    <a:pt x="6" y="22"/>
                    <a:pt x="38" y="0"/>
                    <a:pt x="46" y="5"/>
                  </a:cubicBezTo>
                  <a:cubicBezTo>
                    <a:pt x="58" y="13"/>
                    <a:pt x="45" y="25"/>
                    <a:pt x="55" y="32"/>
                  </a:cubicBezTo>
                  <a:cubicBezTo>
                    <a:pt x="60" y="35"/>
                    <a:pt x="62" y="32"/>
                    <a:pt x="66" y="31"/>
                  </a:cubicBezTo>
                  <a:cubicBezTo>
                    <a:pt x="69" y="36"/>
                    <a:pt x="70" y="41"/>
                    <a:pt x="68" y="46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13" name="Freeform 113">
              <a:extLst>
                <a:ext uri="{FF2B5EF4-FFF2-40B4-BE49-F238E27FC236}">
                  <a16:creationId xmlns="" xmlns:a16="http://schemas.microsoft.com/office/drawing/2014/main" id="{B35DD0BA-2DE0-427A-9E80-E3473433D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2027" y="2269727"/>
              <a:ext cx="354975" cy="280020"/>
            </a:xfrm>
            <a:custGeom>
              <a:avLst/>
              <a:gdLst>
                <a:gd name="T0" fmla="*/ 97 w 99"/>
                <a:gd name="T1" fmla="*/ 72 h 78"/>
                <a:gd name="T2" fmla="*/ 94 w 99"/>
                <a:gd name="T3" fmla="*/ 58 h 78"/>
                <a:gd name="T4" fmla="*/ 92 w 99"/>
                <a:gd name="T5" fmla="*/ 50 h 78"/>
                <a:gd name="T6" fmla="*/ 73 w 99"/>
                <a:gd name="T7" fmla="*/ 18 h 78"/>
                <a:gd name="T8" fmla="*/ 18 w 99"/>
                <a:gd name="T9" fmla="*/ 29 h 78"/>
                <a:gd name="T10" fmla="*/ 0 w 99"/>
                <a:gd name="T11" fmla="*/ 40 h 78"/>
                <a:gd name="T12" fmla="*/ 63 w 99"/>
                <a:gd name="T13" fmla="*/ 31 h 78"/>
                <a:gd name="T14" fmla="*/ 76 w 99"/>
                <a:gd name="T15" fmla="*/ 56 h 78"/>
                <a:gd name="T16" fmla="*/ 87 w 99"/>
                <a:gd name="T17" fmla="*/ 52 h 78"/>
                <a:gd name="T18" fmla="*/ 83 w 99"/>
                <a:gd name="T19" fmla="*/ 65 h 78"/>
                <a:gd name="T20" fmla="*/ 86 w 99"/>
                <a:gd name="T21" fmla="*/ 71 h 78"/>
                <a:gd name="T22" fmla="*/ 97 w 99"/>
                <a:gd name="T23" fmla="*/ 75 h 78"/>
                <a:gd name="T24" fmla="*/ 97 w 99"/>
                <a:gd name="T25" fmla="*/ 7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78">
                  <a:moveTo>
                    <a:pt x="97" y="72"/>
                  </a:moveTo>
                  <a:cubicBezTo>
                    <a:pt x="96" y="68"/>
                    <a:pt x="95" y="62"/>
                    <a:pt x="94" y="58"/>
                  </a:cubicBezTo>
                  <a:cubicBezTo>
                    <a:pt x="94" y="55"/>
                    <a:pt x="93" y="52"/>
                    <a:pt x="92" y="50"/>
                  </a:cubicBezTo>
                  <a:cubicBezTo>
                    <a:pt x="92" y="37"/>
                    <a:pt x="93" y="16"/>
                    <a:pt x="73" y="18"/>
                  </a:cubicBezTo>
                  <a:cubicBezTo>
                    <a:pt x="52" y="0"/>
                    <a:pt x="31" y="12"/>
                    <a:pt x="18" y="29"/>
                  </a:cubicBezTo>
                  <a:cubicBezTo>
                    <a:pt x="11" y="38"/>
                    <a:pt x="9" y="36"/>
                    <a:pt x="0" y="40"/>
                  </a:cubicBezTo>
                  <a:cubicBezTo>
                    <a:pt x="24" y="53"/>
                    <a:pt x="44" y="48"/>
                    <a:pt x="63" y="31"/>
                  </a:cubicBezTo>
                  <a:cubicBezTo>
                    <a:pt x="64" y="41"/>
                    <a:pt x="65" y="52"/>
                    <a:pt x="76" y="56"/>
                  </a:cubicBezTo>
                  <a:cubicBezTo>
                    <a:pt x="80" y="55"/>
                    <a:pt x="83" y="53"/>
                    <a:pt x="87" y="52"/>
                  </a:cubicBezTo>
                  <a:cubicBezTo>
                    <a:pt x="88" y="57"/>
                    <a:pt x="87" y="61"/>
                    <a:pt x="83" y="65"/>
                  </a:cubicBezTo>
                  <a:cubicBezTo>
                    <a:pt x="83" y="67"/>
                    <a:pt x="84" y="70"/>
                    <a:pt x="86" y="71"/>
                  </a:cubicBezTo>
                  <a:cubicBezTo>
                    <a:pt x="88" y="74"/>
                    <a:pt x="94" y="78"/>
                    <a:pt x="97" y="75"/>
                  </a:cubicBezTo>
                  <a:cubicBezTo>
                    <a:pt x="99" y="75"/>
                    <a:pt x="98" y="74"/>
                    <a:pt x="97" y="72"/>
                  </a:cubicBezTo>
                  <a:close/>
                </a:path>
              </a:pathLst>
            </a:custGeom>
            <a:solidFill>
              <a:srgbClr val="2C3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14" name="Freeform 114">
              <a:extLst>
                <a:ext uri="{FF2B5EF4-FFF2-40B4-BE49-F238E27FC236}">
                  <a16:creationId xmlns="" xmlns:a16="http://schemas.microsoft.com/office/drawing/2014/main" id="{C211172B-00B7-490E-A64A-BBF917687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0322" y="2456407"/>
              <a:ext cx="147081" cy="179609"/>
            </a:xfrm>
            <a:custGeom>
              <a:avLst/>
              <a:gdLst>
                <a:gd name="T0" fmla="*/ 34 w 41"/>
                <a:gd name="T1" fmla="*/ 20 h 50"/>
                <a:gd name="T2" fmla="*/ 34 w 41"/>
                <a:gd name="T3" fmla="*/ 21 h 50"/>
                <a:gd name="T4" fmla="*/ 34 w 41"/>
                <a:gd name="T5" fmla="*/ 24 h 50"/>
                <a:gd name="T6" fmla="*/ 25 w 41"/>
                <a:gd name="T7" fmla="*/ 43 h 50"/>
                <a:gd name="T8" fmla="*/ 9 w 41"/>
                <a:gd name="T9" fmla="*/ 49 h 50"/>
                <a:gd name="T10" fmla="*/ 1 w 41"/>
                <a:gd name="T11" fmla="*/ 46 h 50"/>
                <a:gd name="T12" fmla="*/ 0 w 41"/>
                <a:gd name="T13" fmla="*/ 45 h 50"/>
                <a:gd name="T14" fmla="*/ 8 w 41"/>
                <a:gd name="T15" fmla="*/ 41 h 50"/>
                <a:gd name="T16" fmla="*/ 20 w 41"/>
                <a:gd name="T17" fmla="*/ 34 h 50"/>
                <a:gd name="T18" fmla="*/ 30 w 41"/>
                <a:gd name="T19" fmla="*/ 19 h 50"/>
                <a:gd name="T20" fmla="*/ 31 w 41"/>
                <a:gd name="T21" fmla="*/ 14 h 50"/>
                <a:gd name="T22" fmla="*/ 32 w 41"/>
                <a:gd name="T23" fmla="*/ 11 h 50"/>
                <a:gd name="T24" fmla="*/ 40 w 41"/>
                <a:gd name="T25" fmla="*/ 0 h 50"/>
                <a:gd name="T26" fmla="*/ 41 w 41"/>
                <a:gd name="T27" fmla="*/ 3 h 50"/>
                <a:gd name="T28" fmla="*/ 34 w 41"/>
                <a:gd name="T29" fmla="*/ 2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50">
                  <a:moveTo>
                    <a:pt x="34" y="20"/>
                  </a:moveTo>
                  <a:cubicBezTo>
                    <a:pt x="34" y="20"/>
                    <a:pt x="34" y="20"/>
                    <a:pt x="34" y="21"/>
                  </a:cubicBezTo>
                  <a:cubicBezTo>
                    <a:pt x="34" y="22"/>
                    <a:pt x="34" y="23"/>
                    <a:pt x="34" y="24"/>
                  </a:cubicBezTo>
                  <a:cubicBezTo>
                    <a:pt x="36" y="32"/>
                    <a:pt x="31" y="39"/>
                    <a:pt x="25" y="43"/>
                  </a:cubicBezTo>
                  <a:cubicBezTo>
                    <a:pt x="19" y="47"/>
                    <a:pt x="16" y="48"/>
                    <a:pt x="9" y="49"/>
                  </a:cubicBezTo>
                  <a:cubicBezTo>
                    <a:pt x="6" y="50"/>
                    <a:pt x="3" y="48"/>
                    <a:pt x="1" y="46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2" y="44"/>
                    <a:pt x="6" y="43"/>
                    <a:pt x="8" y="41"/>
                  </a:cubicBezTo>
                  <a:cubicBezTo>
                    <a:pt x="12" y="39"/>
                    <a:pt x="17" y="36"/>
                    <a:pt x="20" y="34"/>
                  </a:cubicBezTo>
                  <a:cubicBezTo>
                    <a:pt x="26" y="29"/>
                    <a:pt x="29" y="25"/>
                    <a:pt x="30" y="19"/>
                  </a:cubicBezTo>
                  <a:cubicBezTo>
                    <a:pt x="30" y="17"/>
                    <a:pt x="30" y="16"/>
                    <a:pt x="31" y="14"/>
                  </a:cubicBezTo>
                  <a:cubicBezTo>
                    <a:pt x="31" y="13"/>
                    <a:pt x="32" y="12"/>
                    <a:pt x="32" y="11"/>
                  </a:cubicBezTo>
                  <a:cubicBezTo>
                    <a:pt x="35" y="7"/>
                    <a:pt x="37" y="4"/>
                    <a:pt x="40" y="0"/>
                  </a:cubicBezTo>
                  <a:cubicBezTo>
                    <a:pt x="40" y="1"/>
                    <a:pt x="41" y="2"/>
                    <a:pt x="41" y="3"/>
                  </a:cubicBezTo>
                  <a:cubicBezTo>
                    <a:pt x="41" y="10"/>
                    <a:pt x="37" y="14"/>
                    <a:pt x="34" y="20"/>
                  </a:cubicBezTo>
                  <a:close/>
                </a:path>
              </a:pathLst>
            </a:custGeom>
            <a:solidFill>
              <a:srgbClr val="EE77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15" name="Freeform 115">
              <a:extLst>
                <a:ext uri="{FF2B5EF4-FFF2-40B4-BE49-F238E27FC236}">
                  <a16:creationId xmlns="" xmlns:a16="http://schemas.microsoft.com/office/drawing/2014/main" id="{87F21F49-CE21-4D3D-ADB5-EE32933D22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7102" y="3180498"/>
              <a:ext cx="340832" cy="155566"/>
            </a:xfrm>
            <a:custGeom>
              <a:avLst/>
              <a:gdLst>
                <a:gd name="T0" fmla="*/ 58 w 95"/>
                <a:gd name="T1" fmla="*/ 40 h 43"/>
                <a:gd name="T2" fmla="*/ 2 w 95"/>
                <a:gd name="T3" fmla="*/ 29 h 43"/>
                <a:gd name="T4" fmla="*/ 5 w 95"/>
                <a:gd name="T5" fmla="*/ 6 h 43"/>
                <a:gd name="T6" fmla="*/ 46 w 95"/>
                <a:gd name="T7" fmla="*/ 3 h 43"/>
                <a:gd name="T8" fmla="*/ 77 w 95"/>
                <a:gd name="T9" fmla="*/ 3 h 43"/>
                <a:gd name="T10" fmla="*/ 91 w 95"/>
                <a:gd name="T11" fmla="*/ 17 h 43"/>
                <a:gd name="T12" fmla="*/ 95 w 95"/>
                <a:gd name="T13" fmla="*/ 27 h 43"/>
                <a:gd name="T14" fmla="*/ 84 w 95"/>
                <a:gd name="T15" fmla="*/ 41 h 43"/>
                <a:gd name="T16" fmla="*/ 58 w 95"/>
                <a:gd name="T17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43">
                  <a:moveTo>
                    <a:pt x="58" y="40"/>
                  </a:moveTo>
                  <a:cubicBezTo>
                    <a:pt x="39" y="37"/>
                    <a:pt x="21" y="33"/>
                    <a:pt x="2" y="29"/>
                  </a:cubicBezTo>
                  <a:cubicBezTo>
                    <a:pt x="1" y="20"/>
                    <a:pt x="0" y="13"/>
                    <a:pt x="5" y="6"/>
                  </a:cubicBezTo>
                  <a:cubicBezTo>
                    <a:pt x="19" y="6"/>
                    <a:pt x="32" y="3"/>
                    <a:pt x="46" y="3"/>
                  </a:cubicBezTo>
                  <a:cubicBezTo>
                    <a:pt x="57" y="1"/>
                    <a:pt x="67" y="0"/>
                    <a:pt x="77" y="3"/>
                  </a:cubicBezTo>
                  <a:cubicBezTo>
                    <a:pt x="85" y="5"/>
                    <a:pt x="88" y="11"/>
                    <a:pt x="91" y="17"/>
                  </a:cubicBezTo>
                  <a:cubicBezTo>
                    <a:pt x="93" y="20"/>
                    <a:pt x="93" y="24"/>
                    <a:pt x="95" y="27"/>
                  </a:cubicBezTo>
                  <a:cubicBezTo>
                    <a:pt x="93" y="33"/>
                    <a:pt x="92" y="39"/>
                    <a:pt x="84" y="41"/>
                  </a:cubicBezTo>
                  <a:cubicBezTo>
                    <a:pt x="75" y="43"/>
                    <a:pt x="67" y="42"/>
                    <a:pt x="58" y="40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16" name="Freeform 116">
              <a:extLst>
                <a:ext uri="{FF2B5EF4-FFF2-40B4-BE49-F238E27FC236}">
                  <a16:creationId xmlns="" xmlns:a16="http://schemas.microsoft.com/office/drawing/2014/main" id="{CD818FB1-1731-43A7-832B-6DEDB384696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8627" y="3023517"/>
              <a:ext cx="223450" cy="254563"/>
            </a:xfrm>
            <a:custGeom>
              <a:avLst/>
              <a:gdLst>
                <a:gd name="T0" fmla="*/ 61 w 62"/>
                <a:gd name="T1" fmla="*/ 52 h 71"/>
                <a:gd name="T2" fmla="*/ 58 w 62"/>
                <a:gd name="T3" fmla="*/ 71 h 71"/>
                <a:gd name="T4" fmla="*/ 58 w 62"/>
                <a:gd name="T5" fmla="*/ 71 h 71"/>
                <a:gd name="T6" fmla="*/ 49 w 62"/>
                <a:gd name="T7" fmla="*/ 57 h 71"/>
                <a:gd name="T8" fmla="*/ 31 w 62"/>
                <a:gd name="T9" fmla="*/ 47 h 71"/>
                <a:gd name="T10" fmla="*/ 12 w 62"/>
                <a:gd name="T11" fmla="*/ 47 h 71"/>
                <a:gd name="T12" fmla="*/ 9 w 62"/>
                <a:gd name="T13" fmla="*/ 47 h 71"/>
                <a:gd name="T14" fmla="*/ 9 w 62"/>
                <a:gd name="T15" fmla="*/ 47 h 71"/>
                <a:gd name="T16" fmla="*/ 3 w 62"/>
                <a:gd name="T17" fmla="*/ 14 h 71"/>
                <a:gd name="T18" fmla="*/ 2 w 62"/>
                <a:gd name="T19" fmla="*/ 13 h 71"/>
                <a:gd name="T20" fmla="*/ 2 w 62"/>
                <a:gd name="T21" fmla="*/ 11 h 71"/>
                <a:gd name="T22" fmla="*/ 2 w 62"/>
                <a:gd name="T23" fmla="*/ 10 h 71"/>
                <a:gd name="T24" fmla="*/ 2 w 62"/>
                <a:gd name="T25" fmla="*/ 4 h 71"/>
                <a:gd name="T26" fmla="*/ 4 w 62"/>
                <a:gd name="T27" fmla="*/ 3 h 71"/>
                <a:gd name="T28" fmla="*/ 11 w 62"/>
                <a:gd name="T29" fmla="*/ 3 h 71"/>
                <a:gd name="T30" fmla="*/ 47 w 62"/>
                <a:gd name="T31" fmla="*/ 0 h 71"/>
                <a:gd name="T32" fmla="*/ 53 w 62"/>
                <a:gd name="T33" fmla="*/ 0 h 71"/>
                <a:gd name="T34" fmla="*/ 54 w 62"/>
                <a:gd name="T35" fmla="*/ 0 h 71"/>
                <a:gd name="T36" fmla="*/ 54 w 62"/>
                <a:gd name="T37" fmla="*/ 0 h 71"/>
                <a:gd name="T38" fmla="*/ 57 w 62"/>
                <a:gd name="T39" fmla="*/ 11 h 71"/>
                <a:gd name="T40" fmla="*/ 61 w 62"/>
                <a:gd name="T41" fmla="*/ 5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2" h="71">
                  <a:moveTo>
                    <a:pt x="61" y="52"/>
                  </a:moveTo>
                  <a:cubicBezTo>
                    <a:pt x="61" y="59"/>
                    <a:pt x="59" y="65"/>
                    <a:pt x="5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3" y="67"/>
                    <a:pt x="52" y="61"/>
                    <a:pt x="49" y="57"/>
                  </a:cubicBezTo>
                  <a:cubicBezTo>
                    <a:pt x="45" y="50"/>
                    <a:pt x="40" y="47"/>
                    <a:pt x="31" y="47"/>
                  </a:cubicBezTo>
                  <a:cubicBezTo>
                    <a:pt x="25" y="47"/>
                    <a:pt x="18" y="47"/>
                    <a:pt x="12" y="47"/>
                  </a:cubicBezTo>
                  <a:cubicBezTo>
                    <a:pt x="11" y="47"/>
                    <a:pt x="10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36"/>
                    <a:pt x="5" y="25"/>
                    <a:pt x="3" y="14"/>
                  </a:cubicBezTo>
                  <a:cubicBezTo>
                    <a:pt x="2" y="14"/>
                    <a:pt x="2" y="14"/>
                    <a:pt x="2" y="13"/>
                  </a:cubicBezTo>
                  <a:cubicBezTo>
                    <a:pt x="2" y="13"/>
                    <a:pt x="2" y="12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8"/>
                    <a:pt x="0" y="6"/>
                    <a:pt x="2" y="4"/>
                  </a:cubicBezTo>
                  <a:cubicBezTo>
                    <a:pt x="2" y="4"/>
                    <a:pt x="3" y="3"/>
                    <a:pt x="4" y="3"/>
                  </a:cubicBezTo>
                  <a:cubicBezTo>
                    <a:pt x="6" y="2"/>
                    <a:pt x="8" y="3"/>
                    <a:pt x="11" y="3"/>
                  </a:cubicBezTo>
                  <a:cubicBezTo>
                    <a:pt x="22" y="3"/>
                    <a:pt x="35" y="1"/>
                    <a:pt x="47" y="0"/>
                  </a:cubicBezTo>
                  <a:cubicBezTo>
                    <a:pt x="49" y="0"/>
                    <a:pt x="51" y="0"/>
                    <a:pt x="53" y="0"/>
                  </a:cubicBezTo>
                  <a:cubicBezTo>
                    <a:pt x="53" y="0"/>
                    <a:pt x="54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5" y="0"/>
                    <a:pt x="56" y="4"/>
                    <a:pt x="57" y="11"/>
                  </a:cubicBezTo>
                  <a:cubicBezTo>
                    <a:pt x="59" y="22"/>
                    <a:pt x="62" y="41"/>
                    <a:pt x="61" y="52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17" name="Freeform 117">
              <a:extLst>
                <a:ext uri="{FF2B5EF4-FFF2-40B4-BE49-F238E27FC236}">
                  <a16:creationId xmlns="" xmlns:a16="http://schemas.microsoft.com/office/drawing/2014/main" id="{954DE2D7-D2BA-4543-BE7E-FF1FE49A7F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0312" y="2890578"/>
              <a:ext cx="36770" cy="149909"/>
            </a:xfrm>
            <a:custGeom>
              <a:avLst/>
              <a:gdLst>
                <a:gd name="T0" fmla="*/ 6 w 10"/>
                <a:gd name="T1" fmla="*/ 37 h 42"/>
                <a:gd name="T2" fmla="*/ 1 w 10"/>
                <a:gd name="T3" fmla="*/ 41 h 42"/>
                <a:gd name="T4" fmla="*/ 3 w 10"/>
                <a:gd name="T5" fmla="*/ 16 h 42"/>
                <a:gd name="T6" fmla="*/ 4 w 10"/>
                <a:gd name="T7" fmla="*/ 4 h 42"/>
                <a:gd name="T8" fmla="*/ 7 w 10"/>
                <a:gd name="T9" fmla="*/ 0 h 42"/>
                <a:gd name="T10" fmla="*/ 10 w 10"/>
                <a:gd name="T11" fmla="*/ 4 h 42"/>
                <a:gd name="T12" fmla="*/ 8 w 10"/>
                <a:gd name="T13" fmla="*/ 18 h 42"/>
                <a:gd name="T14" fmla="*/ 6 w 10"/>
                <a:gd name="T15" fmla="*/ 3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42">
                  <a:moveTo>
                    <a:pt x="6" y="37"/>
                  </a:moveTo>
                  <a:cubicBezTo>
                    <a:pt x="5" y="40"/>
                    <a:pt x="5" y="42"/>
                    <a:pt x="1" y="41"/>
                  </a:cubicBezTo>
                  <a:cubicBezTo>
                    <a:pt x="0" y="33"/>
                    <a:pt x="2" y="25"/>
                    <a:pt x="3" y="16"/>
                  </a:cubicBezTo>
                  <a:cubicBezTo>
                    <a:pt x="3" y="12"/>
                    <a:pt x="3" y="8"/>
                    <a:pt x="4" y="4"/>
                  </a:cubicBezTo>
                  <a:cubicBezTo>
                    <a:pt x="4" y="1"/>
                    <a:pt x="5" y="0"/>
                    <a:pt x="7" y="0"/>
                  </a:cubicBezTo>
                  <a:cubicBezTo>
                    <a:pt x="10" y="0"/>
                    <a:pt x="10" y="2"/>
                    <a:pt x="10" y="4"/>
                  </a:cubicBezTo>
                  <a:cubicBezTo>
                    <a:pt x="9" y="9"/>
                    <a:pt x="9" y="13"/>
                    <a:pt x="8" y="18"/>
                  </a:cubicBezTo>
                  <a:cubicBezTo>
                    <a:pt x="7" y="24"/>
                    <a:pt x="6" y="31"/>
                    <a:pt x="6" y="37"/>
                  </a:cubicBezTo>
                  <a:close/>
                </a:path>
              </a:pathLst>
            </a:custGeom>
            <a:solidFill>
              <a:srgbClr val="81D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18" name="Freeform 118">
              <a:extLst>
                <a:ext uri="{FF2B5EF4-FFF2-40B4-BE49-F238E27FC236}">
                  <a16:creationId xmlns="" xmlns:a16="http://schemas.microsoft.com/office/drawing/2014/main" id="{AF8AB282-26E3-45B0-9B2B-67DAE7088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6681" y="3170597"/>
              <a:ext cx="257392" cy="125868"/>
            </a:xfrm>
            <a:custGeom>
              <a:avLst/>
              <a:gdLst>
                <a:gd name="T0" fmla="*/ 72 w 72"/>
                <a:gd name="T1" fmla="*/ 9 h 35"/>
                <a:gd name="T2" fmla="*/ 6 w 72"/>
                <a:gd name="T3" fmla="*/ 18 h 35"/>
                <a:gd name="T4" fmla="*/ 69 w 72"/>
                <a:gd name="T5" fmla="*/ 32 h 35"/>
                <a:gd name="T6" fmla="*/ 72 w 72"/>
                <a:gd name="T7" fmla="*/ 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" h="35">
                  <a:moveTo>
                    <a:pt x="72" y="9"/>
                  </a:moveTo>
                  <a:cubicBezTo>
                    <a:pt x="72" y="9"/>
                    <a:pt x="0" y="0"/>
                    <a:pt x="6" y="18"/>
                  </a:cubicBezTo>
                  <a:cubicBezTo>
                    <a:pt x="13" y="35"/>
                    <a:pt x="69" y="32"/>
                    <a:pt x="69" y="32"/>
                  </a:cubicBezTo>
                  <a:lnTo>
                    <a:pt x="72" y="9"/>
                  </a:ln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 dirty="0">
                <a:solidFill>
                  <a:prstClr val="black"/>
                </a:solidFill>
              </a:endParaRPr>
            </a:p>
          </p:txBody>
        </p:sp>
        <p:sp>
          <p:nvSpPr>
            <p:cNvPr id="119" name="Freeform 119">
              <a:extLst>
                <a:ext uri="{FF2B5EF4-FFF2-40B4-BE49-F238E27FC236}">
                  <a16:creationId xmlns="" xmlns:a16="http://schemas.microsoft.com/office/drawing/2014/main" id="{FB7E9110-1430-4D0B-9718-AEB909E32A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2830" y="3102714"/>
              <a:ext cx="233350" cy="132939"/>
            </a:xfrm>
            <a:custGeom>
              <a:avLst/>
              <a:gdLst>
                <a:gd name="T0" fmla="*/ 6 w 65"/>
                <a:gd name="T1" fmla="*/ 37 h 37"/>
                <a:gd name="T2" fmla="*/ 65 w 65"/>
                <a:gd name="T3" fmla="*/ 21 h 37"/>
                <a:gd name="T4" fmla="*/ 64 w 65"/>
                <a:gd name="T5" fmla="*/ 18 h 37"/>
                <a:gd name="T6" fmla="*/ 20 w 65"/>
                <a:gd name="T7" fmla="*/ 5 h 37"/>
                <a:gd name="T8" fmla="*/ 2 w 65"/>
                <a:gd name="T9" fmla="*/ 18 h 37"/>
                <a:gd name="T10" fmla="*/ 6 w 65"/>
                <a:gd name="T1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37">
                  <a:moveTo>
                    <a:pt x="6" y="37"/>
                  </a:moveTo>
                  <a:cubicBezTo>
                    <a:pt x="6" y="37"/>
                    <a:pt x="63" y="34"/>
                    <a:pt x="65" y="21"/>
                  </a:cubicBezTo>
                  <a:cubicBezTo>
                    <a:pt x="65" y="20"/>
                    <a:pt x="64" y="19"/>
                    <a:pt x="64" y="18"/>
                  </a:cubicBezTo>
                  <a:cubicBezTo>
                    <a:pt x="59" y="6"/>
                    <a:pt x="37" y="0"/>
                    <a:pt x="20" y="5"/>
                  </a:cubicBezTo>
                  <a:cubicBezTo>
                    <a:pt x="15" y="7"/>
                    <a:pt x="5" y="10"/>
                    <a:pt x="2" y="18"/>
                  </a:cubicBezTo>
                  <a:cubicBezTo>
                    <a:pt x="0" y="27"/>
                    <a:pt x="5" y="35"/>
                    <a:pt x="6" y="37"/>
                  </a:cubicBezTo>
                  <a:close/>
                </a:path>
              </a:pathLst>
            </a:custGeom>
            <a:solidFill>
              <a:srgbClr val="F592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0" name="Freeform 120">
              <a:extLst>
                <a:ext uri="{FF2B5EF4-FFF2-40B4-BE49-F238E27FC236}">
                  <a16:creationId xmlns="" xmlns:a16="http://schemas.microsoft.com/office/drawing/2014/main" id="{B5E7BFCA-1D72-4AEF-A992-997C170762D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36148" y="4239763"/>
              <a:ext cx="499227" cy="333761"/>
            </a:xfrm>
            <a:custGeom>
              <a:avLst/>
              <a:gdLst>
                <a:gd name="T0" fmla="*/ 0 w 139"/>
                <a:gd name="T1" fmla="*/ 93 h 93"/>
                <a:gd name="T2" fmla="*/ 110 w 139"/>
                <a:gd name="T3" fmla="*/ 0 h 93"/>
                <a:gd name="T4" fmla="*/ 135 w 139"/>
                <a:gd name="T5" fmla="*/ 12 h 93"/>
                <a:gd name="T6" fmla="*/ 125 w 139"/>
                <a:gd name="T7" fmla="*/ 35 h 93"/>
                <a:gd name="T8" fmla="*/ 73 w 139"/>
                <a:gd name="T9" fmla="*/ 66 h 93"/>
                <a:gd name="T10" fmla="*/ 0 w 139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93">
                  <a:moveTo>
                    <a:pt x="0" y="93"/>
                  </a:moveTo>
                  <a:cubicBezTo>
                    <a:pt x="13" y="36"/>
                    <a:pt x="59" y="0"/>
                    <a:pt x="110" y="0"/>
                  </a:cubicBezTo>
                  <a:cubicBezTo>
                    <a:pt x="120" y="0"/>
                    <a:pt x="131" y="2"/>
                    <a:pt x="135" y="12"/>
                  </a:cubicBezTo>
                  <a:cubicBezTo>
                    <a:pt x="139" y="21"/>
                    <a:pt x="131" y="28"/>
                    <a:pt x="125" y="35"/>
                  </a:cubicBezTo>
                  <a:cubicBezTo>
                    <a:pt x="111" y="51"/>
                    <a:pt x="92" y="59"/>
                    <a:pt x="73" y="66"/>
                  </a:cubicBezTo>
                  <a:cubicBezTo>
                    <a:pt x="48" y="74"/>
                    <a:pt x="7" y="93"/>
                    <a:pt x="0" y="93"/>
                  </a:cubicBezTo>
                  <a:close/>
                </a:path>
              </a:pathLst>
            </a:custGeom>
            <a:solidFill>
              <a:srgbClr val="A2DD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1" name="Freeform 121">
              <a:extLst>
                <a:ext uri="{FF2B5EF4-FFF2-40B4-BE49-F238E27FC236}">
                  <a16:creationId xmlns="" xmlns:a16="http://schemas.microsoft.com/office/drawing/2014/main" id="{E68B84B2-CC48-4DC5-A887-565E0D0D8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7423" y="4204407"/>
              <a:ext cx="492156" cy="340832"/>
            </a:xfrm>
            <a:custGeom>
              <a:avLst/>
              <a:gdLst>
                <a:gd name="T0" fmla="*/ 137 w 137"/>
                <a:gd name="T1" fmla="*/ 95 h 95"/>
                <a:gd name="T2" fmla="*/ 29 w 137"/>
                <a:gd name="T3" fmla="*/ 0 h 95"/>
                <a:gd name="T4" fmla="*/ 4 w 137"/>
                <a:gd name="T5" fmla="*/ 12 h 95"/>
                <a:gd name="T6" fmla="*/ 13 w 137"/>
                <a:gd name="T7" fmla="*/ 35 h 95"/>
                <a:gd name="T8" fmla="*/ 65 w 137"/>
                <a:gd name="T9" fmla="*/ 66 h 95"/>
                <a:gd name="T10" fmla="*/ 137 w 137"/>
                <a:gd name="T11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95">
                  <a:moveTo>
                    <a:pt x="137" y="95"/>
                  </a:moveTo>
                  <a:cubicBezTo>
                    <a:pt x="126" y="38"/>
                    <a:pt x="80" y="1"/>
                    <a:pt x="29" y="0"/>
                  </a:cubicBezTo>
                  <a:cubicBezTo>
                    <a:pt x="19" y="0"/>
                    <a:pt x="8" y="2"/>
                    <a:pt x="4" y="12"/>
                  </a:cubicBezTo>
                  <a:cubicBezTo>
                    <a:pt x="0" y="21"/>
                    <a:pt x="8" y="28"/>
                    <a:pt x="13" y="35"/>
                  </a:cubicBezTo>
                  <a:cubicBezTo>
                    <a:pt x="27" y="51"/>
                    <a:pt x="46" y="59"/>
                    <a:pt x="65" y="66"/>
                  </a:cubicBezTo>
                  <a:cubicBezTo>
                    <a:pt x="90" y="76"/>
                    <a:pt x="131" y="95"/>
                    <a:pt x="137" y="95"/>
                  </a:cubicBezTo>
                  <a:close/>
                </a:path>
              </a:pathLst>
            </a:custGeom>
            <a:solidFill>
              <a:srgbClr val="A2DD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2" name="Freeform 122">
              <a:extLst>
                <a:ext uri="{FF2B5EF4-FFF2-40B4-BE49-F238E27FC236}">
                  <a16:creationId xmlns="" xmlns:a16="http://schemas.microsoft.com/office/drawing/2014/main" id="{A48C5D7A-8847-4A90-9F51-D4B1060ADA18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1685" y="3511430"/>
              <a:ext cx="329519" cy="984311"/>
            </a:xfrm>
            <a:custGeom>
              <a:avLst/>
              <a:gdLst>
                <a:gd name="T0" fmla="*/ 43 w 92"/>
                <a:gd name="T1" fmla="*/ 238 h 274"/>
                <a:gd name="T2" fmla="*/ 0 w 92"/>
                <a:gd name="T3" fmla="*/ 27 h 274"/>
                <a:gd name="T4" fmla="*/ 2 w 92"/>
                <a:gd name="T5" fmla="*/ 12 h 274"/>
                <a:gd name="T6" fmla="*/ 14 w 92"/>
                <a:gd name="T7" fmla="*/ 2 h 274"/>
                <a:gd name="T8" fmla="*/ 37 w 92"/>
                <a:gd name="T9" fmla="*/ 21 h 274"/>
                <a:gd name="T10" fmla="*/ 88 w 92"/>
                <a:gd name="T11" fmla="*/ 167 h 274"/>
                <a:gd name="T12" fmla="*/ 82 w 92"/>
                <a:gd name="T13" fmla="*/ 264 h 274"/>
                <a:gd name="T14" fmla="*/ 79 w 92"/>
                <a:gd name="T15" fmla="*/ 274 h 274"/>
                <a:gd name="T16" fmla="*/ 70 w 92"/>
                <a:gd name="T17" fmla="*/ 251 h 274"/>
                <a:gd name="T18" fmla="*/ 69 w 92"/>
                <a:gd name="T19" fmla="*/ 245 h 274"/>
                <a:gd name="T20" fmla="*/ 43 w 92"/>
                <a:gd name="T21" fmla="*/ 23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274">
                  <a:moveTo>
                    <a:pt x="43" y="238"/>
                  </a:moveTo>
                  <a:cubicBezTo>
                    <a:pt x="19" y="171"/>
                    <a:pt x="1" y="103"/>
                    <a:pt x="0" y="27"/>
                  </a:cubicBezTo>
                  <a:cubicBezTo>
                    <a:pt x="0" y="22"/>
                    <a:pt x="1" y="17"/>
                    <a:pt x="2" y="12"/>
                  </a:cubicBezTo>
                  <a:cubicBezTo>
                    <a:pt x="3" y="3"/>
                    <a:pt x="7" y="0"/>
                    <a:pt x="14" y="2"/>
                  </a:cubicBezTo>
                  <a:cubicBezTo>
                    <a:pt x="23" y="5"/>
                    <a:pt x="30" y="12"/>
                    <a:pt x="37" y="21"/>
                  </a:cubicBezTo>
                  <a:cubicBezTo>
                    <a:pt x="68" y="61"/>
                    <a:pt x="81" y="112"/>
                    <a:pt x="88" y="167"/>
                  </a:cubicBezTo>
                  <a:cubicBezTo>
                    <a:pt x="92" y="200"/>
                    <a:pt x="90" y="232"/>
                    <a:pt x="82" y="264"/>
                  </a:cubicBezTo>
                  <a:cubicBezTo>
                    <a:pt x="82" y="267"/>
                    <a:pt x="80" y="270"/>
                    <a:pt x="79" y="274"/>
                  </a:cubicBezTo>
                  <a:cubicBezTo>
                    <a:pt x="73" y="268"/>
                    <a:pt x="72" y="259"/>
                    <a:pt x="70" y="251"/>
                  </a:cubicBezTo>
                  <a:cubicBezTo>
                    <a:pt x="63" y="204"/>
                    <a:pt x="60" y="188"/>
                    <a:pt x="69" y="245"/>
                  </a:cubicBezTo>
                  <a:cubicBezTo>
                    <a:pt x="71" y="257"/>
                    <a:pt x="49" y="255"/>
                    <a:pt x="43" y="238"/>
                  </a:cubicBezTo>
                  <a:close/>
                </a:path>
              </a:pathLst>
            </a:custGeom>
            <a:solidFill>
              <a:srgbClr val="80C9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3" name="Freeform 123">
              <a:extLst>
                <a:ext uri="{FF2B5EF4-FFF2-40B4-BE49-F238E27FC236}">
                  <a16:creationId xmlns="" xmlns:a16="http://schemas.microsoft.com/office/drawing/2014/main" id="{0876DC10-840C-439F-BF79-C05D9093F80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1605" y="4053083"/>
              <a:ext cx="494984" cy="340832"/>
            </a:xfrm>
            <a:custGeom>
              <a:avLst/>
              <a:gdLst>
                <a:gd name="T0" fmla="*/ 0 w 138"/>
                <a:gd name="T1" fmla="*/ 95 h 95"/>
                <a:gd name="T2" fmla="*/ 108 w 138"/>
                <a:gd name="T3" fmla="*/ 0 h 95"/>
                <a:gd name="T4" fmla="*/ 133 w 138"/>
                <a:gd name="T5" fmla="*/ 12 h 95"/>
                <a:gd name="T6" fmla="*/ 124 w 138"/>
                <a:gd name="T7" fmla="*/ 35 h 95"/>
                <a:gd name="T8" fmla="*/ 72 w 138"/>
                <a:gd name="T9" fmla="*/ 67 h 95"/>
                <a:gd name="T10" fmla="*/ 0 w 138"/>
                <a:gd name="T11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8" h="95">
                  <a:moveTo>
                    <a:pt x="0" y="95"/>
                  </a:moveTo>
                  <a:cubicBezTo>
                    <a:pt x="11" y="38"/>
                    <a:pt x="57" y="1"/>
                    <a:pt x="108" y="0"/>
                  </a:cubicBezTo>
                  <a:cubicBezTo>
                    <a:pt x="118" y="0"/>
                    <a:pt x="129" y="2"/>
                    <a:pt x="133" y="12"/>
                  </a:cubicBezTo>
                  <a:cubicBezTo>
                    <a:pt x="138" y="21"/>
                    <a:pt x="130" y="28"/>
                    <a:pt x="124" y="35"/>
                  </a:cubicBezTo>
                  <a:cubicBezTo>
                    <a:pt x="110" y="51"/>
                    <a:pt x="91" y="59"/>
                    <a:pt x="72" y="67"/>
                  </a:cubicBezTo>
                  <a:cubicBezTo>
                    <a:pt x="48" y="76"/>
                    <a:pt x="6" y="95"/>
                    <a:pt x="0" y="95"/>
                  </a:cubicBezTo>
                  <a:close/>
                </a:path>
              </a:pathLst>
            </a:custGeom>
            <a:solidFill>
              <a:srgbClr val="80C9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4" name="Freeform 124">
              <a:extLst>
                <a:ext uri="{FF2B5EF4-FFF2-40B4-BE49-F238E27FC236}">
                  <a16:creationId xmlns="" xmlns:a16="http://schemas.microsoft.com/office/drawing/2014/main" id="{612EF79B-4A22-45EC-B156-E0C21C461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89478" y="3662753"/>
              <a:ext cx="233350" cy="541654"/>
            </a:xfrm>
            <a:custGeom>
              <a:avLst/>
              <a:gdLst>
                <a:gd name="T0" fmla="*/ 7 w 65"/>
                <a:gd name="T1" fmla="*/ 149 h 151"/>
                <a:gd name="T2" fmla="*/ 1 w 65"/>
                <a:gd name="T3" fmla="*/ 60 h 151"/>
                <a:gd name="T4" fmla="*/ 8 w 65"/>
                <a:gd name="T5" fmla="*/ 20 h 151"/>
                <a:gd name="T6" fmla="*/ 38 w 65"/>
                <a:gd name="T7" fmla="*/ 9 h 151"/>
                <a:gd name="T8" fmla="*/ 52 w 65"/>
                <a:gd name="T9" fmla="*/ 33 h 151"/>
                <a:gd name="T10" fmla="*/ 16 w 65"/>
                <a:gd name="T11" fmla="*/ 151 h 151"/>
                <a:gd name="T12" fmla="*/ 17 w 65"/>
                <a:gd name="T13" fmla="*/ 140 h 151"/>
                <a:gd name="T14" fmla="*/ 34 w 65"/>
                <a:gd name="T15" fmla="*/ 85 h 151"/>
                <a:gd name="T16" fmla="*/ 17 w 65"/>
                <a:gd name="T17" fmla="*/ 139 h 151"/>
                <a:gd name="T18" fmla="*/ 7 w 65"/>
                <a:gd name="T19" fmla="*/ 14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" h="151">
                  <a:moveTo>
                    <a:pt x="7" y="149"/>
                  </a:moveTo>
                  <a:cubicBezTo>
                    <a:pt x="10" y="118"/>
                    <a:pt x="4" y="89"/>
                    <a:pt x="1" y="60"/>
                  </a:cubicBezTo>
                  <a:cubicBezTo>
                    <a:pt x="0" y="47"/>
                    <a:pt x="2" y="34"/>
                    <a:pt x="8" y="20"/>
                  </a:cubicBezTo>
                  <a:cubicBezTo>
                    <a:pt x="16" y="3"/>
                    <a:pt x="25" y="0"/>
                    <a:pt x="38" y="9"/>
                  </a:cubicBezTo>
                  <a:cubicBezTo>
                    <a:pt x="46" y="15"/>
                    <a:pt x="50" y="24"/>
                    <a:pt x="52" y="33"/>
                  </a:cubicBezTo>
                  <a:cubicBezTo>
                    <a:pt x="65" y="73"/>
                    <a:pt x="54" y="112"/>
                    <a:pt x="16" y="151"/>
                  </a:cubicBezTo>
                  <a:cubicBezTo>
                    <a:pt x="12" y="148"/>
                    <a:pt x="15" y="144"/>
                    <a:pt x="17" y="140"/>
                  </a:cubicBezTo>
                  <a:cubicBezTo>
                    <a:pt x="27" y="122"/>
                    <a:pt x="32" y="103"/>
                    <a:pt x="34" y="85"/>
                  </a:cubicBezTo>
                  <a:cubicBezTo>
                    <a:pt x="32" y="103"/>
                    <a:pt x="27" y="121"/>
                    <a:pt x="17" y="139"/>
                  </a:cubicBezTo>
                  <a:cubicBezTo>
                    <a:pt x="15" y="144"/>
                    <a:pt x="14" y="149"/>
                    <a:pt x="7" y="149"/>
                  </a:cubicBezTo>
                  <a:close/>
                </a:path>
              </a:pathLst>
            </a:custGeom>
            <a:solidFill>
              <a:srgbClr val="A2DD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5" name="Freeform 125">
              <a:extLst>
                <a:ext uri="{FF2B5EF4-FFF2-40B4-BE49-F238E27FC236}">
                  <a16:creationId xmlns="" xmlns:a16="http://schemas.microsoft.com/office/drawing/2014/main" id="{CD025EAF-BECD-4FB3-9711-D71A0087B8F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2889" y="3863575"/>
              <a:ext cx="343661" cy="434172"/>
            </a:xfrm>
            <a:custGeom>
              <a:avLst/>
              <a:gdLst>
                <a:gd name="T0" fmla="*/ 46 w 96"/>
                <a:gd name="T1" fmla="*/ 49 h 121"/>
                <a:gd name="T2" fmla="*/ 14 w 96"/>
                <a:gd name="T3" fmla="*/ 27 h 121"/>
                <a:gd name="T4" fmla="*/ 3 w 96"/>
                <a:gd name="T5" fmla="*/ 9 h 121"/>
                <a:gd name="T6" fmla="*/ 22 w 96"/>
                <a:gd name="T7" fmla="*/ 1 h 121"/>
                <a:gd name="T8" fmla="*/ 88 w 96"/>
                <a:gd name="T9" fmla="*/ 61 h 121"/>
                <a:gd name="T10" fmla="*/ 93 w 96"/>
                <a:gd name="T11" fmla="*/ 121 h 121"/>
                <a:gd name="T12" fmla="*/ 46 w 96"/>
                <a:gd name="T13" fmla="*/ 4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121">
                  <a:moveTo>
                    <a:pt x="46" y="49"/>
                  </a:moveTo>
                  <a:cubicBezTo>
                    <a:pt x="35" y="41"/>
                    <a:pt x="24" y="35"/>
                    <a:pt x="14" y="27"/>
                  </a:cubicBezTo>
                  <a:cubicBezTo>
                    <a:pt x="9" y="23"/>
                    <a:pt x="0" y="19"/>
                    <a:pt x="3" y="9"/>
                  </a:cubicBezTo>
                  <a:cubicBezTo>
                    <a:pt x="6" y="0"/>
                    <a:pt x="16" y="1"/>
                    <a:pt x="22" y="1"/>
                  </a:cubicBezTo>
                  <a:cubicBezTo>
                    <a:pt x="55" y="3"/>
                    <a:pt x="77" y="22"/>
                    <a:pt x="88" y="61"/>
                  </a:cubicBezTo>
                  <a:cubicBezTo>
                    <a:pt x="94" y="80"/>
                    <a:pt x="96" y="100"/>
                    <a:pt x="93" y="121"/>
                  </a:cubicBezTo>
                  <a:cubicBezTo>
                    <a:pt x="87" y="111"/>
                    <a:pt x="59" y="59"/>
                    <a:pt x="46" y="49"/>
                  </a:cubicBezTo>
                  <a:close/>
                </a:path>
              </a:pathLst>
            </a:custGeom>
            <a:solidFill>
              <a:srgbClr val="A2DD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6" name="Freeform 126">
              <a:extLst>
                <a:ext uri="{FF2B5EF4-FFF2-40B4-BE49-F238E27FC236}">
                  <a16:creationId xmlns="" xmlns:a16="http://schemas.microsoft.com/office/drawing/2014/main" id="{52D040DF-9B1C-42EB-84E8-675A751B42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9989" y="3784378"/>
              <a:ext cx="289920" cy="653379"/>
            </a:xfrm>
            <a:custGeom>
              <a:avLst/>
              <a:gdLst>
                <a:gd name="T0" fmla="*/ 66 w 81"/>
                <a:gd name="T1" fmla="*/ 7 h 182"/>
                <a:gd name="T2" fmla="*/ 30 w 81"/>
                <a:gd name="T3" fmla="*/ 30 h 182"/>
                <a:gd name="T4" fmla="*/ 2 w 81"/>
                <a:gd name="T5" fmla="*/ 117 h 182"/>
                <a:gd name="T6" fmla="*/ 4 w 81"/>
                <a:gd name="T7" fmla="*/ 182 h 182"/>
                <a:gd name="T8" fmla="*/ 41 w 81"/>
                <a:gd name="T9" fmla="*/ 150 h 182"/>
                <a:gd name="T10" fmla="*/ 81 w 81"/>
                <a:gd name="T11" fmla="*/ 4 h 182"/>
                <a:gd name="T12" fmla="*/ 66 w 81"/>
                <a:gd name="T13" fmla="*/ 7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182">
                  <a:moveTo>
                    <a:pt x="66" y="7"/>
                  </a:moveTo>
                  <a:cubicBezTo>
                    <a:pt x="49" y="15"/>
                    <a:pt x="39" y="20"/>
                    <a:pt x="30" y="30"/>
                  </a:cubicBezTo>
                  <a:cubicBezTo>
                    <a:pt x="7" y="55"/>
                    <a:pt x="4" y="89"/>
                    <a:pt x="2" y="117"/>
                  </a:cubicBezTo>
                  <a:cubicBezTo>
                    <a:pt x="0" y="133"/>
                    <a:pt x="0" y="155"/>
                    <a:pt x="4" y="182"/>
                  </a:cubicBezTo>
                  <a:cubicBezTo>
                    <a:pt x="22" y="171"/>
                    <a:pt x="34" y="159"/>
                    <a:pt x="41" y="150"/>
                  </a:cubicBezTo>
                  <a:cubicBezTo>
                    <a:pt x="41" y="150"/>
                    <a:pt x="77" y="108"/>
                    <a:pt x="81" y="4"/>
                  </a:cubicBezTo>
                  <a:cubicBezTo>
                    <a:pt x="81" y="4"/>
                    <a:pt x="80" y="0"/>
                    <a:pt x="66" y="7"/>
                  </a:cubicBezTo>
                  <a:close/>
                </a:path>
              </a:pathLst>
            </a:custGeom>
            <a:solidFill>
              <a:srgbClr val="A2DD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7" name="Freeform 127">
              <a:extLst>
                <a:ext uri="{FF2B5EF4-FFF2-40B4-BE49-F238E27FC236}">
                  <a16:creationId xmlns="" xmlns:a16="http://schemas.microsoft.com/office/drawing/2014/main" id="{ECE3A6BE-A0B2-4A0F-A7D9-E04B8CB918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3691" y="3935702"/>
              <a:ext cx="408716" cy="466699"/>
            </a:xfrm>
            <a:custGeom>
              <a:avLst/>
              <a:gdLst>
                <a:gd name="T0" fmla="*/ 106 w 114"/>
                <a:gd name="T1" fmla="*/ 130 h 130"/>
                <a:gd name="T2" fmla="*/ 35 w 114"/>
                <a:gd name="T3" fmla="*/ 6 h 130"/>
                <a:gd name="T4" fmla="*/ 7 w 114"/>
                <a:gd name="T5" fmla="*/ 8 h 130"/>
                <a:gd name="T6" fmla="*/ 8 w 114"/>
                <a:gd name="T7" fmla="*/ 33 h 130"/>
                <a:gd name="T8" fmla="*/ 47 w 114"/>
                <a:gd name="T9" fmla="*/ 80 h 130"/>
                <a:gd name="T10" fmla="*/ 106 w 114"/>
                <a:gd name="T11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4" h="130">
                  <a:moveTo>
                    <a:pt x="106" y="130"/>
                  </a:moveTo>
                  <a:cubicBezTo>
                    <a:pt x="114" y="72"/>
                    <a:pt x="83" y="23"/>
                    <a:pt x="35" y="6"/>
                  </a:cubicBezTo>
                  <a:cubicBezTo>
                    <a:pt x="25" y="2"/>
                    <a:pt x="14" y="0"/>
                    <a:pt x="7" y="8"/>
                  </a:cubicBezTo>
                  <a:cubicBezTo>
                    <a:pt x="0" y="15"/>
                    <a:pt x="5" y="25"/>
                    <a:pt x="8" y="33"/>
                  </a:cubicBezTo>
                  <a:cubicBezTo>
                    <a:pt x="16" y="53"/>
                    <a:pt x="31" y="67"/>
                    <a:pt x="47" y="80"/>
                  </a:cubicBezTo>
                  <a:cubicBezTo>
                    <a:pt x="67" y="96"/>
                    <a:pt x="100" y="128"/>
                    <a:pt x="106" y="130"/>
                  </a:cubicBezTo>
                  <a:close/>
                </a:path>
              </a:pathLst>
            </a:custGeom>
            <a:solidFill>
              <a:srgbClr val="80C9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8" name="Freeform 128">
              <a:extLst>
                <a:ext uri="{FF2B5EF4-FFF2-40B4-BE49-F238E27FC236}">
                  <a16:creationId xmlns="" xmlns:a16="http://schemas.microsoft.com/office/drawing/2014/main" id="{3F598CBF-08B2-45A3-894A-496928645BB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8255" y="4384015"/>
              <a:ext cx="161223" cy="189508"/>
            </a:xfrm>
            <a:custGeom>
              <a:avLst/>
              <a:gdLst>
                <a:gd name="T0" fmla="*/ 0 w 45"/>
                <a:gd name="T1" fmla="*/ 0 h 53"/>
                <a:gd name="T2" fmla="*/ 45 w 45"/>
                <a:gd name="T3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53">
                  <a:moveTo>
                    <a:pt x="0" y="0"/>
                  </a:moveTo>
                  <a:cubicBezTo>
                    <a:pt x="18" y="15"/>
                    <a:pt x="33" y="33"/>
                    <a:pt x="45" y="53"/>
                  </a:cubicBezTo>
                </a:path>
              </a:pathLst>
            </a:custGeom>
            <a:solidFill>
              <a:srgbClr val="6ABB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29" name="Freeform 129">
              <a:extLst>
                <a:ext uri="{FF2B5EF4-FFF2-40B4-BE49-F238E27FC236}">
                  <a16:creationId xmlns="" xmlns:a16="http://schemas.microsoft.com/office/drawing/2014/main" id="{ECAEDFBB-8C33-4CAB-89C4-98AF5A275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2097" y="4171879"/>
              <a:ext cx="135767" cy="492156"/>
            </a:xfrm>
            <a:custGeom>
              <a:avLst/>
              <a:gdLst>
                <a:gd name="T0" fmla="*/ 0 w 38"/>
                <a:gd name="T1" fmla="*/ 0 h 137"/>
                <a:gd name="T2" fmla="*/ 18 w 38"/>
                <a:gd name="T3" fmla="*/ 50 h 137"/>
                <a:gd name="T4" fmla="*/ 33 w 38"/>
                <a:gd name="T5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137">
                  <a:moveTo>
                    <a:pt x="0" y="0"/>
                  </a:moveTo>
                  <a:cubicBezTo>
                    <a:pt x="6" y="17"/>
                    <a:pt x="12" y="34"/>
                    <a:pt x="18" y="50"/>
                  </a:cubicBezTo>
                  <a:cubicBezTo>
                    <a:pt x="28" y="78"/>
                    <a:pt x="38" y="108"/>
                    <a:pt x="33" y="137"/>
                  </a:cubicBezTo>
                </a:path>
              </a:pathLst>
            </a:custGeom>
            <a:solidFill>
              <a:srgbClr val="6ABB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30" name="Freeform 130">
              <a:extLst>
                <a:ext uri="{FF2B5EF4-FFF2-40B4-BE49-F238E27FC236}">
                  <a16:creationId xmlns="" xmlns:a16="http://schemas.microsoft.com/office/drawing/2014/main" id="{9FD6DB20-5363-4B21-91AD-4F731646F9D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8666" y="4106824"/>
              <a:ext cx="132939" cy="489327"/>
            </a:xfrm>
            <a:custGeom>
              <a:avLst/>
              <a:gdLst>
                <a:gd name="T0" fmla="*/ 0 w 37"/>
                <a:gd name="T1" fmla="*/ 0 h 136"/>
                <a:gd name="T2" fmla="*/ 18 w 37"/>
                <a:gd name="T3" fmla="*/ 50 h 136"/>
                <a:gd name="T4" fmla="*/ 33 w 37"/>
                <a:gd name="T5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136">
                  <a:moveTo>
                    <a:pt x="0" y="0"/>
                  </a:moveTo>
                  <a:cubicBezTo>
                    <a:pt x="6" y="17"/>
                    <a:pt x="12" y="33"/>
                    <a:pt x="18" y="50"/>
                  </a:cubicBezTo>
                  <a:cubicBezTo>
                    <a:pt x="27" y="78"/>
                    <a:pt x="37" y="107"/>
                    <a:pt x="33" y="136"/>
                  </a:cubicBezTo>
                </a:path>
              </a:pathLst>
            </a:custGeom>
            <a:solidFill>
              <a:srgbClr val="6ABB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31" name="Freeform 131">
              <a:extLst>
                <a:ext uri="{FF2B5EF4-FFF2-40B4-BE49-F238E27FC236}">
                  <a16:creationId xmlns="" xmlns:a16="http://schemas.microsoft.com/office/drawing/2014/main" id="{A326200E-0BC3-451B-ADFC-6661CDAB21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2507" y="4029042"/>
              <a:ext cx="117382" cy="567111"/>
            </a:xfrm>
            <a:custGeom>
              <a:avLst/>
              <a:gdLst>
                <a:gd name="T0" fmla="*/ 33 w 33"/>
                <a:gd name="T1" fmla="*/ 0 h 158"/>
                <a:gd name="T2" fmla="*/ 18 w 33"/>
                <a:gd name="T3" fmla="*/ 58 h 158"/>
                <a:gd name="T4" fmla="*/ 6 w 33"/>
                <a:gd name="T5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158">
                  <a:moveTo>
                    <a:pt x="33" y="0"/>
                  </a:moveTo>
                  <a:cubicBezTo>
                    <a:pt x="28" y="20"/>
                    <a:pt x="23" y="39"/>
                    <a:pt x="18" y="58"/>
                  </a:cubicBezTo>
                  <a:cubicBezTo>
                    <a:pt x="9" y="90"/>
                    <a:pt x="0" y="124"/>
                    <a:pt x="6" y="158"/>
                  </a:cubicBezTo>
                </a:path>
              </a:pathLst>
            </a:custGeom>
            <a:solidFill>
              <a:srgbClr val="6ABB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32" name="Freeform 132">
              <a:extLst>
                <a:ext uri="{FF2B5EF4-FFF2-40B4-BE49-F238E27FC236}">
                  <a16:creationId xmlns="" xmlns:a16="http://schemas.microsoft.com/office/drawing/2014/main" id="{2E6AF412-26FB-46CE-AFE8-7B58CAE0EA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4533" y="4092682"/>
              <a:ext cx="118796" cy="567111"/>
            </a:xfrm>
            <a:custGeom>
              <a:avLst/>
              <a:gdLst>
                <a:gd name="T0" fmla="*/ 33 w 33"/>
                <a:gd name="T1" fmla="*/ 0 h 158"/>
                <a:gd name="T2" fmla="*/ 18 w 33"/>
                <a:gd name="T3" fmla="*/ 57 h 158"/>
                <a:gd name="T4" fmla="*/ 6 w 33"/>
                <a:gd name="T5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158">
                  <a:moveTo>
                    <a:pt x="33" y="0"/>
                  </a:moveTo>
                  <a:cubicBezTo>
                    <a:pt x="28" y="19"/>
                    <a:pt x="23" y="38"/>
                    <a:pt x="18" y="57"/>
                  </a:cubicBezTo>
                  <a:cubicBezTo>
                    <a:pt x="9" y="89"/>
                    <a:pt x="0" y="123"/>
                    <a:pt x="6" y="158"/>
                  </a:cubicBezTo>
                </a:path>
              </a:pathLst>
            </a:custGeom>
            <a:solidFill>
              <a:srgbClr val="6ABB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33" name="Freeform 133">
              <a:extLst>
                <a:ext uri="{FF2B5EF4-FFF2-40B4-BE49-F238E27FC236}">
                  <a16:creationId xmlns="" xmlns:a16="http://schemas.microsoft.com/office/drawing/2014/main" id="{13582718-F892-4A8E-931F-E01C7ED30B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4524" y="4326032"/>
              <a:ext cx="387502" cy="424272"/>
            </a:xfrm>
            <a:custGeom>
              <a:avLst/>
              <a:gdLst>
                <a:gd name="T0" fmla="*/ 108 w 108"/>
                <a:gd name="T1" fmla="*/ 0 h 118"/>
                <a:gd name="T2" fmla="*/ 64 w 108"/>
                <a:gd name="T3" fmla="*/ 40 h 118"/>
                <a:gd name="T4" fmla="*/ 0 w 108"/>
                <a:gd name="T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8" h="118">
                  <a:moveTo>
                    <a:pt x="108" y="0"/>
                  </a:moveTo>
                  <a:cubicBezTo>
                    <a:pt x="93" y="13"/>
                    <a:pt x="79" y="26"/>
                    <a:pt x="64" y="40"/>
                  </a:cubicBezTo>
                  <a:cubicBezTo>
                    <a:pt x="39" y="62"/>
                    <a:pt x="14" y="86"/>
                    <a:pt x="0" y="118"/>
                  </a:cubicBezTo>
                </a:path>
              </a:pathLst>
            </a:custGeom>
            <a:solidFill>
              <a:srgbClr val="6ABB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  <p:sp>
          <p:nvSpPr>
            <p:cNvPr id="134" name="Freeform 134">
              <a:extLst>
                <a:ext uri="{FF2B5EF4-FFF2-40B4-BE49-F238E27FC236}">
                  <a16:creationId xmlns="" xmlns:a16="http://schemas.microsoft.com/office/drawing/2014/main" id="{A1C45AF0-C1A3-4055-910A-1FFA561C39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0783" y="4580595"/>
              <a:ext cx="369117" cy="420030"/>
            </a:xfrm>
            <a:custGeom>
              <a:avLst/>
              <a:gdLst>
                <a:gd name="T0" fmla="*/ 94 w 103"/>
                <a:gd name="T1" fmla="*/ 1 h 117"/>
                <a:gd name="T2" fmla="*/ 87 w 103"/>
                <a:gd name="T3" fmla="*/ 107 h 117"/>
                <a:gd name="T4" fmla="*/ 77 w 103"/>
                <a:gd name="T5" fmla="*/ 117 h 117"/>
                <a:gd name="T6" fmla="*/ 28 w 103"/>
                <a:gd name="T7" fmla="*/ 117 h 117"/>
                <a:gd name="T8" fmla="*/ 19 w 103"/>
                <a:gd name="T9" fmla="*/ 108 h 117"/>
                <a:gd name="T10" fmla="*/ 1 w 103"/>
                <a:gd name="T11" fmla="*/ 7 h 117"/>
                <a:gd name="T12" fmla="*/ 5 w 103"/>
                <a:gd name="T13" fmla="*/ 1 h 117"/>
                <a:gd name="T14" fmla="*/ 94 w 103"/>
                <a:gd name="T15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3" h="117">
                  <a:moveTo>
                    <a:pt x="94" y="1"/>
                  </a:moveTo>
                  <a:cubicBezTo>
                    <a:pt x="103" y="0"/>
                    <a:pt x="92" y="75"/>
                    <a:pt x="87" y="107"/>
                  </a:cubicBezTo>
                  <a:cubicBezTo>
                    <a:pt x="86" y="114"/>
                    <a:pt x="84" y="117"/>
                    <a:pt x="77" y="117"/>
                  </a:cubicBezTo>
                  <a:cubicBezTo>
                    <a:pt x="60" y="116"/>
                    <a:pt x="44" y="117"/>
                    <a:pt x="28" y="117"/>
                  </a:cubicBezTo>
                  <a:cubicBezTo>
                    <a:pt x="22" y="117"/>
                    <a:pt x="19" y="115"/>
                    <a:pt x="19" y="108"/>
                  </a:cubicBezTo>
                  <a:cubicBezTo>
                    <a:pt x="15" y="80"/>
                    <a:pt x="2" y="14"/>
                    <a:pt x="1" y="7"/>
                  </a:cubicBezTo>
                  <a:cubicBezTo>
                    <a:pt x="0" y="3"/>
                    <a:pt x="1" y="1"/>
                    <a:pt x="5" y="1"/>
                  </a:cubicBezTo>
                  <a:cubicBezTo>
                    <a:pt x="11" y="1"/>
                    <a:pt x="90" y="2"/>
                    <a:pt x="94" y="1"/>
                  </a:cubicBezTo>
                  <a:close/>
                </a:path>
              </a:pathLst>
            </a:custGeom>
            <a:solidFill>
              <a:srgbClr val="E7ECF7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defTabSz="713232"/>
              <a:endParaRPr lang="en-US" sz="1400">
                <a:solidFill>
                  <a:prstClr val="black"/>
                </a:solidFill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="" xmlns:a16="http://schemas.microsoft.com/office/drawing/2014/main" id="{5573B2C9-C203-4497-97C1-845116DE9817}"/>
              </a:ext>
            </a:extLst>
          </p:cNvPr>
          <p:cNvSpPr txBox="1"/>
          <p:nvPr/>
        </p:nvSpPr>
        <p:spPr>
          <a:xfrm>
            <a:off x="1392240" y="914217"/>
            <a:ext cx="3856306" cy="7868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713232"/>
            <a:r>
              <a:rPr lang="en-US" sz="5100" b="1" dirty="0">
                <a:solidFill>
                  <a:prstClr val="white"/>
                </a:solidFill>
                <a:latin typeface="Century Gothic" panose="020B0502020202020204" pitchFamily="34" charset="0"/>
              </a:rPr>
              <a:t>THANK YOU</a:t>
            </a:r>
          </a:p>
        </p:txBody>
      </p:sp>
      <p:sp>
        <p:nvSpPr>
          <p:cNvPr id="149" name="Oval 148">
            <a:extLst>
              <a:ext uri="{FF2B5EF4-FFF2-40B4-BE49-F238E27FC236}">
                <a16:creationId xmlns="" xmlns:a16="http://schemas.microsoft.com/office/drawing/2014/main" id="{7F627C76-C80E-44E5-92EE-969B88C0510C}"/>
              </a:ext>
            </a:extLst>
          </p:cNvPr>
          <p:cNvSpPr/>
          <p:nvPr/>
        </p:nvSpPr>
        <p:spPr>
          <a:xfrm>
            <a:off x="7338285" y="2510323"/>
            <a:ext cx="314560" cy="419413"/>
          </a:xfrm>
          <a:prstGeom prst="ellipse">
            <a:avLst/>
          </a:prstGeom>
          <a:gradFill>
            <a:gsLst>
              <a:gs pos="0">
                <a:srgbClr val="34A8CC"/>
              </a:gs>
              <a:gs pos="96000">
                <a:srgbClr val="80C9DF"/>
              </a:gs>
            </a:gsLst>
            <a:lin ang="5400000" scaled="1"/>
          </a:gradFill>
          <a:ln>
            <a:noFill/>
          </a:ln>
        </p:spPr>
        <p:txBody>
          <a:bodyPr vert="horz" wrap="square" lIns="71323" tIns="35662" rIns="71323" bIns="35662" numCol="1" anchor="t" anchorCtr="0" compatLnSpc="1">
            <a:prstTxWarp prst="textNoShape">
              <a:avLst/>
            </a:prstTxWarp>
          </a:bodyPr>
          <a:lstStyle/>
          <a:p>
            <a:pPr defTabSz="713232"/>
            <a:endParaRPr lang="en-US" sz="1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967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Custom 1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9B61F"/>
      </a:accent1>
      <a:accent2>
        <a:srgbClr val="505DAA"/>
      </a:accent2>
      <a:accent3>
        <a:srgbClr val="A2DDF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759</TotalTime>
  <Words>5262</Words>
  <Application>Microsoft Office PowerPoint</Application>
  <PresentationFormat>On-screen Show (4:3)</PresentationFormat>
  <Paragraphs>608</Paragraphs>
  <Slides>24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prue</cp:lastModifiedBy>
  <cp:revision>119</cp:revision>
  <cp:lastPrinted>2020-08-24T06:22:02Z</cp:lastPrinted>
  <dcterms:created xsi:type="dcterms:W3CDTF">2019-09-21T05:32:53Z</dcterms:created>
  <dcterms:modified xsi:type="dcterms:W3CDTF">2020-08-25T06:29:51Z</dcterms:modified>
</cp:coreProperties>
</file>