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6" r:id="rId2"/>
    <p:sldMasterId id="2147483654" r:id="rId3"/>
  </p:sldMasterIdLst>
  <p:notesMasterIdLst>
    <p:notesMasterId r:id="rId5"/>
  </p:notesMasterIdLst>
  <p:handoutMasterIdLst>
    <p:handoutMasterId r:id="rId6"/>
  </p:handoutMasterIdLst>
  <p:sldIdLst>
    <p:sldId id="401" r:id="rId4"/>
  </p:sldIdLst>
  <p:sldSz cx="12192000" cy="6858000"/>
  <p:notesSz cx="6808788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44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5" autoAdjust="0"/>
    <p:restoredTop sz="94660"/>
  </p:normalViewPr>
  <p:slideViewPr>
    <p:cSldViewPr snapToGrid="0" showGuides="1">
      <p:cViewPr>
        <p:scale>
          <a:sx n="120" d="100"/>
          <a:sy n="120" d="100"/>
        </p:scale>
        <p:origin x="360" y="450"/>
      </p:cViewPr>
      <p:guideLst>
        <p:guide orient="horz" pos="244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0263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6938" y="0"/>
            <a:ext cx="2950263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BBC8DB-9379-4AE4-8AE9-C6D4CAFCF486}" type="datetimeFigureOut">
              <a:rPr lang="th-TH" smtClean="0"/>
              <a:pPr/>
              <a:t>03/01/63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31816"/>
            <a:ext cx="2950263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6938" y="9431816"/>
            <a:ext cx="2950263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984134-8CD1-4117-8E93-CF0BDFBCD3A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6316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475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8" y="1"/>
            <a:ext cx="2950475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5850C-D4BB-4858-A577-CD5D3B982443}" type="datetimeFigureOut">
              <a:rPr lang="en-US" smtClean="0"/>
              <a:pPr/>
              <a:t>03-Jan-20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1425"/>
            <a:ext cx="5957888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78723"/>
            <a:ext cx="544703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50475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8" y="9431600"/>
            <a:ext cx="2950475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B972AB-C501-4915-961C-7D57DA2F2A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974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  <p:sp>
        <p:nvSpPr>
          <p:cNvPr id="41988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2AF4C9-3D61-41BD-AD9D-8EF93585EC39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gradFill flip="none" rotWithShape="1">
          <a:gsLst>
            <a:gs pos="41000">
              <a:schemeClr val="accent1">
                <a:lumMod val="0"/>
                <a:lumOff val="100000"/>
              </a:schemeClr>
            </a:gs>
            <a:gs pos="75000">
              <a:schemeClr val="bg1">
                <a:lumMod val="85000"/>
              </a:schemeClr>
            </a:gs>
            <a:gs pos="97000">
              <a:schemeClr val="bg1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9456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65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6402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323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rtlCol="0"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rtlCol="0"/>
          <a:lstStyle>
            <a:lvl1pPr defTabSz="457200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E0A5CE2-1427-4D66-ABA0-6B8EB496EA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249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169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816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7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2553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 txBox="1">
            <a:spLocks/>
          </p:cNvSpPr>
          <p:nvPr/>
        </p:nvSpPr>
        <p:spPr bwMode="auto">
          <a:xfrm>
            <a:off x="981075" y="120295"/>
            <a:ext cx="3275317" cy="121107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ผู้ส่งมอบ พันธมิตร </a:t>
            </a:r>
            <a:r>
              <a: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และผู้ให้ความ</a:t>
            </a:r>
            <a:r>
              <a:rPr lang="th-TH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ร่วมมือ</a:t>
            </a:r>
            <a:r>
              <a:rPr 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  <a:sym typeface="Helvetica" pitchFamily="34" charset="0"/>
              </a:rPr>
              <a:t> :</a:t>
            </a:r>
            <a:r>
              <a:rPr lang="en-GB" sz="9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GB" sz="9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</a:br>
            <a:r>
              <a:rPr lang="th-TH" sz="750" dirty="0">
                <a:latin typeface="Tahoma" pitchFamily="34" charset="0"/>
                <a:cs typeface="Tahoma" pitchFamily="34" charset="0"/>
              </a:rPr>
              <a:t>การส่งมอบทักษะฝีมือแรงงาน เพิ่มผลิตภาพแรงงาน ตามบริบทความต้องการของตลาดแรงงานทั้งในประเทศและต่างประเทศ สาขาแรงงานที่สำคัญ และ</a:t>
            </a:r>
            <a:r>
              <a:rPr lang="en-US" sz="750" dirty="0">
                <a:latin typeface="Tahoma" pitchFamily="34" charset="0"/>
                <a:cs typeface="Tahoma" pitchFamily="34" charset="0"/>
              </a:rPr>
              <a:t> 10 </a:t>
            </a:r>
            <a:r>
              <a:rPr lang="th-TH" sz="750" dirty="0">
                <a:latin typeface="Tahoma" pitchFamily="34" charset="0"/>
                <a:cs typeface="Tahoma" pitchFamily="34" charset="0"/>
              </a:rPr>
              <a:t>อุตสาหกรรมเป้าหมายแห่งอนาคต เพื่อเพิ่มขีดความสามารถในการแข่งขันและขับเคลื่อนเศรษฐกิจได้อย่างมีศักยภาพ โดยมีพันธมิตร ได้แก่ กรมภายใต้กระทรวงแรงงาน และกระทรวงต่าง ๆ </a:t>
            </a:r>
            <a:r>
              <a:rPr lang="th-TH" sz="750" dirty="0" smtClean="0">
                <a:latin typeface="Tahoma" pitchFamily="34" charset="0"/>
                <a:cs typeface="Tahoma" pitchFamily="34" charset="0"/>
              </a:rPr>
              <a:t>ที่</a:t>
            </a:r>
            <a:r>
              <a:rPr lang="th-TH" sz="750" dirty="0">
                <a:latin typeface="Tahoma" pitchFamily="34" charset="0"/>
                <a:cs typeface="Tahoma" pitchFamily="34" charset="0"/>
              </a:rPr>
              <a:t>เกี่ยวข้อง การนิคมอุตสาหกรรมแห่งประเทศไทย สถาบัน</a:t>
            </a:r>
            <a:r>
              <a:rPr lang="th-TH" sz="750">
                <a:latin typeface="Tahoma" pitchFamily="34" charset="0"/>
                <a:cs typeface="Tahoma" pitchFamily="34" charset="0"/>
              </a:rPr>
              <a:t>คุณวุฒิ</a:t>
            </a:r>
            <a:r>
              <a:rPr lang="th-TH" sz="750" smtClean="0">
                <a:latin typeface="Tahoma" pitchFamily="34" charset="0"/>
                <a:cs typeface="Tahoma" pitchFamily="34" charset="0"/>
              </a:rPr>
              <a:t>วิชาชีพ </a:t>
            </a:r>
            <a:r>
              <a:rPr lang="th-TH" sz="750" dirty="0">
                <a:latin typeface="Tahoma" pitchFamily="34" charset="0"/>
                <a:cs typeface="Tahoma" pitchFamily="34" charset="0"/>
              </a:rPr>
              <a:t>และผู้</a:t>
            </a:r>
            <a:r>
              <a:rPr lang="th-TH" sz="750" dirty="0">
                <a:latin typeface="Tahoma" pitchFamily="34" charset="0"/>
                <a:cs typeface="Tahoma" pitchFamily="34" charset="0"/>
                <a:sym typeface="Helvetica" pitchFamily="34" charset="0"/>
              </a:rPr>
              <a:t>ให้ความร่วม</a:t>
            </a:r>
            <a:r>
              <a:rPr lang="th-TH" sz="750" dirty="0">
                <a:latin typeface="Tahoma" pitchFamily="34" charset="0"/>
                <a:cs typeface="Tahoma" pitchFamily="34" charset="0"/>
              </a:rPr>
              <a:t>มือ ได้แก่ สถาน</a:t>
            </a:r>
            <a:r>
              <a:rPr lang="th-TH" sz="750" dirty="0" smtClean="0">
                <a:latin typeface="Tahoma" pitchFamily="34" charset="0"/>
                <a:cs typeface="Tahoma" pitchFamily="34" charset="0"/>
              </a:rPr>
              <a:t>ประกอบการ</a:t>
            </a:r>
          </a:p>
          <a:p>
            <a:pPr defTabSz="914400" eaLnBrk="1" hangingPunct="1"/>
            <a:r>
              <a:rPr lang="th-TH" sz="750" dirty="0" smtClean="0">
                <a:latin typeface="Tahoma" pitchFamily="34" charset="0"/>
                <a:cs typeface="Tahoma" pitchFamily="34" charset="0"/>
              </a:rPr>
              <a:t>สมาคม</a:t>
            </a:r>
            <a:r>
              <a:rPr lang="th-TH" sz="750" dirty="0">
                <a:latin typeface="Tahoma" pitchFamily="34" charset="0"/>
                <a:cs typeface="Tahoma" pitchFamily="34" charset="0"/>
              </a:rPr>
              <a:t>วิชาชีพ ภาคีเครือข่ายในการพัฒนาแรงงาน มูลนิธิต่าง ๆ ภาคประชาสังคม สถาบันการศึกษาทั้งในประเทศและต่างประเทศ และองค์กรความร่วมมือต่าง ๆ</a:t>
            </a:r>
            <a:endParaRPr lang="en-US" sz="75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39" name="Title 1"/>
          <p:cNvSpPr txBox="1">
            <a:spLocks/>
          </p:cNvSpPr>
          <p:nvPr/>
        </p:nvSpPr>
        <p:spPr bwMode="auto">
          <a:xfrm>
            <a:off x="981075" y="1331366"/>
            <a:ext cx="3275317" cy="147035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ผู้มีส่วนได้ส่วน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เสีย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en-GB" altLang="en-US" sz="8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GB" altLang="en-US" sz="8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</a:br>
            <a:r>
              <a:rPr lang="en-US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สถานประกอบกิจการ / ลูกจ้าง / ประชาชนผู้ว่างงาน / แรงงานนอกระบบ /กลุ่มเป้าหมายหมายเฉพาะ เช่น ทหาร ผู้ทุพลภาพ ผู้สูงอายุ สตรี เยาวชน</a:t>
            </a:r>
          </a:p>
          <a:p>
            <a:pPr defTabSz="914400" eaLnBrk="1" hangingPunct="1"/>
            <a:r>
              <a:rPr lang="en-US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2) 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หน่วยงานภาครัฐ/องค์กรมปกครองส่วนท้องถิ่น</a:t>
            </a:r>
          </a:p>
          <a:p>
            <a:pPr defTabSz="914400" eaLnBrk="1" hangingPunct="1"/>
            <a:r>
              <a:rPr lang="en-US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สภาอุตสาหกรรม สภาหอการค้า สมาคม องค์กรวิชาชีพ</a:t>
            </a:r>
          </a:p>
          <a:p>
            <a:pPr defTabSz="914400" eaLnBrk="1" hangingPunct="1"/>
            <a:r>
              <a:rPr lang="en-US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4) 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หน่วยงานภายในและบุคลากรของกรมพัฒนาฝีมือแรงงาน และกระทรวงแรงงาน</a:t>
            </a:r>
            <a:r>
              <a:rPr lang="en-GB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GB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</a:br>
            <a:r>
              <a:rPr lang="th-TH" altLang="en-US" sz="75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ความ</a:t>
            </a:r>
            <a:r>
              <a:rPr lang="th-TH" altLang="en-US" sz="75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ต้องการ </a:t>
            </a:r>
            <a:r>
              <a:rPr lang="en-GB" altLang="en-US" sz="75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en-GB" altLang="en-US" sz="75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228600" indent="-228600" defTabSz="914400" eaLnBrk="1" hangingPunct="1"/>
            <a:r>
              <a:rPr lang="th-TH" altLang="en-US" sz="75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1) ได้รับ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ข้อมูลข่าวสารตามภารกิจของกรมพัฒนาฝีมือแรงงาน อย่างทั่วถึง</a:t>
            </a:r>
            <a:r>
              <a:rPr lang="en-US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</a:t>
            </a:r>
            <a:endParaRPr lang="en-US" altLang="en-US" sz="75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marL="228600" indent="-228600" defTabSz="914400" eaLnBrk="1" hangingPunct="1"/>
            <a:r>
              <a:rPr lang="en-US" altLang="en-US" sz="75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2</a:t>
            </a:r>
            <a:r>
              <a:rPr lang="en-US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)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ได้รับบริการที่ดี ในภารกิจของหน่วยงาน อย่างมีคุณภาพ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                                       </a:t>
            </a:r>
            <a:endParaRPr lang="en-US" altLang="en-US" sz="750" dirty="0" smtClean="0">
              <a:latin typeface="Tahoma" pitchFamily="34" charset="0"/>
              <a:cs typeface="Tahoma" pitchFamily="34" charset="0"/>
            </a:endParaRPr>
          </a:p>
          <a:p>
            <a:pPr marL="228600" indent="-228600" defTabSz="914400" eaLnBrk="1" hangingPunct="1"/>
            <a:r>
              <a:rPr lang="en-US" altLang="en-US" sz="75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3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) ใช้ระบบสารสนเทศ เพื่อให้ขยายช่องทางการให้บริการได้อย่าง</a:t>
            </a:r>
            <a:r>
              <a:rPr lang="th-TH" altLang="en-US" sz="75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ครอบคลุมและทันสมัย</a:t>
            </a:r>
          </a:p>
          <a:p>
            <a:pPr marL="228600" indent="-228600" defTabSz="914400" eaLnBrk="1" hangingPunct="1"/>
            <a:endParaRPr lang="th-TH" altLang="en-US" sz="70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marL="228600" indent="-228600" defTabSz="914400" eaLnBrk="1" hangingPunct="1"/>
            <a:endParaRPr lang="en-US" altLang="en-US" sz="8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0" name="Title 1"/>
          <p:cNvSpPr txBox="1">
            <a:spLocks/>
          </p:cNvSpPr>
          <p:nvPr/>
        </p:nvSpPr>
        <p:spPr bwMode="auto">
          <a:xfrm>
            <a:off x="990600" y="2801720"/>
            <a:ext cx="3280396" cy="144635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สมรรถนะหลักของ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องค์กร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50" dirty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สมรรถนะหลักด้านองค์กร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ได้แก่ เชี่ยวชาญด้านการส่งเสริมและพัฒนาศักยภาพคนทำงาน</a:t>
            </a:r>
            <a:endParaRPr lang="th-TH" altLang="en-US" sz="750" dirty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50" dirty="0">
                <a:latin typeface="Tahoma" pitchFamily="34" charset="0"/>
                <a:cs typeface="Tahoma" pitchFamily="34" charset="0"/>
              </a:rPr>
              <a:t>2)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สมรรถนะหลักด้านภารกิจ ได้แก่ การขับเคลื่อนนโยบาย การกำกับดูแลการส่งเสริมประสานภายใต้กฎหมาย (พ.ร.บ.ส่งเสริมการพัฒนาฝีมือแรงงาน พ.ศ.2545 และที่แก้ไขเพิ่มเติม) และในส่วนที่กรมพัฒนาฝีมือแรงงานดำเนินการเองด้านการพัฒนาฝีมือแรงงาน</a:t>
            </a:r>
          </a:p>
          <a:p>
            <a:pPr defTabSz="914400" eaLnBrk="1" hangingPunct="1"/>
            <a:r>
              <a:rPr lang="en-US" altLang="en-US" sz="750" dirty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สมรรถนะหลักในการปฏิบัติงาน ได้แก่ การพัฒนาฝีมือแรงงาน การจัดทำและทดสอบมาตรฐานฝีมือแรงงาน การประเมินเพื่อออกหนังสือรับรองความรู้ความสามารถในการประกอบอาชีพ การเป็นวิทยากร การให้คำปรึกษา การสั่งสมความเชี่ยวชาญในอาชีพ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การ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ประสานความร่วมมือกับหน่วยงานต่าง ๆ</a:t>
            </a:r>
            <a:endParaRPr lang="en-US" altLang="en-US" sz="75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1" name="Title 1"/>
          <p:cNvSpPr txBox="1">
            <a:spLocks/>
          </p:cNvSpPr>
          <p:nvPr/>
        </p:nvSpPr>
        <p:spPr bwMode="auto">
          <a:xfrm>
            <a:off x="4267199" y="4917430"/>
            <a:ext cx="6972301" cy="9178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ความได้เปรียบเชิง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ยุทธศาสตร์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 </a:t>
            </a:r>
            <a:r>
              <a:rPr lang="en-GB" altLang="en-US" sz="800" dirty="0">
                <a:latin typeface="Tahoma" pitchFamily="34" charset="0"/>
                <a:cs typeface="Tahoma" pitchFamily="34" charset="0"/>
              </a:rPr>
              <a:t>(</a:t>
            </a:r>
            <a:r>
              <a:rPr lang="th-TH" altLang="en-US" sz="800" dirty="0">
                <a:latin typeface="Tahoma" pitchFamily="34" charset="0"/>
                <a:cs typeface="Tahoma" pitchFamily="34" charset="0"/>
              </a:rPr>
              <a:t>ด้าน</a:t>
            </a:r>
            <a:r>
              <a:rPr lang="th-TH" altLang="en-US" sz="800" dirty="0" err="1">
                <a:latin typeface="Tahoma" pitchFamily="34" charset="0"/>
                <a:cs typeface="Tahoma" pitchFamily="34" charset="0"/>
              </a:rPr>
              <a:t>พันธ</a:t>
            </a:r>
            <a:r>
              <a:rPr lang="th-TH" altLang="en-US" sz="800" dirty="0">
                <a:latin typeface="Tahoma" pitchFamily="34" charset="0"/>
                <a:cs typeface="Tahoma" pitchFamily="34" charset="0"/>
              </a:rPr>
              <a:t>กิจ ปฏิบัติการ บุคลากร สังคม)</a:t>
            </a:r>
          </a:p>
          <a:p>
            <a:pPr defTabSz="914400" eaLnBrk="1" hangingPunct="1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</a:t>
            </a:r>
            <a:r>
              <a:rPr lang="th-TH" altLang="en-US" sz="600" u="sng" dirty="0" err="1">
                <a:latin typeface="Tahoma" pitchFamily="34" charset="0"/>
                <a:cs typeface="Tahoma" pitchFamily="34" charset="0"/>
              </a:rPr>
              <a:t>พันธ</a:t>
            </a:r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กิจ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 กรมฯ เป็นหน่วยงานหลักของประเทศที่รับผิดชอบการพัฒนาฝีมือแรงงานและศักยภาพของกำลังแรงงานและผู้ประกอบกิจการ</a:t>
            </a:r>
          </a:p>
          <a:p>
            <a:pPr defTabSz="914400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ด้านปฏิบัติการ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กรมฯ มีการพัฒนานวัตกรรมใหม่ ๆ ในด้านการให้บริการพัฒนาฝีมือแรงงานให้ทันสมัย </a:t>
            </a:r>
            <a:r>
              <a:rPr lang="th-TH" sz="600" dirty="0">
                <a:latin typeface="Tahoma" pitchFamily="34" charset="0"/>
                <a:cs typeface="Tahoma" pitchFamily="34" charset="0"/>
              </a:rPr>
              <a:t>การกำหนดมาตรฐานฝีมือแรงงาน การทดสอบมาตรฐานฝีมือแรงงาน และการส่งเสริมให้ภาครัฐและภาคเอกชนเห็นความสำคัญของการพัฒนาทักษะฝีมือของบุคลากรในองค์กรของตนสู่มาตรฐานฝีมือแรงงาน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รวมทั้งการทบทวนและติดตามการทำงานอย่างต่อเนื่อง เพื่อรองรับบริบทการเปลี่ยนแปลงต่าง ๆ ทั้งทางด้านเศรษฐกิจ สังคม สิ่งแวดล้อม ความมั่นคง ความปลอดภัยต่อสาธารณะ และภัยพิบัติที่เกิดขึ้น</a:t>
            </a:r>
          </a:p>
          <a:p>
            <a:pPr defTabSz="914400" eaLnBrk="1" hangingPunct="1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ด้านบุคลากร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กรมฯ มีบุคลากรที่ปฏิบัติงานมุ่งผลสัมฤทธิ์ มีความเชี่ยวชาญเฉพาะด้าน มีความมุ่งมั่น ทุ่มเท รับผิดชอบ ใฝ่เรียนรู้ มีความสามารถในการบริหารจัดการความเปลี่ยนแปลง การสร้างแรงบันดาลใจให้กับทีมในองค์กร และการมีทักษะในการ</a:t>
            </a:r>
            <a:r>
              <a:rPr lang="th-TH" altLang="en-US" sz="600" dirty="0" smtClean="0">
                <a:latin typeface="Tahoma" pitchFamily="34" charset="0"/>
                <a:cs typeface="Tahoma" pitchFamily="34" charset="0"/>
              </a:rPr>
              <a:t>ทำงานที่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โดดเด่นในการประสานงาน ร่วมมือกับผู้มีส่วนได้ส่วนเสีย ทั่งภาครัฐ เอกชน และประชาชน</a:t>
            </a:r>
          </a:p>
          <a:p>
            <a:pPr defTabSz="914400" eaLnBrk="1" hangingPunct="1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ด้านสังคม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กรมฯ มีความโดดเด่นในเรื่องการส่งเสริมการมีส่วนร่วมของภาคเอกชน และประชาชนที่เป็นรูปธรรม โดยมีการบูร</a:t>
            </a:r>
            <a:r>
              <a:rPr lang="th-TH" altLang="en-US" sz="600" dirty="0" err="1">
                <a:latin typeface="Tahoma" pitchFamily="34" charset="0"/>
                <a:cs typeface="Tahoma" pitchFamily="34" charset="0"/>
              </a:rPr>
              <a:t>ณา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การความร่วมมือเป็นภาคีเครือข่ายกับหน่วยงานต่าง ๆ เพื่อนำไปสู่การสร้างความโปร่งใสในการทำงานอย่างต่อเนื่องและเป็นที่ยอมรับของสังคมภายนอก</a:t>
            </a:r>
          </a:p>
        </p:txBody>
      </p:sp>
      <p:sp>
        <p:nvSpPr>
          <p:cNvPr id="39942" name="Title 1"/>
          <p:cNvSpPr txBox="1">
            <a:spLocks/>
          </p:cNvSpPr>
          <p:nvPr/>
        </p:nvSpPr>
        <p:spPr bwMode="auto">
          <a:xfrm>
            <a:off x="981074" y="5072849"/>
            <a:ext cx="3285168" cy="159465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การเปลี่ยนแปลงความสามารถในการ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แข่งขัน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750" u="sng" dirty="0">
                <a:latin typeface="Tahoma" pitchFamily="34" charset="0"/>
                <a:cs typeface="Tahoma" pitchFamily="34" charset="0"/>
              </a:rPr>
              <a:t>ปัจจัยภายนอก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แผนยุทธศาสตร์ต่าง ๆ ภายใต้นโยบายของรัฐบาล และกระทรวงแรงงาน 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 2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การได้รับสนับสนุนงบประมาณที่เพียงพอ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ความร่วมมือของผู้รับบริการและผู้มีส่วนได้ส่วนเสีย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4)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 การเปลี่ยนแปลงทางเศรษฐกิจ สังคม และความก้าวหน้าของระบบเทคโนโลยีและสารเทศ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5)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การคุ้มครองสาธารณะ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    6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) ภัยพิบัติทางธรรมชาติ</a:t>
            </a:r>
          </a:p>
          <a:p>
            <a:pPr defTabSz="914400" eaLnBrk="1" hangingPunct="1"/>
            <a:r>
              <a:rPr lang="th-TH" altLang="en-US" sz="750" u="sng" dirty="0">
                <a:latin typeface="Tahoma" pitchFamily="34" charset="0"/>
                <a:cs typeface="Tahoma" pitchFamily="34" charset="0"/>
              </a:rPr>
              <a:t>ปัจจัยภายใน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1) วิสัยทัศน์ และความมุ่งมั่งของผู้บริหารองค์การ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2)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ความชัดเจนในการมอบหมายงาน/หน่วยงานรับผิดอบ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ค่านิยม วัฒนธรรมองค์การในการให้บริการประชาชน 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 4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ระบบกำกับ ติดตาม ประเมินผลที่มีประสิทธิภาพ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5)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ความรู้ ทักษะ ของบุคลากรที่มุ่งความเป็นมืออาชีพ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6)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การถ่ายทอดความรู้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7)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การพัฒนาปรับปรุงสภาพแวดล้อม และบรรยากาศในการทำงานที่ดี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8)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การมีเครื่องมือ อุปกรณ์ และเทคโนโลยีในการ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ทำงานที่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เพียงพอและมีประสิทธิภาพ 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9)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การมีระบบประกันคุณภาพการพัฒนาฝีมือ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แรงงาน</a:t>
            </a:r>
            <a:endParaRPr lang="en-US" altLang="en-US" sz="75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3" name="Title 1"/>
          <p:cNvSpPr txBox="1">
            <a:spLocks/>
          </p:cNvSpPr>
          <p:nvPr/>
        </p:nvSpPr>
        <p:spPr bwMode="auto">
          <a:xfrm>
            <a:off x="4267199" y="242370"/>
            <a:ext cx="4133850" cy="467506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พันธกิจ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ส่งเสริมและพัฒนาฝีมือแรงงานและศักยภาพของกำลังแรงงานและผู้ประกอบกิจการ เพื่อให้กำลังแรงงาน</a:t>
            </a:r>
          </a:p>
          <a:p>
            <a:pPr defTabSz="914400" eaLnBrk="1" hangingPunct="1"/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    มีฝีมือได้มาตรฐานในระดับสากลมีความรู้ความสามารถในการประกอบอาชีพ สอดคล้องกับความต้องการของ</a:t>
            </a:r>
          </a:p>
          <a:p>
            <a:pPr defTabSz="914400" eaLnBrk="1" hangingPunct="1"/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    ตลาดแรงงานทั่งในเชิงปริมาณและคุณภาพ</a:t>
            </a:r>
            <a:endParaRPr lang="th-TH" altLang="en-US" sz="700" dirty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00" dirty="0">
                <a:latin typeface="Tahoma" pitchFamily="34" charset="0"/>
                <a:cs typeface="Tahoma" pitchFamily="34" charset="0"/>
              </a:rPr>
              <a:t>2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พัฒนาประสิทธิภาพของผู้ประกอบกิจการให้สามารถแข่งขันได้ในตลาดโลก</a:t>
            </a:r>
            <a:endParaRPr lang="en-US" altLang="en-US" sz="700" dirty="0" smtClean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3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ควบคุม กำกับดูแลการประกอบอาชีพที่อาจเป็นอันตรายต่อสาธารณะหรือต้องใช้ผู้มีความรู้ความสามารถ</a:t>
            </a:r>
          </a:p>
          <a:p>
            <a:pPr defTabSz="914400" eaLnBrk="1" hangingPunct="1"/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วิสัยทัศน์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en-GB" altLang="en-US" sz="700" dirty="0">
                <a:latin typeface="Tahoma" pitchFamily="34" charset="0"/>
                <a:cs typeface="Tahoma" pitchFamily="34" charset="0"/>
              </a:rPr>
              <a:t/>
            </a:r>
            <a:br>
              <a:rPr lang="en-GB" altLang="en-US" sz="700" dirty="0">
                <a:latin typeface="Tahoma" pitchFamily="34" charset="0"/>
                <a:cs typeface="Tahoma" pitchFamily="34" charset="0"/>
              </a:rPr>
            </a:b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พัฒนาศักยภาพคนทำงาน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ทุก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ระดับให้มีผลิตภาพแรงงานสูงสอดคล้องกับความต้องการตลาดแรงงาน</a:t>
            </a:r>
          </a:p>
          <a:p>
            <a:pPr defTabSz="914400" eaLnBrk="1" hangingPunct="1"/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และก้าวทันเทคโนโลยี 4.0</a:t>
            </a:r>
          </a:p>
          <a:p>
            <a:pPr defTabSz="914400" eaLnBrk="1" hangingPunct="1"/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ค่านิยม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</a:p>
          <a:p>
            <a:pPr defTabSz="914400" eaLnBrk="1" hangingPunct="1"/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มุ่งมั่น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ทำงานเป็น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ทีมเชิงรุก โปร่งใส ใผ่รู้ มี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จิตบริการ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สาน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สร้างเครือข่าย </a:t>
            </a:r>
            <a:endParaRPr lang="th-TH" altLang="en-US" sz="700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วัฒนธรรมองค์กร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1.บุคลากรมีความร่วมมือ ช่วยเหลือเกื้อกูลซึ่งกันและกันในการปฏิบัติงาน </a:t>
            </a:r>
            <a:r>
              <a:rPr lang="th-TH" altLang="en-US" sz="700" smtClean="0">
                <a:latin typeface="Tahoma" pitchFamily="34" charset="0"/>
                <a:cs typeface="Tahoma" pitchFamily="34" charset="0"/>
              </a:rPr>
              <a:t>2.ส่งเสริมการ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พัฒนาศักยภาพของบุคลากรอย่างต่อเนื่อง 3.มีจิตสำนึกในการให้บริการประชาชนอย่างเท่าเทียมกัน โดยไม่เลือกปฏิบัติ 4.ปฏิบัติงานด้วยความซื่อสัตย์สุจริต มีคุณธรรมและจริยธรรม กล้ายืนหยัดในสิ่งที่ถูกต้องและไม่แสวงหาผลประโยชน์ในการปฏิบัติงาน</a:t>
            </a:r>
            <a:endParaRPr lang="th-TH" altLang="en-US" sz="700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งบประมาณ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 </a:t>
            </a:r>
            <a:r>
              <a:rPr lang="en-GB" altLang="en-US" sz="700" dirty="0" smtClean="0">
                <a:latin typeface="Tahoma" pitchFamily="34" charset="0"/>
                <a:cs typeface="Tahoma" pitchFamily="34" charset="0"/>
              </a:rPr>
              <a:t>1,951,000,000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บาท</a:t>
            </a:r>
            <a:endParaRPr lang="th-TH" altLang="en-US" sz="700" dirty="0" smtClean="0">
              <a:latin typeface="Tahoma" pitchFamily="34" charset="0"/>
              <a:cs typeface="Tahoma" pitchFamily="34" charset="0"/>
            </a:endParaRPr>
          </a:p>
          <a:p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รายได้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 -</a:t>
            </a:r>
            <a:endParaRPr lang="th-TH" altLang="en-US" sz="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จำนวนบุคลากร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มี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ข้าราชการ 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1,120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อัตรา มีลูกจ้างประจำ 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643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 อัตรา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มีพนักงานราชการ 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634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อัตรา 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รวม 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2,397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อัตรา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ณ 28 พ.ย. 62</a:t>
            </a:r>
          </a:p>
          <a:p>
            <a:pPr defTabSz="914400" eaLnBrk="1" hangingPunct="1"/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กฎหมาย </a:t>
            </a:r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ระเบียบ 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ข้อบังคับ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พ.ร.บ.ส่งเสริมการพัฒนาฝีมือแรงงาน พ.ศ.2545 และที่แก้ไขเพิ่มเติม</a:t>
            </a: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2)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พระรา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ชกฤษฎีกา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ออกตามในประมวลรัษฎากรว่าด้ายการยกเว้นรัษฎากร 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(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ฉบับที่ 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437)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พ.ศ.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2548</a:t>
            </a: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ระเบียบกรมพัฒนาฝีมือแรงงาน (ฝึกเตรียมเข้าทำงาน/ฝึกยกระดับฝีมือ พ.ศ. 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2547)</a:t>
            </a:r>
            <a:endParaRPr lang="en-GB" altLang="en-US" sz="700" dirty="0" smtClean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4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พ.ร.บ.จัดหางานและคุ้มครองคนหางาน พ.ศ. 2528 และที่แก้ไขเพิ่มเติมเฉพาะในส่วนที่เกี่ยวกับสถานทดสอบฝีมือและการทดสอบฝีมือ</a:t>
            </a:r>
          </a:p>
          <a:p>
            <a:pPr defTabSz="914400" eaLnBrk="1" hangingPunct="1"/>
            <a:r>
              <a:rPr lang="th-TH" altLang="en-US" sz="700" spc="-30" dirty="0" smtClean="0">
                <a:latin typeface="Tahoma" pitchFamily="34" charset="0"/>
                <a:cs typeface="Tahoma" pitchFamily="34" charset="0"/>
              </a:rPr>
              <a:t>5) </a:t>
            </a:r>
            <a:r>
              <a:rPr lang="th-TH" altLang="en-US" sz="700" spc="-30" dirty="0">
                <a:latin typeface="Tahoma" pitchFamily="34" charset="0"/>
                <a:cs typeface="Tahoma" pitchFamily="34" charset="0"/>
              </a:rPr>
              <a:t>ระเบียบกรมการจัดหางานว่าด้วยการจัดส่งคนหางานเพื่อไปทำงานต่างประเทศ โดยกรมการจัดหางาน พ.ศ. </a:t>
            </a:r>
            <a:r>
              <a:rPr lang="en-US" altLang="en-US" sz="700" spc="-30" dirty="0">
                <a:latin typeface="Tahoma" pitchFamily="34" charset="0"/>
                <a:cs typeface="Tahoma" pitchFamily="34" charset="0"/>
              </a:rPr>
              <a:t>2546</a:t>
            </a:r>
            <a:endParaRPr lang="en-GB" altLang="en-US" sz="700" spc="-30" dirty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6)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พ.ร.บ.คุ้มครองแรงงาน (ฉบับที่ 3) พ.ศ.2551 เฉพาะในส่วนที่เกี่ยวข้องกับอัตราค่าจ้างตามมาตรฐานฝีมือ</a:t>
            </a:r>
          </a:p>
          <a:p>
            <a:pPr defTabSz="914400" eaLnBrk="1" hangingPunct="1"/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7) ประกาศ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คณะกรรมการค่าจ้าง เรื่องอัตราค่าจ้างตามมาตรฐาน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ฝีมือ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 (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ออกตามพระราชบัญญัติคุ้มครองแรงงาน </a:t>
            </a:r>
            <a:endParaRPr lang="th-TH" altLang="en-US" sz="700" dirty="0" smtClean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ฉบับ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ที่ 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3)</a:t>
            </a: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8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ระเบียบสำนักนายกรัฐมนตรี ว่าด้ายการพัฒนาแรงงานและประสานงานการฝึกอาชีพแห่งชาติ พ.ศ. 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2552</a:t>
            </a: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9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ระเบียบสำนักนายกรัฐมนตรีว่าด้วยการรับฟังความคิดประชาชน พ.ศ.</a:t>
            </a:r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2552</a:t>
            </a:r>
            <a:endParaRPr lang="en-US" altLang="en-US" sz="700" dirty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10)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พ.ร.บ.กำหนดแผนและขั้นตอนการกระจายอำนาจ พ.ศ.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2548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และที่แก้ไขเพิ่มเติม</a:t>
            </a:r>
            <a:endParaRPr lang="en-GB" altLang="en-US" sz="700" dirty="0">
              <a:latin typeface="Tahoma" pitchFamily="34" charset="0"/>
              <a:cs typeface="Tahoma" pitchFamily="34" charset="0"/>
            </a:endParaRPr>
          </a:p>
          <a:p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11) พ.ร.บ.</a:t>
            </a:r>
            <a:r>
              <a:rPr lang="th-TH" sz="7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การอำนวยความสะดวกในการพิจารณาอนุญาตของทางราชการ พ.ศ. 2558</a:t>
            </a:r>
            <a: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7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12) </a:t>
            </a:r>
            <a:r>
              <a:rPr lang="th-TH" sz="7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พ.ร.บ. การ</a:t>
            </a:r>
            <a:r>
              <a:rPr lang="th-TH" sz="7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บริหารงานและการให้บริการภาครัฐผ่านระบบดิจิทัล พ.ศ. 2562</a:t>
            </a:r>
          </a:p>
          <a:p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13) </a:t>
            </a:r>
            <a:r>
              <a:rPr lang="th-TH" sz="700" dirty="0" smtClean="0"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พ.ร.ฎ. ว่าด้วยหลักเกณฑ์และวิธีการบริหารกิจการบ้านเมืองที่ดี พ.ศ. 2546 </a:t>
            </a:r>
            <a:endParaRPr lang="th-TH" sz="700" dirty="0" smtClean="0">
              <a:latin typeface="Tahoma" pitchFamily="34" charset="0"/>
              <a:ea typeface="Times New Roman" panose="02020603050405020304" pitchFamily="18" charset="0"/>
              <a:cs typeface="Tahoma" pitchFamily="34" charset="0"/>
            </a:endParaRPr>
          </a:p>
          <a:p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14) พ.ร.บ. แรงงานทางทะเล พ.ศ. 2558</a:t>
            </a:r>
            <a:endParaRPr lang="th-TH" altLang="en-US" sz="700" dirty="0" smtClean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ระบบ</a:t>
            </a:r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การปรับปรุงผลการ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ดำเนินการ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กำหนดให้มีการแต่งตั้งคณะกรรมการหรือคณะทำงานต่าง ๆ เพื่อพัฒนาองค์การหรือดำเนินการปรับปรุง                ผลการำเนินการในด้านต่าง ๆ ให้มีความทันต่อสถานการณ์ที่เปลี่ยนแปลง </a:t>
            </a:r>
          </a:p>
          <a:p>
            <a:pPr marL="228600" indent="-228600" defTabSz="914400" eaLnBrk="1" hangingPunct="1"/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2) กำหนดให้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มีการนำเกณฑ์ </a:t>
            </a:r>
            <a:r>
              <a:rPr lang="en-US" altLang="en-US" sz="700" dirty="0">
                <a:latin typeface="Tahoma" pitchFamily="34" charset="0"/>
                <a:cs typeface="Tahoma" pitchFamily="34" charset="0"/>
              </a:rPr>
              <a:t>PMQA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มาใช้ในการพัฒนาคุณภาพบริหารจัดการของ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องค์การ</a:t>
            </a:r>
            <a:endParaRPr lang="en-US" altLang="en-US" sz="700" dirty="0" smtClean="0">
              <a:latin typeface="Tahoma" pitchFamily="34" charset="0"/>
              <a:cs typeface="Tahoma" pitchFamily="34" charset="0"/>
            </a:endParaRPr>
          </a:p>
          <a:p>
            <a:pPr marL="228600" indent="-228600"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กำหนดให้มีการจัดทำตัวชี้วัดและค่าเป้าหมายของระดับหน่วยงานและระดับ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บุคคล</a:t>
            </a:r>
            <a:endParaRPr lang="en-US" altLang="en-US" sz="700" dirty="0" smtClean="0">
              <a:latin typeface="Tahoma" pitchFamily="34" charset="0"/>
              <a:cs typeface="Tahoma" pitchFamily="34" charset="0"/>
            </a:endParaRPr>
          </a:p>
          <a:p>
            <a:pPr marL="228600" indent="-228600" defTabSz="914400" eaLnBrk="1" hangingPunct="1"/>
            <a:r>
              <a:rPr lang="en-US" altLang="en-US" sz="700" dirty="0" smtClean="0">
                <a:latin typeface="Tahoma" pitchFamily="34" charset="0"/>
                <a:cs typeface="Tahoma" pitchFamily="34" charset="0"/>
              </a:rPr>
              <a:t>4) </a:t>
            </a:r>
            <a:r>
              <a:rPr lang="th-TH" altLang="en-US" sz="700" dirty="0">
                <a:latin typeface="Tahoma" pitchFamily="34" charset="0"/>
                <a:cs typeface="Tahoma" pitchFamily="34" charset="0"/>
              </a:rPr>
              <a:t>กำหนดให้มีการติดตามประเมินผลการปฏิบัติราชการโดยการประชุมผู้บริหารระดับสูง เป็นประจำ</a:t>
            </a:r>
            <a:r>
              <a:rPr lang="th-TH" altLang="en-US" sz="700" dirty="0" smtClean="0">
                <a:latin typeface="Tahoma" pitchFamily="34" charset="0"/>
                <a:cs typeface="Tahoma" pitchFamily="34" charset="0"/>
              </a:rPr>
              <a:t>ทุกเดือน</a:t>
            </a:r>
            <a:endParaRPr lang="th-TH" altLang="en-US" sz="7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4" name="Title 1"/>
          <p:cNvSpPr txBox="1">
            <a:spLocks/>
          </p:cNvSpPr>
          <p:nvPr/>
        </p:nvSpPr>
        <p:spPr bwMode="auto">
          <a:xfrm>
            <a:off x="8409469" y="162075"/>
            <a:ext cx="2830032" cy="2066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en-US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1. 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ภารกิจ</a:t>
            </a:r>
            <a:r>
              <a:rPr lang="en-GB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บริการ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หลัก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คุณลักษณะโดดเด่นของภารกิจ/บริการ</a:t>
            </a:r>
            <a:endParaRPr lang="th-TH" altLang="en-US" sz="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7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- </a:t>
            </a:r>
            <a:r>
              <a:rPr lang="th-TH" sz="750" dirty="0">
                <a:latin typeface="Tahoma" pitchFamily="34" charset="0"/>
                <a:cs typeface="Tahoma" pitchFamily="34" charset="0"/>
              </a:rPr>
              <a:t>การส่งมอบทักษะฝีมือแรงงาน ตามบริบทของตลาดแรงงาน และสาขาอาชีพของตลาดแรงงานให้กับแรงงานเพื่อประโยชน์ของสถานประกอบกิจการ </a:t>
            </a:r>
          </a:p>
          <a:p>
            <a:pPr defTabSz="914400" eaLnBrk="1" hangingPunct="1"/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-</a:t>
            </a:r>
            <a:r>
              <a:rPr lang="th-TH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พัฒนาฝีมือแรงงานและศักยภาพของกำลังแรงงาน และผู้ประกอบกิจการเพื่อให้กำลังแรงงานมีฝีมือได้มาตรฐานในระดับสากล มีความสามารถในการประกอบอาชีพสอดคล้องกับความต้องการของตลาดแรงงานทั้งในเชิงปริมาณและคุณภาพ</a:t>
            </a:r>
          </a:p>
          <a:p>
            <a:pPr defTabSz="914400" eaLnBrk="1" hangingPunct="1"/>
            <a:r>
              <a:rPr lang="th-TH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- การคุ้มครองต่อสาธารณะเกี่ยวกับอาชีพควบคุม ต้องผ่านการรับรองความรู้ความสามารถ จึงจะสามารถประกอบอาชีพตามที่ประกาศได้</a:t>
            </a:r>
            <a:endParaRPr lang="th-TH" sz="750" dirty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คุณลักษณะโดดเด่นของภารกิจ</a:t>
            </a:r>
            <a:r>
              <a:rPr lang="en-GB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/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บริการ</a:t>
            </a:r>
          </a:p>
          <a:p>
            <a:pPr defTabSz="914400" eaLnBrk="1" hangingPunct="1"/>
            <a:r>
              <a:rPr lang="th-TH" altLang="en-US" sz="75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สามารถพัฒนาทักษะฝีมือแรงงานในแต่ละสาขา และสามารถตอบสนองต่อความต้องการได้ทันทีตามตลาดแรงงานและการ</a:t>
            </a:r>
            <a:r>
              <a:rPr lang="th-TH" sz="750" dirty="0">
                <a:latin typeface="Tahoma" pitchFamily="34" charset="0"/>
                <a:cs typeface="Tahoma" pitchFamily="34" charset="0"/>
              </a:rPr>
              <a:t>ขับเคลื่อนเศรษฐกิจแห่ง</a:t>
            </a:r>
            <a:r>
              <a:rPr lang="th-TH" sz="750" dirty="0" smtClean="0">
                <a:latin typeface="Tahoma" pitchFamily="34" charset="0"/>
                <a:cs typeface="Tahoma" pitchFamily="34" charset="0"/>
              </a:rPr>
              <a:t>อนาคต</a:t>
            </a:r>
          </a:p>
          <a:p>
            <a:pPr defTabSz="914400" eaLnBrk="1" hangingPunct="1"/>
            <a:endParaRPr lang="th-TH" sz="800" dirty="0" smtClean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sz="800" dirty="0">
                <a:latin typeface="Tahoma" pitchFamily="34" charset="0"/>
                <a:cs typeface="Tahoma" pitchFamily="34" charset="0"/>
              </a:rPr>
              <a:t>	</a:t>
            </a:r>
            <a:endParaRPr lang="en-US" altLang="en-US" sz="8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5" name="Title 1"/>
          <p:cNvSpPr txBox="1">
            <a:spLocks/>
          </p:cNvSpPr>
          <p:nvPr/>
        </p:nvSpPr>
        <p:spPr bwMode="auto">
          <a:xfrm>
            <a:off x="8409468" y="2348394"/>
            <a:ext cx="2830033" cy="9091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ผู้รับบริการ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228600" indent="-228600" defTabSz="914400" eaLnBrk="1" hangingPunct="1">
              <a:defRPr/>
            </a:pPr>
            <a:r>
              <a:rPr lang="th-TH" altLang="en-US" sz="8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</a:t>
            </a:r>
            <a:r>
              <a:rPr lang="th-TH" altLang="en-US" sz="75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แรงงาน ทั้งในระบบและนอกระบบ</a:t>
            </a:r>
          </a:p>
          <a:p>
            <a:pPr defTabSz="914400" eaLnBrk="1" hangingPunct="1">
              <a:defRPr/>
            </a:pPr>
            <a:endParaRPr lang="th-TH" altLang="en-US" sz="80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>
              <a:defRPr/>
            </a:pP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ความต้องการ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>
              <a:defRPr/>
            </a:pPr>
            <a:r>
              <a:rPr lang="th-TH" altLang="en-US" sz="8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</a:t>
            </a:r>
            <a:r>
              <a:rPr lang="th-TH" altLang="en-US" sz="75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การพัฒนาแรงงานให้มีทักษะฝีมือแรงงานที่สูงขึ้นตามความต้องการของตลาดแรงงาน และตามความคาดหวังของแต่ละบุคคล</a:t>
            </a:r>
          </a:p>
          <a:p>
            <a:pPr defTabSz="914400" eaLnBrk="1" hangingPunct="1">
              <a:defRPr/>
            </a:pPr>
            <a:endParaRPr lang="en-US" altLang="en-US" sz="80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6" name="Title 1"/>
          <p:cNvSpPr txBox="1">
            <a:spLocks/>
          </p:cNvSpPr>
          <p:nvPr/>
        </p:nvSpPr>
        <p:spPr bwMode="auto">
          <a:xfrm>
            <a:off x="990599" y="4248078"/>
            <a:ext cx="3279763" cy="8192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แหล่งข้อมูลเชิง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เปรียบเทียบ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en-US" altLang="en-US" sz="750" dirty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กระทรวงศึกษาธิการ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                    6)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สำนักงานสถิติแห่งชาติ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 </a:t>
            </a:r>
            <a:endParaRPr lang="th-TH" altLang="en-US" sz="750" dirty="0" smtClean="0">
              <a:latin typeface="Tahoma" pitchFamily="34" charset="0"/>
              <a:cs typeface="Tahoma" pitchFamily="34" charset="0"/>
            </a:endParaRPr>
          </a:p>
          <a:p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2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กระทรวง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อุตสาหกรรม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                 7)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สำนักงาน </a:t>
            </a:r>
            <a:r>
              <a:rPr lang="th-TH" altLang="en-US" sz="750" dirty="0" err="1" smtClean="0">
                <a:latin typeface="Tahoma" pitchFamily="34" charset="0"/>
                <a:cs typeface="Tahoma" pitchFamily="34" charset="0"/>
              </a:rPr>
              <a:t>ก.พ.ร.</a:t>
            </a:r>
            <a:endParaRPr lang="th-TH" altLang="en-US" sz="750" dirty="0">
              <a:latin typeface="Tahoma" pitchFamily="34" charset="0"/>
              <a:cs typeface="Tahoma" pitchFamily="34" charset="0"/>
            </a:endParaRPr>
          </a:p>
          <a:p>
            <a:r>
              <a:rPr lang="th-TH" altLang="en-US" sz="750" dirty="0">
                <a:latin typeface="Tahoma" pitchFamily="34" charset="0"/>
                <a:cs typeface="Tahoma" pitchFamily="34" charset="0"/>
              </a:rPr>
              <a:t>3) กระทรวงการท่องเที่ยวและ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กีฬา</a:t>
            </a:r>
            <a:r>
              <a:rPr lang="en-US" altLang="en-US" sz="75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     8)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สถาบันคุณวุฒิแห่งชาติ</a:t>
            </a:r>
            <a:endParaRPr lang="th-TH" altLang="en-US" sz="750" dirty="0">
              <a:latin typeface="Tahoma" pitchFamily="34" charset="0"/>
              <a:cs typeface="Tahoma" pitchFamily="34" charset="0"/>
            </a:endParaRPr>
          </a:p>
          <a:p>
            <a:r>
              <a:rPr lang="th-TH" altLang="en-US" sz="750" dirty="0">
                <a:latin typeface="Tahoma" pitchFamily="34" charset="0"/>
                <a:cs typeface="Tahoma" pitchFamily="34" charset="0"/>
              </a:rPr>
              <a:t>4)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กรมสรรพากร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	                   9) 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สำนักงาน </a:t>
            </a:r>
            <a:r>
              <a:rPr lang="th-TH" altLang="en-US" sz="750" dirty="0" err="1" smtClean="0">
                <a:latin typeface="Tahoma" pitchFamily="34" charset="0"/>
                <a:cs typeface="Tahoma" pitchFamily="34" charset="0"/>
              </a:rPr>
              <a:t>ปปท.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 </a:t>
            </a:r>
            <a:endParaRPr lang="th-TH" altLang="en-US" sz="750" dirty="0">
              <a:latin typeface="Tahoma" pitchFamily="34" charset="0"/>
              <a:cs typeface="Tahoma" pitchFamily="34" charset="0"/>
            </a:endParaRPr>
          </a:p>
          <a:p>
            <a:r>
              <a:rPr lang="en-US" altLang="en-US" sz="750" dirty="0">
                <a:latin typeface="Tahoma" pitchFamily="34" charset="0"/>
                <a:cs typeface="Tahoma" pitchFamily="34" charset="0"/>
              </a:rPr>
              <a:t>5) </a:t>
            </a:r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กรมการจัดหา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งาน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	                 10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) ดัชนีความสามารถในการแข่งขัน (</a:t>
            </a:r>
            <a:r>
              <a:rPr lang="en-US" altLang="en-US" sz="750" dirty="0" smtClean="0">
                <a:latin typeface="Tahoma" pitchFamily="34" charset="0"/>
                <a:cs typeface="Tahoma" pitchFamily="34" charset="0"/>
              </a:rPr>
              <a:t>IMD</a:t>
            </a:r>
            <a:r>
              <a:rPr lang="th-TH" altLang="en-US" sz="750" dirty="0" smtClean="0"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39947" name="Title 1"/>
          <p:cNvSpPr txBox="1">
            <a:spLocks/>
          </p:cNvSpPr>
          <p:nvPr/>
        </p:nvSpPr>
        <p:spPr bwMode="auto">
          <a:xfrm>
            <a:off x="4267199" y="5814802"/>
            <a:ext cx="6972302" cy="1009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ความท้าทายเชิง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ยุทธศาสตร์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 </a:t>
            </a:r>
            <a:r>
              <a:rPr lang="en-GB" altLang="en-US" sz="800" dirty="0">
                <a:latin typeface="Tahoma" pitchFamily="34" charset="0"/>
                <a:cs typeface="Tahoma" pitchFamily="34" charset="0"/>
              </a:rPr>
              <a:t>(</a:t>
            </a:r>
            <a:r>
              <a:rPr lang="th-TH" altLang="en-US" sz="800" dirty="0">
                <a:latin typeface="Tahoma" pitchFamily="34" charset="0"/>
                <a:cs typeface="Tahoma" pitchFamily="34" charset="0"/>
              </a:rPr>
              <a:t>ด้าน</a:t>
            </a:r>
            <a:r>
              <a:rPr lang="th-TH" altLang="en-US" sz="800" dirty="0" err="1">
                <a:latin typeface="Tahoma" pitchFamily="34" charset="0"/>
                <a:cs typeface="Tahoma" pitchFamily="34" charset="0"/>
              </a:rPr>
              <a:t>พันธ</a:t>
            </a:r>
            <a:r>
              <a:rPr lang="th-TH" altLang="en-US" sz="800" dirty="0">
                <a:latin typeface="Tahoma" pitchFamily="34" charset="0"/>
                <a:cs typeface="Tahoma" pitchFamily="34" charset="0"/>
              </a:rPr>
              <a:t>กิจ ปฏิบัติการ บุคลากร สังคม)</a:t>
            </a:r>
          </a:p>
          <a:p>
            <a:pPr defTabSz="914400" eaLnBrk="1" hangingPunct="1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</a:t>
            </a:r>
            <a:r>
              <a:rPr lang="th-TH" altLang="en-US" sz="600" u="sng" dirty="0" err="1">
                <a:latin typeface="Tahoma" pitchFamily="34" charset="0"/>
                <a:cs typeface="Tahoma" pitchFamily="34" charset="0"/>
              </a:rPr>
              <a:t>พันธ</a:t>
            </a:r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กิจ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การจัดทำมาตรฐานฝีมือแรงงานให้ครอบคลุมสาขาอาชีพสำคัญของประเทศ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 2)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การบูร</a:t>
            </a:r>
            <a:r>
              <a:rPr lang="th-TH" altLang="en-US" sz="600" dirty="0" err="1">
                <a:latin typeface="Tahoma" pitchFamily="34" charset="0"/>
                <a:cs typeface="Tahoma" pitchFamily="34" charset="0"/>
              </a:rPr>
              <a:t>ณา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การการทำงานกับหน่วยงานที่เกี่ยวข้องทุกภาคส่วน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การสร้างความเข้มแข็งด้านการฝึกอบรม มาตรฐานและสมรรถนะของเครือข่ายที่เป็นหน่วยทดสอบและฝึกอบรมให้สอดคล้องกับมาตรฐานสากล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4) </a:t>
            </a:r>
            <a:r>
              <a:rPr lang="th-TH" sz="600" dirty="0">
                <a:latin typeface="Tahoma" pitchFamily="34" charset="0"/>
                <a:cs typeface="Tahoma" pitchFamily="34" charset="0"/>
              </a:rPr>
              <a:t>การให้ความร่วมมือของบุคลากรหรือองค์กรที่มีความรู้ ความเชี่ยวชาญในด้านการจัดทาหลักสูตรการฝึกยกระดับฝีมือตามความสามารถ</a:t>
            </a:r>
            <a:endParaRPr lang="th-TH" altLang="en-US" sz="600" dirty="0"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ด้านปฏิบัติการ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งบประมาณในการพัฒนาบุคลากรมีอยู่อย่างจำกัด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2)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การสร้างความผูกพันให้กับบุคลากรเพื่อให้บุคลากรมีแรงจูงใจในการทำงาน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การพัฒนาและปรับปรุงระบบการบริหารทรัพยากรบุคคลให้มีความเป็นธรรม 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4)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การสร้าง</a:t>
            </a:r>
            <a:r>
              <a:rPr lang="th-TH" altLang="en-US" sz="600" dirty="0" smtClean="0">
                <a:latin typeface="Tahoma" pitchFamily="34" charset="0"/>
                <a:cs typeface="Tahoma" pitchFamily="34" charset="0"/>
              </a:rPr>
              <a:t>ประสบการณ์       ใน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การทำงานให้มีความหลากหลายและเป็น</a:t>
            </a:r>
            <a:r>
              <a:rPr lang="th-TH" altLang="en-US" sz="600" dirty="0" smtClean="0">
                <a:latin typeface="Tahoma" pitchFamily="34" charset="0"/>
                <a:cs typeface="Tahoma" pitchFamily="34" charset="0"/>
              </a:rPr>
              <a:t>มืออาชีพ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นำระบบเทคโนโลยีสารสนเทศมาใช้พัฒนาระบบการทำงาน และการให้บริการ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5)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การพัฒนาและสร้างเครือข่ายในการพัฒนาฝีมือแรงงานให้ครอบคลุมในทกด้านอย่างเพียงพอ</a:t>
            </a:r>
          </a:p>
          <a:p>
            <a:pPr defTabSz="914400" eaLnBrk="1" hangingPunct="1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ด้านบุคลากร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งบประมาณในการพัฒนาบุคลากรมีอยู่อย่างจำกัด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2)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การสร้างความผูกพันให้กับบุคลากรเพื่อให้บุคลากรมีแรงจูงใจในการทำงาน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3)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การพัฒนาและปรับปรุงระบบการบริหารทรัพยากรบุคคลให้มีความเป็นธรรม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4) 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การสร้าง</a:t>
            </a:r>
            <a:r>
              <a:rPr lang="th-TH" altLang="en-US" sz="600" dirty="0" smtClean="0">
                <a:latin typeface="Tahoma" pitchFamily="34" charset="0"/>
                <a:cs typeface="Tahoma" pitchFamily="34" charset="0"/>
              </a:rPr>
              <a:t>ประสบการณ์         ใน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การทำงานให้มีความหลากหลายและเป็นมืออาชีพ </a:t>
            </a:r>
          </a:p>
          <a:p>
            <a:pPr defTabSz="914400" eaLnBrk="1" hangingPunct="1"/>
            <a:r>
              <a:rPr lang="th-TH" altLang="en-US" sz="600" u="sng" dirty="0">
                <a:latin typeface="Tahoma" pitchFamily="34" charset="0"/>
                <a:cs typeface="Tahoma" pitchFamily="34" charset="0"/>
              </a:rPr>
              <a:t>ด้านสังคม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1)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การเข้าสู่สังคมผู้สูงวัย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2)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การต้องปฏิบัติงานตาม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Agenda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เช่น การเสริมสร้างศักยภาพกำลังแรงงานกลุ่มเป้าหมายเฉพาะ เช่น ทหารปลดประจำการ ผู้ต้องโทษในเรือนจำ สตรี เยาวชน คนพิการ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3) การลดความเหลื่อมล้ำรายได้ของประชาชน </a:t>
            </a:r>
            <a:r>
              <a:rPr lang="en-US" altLang="en-US" sz="600" dirty="0" smtClean="0">
                <a:latin typeface="Tahoma" pitchFamily="34" charset="0"/>
                <a:cs typeface="Tahoma" pitchFamily="34" charset="0"/>
              </a:rPr>
              <a:t>   4)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การเคลื่อนย้ายแรงงานอย่างเสรี </a:t>
            </a:r>
            <a:r>
              <a:rPr lang="en-US" altLang="en-US" sz="600" dirty="0">
                <a:latin typeface="Tahoma" pitchFamily="34" charset="0"/>
                <a:cs typeface="Tahoma" pitchFamily="34" charset="0"/>
              </a:rPr>
              <a:t>5</a:t>
            </a:r>
            <a:r>
              <a:rPr lang="en-US" altLang="en-US" sz="600" dirty="0" smtClean="0">
                <a:latin typeface="Tahoma" pitchFamily="34" charset="0"/>
                <a:cs typeface="Tahoma" pitchFamily="34" charset="0"/>
              </a:rPr>
              <a:t>) </a:t>
            </a:r>
            <a:r>
              <a:rPr lang="th-TH" altLang="en-US" sz="600" dirty="0">
                <a:latin typeface="Tahoma" pitchFamily="34" charset="0"/>
                <a:cs typeface="Tahoma" pitchFamily="34" charset="0"/>
              </a:rPr>
              <a:t>การเปิดโอกาสให้ผู้รับบริการและผู้มีส่วนได้ส่วนเสียเข้ามีส่วนร่วมในการปฏิบัติราชการอย่างต่อเนื่องและเป็นรูปธรรม </a:t>
            </a:r>
          </a:p>
        </p:txBody>
      </p:sp>
      <p:sp>
        <p:nvSpPr>
          <p:cNvPr id="39948" name="Title 1"/>
          <p:cNvSpPr txBox="1">
            <a:spLocks/>
          </p:cNvSpPr>
          <p:nvPr/>
        </p:nvSpPr>
        <p:spPr bwMode="auto">
          <a:xfrm>
            <a:off x="8409469" y="3392269"/>
            <a:ext cx="2832699" cy="96058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defTabSz="914400" eaLnBrk="1" hangingPunct="1"/>
            <a:r>
              <a:rPr lang="th-TH" altLang="en-US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สภาพแวดล้อมการ</a:t>
            </a:r>
            <a:r>
              <a:rPr lang="th-TH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แข่งขัน </a:t>
            </a:r>
            <a:r>
              <a:rPr lang="en-GB" altLang="en-US" sz="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:</a:t>
            </a:r>
            <a:endParaRPr lang="th-TH" altLang="en-US" sz="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r>
              <a:rPr lang="th-TH" altLang="en-US" sz="750" dirty="0">
                <a:latin typeface="Tahoma" pitchFamily="34" charset="0"/>
                <a:cs typeface="Tahoma" pitchFamily="34" charset="0"/>
              </a:rPr>
              <a:t>กระแสการเปลี่ยนแปลงของโลก เช่น </a:t>
            </a:r>
            <a:r>
              <a:rPr lang="th-TH" altLang="en-US" sz="75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ข้อตกลงการค้าเสรี การเป็นประชาคมอาเซียน การเข้าสู่สังคมผู้สูงอายุ และการก้าวหน้าของเทคโนโลยี การขยายบทบาทของภาคเอกชนที่มีความสามารถมาดำเนินงานด้านการพัฒนาฝีมือแรงงาน การมีแรงงานต่างด้าว การเชื่อมโยงการฝึกอบรมและการเปลี่ยนแปลงทางเทคโนโลยีตามความต้องการของตลาด</a:t>
            </a:r>
            <a:endParaRPr lang="th-TH" altLang="en-US" sz="75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endParaRPr lang="th-TH" altLang="en-US" sz="8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defTabSz="914400" eaLnBrk="1" hangingPunct="1"/>
            <a:endParaRPr lang="th-TH" altLang="en-US" sz="9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9949" name="AutoShape 12"/>
          <p:cNvSpPr>
            <a:spLocks/>
          </p:cNvSpPr>
          <p:nvPr/>
        </p:nvSpPr>
        <p:spPr bwMode="auto">
          <a:xfrm>
            <a:off x="0" y="-55052"/>
            <a:ext cx="12192000" cy="341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180975" algn="ctr" defTabSz="914400" eaLnBrk="1" hangingPunct="1"/>
            <a:r>
              <a:rPr lang="en-US" altLang="en-US" sz="1600" b="1" dirty="0" err="1" smtClean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ลักษณะ</a:t>
            </a:r>
            <a:r>
              <a:rPr lang="en-US" altLang="en-US" sz="1600" b="1" dirty="0" err="1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สำคัญ</a:t>
            </a:r>
            <a:r>
              <a:rPr lang="th-TH" altLang="en-US" sz="16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ของ</a:t>
            </a:r>
            <a:r>
              <a:rPr lang="en-US" altLang="en-US" sz="1600" b="1" dirty="0" err="1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องค์ก</a:t>
            </a:r>
            <a:r>
              <a:rPr lang="th-TH" altLang="en-US" sz="16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า</a:t>
            </a:r>
            <a:r>
              <a:rPr lang="en-US" altLang="en-US" sz="1600" b="1" dirty="0">
                <a:solidFill>
                  <a:schemeClr val="tx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ร</a:t>
            </a:r>
            <a:endParaRPr lang="th-TH" altLang="en-US" sz="1600" b="1" dirty="0">
              <a:solidFill>
                <a:schemeClr val="tx2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2480</TotalTime>
  <Words>1241</Words>
  <Application>Microsoft Office PowerPoint</Application>
  <PresentationFormat>Custom</PresentationFormat>
  <Paragraphs>84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Cover and End Slide Master</vt:lpstr>
      <vt:lpstr>Contents Slide Master</vt:lpstr>
      <vt:lpstr>Section Break Slide Master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prue</cp:lastModifiedBy>
  <cp:revision>269</cp:revision>
  <cp:lastPrinted>2019-12-11T05:21:30Z</cp:lastPrinted>
  <dcterms:created xsi:type="dcterms:W3CDTF">2019-01-14T06:35:35Z</dcterms:created>
  <dcterms:modified xsi:type="dcterms:W3CDTF">2020-01-03T07:35:21Z</dcterms:modified>
</cp:coreProperties>
</file>