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32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2561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หมวด 1 การนำองค์กร</c:v>
                </c:pt>
                <c:pt idx="1">
                  <c:v>หมวด 2 การวางแผนเชิงยุทธศาสตร์</c:v>
                </c:pt>
                <c:pt idx="2">
                  <c:v>หมวด 3 การให้ความสำคัญกับผู้บริการและผู้มีส่วนได้ส่วนเสีย</c:v>
                </c:pt>
                <c:pt idx="3">
                  <c:v>หมวด 4 การวัด การวิเคราะห์ และจัดการความรู้</c:v>
                </c:pt>
                <c:pt idx="4">
                  <c:v>หมวด 5 การมุ่งเน้นบุคลากร</c:v>
                </c:pt>
                <c:pt idx="5">
                  <c:v>หมวด 6 การมุ่งเน้นระบบปฏิบัติการ</c:v>
                </c:pt>
                <c:pt idx="6">
                  <c:v>หมวด 7 ผลลัพธ์การดำเนินการ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350</c:v>
                </c:pt>
                <c:pt idx="1">
                  <c:v>150</c:v>
                </c:pt>
                <c:pt idx="2">
                  <c:v>225</c:v>
                </c:pt>
                <c:pt idx="3">
                  <c:v>175</c:v>
                </c:pt>
                <c:pt idx="4">
                  <c:v>300</c:v>
                </c:pt>
                <c:pt idx="5">
                  <c:v>150</c:v>
                </c:pt>
                <c:pt idx="6">
                  <c:v>210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2562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หมวด 1 การนำองค์กร</c:v>
                </c:pt>
                <c:pt idx="1">
                  <c:v>หมวด 2 การวางแผนเชิงยุทธศาสตร์</c:v>
                </c:pt>
                <c:pt idx="2">
                  <c:v>หมวด 3 การให้ความสำคัญกับผู้บริการและผู้มีส่วนได้ส่วนเสีย</c:v>
                </c:pt>
                <c:pt idx="3">
                  <c:v>หมวด 4 การวัด การวิเคราะห์ และจัดการความรู้</c:v>
                </c:pt>
                <c:pt idx="4">
                  <c:v>หมวด 5 การมุ่งเน้นบุคลากร</c:v>
                </c:pt>
                <c:pt idx="5">
                  <c:v>หมวด 6 การมุ่งเน้นระบบปฏิบัติการ</c:v>
                </c:pt>
                <c:pt idx="6">
                  <c:v>หมวด 7 ผลลัพธ์การดำเนินการ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350</c:v>
                </c:pt>
                <c:pt idx="1">
                  <c:v>325</c:v>
                </c:pt>
                <c:pt idx="2">
                  <c:v>325</c:v>
                </c:pt>
                <c:pt idx="3">
                  <c:v>325</c:v>
                </c:pt>
                <c:pt idx="4">
                  <c:v>325</c:v>
                </c:pt>
                <c:pt idx="5">
                  <c:v>325</c:v>
                </c:pt>
                <c:pt idx="6">
                  <c:v>244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2563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หมวด 1 การนำองค์กร</c:v>
                </c:pt>
                <c:pt idx="1">
                  <c:v>หมวด 2 การวางแผนเชิงยุทธศาสตร์</c:v>
                </c:pt>
                <c:pt idx="2">
                  <c:v>หมวด 3 การให้ความสำคัญกับผู้บริการและผู้มีส่วนได้ส่วนเสีย</c:v>
                </c:pt>
                <c:pt idx="3">
                  <c:v>หมวด 4 การวัด การวิเคราะห์ และจัดการความรู้</c:v>
                </c:pt>
                <c:pt idx="4">
                  <c:v>หมวด 5 การมุ่งเน้นบุคลากร</c:v>
                </c:pt>
                <c:pt idx="5">
                  <c:v>หมวด 6 การมุ่งเน้นระบบปฏิบัติการ</c:v>
                </c:pt>
                <c:pt idx="6">
                  <c:v>หมวด 7 ผลลัพธ์การดำเนินการ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322.92</c:v>
                </c:pt>
                <c:pt idx="1">
                  <c:v>425.35</c:v>
                </c:pt>
                <c:pt idx="2">
                  <c:v>372.4</c:v>
                </c:pt>
                <c:pt idx="3">
                  <c:v>361.11</c:v>
                </c:pt>
                <c:pt idx="4">
                  <c:v>385.42</c:v>
                </c:pt>
                <c:pt idx="5">
                  <c:v>409.72</c:v>
                </c:pt>
                <c:pt idx="6">
                  <c:v>270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827648"/>
        <c:axId val="34862208"/>
      </c:lineChart>
      <c:catAx>
        <c:axId val="348276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aseline="0">
                <a:solidFill>
                  <a:schemeClr val="accent2">
                    <a:lumMod val="75000"/>
                  </a:schemeClr>
                </a:solidFill>
              </a:defRPr>
            </a:pPr>
            <a:endParaRPr lang="en-US"/>
          </a:p>
        </c:txPr>
        <c:crossAx val="34862208"/>
        <c:crosses val="autoZero"/>
        <c:auto val="1"/>
        <c:lblAlgn val="ctr"/>
        <c:lblOffset val="100"/>
        <c:noMultiLvlLbl val="0"/>
      </c:catAx>
      <c:valAx>
        <c:axId val="348622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8276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gradFill>
      <a:gsLst>
        <a:gs pos="70011">
          <a:srgbClr val="CEDAF0"/>
        </a:gs>
        <a:gs pos="58750">
          <a:srgbClr val="C7D5EE"/>
        </a:gs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txPr>
    <a:bodyPr/>
    <a:lstStyle/>
    <a:p>
      <a:pPr>
        <a:defRPr sz="1800" baseline="0">
          <a:solidFill>
            <a:schemeClr val="tx2">
              <a:lumMod val="75000"/>
            </a:schemeClr>
          </a:solidFill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25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240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870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995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2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17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677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327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379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931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262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FE38E-EDE6-4FE8-9BFC-0E586F976DC4}" type="datetimeFigureOut">
              <a:rPr lang="en-US" smtClean="0"/>
              <a:t>12-May-20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4A015-AEB7-4B2A-A143-847B0C6EF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84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62200" y="0"/>
            <a:ext cx="439100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ผลการประเมิน </a:t>
            </a:r>
            <a:r>
              <a:rPr lang="en-US" sz="20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PMQA </a:t>
            </a:r>
            <a:r>
              <a:rPr lang="en-US" sz="20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4.0</a:t>
            </a:r>
            <a:endParaRPr lang="en-AU" sz="20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460772"/>
              </p:ext>
            </p:extLst>
          </p:nvPr>
        </p:nvGraphicFramePr>
        <p:xfrm>
          <a:off x="1295400" y="4114800"/>
          <a:ext cx="6280213" cy="254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92670"/>
                <a:gridCol w="929181"/>
                <a:gridCol w="929181"/>
                <a:gridCol w="929181"/>
              </a:tblGrid>
              <a:tr h="2540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หมวด</a:t>
                      </a:r>
                      <a:endParaRPr lang="th-TH" sz="1600" b="1" i="0" u="none" strike="noStrike" baseline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คะแนนรายหมวด</a:t>
                      </a:r>
                      <a:endParaRPr lang="th-TH" sz="1600" b="1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600" b="1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254000"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600" b="1" u="none" strike="noStrike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2561</a:t>
                      </a:r>
                      <a:endParaRPr lang="en-AU" sz="1600" b="1" i="0" u="none" strike="noStrike" baseline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600" b="1" u="none" strike="noStrike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2562</a:t>
                      </a:r>
                      <a:endParaRPr lang="en-AU" sz="1600" b="1" i="0" u="none" strike="noStrike" baseline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600" b="1" i="0" u="none" strike="noStrike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2563</a:t>
                      </a:r>
                      <a:endParaRPr lang="en-AU" sz="1600" b="1" i="0" u="none" strike="noStrike" baseline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u="none" strike="noStrike" baseline="0" dirty="0">
                          <a:solidFill>
                            <a:srgbClr val="660033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หมวด 1 การนำองค์กร</a:t>
                      </a:r>
                      <a:endParaRPr lang="th-TH" sz="1600" b="1" i="0" u="none" strike="noStrike" baseline="0" dirty="0">
                        <a:solidFill>
                          <a:srgbClr val="660033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350</a:t>
                      </a:r>
                      <a:endParaRPr lang="en-AU" sz="1600" b="1" i="0" u="none" strike="noStrike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rgbClr val="C0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350</a:t>
                      </a:r>
                      <a:endParaRPr lang="en-AU" sz="1600" b="1" i="0" u="none" strike="noStrike" dirty="0">
                        <a:solidFill>
                          <a:srgbClr val="C00000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i="0" u="none" strike="noStrike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322.92</a:t>
                      </a:r>
                      <a:endParaRPr lang="en-AU" sz="1600" b="1" i="0" u="none" strike="noStrike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u="none" strike="noStrike" baseline="0" dirty="0">
                          <a:solidFill>
                            <a:srgbClr val="660033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หมวด 2 การวางแผนเชิงยุทธศาสตร์</a:t>
                      </a:r>
                      <a:endParaRPr lang="th-TH" sz="1600" b="1" i="0" u="none" strike="noStrike" baseline="0" dirty="0">
                        <a:solidFill>
                          <a:srgbClr val="660033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150</a:t>
                      </a:r>
                      <a:endParaRPr lang="en-AU" sz="1600" b="1" i="0" u="none" strike="noStrike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rgbClr val="C0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325</a:t>
                      </a:r>
                      <a:endParaRPr lang="en-AU" sz="1600" b="1" i="0" u="none" strike="noStrike" dirty="0">
                        <a:solidFill>
                          <a:srgbClr val="C00000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i="0" u="none" strike="noStrike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425.35</a:t>
                      </a:r>
                      <a:endParaRPr lang="en-AU" sz="1600" b="1" i="0" u="none" strike="noStrike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u="none" strike="noStrike" baseline="0" dirty="0">
                          <a:solidFill>
                            <a:srgbClr val="660033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หมวด 3 การให้ความสำคัญกับผู้บริการและผู้มีส่วนได้ส่วนเสีย</a:t>
                      </a:r>
                      <a:endParaRPr lang="th-TH" sz="1600" b="1" i="0" u="none" strike="noStrike" baseline="0" dirty="0">
                        <a:solidFill>
                          <a:srgbClr val="660033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225</a:t>
                      </a:r>
                      <a:endParaRPr lang="en-AU" sz="1600" b="1" i="0" u="none" strike="noStrike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>
                          <a:solidFill>
                            <a:srgbClr val="C0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325</a:t>
                      </a:r>
                      <a:endParaRPr lang="en-AU" sz="1600" b="1" i="0" u="none" strike="noStrike">
                        <a:solidFill>
                          <a:srgbClr val="C00000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i="0" u="none" strike="noStrike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372.4</a:t>
                      </a:r>
                      <a:endParaRPr lang="en-AU" sz="1600" b="1" i="0" u="none" strike="noStrike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u="none" strike="noStrike" baseline="0" dirty="0">
                          <a:solidFill>
                            <a:srgbClr val="660033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หมวด 4 การวัด การวิเคราะห์ และจัดการความรู้</a:t>
                      </a:r>
                      <a:endParaRPr lang="th-TH" sz="1600" b="1" i="0" u="none" strike="noStrike" baseline="0" dirty="0">
                        <a:solidFill>
                          <a:srgbClr val="660033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175</a:t>
                      </a:r>
                      <a:endParaRPr lang="en-AU" sz="1600" b="1" i="0" u="none" strike="noStrike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rgbClr val="C0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325</a:t>
                      </a:r>
                      <a:endParaRPr lang="en-AU" sz="1600" b="1" i="0" u="none" strike="noStrike" dirty="0">
                        <a:solidFill>
                          <a:srgbClr val="C00000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i="0" u="none" strike="noStrike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361.11</a:t>
                      </a:r>
                      <a:endParaRPr lang="en-AU" sz="1600" b="1" i="0" u="none" strike="noStrike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u="none" strike="noStrike" baseline="0" dirty="0">
                          <a:solidFill>
                            <a:srgbClr val="660033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หมวด 5 การมุ่งเน้นบุคลากร</a:t>
                      </a:r>
                      <a:endParaRPr lang="th-TH" sz="1600" b="1" i="0" u="none" strike="noStrike" baseline="0" dirty="0">
                        <a:solidFill>
                          <a:srgbClr val="660033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300</a:t>
                      </a:r>
                      <a:endParaRPr lang="en-AU" sz="1600" b="1" i="0" u="none" strike="noStrike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rgbClr val="C0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325</a:t>
                      </a:r>
                      <a:endParaRPr lang="en-AU" sz="1600" b="1" i="0" u="none" strike="noStrike" dirty="0">
                        <a:solidFill>
                          <a:srgbClr val="C00000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i="0" u="none" strike="noStrike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385.42</a:t>
                      </a:r>
                      <a:endParaRPr lang="en-AU" sz="1600" b="1" i="0" u="none" strike="noStrike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u="none" strike="noStrike" baseline="0" dirty="0">
                          <a:solidFill>
                            <a:srgbClr val="660033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หมวด 6 การมุ่งเน้นระบบปฏิบัติการ</a:t>
                      </a:r>
                      <a:endParaRPr lang="th-TH" sz="1600" b="1" i="0" u="none" strike="noStrike" baseline="0" dirty="0">
                        <a:solidFill>
                          <a:srgbClr val="660033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150</a:t>
                      </a:r>
                      <a:endParaRPr lang="en-AU" sz="1600" b="1" i="0" u="none" strike="noStrike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rgbClr val="C0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325</a:t>
                      </a:r>
                      <a:endParaRPr lang="en-AU" sz="1600" b="1" i="0" u="none" strike="noStrike" dirty="0">
                        <a:solidFill>
                          <a:srgbClr val="C00000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i="0" u="none" strike="noStrike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409.72</a:t>
                      </a:r>
                      <a:endParaRPr lang="en-AU" sz="1600" b="1" i="0" u="none" strike="noStrike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u="none" strike="noStrike" baseline="0" dirty="0">
                          <a:solidFill>
                            <a:srgbClr val="660033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หมวด 7 ผลลัพธ์การดำเนินการ</a:t>
                      </a:r>
                      <a:endParaRPr lang="th-TH" sz="1600" b="1" i="0" u="none" strike="noStrike" baseline="0" dirty="0">
                        <a:solidFill>
                          <a:srgbClr val="660033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210</a:t>
                      </a:r>
                      <a:endParaRPr lang="en-AU" sz="1600" b="1" i="0" u="none" strike="noStrike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u="none" strike="noStrike" dirty="0">
                          <a:solidFill>
                            <a:srgbClr val="C0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244</a:t>
                      </a:r>
                      <a:endParaRPr lang="en-AU" sz="1600" b="1" i="0" u="none" strike="noStrike" dirty="0">
                        <a:solidFill>
                          <a:srgbClr val="C00000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600" b="1" i="0" u="none" strike="noStrike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270</a:t>
                      </a:r>
                      <a:endParaRPr lang="en-AU" sz="1600" b="1" i="0" u="none" strike="noStrike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54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ผลเฉลี่ย</a:t>
                      </a:r>
                      <a:endParaRPr lang="th-TH" sz="1600" b="1" i="0" u="none" strike="noStrike" baseline="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222.85</a:t>
                      </a:r>
                      <a:endParaRPr lang="en-AU" sz="1600" b="1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295</a:t>
                      </a:r>
                      <a:endParaRPr lang="en-AU" sz="1600" b="1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363.85</a:t>
                      </a:r>
                      <a:endParaRPr lang="en-AU" sz="1600" b="1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534" y="0"/>
            <a:ext cx="2176461" cy="715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426725024"/>
              </p:ext>
            </p:extLst>
          </p:nvPr>
        </p:nvGraphicFramePr>
        <p:xfrm>
          <a:off x="1371600" y="609600"/>
          <a:ext cx="61722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0849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88</Words>
  <Application>Microsoft Office PowerPoint</Application>
  <PresentationFormat>On-screen Show (4:3)</PresentationFormat>
  <Paragraphs>38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2</cp:revision>
  <dcterms:created xsi:type="dcterms:W3CDTF">2020-05-12T01:17:13Z</dcterms:created>
  <dcterms:modified xsi:type="dcterms:W3CDTF">2020-05-12T01:26:38Z</dcterms:modified>
</cp:coreProperties>
</file>