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72" r:id="rId2"/>
    <p:sldMasterId id="2147483784" r:id="rId3"/>
    <p:sldMasterId id="2147483797" r:id="rId4"/>
  </p:sldMasterIdLst>
  <p:notesMasterIdLst>
    <p:notesMasterId r:id="rId18"/>
  </p:notesMasterIdLst>
  <p:handoutMasterIdLst>
    <p:handoutMasterId r:id="rId19"/>
  </p:handoutMasterIdLst>
  <p:sldIdLst>
    <p:sldId id="257" r:id="rId5"/>
    <p:sldId id="272" r:id="rId6"/>
    <p:sldId id="274" r:id="rId7"/>
    <p:sldId id="266" r:id="rId8"/>
    <p:sldId id="270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75" r:id="rId17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8BEC"/>
    <a:srgbClr val="AB15A4"/>
    <a:srgbClr val="007635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4D3174-9CDC-40A9-B576-CA589947AD5E}" type="datetimeFigureOut">
              <a:rPr lang="en-US" smtClean="0"/>
              <a:t>12/23/2019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34AAE-77BD-498A-A385-12BDB473C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0556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66BCF1-DDD0-49D3-9246-2DFC40EC5AB1}" type="datetimeFigureOut">
              <a:rPr lang="en-US" smtClean="0"/>
              <a:t>12/23/2019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C0FF4C-B449-45EA-A5AC-0EEF43239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786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6156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987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8275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6327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8388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9336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5805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432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4167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2220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2753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256193" y="551842"/>
            <a:ext cx="11664000" cy="1444"/>
          </a:xfrm>
          <a:prstGeom prst="line">
            <a:avLst/>
          </a:prstGeom>
          <a:ln w="19050">
            <a:solidFill>
              <a:srgbClr val="0070C0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0934443" y="6339100"/>
            <a:ext cx="1016000" cy="365125"/>
          </a:xfrm>
        </p:spPr>
        <p:txBody>
          <a:bodyPr/>
          <a:lstStyle>
            <a:lvl1pPr>
              <a:defRPr sz="2400" b="1">
                <a:latin typeface="DSN AnuRak" panose="00000400000000000000" pitchFamily="2" charset="-34"/>
                <a:cs typeface="DSN AnuRak" panose="00000400000000000000" pitchFamily="2" charset="-34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2AED99-7FB4-404E-8A97-64753DCE42EC}" type="slidenum"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ea typeface="+mn-ea"/>
                <a:cs typeface="DSN AnuRak" panose="00000400000000000000" pitchFamily="2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ea typeface="+mn-ea"/>
              <a:cs typeface="DSN AnuRak" panose="000004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38528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87865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0102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51801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2650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74783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90700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77314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86008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73278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14078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14497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089484" y="1730403"/>
            <a:ext cx="7531497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616370" y="2470926"/>
            <a:ext cx="8681508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3A5473-0495-49E8-951C-AA0E792D752A}" type="datetimeFigureOut">
              <a:rPr lang="th-TH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23/12/62</a:t>
            </a:fld>
            <a:endParaRPr lang="th-TH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C11DB4-8575-4315-B0F8-CF58286660CD}" type="slidenum">
              <a:rPr lang="th-TH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554459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C8F5DA-0E32-41CC-A6CA-C1EB9C744A9E}" type="datetimeFigureOut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12/23/2019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6F06EE-A503-42DD-AD1F-FDE41233C014}" type="slidenum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131413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92532" y="1726738"/>
            <a:ext cx="7534656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621536" y="2468304"/>
            <a:ext cx="8680704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1D0B0C-365C-42B7-B552-4957F47E48CB}" type="datetimeFigureOut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12/23/2019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E5CBA3-2347-4B39-8DFB-7C3107E9CD90}" type="slidenum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71584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6688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C9BCD0-0F6C-4448-AA37-73E0B318B182}" type="datetimeFigureOut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12/23/2019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E725581-B532-4B17-BA24-CFD2274B4604}" type="slidenum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1054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2200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6688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6688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797371-5316-4301-9CDA-52C68859917E}" type="datetimeFigureOut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12/23/2019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4AAEE3-B1C8-48C4-8DF2-2AD8CB192680}" type="slidenum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429459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787D863-FBD6-4B12-B6CA-DD4526A6C49D}" type="datetimeFigureOut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12/23/2019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E3F921-FB42-49A9-9DB1-D722F94C6A2C}" type="slidenum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233903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B7E2A7-7D38-4A87-A9B7-663941AC102D}" type="datetimeFigureOut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12/23/2019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4C9697-B001-4AE1-8EB5-6AEDB9F08BA6}" type="slidenum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132421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8" name="Right Triangle 17"/>
          <p:cNvSpPr/>
          <p:nvPr/>
        </p:nvSpPr>
        <p:spPr>
          <a:xfrm rot="5400000">
            <a:off x="1720852" y="-1720850"/>
            <a:ext cx="6858000" cy="10299704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46573" y="1576104"/>
            <a:ext cx="694944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2737" y="2618913"/>
            <a:ext cx="507703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730605" y="2253385"/>
            <a:ext cx="7726347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28547C-8C22-4AD1-8A79-528B1F1DFFF7}" type="datetimeFigureOut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12/23/2019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434342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0130B9-E9C6-4744-953A-EB19FE38D4BE}" type="slidenum">
              <a:rPr lang="en-US" smtClean="0">
                <a:solidFill>
                  <a:srgbClr val="434342"/>
                </a:solidFill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434342"/>
              </a:solidFill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140223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705101" y="0"/>
            <a:ext cx="9486900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1" y="5048250"/>
            <a:ext cx="4762500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94929" y="1717501"/>
            <a:ext cx="73152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524639" y="2180529"/>
            <a:ext cx="8128727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A833483-CAB4-4CE8-BB32-6A5F8EC49387}" type="datetimeFigureOut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12/23/2019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DD0AE3-2C60-4FC3-AC3D-D2754E1998AD}" type="slidenum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962323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3A3674-3301-4AF2-BFD4-8EBF57A96521}" type="datetimeFigureOut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12/23/2019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BE50F2-9171-4777-9BEC-0ED4FEC88FCC}" type="slidenum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748802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EA64447-039C-4500-9093-A0A2D1C4AD88}" type="datetimeFigureOut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12/23/2019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1C8B63-0D1F-4165-B6DC-FE37F83AB59C}" type="slidenum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356343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ChangeArrowheads="1"/>
          </p:cNvSpPr>
          <p:nvPr userDrawn="1"/>
        </p:nvSpPr>
        <p:spPr bwMode="auto">
          <a:xfrm>
            <a:off x="0" y="2552701"/>
            <a:ext cx="12185651" cy="168751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wrap="none" lIns="91373" tIns="45688" rIns="91373" bIns="45688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sp>
        <p:nvSpPr>
          <p:cNvPr id="3" name="Line 31"/>
          <p:cNvSpPr>
            <a:spLocks noChangeShapeType="1"/>
          </p:cNvSpPr>
          <p:nvPr userDrawn="1"/>
        </p:nvSpPr>
        <p:spPr bwMode="auto">
          <a:xfrm>
            <a:off x="0" y="4335463"/>
            <a:ext cx="12192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</p:spPr>
        <p:txBody>
          <a:bodyPr lIns="91373" tIns="45688" rIns="91373" bIns="45688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sp>
        <p:nvSpPr>
          <p:cNvPr id="4" name="Line 31"/>
          <p:cNvSpPr>
            <a:spLocks noChangeShapeType="1"/>
          </p:cNvSpPr>
          <p:nvPr userDrawn="1"/>
        </p:nvSpPr>
        <p:spPr bwMode="auto">
          <a:xfrm>
            <a:off x="0" y="2463800"/>
            <a:ext cx="12192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</p:spPr>
        <p:txBody>
          <a:bodyPr lIns="91373" tIns="45688" rIns="91373" bIns="45688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ngsana New" pitchFamily="18" charset="-34"/>
            </a:endParaRPr>
          </a:p>
        </p:txBody>
      </p:sp>
      <p:pic>
        <p:nvPicPr>
          <p:cNvPr id="5" name="Picture 9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5864226"/>
            <a:ext cx="1365251" cy="85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41F65CF-88DE-4E53-89A8-7C5CC225BEA3}" type="datetime1">
              <a:rPr lang="th-TH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23/12/62</a:t>
            </a:fld>
            <a:endParaRPr lang="th-TH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896DEC-DBDF-4B4E-ADE6-4ADD6358CEB5}" type="slidenum">
              <a:rPr lang="th-TH" altLang="th-TH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th-TH"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221801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246177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855157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99288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030218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3817326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8051649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38545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6580527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833161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6537290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56799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70ACE2-A098-47E0-B699-82F97DBAEF02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191D97-9595-43A8-BCD2-794C3559188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1891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2CF53D-1ECC-4240-9EB5-100E98845BCC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12/23/2019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706834-63AD-49B7-ABA6-9D0E1A136B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564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0633"/>
            <a:ext cx="4765676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3173" y="5051293"/>
            <a:ext cx="12195173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365760"/>
            <a:ext cx="1002792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100629"/>
            <a:ext cx="1002792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68224" y="5870448"/>
            <a:ext cx="2901696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07ADB29-F9CE-4319-8B2C-2959ABC3B49A}" type="datetimeFigureOut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12/23/2019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90019" y="6285122"/>
            <a:ext cx="62992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01384" y="6170822"/>
            <a:ext cx="67056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D076F4-9DC2-4C15-B017-A6F84681EBB0}" type="slidenum">
              <a:rPr lang="en-US" smtClean="0"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40964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13D519-F6D9-4EA4-B16D-6D4A0CDB66E7}" type="slidenum">
              <a:rPr lang="th-TH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en-US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80997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16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29165"/>
          <a:stretch/>
        </p:blipFill>
        <p:spPr>
          <a:xfrm>
            <a:off x="353103" y="3937299"/>
            <a:ext cx="11572003" cy="28996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858" y="127681"/>
            <a:ext cx="1496690" cy="1482767"/>
          </a:xfrm>
          <a:prstGeom prst="ellipse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93591" y="5025194"/>
            <a:ext cx="1327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ประเทศชาติมั่นคง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98036" y="4183253"/>
            <a:ext cx="14430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ยกระดับศักยภาพ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ในหลากหลายมิติ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เพื่อพัฒนาเศรษฐกิจ</a:t>
            </a:r>
            <a:endParaRPr kumimoji="0" lang="en-US" sz="1800" b="0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latin typeface="DSN AnuRak" pitchFamily="2" charset="-34"/>
              <a:ea typeface="+mn-ea"/>
              <a:cs typeface="DSN AnuRak" pitchFamily="2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07319" y="4562026"/>
            <a:ext cx="23631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พัฒนาคนในทุกมิติและในทุกช่วงวัย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ให้เป็นคนดี เก่ง และมีคุณภาพ</a:t>
            </a:r>
            <a:endParaRPr kumimoji="0" lang="en-US" sz="1800" b="0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latin typeface="DSN AnuRak" pitchFamily="2" charset="-34"/>
              <a:ea typeface="+mn-ea"/>
              <a:cs typeface="DSN AnuRak" pitchFamily="2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60927" y="4240777"/>
            <a:ext cx="17796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สร้าง</a:t>
            </a:r>
            <a:r>
              <a:rPr kumimoji="0" lang="th-TH" sz="1800" b="0" i="0" u="none" strike="noStrike" kern="14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โอกาสและ</a:t>
            </a:r>
            <a:endParaRPr kumimoji="0" lang="th-TH" sz="1800" b="0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latin typeface="DSN AnuRak" pitchFamily="2" charset="-34"/>
              <a:ea typeface="+mn-ea"/>
              <a:cs typeface="DSN AnuRak" pitchFamily="2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ความเสมอภาคทางสังคม</a:t>
            </a:r>
            <a:endParaRPr kumimoji="0" lang="en-US" sz="1800" b="0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latin typeface="DSN AnuRak" pitchFamily="2" charset="-34"/>
              <a:ea typeface="+mn-ea"/>
              <a:cs typeface="DSN AnuRak" pitchFamily="2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732156" y="4626062"/>
            <a:ext cx="21467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สร้างการเติบโตบนคุณภาพชีวิต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ที่ป็นมิตรกับสิ่งแวดล้อม</a:t>
            </a:r>
            <a:endParaRPr kumimoji="0" lang="en-US" sz="1800" b="0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latin typeface="DSN AnuRak" pitchFamily="2" charset="-34"/>
              <a:ea typeface="+mn-ea"/>
              <a:cs typeface="DSN AnuRak" pitchFamily="2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109477" y="4949228"/>
            <a:ext cx="14830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ภาครัฐของประชาชน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latin typeface="DSN AnuRak" pitchFamily="2" charset="-34"/>
                <a:ea typeface="+mn-ea"/>
                <a:cs typeface="DSN AnuRak" pitchFamily="2" charset="-34"/>
              </a:rPr>
              <a:t>เพื่อประชาชน</a:t>
            </a:r>
            <a:endParaRPr kumimoji="0" lang="en-US" sz="1800" b="0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latin typeface="DSN AnuRak" pitchFamily="2" charset="-34"/>
              <a:ea typeface="+mn-ea"/>
              <a:cs typeface="DSN AnuRak" pitchFamily="2" charset="-34"/>
            </a:endParaRP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666975" y="1809839"/>
            <a:ext cx="1077326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bg2">
                    <a:lumMod val="50000"/>
                  </a:schemeClr>
                </a:solidFill>
                <a:latin typeface="TH SarabunIT๙" panose="020B0500040200020003" pitchFamily="34" charset="-34"/>
                <a:ea typeface="Times New Roman" pitchFamily="18" charset="0"/>
                <a:cs typeface="TH SarabunIT๙" panose="020B0500040200020003" pitchFamily="34" charset="-34"/>
              </a:rPr>
              <a:t>บรรยายพิเศษ ทิศทางการพัฒนาฝีมือแรงงานของกรมพัฒนาฝีมือแรงงาน </a:t>
            </a:r>
            <a:br>
              <a:rPr lang="th-TH" sz="3600" b="1" dirty="0" smtClean="0">
                <a:solidFill>
                  <a:schemeClr val="bg2">
                    <a:lumMod val="50000"/>
                  </a:schemeClr>
                </a:solidFill>
                <a:latin typeface="TH SarabunIT๙" panose="020B0500040200020003" pitchFamily="34" charset="-34"/>
                <a:ea typeface="Times New Roman" pitchFamily="18" charset="0"/>
                <a:cs typeface="TH SarabunIT๙" panose="020B0500040200020003" pitchFamily="34" charset="-34"/>
              </a:rPr>
            </a:br>
            <a:r>
              <a:rPr lang="th-TH" sz="3600" b="1" dirty="0" smtClean="0">
                <a:solidFill>
                  <a:schemeClr val="bg2">
                    <a:lumMod val="50000"/>
                  </a:schemeClr>
                </a:solidFill>
                <a:latin typeface="TH SarabunIT๙" panose="020B0500040200020003" pitchFamily="34" charset="-34"/>
                <a:ea typeface="Times New Roman" pitchFamily="18" charset="0"/>
                <a:cs typeface="TH SarabunIT๙" panose="020B0500040200020003" pitchFamily="34" charset="-34"/>
              </a:rPr>
              <a:t>โดย นายธวัช เบญจาทิกุล อธิบดีกรมพัฒนาฝีมือแรงงาน</a:t>
            </a:r>
            <a:endParaRPr kumimoji="0" lang="th-TH" sz="36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H SarabunIT๙" panose="020B0500040200020003" pitchFamily="34" charset="-34"/>
              <a:ea typeface="Times New Roman" pitchFamily="18" charset="0"/>
              <a:cs typeface="TH SarabunIT๙" panose="020B0500040200020003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51774" y="3061113"/>
            <a:ext cx="106177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วันอังคารที่ 24 ธันวาคม </a:t>
            </a: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2562  เวลา  </a:t>
            </a:r>
            <a:r>
              <a:rPr lang="th-TH" sz="2400" dirty="0" smtClean="0">
                <a:solidFill>
                  <a:srgbClr val="00B05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09</a:t>
            </a:r>
            <a:r>
              <a:rPr kumimoji="0" lang="th-TH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.00-10.00 น.  </a:t>
            </a:r>
            <a:br>
              <a:rPr kumimoji="0" lang="th-TH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kumimoji="0" lang="th-TH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ณ </a:t>
            </a:r>
            <a:r>
              <a:rPr kumimoji="0" lang="th-TH" sz="24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ห้อง</a:t>
            </a:r>
            <a:r>
              <a:rPr kumimoji="0" lang="th-TH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ประชุมปกรณ์ อังศุสิงห์ ชั้น 10 กรมพัฒนาฝีมือแรงงาน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9299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645459" y="914377"/>
            <a:ext cx="11123407" cy="2065469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50800" dist="50800" dir="5400000" algn="ctr" rotWithShape="0">
              <a:srgbClr val="000000">
                <a:alpha val="22000"/>
              </a:srgbClr>
            </a:outerShdw>
            <a:reflection stA="0" endPos="65000" dist="50800" dir="5400000" sy="-100000" algn="bl" rotWithShape="0"/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4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วิสัยทัศน์  (</a:t>
            </a:r>
            <a:r>
              <a:rPr lang="en-US" sz="44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Vision</a:t>
            </a:r>
            <a:r>
              <a:rPr lang="th-TH" sz="44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)</a:t>
            </a:r>
            <a:endParaRPr lang="th-TH" sz="4400" b="1" dirty="0" smtClean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4000" b="1" dirty="0" smtClean="0">
                <a:solidFill>
                  <a:schemeClr val="accent1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พัฒนา</a:t>
            </a:r>
            <a:r>
              <a:rPr lang="th-TH" sz="4000" b="1" dirty="0">
                <a:solidFill>
                  <a:schemeClr val="accent1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ศักยภาพคนทำงานทุกระดับให้มีผลิตภาพแรงงานสูง สอดคล้องกับความต้องการตลาดแรงงาน และก้าวทันเทคโนโลยี ๔.๐</a:t>
            </a:r>
            <a:endParaRPr lang="en-US" sz="4000" b="1" dirty="0">
              <a:solidFill>
                <a:schemeClr val="accent1">
                  <a:lumMod val="50000"/>
                </a:schemeClr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5459" y="3469340"/>
            <a:ext cx="11015830" cy="275933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4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พันธกิจ (</a:t>
            </a:r>
            <a:r>
              <a:rPr lang="en-US" sz="44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Mission</a:t>
            </a:r>
            <a:r>
              <a:rPr lang="th-TH" sz="4400" b="1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)</a:t>
            </a:r>
          </a:p>
          <a:p>
            <a:r>
              <a:rPr lang="th-TH" sz="3600" b="1" dirty="0" smtClean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๑. </a:t>
            </a:r>
            <a:r>
              <a:rPr lang="th-TH" sz="3600" b="1" dirty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พัฒนาและยกระดับมาตรฐานฝีมือแรงงานให้เป็นที่ยอมรับในระดับสากล </a:t>
            </a:r>
            <a:endParaRPr lang="en-US" sz="3600" b="1" dirty="0">
              <a:solidFill>
                <a:srgbClr val="C0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3600" b="1" dirty="0" smtClean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๒. </a:t>
            </a:r>
            <a:r>
              <a:rPr lang="th-TH" sz="3600" b="1" dirty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พัฒนาระบบการพัฒนาฝีมือแรงงานรองรับนวัตกรรมและเทคโนโลยีที่เปลี่ยนแปลง </a:t>
            </a:r>
            <a:endParaRPr lang="en-US" sz="3600" b="1" dirty="0">
              <a:solidFill>
                <a:srgbClr val="C0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3600" b="1" dirty="0" smtClean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๓. </a:t>
            </a:r>
            <a:r>
              <a:rPr lang="th-TH" sz="3600" b="1" dirty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ส่งเสริมการมีส่วนร่วมและสร้างเครือข่ายเพื่อการพัฒนาฝีมือแรงงาน </a:t>
            </a:r>
            <a:endParaRPr lang="en-US" sz="3600" b="1" dirty="0">
              <a:solidFill>
                <a:srgbClr val="C0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3600" b="1" dirty="0" smtClean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๔. </a:t>
            </a:r>
            <a:r>
              <a:rPr lang="th-TH" sz="3600" b="1" dirty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พัฒนาระบบการบริหารจัดการองค์กรให้มีประสิทธิภาพ</a:t>
            </a:r>
            <a:endParaRPr lang="en-US" sz="3600" b="1" dirty="0">
              <a:solidFill>
                <a:srgbClr val="C0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69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1000"/>
                    </a14:imgEffect>
                    <a14:imgEffect>
                      <a14:saturation sat="1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  <a:reflection stA="0" endPos="65000" dist="50800" dir="5400000" sy="-100000" algn="bl" rotWithShape="0"/>
            <a:softEdge rad="0"/>
          </a:effectLst>
        </p:spPr>
      </p:pic>
      <p:sp>
        <p:nvSpPr>
          <p:cNvPr id="5" name="Rectangle 4"/>
          <p:cNvSpPr/>
          <p:nvPr/>
        </p:nvSpPr>
        <p:spPr>
          <a:xfrm>
            <a:off x="182880" y="621222"/>
            <a:ext cx="11661289" cy="280777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400" b="1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เป้าประสงค์ (</a:t>
            </a:r>
            <a:r>
              <a:rPr lang="en-US" sz="4400" b="1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Goals</a:t>
            </a:r>
            <a:r>
              <a:rPr lang="th-TH" sz="4400" b="1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)</a:t>
            </a:r>
          </a:p>
          <a:p>
            <a:pPr fontAlgn="base"/>
            <a:r>
              <a:rPr lang="th-TH" sz="3200" b="1" dirty="0" smtClean="0">
                <a:solidFill>
                  <a:srgbClr val="7030A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๑. ยกระดับกำลังแรงงานของประเทศให้เป็นแรงงานฝีมือตามมาตรฐานฝีมือแรงงานในระดับสากล</a:t>
            </a:r>
            <a:endParaRPr lang="en-US" sz="3200" b="1" dirty="0" smtClean="0">
              <a:solidFill>
                <a:srgbClr val="7030A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fontAlgn="base"/>
            <a:r>
              <a:rPr lang="th-TH" sz="3200" b="1" dirty="0" smtClean="0">
                <a:solidFill>
                  <a:srgbClr val="7030A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๒. เพิ่มผลิตภาพแรงงานและยกระดับรายได้ของกำลังแรงงาน</a:t>
            </a:r>
            <a:endParaRPr lang="en-US" sz="3200" b="1" dirty="0" smtClean="0">
              <a:solidFill>
                <a:srgbClr val="7030A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r>
              <a:rPr lang="th-TH" sz="3200" b="1" dirty="0" smtClean="0">
                <a:solidFill>
                  <a:srgbClr val="7030A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๓. องค์กรมีขีดความสามารถสูงในการพัฒนาฝีมือแรงงาน เพื่อเพิ่มขีดความสามารถในการแข่งขันของประเทศ</a:t>
            </a:r>
            <a:endParaRPr lang="en-US" sz="3200" b="1" dirty="0">
              <a:solidFill>
                <a:srgbClr val="7030A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9699" y="3703332"/>
            <a:ext cx="11912300" cy="2113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4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ผลสัมฤทธิ์ (</a:t>
            </a:r>
            <a:r>
              <a:rPr lang="en-US" sz="440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Results</a:t>
            </a:r>
            <a:r>
              <a:rPr lang="th-TH" sz="4400" b="1" dirty="0" smtClean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)</a:t>
            </a:r>
          </a:p>
          <a:p>
            <a:r>
              <a:rPr lang="th-TH" sz="3200" b="1" dirty="0" smtClean="0">
                <a:solidFill>
                  <a:srgbClr val="007635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๑. กำลังแรงงานของประเทศให้เป็นแรงงานฝีมือตามมาตรฐานฝีมือแรงงานในระดับสากล</a:t>
            </a:r>
          </a:p>
          <a:p>
            <a:r>
              <a:rPr lang="th-TH" sz="3200" b="1" dirty="0" smtClean="0">
                <a:solidFill>
                  <a:srgbClr val="007635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๒. ผลิตภาพแรงงานและรายได้ของกำลังแรงงานเพิ่มขึ้น</a:t>
            </a:r>
          </a:p>
          <a:p>
            <a:r>
              <a:rPr lang="th-TH" sz="3200" b="1" dirty="0" smtClean="0">
                <a:solidFill>
                  <a:srgbClr val="007635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๓. องค์กรมีขีดความสามารถสูงในการพัฒนาฝีมือแรงงาน เพิ่มขีดความสามารถในการแข่งขันของประเทศ</a:t>
            </a:r>
          </a:p>
        </p:txBody>
      </p:sp>
    </p:spTree>
    <p:extLst>
      <p:ext uri="{BB962C8B-B14F-4D97-AF65-F5344CB8AC3E}">
        <p14:creationId xmlns:p14="http://schemas.microsoft.com/office/powerpoint/2010/main" val="231379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reflection stA="0" endPos="65000" dist="50800" dir="5400000" sy="-100000" algn="bl" rotWithShape="0"/>
            <a:softEdge rad="0"/>
          </a:effectLst>
        </p:spPr>
      </p:pic>
      <p:sp>
        <p:nvSpPr>
          <p:cNvPr id="3" name="Rectangle 2"/>
          <p:cNvSpPr/>
          <p:nvPr/>
        </p:nvSpPr>
        <p:spPr>
          <a:xfrm>
            <a:off x="973567" y="1600198"/>
            <a:ext cx="10053021" cy="474681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reflection stA="0" endPos="65000" dist="50800" dir="5400000" sy="-100000" algn="bl" rotWithShape="0"/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th-TH" sz="4800" b="1" dirty="0" smtClean="0">
                <a:solidFill>
                  <a:srgbClr val="F18BEC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ทิศทางการพัฒนาฝีมือแรงงานของกรมพัฒนาฝีมือแรงงาน</a:t>
            </a:r>
            <a:r>
              <a:rPr lang="th-TH" sz="3600" b="1" dirty="0" smtClean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/>
            </a:r>
            <a:br>
              <a:rPr lang="th-TH" sz="3600" b="1" dirty="0" smtClean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</a:br>
            <a:endParaRPr lang="en-US" sz="1600" dirty="0">
              <a:solidFill>
                <a:schemeClr val="bg1"/>
              </a:solidFill>
              <a:latin typeface="TH SarabunIT๙" panose="020B0500040200020003" pitchFamily="34" charset="-34"/>
              <a:ea typeface="MS Mincho" panose="02020609040205080304" pitchFamily="49" charset="-128"/>
              <a:cs typeface="TH SarabunIT๙" panose="020B0500040200020003" pitchFamily="34" charset="-34"/>
            </a:endParaRPr>
          </a:p>
          <a:p>
            <a:pPr lvl="0" algn="ctr"/>
            <a:r>
              <a:rPr lang="th-TH" sz="3200" b="1" spc="-30" dirty="0" smtClean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“</a:t>
            </a:r>
            <a:r>
              <a:rPr lang="th-TH" sz="3200" b="1" spc="-30" dirty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ปฏิรูปกำลังแรงงาน”หรือ “</a:t>
            </a:r>
            <a:r>
              <a:rPr lang="en-US" sz="3200" b="1" spc="-30" dirty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Workforce Transformation</a:t>
            </a:r>
            <a:r>
              <a:rPr lang="th-TH" sz="3200" b="1" spc="-30" dirty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”</a:t>
            </a:r>
            <a:r>
              <a:rPr lang="th-TH" sz="3200" spc="-30" dirty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 เพื่อวางรากฐานทรัพยากรมนุษย์</a:t>
            </a:r>
            <a:r>
              <a:rPr lang="th-TH" sz="3200" dirty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ของประเทศให้มีทักษะการพัฒนาที่ตอบโจทย์การก้าวข้ามกับดักประเทศที่มี</a:t>
            </a:r>
            <a:r>
              <a:rPr lang="th-TH" sz="3200" dirty="0" smtClean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รายได้</a:t>
            </a:r>
            <a:br>
              <a:rPr lang="th-TH" sz="3200" dirty="0" smtClean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</a:br>
            <a:r>
              <a:rPr lang="th-TH" sz="3200" dirty="0" smtClean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ปาน</a:t>
            </a:r>
            <a:r>
              <a:rPr lang="th-TH" sz="3200" dirty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กลางไปสู่การเป็น</a:t>
            </a:r>
            <a:r>
              <a:rPr lang="th-TH" sz="3200" spc="-20" dirty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ประเทศที่พัฒนาแล้ว โดยการเตรียมความพร้อมในทุนมนุษย์</a:t>
            </a:r>
            <a:r>
              <a:rPr lang="th-TH" sz="3200" spc="-20" dirty="0" smtClean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ที่รองรับการ</a:t>
            </a:r>
            <a:r>
              <a:rPr lang="th-TH" sz="3200" spc="-20" dirty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เปลี่ยนแปลง </a:t>
            </a:r>
            <a:r>
              <a:rPr lang="th-TH" sz="3200" spc="-20" dirty="0" smtClean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ของ</a:t>
            </a:r>
            <a:r>
              <a:rPr lang="th-TH" sz="3200" spc="-20" dirty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เทคโนโลยีและการผลิต</a:t>
            </a:r>
            <a:r>
              <a:rPr lang="th-TH" sz="3200" dirty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 ตลอดจนการปรับปรุงและพัฒนาการดำเนินงานด้านแรงงานให้</a:t>
            </a:r>
            <a:r>
              <a:rPr lang="th-TH" sz="3200" dirty="0" smtClean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สอดคล้องกับบริบทความ</a:t>
            </a:r>
            <a:r>
              <a:rPr lang="th-TH" sz="3200" dirty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ท้าทายทางเศรษฐกิจและสังคมที่เปลี่ยนแปลง</a:t>
            </a:r>
            <a:r>
              <a:rPr lang="th-TH" sz="3200" dirty="0" smtClean="0">
                <a:solidFill>
                  <a:schemeClr val="bg1"/>
                </a:solidFill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ไป อาทิ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80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reflection stA="0" endPos="65000" dist="50800" dir="5400000" sy="-100000" algn="bl" rotWithShape="0"/>
            <a:softEdge rad="0"/>
          </a:effectLst>
        </p:spPr>
      </p:pic>
      <p:sp>
        <p:nvSpPr>
          <p:cNvPr id="3" name="Rectangle 2"/>
          <p:cNvSpPr/>
          <p:nvPr/>
        </p:nvSpPr>
        <p:spPr>
          <a:xfrm>
            <a:off x="75295" y="1503379"/>
            <a:ext cx="10637520" cy="525780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reflection stA="0" endPos="65000" dist="50800" dir="5400000" sy="-100000" algn="bl" rotWithShape="0"/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28700" indent="-571500" algn="thaiDist">
              <a:lnSpc>
                <a:spcPct val="95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540385" algn="l"/>
                <a:tab pos="810260" algn="l"/>
              </a:tabLst>
            </a:pPr>
            <a:r>
              <a:rPr lang="th-TH" sz="3600" dirty="0" smtClean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ยกระดับทักษะฝีมือแรงงานให้มีผลิตภาพเพิ่ม และเป็นกำลังแรงงานคุณภาพ (</a:t>
            </a:r>
            <a:r>
              <a:rPr lang="en-US" sz="3600" dirty="0" smtClean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Super</a:t>
            </a:r>
            <a:r>
              <a:rPr lang="th-TH" sz="3600" dirty="0" smtClean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</a:t>
            </a:r>
            <a:r>
              <a:rPr lang="en-US" sz="3600" dirty="0" smtClean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Worker</a:t>
            </a:r>
            <a:r>
              <a:rPr lang="th-TH" sz="3600" dirty="0" smtClean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) ของประเทศ โดยเฉพาะอย่างยิ่งต้องพัฒนาทักษะและเตรียมกำลังแรงงานรองรับ ๑๐ อุตสาหกรรมเป้าหมายในพื้นที่ </a:t>
            </a:r>
            <a:r>
              <a:rPr lang="en-US" sz="3600" dirty="0" smtClean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EEC</a:t>
            </a:r>
            <a:r>
              <a:rPr lang="th-TH" sz="3600" dirty="0" smtClean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รวมทั้งเขตพัฒนาเศรษฐกิจพิเศษชายแดน (</a:t>
            </a:r>
            <a:r>
              <a:rPr lang="en-US" sz="3600" dirty="0" smtClean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SEZs</a:t>
            </a:r>
            <a:r>
              <a:rPr lang="th-TH" sz="3600" dirty="0" smtClean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) </a:t>
            </a:r>
            <a:endParaRPr lang="en-US" sz="3600" dirty="0" smtClean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marL="1028700" lvl="1" indent="-571500" algn="thaiDist">
              <a:lnSpc>
                <a:spcPct val="95000"/>
              </a:lnSpc>
              <a:buFont typeface="Wingdings" panose="05000000000000000000" pitchFamily="2" charset="2"/>
              <a:buChar char="Ø"/>
              <a:tabLst>
                <a:tab pos="540385" algn="l"/>
              </a:tabLst>
            </a:pPr>
            <a:r>
              <a:rPr lang="th-TH" sz="3600" spc="-30" dirty="0" smtClean="0">
                <a:effectLst/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เตรียมการด้านแรงงานเพื่อรองรับจากผลกระทบ </a:t>
            </a:r>
            <a:r>
              <a:rPr lang="en-US" sz="3600" spc="-30" dirty="0" smtClean="0">
                <a:effectLst/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Disruptive</a:t>
            </a:r>
            <a:r>
              <a:rPr lang="th-TH" sz="3600" spc="-30" dirty="0" smtClean="0">
                <a:effectLst/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 </a:t>
            </a:r>
            <a:r>
              <a:rPr lang="en-US" sz="3600" spc="-30" dirty="0" smtClean="0">
                <a:effectLst/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Technology </a:t>
            </a:r>
            <a:r>
              <a:rPr lang="th-TH" sz="3600" spc="-30" dirty="0" smtClean="0">
                <a:effectLst/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/>
            </a:r>
            <a:br>
              <a:rPr lang="th-TH" sz="3600" spc="-30" dirty="0" smtClean="0">
                <a:effectLst/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</a:br>
            <a:r>
              <a:rPr lang="th-TH" sz="3600" spc="-30" dirty="0" smtClean="0">
                <a:effectLst/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ให้กำลังแรงงานของไทยเป็นผู้มีทักษะสูงพร้อมใช้เทคโนโลยีเพื่อการเปลี่ยนแปลง</a:t>
            </a:r>
            <a:br>
              <a:rPr lang="th-TH" sz="3600" spc="-30" dirty="0" smtClean="0">
                <a:effectLst/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</a:br>
            <a:r>
              <a:rPr lang="th-TH" sz="3600" spc="-30" dirty="0" smtClean="0">
                <a:effectLst/>
                <a:latin typeface="TH SarabunIT๙" panose="020B0500040200020003" pitchFamily="34" charset="-34"/>
                <a:ea typeface="MS Mincho" panose="02020609040205080304" pitchFamily="49" charset="-128"/>
                <a:cs typeface="TH SarabunIT๙" panose="020B0500040200020003" pitchFamily="34" charset="-34"/>
              </a:rPr>
              <a:t>ทั้งในภาคเกษตร อุตสาหกรรม และบริการ</a:t>
            </a:r>
            <a:endParaRPr lang="en-US" sz="3600" dirty="0">
              <a:effectLst/>
              <a:latin typeface="TH SarabunIT๙" panose="020B0500040200020003" pitchFamily="34" charset="-34"/>
              <a:ea typeface="MS Mincho" panose="02020609040205080304" pitchFamily="49" charset="-128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748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1595438" y="957492"/>
            <a:ext cx="9431150" cy="5614760"/>
            <a:chOff x="550" y="1303"/>
            <a:chExt cx="4752" cy="2252"/>
          </a:xfrm>
        </p:grpSpPr>
        <p:sp>
          <p:nvSpPr>
            <p:cNvPr id="43014" name="Line 3"/>
            <p:cNvSpPr>
              <a:spLocks noChangeShapeType="1"/>
            </p:cNvSpPr>
            <p:nvPr/>
          </p:nvSpPr>
          <p:spPr bwMode="gray">
            <a:xfrm flipH="1">
              <a:off x="550" y="3541"/>
              <a:ext cx="1044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2800">
                <a:solidFill>
                  <a:srgbClr val="000000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43015" name="Line 4"/>
            <p:cNvSpPr>
              <a:spLocks noChangeShapeType="1"/>
            </p:cNvSpPr>
            <p:nvPr/>
          </p:nvSpPr>
          <p:spPr bwMode="gray">
            <a:xfrm flipH="1">
              <a:off x="550" y="3013"/>
              <a:ext cx="15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2800">
                <a:solidFill>
                  <a:srgbClr val="000000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43016" name="Line 5"/>
            <p:cNvSpPr>
              <a:spLocks noChangeShapeType="1"/>
            </p:cNvSpPr>
            <p:nvPr/>
          </p:nvSpPr>
          <p:spPr bwMode="gray">
            <a:xfrm flipH="1">
              <a:off x="550" y="2490"/>
              <a:ext cx="21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2800">
                <a:solidFill>
                  <a:srgbClr val="000000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43017" name="Line 6"/>
            <p:cNvSpPr>
              <a:spLocks noChangeShapeType="1"/>
            </p:cNvSpPr>
            <p:nvPr/>
          </p:nvSpPr>
          <p:spPr bwMode="gray">
            <a:xfrm flipH="1">
              <a:off x="550" y="1968"/>
              <a:ext cx="2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2800">
                <a:solidFill>
                  <a:srgbClr val="000000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43018" name="Line 7"/>
            <p:cNvSpPr>
              <a:spLocks noChangeShapeType="1"/>
            </p:cNvSpPr>
            <p:nvPr/>
          </p:nvSpPr>
          <p:spPr bwMode="gray">
            <a:xfrm flipH="1" flipV="1">
              <a:off x="550" y="1438"/>
              <a:ext cx="31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2800">
                <a:solidFill>
                  <a:srgbClr val="000000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43019" name="Line 8"/>
            <p:cNvSpPr>
              <a:spLocks noChangeShapeType="1"/>
            </p:cNvSpPr>
            <p:nvPr/>
          </p:nvSpPr>
          <p:spPr bwMode="gray">
            <a:xfrm>
              <a:off x="646" y="1434"/>
              <a:ext cx="0" cy="54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2800">
                <a:solidFill>
                  <a:srgbClr val="000000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43020" name="Line 9"/>
            <p:cNvSpPr>
              <a:spLocks noChangeShapeType="1"/>
            </p:cNvSpPr>
            <p:nvPr/>
          </p:nvSpPr>
          <p:spPr bwMode="gray">
            <a:xfrm>
              <a:off x="646" y="1983"/>
              <a:ext cx="0" cy="51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2800">
                <a:solidFill>
                  <a:srgbClr val="000000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43021" name="Line 10"/>
            <p:cNvSpPr>
              <a:spLocks noChangeShapeType="1"/>
            </p:cNvSpPr>
            <p:nvPr/>
          </p:nvSpPr>
          <p:spPr bwMode="gray">
            <a:xfrm>
              <a:off x="646" y="2498"/>
              <a:ext cx="0" cy="5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2800">
                <a:solidFill>
                  <a:srgbClr val="000000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43022" name="Line 11"/>
            <p:cNvSpPr>
              <a:spLocks noChangeShapeType="1"/>
            </p:cNvSpPr>
            <p:nvPr/>
          </p:nvSpPr>
          <p:spPr bwMode="gray">
            <a:xfrm>
              <a:off x="646" y="3013"/>
              <a:ext cx="0" cy="5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2800">
                <a:solidFill>
                  <a:srgbClr val="000000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43023" name="Text Box 12"/>
            <p:cNvSpPr txBox="1">
              <a:spLocks noChangeArrowheads="1"/>
            </p:cNvSpPr>
            <p:nvPr/>
          </p:nvSpPr>
          <p:spPr bwMode="gray">
            <a:xfrm>
              <a:off x="623" y="1638"/>
              <a:ext cx="1023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400" b="1">
                  <a:solidFill>
                    <a:srgbClr val="000000"/>
                  </a:solidFill>
                  <a:latin typeface="Tahoma" pitchFamily="34" charset="0"/>
                  <a:cs typeface="Tahoma" pitchFamily="34" charset="0"/>
                </a:rPr>
                <a:t>ผู้ขับเคลื่อนนโยบาย</a:t>
              </a:r>
              <a:endParaRPr lang="en-US" sz="14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3024" name="Text Box 13"/>
            <p:cNvSpPr txBox="1">
              <a:spLocks noChangeArrowheads="1"/>
            </p:cNvSpPr>
            <p:nvPr/>
          </p:nvSpPr>
          <p:spPr bwMode="gray">
            <a:xfrm>
              <a:off x="616" y="2159"/>
              <a:ext cx="656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400" b="1">
                  <a:solidFill>
                    <a:srgbClr val="000000"/>
                  </a:solidFill>
                  <a:latin typeface="Tahoma" pitchFamily="34" charset="0"/>
                  <a:cs typeface="Tahoma" pitchFamily="34" charset="0"/>
                </a:rPr>
                <a:t>ผู้กำกับดูแล</a:t>
              </a:r>
              <a:endParaRPr lang="en-US" sz="14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3025" name="Text Box 14"/>
            <p:cNvSpPr txBox="1">
              <a:spLocks noChangeArrowheads="1"/>
            </p:cNvSpPr>
            <p:nvPr/>
          </p:nvSpPr>
          <p:spPr bwMode="gray">
            <a:xfrm>
              <a:off x="613" y="2703"/>
              <a:ext cx="1520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400" b="1">
                  <a:solidFill>
                    <a:srgbClr val="000000"/>
                  </a:solidFill>
                  <a:latin typeface="Tahoma" pitchFamily="34" charset="0"/>
                  <a:cs typeface="Tahoma" pitchFamily="34" charset="0"/>
                </a:rPr>
                <a:t>ผู้ส่งเสริม/ประสาน/อำนวยการ</a:t>
              </a:r>
              <a:endParaRPr lang="en-US" sz="14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3026" name="Text Box 15"/>
            <p:cNvSpPr txBox="1">
              <a:spLocks noChangeArrowheads="1"/>
            </p:cNvSpPr>
            <p:nvPr/>
          </p:nvSpPr>
          <p:spPr bwMode="gray">
            <a:xfrm>
              <a:off x="615" y="3211"/>
              <a:ext cx="668" cy="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400" b="1">
                  <a:solidFill>
                    <a:srgbClr val="000000"/>
                  </a:solidFill>
                  <a:latin typeface="Tahoma" pitchFamily="34" charset="0"/>
                  <a:cs typeface="Tahoma" pitchFamily="34" charset="0"/>
                </a:rPr>
                <a:t>ผู้ดำเนินการ</a:t>
              </a:r>
              <a:endParaRPr lang="en-US" sz="14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  <p:grpSp>
          <p:nvGrpSpPr>
            <p:cNvPr id="3" name="Group 16"/>
            <p:cNvGrpSpPr>
              <a:grpSpLocks/>
            </p:cNvGrpSpPr>
            <p:nvPr/>
          </p:nvGrpSpPr>
          <p:grpSpPr bwMode="auto">
            <a:xfrm>
              <a:off x="1519" y="1303"/>
              <a:ext cx="3783" cy="2252"/>
              <a:chOff x="1401" y="1309"/>
              <a:chExt cx="3783" cy="2252"/>
            </a:xfrm>
          </p:grpSpPr>
          <p:sp>
            <p:nvSpPr>
              <p:cNvPr id="73745" name="Freeform 17"/>
              <p:cNvSpPr>
                <a:spLocks/>
              </p:cNvSpPr>
              <p:nvPr/>
            </p:nvSpPr>
            <p:spPr bwMode="gray">
              <a:xfrm>
                <a:off x="4817" y="1430"/>
                <a:ext cx="363" cy="585"/>
              </a:xfrm>
              <a:custGeom>
                <a:avLst/>
                <a:gdLst/>
                <a:ahLst/>
                <a:cxnLst>
                  <a:cxn ang="0">
                    <a:pos x="308" y="120"/>
                  </a:cxn>
                  <a:cxn ang="0">
                    <a:pos x="0" y="444"/>
                  </a:cxn>
                  <a:cxn ang="0">
                    <a:pos x="0" y="286"/>
                  </a:cxn>
                  <a:cxn ang="0">
                    <a:pos x="308" y="0"/>
                  </a:cxn>
                  <a:cxn ang="0">
                    <a:pos x="308" y="120"/>
                  </a:cxn>
                </a:cxnLst>
                <a:rect l="0" t="0" r="r" b="b"/>
                <a:pathLst>
                  <a:path w="308" h="444">
                    <a:moveTo>
                      <a:pt x="308" y="120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prstClr val="black"/>
                  </a:solidFill>
                  <a:latin typeface="Franklin Gothic Book"/>
                  <a:cs typeface="Angsana New" pitchFamily="18" charset="-34"/>
                </a:endParaRPr>
              </a:p>
            </p:txBody>
          </p:sp>
          <p:sp>
            <p:nvSpPr>
              <p:cNvPr id="73746" name="Freeform 18"/>
              <p:cNvSpPr>
                <a:spLocks/>
              </p:cNvSpPr>
              <p:nvPr/>
            </p:nvSpPr>
            <p:spPr bwMode="gray">
              <a:xfrm>
                <a:off x="3078" y="1451"/>
                <a:ext cx="2106" cy="355"/>
              </a:xfrm>
              <a:custGeom>
                <a:avLst/>
                <a:gdLst/>
                <a:ahLst/>
                <a:cxnLst>
                  <a:cxn ang="0">
                    <a:pos x="1478" y="284"/>
                  </a:cxn>
                  <a:cxn ang="0">
                    <a:pos x="0" y="284"/>
                  </a:cxn>
                  <a:cxn ang="0">
                    <a:pos x="446" y="0"/>
                  </a:cxn>
                  <a:cxn ang="0">
                    <a:pos x="1786" y="0"/>
                  </a:cxn>
                  <a:cxn ang="0">
                    <a:pos x="1478" y="284"/>
                  </a:cxn>
                </a:cxnLst>
                <a:rect l="0" t="0" r="r" b="b"/>
                <a:pathLst>
                  <a:path w="1786" h="284">
                    <a:moveTo>
                      <a:pt x="1478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1786" y="0"/>
                    </a:lnTo>
                    <a:lnTo>
                      <a:pt x="1478" y="284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r">
                  <a:defRPr/>
                </a:pPr>
                <a:r>
                  <a:rPr lang="th-TH" b="1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IT๙" panose="020B0500040200020003" pitchFamily="34" charset="-34"/>
                    <a:ea typeface="Tahoma" pitchFamily="34" charset="0"/>
                    <a:cs typeface="TH SarabunIT๙" panose="020B0500040200020003" pitchFamily="34" charset="-34"/>
                  </a:rPr>
                  <a:t>กำหนดยุทธศาสตร์/นโยบาย/</a:t>
                </a:r>
              </a:p>
              <a:p>
                <a:pPr algn="r">
                  <a:defRPr/>
                </a:pPr>
                <a:r>
                  <a:rPr lang="th-TH" b="1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IT๙" panose="020B0500040200020003" pitchFamily="34" charset="-34"/>
                    <a:ea typeface="Tahoma" pitchFamily="34" charset="0"/>
                    <a:cs typeface="TH SarabunIT๙" panose="020B0500040200020003" pitchFamily="34" charset="-34"/>
                  </a:rPr>
                  <a:t>กพร.ปช./กพร.ปจ./ปรับโครงสร้าง /ปรับปรุงหลักเกณฑ์ เงื่อนไข วิธีการ/พัฒนาบุคลากร/อื่น ๆ</a:t>
                </a:r>
                <a:endParaRPr lang="en-US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endParaRPr>
              </a:p>
              <a:p>
                <a:pPr algn="r">
                  <a:defRPr/>
                </a:pPr>
                <a:endParaRPr lang="th-TH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73747" name="Freeform 19"/>
              <p:cNvSpPr>
                <a:spLocks/>
              </p:cNvSpPr>
              <p:nvPr/>
            </p:nvSpPr>
            <p:spPr bwMode="gray">
              <a:xfrm>
                <a:off x="4452" y="1970"/>
                <a:ext cx="363" cy="530"/>
              </a:xfrm>
              <a:custGeom>
                <a:avLst/>
                <a:gdLst/>
                <a:ahLst/>
                <a:cxnLst>
                  <a:cxn ang="0">
                    <a:pos x="308" y="120"/>
                  </a:cxn>
                  <a:cxn ang="0">
                    <a:pos x="0" y="442"/>
                  </a:cxn>
                  <a:cxn ang="0">
                    <a:pos x="0" y="286"/>
                  </a:cxn>
                  <a:cxn ang="0">
                    <a:pos x="308" y="0"/>
                  </a:cxn>
                  <a:cxn ang="0">
                    <a:pos x="308" y="120"/>
                  </a:cxn>
                </a:cxnLst>
                <a:rect l="0" t="0" r="r" b="b"/>
                <a:pathLst>
                  <a:path w="308" h="442">
                    <a:moveTo>
                      <a:pt x="308" y="120"/>
                    </a:moveTo>
                    <a:lnTo>
                      <a:pt x="0" y="442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prstClr val="black"/>
                  </a:solidFill>
                  <a:latin typeface="Franklin Gothic Book"/>
                  <a:cs typeface="Angsana New" pitchFamily="18" charset="-34"/>
                </a:endParaRPr>
              </a:p>
            </p:txBody>
          </p:sp>
          <p:sp>
            <p:nvSpPr>
              <p:cNvPr id="73748" name="Freeform 20"/>
              <p:cNvSpPr>
                <a:spLocks/>
              </p:cNvSpPr>
              <p:nvPr/>
            </p:nvSpPr>
            <p:spPr bwMode="gray">
              <a:xfrm>
                <a:off x="1918" y="1974"/>
                <a:ext cx="2810" cy="340"/>
              </a:xfrm>
              <a:custGeom>
                <a:avLst/>
                <a:gdLst/>
                <a:ahLst/>
                <a:cxnLst>
                  <a:cxn ang="0">
                    <a:pos x="1612" y="284"/>
                  </a:cxn>
                  <a:cxn ang="0">
                    <a:pos x="0" y="284"/>
                  </a:cxn>
                  <a:cxn ang="0">
                    <a:pos x="446" y="0"/>
                  </a:cxn>
                  <a:cxn ang="0">
                    <a:pos x="1920" y="0"/>
                  </a:cxn>
                  <a:cxn ang="0">
                    <a:pos x="1612" y="284"/>
                  </a:cxn>
                </a:cxnLst>
                <a:rect l="0" t="0" r="r" b="b"/>
                <a:pathLst>
                  <a:path w="1920" h="284">
                    <a:moveTo>
                      <a:pt x="1612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1920" y="0"/>
                    </a:lnTo>
                    <a:lnTo>
                      <a:pt x="1612" y="284"/>
                    </a:ln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r">
                  <a:defRPr/>
                </a:pPr>
                <a:r>
                  <a:rPr lang="th-TH" b="1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IT๙" panose="020B0500040200020003" pitchFamily="34" charset="-34"/>
                    <a:ea typeface="Tahoma" pitchFamily="34" charset="0"/>
                    <a:cs typeface="TH SarabunIT๙" panose="020B0500040200020003" pitchFamily="34" charset="-34"/>
                  </a:rPr>
                  <a:t>กำกับดูแลตามก.ม./ศูนย์ฝึกอบรมฯ/ศูนย์ทดสอบฯ/ศูนย์ประเมินฯ/การรับรองความรู้ความสามารถ/สิทธิประโยชน์/การรับรองมาตรฐานฝีมือแรงงาน/รับรองหลักสูตร/อื่น ๆ </a:t>
                </a:r>
                <a:endParaRPr lang="en-US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73749" name="Freeform 21"/>
              <p:cNvSpPr>
                <a:spLocks/>
              </p:cNvSpPr>
              <p:nvPr/>
            </p:nvSpPr>
            <p:spPr bwMode="gray">
              <a:xfrm>
                <a:off x="4086" y="2494"/>
                <a:ext cx="361" cy="572"/>
              </a:xfrm>
              <a:custGeom>
                <a:avLst/>
                <a:gdLst/>
                <a:ahLst/>
                <a:cxnLst>
                  <a:cxn ang="0">
                    <a:pos x="306" y="122"/>
                  </a:cxn>
                  <a:cxn ang="0">
                    <a:pos x="0" y="444"/>
                  </a:cxn>
                  <a:cxn ang="0">
                    <a:pos x="0" y="286"/>
                  </a:cxn>
                  <a:cxn ang="0">
                    <a:pos x="306" y="0"/>
                  </a:cxn>
                  <a:cxn ang="0">
                    <a:pos x="306" y="122"/>
                  </a:cxn>
                </a:cxnLst>
                <a:rect l="0" t="0" r="r" b="b"/>
                <a:pathLst>
                  <a:path w="306" h="444">
                    <a:moveTo>
                      <a:pt x="306" y="122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6" y="0"/>
                    </a:lnTo>
                    <a:lnTo>
                      <a:pt x="306" y="122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prstClr val="black"/>
                  </a:solidFill>
                  <a:latin typeface="Franklin Gothic Book"/>
                  <a:cs typeface="Angsana New" pitchFamily="18" charset="-34"/>
                </a:endParaRPr>
              </a:p>
            </p:txBody>
          </p:sp>
          <p:sp>
            <p:nvSpPr>
              <p:cNvPr id="73750" name="Freeform 22"/>
              <p:cNvSpPr>
                <a:spLocks/>
              </p:cNvSpPr>
              <p:nvPr/>
            </p:nvSpPr>
            <p:spPr bwMode="gray">
              <a:xfrm>
                <a:off x="3722" y="3019"/>
                <a:ext cx="364" cy="533"/>
              </a:xfrm>
              <a:custGeom>
                <a:avLst/>
                <a:gdLst/>
                <a:ahLst/>
                <a:cxnLst>
                  <a:cxn ang="0">
                    <a:pos x="308" y="122"/>
                  </a:cxn>
                  <a:cxn ang="0">
                    <a:pos x="0" y="444"/>
                  </a:cxn>
                  <a:cxn ang="0">
                    <a:pos x="0" y="286"/>
                  </a:cxn>
                  <a:cxn ang="0">
                    <a:pos x="308" y="0"/>
                  </a:cxn>
                  <a:cxn ang="0">
                    <a:pos x="308" y="122"/>
                  </a:cxn>
                </a:cxnLst>
                <a:rect l="0" t="0" r="r" b="b"/>
                <a:pathLst>
                  <a:path w="308" h="444">
                    <a:moveTo>
                      <a:pt x="308" y="122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2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prstClr val="black"/>
                  </a:solidFill>
                  <a:latin typeface="Franklin Gothic Book"/>
                  <a:cs typeface="Angsana New" pitchFamily="18" charset="-34"/>
                </a:endParaRPr>
              </a:p>
            </p:txBody>
          </p:sp>
          <p:sp>
            <p:nvSpPr>
              <p:cNvPr id="73751" name="Freeform 23"/>
              <p:cNvSpPr>
                <a:spLocks/>
              </p:cNvSpPr>
              <p:nvPr/>
            </p:nvSpPr>
            <p:spPr bwMode="gray">
              <a:xfrm>
                <a:off x="1401" y="3024"/>
                <a:ext cx="2975" cy="301"/>
              </a:xfrm>
              <a:custGeom>
                <a:avLst/>
                <a:gdLst/>
                <a:ahLst/>
                <a:cxnLst>
                  <a:cxn ang="0">
                    <a:pos x="1872" y="284"/>
                  </a:cxn>
                  <a:cxn ang="0">
                    <a:pos x="0" y="284"/>
                  </a:cxn>
                  <a:cxn ang="0">
                    <a:pos x="446" y="0"/>
                  </a:cxn>
                  <a:cxn ang="0">
                    <a:pos x="2180" y="0"/>
                  </a:cxn>
                  <a:cxn ang="0">
                    <a:pos x="1872" y="284"/>
                  </a:cxn>
                </a:cxnLst>
                <a:rect l="0" t="0" r="r" b="b"/>
                <a:pathLst>
                  <a:path w="2180" h="284">
                    <a:moveTo>
                      <a:pt x="1872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2180" y="0"/>
                    </a:lnTo>
                    <a:lnTo>
                      <a:pt x="1872" y="284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r">
                  <a:defRPr/>
                </a:pPr>
                <a:r>
                  <a:rPr lang="th-TH" b="1" dirty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IT๙" panose="020B0500040200020003" pitchFamily="34" charset="-34"/>
                    <a:ea typeface="Tahoma" pitchFamily="34" charset="0"/>
                    <a:cs typeface="TH SarabunIT๙" panose="020B0500040200020003" pitchFamily="34" charset="-34"/>
                  </a:rPr>
                  <a:t>ร่วมกับทุกภาคส่วนฝึกอบรมครูต้นแบบประจำเครือข่าย/ฝึกอบรมแรงงานใหม่สายขาดแคลนเพื่อรองรับการขยายตัวทางเศรษฐกิจ/ทดสอบมาตรฐานฯ/</a:t>
                </a:r>
              </a:p>
              <a:p>
                <a:pPr algn="r">
                  <a:defRPr/>
                </a:pPr>
                <a:r>
                  <a:rPr lang="th-TH" b="1" dirty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IT๙" panose="020B0500040200020003" pitchFamily="34" charset="-34"/>
                    <a:ea typeface="Tahoma" pitchFamily="34" charset="0"/>
                    <a:cs typeface="TH SarabunIT๙" panose="020B0500040200020003" pitchFamily="34" charset="-34"/>
                  </a:rPr>
                  <a:t>ฝึกอบรมตามหลักสูตรเพื่อรับรองความรู้ความสามารถในอาชีพควบคุม</a:t>
                </a:r>
                <a:endParaRPr lang="en-US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IT๙" panose="020B0500040200020003" pitchFamily="34" charset="-34"/>
                  <a:ea typeface="Tahoma" pitchFamily="34" charset="0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43035" name="Freeform 24"/>
              <p:cNvSpPr>
                <a:spLocks/>
              </p:cNvSpPr>
              <p:nvPr/>
            </p:nvSpPr>
            <p:spPr bwMode="gray">
              <a:xfrm>
                <a:off x="1401" y="1309"/>
                <a:ext cx="1158" cy="1715"/>
              </a:xfrm>
              <a:custGeom>
                <a:avLst/>
                <a:gdLst>
                  <a:gd name="T0" fmla="*/ 2 w 1824"/>
                  <a:gd name="T1" fmla="*/ 434 h 2648"/>
                  <a:gd name="T2" fmla="*/ 10 w 1824"/>
                  <a:gd name="T3" fmla="*/ 373 h 2648"/>
                  <a:gd name="T4" fmla="*/ 20 w 1824"/>
                  <a:gd name="T5" fmla="*/ 318 h 2648"/>
                  <a:gd name="T6" fmla="*/ 35 w 1824"/>
                  <a:gd name="T7" fmla="*/ 268 h 2648"/>
                  <a:gd name="T8" fmla="*/ 51 w 1824"/>
                  <a:gd name="T9" fmla="*/ 223 h 2648"/>
                  <a:gd name="T10" fmla="*/ 70 w 1824"/>
                  <a:gd name="T11" fmla="*/ 184 h 2648"/>
                  <a:gd name="T12" fmla="*/ 90 w 1824"/>
                  <a:gd name="T13" fmla="*/ 149 h 2648"/>
                  <a:gd name="T14" fmla="*/ 109 w 1824"/>
                  <a:gd name="T15" fmla="*/ 119 h 2648"/>
                  <a:gd name="T16" fmla="*/ 129 w 1824"/>
                  <a:gd name="T17" fmla="*/ 93 h 2648"/>
                  <a:gd name="T18" fmla="*/ 147 w 1824"/>
                  <a:gd name="T19" fmla="*/ 72 h 2648"/>
                  <a:gd name="T20" fmla="*/ 164 w 1824"/>
                  <a:gd name="T21" fmla="*/ 54 h 2648"/>
                  <a:gd name="T22" fmla="*/ 178 w 1824"/>
                  <a:gd name="T23" fmla="*/ 41 h 2648"/>
                  <a:gd name="T24" fmla="*/ 189 w 1824"/>
                  <a:gd name="T25" fmla="*/ 32 h 2648"/>
                  <a:gd name="T26" fmla="*/ 196 w 1824"/>
                  <a:gd name="T27" fmla="*/ 27 h 2648"/>
                  <a:gd name="T28" fmla="*/ 199 w 1824"/>
                  <a:gd name="T29" fmla="*/ 25 h 2648"/>
                  <a:gd name="T30" fmla="*/ 281 w 1824"/>
                  <a:gd name="T31" fmla="*/ 10 h 2648"/>
                  <a:gd name="T32" fmla="*/ 255 w 1824"/>
                  <a:gd name="T33" fmla="*/ 58 h 2648"/>
                  <a:gd name="T34" fmla="*/ 253 w 1824"/>
                  <a:gd name="T35" fmla="*/ 58 h 2648"/>
                  <a:gd name="T36" fmla="*/ 246 w 1824"/>
                  <a:gd name="T37" fmla="*/ 61 h 2648"/>
                  <a:gd name="T38" fmla="*/ 236 w 1824"/>
                  <a:gd name="T39" fmla="*/ 65 h 2648"/>
                  <a:gd name="T40" fmla="*/ 222 w 1824"/>
                  <a:gd name="T41" fmla="*/ 72 h 2648"/>
                  <a:gd name="T42" fmla="*/ 206 w 1824"/>
                  <a:gd name="T43" fmla="*/ 82 h 2648"/>
                  <a:gd name="T44" fmla="*/ 188 w 1824"/>
                  <a:gd name="T45" fmla="*/ 95 h 2648"/>
                  <a:gd name="T46" fmla="*/ 168 w 1824"/>
                  <a:gd name="T47" fmla="*/ 112 h 2648"/>
                  <a:gd name="T48" fmla="*/ 147 w 1824"/>
                  <a:gd name="T49" fmla="*/ 133 h 2648"/>
                  <a:gd name="T50" fmla="*/ 125 w 1824"/>
                  <a:gd name="T51" fmla="*/ 159 h 2648"/>
                  <a:gd name="T52" fmla="*/ 103 w 1824"/>
                  <a:gd name="T53" fmla="*/ 189 h 2648"/>
                  <a:gd name="T54" fmla="*/ 81 w 1824"/>
                  <a:gd name="T55" fmla="*/ 225 h 2648"/>
                  <a:gd name="T56" fmla="*/ 60 w 1824"/>
                  <a:gd name="T57" fmla="*/ 267 h 2648"/>
                  <a:gd name="T58" fmla="*/ 40 w 1824"/>
                  <a:gd name="T59" fmla="*/ 315 h 2648"/>
                  <a:gd name="T60" fmla="*/ 23 w 1824"/>
                  <a:gd name="T61" fmla="*/ 370 h 2648"/>
                  <a:gd name="T62" fmla="*/ 7 w 1824"/>
                  <a:gd name="T63" fmla="*/ 432 h 264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1824"/>
                  <a:gd name="T97" fmla="*/ 0 h 2648"/>
                  <a:gd name="T98" fmla="*/ 1824 w 1824"/>
                  <a:gd name="T99" fmla="*/ 2648 h 2648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1824" h="2648">
                    <a:moveTo>
                      <a:pt x="0" y="2648"/>
                    </a:moveTo>
                    <a:lnTo>
                      <a:pt x="12" y="2464"/>
                    </a:lnTo>
                    <a:lnTo>
                      <a:pt x="32" y="2288"/>
                    </a:lnTo>
                    <a:lnTo>
                      <a:pt x="56" y="2120"/>
                    </a:lnTo>
                    <a:lnTo>
                      <a:pt x="88" y="1960"/>
                    </a:lnTo>
                    <a:lnTo>
                      <a:pt x="124" y="1808"/>
                    </a:lnTo>
                    <a:lnTo>
                      <a:pt x="166" y="1662"/>
                    </a:lnTo>
                    <a:lnTo>
                      <a:pt x="212" y="1524"/>
                    </a:lnTo>
                    <a:lnTo>
                      <a:pt x="262" y="1394"/>
                    </a:lnTo>
                    <a:lnTo>
                      <a:pt x="316" y="1270"/>
                    </a:lnTo>
                    <a:lnTo>
                      <a:pt x="372" y="1154"/>
                    </a:lnTo>
                    <a:lnTo>
                      <a:pt x="430" y="1044"/>
                    </a:lnTo>
                    <a:lnTo>
                      <a:pt x="490" y="942"/>
                    </a:lnTo>
                    <a:lnTo>
                      <a:pt x="550" y="846"/>
                    </a:lnTo>
                    <a:lnTo>
                      <a:pt x="612" y="758"/>
                    </a:lnTo>
                    <a:lnTo>
                      <a:pt x="672" y="674"/>
                    </a:lnTo>
                    <a:lnTo>
                      <a:pt x="734" y="598"/>
                    </a:lnTo>
                    <a:lnTo>
                      <a:pt x="792" y="528"/>
                    </a:lnTo>
                    <a:lnTo>
                      <a:pt x="850" y="464"/>
                    </a:lnTo>
                    <a:lnTo>
                      <a:pt x="906" y="408"/>
                    </a:lnTo>
                    <a:lnTo>
                      <a:pt x="960" y="356"/>
                    </a:lnTo>
                    <a:lnTo>
                      <a:pt x="1010" y="310"/>
                    </a:lnTo>
                    <a:lnTo>
                      <a:pt x="1056" y="270"/>
                    </a:lnTo>
                    <a:lnTo>
                      <a:pt x="1096" y="236"/>
                    </a:lnTo>
                    <a:lnTo>
                      <a:pt x="1134" y="208"/>
                    </a:lnTo>
                    <a:lnTo>
                      <a:pt x="1164" y="184"/>
                    </a:lnTo>
                    <a:lnTo>
                      <a:pt x="1190" y="166"/>
                    </a:lnTo>
                    <a:lnTo>
                      <a:pt x="1208" y="154"/>
                    </a:lnTo>
                    <a:lnTo>
                      <a:pt x="1220" y="146"/>
                    </a:lnTo>
                    <a:lnTo>
                      <a:pt x="1224" y="144"/>
                    </a:lnTo>
                    <a:lnTo>
                      <a:pt x="848" y="0"/>
                    </a:lnTo>
                    <a:lnTo>
                      <a:pt x="1728" y="56"/>
                    </a:lnTo>
                    <a:lnTo>
                      <a:pt x="1824" y="480"/>
                    </a:lnTo>
                    <a:lnTo>
                      <a:pt x="1568" y="328"/>
                    </a:lnTo>
                    <a:lnTo>
                      <a:pt x="1564" y="328"/>
                    </a:lnTo>
                    <a:lnTo>
                      <a:pt x="1554" y="332"/>
                    </a:lnTo>
                    <a:lnTo>
                      <a:pt x="1538" y="338"/>
                    </a:lnTo>
                    <a:lnTo>
                      <a:pt x="1514" y="346"/>
                    </a:lnTo>
                    <a:lnTo>
                      <a:pt x="1486" y="356"/>
                    </a:lnTo>
                    <a:lnTo>
                      <a:pt x="1452" y="370"/>
                    </a:lnTo>
                    <a:lnTo>
                      <a:pt x="1412" y="388"/>
                    </a:lnTo>
                    <a:lnTo>
                      <a:pt x="1370" y="410"/>
                    </a:lnTo>
                    <a:lnTo>
                      <a:pt x="1322" y="436"/>
                    </a:lnTo>
                    <a:lnTo>
                      <a:pt x="1270" y="466"/>
                    </a:lnTo>
                    <a:lnTo>
                      <a:pt x="1216" y="500"/>
                    </a:lnTo>
                    <a:lnTo>
                      <a:pt x="1158" y="540"/>
                    </a:lnTo>
                    <a:lnTo>
                      <a:pt x="1098" y="584"/>
                    </a:lnTo>
                    <a:lnTo>
                      <a:pt x="1034" y="636"/>
                    </a:lnTo>
                    <a:lnTo>
                      <a:pt x="970" y="692"/>
                    </a:lnTo>
                    <a:lnTo>
                      <a:pt x="904" y="756"/>
                    </a:lnTo>
                    <a:lnTo>
                      <a:pt x="836" y="824"/>
                    </a:lnTo>
                    <a:lnTo>
                      <a:pt x="770" y="900"/>
                    </a:lnTo>
                    <a:lnTo>
                      <a:pt x="700" y="984"/>
                    </a:lnTo>
                    <a:lnTo>
                      <a:pt x="632" y="1076"/>
                    </a:lnTo>
                    <a:lnTo>
                      <a:pt x="566" y="1174"/>
                    </a:lnTo>
                    <a:lnTo>
                      <a:pt x="498" y="1280"/>
                    </a:lnTo>
                    <a:lnTo>
                      <a:pt x="434" y="1394"/>
                    </a:lnTo>
                    <a:lnTo>
                      <a:pt x="370" y="1518"/>
                    </a:lnTo>
                    <a:lnTo>
                      <a:pt x="308" y="1650"/>
                    </a:lnTo>
                    <a:lnTo>
                      <a:pt x="248" y="1792"/>
                    </a:lnTo>
                    <a:lnTo>
                      <a:pt x="192" y="1944"/>
                    </a:lnTo>
                    <a:lnTo>
                      <a:pt x="138" y="2104"/>
                    </a:lnTo>
                    <a:lnTo>
                      <a:pt x="88" y="2274"/>
                    </a:lnTo>
                    <a:lnTo>
                      <a:pt x="42" y="2456"/>
                    </a:lnTo>
                    <a:lnTo>
                      <a:pt x="0" y="264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11364"/>
                  </a:gs>
                  <a:gs pos="100000">
                    <a:srgbClr val="61092E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2800">
                  <a:solidFill>
                    <a:srgbClr val="000000"/>
                  </a:solidFill>
                  <a:latin typeface="Arial" pitchFamily="34" charset="0"/>
                  <a:cs typeface="Angsana New" pitchFamily="18" charset="-34"/>
                </a:endParaRPr>
              </a:p>
            </p:txBody>
          </p:sp>
          <p:sp>
            <p:nvSpPr>
              <p:cNvPr id="73753" name="Rectangle 25"/>
              <p:cNvSpPr>
                <a:spLocks noChangeArrowheads="1"/>
              </p:cNvSpPr>
              <p:nvPr/>
            </p:nvSpPr>
            <p:spPr bwMode="gray">
              <a:xfrm>
                <a:off x="3082" y="1798"/>
                <a:ext cx="1743" cy="192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>
                <a:solidFill>
                  <a:schemeClr val="tx2">
                    <a:lumMod val="40000"/>
                    <a:lumOff val="60000"/>
                  </a:schemeClr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r>
                  <a:rPr lang="th-TH" sz="2400" b="1" dirty="0">
                    <a:solidFill>
                      <a:srgbClr val="C00000"/>
                    </a:solidFill>
                    <a:latin typeface="TH SarabunIT๙" panose="020B0500040200020003" pitchFamily="34" charset="-34"/>
                    <a:cs typeface="TH SarabunIT๙" panose="020B0500040200020003" pitchFamily="34" charset="-34"/>
                  </a:rPr>
                  <a:t>คณะกรรมการที่เกี่ยวข้อง</a:t>
                </a:r>
                <a:endParaRPr lang="en-US" sz="2400" b="1" dirty="0">
                  <a:solidFill>
                    <a:srgbClr val="C00000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73754" name="Rectangle 26"/>
              <p:cNvSpPr>
                <a:spLocks noChangeArrowheads="1"/>
              </p:cNvSpPr>
              <p:nvPr/>
            </p:nvSpPr>
            <p:spPr bwMode="gray">
              <a:xfrm>
                <a:off x="2556" y="2294"/>
                <a:ext cx="1900" cy="188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72549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72549"/>
                      <a:invGamma/>
                    </a:schemeClr>
                  </a:gs>
                </a:gsLst>
                <a:lin ang="2700000" scaled="1"/>
              </a:gra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r>
                  <a:rPr lang="th-TH" sz="2400" b="1" dirty="0">
                    <a:solidFill>
                      <a:schemeClr val="bg1"/>
                    </a:solidFill>
                    <a:latin typeface="TH SarabunIT๙" panose="020B0500040200020003" pitchFamily="34" charset="-34"/>
                    <a:cs typeface="TH SarabunIT๙" panose="020B0500040200020003" pitchFamily="34" charset="-34"/>
                  </a:rPr>
                  <a:t>หน่วยปฏิบัติ</a:t>
                </a:r>
                <a:endParaRPr lang="en-US" sz="2400" b="1" dirty="0">
                  <a:solidFill>
                    <a:schemeClr val="bg1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73755" name="Freeform 27"/>
              <p:cNvSpPr>
                <a:spLocks/>
              </p:cNvSpPr>
              <p:nvPr/>
            </p:nvSpPr>
            <p:spPr bwMode="gray">
              <a:xfrm>
                <a:off x="1834" y="2506"/>
                <a:ext cx="2894" cy="359"/>
              </a:xfrm>
              <a:custGeom>
                <a:avLst/>
                <a:gdLst/>
                <a:ahLst/>
                <a:cxnLst>
                  <a:cxn ang="0">
                    <a:pos x="1742" y="286"/>
                  </a:cxn>
                  <a:cxn ang="0">
                    <a:pos x="0" y="286"/>
                  </a:cxn>
                  <a:cxn ang="0">
                    <a:pos x="446" y="0"/>
                  </a:cxn>
                  <a:cxn ang="0">
                    <a:pos x="2048" y="0"/>
                  </a:cxn>
                  <a:cxn ang="0">
                    <a:pos x="1742" y="286"/>
                  </a:cxn>
                </a:cxnLst>
                <a:rect l="0" t="0" r="r" b="b"/>
                <a:pathLst>
                  <a:path w="2048" h="286">
                    <a:moveTo>
                      <a:pt x="1742" y="286"/>
                    </a:moveTo>
                    <a:lnTo>
                      <a:pt x="0" y="286"/>
                    </a:lnTo>
                    <a:lnTo>
                      <a:pt x="446" y="0"/>
                    </a:lnTo>
                    <a:lnTo>
                      <a:pt x="2048" y="0"/>
                    </a:lnTo>
                    <a:lnTo>
                      <a:pt x="1742" y="286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algn="r">
                  <a:defRPr/>
                </a:pPr>
                <a:r>
                  <a:rPr lang="th-TH" b="1" dirty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IT๙" panose="020B0500040200020003" pitchFamily="34" charset="-34"/>
                    <a:ea typeface="Tahoma" pitchFamily="34" charset="0"/>
                    <a:cs typeface="TH SarabunIT๙" panose="020B0500040200020003" pitchFamily="34" charset="-34"/>
                  </a:rPr>
                  <a:t>ส่งเสริมภาคเอกชนเป็นเครือข่ายและพัฒนาเครือข่ายพัฒนาฝีมือแรงงานให้เข้มแข็งตามกระบวนการพัฒนาฝีมือแรงงานเพื่อสู่การพัฒนาที่ยั่งยืนสามารถพัฒนาได้ด้วยตนเอง/ให้คำปรึกษาแนะนำ/พัฒนาระบบรูปแบบ/การบริหารค่าจ้างค่าตอบแทน</a:t>
                </a:r>
              </a:p>
            </p:txBody>
          </p:sp>
          <p:sp>
            <p:nvSpPr>
              <p:cNvPr id="73756" name="Rectangle 28"/>
              <p:cNvSpPr>
                <a:spLocks noChangeArrowheads="1"/>
              </p:cNvSpPr>
              <p:nvPr/>
            </p:nvSpPr>
            <p:spPr bwMode="gray">
              <a:xfrm>
                <a:off x="2042" y="2869"/>
                <a:ext cx="2051" cy="188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r>
                  <a:rPr lang="th-TH" sz="2400" b="1" dirty="0">
                    <a:solidFill>
                      <a:srgbClr val="FF0000"/>
                    </a:solidFill>
                    <a:latin typeface="TH SarabunIT๙" panose="020B0500040200020003" pitchFamily="34" charset="-34"/>
                    <a:cs typeface="TH SarabunIT๙" panose="020B0500040200020003" pitchFamily="34" charset="-34"/>
                  </a:rPr>
                  <a:t>หน่วยปฏิบัติ</a:t>
                </a:r>
                <a:endParaRPr lang="en-US" sz="2400" b="1" dirty="0">
                  <a:solidFill>
                    <a:srgbClr val="FF0000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73757" name="Rectangle 29"/>
              <p:cNvSpPr>
                <a:spLocks noChangeArrowheads="1"/>
              </p:cNvSpPr>
              <p:nvPr/>
            </p:nvSpPr>
            <p:spPr bwMode="gray">
              <a:xfrm>
                <a:off x="1514" y="3374"/>
                <a:ext cx="2216" cy="187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0" hangingPunct="0">
                  <a:defRPr/>
                </a:pPr>
                <a:r>
                  <a:rPr lang="th-TH" sz="2400" b="1" dirty="0">
                    <a:solidFill>
                      <a:srgbClr val="FF0000"/>
                    </a:solidFill>
                    <a:latin typeface="TH SarabunIT๙" panose="020B0500040200020003" pitchFamily="34" charset="-34"/>
                    <a:cs typeface="TH SarabunIT๙" panose="020B0500040200020003" pitchFamily="34" charset="-34"/>
                  </a:rPr>
                  <a:t>หน่วยปฏิบัติ</a:t>
                </a:r>
                <a:endParaRPr lang="en-US" sz="2400" b="1" dirty="0">
                  <a:solidFill>
                    <a:srgbClr val="FF0000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</p:grpSp>
      <p:sp>
        <p:nvSpPr>
          <p:cNvPr id="4" name="TextBox 3"/>
          <p:cNvSpPr txBox="1"/>
          <p:nvPr/>
        </p:nvSpPr>
        <p:spPr>
          <a:xfrm>
            <a:off x="1595438" y="311160"/>
            <a:ext cx="8463505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3600" b="1" dirty="0" smtClean="0">
                <a:latin typeface="TH SarabunIT๙" panose="020B0500040200020003" pitchFamily="34" charset="-34"/>
                <a:ea typeface="Tahoma" pitchFamily="34" charset="0"/>
                <a:cs typeface="TH SarabunIT๙" panose="020B0500040200020003" pitchFamily="34" charset="-34"/>
              </a:rPr>
              <a:t>กรมพัฒนาฝีมือแรงงานกับ</a:t>
            </a:r>
            <a:r>
              <a:rPr lang="th-TH" sz="3600" b="1" dirty="0">
                <a:latin typeface="TH SarabunIT๙" panose="020B0500040200020003" pitchFamily="34" charset="-34"/>
                <a:ea typeface="Tahoma" pitchFamily="34" charset="0"/>
                <a:cs typeface="TH SarabunIT๙" panose="020B0500040200020003" pitchFamily="34" charset="-34"/>
              </a:rPr>
              <a:t>บทบาทใหม่ 4 ด้าน</a:t>
            </a:r>
          </a:p>
        </p:txBody>
      </p:sp>
    </p:spTree>
    <p:extLst>
      <p:ext uri="{BB962C8B-B14F-4D97-AF65-F5344CB8AC3E}">
        <p14:creationId xmlns:p14="http://schemas.microsoft.com/office/powerpoint/2010/main" val="31391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 idx="4294967295"/>
          </p:nvPr>
        </p:nvSpPr>
        <p:spPr>
          <a:xfrm>
            <a:off x="1524001" y="571500"/>
            <a:ext cx="6696075" cy="374650"/>
          </a:xfrm>
        </p:spPr>
        <p:txBody>
          <a:bodyPr/>
          <a:lstStyle/>
          <a:p>
            <a:pPr algn="ctr">
              <a:defRPr/>
            </a:pPr>
            <a:r>
              <a:rPr lang="en-US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1. </a:t>
            </a:r>
            <a:r>
              <a:rPr lang="th-TH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ผู้ขับเคลื่อนนโยบาย </a:t>
            </a:r>
            <a:r>
              <a:rPr lang="en-US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(Policy Advisor)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648076" y="3027364"/>
            <a:ext cx="1774825" cy="1152525"/>
          </a:xfrm>
          <a:prstGeom prst="roundRect">
            <a:avLst>
              <a:gd name="adj" fmla="val 1018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  <a:endParaRPr lang="en-US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919288" y="1265239"/>
            <a:ext cx="1465262" cy="936625"/>
          </a:xfrm>
          <a:prstGeom prst="roundRect">
            <a:avLst>
              <a:gd name="adj" fmla="val 10188"/>
            </a:avLst>
          </a:prstGeom>
          <a:solidFill>
            <a:srgbClr val="7030A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b="1" dirty="0" err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คกก</a:t>
            </a:r>
            <a:r>
              <a:rPr lang="th-TH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.ส่งเสริมการพัฒนาฝีมือแรงงาน</a:t>
            </a:r>
            <a:endParaRPr lang="en-US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576638" y="1300164"/>
            <a:ext cx="1871662" cy="936625"/>
          </a:xfrm>
          <a:prstGeom prst="roundRect">
            <a:avLst>
              <a:gd name="adj" fmla="val 10188"/>
            </a:avLst>
          </a:prstGeom>
          <a:solidFill>
            <a:srgbClr val="7030A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b="1" dirty="0" err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กพร.ปช</a:t>
            </a:r>
            <a:r>
              <a:rPr lang="th-TH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pPr algn="ctr">
              <a:lnSpc>
                <a:spcPct val="80000"/>
              </a:lnSpc>
              <a:defRPr/>
            </a:pPr>
            <a:r>
              <a:rPr lang="th-TH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(นายกรัฐมนตรี)</a:t>
            </a:r>
            <a:endParaRPr lang="en-US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94363" y="1300164"/>
            <a:ext cx="1682750" cy="936625"/>
          </a:xfrm>
          <a:prstGeom prst="roundRect">
            <a:avLst>
              <a:gd name="adj" fmla="val 10188"/>
            </a:avLst>
          </a:prstGeom>
          <a:solidFill>
            <a:srgbClr val="7030A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ครม.</a:t>
            </a:r>
            <a:r>
              <a:rPr lang="en-US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ก</a:t>
            </a:r>
            <a:r>
              <a:rPr lang="en-US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  <a:r>
              <a:rPr lang="en-US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algn="ctr">
              <a:lnSpc>
                <a:spcPct val="80000"/>
              </a:lnSpc>
              <a:defRPr/>
            </a:pPr>
            <a:r>
              <a:rPr lang="th-TH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(ครม</a:t>
            </a:r>
            <a:r>
              <a:rPr lang="en-US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./</a:t>
            </a:r>
            <a:r>
              <a:rPr lang="th-TH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รมต.)</a:t>
            </a:r>
            <a:endParaRPr lang="en-US" b="1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4039" name="Elbow Connector 8"/>
          <p:cNvCxnSpPr>
            <a:cxnSpLocks noChangeShapeType="1"/>
            <a:stCxn id="4" idx="1"/>
            <a:endCxn id="5" idx="2"/>
          </p:cNvCxnSpPr>
          <p:nvPr/>
        </p:nvCxnSpPr>
        <p:spPr bwMode="auto">
          <a:xfrm rot="10800000">
            <a:off x="2652713" y="2201863"/>
            <a:ext cx="995362" cy="1401762"/>
          </a:xfrm>
          <a:prstGeom prst="bentConnector2">
            <a:avLst/>
          </a:prstGeom>
          <a:noFill/>
          <a:ln w="63500" algn="ctr">
            <a:solidFill>
              <a:srgbClr val="4A7EBB"/>
            </a:solidFill>
            <a:miter lim="800000"/>
            <a:headEnd type="triangle" w="med" len="med"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Rounded Rectangle 14"/>
          <p:cNvSpPr/>
          <p:nvPr/>
        </p:nvSpPr>
        <p:spPr>
          <a:xfrm>
            <a:off x="3648075" y="4756151"/>
            <a:ext cx="1727200" cy="1152525"/>
          </a:xfrm>
          <a:prstGeom prst="roundRect">
            <a:avLst>
              <a:gd name="adj" fmla="val 10188"/>
            </a:avLst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th-TH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สถาบัน/สำนักงานพัฒนา</a:t>
            </a:r>
            <a:r>
              <a:rPr lang="th-TH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ฝีมือแรงงาน</a:t>
            </a:r>
          </a:p>
          <a:p>
            <a:pPr algn="ctr">
              <a:lnSpc>
                <a:spcPct val="70000"/>
              </a:lnSpc>
              <a:defRPr/>
            </a:pPr>
            <a:endParaRPr lang="en-US" sz="24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8040688" y="971550"/>
            <a:ext cx="2425700" cy="438150"/>
          </a:xfrm>
          <a:prstGeom prst="roundRect">
            <a:avLst>
              <a:gd name="adj" fmla="val 7617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80000"/>
              </a:lnSpc>
              <a:defRPr/>
            </a:pPr>
            <a:r>
              <a:rPr lang="th-TH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ทำอย่างไร</a:t>
            </a:r>
            <a:endParaRPr lang="en-US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8040688" y="1500189"/>
            <a:ext cx="2520950" cy="2103437"/>
          </a:xfrm>
          <a:prstGeom prst="roundRect">
            <a:avLst>
              <a:gd name="adj" fmla="val 3162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5738" indent="-185738">
              <a:lnSpc>
                <a:spcPct val="80000"/>
              </a:lnSpc>
              <a:buFont typeface="Calibri" pitchFamily="34" charset="0"/>
              <a:buAutoNum type="arabicParenR"/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เสนอนโยบายส่งเสริมการพัฒนาฝีมือแรงงาน</a:t>
            </a:r>
          </a:p>
          <a:p>
            <a:pPr marL="185738" indent="-185738">
              <a:lnSpc>
                <a:spcPct val="80000"/>
              </a:lnSpc>
              <a:buFont typeface="Calibri" pitchFamily="34" charset="0"/>
              <a:buAutoNum type="arabicParenR"/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จัดทำแผนยุทธศาสตร์พัฒนากำลังแรงงานระดับชาติ (</a:t>
            </a:r>
            <a:r>
              <a:rPr lang="th-TH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กพร.ปช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.)</a:t>
            </a:r>
          </a:p>
          <a:p>
            <a:pPr>
              <a:lnSpc>
                <a:spcPct val="80000"/>
              </a:lnSpc>
              <a:defRPr/>
            </a:pPr>
            <a:r>
              <a:rPr lang="en-US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จัดทำ </a:t>
            </a:r>
            <a:r>
              <a:rPr lang="en-US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แผนพัฒนากำลังแรงงาน</a:t>
            </a:r>
            <a:r>
              <a:rPr lang="en-US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” 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</a:p>
          <a:p>
            <a:pPr>
              <a:lnSpc>
                <a:spcPct val="80000"/>
              </a:lnSpc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ทั้งระบบ (</a:t>
            </a:r>
            <a:r>
              <a:rPr lang="th-TH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880100" y="4756151"/>
            <a:ext cx="1779588" cy="1152525"/>
          </a:xfrm>
          <a:prstGeom prst="roundRect">
            <a:avLst>
              <a:gd name="adj" fmla="val 10188"/>
            </a:avLst>
          </a:prstGeom>
          <a:solidFill>
            <a:srgbClr val="0070C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b="1" dirty="0" err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pPr algn="ctr">
              <a:lnSpc>
                <a:spcPct val="80000"/>
              </a:lnSpc>
              <a:defRPr/>
            </a:pPr>
            <a:r>
              <a:rPr lang="th-TH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(ผู้ว่าราชการจังหวัด)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077201" y="3730625"/>
            <a:ext cx="2447925" cy="438150"/>
          </a:xfrm>
          <a:prstGeom prst="roundRect">
            <a:avLst>
              <a:gd name="adj" fmla="val 7617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lnSpc>
                <a:spcPct val="80000"/>
              </a:lnSpc>
              <a:defRPr/>
            </a:pPr>
            <a:r>
              <a:rPr lang="th-TH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ทำกับใคร</a:t>
            </a:r>
            <a:endParaRPr lang="en-US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8040688" y="4295775"/>
            <a:ext cx="2520950" cy="2217738"/>
          </a:xfrm>
          <a:prstGeom prst="roundRect">
            <a:avLst>
              <a:gd name="adj" fmla="val 3162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ครม.</a:t>
            </a:r>
            <a:r>
              <a:rPr lang="en-US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นรม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r>
              <a:rPr lang="en-US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รมต.</a:t>
            </a:r>
            <a:r>
              <a: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en-US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กพร.ปช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en-US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 </a:t>
            </a:r>
            <a:r>
              <a:rPr lang="th-TH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.</a:t>
            </a:r>
            <a:endParaRPr lang="th-TH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คณะกรรมการส่งเสริมการพัฒนาฝีมือแรงงาน</a:t>
            </a:r>
          </a:p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กระทรวง/ส่วนราชการอื่นๆ</a:t>
            </a:r>
          </a:p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ภาคเอกชน สมาคม องค์กรวิชาชีพ</a:t>
            </a:r>
          </a:p>
        </p:txBody>
      </p:sp>
      <p:sp>
        <p:nvSpPr>
          <p:cNvPr id="44046" name="Rectangle 26"/>
          <p:cNvSpPr>
            <a:spLocks noChangeArrowheads="1"/>
          </p:cNvSpPr>
          <p:nvPr/>
        </p:nvSpPr>
        <p:spPr bwMode="auto">
          <a:xfrm>
            <a:off x="1847851" y="939800"/>
            <a:ext cx="6048375" cy="3384550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047" name="Rectangle 27"/>
          <p:cNvSpPr>
            <a:spLocks noChangeArrowheads="1"/>
          </p:cNvSpPr>
          <p:nvPr/>
        </p:nvSpPr>
        <p:spPr bwMode="auto">
          <a:xfrm>
            <a:off x="1831975" y="4468814"/>
            <a:ext cx="6064250" cy="1825625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048" name="Text Box 28"/>
          <p:cNvSpPr txBox="1">
            <a:spLocks noChangeArrowheads="1"/>
          </p:cNvSpPr>
          <p:nvPr/>
        </p:nvSpPr>
        <p:spPr bwMode="auto">
          <a:xfrm>
            <a:off x="6096000" y="3762376"/>
            <a:ext cx="1727200" cy="366713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ระดับประเทศ</a:t>
            </a:r>
          </a:p>
        </p:txBody>
      </p:sp>
      <p:sp>
        <p:nvSpPr>
          <p:cNvPr id="44049" name="Text Box 29"/>
          <p:cNvSpPr txBox="1">
            <a:spLocks noChangeArrowheads="1"/>
          </p:cNvSpPr>
          <p:nvPr/>
        </p:nvSpPr>
        <p:spPr bwMode="auto">
          <a:xfrm>
            <a:off x="6169025" y="5938838"/>
            <a:ext cx="1727200" cy="366712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sz="18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ระดับจังหวัด</a:t>
            </a:r>
          </a:p>
        </p:txBody>
      </p:sp>
      <p:sp>
        <p:nvSpPr>
          <p:cNvPr id="44050" name="Line 31"/>
          <p:cNvSpPr>
            <a:spLocks noChangeShapeType="1"/>
          </p:cNvSpPr>
          <p:nvPr/>
        </p:nvSpPr>
        <p:spPr bwMode="auto">
          <a:xfrm>
            <a:off x="4511675" y="4186238"/>
            <a:ext cx="0" cy="576262"/>
          </a:xfrm>
          <a:prstGeom prst="line">
            <a:avLst/>
          </a:prstGeom>
          <a:noFill/>
          <a:ln w="63500">
            <a:solidFill>
              <a:schemeClr val="tx2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800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4051" name="Line 32"/>
          <p:cNvSpPr>
            <a:spLocks noChangeShapeType="1"/>
          </p:cNvSpPr>
          <p:nvPr/>
        </p:nvSpPr>
        <p:spPr bwMode="auto">
          <a:xfrm>
            <a:off x="5338764" y="5332413"/>
            <a:ext cx="574675" cy="0"/>
          </a:xfrm>
          <a:prstGeom prst="line">
            <a:avLst/>
          </a:prstGeom>
          <a:noFill/>
          <a:ln w="63500">
            <a:solidFill>
              <a:srgbClr val="0000FF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800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4052" name="Line 33"/>
          <p:cNvSpPr>
            <a:spLocks noChangeShapeType="1"/>
          </p:cNvSpPr>
          <p:nvPr/>
        </p:nvSpPr>
        <p:spPr bwMode="auto">
          <a:xfrm flipH="1" flipV="1">
            <a:off x="4511675" y="2236789"/>
            <a:ext cx="0" cy="790575"/>
          </a:xfrm>
          <a:prstGeom prst="line">
            <a:avLst/>
          </a:prstGeom>
          <a:noFill/>
          <a:ln w="63500">
            <a:solidFill>
              <a:schemeClr val="tx2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800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cxnSp>
        <p:nvCxnSpPr>
          <p:cNvPr id="44053" name="Elbow Connector 8"/>
          <p:cNvCxnSpPr>
            <a:cxnSpLocks noChangeShapeType="1"/>
            <a:stCxn id="4" idx="3"/>
            <a:endCxn id="7" idx="2"/>
          </p:cNvCxnSpPr>
          <p:nvPr/>
        </p:nvCxnSpPr>
        <p:spPr bwMode="auto">
          <a:xfrm flipV="1">
            <a:off x="5422900" y="2236789"/>
            <a:ext cx="1112838" cy="1366837"/>
          </a:xfrm>
          <a:prstGeom prst="bentConnector2">
            <a:avLst/>
          </a:prstGeom>
          <a:noFill/>
          <a:ln w="63500" algn="ctr">
            <a:solidFill>
              <a:srgbClr val="4A7EBB"/>
            </a:solidFill>
            <a:miter lim="800000"/>
            <a:headEnd type="triangle" w="med" len="med"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4" name="Slide Number Placeholder 4"/>
          <p:cNvSpPr txBox="1">
            <a:spLocks/>
          </p:cNvSpPr>
          <p:nvPr/>
        </p:nvSpPr>
        <p:spPr bwMode="auto">
          <a:xfrm>
            <a:off x="9371013" y="6627813"/>
            <a:ext cx="1179512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4055" name="TextBox 11"/>
          <p:cNvSpPr txBox="1">
            <a:spLocks noChangeArrowheads="1"/>
          </p:cNvSpPr>
          <p:nvPr/>
        </p:nvSpPr>
        <p:spPr bwMode="auto">
          <a:xfrm>
            <a:off x="1614489" y="6237288"/>
            <a:ext cx="57546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600" b="1" u="sng" dirty="0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หมายเหตุ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          </a:t>
            </a:r>
            <a:r>
              <a:rPr lang="th-TH" sz="1600" b="1" dirty="0" err="1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กพร.ปช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. คือ คณะกรรมการพัฒนาแรงงานและประสานงานการฝึกอาชีพแห่งชาติ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                     </a:t>
            </a:r>
            <a:r>
              <a:rPr lang="th-TH" sz="1600" b="1" dirty="0" err="1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กพร.ปจ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. คือ คณะอนุกรรมการพัฒนาแรงงานและประสานงานการฝึกอาชีพจังหวัด</a:t>
            </a:r>
            <a:endParaRPr lang="en-US" sz="1600" b="1" dirty="0">
              <a:solidFill>
                <a:srgbClr val="000000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524000" y="0"/>
            <a:ext cx="9144000" cy="584200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32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กลยุทธ์ขับเคลื่อนบทบาท ภารกิจใหม่</a:t>
            </a:r>
          </a:p>
        </p:txBody>
      </p:sp>
    </p:spTree>
    <p:extLst>
      <p:ext uri="{BB962C8B-B14F-4D97-AF65-F5344CB8AC3E}">
        <p14:creationId xmlns:p14="http://schemas.microsoft.com/office/powerpoint/2010/main" val="411851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 idx="4294967295"/>
          </p:nvPr>
        </p:nvSpPr>
        <p:spPr>
          <a:xfrm>
            <a:off x="1524000" y="571480"/>
            <a:ext cx="6429388" cy="3683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2.</a:t>
            </a:r>
            <a:r>
              <a:rPr lang="th-TH" sz="24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ผู้กำกับดูแล </a:t>
            </a:r>
            <a:r>
              <a:rPr lang="en-US" sz="24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(Regulator)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8183564" y="390525"/>
            <a:ext cx="2282825" cy="438150"/>
          </a:xfrm>
          <a:prstGeom prst="roundRect">
            <a:avLst>
              <a:gd name="adj" fmla="val 7617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80000"/>
              </a:lnSpc>
              <a:defRPr/>
            </a:pPr>
            <a:r>
              <a:rPr lang="th-TH" sz="24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ทำอย่างไร</a:t>
            </a:r>
            <a:endParaRPr lang="en-US" sz="2400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8207375" y="893763"/>
            <a:ext cx="2281238" cy="3344862"/>
          </a:xfrm>
          <a:prstGeom prst="roundRect">
            <a:avLst>
              <a:gd name="adj" fmla="val 3162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จัดทำ “มาตรฐานฝีมือแรงงานแห่งชาติ” </a:t>
            </a:r>
          </a:p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ออกใบอนุญาตศูนย์ทดสอบมาตรฐานฝีมือแรงงาน</a:t>
            </a:r>
            <a:r>
              <a:rPr lang="en-US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 </a:t>
            </a: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ศูนย์ฝึกอบรมฝีมือแรงงาน</a:t>
            </a:r>
            <a:r>
              <a:rPr lang="en-US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 </a:t>
            </a: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สถานทดสอบฝีมือคนหางาน/ศูนย์ประเมินฯ</a:t>
            </a:r>
          </a:p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เห็นชอบหลักสูตรและค่าใช้จ่ายในการฝึก</a:t>
            </a:r>
          </a:p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รับรองมาตรฐานฝีมือแรงงานของผู้ประกอบกิจการ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8183564" y="4295776"/>
            <a:ext cx="2281237" cy="436563"/>
          </a:xfrm>
          <a:prstGeom prst="roundRect">
            <a:avLst>
              <a:gd name="adj" fmla="val 7617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lnSpc>
                <a:spcPct val="80000"/>
              </a:lnSpc>
              <a:defRPr/>
            </a:pPr>
            <a:r>
              <a:rPr lang="th-TH" sz="24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ทำกับใคร</a:t>
            </a:r>
            <a:endParaRPr lang="en-US" sz="2400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8183564" y="4784725"/>
            <a:ext cx="2327275" cy="1936750"/>
          </a:xfrm>
          <a:prstGeom prst="roundRect">
            <a:avLst>
              <a:gd name="adj" fmla="val 3162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ศูนย์ทดสอบมาตรฐานฯ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2000" b="1" dirty="0">
                <a:solidFill>
                  <a:srgbClr val="000000"/>
                </a:solidFill>
                <a:latin typeface="Arial" pitchFamily="34" charset="0"/>
                <a:cs typeface="TH SarabunPSK" pitchFamily="34" charset="-34"/>
              </a:rPr>
              <a:t>สถานทดสอบฝีมือคนหางาน/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ศูนย์ฝึกอบรมฝีมือแรงงาน</a:t>
            </a:r>
            <a:r>
              <a:rPr lang="th-TH" sz="2000" b="1" dirty="0">
                <a:solidFill>
                  <a:srgbClr val="000000"/>
                </a:solidFill>
                <a:latin typeface="Arial" pitchFamily="34" charset="0"/>
                <a:cs typeface="TH SarabunPSK" pitchFamily="34" charset="-34"/>
              </a:rPr>
              <a:t>/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th-TH" sz="2000" b="1" dirty="0">
                <a:solidFill>
                  <a:srgbClr val="000000"/>
                </a:solidFill>
                <a:latin typeface="Arial" pitchFamily="34" charset="0"/>
                <a:cs typeface="TH SarabunPSK" pitchFamily="34" charset="-34"/>
              </a:rPr>
              <a:t>ศูนย์ประเมินความรู้ฯ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) สถานประกอบกิจการ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และอื่นๆ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6363" y="5054601"/>
            <a:ext cx="1511300" cy="1368425"/>
          </a:xfrm>
          <a:prstGeom prst="roundRect">
            <a:avLst>
              <a:gd name="adj" fmla="val 10188"/>
            </a:avLst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th-TH" sz="20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ct val="80000"/>
              </a:lnSpc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สถานประกอบกิจการ/วิสาหกิจชุมชน/กลุ่มอาชีพ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/องค์กรอาชีพ/อื่นๆ</a:t>
            </a:r>
          </a:p>
          <a:p>
            <a:pPr algn="ctr">
              <a:lnSpc>
                <a:spcPct val="80000"/>
              </a:lnSpc>
              <a:defRPr/>
            </a:pPr>
            <a:endParaRPr lang="th-TH" sz="14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ct val="80000"/>
              </a:lnSpc>
              <a:defRPr/>
            </a:pPr>
            <a:endParaRPr lang="th-TH" sz="1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5064" name="Group 23"/>
          <p:cNvGrpSpPr>
            <a:grpSpLocks/>
          </p:cNvGrpSpPr>
          <p:nvPr/>
        </p:nvGrpSpPr>
        <p:grpSpPr bwMode="auto">
          <a:xfrm>
            <a:off x="2105026" y="1103314"/>
            <a:ext cx="5476875" cy="5329237"/>
            <a:chOff x="385" y="663"/>
            <a:chExt cx="3450" cy="3357"/>
          </a:xfrm>
        </p:grpSpPr>
        <p:sp>
          <p:nvSpPr>
            <p:cNvPr id="3" name="Rounded Rectangle 6"/>
            <p:cNvSpPr/>
            <p:nvPr/>
          </p:nvSpPr>
          <p:spPr>
            <a:xfrm>
              <a:off x="2200" y="3158"/>
              <a:ext cx="862" cy="862"/>
            </a:xfrm>
            <a:prstGeom prst="roundRect">
              <a:avLst>
                <a:gd name="adj" fmla="val 10188"/>
              </a:avLst>
            </a:prstGeom>
            <a:solidFill>
              <a:srgbClr val="FFC000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lnSpc>
                  <a:spcPct val="80000"/>
                </a:lnSpc>
                <a:defRPr/>
              </a:pPr>
              <a:r>
                <a:rPr lang="th-TH" sz="20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ศูนย์ประเมินความรู้ความสามารถ</a:t>
              </a:r>
            </a:p>
            <a:p>
              <a:pPr algn="ctr">
                <a:lnSpc>
                  <a:spcPct val="80000"/>
                </a:lnSpc>
                <a:defRPr/>
              </a:pPr>
              <a:endParaRPr lang="th-TH" sz="1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>
              <a:off x="1022" y="1570"/>
              <a:ext cx="2449" cy="499"/>
            </a:xfrm>
            <a:prstGeom prst="roundRect">
              <a:avLst>
                <a:gd name="adj" fmla="val 10188"/>
              </a:avLst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80000"/>
                </a:lnSpc>
                <a:defRPr/>
              </a:pPr>
              <a:r>
                <a:rPr lang="th-TH" sz="3200" b="1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กรมพัฒนาฝีมือแรงงาน</a:t>
              </a:r>
              <a:endParaRPr lang="en-US" sz="3200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385" y="3157"/>
              <a:ext cx="871" cy="863"/>
            </a:xfrm>
            <a:prstGeom prst="roundRect">
              <a:avLst>
                <a:gd name="adj" fmla="val 10188"/>
              </a:avLst>
            </a:prstGeom>
            <a:solidFill>
              <a:srgbClr val="FFC000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lnSpc>
                  <a:spcPct val="80000"/>
                </a:lnSpc>
                <a:defRPr/>
              </a:pPr>
              <a:r>
                <a:rPr lang="th-TH" sz="20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ศูนย์ทดสอบมาตรฐานฝีมือแรงงาน/สถานทดสอบฝีมือคนหางาน</a:t>
              </a:r>
              <a:endParaRPr lang="en-US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1295" y="3157"/>
              <a:ext cx="869" cy="863"/>
            </a:xfrm>
            <a:prstGeom prst="roundRect">
              <a:avLst>
                <a:gd name="adj" fmla="val 10188"/>
              </a:avLst>
            </a:prstGeom>
            <a:solidFill>
              <a:srgbClr val="FFC000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lnSpc>
                  <a:spcPct val="80000"/>
                </a:lnSpc>
                <a:defRPr/>
              </a:pPr>
              <a:endParaRPr lang="th-TH" sz="20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algn="ctr">
                <a:lnSpc>
                  <a:spcPct val="80000"/>
                </a:lnSpc>
                <a:defRPr/>
              </a:pPr>
              <a:r>
                <a:rPr lang="th-TH" sz="2000" b="1" dirty="0">
                  <a:solidFill>
                    <a:srgbClr val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ศูนย์ฝึกอบรมฝีมือแรงงาน</a:t>
              </a:r>
            </a:p>
            <a:p>
              <a:pPr algn="ctr">
                <a:lnSpc>
                  <a:spcPct val="80000"/>
                </a:lnSpc>
                <a:defRPr/>
              </a:pPr>
              <a:endParaRPr lang="en-US" sz="1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>
                <a:lnSpc>
                  <a:spcPct val="80000"/>
                </a:lnSpc>
                <a:defRPr/>
              </a:pPr>
              <a:endParaRPr lang="en-US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614" y="2341"/>
              <a:ext cx="3221" cy="453"/>
            </a:xfrm>
            <a:prstGeom prst="roundRect">
              <a:avLst>
                <a:gd name="adj" fmla="val 10188"/>
              </a:avLst>
            </a:prstGeom>
            <a:solidFill>
              <a:srgbClr val="7030A0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lnSpc>
                  <a:spcPct val="70000"/>
                </a:lnSpc>
                <a:defRPr/>
              </a:pPr>
              <a:r>
                <a:rPr lang="th-TH" sz="2800" b="1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สถาบัน/สำนักงานพัฒนา</a:t>
              </a:r>
              <a:r>
                <a:rPr lang="th-TH" sz="2800" b="1" dirty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ฝีมือแรงงาน</a:t>
              </a:r>
              <a:endParaRPr lang="en-US" sz="28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1022" y="663"/>
              <a:ext cx="2541" cy="544"/>
            </a:xfrm>
            <a:prstGeom prst="roundRect">
              <a:avLst>
                <a:gd name="adj" fmla="val 10188"/>
              </a:avLst>
            </a:prstGeom>
            <a:solidFill>
              <a:srgbClr val="002060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lnSpc>
                  <a:spcPct val="80000"/>
                </a:lnSpc>
                <a:defRPr/>
              </a:pPr>
              <a:r>
                <a:rPr lang="th-TH" sz="3200" b="1" dirty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คณะกรรมการส่งเสริม</a:t>
              </a:r>
            </a:p>
            <a:p>
              <a:pPr algn="ctr">
                <a:lnSpc>
                  <a:spcPct val="80000"/>
                </a:lnSpc>
                <a:defRPr/>
              </a:pPr>
              <a:r>
                <a:rPr lang="th-TH" sz="3200" b="1" dirty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การพัฒนาฝีมือแรงงาน</a:t>
              </a:r>
              <a:endParaRPr lang="en-US" sz="32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5073" name="Line 24"/>
            <p:cNvSpPr>
              <a:spLocks noChangeShapeType="1"/>
            </p:cNvSpPr>
            <p:nvPr/>
          </p:nvSpPr>
          <p:spPr bwMode="auto">
            <a:xfrm flipH="1">
              <a:off x="2247" y="2069"/>
              <a:ext cx="0" cy="272"/>
            </a:xfrm>
            <a:prstGeom prst="line">
              <a:avLst/>
            </a:prstGeom>
            <a:noFill/>
            <a:ln w="63500">
              <a:solidFill>
                <a:srgbClr val="4A7EBB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2800">
                <a:solidFill>
                  <a:srgbClr val="000000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45074" name="Line 25"/>
            <p:cNvSpPr>
              <a:spLocks noChangeShapeType="1"/>
            </p:cNvSpPr>
            <p:nvPr/>
          </p:nvSpPr>
          <p:spPr bwMode="auto">
            <a:xfrm>
              <a:off x="2247" y="1207"/>
              <a:ext cx="0" cy="363"/>
            </a:xfrm>
            <a:prstGeom prst="line">
              <a:avLst/>
            </a:prstGeom>
            <a:noFill/>
            <a:ln w="63500">
              <a:solidFill>
                <a:srgbClr val="4A7EBB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2800">
                <a:solidFill>
                  <a:srgbClr val="000000"/>
                </a:solidFill>
                <a:latin typeface="Arial" pitchFamily="34" charset="0"/>
                <a:cs typeface="Angsana New" pitchFamily="18" charset="-34"/>
              </a:endParaRPr>
            </a:p>
          </p:txBody>
        </p:sp>
        <p:cxnSp>
          <p:nvCxnSpPr>
            <p:cNvPr id="42" name="Straight Arrow Connector 41"/>
            <p:cNvCxnSpPr/>
            <p:nvPr/>
          </p:nvCxnSpPr>
          <p:spPr>
            <a:xfrm>
              <a:off x="1741" y="2827"/>
              <a:ext cx="0" cy="317"/>
            </a:xfrm>
            <a:prstGeom prst="straightConnector1">
              <a:avLst/>
            </a:prstGeom>
            <a:ln w="6350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>
              <a:off x="2599" y="2829"/>
              <a:ext cx="0" cy="317"/>
            </a:xfrm>
            <a:prstGeom prst="straightConnector1">
              <a:avLst/>
            </a:prstGeom>
            <a:ln w="6350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>
              <a:off x="3511" y="2829"/>
              <a:ext cx="0" cy="317"/>
            </a:xfrm>
            <a:prstGeom prst="straightConnector1">
              <a:avLst/>
            </a:prstGeom>
            <a:ln w="6350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/>
            <p:cNvCxnSpPr/>
            <p:nvPr/>
          </p:nvCxnSpPr>
          <p:spPr>
            <a:xfrm>
              <a:off x="817" y="2821"/>
              <a:ext cx="0" cy="318"/>
            </a:xfrm>
            <a:prstGeom prst="straightConnector1">
              <a:avLst/>
            </a:prstGeom>
            <a:ln w="6350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065" name="Slide Number Placeholder 4"/>
          <p:cNvSpPr txBox="1">
            <a:spLocks/>
          </p:cNvSpPr>
          <p:nvPr/>
        </p:nvSpPr>
        <p:spPr bwMode="auto">
          <a:xfrm>
            <a:off x="9940926" y="668972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sz="1600" b="1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1524000" y="0"/>
            <a:ext cx="6572250" cy="523220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sz="28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กลยุทธ์ขับเคลื่อนบทบาท ภารกิจใหม่</a:t>
            </a:r>
          </a:p>
        </p:txBody>
      </p:sp>
    </p:spTree>
    <p:extLst>
      <p:ext uri="{BB962C8B-B14F-4D97-AF65-F5344CB8AC3E}">
        <p14:creationId xmlns:p14="http://schemas.microsoft.com/office/powerpoint/2010/main" val="166450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 idx="4294967295"/>
          </p:nvPr>
        </p:nvSpPr>
        <p:spPr>
          <a:xfrm>
            <a:off x="1524000" y="642939"/>
            <a:ext cx="6215074" cy="377825"/>
          </a:xfrm>
        </p:spPr>
        <p:txBody>
          <a:bodyPr/>
          <a:lstStyle/>
          <a:p>
            <a:pPr algn="ctr">
              <a:lnSpc>
                <a:spcPct val="80000"/>
              </a:lnSpc>
              <a:defRPr/>
            </a:pPr>
            <a:r>
              <a:rPr lang="en-US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3.</a:t>
            </a:r>
            <a:r>
              <a:rPr lang="th-TH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ผู้ส่งเสริม/ประสาน </a:t>
            </a:r>
            <a:r>
              <a:rPr lang="en-US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(Facilitator/Coordinator)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824789" y="188913"/>
            <a:ext cx="2663825" cy="438150"/>
          </a:xfrm>
          <a:prstGeom prst="roundRect">
            <a:avLst>
              <a:gd name="adj" fmla="val 7617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80000"/>
              </a:lnSpc>
              <a:defRPr/>
            </a:pPr>
            <a:r>
              <a:rPr lang="th-TH" sz="24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ทำอย่างไร</a:t>
            </a:r>
            <a:endParaRPr lang="en-US" sz="2400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7824789" y="692151"/>
            <a:ext cx="2674937" cy="3249613"/>
          </a:xfrm>
          <a:prstGeom prst="roundRect">
            <a:avLst>
              <a:gd name="adj" fmla="val 3162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5738" indent="-185738">
              <a:lnSpc>
                <a:spcPct val="7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สนับสนุนผู้ประกอบกิจการให้จัดทำและรับรองมาตรฐานฝีมือแรงงานของสถานประกอบกิจการ</a:t>
            </a:r>
          </a:p>
          <a:p>
            <a:pPr marL="185738" indent="-185738">
              <a:lnSpc>
                <a:spcPct val="7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ส่งเสริมการฝึกฝีมือแรงงานของผู้ประกอบกิจการผ่านระบบสิทธิประโยชน์ตาม พ.ร.บ. ส่งเสริมฯ </a:t>
            </a:r>
            <a:r>
              <a:rPr lang="en-US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2545</a:t>
            </a:r>
            <a:endParaRPr lang="th-TH" sz="1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185738" indent="-185738">
              <a:lnSpc>
                <a:spcPct val="7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ห้คำปรึกษาและสนับสนุนจัดตั้งศูนย์ฝึกอบรมฝีมือฯ/ศูนย์ทดสอบมาตรฐานฯ/สถานทดสอบฝีมือคนหางาน/ศูนย์ประเมินความรู้ฯ</a:t>
            </a:r>
          </a:p>
          <a:p>
            <a:pPr marL="185738" indent="-185738">
              <a:lnSpc>
                <a:spcPct val="7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บริหารจัดการ “กองทุนพัฒนาฝีมือแรงงาน”</a:t>
            </a:r>
          </a:p>
          <a:p>
            <a:pPr marL="185738" indent="-185738">
              <a:lnSpc>
                <a:spcPct val="7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1600" b="1" spc="-12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สร้าง/พัฒนาวิทยากรต้นแบบ</a:t>
            </a:r>
            <a:r>
              <a:rPr lang="en-US" sz="1600" b="1" spc="-12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spc="-12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(ครูฝึก)</a:t>
            </a:r>
          </a:p>
          <a:p>
            <a:pPr marL="185738" indent="-185738">
              <a:lnSpc>
                <a:spcPct val="7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ส่งเสริมการสร้างเครือข่ายและจัดทำมาตรฐานฝีมือแรงงานของตน/พัฒนาตนเอง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824789" y="3990976"/>
            <a:ext cx="2663825" cy="320675"/>
          </a:xfrm>
          <a:prstGeom prst="roundRect">
            <a:avLst>
              <a:gd name="adj" fmla="val 7617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lnSpc>
                <a:spcPct val="80000"/>
              </a:lnSpc>
              <a:defRPr/>
            </a:pPr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ทำกับใคร</a:t>
            </a:r>
            <a:endParaRPr lang="en-US" sz="24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7845425" y="4351339"/>
            <a:ext cx="2643188" cy="2471737"/>
          </a:xfrm>
          <a:prstGeom prst="roundRect">
            <a:avLst>
              <a:gd name="adj" fmla="val 3162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en-US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1) 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สภาอุตสาหกรรมฯ</a:t>
            </a:r>
            <a:r>
              <a:rPr lang="en-US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สภาอุตสาหกรรม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ท่องเที่ยว</a:t>
            </a:r>
            <a:r>
              <a:rPr lang="en-US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สภาหอการค้าฯ ฯลฯ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2) ภาคเอกชน สมาคม องค์กรอาชีพ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3) ศูนย์ทดสอบมาตรฐานฝีมือฯ</a:t>
            </a:r>
            <a:r>
              <a:rPr lang="en-US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ศูนย์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ฝึกอบรมฝีมือแรงงาน/ศูนย์ประเมิน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ความรู้ฯ/สถานทดสอบคนหางาน/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(ภาคเอกชน</a:t>
            </a:r>
            <a:r>
              <a:rPr lang="en-US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อาชีวะ</a:t>
            </a:r>
            <a:r>
              <a:rPr lang="en-US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สถาบันการศึกษา)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4) แรงงานนอกระบบ/วิสาหกิจชุมชน/</a:t>
            </a:r>
          </a:p>
          <a:p>
            <a:pPr marL="533400" indent="-533400">
              <a:lnSpc>
                <a:spcPct val="80000"/>
              </a:lnSpc>
              <a:spcAft>
                <a:spcPts val="600"/>
              </a:spcAft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กลุ่มอาชีพ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662114" y="3582988"/>
            <a:ext cx="695325" cy="792162"/>
          </a:xfrm>
          <a:prstGeom prst="roundRect">
            <a:avLst>
              <a:gd name="adj" fmla="val 10188"/>
            </a:avLst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3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ศูนย์ทดสอบมาตรฐานฝีมือฯ</a:t>
            </a:r>
            <a:endParaRPr lang="en-US" sz="13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551114" y="3586163"/>
            <a:ext cx="695325" cy="792162"/>
          </a:xfrm>
          <a:prstGeom prst="roundRect">
            <a:avLst>
              <a:gd name="adj" fmla="val 10188"/>
            </a:avLst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3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ศูนย์ฝึก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3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อบรมฝีมือแรงงาน</a:t>
            </a:r>
            <a:endParaRPr lang="en-US" sz="1300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Can 2"/>
          <p:cNvSpPr/>
          <p:nvPr/>
        </p:nvSpPr>
        <p:spPr>
          <a:xfrm>
            <a:off x="6065839" y="1125539"/>
            <a:ext cx="1081087" cy="1114425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สิทธิประโยชน์ตาม พ.ร.บ.   ส่งเสริมฯ </a:t>
            </a:r>
            <a:r>
              <a:rPr lang="en-US" sz="16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2545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1703388" y="1244600"/>
            <a:ext cx="1619250" cy="909638"/>
          </a:xfrm>
          <a:prstGeom prst="roundRect">
            <a:avLst>
              <a:gd name="adj" fmla="val 10188"/>
            </a:avLst>
          </a:prstGeom>
          <a:solidFill>
            <a:srgbClr val="7030A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4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สภาอุตสาหกรรม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4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/สภาอุตสาหกรรมท่องเที่ยว/สภาหอการค้า/สมาคม/องค์กรอาชีพ</a:t>
            </a:r>
            <a:endParaRPr lang="en-US" sz="14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6091" name="Straight Arrow Connector 42"/>
          <p:cNvCxnSpPr>
            <a:cxnSpLocks noChangeShapeType="1"/>
            <a:stCxn id="4" idx="1"/>
            <a:endCxn id="23" idx="3"/>
          </p:cNvCxnSpPr>
          <p:nvPr/>
        </p:nvCxnSpPr>
        <p:spPr bwMode="auto">
          <a:xfrm flipH="1">
            <a:off x="3322638" y="1700213"/>
            <a:ext cx="419100" cy="0"/>
          </a:xfrm>
          <a:prstGeom prst="straightConnector1">
            <a:avLst/>
          </a:prstGeom>
          <a:noFill/>
          <a:ln w="57150" algn="ctr">
            <a:solidFill>
              <a:srgbClr val="4A7EBB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" name="Straight Arrow Connector 46"/>
          <p:cNvCxnSpPr>
            <a:stCxn id="4" idx="3"/>
            <a:endCxn id="3" idx="2"/>
          </p:cNvCxnSpPr>
          <p:nvPr/>
        </p:nvCxnSpPr>
        <p:spPr>
          <a:xfrm flipV="1">
            <a:off x="5626100" y="1682751"/>
            <a:ext cx="439738" cy="1746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093" name="Line 26"/>
          <p:cNvSpPr>
            <a:spLocks noChangeShapeType="1"/>
          </p:cNvSpPr>
          <p:nvPr/>
        </p:nvSpPr>
        <p:spPr bwMode="auto">
          <a:xfrm flipV="1">
            <a:off x="2020889" y="3222625"/>
            <a:ext cx="5305425" cy="0"/>
          </a:xfrm>
          <a:prstGeom prst="line">
            <a:avLst/>
          </a:prstGeom>
          <a:noFill/>
          <a:ln w="63500">
            <a:solidFill>
              <a:srgbClr val="4A7EBB"/>
            </a:solidFill>
            <a:round/>
            <a:headEnd/>
            <a:tailEnd type="none" w="lg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800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cxnSp>
        <p:nvCxnSpPr>
          <p:cNvPr id="7" name="Straight Arrow Connector 40"/>
          <p:cNvCxnSpPr/>
          <p:nvPr/>
        </p:nvCxnSpPr>
        <p:spPr>
          <a:xfrm flipH="1">
            <a:off x="2033589" y="3187701"/>
            <a:ext cx="7937" cy="37941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40"/>
          <p:cNvCxnSpPr/>
          <p:nvPr/>
        </p:nvCxnSpPr>
        <p:spPr>
          <a:xfrm flipH="1">
            <a:off x="2911475" y="3200401"/>
            <a:ext cx="7938" cy="37941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4"/>
          <p:cNvSpPr/>
          <p:nvPr/>
        </p:nvSpPr>
        <p:spPr>
          <a:xfrm>
            <a:off x="6527800" y="4662489"/>
            <a:ext cx="719138" cy="771525"/>
          </a:xfrm>
          <a:prstGeom prst="roundRect">
            <a:avLst>
              <a:gd name="adj" fmla="val 10188"/>
            </a:avLst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3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หน่วยงานอื่นๆ</a:t>
            </a:r>
            <a:endParaRPr lang="en-US" sz="13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ounded Rectangle 4"/>
          <p:cNvSpPr/>
          <p:nvPr/>
        </p:nvSpPr>
        <p:spPr>
          <a:xfrm>
            <a:off x="3389314" y="3571876"/>
            <a:ext cx="695325" cy="792163"/>
          </a:xfrm>
          <a:prstGeom prst="roundRect">
            <a:avLst>
              <a:gd name="adj" fmla="val 10188"/>
            </a:avLst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300" b="1" dirty="0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สถานทดสอบฝีมือคนหางาน</a:t>
            </a:r>
            <a:endParaRPr lang="en-US" sz="1300" b="1" dirty="0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cxnSp>
        <p:nvCxnSpPr>
          <p:cNvPr id="12" name="Straight Arrow Connector 40"/>
          <p:cNvCxnSpPr/>
          <p:nvPr/>
        </p:nvCxnSpPr>
        <p:spPr>
          <a:xfrm flipH="1">
            <a:off x="3800475" y="3190876"/>
            <a:ext cx="7938" cy="37941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5"/>
          <p:cNvSpPr/>
          <p:nvPr/>
        </p:nvSpPr>
        <p:spPr>
          <a:xfrm>
            <a:off x="5286376" y="3595688"/>
            <a:ext cx="695325" cy="792162"/>
          </a:xfrm>
          <a:prstGeom prst="roundRect">
            <a:avLst>
              <a:gd name="adj" fmla="val 10188"/>
            </a:avLst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0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สภา</a:t>
            </a:r>
          </a:p>
          <a:p>
            <a:pPr algn="ctr">
              <a:defRPr/>
            </a:pPr>
            <a:r>
              <a:rPr lang="th-TH" sz="10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อุตสาหกรรม</a:t>
            </a:r>
          </a:p>
          <a:p>
            <a:pPr algn="ctr">
              <a:defRPr/>
            </a:pPr>
            <a:r>
              <a:rPr lang="th-TH" sz="10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ท่องเที่ยวจังหวัด</a:t>
            </a:r>
            <a:endParaRPr lang="en-US" sz="1000" b="1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cxnSp>
        <p:nvCxnSpPr>
          <p:cNvPr id="14" name="Straight Arrow Connector 40"/>
          <p:cNvCxnSpPr/>
          <p:nvPr/>
        </p:nvCxnSpPr>
        <p:spPr>
          <a:xfrm flipH="1">
            <a:off x="5597525" y="3209926"/>
            <a:ext cx="7938" cy="37941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4"/>
          <p:cNvSpPr/>
          <p:nvPr/>
        </p:nvSpPr>
        <p:spPr>
          <a:xfrm>
            <a:off x="6146801" y="3581401"/>
            <a:ext cx="695325" cy="792163"/>
          </a:xfrm>
          <a:prstGeom prst="roundRect">
            <a:avLst>
              <a:gd name="adj" fmla="val 10188"/>
            </a:avLst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300" b="1" dirty="0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หอ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300" b="1" dirty="0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การค้าจังหวัด</a:t>
            </a:r>
            <a:endParaRPr lang="en-US" sz="1300" b="1" dirty="0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6" name="Rounded Rectangle 5"/>
          <p:cNvSpPr/>
          <p:nvPr/>
        </p:nvSpPr>
        <p:spPr>
          <a:xfrm>
            <a:off x="1597025" y="5661026"/>
            <a:ext cx="1474788" cy="1069975"/>
          </a:xfrm>
          <a:prstGeom prst="roundRect">
            <a:avLst>
              <a:gd name="adj" fmla="val 10188"/>
            </a:avLst>
          </a:prstGeom>
          <a:solidFill>
            <a:srgbClr val="7030A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th-TH" sz="16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ct val="80000"/>
              </a:lnSpc>
              <a:defRPr/>
            </a:pPr>
            <a:r>
              <a:rPr lang="th-TH" sz="16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สถานประกอบกิจการ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6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และเครือข่าย 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6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จัดทำมาตรฐานฯและหลักสูตร/ฝึกอบรม/รับสิทธิประโยชน์</a:t>
            </a:r>
            <a:endParaRPr lang="en-US" sz="1600" b="1" kern="0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ct val="80000"/>
              </a:lnSpc>
              <a:defRPr/>
            </a:pPr>
            <a:endParaRPr lang="en-US" sz="2000" b="1" kern="0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7" name="Straight Arrow Connector 40"/>
          <p:cNvCxnSpPr/>
          <p:nvPr/>
        </p:nvCxnSpPr>
        <p:spPr>
          <a:xfrm flipH="1">
            <a:off x="6486525" y="3200401"/>
            <a:ext cx="7938" cy="37941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40"/>
          <p:cNvCxnSpPr/>
          <p:nvPr/>
        </p:nvCxnSpPr>
        <p:spPr>
          <a:xfrm flipH="1">
            <a:off x="2443164" y="3236913"/>
            <a:ext cx="7937" cy="1439862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4"/>
          <p:cNvSpPr/>
          <p:nvPr/>
        </p:nvSpPr>
        <p:spPr>
          <a:xfrm>
            <a:off x="2103439" y="4664076"/>
            <a:ext cx="695325" cy="792163"/>
          </a:xfrm>
          <a:prstGeom prst="roundRect">
            <a:avLst>
              <a:gd name="adj" fmla="val 10188"/>
            </a:avLst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300" b="1" dirty="0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ชมรมบริหาร งานบุคคล</a:t>
            </a:r>
            <a:endParaRPr lang="en-US" sz="1300" b="1" dirty="0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cxnSp>
        <p:nvCxnSpPr>
          <p:cNvPr id="21" name="Straight Arrow Connector 40"/>
          <p:cNvCxnSpPr/>
          <p:nvPr/>
        </p:nvCxnSpPr>
        <p:spPr>
          <a:xfrm flipH="1">
            <a:off x="3317875" y="3236913"/>
            <a:ext cx="7938" cy="1439862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unded Rectangle 4"/>
          <p:cNvSpPr/>
          <p:nvPr/>
        </p:nvSpPr>
        <p:spPr>
          <a:xfrm>
            <a:off x="2982914" y="4673601"/>
            <a:ext cx="695325" cy="792163"/>
          </a:xfrm>
          <a:prstGeom prst="roundRect">
            <a:avLst>
              <a:gd name="adj" fmla="val 10188"/>
            </a:avLst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3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สนง.</a:t>
            </a:r>
          </a:p>
          <a:p>
            <a:pPr algn="ctr">
              <a:defRPr/>
            </a:pPr>
            <a:r>
              <a:rPr lang="th-TH" sz="13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อาชีว</a:t>
            </a:r>
          </a:p>
          <a:p>
            <a:pPr algn="ctr">
              <a:defRPr/>
            </a:pPr>
            <a:r>
              <a:rPr lang="th-TH" sz="13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ศึกษาจังหวัด</a:t>
            </a:r>
            <a:endParaRPr lang="en-US" sz="1300" b="1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cxnSp>
        <p:nvCxnSpPr>
          <p:cNvPr id="24" name="Straight Arrow Connector 40"/>
          <p:cNvCxnSpPr/>
          <p:nvPr/>
        </p:nvCxnSpPr>
        <p:spPr>
          <a:xfrm flipH="1">
            <a:off x="4184650" y="3222626"/>
            <a:ext cx="7938" cy="143986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4"/>
          <p:cNvSpPr/>
          <p:nvPr/>
        </p:nvSpPr>
        <p:spPr>
          <a:xfrm>
            <a:off x="3903664" y="4659313"/>
            <a:ext cx="695325" cy="792162"/>
          </a:xfrm>
          <a:prstGeom prst="roundRect">
            <a:avLst>
              <a:gd name="adj" fmla="val 10188"/>
            </a:avLst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3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สนง. </a:t>
            </a:r>
          </a:p>
          <a:p>
            <a:pPr algn="ctr">
              <a:defRPr/>
            </a:pPr>
            <a:r>
              <a:rPr lang="th-TH" sz="13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อาชีว เอกชน</a:t>
            </a:r>
            <a:endParaRPr lang="en-US" sz="1300" b="1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cxnSp>
        <p:nvCxnSpPr>
          <p:cNvPr id="28" name="Straight Arrow Connector 40"/>
          <p:cNvCxnSpPr/>
          <p:nvPr/>
        </p:nvCxnSpPr>
        <p:spPr>
          <a:xfrm flipH="1">
            <a:off x="5191125" y="3232151"/>
            <a:ext cx="7938" cy="143986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4"/>
          <p:cNvSpPr/>
          <p:nvPr/>
        </p:nvSpPr>
        <p:spPr>
          <a:xfrm>
            <a:off x="4783139" y="4668838"/>
            <a:ext cx="695325" cy="792162"/>
          </a:xfrm>
          <a:prstGeom prst="roundRect">
            <a:avLst>
              <a:gd name="adj" fmla="val 10188"/>
            </a:avLst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3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สถาบัน อุดมศึกษา</a:t>
            </a:r>
            <a:endParaRPr lang="en-US" sz="1300" b="1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  <a:p>
            <a:pPr algn="ctr">
              <a:defRPr/>
            </a:pPr>
            <a:r>
              <a:rPr lang="en-US" sz="13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/</a:t>
            </a:r>
            <a:r>
              <a:rPr lang="th-TH" sz="1300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 สถาบัน ก</a:t>
            </a:r>
            <a:r>
              <a:rPr lang="th-TH" sz="13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ารศึกษา</a:t>
            </a:r>
            <a:endParaRPr lang="en-US" sz="1300" b="1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cxnSp>
        <p:nvCxnSpPr>
          <p:cNvPr id="31" name="Straight Arrow Connector 40"/>
          <p:cNvCxnSpPr/>
          <p:nvPr/>
        </p:nvCxnSpPr>
        <p:spPr>
          <a:xfrm flipH="1">
            <a:off x="6054725" y="3222626"/>
            <a:ext cx="7938" cy="143986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ounded Rectangle 4"/>
          <p:cNvSpPr/>
          <p:nvPr/>
        </p:nvSpPr>
        <p:spPr>
          <a:xfrm>
            <a:off x="5703889" y="4659313"/>
            <a:ext cx="695325" cy="792162"/>
          </a:xfrm>
          <a:prstGeom prst="roundRect">
            <a:avLst>
              <a:gd name="adj" fmla="val 10188"/>
            </a:avLst>
          </a:prstGeom>
          <a:solidFill>
            <a:srgbClr val="FFC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3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องค์กรปกครองส่วน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300" b="1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ท่องถิ่น</a:t>
            </a:r>
            <a:endParaRPr lang="en-US" sz="1300" b="1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cxnSp>
        <p:nvCxnSpPr>
          <p:cNvPr id="35" name="Straight Arrow Connector 40"/>
          <p:cNvCxnSpPr/>
          <p:nvPr/>
        </p:nvCxnSpPr>
        <p:spPr>
          <a:xfrm flipH="1">
            <a:off x="6902450" y="3203576"/>
            <a:ext cx="7938" cy="143986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40"/>
          <p:cNvCxnSpPr>
            <a:endCxn id="38" idx="0"/>
          </p:cNvCxnSpPr>
          <p:nvPr/>
        </p:nvCxnSpPr>
        <p:spPr>
          <a:xfrm flipH="1">
            <a:off x="4691063" y="1971676"/>
            <a:ext cx="6350" cy="161766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ounded Rectangle 4"/>
          <p:cNvSpPr/>
          <p:nvPr/>
        </p:nvSpPr>
        <p:spPr>
          <a:xfrm>
            <a:off x="3133726" y="5661026"/>
            <a:ext cx="1368425" cy="1069975"/>
          </a:xfrm>
          <a:prstGeom prst="roundRect">
            <a:avLst>
              <a:gd name="adj" fmla="val 10188"/>
            </a:avLst>
          </a:prstGeom>
          <a:solidFill>
            <a:srgbClr val="7030A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6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เพิ่มผลิตภาพ/พัฒนาทักษะฝีมือแรงงานในสถานประกอบกิจการ</a:t>
            </a:r>
            <a:endParaRPr lang="th-TH" sz="20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ounded Rectangle 5"/>
          <p:cNvSpPr/>
          <p:nvPr/>
        </p:nvSpPr>
        <p:spPr>
          <a:xfrm>
            <a:off x="4251326" y="3589338"/>
            <a:ext cx="879475" cy="792162"/>
          </a:xfrm>
          <a:prstGeom prst="roundRect">
            <a:avLst>
              <a:gd name="adj" fmla="val 10188"/>
            </a:avLst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300" b="1" dirty="0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สภา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300" b="1" dirty="0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อุตสาหกรรม จังหวัด</a:t>
            </a:r>
            <a:endParaRPr lang="en-US" sz="13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118" name="Slide Number Placeholder 4"/>
          <p:cNvSpPr txBox="1">
            <a:spLocks/>
          </p:cNvSpPr>
          <p:nvPr/>
        </p:nvSpPr>
        <p:spPr bwMode="auto">
          <a:xfrm>
            <a:off x="9371013" y="6524625"/>
            <a:ext cx="1179512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" name="Right Brace 9"/>
          <p:cNvSpPr/>
          <p:nvPr/>
        </p:nvSpPr>
        <p:spPr>
          <a:xfrm rot="5400000">
            <a:off x="4487864" y="2859089"/>
            <a:ext cx="288925" cy="5337175"/>
          </a:xfrm>
          <a:prstGeom prst="rightBrace">
            <a:avLst>
              <a:gd name="adj1" fmla="val 0"/>
              <a:gd name="adj2" fmla="val 50000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  <a:latin typeface="Franklin Gothic Book"/>
            </a:endParaRPr>
          </a:p>
        </p:txBody>
      </p:sp>
      <p:sp>
        <p:nvSpPr>
          <p:cNvPr id="45" name="Rounded Rectangle 4"/>
          <p:cNvSpPr/>
          <p:nvPr/>
        </p:nvSpPr>
        <p:spPr>
          <a:xfrm>
            <a:off x="4562475" y="5661025"/>
            <a:ext cx="1728788" cy="1066800"/>
          </a:xfrm>
          <a:prstGeom prst="roundRect">
            <a:avLst>
              <a:gd name="adj" fmla="val 10188"/>
            </a:avLst>
          </a:prstGeom>
          <a:solidFill>
            <a:srgbClr val="7030A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th-TH" sz="2000" b="1" dirty="0">
              <a:solidFill>
                <a:srgbClr val="FFFFFF"/>
              </a:solidFill>
              <a:latin typeface="Arial" pitchFamily="34" charset="0"/>
              <a:cs typeface="Angsana New" pitchFamily="18" charset="-34"/>
            </a:endParaRPr>
          </a:p>
          <a:p>
            <a:pPr algn="ctr">
              <a:lnSpc>
                <a:spcPct val="80000"/>
              </a:lnSpc>
              <a:defRPr/>
            </a:pPr>
            <a:endParaRPr lang="th-TH" sz="16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ct val="80000"/>
              </a:lnSpc>
              <a:defRPr/>
            </a:pPr>
            <a:r>
              <a:rPr lang="th-TH" sz="16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เพิ่มศักยภาพ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6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แรงงานนอกระบบ/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6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วิสาหกิจชุมชน/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6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กลุ่มอาชีพ </a:t>
            </a:r>
            <a:endParaRPr lang="en-US" sz="16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ct val="80000"/>
              </a:lnSpc>
              <a:defRPr/>
            </a:pPr>
            <a:endParaRPr lang="th-TH" sz="20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ct val="80000"/>
              </a:lnSpc>
              <a:defRPr/>
            </a:pPr>
            <a:endParaRPr lang="en-US" sz="20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2063750" y="2420938"/>
            <a:ext cx="5183188" cy="576262"/>
          </a:xfrm>
          <a:prstGeom prst="roundRect">
            <a:avLst>
              <a:gd name="adj" fmla="val 10188"/>
            </a:avLst>
          </a:prstGeom>
          <a:solidFill>
            <a:srgbClr val="00206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th-TH" sz="28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สถาบัน/สำนักงานพัฒนา</a:t>
            </a:r>
            <a:r>
              <a:rPr lang="th-TH" sz="28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ฝีมือแรงงาน</a:t>
            </a:r>
            <a:endParaRPr lang="en-US" sz="28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754438" y="1244601"/>
            <a:ext cx="1871662" cy="911225"/>
          </a:xfrm>
          <a:prstGeom prst="roundRect">
            <a:avLst>
              <a:gd name="adj" fmla="val 10188"/>
            </a:avLst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sz="2400" b="1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</a:t>
            </a:r>
            <a:endParaRPr lang="en-US" sz="2400" b="1" dirty="0">
              <a:solidFill>
                <a:srgbClr val="FFFF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1" name="Rounded Rectangle 4"/>
          <p:cNvSpPr/>
          <p:nvPr/>
        </p:nvSpPr>
        <p:spPr>
          <a:xfrm>
            <a:off x="6332539" y="5661025"/>
            <a:ext cx="1512887" cy="1068388"/>
          </a:xfrm>
          <a:prstGeom prst="roundRect">
            <a:avLst>
              <a:gd name="adj" fmla="val 10188"/>
            </a:avLst>
          </a:prstGeom>
          <a:solidFill>
            <a:srgbClr val="7030A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th-TH" sz="2000" b="1" dirty="0">
              <a:solidFill>
                <a:srgbClr val="FFFFFF"/>
              </a:solidFill>
              <a:latin typeface="Arial" pitchFamily="34" charset="0"/>
              <a:cs typeface="Angsana New" pitchFamily="18" charset="-34"/>
            </a:endParaRPr>
          </a:p>
          <a:p>
            <a:pPr algn="ctr">
              <a:lnSpc>
                <a:spcPct val="80000"/>
              </a:lnSpc>
              <a:defRPr/>
            </a:pPr>
            <a:r>
              <a:rPr lang="th-TH" sz="1600" b="1" spc="-7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เทียบโอนมาตรฐานฝีมือฯ </a:t>
            </a:r>
            <a:r>
              <a:rPr lang="th-TH" sz="16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กับระบบคุณวุฒิวิชาชีพ/กรอบคุณวุฒิแห่งชาติ </a:t>
            </a:r>
          </a:p>
          <a:p>
            <a:pPr algn="ctr">
              <a:lnSpc>
                <a:spcPct val="80000"/>
              </a:lnSpc>
              <a:defRPr/>
            </a:pPr>
            <a:endParaRPr lang="en-US" sz="20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Rounded Rectangle 4"/>
          <p:cNvSpPr/>
          <p:nvPr/>
        </p:nvSpPr>
        <p:spPr>
          <a:xfrm>
            <a:off x="7004051" y="3595688"/>
            <a:ext cx="695325" cy="792162"/>
          </a:xfrm>
          <a:prstGeom prst="roundRect">
            <a:avLst>
              <a:gd name="adj" fmla="val 10188"/>
            </a:avLst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300" b="1" dirty="0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ศูนย์ประเมินความรู้ความ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300" b="1" dirty="0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t>สามารถ</a:t>
            </a:r>
            <a:endParaRPr lang="en-US" sz="1300" b="1" dirty="0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cxnSp>
        <p:nvCxnSpPr>
          <p:cNvPr id="48" name="Straight Arrow Connector 40"/>
          <p:cNvCxnSpPr/>
          <p:nvPr/>
        </p:nvCxnSpPr>
        <p:spPr>
          <a:xfrm flipH="1">
            <a:off x="7297739" y="3194051"/>
            <a:ext cx="7937" cy="379413"/>
          </a:xfrm>
          <a:prstGeom prst="straightConnector1">
            <a:avLst/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สี่เหลี่ยมผืนผ้า 22"/>
          <p:cNvSpPr/>
          <p:nvPr/>
        </p:nvSpPr>
        <p:spPr>
          <a:xfrm>
            <a:off x="1524000" y="0"/>
            <a:ext cx="6286512" cy="523220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8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กลยุทธ์ขับเคลื่อนบทบาท ภารกิจใหม่</a:t>
            </a:r>
          </a:p>
        </p:txBody>
      </p:sp>
    </p:spTree>
    <p:extLst>
      <p:ext uri="{BB962C8B-B14F-4D97-AF65-F5344CB8AC3E}">
        <p14:creationId xmlns:p14="http://schemas.microsoft.com/office/powerpoint/2010/main" val="73577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433638" y="3500438"/>
            <a:ext cx="5257800" cy="3192462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  <a:prstDash val="lg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710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3835400"/>
            <a:ext cx="1408112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0" name="Straight Connector 69"/>
          <p:cNvCxnSpPr/>
          <p:nvPr/>
        </p:nvCxnSpPr>
        <p:spPr>
          <a:xfrm flipV="1">
            <a:off x="2208213" y="2970214"/>
            <a:ext cx="2087562" cy="1728787"/>
          </a:xfrm>
          <a:prstGeom prst="line">
            <a:avLst/>
          </a:prstGeom>
          <a:ln w="6350">
            <a:solidFill>
              <a:srgbClr val="C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2351088" y="4770438"/>
            <a:ext cx="1008062" cy="144462"/>
          </a:xfrm>
          <a:prstGeom prst="line">
            <a:avLst/>
          </a:prstGeom>
          <a:ln w="6350">
            <a:solidFill>
              <a:srgbClr val="C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Oval 84"/>
          <p:cNvSpPr/>
          <p:nvPr/>
        </p:nvSpPr>
        <p:spPr>
          <a:xfrm>
            <a:off x="1992314" y="4554539"/>
            <a:ext cx="288925" cy="30162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32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111" name="TextBox 99"/>
          <p:cNvSpPr txBox="1">
            <a:spLocks noChangeArrowheads="1"/>
          </p:cNvSpPr>
          <p:nvPr/>
        </p:nvSpPr>
        <p:spPr bwMode="auto">
          <a:xfrm>
            <a:off x="2063751" y="4914901"/>
            <a:ext cx="10207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18 </a:t>
            </a:r>
            <a: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กลุ่มจังหวัด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76 </a:t>
            </a:r>
            <a: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จังหวัด</a:t>
            </a:r>
            <a:endParaRPr lang="en-US" sz="1600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112" name="TextBox 134"/>
          <p:cNvSpPr txBox="1">
            <a:spLocks noChangeArrowheads="1"/>
          </p:cNvSpPr>
          <p:nvPr/>
        </p:nvSpPr>
        <p:spPr bwMode="auto">
          <a:xfrm>
            <a:off x="1635126" y="4195764"/>
            <a:ext cx="860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20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ส่วนกลาง</a:t>
            </a:r>
            <a:endParaRPr lang="en-US" sz="2000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47" name="Elbow Connector 146"/>
          <p:cNvCxnSpPr>
            <a:stCxn id="139" idx="2"/>
          </p:cNvCxnSpPr>
          <p:nvPr/>
        </p:nvCxnSpPr>
        <p:spPr>
          <a:xfrm rot="16200000" flipH="1">
            <a:off x="4710113" y="4608513"/>
            <a:ext cx="431800" cy="2232025"/>
          </a:xfrm>
          <a:prstGeom prst="bentConnector2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Arrow Connector 153"/>
          <p:cNvCxnSpPr>
            <a:stCxn id="139" idx="3"/>
          </p:cNvCxnSpPr>
          <p:nvPr/>
        </p:nvCxnSpPr>
        <p:spPr>
          <a:xfrm flipV="1">
            <a:off x="4476750" y="5040313"/>
            <a:ext cx="1873250" cy="0"/>
          </a:xfrm>
          <a:prstGeom prst="straightConnector1">
            <a:avLst/>
          </a:prstGeom>
          <a:ln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0" name="Oval 229"/>
          <p:cNvSpPr/>
          <p:nvPr/>
        </p:nvSpPr>
        <p:spPr>
          <a:xfrm>
            <a:off x="3719513" y="2563814"/>
            <a:ext cx="1439862" cy="720725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สถาบัน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การศึกษา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ภาครัฐและเอกชน</a:t>
            </a:r>
          </a:p>
        </p:txBody>
      </p:sp>
      <p:sp>
        <p:nvSpPr>
          <p:cNvPr id="5" name="Oval 4"/>
          <p:cNvSpPr/>
          <p:nvPr/>
        </p:nvSpPr>
        <p:spPr>
          <a:xfrm>
            <a:off x="4943476" y="2633664"/>
            <a:ext cx="1044575" cy="6111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สภาอุสาหกรรม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/หอการค้า</a:t>
            </a:r>
          </a:p>
        </p:txBody>
      </p:sp>
      <p:sp>
        <p:nvSpPr>
          <p:cNvPr id="84" name="Oval 83"/>
          <p:cNvSpPr/>
          <p:nvPr/>
        </p:nvSpPr>
        <p:spPr>
          <a:xfrm>
            <a:off x="5880101" y="2633664"/>
            <a:ext cx="1044575" cy="6111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ase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สมาคม</a:t>
            </a:r>
          </a:p>
          <a:p>
            <a:pPr algn="ctr" fontAlgn="base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วิชาชีพ</a:t>
            </a:r>
          </a:p>
        </p:txBody>
      </p:sp>
      <p:sp>
        <p:nvSpPr>
          <p:cNvPr id="175" name="Oval 174"/>
          <p:cNvSpPr/>
          <p:nvPr/>
        </p:nvSpPr>
        <p:spPr>
          <a:xfrm>
            <a:off x="6672264" y="2633664"/>
            <a:ext cx="1044575" cy="6111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ase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ส่วนราชการ</a:t>
            </a:r>
          </a:p>
          <a:p>
            <a:pPr algn="ctr" fontAlgn="base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อื่น</a:t>
            </a:r>
          </a:p>
        </p:txBody>
      </p:sp>
      <p:sp>
        <p:nvSpPr>
          <p:cNvPr id="206" name="Oval 205"/>
          <p:cNvSpPr/>
          <p:nvPr/>
        </p:nvSpPr>
        <p:spPr>
          <a:xfrm>
            <a:off x="7572376" y="2633664"/>
            <a:ext cx="1044575" cy="611187"/>
          </a:xfrm>
          <a:prstGeom prst="ellipse">
            <a:avLst/>
          </a:prstGeom>
          <a:solidFill>
            <a:srgbClr val="FFC0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ase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อปท./กลุ่มอาชีพ</a:t>
            </a:r>
          </a:p>
        </p:txBody>
      </p:sp>
      <p:sp>
        <p:nvSpPr>
          <p:cNvPr id="47120" name="TextBox 5"/>
          <p:cNvSpPr txBox="1">
            <a:spLocks noChangeArrowheads="1"/>
          </p:cNvSpPr>
          <p:nvPr/>
        </p:nvSpPr>
        <p:spPr bwMode="auto">
          <a:xfrm>
            <a:off x="3863976" y="6283325"/>
            <a:ext cx="3832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sz="1800" b="1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ภาคการผลิต/ ภาคบริการ/ภาคเกษตร</a:t>
            </a:r>
            <a:endParaRPr lang="en-US" sz="1800" b="1">
              <a:solidFill>
                <a:srgbClr val="000000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</p:txBody>
      </p:sp>
      <p:sp>
        <p:nvSpPr>
          <p:cNvPr id="47121" name="TextBox 6"/>
          <p:cNvSpPr txBox="1">
            <a:spLocks noChangeArrowheads="1"/>
          </p:cNvSpPr>
          <p:nvPr/>
        </p:nvSpPr>
        <p:spPr bwMode="auto">
          <a:xfrm>
            <a:off x="4430713" y="2779713"/>
            <a:ext cx="1841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th-TH" sz="160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122" name="AutoShape 52"/>
          <p:cNvSpPr>
            <a:spLocks noChangeArrowheads="1"/>
          </p:cNvSpPr>
          <p:nvPr/>
        </p:nvSpPr>
        <p:spPr bwMode="auto">
          <a:xfrm>
            <a:off x="2351089" y="2606676"/>
            <a:ext cx="1373187" cy="917079"/>
          </a:xfrm>
          <a:prstGeom prst="rightArrow">
            <a:avLst>
              <a:gd name="adj1" fmla="val 50000"/>
              <a:gd name="adj2" fmla="val 41747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63500" algn="ctr">
                <a:solidFill>
                  <a:srgbClr val="000000"/>
                </a:solidFill>
                <a:miter lim="800000"/>
                <a:headEnd/>
                <a:tailEnd type="none" w="lg" len="med"/>
              </a14:hiddenLine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th-TH" sz="2400" b="1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เครือข่าย</a:t>
            </a:r>
          </a:p>
        </p:txBody>
      </p:sp>
      <p:sp>
        <p:nvSpPr>
          <p:cNvPr id="47123" name="AutoShape 54"/>
          <p:cNvSpPr>
            <a:spLocks noChangeArrowheads="1"/>
          </p:cNvSpPr>
          <p:nvPr/>
        </p:nvSpPr>
        <p:spPr bwMode="auto">
          <a:xfrm>
            <a:off x="8975726" y="2365376"/>
            <a:ext cx="1692275" cy="436563"/>
          </a:xfrm>
          <a:prstGeom prst="downArrow">
            <a:avLst>
              <a:gd name="adj1" fmla="val 42213"/>
              <a:gd name="adj2" fmla="val 70083"/>
            </a:avLst>
          </a:prstGeom>
          <a:solidFill>
            <a:srgbClr val="FF0000"/>
          </a:solidFill>
          <a:ln w="6350" algn="ctr">
            <a:solidFill>
              <a:srgbClr val="FFCC00"/>
            </a:solidFill>
            <a:miter lim="800000"/>
            <a:headEnd/>
            <a:tailEnd type="none" w="lg" len="med"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Arial" pitchFamily="34" charset="0"/>
                <a:cs typeface="Angsana New" pitchFamily="18" charset="-34"/>
              </a:rPr>
              <a:t>ผลลัพธ์</a:t>
            </a:r>
          </a:p>
        </p:txBody>
      </p:sp>
      <p:grpSp>
        <p:nvGrpSpPr>
          <p:cNvPr id="47124" name="Group 87"/>
          <p:cNvGrpSpPr>
            <a:grpSpLocks/>
          </p:cNvGrpSpPr>
          <p:nvPr/>
        </p:nvGrpSpPr>
        <p:grpSpPr bwMode="auto">
          <a:xfrm>
            <a:off x="3143251" y="3762375"/>
            <a:ext cx="3738035" cy="2205038"/>
            <a:chOff x="1156" y="2195"/>
            <a:chExt cx="2543" cy="1389"/>
          </a:xfrm>
        </p:grpSpPr>
        <p:cxnSp>
          <p:nvCxnSpPr>
            <p:cNvPr id="145" name="Elbow Connector 144"/>
            <p:cNvCxnSpPr>
              <a:stCxn id="139" idx="0"/>
            </p:cNvCxnSpPr>
            <p:nvPr/>
          </p:nvCxnSpPr>
          <p:spPr>
            <a:xfrm rot="5400000" flipH="1" flipV="1">
              <a:off x="2381" y="1752"/>
              <a:ext cx="408" cy="1950"/>
            </a:xfrm>
            <a:prstGeom prst="bentConnector2">
              <a:avLst/>
            </a:prstGeom>
            <a:ln>
              <a:tailEnd type="triangle" w="lg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9" name="Rounded Rectangle 138"/>
            <p:cNvSpPr/>
            <p:nvPr/>
          </p:nvSpPr>
          <p:spPr>
            <a:xfrm>
              <a:off x="1156" y="2705"/>
              <a:ext cx="907" cy="661"/>
            </a:xfrm>
            <a:prstGeom prst="roundRect">
              <a:avLst>
                <a:gd name="adj" fmla="val 8382"/>
              </a:avLst>
            </a:prstGeom>
            <a:solidFill>
              <a:srgbClr val="0070C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600" b="1" dirty="0">
                  <a:solidFill>
                    <a:srgbClr val="FFFFFF"/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rPr>
                <a:t>การขับเคลื่อนภารกิจ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600" b="1" dirty="0" smtClean="0">
                  <a:solidFill>
                    <a:srgbClr val="FFFFFF"/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rPr>
                <a:t>สถาบันสำนักงานพัฒนา</a:t>
              </a:r>
              <a:r>
                <a:rPr lang="th-TH" sz="1600" b="1" dirty="0">
                  <a:solidFill>
                    <a:srgbClr val="FFFFFF"/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rPr>
                <a:t>ฝีมือแรงงาน</a:t>
              </a:r>
              <a:endParaRPr lang="en-US" sz="1600" b="1" dirty="0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endParaRPr>
            </a:p>
          </p:txBody>
        </p:sp>
        <p:sp>
          <p:nvSpPr>
            <p:cNvPr id="47147" name="TextBox 158"/>
            <p:cNvSpPr txBox="1">
              <a:spLocks noChangeArrowheads="1"/>
            </p:cNvSpPr>
            <p:nvPr/>
          </p:nvSpPr>
          <p:spPr bwMode="auto">
            <a:xfrm>
              <a:off x="1764" y="2195"/>
              <a:ext cx="127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Char char="•"/>
              </a:pPr>
              <a:r>
                <a:rPr lang="th-TH" sz="1600" b="1">
                  <a:solidFill>
                    <a:srgbClr val="000000"/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rPr>
                <a:t> รับรองมาตรฐานฝีมือแรงงาน</a:t>
              </a:r>
              <a:endParaRPr lang="en-US" sz="1600" b="1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endParaRPr>
            </a:p>
          </p:txBody>
        </p:sp>
        <p:sp>
          <p:nvSpPr>
            <p:cNvPr id="47148" name="TextBox 159"/>
            <p:cNvSpPr txBox="1">
              <a:spLocks noChangeArrowheads="1"/>
            </p:cNvSpPr>
            <p:nvPr/>
          </p:nvSpPr>
          <p:spPr bwMode="auto">
            <a:xfrm>
              <a:off x="2045" y="2670"/>
              <a:ext cx="1654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marL="87313" indent="-87313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th-TH" sz="1600" b="1" dirty="0">
                  <a:solidFill>
                    <a:srgbClr val="000000"/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rPr>
                <a:t>ส่งเสริมการฝึกอบรม และทดสอบ/เป็นเครือข่ายฝึกอบรมฯ/ครูฝึกต้นแบบ</a:t>
              </a:r>
              <a:endParaRPr lang="en-US" sz="1600" b="1" dirty="0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endParaRPr>
            </a:p>
          </p:txBody>
        </p:sp>
        <p:sp>
          <p:nvSpPr>
            <p:cNvPr id="47149" name="TextBox 208"/>
            <p:cNvSpPr txBox="1">
              <a:spLocks noChangeArrowheads="1"/>
            </p:cNvSpPr>
            <p:nvPr/>
          </p:nvSpPr>
          <p:spPr bwMode="auto">
            <a:xfrm>
              <a:off x="1745" y="2332"/>
              <a:ext cx="1773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Char char="•"/>
              </a:pPr>
              <a:r>
                <a:rPr lang="th-TH" sz="1600" b="1">
                  <a:solidFill>
                    <a:srgbClr val="000000"/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rPr>
                <a:t> ส่งเสริมเป็นเครือข่ายฝึกอบรมฝีมือแรงงาน</a:t>
              </a:r>
              <a:endParaRPr lang="en-US" sz="1600" b="1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endParaRPr>
            </a:p>
          </p:txBody>
        </p:sp>
        <p:sp>
          <p:nvSpPr>
            <p:cNvPr id="47150" name="TextBox 167"/>
            <p:cNvSpPr txBox="1">
              <a:spLocks noChangeArrowheads="1"/>
            </p:cNvSpPr>
            <p:nvPr/>
          </p:nvSpPr>
          <p:spPr bwMode="auto">
            <a:xfrm>
              <a:off x="2021" y="3012"/>
              <a:ext cx="1633" cy="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87313" indent="-87313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ngsana New" pitchFamily="18" charset="-34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ts val="600"/>
                </a:spcAft>
                <a:buFont typeface="Arial" pitchFamily="34" charset="0"/>
                <a:buChar char="•"/>
              </a:pPr>
              <a:r>
                <a:rPr lang="th-TH" sz="1600" b="1">
                  <a:solidFill>
                    <a:srgbClr val="000000"/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rPr>
                <a:t>ส่งเสริมการจัดทำมาตรฐานฝีมือฯ</a:t>
              </a:r>
            </a:p>
            <a:p>
              <a:pPr eaLnBrk="1" fontAlgn="base" hangingPunct="1">
                <a:spcBef>
                  <a:spcPct val="0"/>
                </a:spcBef>
                <a:spcAft>
                  <a:spcPts val="600"/>
                </a:spcAft>
                <a:buFont typeface="Arial" pitchFamily="34" charset="0"/>
                <a:buChar char="•"/>
              </a:pPr>
              <a:r>
                <a:rPr lang="th-TH" sz="1600" b="1">
                  <a:solidFill>
                    <a:srgbClr val="000000"/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rPr>
                <a:t>ให้คำปรึกษาในการจัดการฝึกอบรม/ทดสอบ/เป็นเครือข่ายฝึกอบรม</a:t>
              </a:r>
            </a:p>
          </p:txBody>
        </p:sp>
      </p:grpSp>
      <p:sp>
        <p:nvSpPr>
          <p:cNvPr id="47125" name="TextBox 158"/>
          <p:cNvSpPr txBox="1">
            <a:spLocks noChangeArrowheads="1"/>
          </p:cNvSpPr>
          <p:nvPr/>
        </p:nvSpPr>
        <p:spPr bwMode="auto">
          <a:xfrm>
            <a:off x="4440238" y="4267200"/>
            <a:ext cx="21066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h-TH" sz="1600" b="1">
                <a:solidFill>
                  <a:srgbClr val="00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ส่งเสริมการจัดทำมาตรฐานฝีมือฯ</a:t>
            </a:r>
          </a:p>
        </p:txBody>
      </p:sp>
      <p:sp>
        <p:nvSpPr>
          <p:cNvPr id="47126" name="Text Box 71"/>
          <p:cNvSpPr txBox="1">
            <a:spLocks noChangeArrowheads="1"/>
          </p:cNvSpPr>
          <p:nvPr/>
        </p:nvSpPr>
        <p:spPr bwMode="auto">
          <a:xfrm>
            <a:off x="9048750" y="2833688"/>
            <a:ext cx="1557338" cy="584200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FFCC00"/>
            </a:solidFill>
            <a:miter lim="800000"/>
            <a:headEnd/>
            <a:tailEnd type="none" w="lg" len="med"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ผลิตภาพแรงงานเพิ่มขึ้น</a:t>
            </a:r>
          </a:p>
        </p:txBody>
      </p:sp>
      <p:sp>
        <p:nvSpPr>
          <p:cNvPr id="47127" name="Text Box 72"/>
          <p:cNvSpPr txBox="1">
            <a:spLocks noChangeArrowheads="1"/>
          </p:cNvSpPr>
          <p:nvPr/>
        </p:nvSpPr>
        <p:spPr bwMode="auto">
          <a:xfrm>
            <a:off x="9056689" y="3114676"/>
            <a:ext cx="1557337" cy="1076325"/>
          </a:xfrm>
          <a:prstGeom prst="rect">
            <a:avLst/>
          </a:prstGeom>
          <a:solidFill>
            <a:srgbClr val="FFFF00"/>
          </a:solidFill>
          <a:ln w="6350" algn="ctr">
            <a:solidFill>
              <a:srgbClr val="FFCC00"/>
            </a:solidFill>
            <a:miter lim="800000"/>
            <a:headEnd/>
            <a:tailEnd type="none" w="lg" len="med"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2.</a:t>
            </a:r>
            <a: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กำลังแรงงาน</a:t>
            </a:r>
            <a:b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มีคุณภาพและปริมาณ</a:t>
            </a:r>
            <a:b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ที่สอดคล้องกับตลาดแรงงาน</a:t>
            </a:r>
          </a:p>
        </p:txBody>
      </p:sp>
      <p:sp>
        <p:nvSpPr>
          <p:cNvPr id="47128" name="Text Box 74"/>
          <p:cNvSpPr txBox="1">
            <a:spLocks noChangeArrowheads="1"/>
          </p:cNvSpPr>
          <p:nvPr/>
        </p:nvSpPr>
        <p:spPr bwMode="auto">
          <a:xfrm>
            <a:off x="9043989" y="4195763"/>
            <a:ext cx="1557337" cy="831850"/>
          </a:xfrm>
          <a:prstGeom prst="rect">
            <a:avLst/>
          </a:prstGeom>
          <a:solidFill>
            <a:srgbClr val="FFFF00"/>
          </a:solidFill>
          <a:ln w="6350" algn="ctr">
            <a:solidFill>
              <a:srgbClr val="FFCC00"/>
            </a:solidFill>
            <a:miter lim="800000"/>
            <a:headEnd/>
            <a:tailEnd type="none" w="lg" len="med"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3.</a:t>
            </a:r>
            <a: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กำลังแรงงานมีรายได้และมีโอกาสก้าวหน้า</a:t>
            </a:r>
            <a:b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ในอาชีพ</a:t>
            </a:r>
          </a:p>
        </p:txBody>
      </p:sp>
      <p:sp>
        <p:nvSpPr>
          <p:cNvPr id="47129" name="Text Box 75"/>
          <p:cNvSpPr txBox="1">
            <a:spLocks noChangeArrowheads="1"/>
          </p:cNvSpPr>
          <p:nvPr/>
        </p:nvSpPr>
        <p:spPr bwMode="auto">
          <a:xfrm>
            <a:off x="9047164" y="4986338"/>
            <a:ext cx="1557337" cy="831850"/>
          </a:xfrm>
          <a:prstGeom prst="rect">
            <a:avLst/>
          </a:prstGeom>
          <a:solidFill>
            <a:srgbClr val="FFFF00"/>
          </a:solidFill>
          <a:ln w="6350" algn="ctr">
            <a:solidFill>
              <a:srgbClr val="FFCC00"/>
            </a:solidFill>
            <a:miter lim="800000"/>
            <a:headEnd/>
            <a:tailEnd type="none" w="lg" len="med"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4.</a:t>
            </a:r>
            <a: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กำลังแรงงาน</a:t>
            </a:r>
            <a:b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มีศักยภาพรองรับการเปลี่ยนแปลงเทคโนโลยี</a:t>
            </a:r>
          </a:p>
        </p:txBody>
      </p:sp>
      <p:sp>
        <p:nvSpPr>
          <p:cNvPr id="47130" name="Text Box 76"/>
          <p:cNvSpPr txBox="1">
            <a:spLocks noChangeArrowheads="1"/>
          </p:cNvSpPr>
          <p:nvPr/>
        </p:nvSpPr>
        <p:spPr bwMode="auto">
          <a:xfrm>
            <a:off x="9053514" y="5738813"/>
            <a:ext cx="1557337" cy="830262"/>
          </a:xfrm>
          <a:prstGeom prst="rect">
            <a:avLst/>
          </a:prstGeom>
          <a:solidFill>
            <a:srgbClr val="FFFF00"/>
          </a:solidFill>
          <a:ln w="6350" algn="ctr">
            <a:solidFill>
              <a:srgbClr val="FFCC00"/>
            </a:solidFill>
            <a:miter lim="800000"/>
            <a:headEnd/>
            <a:tailEnd type="none" w="lg" len="med"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5.</a:t>
            </a:r>
            <a:r>
              <a:rPr lang="th-TH" sz="16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สถานประกอบกิจการมีขีดความสามารถในการแข่งขันเพิ่มขึ้น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701800" y="1150939"/>
            <a:ext cx="1174750" cy="1152525"/>
          </a:xfrm>
          <a:prstGeom prst="roundRect">
            <a:avLst>
              <a:gd name="adj" fmla="val 76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prstClr val="white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3) </a:t>
            </a:r>
            <a:r>
              <a:rPr lang="th-TH" sz="1600" b="1" dirty="0">
                <a:solidFill>
                  <a:prstClr val="white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ผู้ส่งเสริม</a:t>
            </a:r>
            <a:r>
              <a:rPr lang="en-US" sz="1600" b="1" dirty="0">
                <a:solidFill>
                  <a:prstClr val="white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/</a:t>
            </a:r>
            <a:r>
              <a:rPr lang="th-TH" sz="1600" b="1" dirty="0">
                <a:solidFill>
                  <a:prstClr val="white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ประสาน(</a:t>
            </a:r>
            <a:r>
              <a:rPr lang="en-US" sz="1600" b="1" dirty="0">
                <a:solidFill>
                  <a:prstClr val="white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Facilitator /Coordinator</a:t>
            </a:r>
            <a:r>
              <a:rPr lang="th-TH" sz="1600" b="1" dirty="0">
                <a:solidFill>
                  <a:prstClr val="white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)</a:t>
            </a:r>
            <a:endParaRPr lang="en-US" sz="1600" b="1" dirty="0">
              <a:solidFill>
                <a:prstClr val="white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</p:txBody>
      </p:sp>
      <p:sp>
        <p:nvSpPr>
          <p:cNvPr id="47132" name="AutoShape 93"/>
          <p:cNvSpPr>
            <a:spLocks noChangeArrowheads="1"/>
          </p:cNvSpPr>
          <p:nvPr/>
        </p:nvSpPr>
        <p:spPr bwMode="auto">
          <a:xfrm rot="10800000">
            <a:off x="6383339" y="4749801"/>
            <a:ext cx="2663825" cy="11922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439 w 21600"/>
              <a:gd name="T13" fmla="*/ 4439 h 21600"/>
              <a:gd name="T14" fmla="*/ 17161 w 21600"/>
              <a:gd name="T15" fmla="*/ 1716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277" y="21600"/>
                </a:lnTo>
                <a:lnTo>
                  <a:pt x="16323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600">
              <a:solidFill>
                <a:srgbClr val="000000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อาชีพอิสระ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วิสาหกิจชุมชน</a:t>
            </a:r>
            <a:r>
              <a:rPr lang="en-US" sz="16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/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กลุ่มอาชีพ</a:t>
            </a:r>
          </a:p>
        </p:txBody>
      </p:sp>
      <p:sp>
        <p:nvSpPr>
          <p:cNvPr id="47133" name="AutoShape 94"/>
          <p:cNvSpPr>
            <a:spLocks noChangeArrowheads="1"/>
          </p:cNvSpPr>
          <p:nvPr/>
        </p:nvSpPr>
        <p:spPr bwMode="auto">
          <a:xfrm rot="10800000">
            <a:off x="6815139" y="4318001"/>
            <a:ext cx="1800225" cy="7969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634 w 21600"/>
              <a:gd name="T13" fmla="*/ 4634 h 21600"/>
              <a:gd name="T14" fmla="*/ 16966 w 21600"/>
              <a:gd name="T15" fmla="*/ 1696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668" y="21600"/>
                </a:lnTo>
                <a:lnTo>
                  <a:pt x="15932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สปก.ขนาดกลาง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/</a:t>
            </a:r>
            <a:r>
              <a:rPr lang="th-TH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ย่อม </a:t>
            </a:r>
            <a:r>
              <a:rPr lang="en-US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(SME)</a:t>
            </a:r>
            <a:endParaRPr lang="th-TH" b="1">
              <a:solidFill>
                <a:srgbClr val="FFFFFF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</p:txBody>
      </p:sp>
      <p:sp>
        <p:nvSpPr>
          <p:cNvPr id="47134" name="AutoShape 95"/>
          <p:cNvSpPr>
            <a:spLocks noChangeArrowheads="1"/>
          </p:cNvSpPr>
          <p:nvPr/>
        </p:nvSpPr>
        <p:spPr bwMode="auto">
          <a:xfrm>
            <a:off x="7280275" y="3475039"/>
            <a:ext cx="863600" cy="865187"/>
          </a:xfrm>
          <a:prstGeom prst="triangle">
            <a:avLst>
              <a:gd name="adj" fmla="val 48690"/>
            </a:avLst>
          </a:prstGeom>
          <a:solidFill>
            <a:srgbClr val="33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สปก.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ขนาด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ใหญ่</a:t>
            </a:r>
          </a:p>
        </p:txBody>
      </p:sp>
      <p:sp>
        <p:nvSpPr>
          <p:cNvPr id="47135" name="Chevron 30"/>
          <p:cNvSpPr>
            <a:spLocks noChangeArrowheads="1"/>
          </p:cNvSpPr>
          <p:nvPr/>
        </p:nvSpPr>
        <p:spPr bwMode="auto">
          <a:xfrm>
            <a:off x="6181725" y="1154114"/>
            <a:ext cx="1162050" cy="1152525"/>
          </a:xfrm>
          <a:prstGeom prst="chevron">
            <a:avLst>
              <a:gd name="adj" fmla="val 21510"/>
            </a:avLst>
          </a:prstGeom>
          <a:solidFill>
            <a:srgbClr val="97133A"/>
          </a:solidFill>
          <a:ln w="25400" algn="ctr">
            <a:solidFill>
              <a:srgbClr val="8C383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แข่งขัน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  ฝีมือแรงงาน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  ระดับจังหวัด</a:t>
            </a:r>
            <a:endParaRPr lang="en-US" sz="1400" b="1">
              <a:solidFill>
                <a:srgbClr val="FFFFFF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  /</a:t>
            </a: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กลุ่มจังหวัด</a:t>
            </a:r>
          </a:p>
        </p:txBody>
      </p:sp>
      <p:sp>
        <p:nvSpPr>
          <p:cNvPr id="47136" name="Chevron 35"/>
          <p:cNvSpPr>
            <a:spLocks noChangeArrowheads="1"/>
          </p:cNvSpPr>
          <p:nvPr/>
        </p:nvSpPr>
        <p:spPr bwMode="auto">
          <a:xfrm>
            <a:off x="3978275" y="1149351"/>
            <a:ext cx="1314450" cy="1152525"/>
          </a:xfrm>
          <a:prstGeom prst="chevron">
            <a:avLst>
              <a:gd name="adj" fmla="val 19695"/>
            </a:avLst>
          </a:prstGeom>
          <a:solidFill>
            <a:srgbClr val="97133A"/>
          </a:solidFill>
          <a:ln w="25400" algn="ctr">
            <a:solidFill>
              <a:srgbClr val="8C3836"/>
            </a:solidFill>
            <a:miter lim="800000"/>
            <a:headEnd/>
            <a:tailEnd/>
          </a:ln>
        </p:spPr>
        <p:txBody>
          <a:bodyPr wrap="none" anchor="b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จัดตั้งศูนย์ฝึกอบรม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/ </a:t>
            </a: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ศูนย์ทดสอบ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มาตรฐานฯ</a:t>
            </a:r>
            <a:endParaRPr lang="en-US" sz="1300" b="1">
              <a:solidFill>
                <a:srgbClr val="FFFFFF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/</a:t>
            </a: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สถานทดสอบฝีมือ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คนหางาน</a:t>
            </a:r>
          </a:p>
        </p:txBody>
      </p:sp>
      <p:sp>
        <p:nvSpPr>
          <p:cNvPr id="47137" name="Chevron 64"/>
          <p:cNvSpPr>
            <a:spLocks noChangeArrowheads="1"/>
          </p:cNvSpPr>
          <p:nvPr/>
        </p:nvSpPr>
        <p:spPr bwMode="auto">
          <a:xfrm>
            <a:off x="8101014" y="1149351"/>
            <a:ext cx="1081087" cy="1152525"/>
          </a:xfrm>
          <a:prstGeom prst="chevron">
            <a:avLst>
              <a:gd name="adj" fmla="val 18088"/>
            </a:avLst>
          </a:prstGeom>
          <a:solidFill>
            <a:srgbClr val="7030A0"/>
          </a:solidFill>
          <a:ln w="25400" algn="ctr">
            <a:solidFill>
              <a:srgbClr val="357D9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ส่งเสริมให้ผู้ผ่าน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มาตรฐาน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ฝีมือแรงงาน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เทียบโอน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ระดับคุณวุฒิ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วิชาชีพ</a:t>
            </a:r>
          </a:p>
        </p:txBody>
      </p:sp>
      <p:sp>
        <p:nvSpPr>
          <p:cNvPr id="47138" name="Chevron 30"/>
          <p:cNvSpPr>
            <a:spLocks noChangeArrowheads="1"/>
          </p:cNvSpPr>
          <p:nvPr/>
        </p:nvSpPr>
        <p:spPr bwMode="auto">
          <a:xfrm>
            <a:off x="5143501" y="1154114"/>
            <a:ext cx="1198563" cy="1152525"/>
          </a:xfrm>
          <a:prstGeom prst="chevron">
            <a:avLst>
              <a:gd name="adj" fmla="val 17713"/>
            </a:avLst>
          </a:prstGeom>
          <a:solidFill>
            <a:srgbClr val="97133A"/>
          </a:solidFill>
          <a:ln w="25400" algn="ctr">
            <a:solidFill>
              <a:srgbClr val="8C383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สิทธิ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 ประโยชน์ตาม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พ.ร.บ.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ส่งเสริมฯ</a:t>
            </a:r>
          </a:p>
        </p:txBody>
      </p:sp>
      <p:sp>
        <p:nvSpPr>
          <p:cNvPr id="47139" name="Chevron 64"/>
          <p:cNvSpPr>
            <a:spLocks noChangeArrowheads="1"/>
          </p:cNvSpPr>
          <p:nvPr/>
        </p:nvSpPr>
        <p:spPr bwMode="auto">
          <a:xfrm>
            <a:off x="7165975" y="1149351"/>
            <a:ext cx="1079500" cy="1152525"/>
          </a:xfrm>
          <a:prstGeom prst="chevron">
            <a:avLst>
              <a:gd name="adj" fmla="val 20736"/>
            </a:avLst>
          </a:prstGeom>
          <a:solidFill>
            <a:srgbClr val="7030A0"/>
          </a:solidFill>
          <a:ln w="25400" algn="ctr">
            <a:solidFill>
              <a:srgbClr val="357D9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กองทุน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พัฒนา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 ฝีมือแรงงาน</a:t>
            </a:r>
          </a:p>
        </p:txBody>
      </p:sp>
      <p:sp>
        <p:nvSpPr>
          <p:cNvPr id="32" name="Pentagon 31"/>
          <p:cNvSpPr/>
          <p:nvPr/>
        </p:nvSpPr>
        <p:spPr>
          <a:xfrm>
            <a:off x="3060700" y="1149350"/>
            <a:ext cx="1081088" cy="1150938"/>
          </a:xfrm>
          <a:prstGeom prst="homePlate">
            <a:avLst>
              <a:gd name="adj" fmla="val 18713"/>
            </a:avLst>
          </a:prstGeom>
          <a:solidFill>
            <a:srgbClr val="97133A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b="1" dirty="0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มาตรฐานฝีมือแรงงานของตน</a:t>
            </a:r>
            <a:endParaRPr lang="en-US" sz="1400" b="1" dirty="0">
              <a:solidFill>
                <a:srgbClr val="FFFFFF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</p:txBody>
      </p:sp>
      <p:sp>
        <p:nvSpPr>
          <p:cNvPr id="47141" name="Chevron 64"/>
          <p:cNvSpPr>
            <a:spLocks noChangeArrowheads="1"/>
          </p:cNvSpPr>
          <p:nvPr/>
        </p:nvSpPr>
        <p:spPr bwMode="auto">
          <a:xfrm>
            <a:off x="9047164" y="1149351"/>
            <a:ext cx="1081087" cy="1152525"/>
          </a:xfrm>
          <a:prstGeom prst="chevron">
            <a:avLst>
              <a:gd name="adj" fmla="val 18088"/>
            </a:avLst>
          </a:prstGeom>
          <a:solidFill>
            <a:srgbClr val="7030A0"/>
          </a:solidFill>
          <a:ln w="25400" algn="ctr">
            <a:solidFill>
              <a:srgbClr val="357D9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เพิ่มความ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เข้มแข็ง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เครือข่าย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พัฒนาฝีมือ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300" b="1">
                <a:solidFill>
                  <a:srgbClr val="FFFFFF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แรงงาน</a:t>
            </a:r>
          </a:p>
        </p:txBody>
      </p:sp>
      <p:sp>
        <p:nvSpPr>
          <p:cNvPr id="47142" name="Slide Number Placeholder 1"/>
          <p:cNvSpPr txBox="1">
            <a:spLocks/>
          </p:cNvSpPr>
          <p:nvPr/>
        </p:nvSpPr>
        <p:spPr bwMode="auto">
          <a:xfrm>
            <a:off x="8245475" y="6505276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endParaRPr lang="th-TH" sz="1200" dirty="0">
              <a:solidFill>
                <a:srgbClr val="0D0D0D"/>
              </a:solidFill>
              <a:latin typeface="TH SarabunPSK" pitchFamily="34" charset="-34"/>
              <a:cs typeface="IrisUPC" pitchFamily="34" charset="-34"/>
            </a:endParaRPr>
          </a:p>
        </p:txBody>
      </p:sp>
      <p:sp>
        <p:nvSpPr>
          <p:cNvPr id="52" name="Title 5"/>
          <p:cNvSpPr>
            <a:spLocks noGrp="1"/>
          </p:cNvSpPr>
          <p:nvPr>
            <p:ph type="title" idx="4294967295"/>
          </p:nvPr>
        </p:nvSpPr>
        <p:spPr>
          <a:xfrm>
            <a:off x="1524000" y="0"/>
            <a:ext cx="9144000" cy="952500"/>
          </a:xfrm>
          <a:solidFill>
            <a:srgbClr val="FF0000"/>
          </a:solidFill>
        </p:spPr>
        <p:txBody>
          <a:bodyPr/>
          <a:lstStyle/>
          <a:p>
            <a:pPr algn="ctr">
              <a:defRPr/>
            </a:pP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ส่งเสริม</a:t>
            </a: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พัฒนาเครือข่ายให้ดำเนินการ</a:t>
            </a:r>
            <a:endParaRPr lang="en-US" sz="2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1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 idx="4294967295"/>
          </p:nvPr>
        </p:nvSpPr>
        <p:spPr>
          <a:xfrm>
            <a:off x="2309787" y="785795"/>
            <a:ext cx="4608513" cy="484187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4. </a:t>
            </a:r>
            <a:r>
              <a:rPr lang="th-TH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ผู้ดำเนินงาน </a:t>
            </a:r>
            <a:r>
              <a:rPr lang="en-US" sz="2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(Operator)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07350" y="642918"/>
            <a:ext cx="2459038" cy="438150"/>
          </a:xfrm>
          <a:prstGeom prst="roundRect">
            <a:avLst>
              <a:gd name="adj" fmla="val 7617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80000"/>
              </a:lnSpc>
              <a:defRPr/>
            </a:pPr>
            <a:r>
              <a:rPr lang="th-TH" sz="24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ทำอย่างไร</a:t>
            </a:r>
            <a:endParaRPr lang="en-US" sz="2400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029575" y="1142984"/>
            <a:ext cx="2459038" cy="2357454"/>
          </a:xfrm>
          <a:prstGeom prst="roundRect">
            <a:avLst>
              <a:gd name="adj" fmla="val 3162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70000"/>
              </a:lnSpc>
              <a:spcAft>
                <a:spcPts val="600"/>
              </a:spcAft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1) </a:t>
            </a:r>
            <a:r>
              <a:rPr lang="th-TH" b="1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การฝึกอบรมฝีมือแรงงาน สาขาที่ขาดแคลน/ฝึกรองรับผู้ขอมีหนังสือรับรองความรู้ความสามารถ</a:t>
            </a:r>
          </a:p>
          <a:p>
            <a:pPr>
              <a:lnSpc>
                <a:spcPct val="70000"/>
              </a:lnSpc>
              <a:spcAft>
                <a:spcPts val="600"/>
              </a:spcAft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2) ฝึกเตรียมความพร้อมตามกระบวนการพัฒนาฝีมือแรงงานให้แก่เครือข่ายพัฒนาฝีมือแรงงาน</a:t>
            </a:r>
          </a:p>
          <a:p>
            <a:pPr>
              <a:lnSpc>
                <a:spcPct val="70000"/>
              </a:lnSpc>
              <a:spcAft>
                <a:spcPts val="600"/>
              </a:spcAft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3) บูรณาการการทดสอบมาตรฐานฝีมือแรงงาน</a:t>
            </a:r>
          </a:p>
          <a:p>
            <a:pPr>
              <a:lnSpc>
                <a:spcPct val="70000"/>
              </a:lnSpc>
              <a:spcAft>
                <a:spcPts val="600"/>
              </a:spcAft>
              <a:defRPr/>
            </a:pPr>
            <a:r>
              <a:rPr lang="th-TH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4) ฝึกครูฝึกต้นแบบให้ สปก./กลุ่มอาชีพ</a:t>
            </a:r>
          </a:p>
          <a:p>
            <a:pPr>
              <a:lnSpc>
                <a:spcPct val="70000"/>
              </a:lnSpc>
              <a:spcAft>
                <a:spcPts val="600"/>
              </a:spcAft>
              <a:defRPr/>
            </a:pPr>
            <a:endParaRPr lang="th-TH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ct val="70000"/>
              </a:lnSpc>
              <a:spcAft>
                <a:spcPts val="600"/>
              </a:spcAft>
              <a:defRPr/>
            </a:pPr>
            <a:endParaRPr lang="th-TH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ct val="70000"/>
              </a:lnSpc>
              <a:spcAft>
                <a:spcPts val="600"/>
              </a:spcAft>
              <a:defRPr/>
            </a:pPr>
            <a:endParaRPr lang="th-TH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040689" y="3714750"/>
            <a:ext cx="2447925" cy="438150"/>
          </a:xfrm>
          <a:prstGeom prst="roundRect">
            <a:avLst>
              <a:gd name="adj" fmla="val 7617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lnSpc>
                <a:spcPct val="80000"/>
              </a:lnSpc>
              <a:defRPr/>
            </a:pPr>
            <a:r>
              <a:rPr lang="th-TH" sz="2400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ทำกับใคร</a:t>
            </a:r>
            <a:endParaRPr lang="en-US" sz="2400" b="1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040689" y="4295776"/>
            <a:ext cx="2447925" cy="1839913"/>
          </a:xfrm>
          <a:prstGeom prst="roundRect">
            <a:avLst>
              <a:gd name="adj" fmla="val 3162"/>
            </a:avLst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กำลังแรงงาน</a:t>
            </a:r>
          </a:p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สถานประกอบกิจการ/หัวหน้างาน/ผู้นำกลุ่มอาชีพ/วิสาหกิจชุมชน  (รองรับการสร้างเครือข่าย)</a:t>
            </a:r>
          </a:p>
          <a:p>
            <a:pPr marL="185738" indent="-185738">
              <a:lnSpc>
                <a:spcPct val="80000"/>
              </a:lnSpc>
              <a:spcAft>
                <a:spcPts val="600"/>
              </a:spcAft>
              <a:buFont typeface="Calibri" pitchFamily="34" charset="0"/>
              <a:buAutoNum type="arabicParenR"/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ภาคส่วนอื่น </a:t>
            </a:r>
          </a:p>
        </p:txBody>
      </p:sp>
      <p:grpSp>
        <p:nvGrpSpPr>
          <p:cNvPr id="48135" name="Group 55"/>
          <p:cNvGrpSpPr>
            <a:grpSpLocks/>
          </p:cNvGrpSpPr>
          <p:nvPr/>
        </p:nvGrpSpPr>
        <p:grpSpPr bwMode="auto">
          <a:xfrm>
            <a:off x="1919288" y="1700213"/>
            <a:ext cx="5770562" cy="4324350"/>
            <a:chOff x="451718" y="1104012"/>
            <a:chExt cx="5770568" cy="3866446"/>
          </a:xfrm>
        </p:grpSpPr>
        <p:sp>
          <p:nvSpPr>
            <p:cNvPr id="4" name="Rounded Rectangle 3"/>
            <p:cNvSpPr/>
            <p:nvPr/>
          </p:nvSpPr>
          <p:spPr>
            <a:xfrm>
              <a:off x="1329606" y="1104012"/>
              <a:ext cx="3889379" cy="792025"/>
            </a:xfrm>
            <a:prstGeom prst="roundRect">
              <a:avLst>
                <a:gd name="adj" fmla="val 10188"/>
              </a:avLst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80000"/>
                </a:lnSpc>
                <a:defRPr/>
              </a:pPr>
              <a:r>
                <a:rPr lang="th-TH" sz="4000" b="1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กรมพัฒนาฝีมือแรงงาน</a:t>
              </a:r>
              <a:endParaRPr lang="en-US" sz="4000" b="1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>
              <a:off x="899393" y="2492185"/>
              <a:ext cx="4895855" cy="792025"/>
            </a:xfrm>
            <a:prstGeom prst="roundRect">
              <a:avLst>
                <a:gd name="adj" fmla="val 10188"/>
              </a:avLst>
            </a:prstGeom>
            <a:solidFill>
              <a:srgbClr val="002060"/>
            </a:solidFill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lnSpc>
                  <a:spcPct val="80000"/>
                </a:lnSpc>
                <a:defRPr/>
              </a:pPr>
              <a:r>
                <a:rPr lang="th-TH" sz="3600" b="1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สถาบัน/สำนักงานพัฒนา</a:t>
              </a:r>
              <a:r>
                <a:rPr lang="th-TH" sz="3600" b="1" dirty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ฝีมือแรงงาน</a:t>
              </a:r>
              <a:endParaRPr lang="en-US" sz="36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451718" y="3866165"/>
              <a:ext cx="1800227" cy="1098616"/>
            </a:xfrm>
            <a:prstGeom prst="roundRect">
              <a:avLst>
                <a:gd name="adj" fmla="val 10188"/>
              </a:avLst>
            </a:prstGeom>
            <a:solidFill>
              <a:srgbClr val="FFC000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lnSpc>
                  <a:spcPct val="80000"/>
                </a:lnSpc>
                <a:defRPr/>
              </a:pPr>
              <a:endPara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>
                <a:lnSpc>
                  <a:spcPct val="80000"/>
                </a:lnSpc>
                <a:defRPr/>
              </a:pPr>
              <a:r>
                <a:rPr lang="th-TH" sz="2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กำลังแรงงาน</a:t>
              </a:r>
            </a:p>
            <a:p>
              <a:pPr algn="ctr">
                <a:lnSpc>
                  <a:spcPct val="80000"/>
                </a:lnSpc>
                <a:defRPr/>
              </a:pPr>
              <a:endParaRPr lang="en-US" sz="2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2339257" y="3881778"/>
              <a:ext cx="1871665" cy="1088680"/>
            </a:xfrm>
            <a:prstGeom prst="roundRect">
              <a:avLst>
                <a:gd name="adj" fmla="val 10188"/>
              </a:avLst>
            </a:prstGeom>
            <a:solidFill>
              <a:srgbClr val="FFC000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lnSpc>
                  <a:spcPct val="80000"/>
                </a:lnSpc>
                <a:defRPr/>
              </a:pPr>
              <a:endPara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algn="ctr">
                <a:lnSpc>
                  <a:spcPct val="80000"/>
                </a:lnSpc>
                <a:defRPr/>
              </a:pPr>
              <a:r>
                <a:rPr lang="th-TH" sz="2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สถานประกอบกิจการ</a:t>
              </a:r>
            </a:p>
            <a:p>
              <a:pPr algn="ctr">
                <a:lnSpc>
                  <a:spcPct val="80000"/>
                </a:lnSpc>
                <a:defRPr/>
              </a:pPr>
              <a:endParaRPr lang="en-US" sz="2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" name="Rounded Rectangle 22"/>
            <p:cNvSpPr/>
            <p:nvPr/>
          </p:nvSpPr>
          <p:spPr>
            <a:xfrm>
              <a:off x="4350622" y="3880359"/>
              <a:ext cx="1871664" cy="1090099"/>
            </a:xfrm>
            <a:prstGeom prst="roundRect">
              <a:avLst>
                <a:gd name="adj" fmla="val 10188"/>
              </a:avLst>
            </a:prstGeom>
            <a:solidFill>
              <a:srgbClr val="FFC000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lnSpc>
                  <a:spcPct val="80000"/>
                </a:lnSpc>
                <a:defRPr/>
              </a:pPr>
              <a:r>
                <a:rPr lang="th-TH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ภาคส่วนอื่น</a:t>
              </a:r>
              <a:endPara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flipH="1">
              <a:off x="1372469" y="3284211"/>
              <a:ext cx="1587" cy="576276"/>
            </a:xfrm>
            <a:prstGeom prst="straightConnector1">
              <a:avLst/>
            </a:prstGeom>
            <a:ln w="5715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Arrow Connector 51"/>
            <p:cNvCxnSpPr/>
            <p:nvPr/>
          </p:nvCxnSpPr>
          <p:spPr>
            <a:xfrm flipH="1">
              <a:off x="3275883" y="3284211"/>
              <a:ext cx="1588" cy="576276"/>
            </a:xfrm>
            <a:prstGeom prst="straightConnector1">
              <a:avLst/>
            </a:prstGeom>
            <a:ln w="5715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Arrow Connector 52"/>
            <p:cNvCxnSpPr/>
            <p:nvPr/>
          </p:nvCxnSpPr>
          <p:spPr>
            <a:xfrm flipH="1">
              <a:off x="5218985" y="3284211"/>
              <a:ext cx="3175" cy="576276"/>
            </a:xfrm>
            <a:prstGeom prst="straightConnector1">
              <a:avLst/>
            </a:prstGeom>
            <a:ln w="5715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/>
            <p:cNvCxnSpPr/>
            <p:nvPr/>
          </p:nvCxnSpPr>
          <p:spPr>
            <a:xfrm flipH="1">
              <a:off x="3275883" y="1917328"/>
              <a:ext cx="1588" cy="574858"/>
            </a:xfrm>
            <a:prstGeom prst="straightConnector1">
              <a:avLst/>
            </a:prstGeom>
            <a:ln w="5715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136" name="Slide Number Placeholder 4"/>
          <p:cNvSpPr txBox="1">
            <a:spLocks/>
          </p:cNvSpPr>
          <p:nvPr/>
        </p:nvSpPr>
        <p:spPr bwMode="auto">
          <a:xfrm>
            <a:off x="9371013" y="6554788"/>
            <a:ext cx="1179512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sz="2000" b="1" dirty="0">
              <a:solidFill>
                <a:srgbClr val="0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1" name="สี่เหลี่ยมผืนผ้า 22"/>
          <p:cNvSpPr/>
          <p:nvPr/>
        </p:nvSpPr>
        <p:spPr>
          <a:xfrm>
            <a:off x="1524000" y="0"/>
            <a:ext cx="6286512" cy="523220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8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กลยุทธ์ขับเคลื่อนบทบาท ภารกิจใหม่</a:t>
            </a:r>
          </a:p>
        </p:txBody>
      </p:sp>
    </p:spTree>
    <p:extLst>
      <p:ext uri="{BB962C8B-B14F-4D97-AF65-F5344CB8AC3E}">
        <p14:creationId xmlns:p14="http://schemas.microsoft.com/office/powerpoint/2010/main" val="306708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502650" y="6492876"/>
            <a:ext cx="2057400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C3F6AC-D2F1-45A0-A82F-58D4729CFA0F}" type="slidenum">
              <a:rPr lang="th-TH">
                <a:solidFill>
                  <a:prstClr val="black">
                    <a:tint val="75000"/>
                  </a:prstClr>
                </a:solidFill>
                <a:latin typeface="Arial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th-TH" dirty="0">
              <a:solidFill>
                <a:prstClr val="black">
                  <a:tint val="75000"/>
                </a:prstClr>
              </a:solidFill>
              <a:latin typeface="Arial" charset="0"/>
              <a:cs typeface="Angsana New" pitchFamily="18" charset="-34"/>
            </a:endParaRPr>
          </a:p>
        </p:txBody>
      </p:sp>
      <p:sp>
        <p:nvSpPr>
          <p:cNvPr id="54275" name="Title 1"/>
          <p:cNvSpPr txBox="1">
            <a:spLocks/>
          </p:cNvSpPr>
          <p:nvPr/>
        </p:nvSpPr>
        <p:spPr bwMode="auto">
          <a:xfrm>
            <a:off x="1524000" y="38378"/>
            <a:ext cx="9144000" cy="461665"/>
          </a:xfrm>
          <a:prstGeom prst="rect">
            <a:avLst/>
          </a:prstGeom>
          <a:solidFill>
            <a:srgbClr val="F0963C"/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2400" b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สรุปภารกิจ</a:t>
            </a:r>
            <a:r>
              <a:rPr lang="th-TH" altLang="th-TH" sz="2400" b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ตามบทบาทใหม่ของกรมพัฒนาฝีมือแรงงาน</a:t>
            </a:r>
          </a:p>
        </p:txBody>
      </p:sp>
      <p:sp>
        <p:nvSpPr>
          <p:cNvPr id="54276" name="Text Box 21"/>
          <p:cNvSpPr txBox="1">
            <a:spLocks noChangeArrowheads="1"/>
          </p:cNvSpPr>
          <p:nvPr/>
        </p:nvSpPr>
        <p:spPr bwMode="gray">
          <a:xfrm>
            <a:off x="1884364" y="979489"/>
            <a:ext cx="4491037" cy="276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th-TH" sz="1200" b="1" dirty="0">
              <a:solidFill>
                <a:srgbClr val="659B29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76137" name="Text Box 21"/>
          <p:cNvSpPr txBox="1">
            <a:spLocks noChangeArrowheads="1"/>
          </p:cNvSpPr>
          <p:nvPr/>
        </p:nvSpPr>
        <p:spPr bwMode="gray">
          <a:xfrm>
            <a:off x="1524000" y="717320"/>
            <a:ext cx="4286248" cy="203132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marL="85725" indent="-85725" eaLnBrk="0" hangingPunct="0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2100" b="1" dirty="0">
                <a:solidFill>
                  <a:srgbClr val="404040"/>
                </a:solidFill>
                <a:latin typeface="TH SarabunPSK" pitchFamily="34" charset="-34"/>
                <a:cs typeface="TH SarabunPSK" pitchFamily="34" charset="-34"/>
              </a:rPr>
              <a:t>  การขับเคลื่อนนโยบายจัดทำแผนยุทธศาสตร์ </a:t>
            </a:r>
            <a:r>
              <a:rPr lang="th-TH" altLang="th-TH" sz="2100" b="1" dirty="0" err="1">
                <a:solidFill>
                  <a:srgbClr val="404040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altLang="th-TH" sz="2100" b="1" dirty="0">
                <a:solidFill>
                  <a:srgbClr val="40404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2100" b="1" dirty="0">
                <a:solidFill>
                  <a:srgbClr val="404040"/>
                </a:solidFill>
                <a:latin typeface="TH SarabunPSK" pitchFamily="34" charset="-34"/>
                <a:cs typeface="TH SarabunPSK" pitchFamily="34" charset="-34"/>
              </a:rPr>
              <a:t>  ขับเคลื่อนแผนพัฒนากำลังแรงงานรายอุตสาหกรรม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th-TH" altLang="th-TH" sz="2100" b="1" dirty="0">
                <a:solidFill>
                  <a:srgbClr val="404040"/>
                </a:solidFill>
                <a:latin typeface="TH SarabunPSK" pitchFamily="34" charset="-34"/>
                <a:cs typeface="TH SarabunPSK" pitchFamily="34" charset="-34"/>
              </a:rPr>
              <a:t>    ตามยุทธศาสตร์ </a:t>
            </a:r>
            <a:r>
              <a:rPr lang="th-TH" altLang="th-TH" sz="2100" b="1" dirty="0" err="1">
                <a:solidFill>
                  <a:srgbClr val="404040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altLang="th-TH" sz="2100" b="1" dirty="0">
                <a:solidFill>
                  <a:srgbClr val="404040"/>
                </a:solidFill>
                <a:latin typeface="TH SarabunPSK" pitchFamily="34" charset="-34"/>
                <a:cs typeface="TH SarabunPSK" pitchFamily="34" charset="-34"/>
              </a:rPr>
              <a:t> และนโยบายรัฐ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2100" b="1" dirty="0">
                <a:solidFill>
                  <a:srgbClr val="404040"/>
                </a:solidFill>
                <a:latin typeface="TH SarabunPSK" pitchFamily="34" charset="-34"/>
                <a:cs typeface="TH SarabunPSK" pitchFamily="34" charset="-34"/>
              </a:rPr>
              <a:t>  การจัดทำแผนพัฒนากำลังแรงงานในระดับ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th-TH" altLang="th-TH" sz="2100" b="1" dirty="0">
                <a:solidFill>
                  <a:srgbClr val="404040"/>
                </a:solidFill>
                <a:latin typeface="TH SarabunPSK" pitchFamily="34" charset="-34"/>
                <a:cs typeface="TH SarabunPSK" pitchFamily="34" charset="-34"/>
              </a:rPr>
              <a:t>   จังหวัด ผ่านกลไก กพร.ปจ.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2100" b="1" dirty="0">
                <a:solidFill>
                  <a:srgbClr val="404040"/>
                </a:solidFill>
                <a:latin typeface="TH SarabunPSK" pitchFamily="34" charset="-34"/>
                <a:cs typeface="TH SarabunPSK" pitchFamily="34" charset="-34"/>
              </a:rPr>
              <a:t>  ติดตามประเมินผล</a:t>
            </a:r>
          </a:p>
        </p:txBody>
      </p:sp>
      <p:sp>
        <p:nvSpPr>
          <p:cNvPr id="54278" name="Text Box 21"/>
          <p:cNvSpPr txBox="1">
            <a:spLocks noChangeArrowheads="1"/>
          </p:cNvSpPr>
          <p:nvPr/>
        </p:nvSpPr>
        <p:spPr bwMode="gray">
          <a:xfrm>
            <a:off x="6953256" y="571481"/>
            <a:ext cx="3643306" cy="3477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95250" indent="-9525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alt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การอนุญาตให้เอกชนดำเนินการ 4 ศูนย์ คือ ศูนย์ฝึกอบรมฝีมือฯ ศูนย์ทดสอบมาตรฐานฝีมือฯ ศูนย์ประเมินความรู้ความสามารถ </a:t>
            </a:r>
            <a:r>
              <a:rPr lang="th-TH" alt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และสถานทดสอบฝีมือคนหางานเพื่อไปทำงานต่างประเทศ</a:t>
            </a:r>
          </a:p>
          <a:p>
            <a:pPr marL="95250" indent="-9525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alt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กำกับดูแลคุณภาพในการดำเนินการทั้ง 4 ศูนย์ </a:t>
            </a:r>
          </a:p>
          <a:p>
            <a:pPr marL="95250" indent="-9525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alt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การตรวจให้คำปรึกษาแนะนำกระบวนการพัฒนาฝีมือแรงงาน /การวิเคราะห์ตำแหน่งงาน การบริหารค่าจ้างค่าตอบแทน </a:t>
            </a:r>
          </a:p>
          <a:p>
            <a:pPr marL="95250" indent="-9525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alt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การรับรองมาตรฐานฝีมือแรงงานและการรับรองหลักสูตร /การรับรองความรู้ความสามารถในการประกอบอาชีพอันตราย</a:t>
            </a:r>
          </a:p>
        </p:txBody>
      </p:sp>
      <p:sp>
        <p:nvSpPr>
          <p:cNvPr id="176141" name="Text Box 21"/>
          <p:cNvSpPr txBox="1">
            <a:spLocks noChangeArrowheads="1"/>
          </p:cNvSpPr>
          <p:nvPr/>
        </p:nvSpPr>
        <p:spPr bwMode="gray">
          <a:xfrm>
            <a:off x="1524000" y="3647266"/>
            <a:ext cx="4000496" cy="31393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marL="95250" indent="-95250" eaLnBrk="0" hangingPunct="0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22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ส่งเสริมเอกชนให้จัดตั้ง 4 ศูนย์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22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ส่งเสริมสถานประกอบกิจการฝึกอบรมให้แรงงานและลูกจ้างของตนโดยการให้สิทธิประโยชน์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22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ส่งเสริมภาคเอกชน สถานประกอบกิจการ จัดทำมาตรฐานฝีมือแรงงาน และหลักสูตรฐานสมรรถนะ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22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ส่งเสริมเครือข่ายพัฒนาฝีมือแรงงาน สถาบันอาชีวศึกษาภาครัฐและเอกชนเพื่อผนึกกำลังในการพัฒนาฝีมือแรงงานและใช้ทรัพยากรร่วมกัน </a:t>
            </a:r>
          </a:p>
        </p:txBody>
      </p:sp>
      <p:sp>
        <p:nvSpPr>
          <p:cNvPr id="176143" name="Text Box 21"/>
          <p:cNvSpPr txBox="1">
            <a:spLocks noChangeArrowheads="1"/>
          </p:cNvSpPr>
          <p:nvPr/>
        </p:nvSpPr>
        <p:spPr bwMode="gray">
          <a:xfrm>
            <a:off x="6953256" y="4283714"/>
            <a:ext cx="3643306" cy="24314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marL="95250" indent="-95250" eaLnBrk="0" hangingPunct="0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9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ลดการฝึก/ทดสอบฝีมือแรงงาน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ทำเท่าที่จำเป็น อาทิ ตามนโยบายสำคัญๆของรัฐบาล แก้ไขปัญหาพื้นที่ความมั่นคง เขตเศรษฐกิจพิเศษชายแดน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ฝึกครูฝึกต้นแบบ หรือฝึกผู้ทดสอบมาตรฐานฯ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ฝึกรองรับการขยายตัวทางเศรษฐกิจและการขาดแคลนแรงงานฝีมือ เพื่อสนับสนุนการลงทุนของ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th-TH" altLang="th-TH" sz="19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นักลงทุนต่างชาติ</a:t>
            </a:r>
          </a:p>
        </p:txBody>
      </p:sp>
      <p:grpSp>
        <p:nvGrpSpPr>
          <p:cNvPr id="3" name="Group 23"/>
          <p:cNvGrpSpPr>
            <a:grpSpLocks/>
          </p:cNvGrpSpPr>
          <p:nvPr/>
        </p:nvGrpSpPr>
        <p:grpSpPr bwMode="auto">
          <a:xfrm>
            <a:off x="4524365" y="1643050"/>
            <a:ext cx="2577667" cy="2500330"/>
            <a:chOff x="190500" y="2428644"/>
            <a:chExt cx="3494873" cy="3501721"/>
          </a:xfrm>
        </p:grpSpPr>
        <p:sp>
          <p:nvSpPr>
            <p:cNvPr id="18" name="AutoShape 7"/>
            <p:cNvSpPr>
              <a:spLocks noChangeArrowheads="1"/>
            </p:cNvSpPr>
            <p:nvPr/>
          </p:nvSpPr>
          <p:spPr bwMode="gray">
            <a:xfrm rot="18907007" flipV="1">
              <a:off x="190500" y="2428644"/>
              <a:ext cx="3449627" cy="3464567"/>
            </a:xfrm>
            <a:custGeom>
              <a:avLst/>
              <a:gdLst>
                <a:gd name="G0" fmla="+- 6950 0 0"/>
                <a:gd name="G1" fmla="+- -8829789 0 0"/>
                <a:gd name="G2" fmla="+- 0 0 -8829789"/>
                <a:gd name="T0" fmla="*/ 0 256 1"/>
                <a:gd name="T1" fmla="*/ 180 256 1"/>
                <a:gd name="G3" fmla="+- -8829789 T0 T1"/>
                <a:gd name="T2" fmla="*/ 0 256 1"/>
                <a:gd name="T3" fmla="*/ 90 256 1"/>
                <a:gd name="G4" fmla="+- -8829789 T2 T3"/>
                <a:gd name="G5" fmla="*/ G4 2 1"/>
                <a:gd name="T4" fmla="*/ 90 256 1"/>
                <a:gd name="T5" fmla="*/ 0 256 1"/>
                <a:gd name="G6" fmla="+- -8829789 T4 T5"/>
                <a:gd name="G7" fmla="*/ G6 2 1"/>
                <a:gd name="G8" fmla="abs -8829789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6950"/>
                <a:gd name="G18" fmla="*/ 6950 1 2"/>
                <a:gd name="G19" fmla="+- G18 5400 0"/>
                <a:gd name="G20" fmla="cos G19 -8829789"/>
                <a:gd name="G21" fmla="sin G19 -8829789"/>
                <a:gd name="G22" fmla="+- G20 10800 0"/>
                <a:gd name="G23" fmla="+- G21 10800 0"/>
                <a:gd name="G24" fmla="+- 10800 0 G20"/>
                <a:gd name="G25" fmla="+- 6950 10800 0"/>
                <a:gd name="G26" fmla="?: G9 G17 G25"/>
                <a:gd name="G27" fmla="?: G9 0 21600"/>
                <a:gd name="G28" fmla="cos 10800 -8829789"/>
                <a:gd name="G29" fmla="sin 10800 -8829789"/>
                <a:gd name="G30" fmla="sin 6950 -8829789"/>
                <a:gd name="G31" fmla="+- G28 10800 0"/>
                <a:gd name="G32" fmla="+- G29 10800 0"/>
                <a:gd name="G33" fmla="+- G30 10800 0"/>
                <a:gd name="G34" fmla="?: G4 0 G31"/>
                <a:gd name="G35" fmla="?: -8829789 G34 0"/>
                <a:gd name="G36" fmla="?: G6 G35 G31"/>
                <a:gd name="G37" fmla="+- 21600 0 G36"/>
                <a:gd name="G38" fmla="?: G4 0 G33"/>
                <a:gd name="G39" fmla="?: -8829789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4553 w 21600"/>
                <a:gd name="T15" fmla="*/ 4495 h 21600"/>
                <a:gd name="T16" fmla="*/ 10800 w 21600"/>
                <a:gd name="T17" fmla="*/ 3850 h 21600"/>
                <a:gd name="T18" fmla="*/ 17047 w 21600"/>
                <a:gd name="T19" fmla="*/ 4495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908" y="5862"/>
                  </a:moveTo>
                  <a:cubicBezTo>
                    <a:pt x="7210" y="4573"/>
                    <a:pt x="8968" y="3849"/>
                    <a:pt x="10800" y="3850"/>
                  </a:cubicBezTo>
                  <a:cubicBezTo>
                    <a:pt x="12631" y="3850"/>
                    <a:pt x="14389" y="4573"/>
                    <a:pt x="15691" y="5862"/>
                  </a:cubicBezTo>
                  <a:lnTo>
                    <a:pt x="18400" y="3127"/>
                  </a:lnTo>
                  <a:cubicBezTo>
                    <a:pt x="16378" y="1124"/>
                    <a:pt x="13646" y="-1"/>
                    <a:pt x="10799" y="0"/>
                  </a:cubicBezTo>
                  <a:cubicBezTo>
                    <a:pt x="7953" y="0"/>
                    <a:pt x="5221" y="1124"/>
                    <a:pt x="3199" y="3127"/>
                  </a:cubicBezTo>
                  <a:close/>
                </a:path>
              </a:pathLst>
            </a:custGeom>
            <a:gradFill rotWithShape="1">
              <a:gsLst>
                <a:gs pos="0">
                  <a:srgbClr val="BBE0E3"/>
                </a:gs>
                <a:gs pos="100000">
                  <a:srgbClr val="BBE0E3">
                    <a:gamma/>
                    <a:tint val="7372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  <a:scene3d>
              <a:camera prst="legacyObliqueBottom"/>
              <a:lightRig rig="legacyFlat3" dir="t"/>
            </a:scene3d>
            <a:sp3d extrusionH="100000" prstMaterial="legacyMatte">
              <a:bevelT w="13500" h="13500" prst="angle"/>
              <a:bevelB w="13500" h="13500" prst="angle"/>
              <a:extrusionClr>
                <a:srgbClr val="BBE0E3"/>
              </a:extrusionClr>
            </a:sp3d>
          </p:spPr>
          <p:txBody>
            <a:bodyPr wrap="none" anchor="ctr">
              <a:flatTx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kern="0">
                <a:solidFill>
                  <a:srgbClr val="000000"/>
                </a:solidFill>
                <a:latin typeface="Arial"/>
                <a:cs typeface="Angsana New" pitchFamily="18" charset="-34"/>
              </a:endParaRPr>
            </a:p>
          </p:txBody>
        </p:sp>
        <p:sp>
          <p:nvSpPr>
            <p:cNvPr id="19" name="AutoShape 8"/>
            <p:cNvSpPr>
              <a:spLocks noChangeArrowheads="1"/>
            </p:cNvSpPr>
            <p:nvPr/>
          </p:nvSpPr>
          <p:spPr bwMode="gray">
            <a:xfrm rot="2692993" flipH="1" flipV="1">
              <a:off x="241225" y="2430308"/>
              <a:ext cx="3444148" cy="3468283"/>
            </a:xfrm>
            <a:custGeom>
              <a:avLst/>
              <a:gdLst>
                <a:gd name="G0" fmla="+- 6950 0 0"/>
                <a:gd name="G1" fmla="+- -8829789 0 0"/>
                <a:gd name="G2" fmla="+- 0 0 -8829789"/>
                <a:gd name="T0" fmla="*/ 0 256 1"/>
                <a:gd name="T1" fmla="*/ 180 256 1"/>
                <a:gd name="G3" fmla="+- -8829789 T0 T1"/>
                <a:gd name="T2" fmla="*/ 0 256 1"/>
                <a:gd name="T3" fmla="*/ 90 256 1"/>
                <a:gd name="G4" fmla="+- -8829789 T2 T3"/>
                <a:gd name="G5" fmla="*/ G4 2 1"/>
                <a:gd name="T4" fmla="*/ 90 256 1"/>
                <a:gd name="T5" fmla="*/ 0 256 1"/>
                <a:gd name="G6" fmla="+- -8829789 T4 T5"/>
                <a:gd name="G7" fmla="*/ G6 2 1"/>
                <a:gd name="G8" fmla="abs -8829789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6950"/>
                <a:gd name="G18" fmla="*/ 6950 1 2"/>
                <a:gd name="G19" fmla="+- G18 5400 0"/>
                <a:gd name="G20" fmla="cos G19 -8829789"/>
                <a:gd name="G21" fmla="sin G19 -8829789"/>
                <a:gd name="G22" fmla="+- G20 10800 0"/>
                <a:gd name="G23" fmla="+- G21 10800 0"/>
                <a:gd name="G24" fmla="+- 10800 0 G20"/>
                <a:gd name="G25" fmla="+- 6950 10800 0"/>
                <a:gd name="G26" fmla="?: G9 G17 G25"/>
                <a:gd name="G27" fmla="?: G9 0 21600"/>
                <a:gd name="G28" fmla="cos 10800 -8829789"/>
                <a:gd name="G29" fmla="sin 10800 -8829789"/>
                <a:gd name="G30" fmla="sin 6950 -8829789"/>
                <a:gd name="G31" fmla="+- G28 10800 0"/>
                <a:gd name="G32" fmla="+- G29 10800 0"/>
                <a:gd name="G33" fmla="+- G30 10800 0"/>
                <a:gd name="G34" fmla="?: G4 0 G31"/>
                <a:gd name="G35" fmla="?: -8829789 G34 0"/>
                <a:gd name="G36" fmla="?: G6 G35 G31"/>
                <a:gd name="G37" fmla="+- 21600 0 G36"/>
                <a:gd name="G38" fmla="?: G4 0 G33"/>
                <a:gd name="G39" fmla="?: -8829789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4553 w 21600"/>
                <a:gd name="T15" fmla="*/ 4495 h 21600"/>
                <a:gd name="T16" fmla="*/ 10800 w 21600"/>
                <a:gd name="T17" fmla="*/ 3850 h 21600"/>
                <a:gd name="T18" fmla="*/ 17047 w 21600"/>
                <a:gd name="T19" fmla="*/ 4495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908" y="5862"/>
                  </a:moveTo>
                  <a:cubicBezTo>
                    <a:pt x="7210" y="4573"/>
                    <a:pt x="8968" y="3849"/>
                    <a:pt x="10800" y="3850"/>
                  </a:cubicBezTo>
                  <a:cubicBezTo>
                    <a:pt x="12631" y="3850"/>
                    <a:pt x="14389" y="4573"/>
                    <a:pt x="15691" y="5862"/>
                  </a:cubicBezTo>
                  <a:lnTo>
                    <a:pt x="18400" y="3127"/>
                  </a:lnTo>
                  <a:cubicBezTo>
                    <a:pt x="16378" y="1124"/>
                    <a:pt x="13646" y="-1"/>
                    <a:pt x="10799" y="0"/>
                  </a:cubicBezTo>
                  <a:cubicBezTo>
                    <a:pt x="7953" y="0"/>
                    <a:pt x="5221" y="1124"/>
                    <a:pt x="3199" y="3127"/>
                  </a:cubicBezTo>
                  <a:close/>
                </a:path>
              </a:pathLst>
            </a:custGeom>
            <a:gradFill rotWithShape="1">
              <a:gsLst>
                <a:gs pos="0">
                  <a:srgbClr val="333399"/>
                </a:gs>
                <a:gs pos="100000">
                  <a:srgbClr val="333399">
                    <a:gamma/>
                    <a:tint val="7372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  <a:scene3d>
              <a:camera prst="legacyObliqueBottom"/>
              <a:lightRig rig="legacyFlat3" dir="t"/>
            </a:scene3d>
            <a:sp3d extrusionH="100000" prstMaterial="legacyMatte">
              <a:bevelT w="13500" h="13500" prst="angle"/>
              <a:bevelB w="13500" h="13500" prst="angle"/>
              <a:extrusionClr>
                <a:srgbClr val="333399"/>
              </a:extrusionClr>
            </a:sp3d>
          </p:spPr>
          <p:txBody>
            <a:bodyPr wrap="none" anchor="ctr">
              <a:flatTx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400" ker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0" name="AutoShape 5"/>
            <p:cNvSpPr>
              <a:spLocks noChangeArrowheads="1"/>
            </p:cNvSpPr>
            <p:nvPr/>
          </p:nvSpPr>
          <p:spPr bwMode="gray">
            <a:xfrm rot="2692993">
              <a:off x="194152" y="2467655"/>
              <a:ext cx="3449627" cy="3462710"/>
            </a:xfrm>
            <a:custGeom>
              <a:avLst/>
              <a:gdLst>
                <a:gd name="G0" fmla="+- 6950 0 0"/>
                <a:gd name="G1" fmla="+- -8829789 0 0"/>
                <a:gd name="G2" fmla="+- 0 0 -8829789"/>
                <a:gd name="T0" fmla="*/ 0 256 1"/>
                <a:gd name="T1" fmla="*/ 180 256 1"/>
                <a:gd name="G3" fmla="+- -8829789 T0 T1"/>
                <a:gd name="T2" fmla="*/ 0 256 1"/>
                <a:gd name="T3" fmla="*/ 90 256 1"/>
                <a:gd name="G4" fmla="+- -8829789 T2 T3"/>
                <a:gd name="G5" fmla="*/ G4 2 1"/>
                <a:gd name="T4" fmla="*/ 90 256 1"/>
                <a:gd name="T5" fmla="*/ 0 256 1"/>
                <a:gd name="G6" fmla="+- -8829789 T4 T5"/>
                <a:gd name="G7" fmla="*/ G6 2 1"/>
                <a:gd name="G8" fmla="abs -8829789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6950"/>
                <a:gd name="G18" fmla="*/ 6950 1 2"/>
                <a:gd name="G19" fmla="+- G18 5400 0"/>
                <a:gd name="G20" fmla="cos G19 -8829789"/>
                <a:gd name="G21" fmla="sin G19 -8829789"/>
                <a:gd name="G22" fmla="+- G20 10800 0"/>
                <a:gd name="G23" fmla="+- G21 10800 0"/>
                <a:gd name="G24" fmla="+- 10800 0 G20"/>
                <a:gd name="G25" fmla="+- 6950 10800 0"/>
                <a:gd name="G26" fmla="?: G9 G17 G25"/>
                <a:gd name="G27" fmla="?: G9 0 21600"/>
                <a:gd name="G28" fmla="cos 10800 -8829789"/>
                <a:gd name="G29" fmla="sin 10800 -8829789"/>
                <a:gd name="G30" fmla="sin 6950 -8829789"/>
                <a:gd name="G31" fmla="+- G28 10800 0"/>
                <a:gd name="G32" fmla="+- G29 10800 0"/>
                <a:gd name="G33" fmla="+- G30 10800 0"/>
                <a:gd name="G34" fmla="?: G4 0 G31"/>
                <a:gd name="G35" fmla="?: -8829789 G34 0"/>
                <a:gd name="G36" fmla="?: G6 G35 G31"/>
                <a:gd name="G37" fmla="+- 21600 0 G36"/>
                <a:gd name="G38" fmla="?: G4 0 G33"/>
                <a:gd name="G39" fmla="?: -8829789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4553 w 21600"/>
                <a:gd name="T15" fmla="*/ 4495 h 21600"/>
                <a:gd name="T16" fmla="*/ 10800 w 21600"/>
                <a:gd name="T17" fmla="*/ 3850 h 21600"/>
                <a:gd name="T18" fmla="*/ 17047 w 21600"/>
                <a:gd name="T19" fmla="*/ 4495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908" y="5862"/>
                  </a:moveTo>
                  <a:cubicBezTo>
                    <a:pt x="7210" y="4573"/>
                    <a:pt x="8968" y="3849"/>
                    <a:pt x="10800" y="3850"/>
                  </a:cubicBezTo>
                  <a:cubicBezTo>
                    <a:pt x="12631" y="3850"/>
                    <a:pt x="14389" y="4573"/>
                    <a:pt x="15691" y="5862"/>
                  </a:cubicBezTo>
                  <a:lnTo>
                    <a:pt x="18400" y="3127"/>
                  </a:lnTo>
                  <a:cubicBezTo>
                    <a:pt x="16378" y="1124"/>
                    <a:pt x="13646" y="-1"/>
                    <a:pt x="10799" y="0"/>
                  </a:cubicBezTo>
                  <a:cubicBezTo>
                    <a:pt x="7953" y="0"/>
                    <a:pt x="5221" y="1124"/>
                    <a:pt x="3199" y="3127"/>
                  </a:cubicBezTo>
                  <a:close/>
                </a:path>
              </a:pathLst>
            </a:custGeom>
            <a:gradFill rotWithShape="1">
              <a:gsLst>
                <a:gs pos="0">
                  <a:srgbClr val="009999"/>
                </a:gs>
                <a:gs pos="100000">
                  <a:srgbClr val="009999">
                    <a:gamma/>
                    <a:tint val="73725"/>
                    <a:invGamma/>
                  </a:srgb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  <a:scene3d>
              <a:camera prst="legacyObliqueBottom"/>
              <a:lightRig rig="legacyFlat3" dir="t"/>
            </a:scene3d>
            <a:sp3d extrusionH="100000" prstMaterial="legacyMatte">
              <a:bevelT w="13500" h="13500" prst="angle"/>
              <a:bevelB w="13500" h="13500" prst="angle"/>
              <a:extrusionClr>
                <a:srgbClr val="009999"/>
              </a:extrusionClr>
            </a:sp3d>
          </p:spPr>
          <p:txBody>
            <a:bodyPr wrap="none" anchor="ctr">
              <a:flatTx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kern="0">
                <a:solidFill>
                  <a:srgbClr val="000000"/>
                </a:solidFill>
                <a:latin typeface="Arial"/>
                <a:cs typeface="Angsana New" pitchFamily="18" charset="-34"/>
              </a:endParaRPr>
            </a:p>
          </p:txBody>
        </p:sp>
        <p:sp>
          <p:nvSpPr>
            <p:cNvPr id="21" name="AutoShape 6"/>
            <p:cNvSpPr>
              <a:spLocks noChangeArrowheads="1"/>
            </p:cNvSpPr>
            <p:nvPr/>
          </p:nvSpPr>
          <p:spPr bwMode="gray">
            <a:xfrm rot="18892993">
              <a:off x="219679" y="2465963"/>
              <a:ext cx="3449707" cy="3464236"/>
            </a:xfrm>
            <a:custGeom>
              <a:avLst/>
              <a:gdLst>
                <a:gd name="T0" fmla="*/ 1724819 w 21600"/>
                <a:gd name="T1" fmla="*/ 0 h 21600"/>
                <a:gd name="T2" fmla="*/ 727139 w 21600"/>
                <a:gd name="T3" fmla="*/ 720849 h 21600"/>
                <a:gd name="T4" fmla="*/ 1724819 w 21600"/>
                <a:gd name="T5" fmla="*/ 617412 h 21600"/>
                <a:gd name="T6" fmla="*/ 2722499 w 21600"/>
                <a:gd name="T7" fmla="*/ 720849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1726 w 21600"/>
                <a:gd name="T13" fmla="*/ 0 h 21600"/>
                <a:gd name="T14" fmla="*/ 19874 w 21600"/>
                <a:gd name="T15" fmla="*/ 7031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5908" y="5862"/>
                  </a:moveTo>
                  <a:cubicBezTo>
                    <a:pt x="7210" y="4573"/>
                    <a:pt x="8968" y="3849"/>
                    <a:pt x="10800" y="3850"/>
                  </a:cubicBezTo>
                  <a:cubicBezTo>
                    <a:pt x="12631" y="3850"/>
                    <a:pt x="14389" y="4573"/>
                    <a:pt x="15691" y="5862"/>
                  </a:cubicBezTo>
                  <a:lnTo>
                    <a:pt x="18400" y="3127"/>
                  </a:lnTo>
                  <a:cubicBezTo>
                    <a:pt x="16378" y="1124"/>
                    <a:pt x="13646" y="-1"/>
                    <a:pt x="10799" y="0"/>
                  </a:cubicBezTo>
                  <a:cubicBezTo>
                    <a:pt x="7953" y="0"/>
                    <a:pt x="5221" y="1124"/>
                    <a:pt x="3199" y="3127"/>
                  </a:cubicBezTo>
                  <a:close/>
                </a:path>
              </a:pathLst>
            </a:custGeom>
            <a:solidFill>
              <a:srgbClr val="99CC00"/>
            </a:solidFill>
            <a:ln w="9525">
              <a:miter lim="800000"/>
              <a:headEnd/>
              <a:tailEnd/>
            </a:ln>
            <a:effectLst>
              <a:outerShdw dist="50800" sx="1000" sy="1000" algn="ctr" rotWithShape="0">
                <a:srgbClr val="000000"/>
              </a:outerShdw>
            </a:effectLst>
            <a:scene3d>
              <a:camera prst="legacyObliqueBottom"/>
              <a:lightRig rig="legacyFlat3" dir="t"/>
            </a:scene3d>
            <a:sp3d extrusionH="1000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</p:spPr>
          <p:txBody>
            <a:bodyPr wrap="none" anchor="ctr">
              <a:flatTx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kern="0">
                <a:solidFill>
                  <a:srgbClr val="000000"/>
                </a:solidFill>
                <a:latin typeface="Arial"/>
                <a:cs typeface="Angsana New" pitchFamily="18" charset="-34"/>
              </a:endParaRPr>
            </a:p>
          </p:txBody>
        </p:sp>
        <p:sp>
          <p:nvSpPr>
            <p:cNvPr id="54288" name="WordArt 9"/>
            <p:cNvSpPr>
              <a:spLocks noChangeArrowheads="1" noChangeShapeType="1" noTextEdit="1"/>
            </p:cNvSpPr>
            <p:nvPr/>
          </p:nvSpPr>
          <p:spPr bwMode="gray">
            <a:xfrm rot="-2607704">
              <a:off x="400782" y="3125699"/>
              <a:ext cx="1858334" cy="972256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2109124"/>
                </a:avLst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kern="10" dirty="0">
                  <a:ln w="9525">
                    <a:noFill/>
                    <a:round/>
                    <a:headEnd/>
                    <a:tailEnd/>
                  </a:ln>
                  <a:solidFill>
                    <a:srgbClr val="FFFFFF"/>
                  </a:solidFill>
                  <a:latin typeface="Tahoma"/>
                  <a:ea typeface="Tahoma"/>
                  <a:cs typeface="Tahoma"/>
                </a:rPr>
                <a:t>Policy Advisor</a:t>
              </a:r>
              <a:endParaRPr lang="th-TH" sz="14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endParaRPr>
            </a:p>
          </p:txBody>
        </p:sp>
        <p:sp>
          <p:nvSpPr>
            <p:cNvPr id="54289" name="WordArt 10"/>
            <p:cNvSpPr>
              <a:spLocks noChangeArrowheads="1" noChangeShapeType="1" noTextEdit="1"/>
            </p:cNvSpPr>
            <p:nvPr/>
          </p:nvSpPr>
          <p:spPr bwMode="white">
            <a:xfrm rot="2855621">
              <a:off x="1900253" y="3060732"/>
              <a:ext cx="1401152" cy="1239258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2061084"/>
                </a:avLst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kern="10" dirty="0">
                  <a:ln w="9525">
                    <a:noFill/>
                    <a:round/>
                    <a:headEnd/>
                    <a:tailEnd/>
                  </a:ln>
                  <a:solidFill>
                    <a:srgbClr val="FFFFFF"/>
                  </a:solidFill>
                  <a:latin typeface="Tahoma"/>
                  <a:ea typeface="Tahoma"/>
                  <a:cs typeface="Tahoma"/>
                </a:rPr>
                <a:t>Regulator</a:t>
              </a:r>
              <a:endParaRPr lang="th-TH" sz="14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endParaRPr>
            </a:p>
          </p:txBody>
        </p:sp>
        <p:sp>
          <p:nvSpPr>
            <p:cNvPr id="54290" name="WordArt 11"/>
            <p:cNvSpPr>
              <a:spLocks noChangeArrowheads="1" noChangeShapeType="1" noTextEdit="1"/>
            </p:cNvSpPr>
            <p:nvPr/>
          </p:nvSpPr>
          <p:spPr bwMode="gray">
            <a:xfrm rot="2953820">
              <a:off x="588792" y="4338818"/>
              <a:ext cx="1273578" cy="1026145"/>
            </a:xfrm>
            <a:prstGeom prst="rect">
              <a:avLst/>
            </a:prstGeom>
          </p:spPr>
          <p:txBody>
            <a:bodyPr spcFirstLastPara="1" wrap="none" fromWordArt="1">
              <a:prstTxWarp prst="textArchDown">
                <a:avLst>
                  <a:gd name="adj" fmla="val 1367497"/>
                </a:avLst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00" kern="10" dirty="0">
                  <a:ln w="9525">
                    <a:noFill/>
                    <a:round/>
                    <a:headEnd/>
                    <a:tailEnd/>
                  </a:ln>
                  <a:solidFill>
                    <a:srgbClr val="FFFFFF"/>
                  </a:solidFill>
                  <a:latin typeface="Tahoma"/>
                  <a:ea typeface="Tahoma"/>
                  <a:cs typeface="Tahoma"/>
                </a:rPr>
                <a:t>Facilitator</a:t>
              </a:r>
              <a:endParaRPr lang="th-TH" sz="10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Tahoma"/>
                <a:ea typeface="Tahoma"/>
                <a:cs typeface="Tahoma"/>
              </a:endParaRPr>
            </a:p>
          </p:txBody>
        </p:sp>
        <p:sp>
          <p:nvSpPr>
            <p:cNvPr id="54291" name="WordArt 12"/>
            <p:cNvSpPr>
              <a:spLocks noChangeArrowheads="1" noChangeShapeType="1" noTextEdit="1"/>
            </p:cNvSpPr>
            <p:nvPr/>
          </p:nvSpPr>
          <p:spPr bwMode="gray">
            <a:xfrm rot="-2860605">
              <a:off x="1712149" y="4161523"/>
              <a:ext cx="1683539" cy="1317352"/>
            </a:xfrm>
            <a:prstGeom prst="rect">
              <a:avLst/>
            </a:prstGeom>
          </p:spPr>
          <p:txBody>
            <a:bodyPr spcFirstLastPara="1" wrap="none" fromWordArt="1">
              <a:prstTxWarp prst="textArchDown">
                <a:avLst>
                  <a:gd name="adj" fmla="val 1440847"/>
                </a:avLst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050" kern="10" dirty="0">
                  <a:ln w="9525">
                    <a:noFill/>
                    <a:round/>
                    <a:headEnd/>
                    <a:tailEnd/>
                  </a:ln>
                  <a:solidFill>
                    <a:srgbClr val="002060"/>
                  </a:solidFill>
                  <a:latin typeface="Tahoma"/>
                  <a:ea typeface="Tahoma"/>
                  <a:cs typeface="Tahoma"/>
                </a:rPr>
                <a:t>Operator</a:t>
              </a:r>
            </a:p>
          </p:txBody>
        </p:sp>
        <p:sp>
          <p:nvSpPr>
            <p:cNvPr id="26" name="Text Box 13"/>
            <p:cNvSpPr txBox="1">
              <a:spLocks noChangeArrowheads="1"/>
            </p:cNvSpPr>
            <p:nvPr/>
          </p:nvSpPr>
          <p:spPr bwMode="gray">
            <a:xfrm>
              <a:off x="836961" y="3649138"/>
              <a:ext cx="2215140" cy="9913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th-TH" sz="2000" b="1" kern="0" dirty="0">
                  <a:solidFill>
                    <a:srgbClr val="808080">
                      <a:lumMod val="75000"/>
                    </a:srgb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กรมพัฒนาฝีมือแรงงาน</a:t>
              </a:r>
              <a:endParaRPr lang="en-US" sz="2000" b="1" kern="0" dirty="0">
                <a:solidFill>
                  <a:srgbClr val="808080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387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065" y="304294"/>
            <a:ext cx="5189358" cy="617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3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1668</Words>
  <Application>Microsoft Office PowerPoint</Application>
  <PresentationFormat>Widescreen</PresentationFormat>
  <Paragraphs>273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13</vt:i4>
      </vt:variant>
    </vt:vector>
  </HeadingPairs>
  <TitlesOfParts>
    <vt:vector size="33" baseType="lpstr">
      <vt:lpstr>Arial Unicode MS</vt:lpstr>
      <vt:lpstr>MS Mincho</vt:lpstr>
      <vt:lpstr>Angsana New</vt:lpstr>
      <vt:lpstr>Arial</vt:lpstr>
      <vt:lpstr>Calibri</vt:lpstr>
      <vt:lpstr>Calibri Light</vt:lpstr>
      <vt:lpstr>DSN AnuRak</vt:lpstr>
      <vt:lpstr>Franklin Gothic Book</vt:lpstr>
      <vt:lpstr>Franklin Gothic Medium</vt:lpstr>
      <vt:lpstr>IrisUPC</vt:lpstr>
      <vt:lpstr>Tahoma</vt:lpstr>
      <vt:lpstr>TH SarabunIT๙</vt:lpstr>
      <vt:lpstr>TH SarabunPSK</vt:lpstr>
      <vt:lpstr>Times New Roman</vt:lpstr>
      <vt:lpstr>Tunga</vt:lpstr>
      <vt:lpstr>Wingdings</vt:lpstr>
      <vt:lpstr>1_Office Theme</vt:lpstr>
      <vt:lpstr>Office Theme</vt:lpstr>
      <vt:lpstr>Angles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 ผู้ขับเคลื่อนนโยบาย (Policy Advisor)</vt:lpstr>
      <vt:lpstr> 2. ผู้กำกับดูแล (Regulator)</vt:lpstr>
      <vt:lpstr>3. ผู้ส่งเสริม/ประสาน (Facilitator/Coordinator)</vt:lpstr>
      <vt:lpstr>ส่งเสริม/พัฒนาเครือข่ายให้ดำเนินการ</vt:lpstr>
      <vt:lpstr>4. ผู้ดำเนินงาน (Operator)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26</cp:revision>
  <cp:lastPrinted>2019-12-23T06:42:03Z</cp:lastPrinted>
  <dcterms:created xsi:type="dcterms:W3CDTF">2019-12-23T03:26:12Z</dcterms:created>
  <dcterms:modified xsi:type="dcterms:W3CDTF">2019-12-23T08:04:50Z</dcterms:modified>
</cp:coreProperties>
</file>