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3" r:id="rId1"/>
  </p:sldMasterIdLst>
  <p:notesMasterIdLst>
    <p:notesMasterId r:id="rId46"/>
  </p:notesMasterIdLst>
  <p:handoutMasterIdLst>
    <p:handoutMasterId r:id="rId47"/>
  </p:handoutMasterIdLst>
  <p:sldIdLst>
    <p:sldId id="401" r:id="rId2"/>
    <p:sldId id="403" r:id="rId3"/>
    <p:sldId id="430" r:id="rId4"/>
    <p:sldId id="406" r:id="rId5"/>
    <p:sldId id="461" r:id="rId6"/>
    <p:sldId id="338" r:id="rId7"/>
    <p:sldId id="339" r:id="rId8"/>
    <p:sldId id="407" r:id="rId9"/>
    <p:sldId id="340" r:id="rId10"/>
    <p:sldId id="408" r:id="rId11"/>
    <p:sldId id="342" r:id="rId12"/>
    <p:sldId id="344" r:id="rId13"/>
    <p:sldId id="462" r:id="rId14"/>
    <p:sldId id="345" r:id="rId15"/>
    <p:sldId id="346" r:id="rId16"/>
    <p:sldId id="431" r:id="rId17"/>
    <p:sldId id="432" r:id="rId18"/>
    <p:sldId id="433" r:id="rId19"/>
    <p:sldId id="434" r:id="rId20"/>
    <p:sldId id="435" r:id="rId21"/>
    <p:sldId id="436" r:id="rId22"/>
    <p:sldId id="437" r:id="rId23"/>
    <p:sldId id="438" r:id="rId24"/>
    <p:sldId id="439" r:id="rId25"/>
    <p:sldId id="464" r:id="rId26"/>
    <p:sldId id="465" r:id="rId27"/>
    <p:sldId id="478" r:id="rId28"/>
    <p:sldId id="463" r:id="rId29"/>
    <p:sldId id="417" r:id="rId30"/>
    <p:sldId id="428" r:id="rId31"/>
    <p:sldId id="426" r:id="rId32"/>
    <p:sldId id="441" r:id="rId33"/>
    <p:sldId id="429" r:id="rId34"/>
    <p:sldId id="419" r:id="rId35"/>
    <p:sldId id="420" r:id="rId36"/>
    <p:sldId id="442" r:id="rId37"/>
    <p:sldId id="421" r:id="rId38"/>
    <p:sldId id="422" r:id="rId39"/>
    <p:sldId id="423" r:id="rId40"/>
    <p:sldId id="424" r:id="rId41"/>
    <p:sldId id="427" r:id="rId42"/>
    <p:sldId id="440" r:id="rId43"/>
    <p:sldId id="479" r:id="rId44"/>
    <p:sldId id="443" r:id="rId45"/>
  </p:sldIdLst>
  <p:sldSz cx="9721850" cy="7200900"/>
  <p:notesSz cx="6761163" cy="9942513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FFFF"/>
    <a:srgbClr val="4D4D4D"/>
    <a:srgbClr val="33CCCC"/>
    <a:srgbClr val="CC0000"/>
    <a:srgbClr val="FF9900"/>
    <a:srgbClr val="CC99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ลักษณะสีปานกลาง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ลักษณะสีปานกลาง 2 - เน้น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ลักษณะสีปานกลาง 2 - เน้น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ไม่มีลักษณะ, เส้นตาราง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65" autoAdjust="0"/>
    <p:restoredTop sz="94493" autoAdjust="0"/>
  </p:normalViewPr>
  <p:slideViewPr>
    <p:cSldViewPr>
      <p:cViewPr>
        <p:scale>
          <a:sx n="90" d="100"/>
          <a:sy n="90" d="100"/>
        </p:scale>
        <p:origin x="-2118" y="-468"/>
      </p:cViewPr>
      <p:guideLst>
        <p:guide orient="horz" pos="2268"/>
        <p:guide pos="306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1878" y="-90"/>
      </p:cViewPr>
      <p:guideLst>
        <p:guide orient="horz" pos="3132"/>
        <p:guide pos="213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30730" cy="496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22" tIns="45911" rIns="91822" bIns="45911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28857" y="0"/>
            <a:ext cx="2930730" cy="496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22" tIns="45911" rIns="91822" bIns="45911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4198"/>
            <a:ext cx="2930730" cy="496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22" tIns="45911" rIns="91822" bIns="45911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28857" y="9444198"/>
            <a:ext cx="2930730" cy="496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22" tIns="45911" rIns="91822" bIns="45911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6CF1D5FB-906C-45CD-AB3A-AD8C8A8BA36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292265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30730" cy="496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22" tIns="45911" rIns="91822" bIns="45911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28857" y="0"/>
            <a:ext cx="2930730" cy="496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22" tIns="45911" rIns="91822" bIns="45911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65188" y="746125"/>
            <a:ext cx="5032375" cy="37290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5959" y="4722892"/>
            <a:ext cx="5409245" cy="4473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22" tIns="45911" rIns="91822" bIns="459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4198"/>
            <a:ext cx="2930730" cy="496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22" tIns="45911" rIns="91822" bIns="45911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28857" y="9444198"/>
            <a:ext cx="2930730" cy="496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22" tIns="45911" rIns="91822" bIns="45911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B927CD75-721B-48DB-9BC5-B11974FF22A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503301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927CD75-721B-48DB-9BC5-B11974FF22A9}" type="slidenum">
              <a:rPr lang="en-US" smtClean="0"/>
              <a:pPr>
                <a:defRPr/>
              </a:pPr>
              <a:t>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164324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729140" y="2236948"/>
            <a:ext cx="8263573" cy="1543526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458279" y="4080510"/>
            <a:ext cx="6805295" cy="18402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3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668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502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336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171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005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83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673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DB6E6F-0AB2-48C8-AC24-1B91B79CB382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22115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F2C03B-4E73-4217-AE2C-7AD9E500C300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74624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67960" y="4627246"/>
            <a:ext cx="8263573" cy="1430179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67960" y="3052049"/>
            <a:ext cx="8263573" cy="1575196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8342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6684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5027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3369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171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0054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83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6739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10B219-817E-4516-AC4C-F686754F9672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8275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516473" y="1763554"/>
            <a:ext cx="4570620" cy="4990624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5249124" y="1763554"/>
            <a:ext cx="4570620" cy="4990624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4C996B-43CA-4B66-BA22-CF2408BF1986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84632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86094" y="288370"/>
            <a:ext cx="8749665" cy="1200150"/>
          </a:xfrm>
        </p:spPr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86094" y="1611869"/>
            <a:ext cx="4295505" cy="671750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83424" indent="0">
              <a:buNone/>
              <a:defRPr sz="2100" b="1"/>
            </a:lvl2pPr>
            <a:lvl3pPr marL="966849" indent="0">
              <a:buNone/>
              <a:defRPr sz="1900" b="1"/>
            </a:lvl3pPr>
            <a:lvl4pPr marL="1450273" indent="0">
              <a:buNone/>
              <a:defRPr sz="1700" b="1"/>
            </a:lvl4pPr>
            <a:lvl5pPr marL="1933697" indent="0">
              <a:buNone/>
              <a:defRPr sz="1700" b="1"/>
            </a:lvl5pPr>
            <a:lvl6pPr marL="2417121" indent="0">
              <a:buNone/>
              <a:defRPr sz="1700" b="1"/>
            </a:lvl6pPr>
            <a:lvl7pPr marL="2900546" indent="0">
              <a:buNone/>
              <a:defRPr sz="1700" b="1"/>
            </a:lvl7pPr>
            <a:lvl8pPr marL="3383970" indent="0">
              <a:buNone/>
              <a:defRPr sz="1700" b="1"/>
            </a:lvl8pPr>
            <a:lvl9pPr marL="3867395" indent="0">
              <a:buNone/>
              <a:defRPr sz="17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86094" y="2283619"/>
            <a:ext cx="4295505" cy="4148852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938566" y="1611869"/>
            <a:ext cx="4297193" cy="671750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83424" indent="0">
              <a:buNone/>
              <a:defRPr sz="2100" b="1"/>
            </a:lvl2pPr>
            <a:lvl3pPr marL="966849" indent="0">
              <a:buNone/>
              <a:defRPr sz="1900" b="1"/>
            </a:lvl3pPr>
            <a:lvl4pPr marL="1450273" indent="0">
              <a:buNone/>
              <a:defRPr sz="1700" b="1"/>
            </a:lvl4pPr>
            <a:lvl5pPr marL="1933697" indent="0">
              <a:buNone/>
              <a:defRPr sz="1700" b="1"/>
            </a:lvl5pPr>
            <a:lvl6pPr marL="2417121" indent="0">
              <a:buNone/>
              <a:defRPr sz="1700" b="1"/>
            </a:lvl6pPr>
            <a:lvl7pPr marL="2900546" indent="0">
              <a:buNone/>
              <a:defRPr sz="1700" b="1"/>
            </a:lvl7pPr>
            <a:lvl8pPr marL="3383970" indent="0">
              <a:buNone/>
              <a:defRPr sz="1700" b="1"/>
            </a:lvl8pPr>
            <a:lvl9pPr marL="3867395" indent="0">
              <a:buNone/>
              <a:defRPr sz="17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938566" y="2283619"/>
            <a:ext cx="4297193" cy="4148852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6DB164-2926-4CA7-AFE6-35AB11D25E7B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21539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F02E3D-520A-4EAE-9AFB-FA187DF00451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35421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17176-6BF9-45B5-B627-4089535F409D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26334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86094" y="286702"/>
            <a:ext cx="3198422" cy="1220153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800973" y="286704"/>
            <a:ext cx="5434784" cy="6145769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86094" y="1506857"/>
            <a:ext cx="3198422" cy="4925616"/>
          </a:xfrm>
        </p:spPr>
        <p:txBody>
          <a:bodyPr/>
          <a:lstStyle>
            <a:lvl1pPr marL="0" indent="0">
              <a:buNone/>
              <a:defRPr sz="1500"/>
            </a:lvl1pPr>
            <a:lvl2pPr marL="483424" indent="0">
              <a:buNone/>
              <a:defRPr sz="1300"/>
            </a:lvl2pPr>
            <a:lvl3pPr marL="966849" indent="0">
              <a:buNone/>
              <a:defRPr sz="1100"/>
            </a:lvl3pPr>
            <a:lvl4pPr marL="1450273" indent="0">
              <a:buNone/>
              <a:defRPr sz="1000"/>
            </a:lvl4pPr>
            <a:lvl5pPr marL="1933697" indent="0">
              <a:buNone/>
              <a:defRPr sz="1000"/>
            </a:lvl5pPr>
            <a:lvl6pPr marL="2417121" indent="0">
              <a:buNone/>
              <a:defRPr sz="1000"/>
            </a:lvl6pPr>
            <a:lvl7pPr marL="2900546" indent="0">
              <a:buNone/>
              <a:defRPr sz="1000"/>
            </a:lvl7pPr>
            <a:lvl8pPr marL="3383970" indent="0">
              <a:buNone/>
              <a:defRPr sz="1000"/>
            </a:lvl8pPr>
            <a:lvl9pPr marL="3867395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909A86-20C9-4B64-A43E-CDBA8107CF72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78279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905551" y="5040631"/>
            <a:ext cx="5833110" cy="595075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905551" y="643414"/>
            <a:ext cx="5833110" cy="4320540"/>
          </a:xfrm>
        </p:spPr>
        <p:txBody>
          <a:bodyPr/>
          <a:lstStyle>
            <a:lvl1pPr marL="0" indent="0">
              <a:buNone/>
              <a:defRPr sz="3400"/>
            </a:lvl1pPr>
            <a:lvl2pPr marL="483424" indent="0">
              <a:buNone/>
              <a:defRPr sz="3000"/>
            </a:lvl2pPr>
            <a:lvl3pPr marL="966849" indent="0">
              <a:buNone/>
              <a:defRPr sz="2500"/>
            </a:lvl3pPr>
            <a:lvl4pPr marL="1450273" indent="0">
              <a:buNone/>
              <a:defRPr sz="2100"/>
            </a:lvl4pPr>
            <a:lvl5pPr marL="1933697" indent="0">
              <a:buNone/>
              <a:defRPr sz="2100"/>
            </a:lvl5pPr>
            <a:lvl6pPr marL="2417121" indent="0">
              <a:buNone/>
              <a:defRPr sz="2100"/>
            </a:lvl6pPr>
            <a:lvl7pPr marL="2900546" indent="0">
              <a:buNone/>
              <a:defRPr sz="2100"/>
            </a:lvl7pPr>
            <a:lvl8pPr marL="3383970" indent="0">
              <a:buNone/>
              <a:defRPr sz="2100"/>
            </a:lvl8pPr>
            <a:lvl9pPr marL="3867395" indent="0">
              <a:buNone/>
              <a:defRPr sz="2100"/>
            </a:lvl9pPr>
          </a:lstStyle>
          <a:p>
            <a:endParaRPr lang="en-US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905551" y="5635706"/>
            <a:ext cx="5833110" cy="845105"/>
          </a:xfrm>
        </p:spPr>
        <p:txBody>
          <a:bodyPr/>
          <a:lstStyle>
            <a:lvl1pPr marL="0" indent="0">
              <a:buNone/>
              <a:defRPr sz="1500"/>
            </a:lvl1pPr>
            <a:lvl2pPr marL="483424" indent="0">
              <a:buNone/>
              <a:defRPr sz="1300"/>
            </a:lvl2pPr>
            <a:lvl3pPr marL="966849" indent="0">
              <a:buNone/>
              <a:defRPr sz="1100"/>
            </a:lvl3pPr>
            <a:lvl4pPr marL="1450273" indent="0">
              <a:buNone/>
              <a:defRPr sz="1000"/>
            </a:lvl4pPr>
            <a:lvl5pPr marL="1933697" indent="0">
              <a:buNone/>
              <a:defRPr sz="1000"/>
            </a:lvl5pPr>
            <a:lvl6pPr marL="2417121" indent="0">
              <a:buNone/>
              <a:defRPr sz="1000"/>
            </a:lvl6pPr>
            <a:lvl7pPr marL="2900546" indent="0">
              <a:buNone/>
              <a:defRPr sz="1000"/>
            </a:lvl7pPr>
            <a:lvl8pPr marL="3383970" indent="0">
              <a:buNone/>
              <a:defRPr sz="1000"/>
            </a:lvl8pPr>
            <a:lvl9pPr marL="3867395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4D598A-BCE4-4A7D-823C-A3DEBFA1F8C8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50727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51F7C9-934E-4270-9362-7FAE06320D64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0172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7493926" y="303373"/>
            <a:ext cx="2325818" cy="6450806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516475" y="303373"/>
            <a:ext cx="6815422" cy="6450806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2F114-35A0-456D-BA6F-A3F52513D999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52045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486094" y="288370"/>
            <a:ext cx="8749665" cy="1200150"/>
          </a:xfrm>
          <a:prstGeom prst="rect">
            <a:avLst/>
          </a:prstGeom>
        </p:spPr>
        <p:txBody>
          <a:bodyPr vert="horz" lIns="96685" tIns="48343" rIns="96685" bIns="48343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86094" y="1680212"/>
            <a:ext cx="8749665" cy="4752261"/>
          </a:xfrm>
          <a:prstGeom prst="rect">
            <a:avLst/>
          </a:prstGeom>
        </p:spPr>
        <p:txBody>
          <a:bodyPr vert="horz" lIns="96685" tIns="48343" rIns="96685" bIns="48343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486092" y="6674169"/>
            <a:ext cx="2268432" cy="383381"/>
          </a:xfrm>
          <a:prstGeom prst="rect">
            <a:avLst/>
          </a:prstGeom>
        </p:spPr>
        <p:txBody>
          <a:bodyPr vert="horz" lIns="96685" tIns="48343" rIns="96685" bIns="48343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321632" y="6674169"/>
            <a:ext cx="3078586" cy="383381"/>
          </a:xfrm>
          <a:prstGeom prst="rect">
            <a:avLst/>
          </a:prstGeom>
        </p:spPr>
        <p:txBody>
          <a:bodyPr vert="horz" lIns="96685" tIns="48343" rIns="96685" bIns="48343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967326" y="6674169"/>
            <a:ext cx="2268432" cy="383381"/>
          </a:xfrm>
          <a:prstGeom prst="rect">
            <a:avLst/>
          </a:prstGeom>
        </p:spPr>
        <p:txBody>
          <a:bodyPr vert="horz" lIns="96685" tIns="48343" rIns="96685" bIns="48343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BBE375F-507C-41EB-AF7A-E5DAD221C546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59677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4" r:id="rId1"/>
    <p:sldLayoutId id="2147483915" r:id="rId2"/>
    <p:sldLayoutId id="2147483916" r:id="rId3"/>
    <p:sldLayoutId id="2147483917" r:id="rId4"/>
    <p:sldLayoutId id="2147483918" r:id="rId5"/>
    <p:sldLayoutId id="2147483919" r:id="rId6"/>
    <p:sldLayoutId id="2147483920" r:id="rId7"/>
    <p:sldLayoutId id="2147483921" r:id="rId8"/>
    <p:sldLayoutId id="2147483922" r:id="rId9"/>
    <p:sldLayoutId id="2147483923" r:id="rId10"/>
    <p:sldLayoutId id="2147483924" r:id="rId11"/>
  </p:sldLayoutIdLst>
  <p:txStyles>
    <p:titleStyle>
      <a:lvl1pPr algn="ctr" defTabSz="966849" rtl="0" eaLnBrk="1" latinLnBrk="0" hangingPunct="1">
        <a:spcBef>
          <a:spcPct val="0"/>
        </a:spcBef>
        <a:buNone/>
        <a:defRPr sz="4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2568" indent="-362568" algn="l" defTabSz="966849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85565" indent="-302140" algn="l" defTabSz="966849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08562" indent="-241713" algn="l" defTabSz="966849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91985" indent="-241713" algn="l" defTabSz="966849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5410" indent="-241713" algn="l" defTabSz="966849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58834" indent="-241713" algn="l" defTabSz="96684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42259" indent="-241713" algn="l" defTabSz="96684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25683" indent="-241713" algn="l" defTabSz="96684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09108" indent="-241713" algn="l" defTabSz="96684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684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3424" algn="l" defTabSz="96684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66849" algn="l" defTabSz="96684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50273" algn="l" defTabSz="96684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33697" algn="l" defTabSz="96684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17121" algn="l" defTabSz="96684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00546" algn="l" defTabSz="96684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83970" algn="l" defTabSz="96684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67395" algn="l" defTabSz="96684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612775" y="863600"/>
            <a:ext cx="8496300" cy="2862322"/>
          </a:xfrm>
          <a:prstGeom prst="rect">
            <a:avLst/>
          </a:prstGeom>
          <a:ln/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algn="ctr" eaLnBrk="1" hangingPunct="1"/>
            <a:r>
              <a:rPr lang="th-TH" sz="6000" b="1" dirty="0">
                <a:solidFill>
                  <a:srgbClr val="4D4D4D"/>
                </a:solidFill>
                <a:latin typeface="TH SarabunIT๙" pitchFamily="34" charset="-34"/>
                <a:cs typeface="TH SarabunIT๙" pitchFamily="34" charset="-34"/>
              </a:rPr>
              <a:t>  </a:t>
            </a:r>
            <a:r>
              <a:rPr lang="th-TH" sz="60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แนวทางการจัดทำรายงาน</a:t>
            </a:r>
          </a:p>
          <a:p>
            <a:pPr algn="ctr" eaLnBrk="1" hangingPunct="1"/>
            <a:r>
              <a:rPr lang="th-TH" sz="60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การควบคุมภายในระดับส่วนงานย่อย</a:t>
            </a:r>
          </a:p>
          <a:p>
            <a:pPr algn="ctr" eaLnBrk="1" hangingPunct="1"/>
            <a:r>
              <a:rPr lang="th-TH" sz="60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ประจำปีงบประมาณ </a:t>
            </a:r>
            <a:r>
              <a:rPr lang="th-TH" sz="6000" b="1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พ.ศ. ๒๕๖2</a:t>
            </a:r>
            <a:r>
              <a:rPr lang="th-TH" sz="28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800" b="1" dirty="0" smtClean="0">
                <a:solidFill>
                  <a:srgbClr val="4D4D4D"/>
                </a:solidFill>
                <a:latin typeface="TH SarabunIT๙" pitchFamily="34" charset="-34"/>
                <a:cs typeface="TH SarabunIT๙" pitchFamily="34" charset="-34"/>
              </a:rPr>
              <a:t>                                </a:t>
            </a:r>
            <a:endParaRPr lang="th-TH" sz="4400" b="1" dirty="0">
              <a:solidFill>
                <a:srgbClr val="4D4D4D"/>
              </a:solidFill>
              <a:latin typeface="TH SarabunIT๙" pitchFamily="34" charset="-34"/>
              <a:ea typeface="Batang" pitchFamily="18" charset="-127"/>
              <a:cs typeface="TH SarabunIT๙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-5928" y="1201895"/>
            <a:ext cx="9721850" cy="6010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lnSpc>
                <a:spcPct val="0"/>
              </a:lnSpc>
            </a:pPr>
            <a:r>
              <a:rPr lang="th-TH" sz="6000" b="1" dirty="0">
                <a:solidFill>
                  <a:srgbClr val="4D4D4D"/>
                </a:solidFill>
                <a:cs typeface="EucrosiaUPC" pitchFamily="18" charset="-34"/>
              </a:rPr>
              <a:t> </a:t>
            </a:r>
            <a:r>
              <a:rPr lang="th-TH" sz="1800" b="1" dirty="0">
                <a:solidFill>
                  <a:srgbClr val="4D4D4D"/>
                </a:solidFill>
                <a:cs typeface="EucrosiaUPC" pitchFamily="18" charset="-34"/>
              </a:rPr>
              <a:t> </a:t>
            </a:r>
          </a:p>
          <a:p>
            <a:pPr eaLnBrk="1" hangingPunct="1">
              <a:spcBef>
                <a:spcPts val="0"/>
              </a:spcBef>
            </a:pPr>
            <a:r>
              <a:rPr lang="th-TH" sz="6000" b="1" dirty="0">
                <a:solidFill>
                  <a:srgbClr val="4D4D4D"/>
                </a:solidFill>
                <a:cs typeface="EucrosiaUPC" pitchFamily="18" charset="-34"/>
              </a:rPr>
              <a:t>  </a:t>
            </a:r>
            <a:r>
              <a:rPr lang="th-TH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</a:t>
            </a:r>
            <a:r>
              <a:rPr lang="th-TH" sz="36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แบบ </a:t>
            </a:r>
            <a:r>
              <a:rPr lang="th-TH" sz="3600" b="1" dirty="0" err="1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. 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๑</a:t>
            </a:r>
          </a:p>
          <a:p>
            <a:pPr eaLnBrk="1" hangingPunct="1">
              <a:spcBef>
                <a:spcPts val="0"/>
              </a:spcBef>
            </a:pP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 รายงาน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การประเมินองค์ประกอบของการควบคุมภายใน </a:t>
            </a:r>
          </a:p>
          <a:p>
            <a:pPr eaLnBrk="1" hangingPunct="1">
              <a:spcBef>
                <a:spcPts val="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</a:t>
            </a:r>
            <a:r>
              <a:rPr lang="th-TH" sz="36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แบบ </a:t>
            </a:r>
            <a:r>
              <a:rPr lang="th-TH" sz="3600" b="1" dirty="0" err="1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. ๒ </a:t>
            </a:r>
          </a:p>
          <a:p>
            <a:pPr eaLnBrk="1" hangingPunct="1">
              <a:spcBef>
                <a:spcPts val="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 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รายงาน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การประเมินผลและการปรับปรุงการควบคุมภายใน</a:t>
            </a:r>
          </a:p>
          <a:p>
            <a:pPr eaLnBrk="1" hangingPunct="1">
              <a:spcBef>
                <a:spcPts val="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</a:t>
            </a:r>
            <a:r>
              <a:rPr lang="th-TH" sz="36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แบบ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ติดตาม </a:t>
            </a:r>
            <a:r>
              <a:rPr lang="th-TH" sz="3600" b="1" dirty="0" err="1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. ๒ </a:t>
            </a:r>
          </a:p>
          <a:p>
            <a:pPr eaLnBrk="1" hangingPunct="1">
              <a:spcBef>
                <a:spcPts val="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 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รายงาน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ผลการติดตามการปฏิบัติตามแผนการปรับปรุง</a:t>
            </a:r>
          </a:p>
          <a:p>
            <a:pPr eaLnBrk="1" hangingPunct="1">
              <a:spcBef>
                <a:spcPts val="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 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ควบคุมภายในของงวดก่อน – ระดับส่วนงานย่อย</a:t>
            </a:r>
          </a:p>
          <a:p>
            <a:pPr eaLnBrk="1" hangingPunct="1">
              <a:spcBef>
                <a:spcPts val="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</a:t>
            </a:r>
            <a:r>
              <a:rPr lang="th-TH" sz="36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แบบ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ประเมินการควบคุมภายในด้านการคลัง </a:t>
            </a:r>
          </a:p>
          <a:p>
            <a:pPr eaLnBrk="1" hangingPunct="1">
              <a:spcBef>
                <a:spcPts val="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 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เป็น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แบบที่กำหนดโดยกลุ่มตรวจสอบภายใน โดยให้เฉพาะ</a:t>
            </a:r>
          </a:p>
          <a:p>
            <a:pPr eaLnBrk="1" hangingPunct="1">
              <a:spcBef>
                <a:spcPts val="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 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สถาบัน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ฯ และสำนักงานฯ ต้องจัดทำเท่านั้น</a:t>
            </a:r>
          </a:p>
        </p:txBody>
      </p:sp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486094" y="288370"/>
            <a:ext cx="8749665" cy="86380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แบบรายงานการควบคุมภายในระดับส่วนงานย่อย </a:t>
            </a:r>
            <a:endParaRPr lang="en-US" b="1" dirty="0"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-34378" y="1368202"/>
            <a:ext cx="9721850" cy="4764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lnSpc>
                <a:spcPct val="0"/>
              </a:lnSpc>
            </a:pPr>
            <a:r>
              <a:rPr lang="th-TH" sz="6000" b="1" dirty="0">
                <a:solidFill>
                  <a:srgbClr val="4D4D4D"/>
                </a:solidFill>
                <a:cs typeface="EucrosiaUPC" pitchFamily="18" charset="-34"/>
              </a:rPr>
              <a:t> </a:t>
            </a:r>
            <a:r>
              <a:rPr lang="th-TH" sz="1800" b="1" dirty="0">
                <a:solidFill>
                  <a:srgbClr val="4D4D4D"/>
                </a:solidFill>
                <a:cs typeface="EucrosiaUPC" pitchFamily="18" charset="-34"/>
              </a:rPr>
              <a:t> </a:t>
            </a:r>
          </a:p>
          <a:p>
            <a:pPr eaLnBrk="1" hangingPunct="1">
              <a:spcBef>
                <a:spcPct val="10000"/>
              </a:spcBef>
            </a:pP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ให้ทุกหน่วยงานจัดทำรายงานการควบคุมภายในระดับ</a:t>
            </a:r>
          </a:p>
          <a:p>
            <a:pPr eaLnBrk="1" hangingPunct="1">
              <a:spcBef>
                <a:spcPct val="10000"/>
              </a:spcBef>
            </a:pP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ส่วนงานย่อยตามแบบฟอร์มที่กำหนดเรียงตามลำดับดังนี้</a:t>
            </a:r>
          </a:p>
          <a:p>
            <a:pPr eaLnBrk="1" hangingPunct="1">
              <a:spcBef>
                <a:spcPct val="10000"/>
              </a:spcBef>
            </a:pPr>
            <a:r>
              <a:rPr lang="th-TH" sz="5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1800" dirty="0"/>
              <a:t>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แบบ </a:t>
            </a:r>
            <a:r>
              <a:rPr lang="th-TH" sz="40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๑</a:t>
            </a:r>
          </a:p>
          <a:p>
            <a:pPr eaLnBrk="1" hangingPunct="1"/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1800" dirty="0"/>
              <a:t>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แบบติดตาม </a:t>
            </a:r>
            <a:r>
              <a:rPr lang="th-TH" sz="40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eaLnBrk="1" hangingPunct="1"/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1800" dirty="0"/>
              <a:t>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แบบประเมินการควบคุมภายในด้านการคลัง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(กำหนด </a:t>
            </a:r>
          </a:p>
          <a:p>
            <a:pPr eaLnBrk="1" hangingPunct="1"/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ให้สถาบันฯ และสำนักงานฯ ต้องจัดทำเท่านั้น)</a:t>
            </a:r>
          </a:p>
          <a:p>
            <a:pPr eaLnBrk="1" hangingPunct="1"/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1600" dirty="0"/>
              <a:t>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แบบ </a:t>
            </a:r>
            <a:r>
              <a:rPr lang="th-TH" sz="40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</p:txBody>
      </p:sp>
      <p:sp>
        <p:nvSpPr>
          <p:cNvPr id="3" name="ชื่อเรื่อง 1"/>
          <p:cNvSpPr>
            <a:spLocks noGrp="1"/>
          </p:cNvSpPr>
          <p:nvPr>
            <p:ph type="title"/>
          </p:nvPr>
        </p:nvSpPr>
        <p:spPr>
          <a:xfrm>
            <a:off x="252414" y="288370"/>
            <a:ext cx="9217024" cy="86380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4000" b="1" dirty="0">
                <a:latin typeface="TH SarabunIT๙" pitchFamily="34" charset="-34"/>
                <a:cs typeface="TH SarabunIT๙" pitchFamily="34" charset="-34"/>
              </a:rPr>
              <a:t>ขั้นตอนการจัดทำรายงานการควบคุม</a:t>
            </a:r>
            <a:r>
              <a:rPr lang="th-TH" sz="4000" b="1" dirty="0" smtClean="0">
                <a:latin typeface="TH SarabunIT๙" pitchFamily="34" charset="-34"/>
                <a:cs typeface="TH SarabunIT๙" pitchFamily="34" charset="-34"/>
              </a:rPr>
              <a:t>ภายในระดับ</a:t>
            </a:r>
            <a:r>
              <a:rPr lang="th-TH" sz="4000" b="1" dirty="0">
                <a:latin typeface="TH SarabunIT๙" pitchFamily="34" charset="-34"/>
                <a:cs typeface="TH SarabunIT๙" pitchFamily="34" charset="-34"/>
              </a:rPr>
              <a:t>ส่วนงานย่อย</a:t>
            </a:r>
            <a:r>
              <a:rPr lang="th-TH" sz="3600" b="1" dirty="0">
                <a:latin typeface="TH SarabunIT๙" pitchFamily="34" charset="-34"/>
                <a:cs typeface="TH SarabunIT๙" pitchFamily="34" charset="-34"/>
              </a:rPr>
              <a:t> </a:t>
            </a:r>
            <a:endParaRPr lang="en-US" sz="3600" b="1" dirty="0"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252413" y="1152178"/>
            <a:ext cx="9324528" cy="563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แบบ </a:t>
            </a:r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๑ หรือแบบรายงานผลการประเมินองค์ประกอบของ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การควบคุมภายในระดับส่วนงานย่อย เป็นการนำเสนอผลการประเมิน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ทั้งห้าองค์ประกอบตามมาตรฐานการควบคุมภายใน ว่าระบบ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การควบคุมภายในของหน่วยงานได้รับการออกแบบอย่างเหมาะสมและ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เพียงพอ หรือไม่ ควรปรับปรุง แก้ไขในจุดใด อย่างไร</a:t>
            </a:r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ดังนี้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28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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สภาพแวดล้อมของการควบคุม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28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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การประเมินความเสี่ยง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28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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กิจกรรมการควบคุม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28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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สารสนเทศและการสื่อสาร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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กิจกรรมการติดตามผล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306165" y="144066"/>
            <a:ext cx="9217024" cy="86380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4000" b="1" dirty="0">
                <a:latin typeface="TH SarabunIT๙" pitchFamily="34" charset="-34"/>
                <a:cs typeface="TH SarabunIT๙" pitchFamily="34" charset="-34"/>
              </a:rPr>
              <a:t>แนวทางการจัดทำรายงานตามแบบ </a:t>
            </a:r>
            <a:r>
              <a:rPr lang="th-TH" sz="4000" b="1" dirty="0" err="1">
                <a:latin typeface="TH SarabunIT๙" pitchFamily="34" charset="-34"/>
                <a:cs typeface="TH SarabunIT๙" pitchFamily="34" charset="-34"/>
              </a:rPr>
              <a:t>ปย</a:t>
            </a:r>
            <a:r>
              <a:rPr lang="th-TH" sz="4000" b="1" dirty="0">
                <a:latin typeface="TH SarabunIT๙" pitchFamily="34" charset="-34"/>
                <a:cs typeface="TH SarabunIT๙" pitchFamily="34" charset="-34"/>
              </a:rPr>
              <a:t>. </a:t>
            </a:r>
            <a:r>
              <a:rPr lang="th-TH" sz="4000" b="1" dirty="0" smtClean="0">
                <a:latin typeface="TH SarabunIT๙" pitchFamily="34" charset="-34"/>
                <a:cs typeface="TH SarabunIT๙" pitchFamily="34" charset="-34"/>
              </a:rPr>
              <a:t>๑</a:t>
            </a: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 </a:t>
            </a:r>
            <a:endParaRPr lang="en-US" sz="3600" b="1" dirty="0"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68437" y="144066"/>
            <a:ext cx="8749665" cy="64778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th-TH" sz="4800" b="1" dirty="0" smtClean="0">
                <a:latin typeface="TH SarabunIT๙" pitchFamily="34" charset="-34"/>
                <a:cs typeface="TH SarabunIT๙" pitchFamily="34" charset="-34"/>
              </a:rPr>
              <a:t>แบบ </a:t>
            </a:r>
            <a:r>
              <a:rPr lang="th-TH" sz="4800" b="1" dirty="0" err="1" smtClean="0">
                <a:latin typeface="TH SarabunIT๙" pitchFamily="34" charset="-34"/>
                <a:cs typeface="TH SarabunIT๙" pitchFamily="34" charset="-34"/>
              </a:rPr>
              <a:t>ปย</a:t>
            </a:r>
            <a:r>
              <a:rPr lang="th-TH" sz="4800" b="1" dirty="0" smtClean="0">
                <a:latin typeface="TH SarabunIT๙" pitchFamily="34" charset="-34"/>
                <a:cs typeface="TH SarabunIT๙" pitchFamily="34" charset="-34"/>
              </a:rPr>
              <a:t>.1</a:t>
            </a:r>
            <a:endParaRPr lang="en-US" sz="4800" b="1" dirty="0"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5661611"/>
              </p:ext>
            </p:extLst>
          </p:nvPr>
        </p:nvGraphicFramePr>
        <p:xfrm>
          <a:off x="540445" y="2064475"/>
          <a:ext cx="8750300" cy="4145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75150"/>
                <a:gridCol w="43751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องค์ประกอบการควบคุมภายใน</a:t>
                      </a:r>
                      <a:endParaRPr lang="en-US" sz="20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 ผลการประเมิน/ ข้อสรุป</a:t>
                      </a:r>
                      <a:endParaRPr lang="en-US" sz="20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1. สภาพแวดล้อมการควบคุม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</a:t>
                      </a:r>
                    </a:p>
                    <a:p>
                      <a:pPr marL="0" marR="0" indent="0" algn="l" defTabSz="96684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2. การประเมินความเสี่ยง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</a:t>
                      </a: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..............................................................................................</a:t>
                      </a:r>
                    </a:p>
                    <a:p>
                      <a:pPr marL="0" marR="0" indent="0" algn="l" defTabSz="96684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..............................................................................................</a:t>
                      </a:r>
                    </a:p>
                    <a:p>
                      <a:pPr marL="0" marR="0" indent="0" algn="l" defTabSz="96684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3. กิจกรรมการควบคุม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</a:t>
                      </a: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..............................................................................................</a:t>
                      </a:r>
                    </a:p>
                    <a:p>
                      <a:pPr marL="0" marR="0" indent="0" algn="l" defTabSz="96684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..............................................................................................</a:t>
                      </a:r>
                    </a:p>
                    <a:p>
                      <a:pPr marL="0" marR="0" indent="0" algn="l" defTabSz="96684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4. สารสนเทศและการสื่อสาร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..............................................................................................</a:t>
                      </a:r>
                    </a:p>
                    <a:p>
                      <a:pPr marL="0" marR="0" indent="0" algn="l" defTabSz="96684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..............................................................................................</a:t>
                      </a:r>
                    </a:p>
                    <a:p>
                      <a:pPr marL="0" marR="0" indent="0" algn="l" defTabSz="96684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5. กิจกรรมการติดตามผล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..............................................................................................</a:t>
                      </a:r>
                    </a:p>
                    <a:p>
                      <a:pPr marL="0" marR="0" indent="0" algn="l" defTabSz="96684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..............................................................................................</a:t>
                      </a:r>
                      <a:endParaRPr lang="en-US" sz="16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สี่เหลี่ยมผืนผ้า 4"/>
          <p:cNvSpPr/>
          <p:nvPr/>
        </p:nvSpPr>
        <p:spPr>
          <a:xfrm>
            <a:off x="684461" y="864146"/>
            <a:ext cx="80834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400" b="1" dirty="0">
                <a:latin typeface="TH SarabunIT๙" pitchFamily="34" charset="-34"/>
                <a:cs typeface="TH SarabunIT๙" pitchFamily="34" charset="-34"/>
              </a:rPr>
              <a:t>ชื่อส่วนงานย่อย........................................  </a:t>
            </a:r>
          </a:p>
          <a:p>
            <a:pPr algn="ctr"/>
            <a:r>
              <a:rPr lang="th-TH" sz="2400" b="1" dirty="0">
                <a:latin typeface="TH SarabunIT๙" pitchFamily="34" charset="-34"/>
                <a:cs typeface="TH SarabunIT๙" pitchFamily="34" charset="-34"/>
              </a:rPr>
              <a:t>รายงานการประเมินองค์ประกอบของการควบคุมภายใน</a:t>
            </a:r>
          </a:p>
          <a:p>
            <a:pPr algn="ctr"/>
            <a:r>
              <a:rPr lang="th-TH" sz="2400" b="1" dirty="0">
                <a:latin typeface="TH SarabunIT๙" pitchFamily="34" charset="-34"/>
                <a:cs typeface="TH SarabunIT๙" pitchFamily="34" charset="-34"/>
              </a:rPr>
              <a:t> สำหรับระยะเวลาดำเนินการสิ้นสุด วันที่ ...... เดือน .............  พ.ศ. ........</a:t>
            </a: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540445" y="6336754"/>
            <a:ext cx="899637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400" b="1" dirty="0">
                <a:latin typeface="TH SarabunIT๙" pitchFamily="34" charset="-34"/>
                <a:cs typeface="TH SarabunIT๙" pitchFamily="34" charset="-34"/>
              </a:rPr>
              <a:t>ผลการประเมินโดยรวม </a:t>
            </a:r>
            <a:r>
              <a:rPr lang="en-US" sz="2400" b="1" dirty="0" smtClean="0">
                <a:latin typeface="TH SarabunIT๙" pitchFamily="34" charset="-34"/>
                <a:cs typeface="TH SarabunIT๙" pitchFamily="34" charset="-34"/>
              </a:rPr>
              <a:t>:-</a:t>
            </a:r>
            <a:r>
              <a:rPr lang="th-TH" sz="2400" b="1" dirty="0" smtClean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2000" b="1" dirty="0" smtClean="0">
                <a:latin typeface="TH SarabunIT๙" pitchFamily="34" charset="-34"/>
                <a:cs typeface="TH SarabunIT๙" pitchFamily="34" charset="-34"/>
              </a:rPr>
              <a:t>....................................................................................................................................................</a:t>
            </a:r>
          </a:p>
          <a:p>
            <a:r>
              <a:rPr lang="th-TH" sz="2000" b="1" dirty="0" smtClean="0">
                <a:latin typeface="TH SarabunIT๙" pitchFamily="34" charset="-34"/>
                <a:cs typeface="TH SarabunIT๙" pitchFamily="34" charset="-34"/>
              </a:rPr>
              <a:t>....................................................................................................................................................................................................</a:t>
            </a:r>
            <a:endParaRPr lang="en-US" sz="2000" dirty="0"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99099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395288" y="215900"/>
            <a:ext cx="9146157" cy="6617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การทำแบบ </a:t>
            </a:r>
            <a:r>
              <a:rPr lang="th-TH" sz="4800" b="1" u="sng" dirty="0" err="1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.๑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</a:t>
            </a:r>
            <a:r>
              <a:rPr lang="th-TH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ชื่อส่วนงานย่อย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</a:t>
            </a:r>
            <a:r>
              <a:rPr lang="th-TH" sz="28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►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ให้ใส่ชื่อหน่วยงาน เช่น กลุ่มพัฒนาระบบบริหาร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</a:t>
            </a:r>
            <a:r>
              <a:rPr lang="th-TH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ชื่อรายงานผลการประเมินองค์ประกอบของการควบคุม</a:t>
            </a:r>
          </a:p>
          <a:p>
            <a:pPr eaLnBrk="1" hangingPunct="1"/>
            <a:r>
              <a:rPr lang="th-TH" sz="40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ภายใน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</a:t>
            </a:r>
            <a:r>
              <a:rPr lang="th-TH" sz="28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►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ไม่ต้องเปลี่ยนแปลงข้อความแต่อย่างใด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</a:t>
            </a:r>
            <a:r>
              <a:rPr lang="th-TH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40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สำหรับระยะเวลาดำเนินงานสิ้นสุด</a:t>
            </a:r>
            <a:endParaRPr lang="th-TH" sz="4000" b="1" dirty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</a:t>
            </a:r>
            <a:r>
              <a:rPr lang="th-TH" sz="28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►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ให้ระบุวันสุดท้ายของรอบระยะเวลาในการประเมินองค์ประกอบของการควบคุมภายใน 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ถ้า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เป็นรายงานการควบคุมภายในฯ 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ปีงบประมาณ พ.ศ. ๒๕๖2 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จะเป็น วันที่ 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๓๐ 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เดือน  กันยายน พ.ศ. 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๒๕๖2</a:t>
            </a:r>
            <a:endParaRPr lang="th-TH" sz="3600" b="1" dirty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23850" y="276225"/>
            <a:ext cx="8964613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8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.๑ (ต่อ)</a:t>
            </a:r>
          </a:p>
          <a:p>
            <a:pPr eaLnBrk="1" hangingPunct="1">
              <a:spcBef>
                <a:spcPct val="3000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คอลัมน์ (๑) องค์ประกอบการควบคุมภายใน</a:t>
            </a:r>
          </a:p>
          <a:p>
            <a:pPr eaLnBrk="1" hangingPunct="1"/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►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ระบุรายละเอียดของแต่ละองค์ประกอบของการควบคุมภายใน ซึ่งกลุ่มพัฒนาระบบบริหารได้ดำเนินการจัดทำให้ตามแบบฟอร์ม </a:t>
            </a:r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.๑ เรียบร้อยแล้ว</a:t>
            </a:r>
          </a:p>
          <a:p>
            <a:pPr eaLnBrk="1" hangingPunct="1">
              <a:spcBef>
                <a:spcPct val="30000"/>
              </a:spcBef>
            </a:pP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คอลัมน์ (๒) ผลการประเมิน/ข้อสรุป</a:t>
            </a:r>
          </a:p>
          <a:p>
            <a:pPr eaLnBrk="1" hangingPunct="1"/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►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การประเมินจะมีอยู่ ๕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องค์ประกอบ คือ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สภาพแวดล้อม      การควบคุม การประเมินความเสี่ยง กิจกรรมการควบคุม สารสนเทศและการสื่อสาร 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และกิจกรรมการติดตามผล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2800" b="1" dirty="0">
                <a:solidFill>
                  <a:srgbClr val="000000"/>
                </a:solidFill>
                <a:cs typeface="EucrosiaUPC" pitchFamily="18" charset="-34"/>
              </a:rPr>
              <a:t>  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323850" y="276225"/>
            <a:ext cx="8964613" cy="655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8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.๑ (ต่อ)</a:t>
            </a:r>
          </a:p>
          <a:p>
            <a:pPr eaLnBrk="1" hangingPunct="1">
              <a:spcBef>
                <a:spcPct val="3000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คอลัมน์ (๒) ผลการประเมิน/ข้อสรุป</a:t>
            </a:r>
          </a:p>
          <a:p>
            <a:pPr eaLnBrk="1" hangingPunct="1"/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►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ให้ระบุผลการประเมินในแต่ละองค์ประกอบเป็นรายข้อ พร้อมระบุรายละเอียดผลการประเมินว่ามีความเหมาะสมและเพียงพอ หรือไม่ ควรปรับปรุง แก้ไขในจุดใด อย่างไร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ในแต่ละข้อและแต่ละองค์ประกอบ ดังนี้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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สภาพแวดล้อมการ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ควบคุม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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การประเมินความ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เสี่ยง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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กิจการรมการ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ควบคุม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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สารสนเทศและการ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สื่อสาร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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กิจกรรมการติดตามผล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468313" y="82550"/>
            <a:ext cx="8964612" cy="646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8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๑ (ต่อ)</a:t>
            </a:r>
            <a:endParaRPr lang="th-TH" sz="48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ผลการประเมินโดยรวม</a:t>
            </a:r>
          </a:p>
          <a:p>
            <a:pPr eaLnBrk="1" hangingPunct="1"/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กรณีมีจุดอ่อนหรือความเสี่ยงที่ยังมีอยู่</a:t>
            </a:r>
          </a:p>
          <a:p>
            <a:pPr eaLnBrk="1" hangingPunct="1"/>
            <a:r>
              <a:rPr lang="th-TH" sz="3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  </a:t>
            </a:r>
            <a:r>
              <a:rPr lang="th-TH" sz="3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  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สามารถใช้ข้อความตัวอย่างดังนี้ “(ชื่อส่วนงานย่อย) มีโครงสร้างการควบคุมภายในครบ ๕ องค์ประกอบของการควบคุมภายใน หรือการควบคุมภายในเป็นไปตามมาตรฐานการควบคุมภายในขอ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งกระทรวงการคลัง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มีการควบคุมที่เพียงพอและมีประสิทธิผลตามสมควร อย่างไรก็ตามจุดอ่อนหรือความเสี่ยงที่ยังมีอยู่ในช่องผลการประเมิน/ข้อสรุป จะได้กำชับผู้บริหารทุกระดับสอดส่องดูแลการปฏิบัติงานของผู้ใต้บังคับบัญชาในเรื่องที่ยังบกพร่องอยู่ และจะได้ดำเนินงานตามแผนที่วางไว้”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323850" y="407988"/>
            <a:ext cx="8964613" cy="6403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8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๑ (ต่อ)</a:t>
            </a:r>
          </a:p>
          <a:p>
            <a:pPr eaLnBrk="1" hangingPunct="1">
              <a:spcBef>
                <a:spcPct val="50000"/>
              </a:spcBef>
            </a:pPr>
            <a:r>
              <a:rPr lang="th-TH" sz="5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ผลการประเมินโดยรวม</a:t>
            </a:r>
          </a:p>
          <a:p>
            <a:pPr eaLnBrk="1" hangingPunct="1">
              <a:spcBef>
                <a:spcPct val="15000"/>
              </a:spcBef>
            </a:pPr>
            <a:r>
              <a:rPr lang="th-TH" sz="1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 </a:t>
            </a:r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</a:t>
            </a:r>
            <a:r>
              <a:rPr lang="th-TH" sz="1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กรณีไม่มีจุดอ่อนหรือความเสี่ยงที่ยังมีอยู่</a:t>
            </a:r>
          </a:p>
          <a:p>
            <a:pPr eaLnBrk="1" hangingPunct="1">
              <a:spcBef>
                <a:spcPct val="30000"/>
              </a:spcBef>
            </a:pPr>
            <a:r>
              <a:rPr lang="th-TH" sz="3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   </a:t>
            </a:r>
            <a:r>
              <a:rPr lang="th-TH" sz="3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      </a:t>
            </a:r>
            <a:r>
              <a:rPr lang="th-TH" sz="3800" b="1" spc="-6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</a:t>
            </a:r>
            <a:r>
              <a:rPr lang="th-TH" sz="3600" b="1" spc="-6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spc="-6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สามารถใช้ข้อความตัวอย่างดังนี้ “(ชื่อส่วนงานย่อย)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มี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โครงสร้างการควบคุมภายในครบ ๕ องค์ประกอบของการควบคุมภายใน หรือการควบคุมภายในเป็นไปตามมาตรฐานการควบคุมภายในขอ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งกระทรวงการคลัง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มีการควบคุมที่เพียงพอและมีประสิทธิผล”</a:t>
            </a:r>
          </a:p>
          <a:p>
            <a:pPr eaLnBrk="1" hangingPunct="1"/>
            <a:r>
              <a:rPr lang="th-TH" sz="5000" b="1" dirty="0">
                <a:solidFill>
                  <a:srgbClr val="000000"/>
                </a:solidFill>
                <a:cs typeface="EucrosiaUPC" pitchFamily="18" charset="-34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396429" y="638175"/>
            <a:ext cx="8856984" cy="518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8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๑ (ต่อ)</a:t>
            </a:r>
          </a:p>
          <a:p>
            <a:pPr eaLnBrk="1" hangingPunct="1">
              <a:spcBef>
                <a:spcPct val="20000"/>
              </a:spcBef>
            </a:pPr>
            <a:r>
              <a:rPr lang="th-TH" sz="5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การลงลายมือชื่อ</a:t>
            </a:r>
          </a:p>
          <a:p>
            <a:pPr eaLnBrk="1" hangingPunct="1"/>
            <a:endParaRPr lang="th-TH" sz="10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►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ให้หัวหน้าส่วนงานย่อย เป็นผู้ลงลายมือ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ชื่อ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พร้อมตำแหน่ง และวันที่ลงลายมือชื่อ และหัวหน้า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ส่วนงาน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ย่อยไม่สามารถมอบหมายให้ผู้รักษาราชการ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แทนเป็น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ผู้ลงลายมือชื่อ ยกเว้นในขณะนั้นยังไม่มีการ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แต่งตั้งหัวหน้า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ส่วนงานย่อยมาปฏิบัติหน้าที่ </a:t>
            </a:r>
            <a:endParaRPr lang="th-TH" sz="3600" b="1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ณ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ส่วนงานย่อย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324421" y="1440210"/>
            <a:ext cx="9000554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/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แบบ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ติดตาม </a:t>
            </a:r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หรือแบบรายงานผลการติดตามการปฏิบัติตามแผนการปรับปรุงการควบคุมภายในของงวดก่อน -ระดับส่วนงานย่อย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เป็น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แบบที่ใช้สำหรับบันทึกผลการดำเนินการตามแผนการปรับปรุงการควบคุมภายในที่ได้รายงานไว้แล้วในแบบ </a:t>
            </a:r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ของงวดก่อนในระดับส่วนงานย่อยของหน่วยรับตรวจ</a:t>
            </a:r>
          </a:p>
        </p:txBody>
      </p:sp>
      <p:sp>
        <p:nvSpPr>
          <p:cNvPr id="3" name="ชื่อเรื่อง 1"/>
          <p:cNvSpPr>
            <a:spLocks noGrp="1"/>
          </p:cNvSpPr>
          <p:nvPr>
            <p:ph type="title"/>
          </p:nvPr>
        </p:nvSpPr>
        <p:spPr>
          <a:xfrm>
            <a:off x="306165" y="144066"/>
            <a:ext cx="9217024" cy="86380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4000" b="1" dirty="0">
                <a:latin typeface="TH SarabunIT๙" pitchFamily="34" charset="-34"/>
                <a:cs typeface="TH SarabunIT๙" pitchFamily="34" charset="-34"/>
              </a:rPr>
              <a:t>แนวทางการจัดทำรายงานตามแบบติดตาม </a:t>
            </a:r>
            <a:r>
              <a:rPr lang="th-TH" sz="4000" b="1" dirty="0" err="1">
                <a:latin typeface="TH SarabunIT๙" pitchFamily="34" charset="-34"/>
                <a:cs typeface="TH SarabunIT๙" pitchFamily="34" charset="-34"/>
              </a:rPr>
              <a:t>ปย</a:t>
            </a:r>
            <a:r>
              <a:rPr lang="th-TH" sz="4000" b="1" dirty="0">
                <a:latin typeface="TH SarabunIT๙" pitchFamily="34" charset="-34"/>
                <a:cs typeface="TH SarabunIT๙" pitchFamily="34" charset="-34"/>
              </a:rPr>
              <a:t>. ๒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68437" y="1080171"/>
            <a:ext cx="8749665" cy="1728192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th-TH" sz="2800" b="1" dirty="0">
                <a:latin typeface="TH SarabunIT๙" pitchFamily="34" charset="-34"/>
                <a:cs typeface="TH SarabunIT๙" pitchFamily="34" charset="-34"/>
              </a:rPr>
              <a:t>ชื่อหน่วยงานย่อย.............................................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th-TH" sz="2800" b="1" dirty="0">
                <a:latin typeface="TH SarabunIT๙" pitchFamily="34" charset="-34"/>
                <a:cs typeface="TH SarabunIT๙" pitchFamily="34" charset="-34"/>
              </a:rPr>
              <a:t>รายงานผลการติดตามการปฏิบัติตามแผนการปรับปรุงการควบคุมภายในของงวดก่อน - ระดับส่วนงานย่อย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th-TH" sz="2800" b="1" dirty="0">
                <a:latin typeface="TH SarabunIT๙" pitchFamily="34" charset="-34"/>
                <a:cs typeface="TH SarabunIT๙" pitchFamily="34" charset="-34"/>
              </a:rPr>
              <a:t> สำหรับระยะเวลาการดำเนินงานสิ้นสุด </a:t>
            </a:r>
            <a:r>
              <a:rPr lang="th-TH" sz="2800" b="1" dirty="0" smtClean="0">
                <a:latin typeface="TH SarabunIT๙" pitchFamily="34" charset="-34"/>
                <a:cs typeface="TH SarabunIT๙" pitchFamily="34" charset="-34"/>
              </a:rPr>
              <a:t>วันที่........เดือน...........พ.ศ. ........ </a:t>
            </a:r>
          </a:p>
          <a:p>
            <a:pPr marL="0" indent="0" algn="ctr">
              <a:spcBef>
                <a:spcPts val="0"/>
              </a:spcBef>
              <a:buNone/>
            </a:pPr>
            <a:endParaRPr lang="en-US" sz="28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486094" y="288370"/>
            <a:ext cx="8749665" cy="64778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th-TH" sz="4800" b="1" dirty="0" smtClean="0">
                <a:latin typeface="TH SarabunIT๙" pitchFamily="34" charset="-34"/>
                <a:cs typeface="TH SarabunIT๙" pitchFamily="34" charset="-34"/>
              </a:rPr>
              <a:t>แบบติดตาม </a:t>
            </a:r>
            <a:r>
              <a:rPr lang="th-TH" sz="4800" b="1" dirty="0" err="1" smtClean="0">
                <a:latin typeface="TH SarabunIT๙" pitchFamily="34" charset="-34"/>
                <a:cs typeface="TH SarabunIT๙" pitchFamily="34" charset="-34"/>
              </a:rPr>
              <a:t>ปย</a:t>
            </a:r>
            <a:r>
              <a:rPr lang="th-TH" sz="4800" b="1" dirty="0" smtClean="0">
                <a:latin typeface="TH SarabunIT๙" pitchFamily="34" charset="-34"/>
                <a:cs typeface="TH SarabunIT๙" pitchFamily="34" charset="-34"/>
              </a:rPr>
              <a:t>.2</a:t>
            </a:r>
            <a:endParaRPr lang="en-US" sz="4800" b="1" dirty="0"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6" name="ตาราง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7481013"/>
              </p:ext>
            </p:extLst>
          </p:nvPr>
        </p:nvGraphicFramePr>
        <p:xfrm>
          <a:off x="324421" y="2880371"/>
          <a:ext cx="9073008" cy="39859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12168"/>
                <a:gridCol w="1512168"/>
                <a:gridCol w="1512168"/>
                <a:gridCol w="1512168"/>
                <a:gridCol w="1512168"/>
                <a:gridCol w="1512168"/>
              </a:tblGrid>
              <a:tr h="2736303"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ภารกิจตามกฎหมายที่จัดตั้งหน่วยงานของรัฐหรือภารกิจตามแผนการดำเนินการ หรือภารกิจอื่นๆ ที่สำคัญของหน่วยงานของรัฐ/วัตถุประสงค์</a:t>
                      </a:r>
                    </a:p>
                    <a:p>
                      <a:pPr algn="ctr"/>
                      <a:r>
                        <a:rPr lang="th-TH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(๑)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ความเสี่ยงที่ยังมีอยู่</a:t>
                      </a:r>
                    </a:p>
                    <a:p>
                      <a:pPr algn="ctr"/>
                      <a:r>
                        <a:rPr lang="th-TH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 (2)</a:t>
                      </a:r>
                    </a:p>
                    <a:p>
                      <a:pPr algn="ctr"/>
                      <a:endParaRPr lang="en-US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การปรับปรุงการควบคุมภายใน</a:t>
                      </a:r>
                    </a:p>
                    <a:p>
                      <a:pPr algn="ctr"/>
                      <a:r>
                        <a:rPr lang="th-TH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 (3)</a:t>
                      </a:r>
                    </a:p>
                    <a:p>
                      <a:pPr algn="ctr"/>
                      <a:endParaRPr lang="en-US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หน่วยงานที่รับผิดชอบ/</a:t>
                      </a:r>
                    </a:p>
                    <a:p>
                      <a:pPr algn="ctr"/>
                      <a:r>
                        <a:rPr lang="th-TH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กำหนดเสร็จ</a:t>
                      </a:r>
                    </a:p>
                    <a:p>
                      <a:pPr algn="ctr"/>
                      <a:r>
                        <a:rPr lang="th-TH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 (4)</a:t>
                      </a:r>
                    </a:p>
                    <a:p>
                      <a:pPr algn="ctr"/>
                      <a:endParaRPr lang="en-US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err="1" smtClean="0">
                          <a:latin typeface="TH SarabunIT๙" pitchFamily="34" charset="-34"/>
                          <a:cs typeface="TH SarabunIT๙" pitchFamily="34" charset="-34"/>
                        </a:rPr>
                        <a:t>สถานะการ</a:t>
                      </a:r>
                      <a:r>
                        <a:rPr lang="th-TH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ดำเนินการ* (5)</a:t>
                      </a:r>
                      <a:endParaRPr lang="en-US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วิธีการติดตามและสรุปผล</a:t>
                      </a:r>
                    </a:p>
                    <a:p>
                      <a:pPr algn="ctr"/>
                      <a:r>
                        <a:rPr lang="th-TH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การประเมิน/ข้อคิดเห็น</a:t>
                      </a:r>
                    </a:p>
                    <a:p>
                      <a:pPr algn="ctr"/>
                      <a:r>
                        <a:rPr lang="th-TH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(6)</a:t>
                      </a:r>
                    </a:p>
                    <a:p>
                      <a:pPr algn="ctr"/>
                      <a:endParaRPr lang="en-US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48124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 smtClean="0"/>
                    </a:p>
                    <a:p>
                      <a:endParaRPr lang="th-TH" dirty="0" smtClean="0"/>
                    </a:p>
                    <a:p>
                      <a:endParaRPr lang="th-TH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8196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468313" y="495300"/>
            <a:ext cx="8964612" cy="572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การทำแบบติดตาม ปย. ๒</a:t>
            </a:r>
            <a:endParaRPr lang="en-US" sz="4800" b="1" u="sng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>
              <a:spcBef>
                <a:spcPct val="50000"/>
              </a:spcBef>
            </a:pPr>
            <a:endParaRPr lang="th-TH" sz="1600" b="1" u="sng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ชื่อหน่วยงาน (ระดับส่วนงานย่อยของหน่วยรับตรวจ)</a:t>
            </a:r>
          </a:p>
          <a:p>
            <a:pPr eaLnBrk="1" hangingPunct="1">
              <a:spcBef>
                <a:spcPct val="30000"/>
              </a:spcBef>
            </a:pPr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th-TH" sz="28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 </a:t>
            </a:r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ให้ใส่ชื่อหน่วยงาน เช่น กลุ่มพัฒนาระบบบริหาร</a:t>
            </a:r>
          </a:p>
          <a:p>
            <a:pPr eaLnBrk="1" hangingPunct="1"/>
            <a:endParaRPr lang="th-TH" sz="2000" b="1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ชื่อรายงานผลการติดตามการปฏิบัติตามแผนการ</a:t>
            </a:r>
          </a:p>
          <a:p>
            <a:pPr eaLnBrk="1" hangingPunct="1"/>
            <a:r>
              <a:rPr lang="th-TH" sz="40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ปรับปรุงการควบคุมภายในของงวดก่อน - ระดับส่วน</a:t>
            </a:r>
          </a:p>
          <a:p>
            <a:pPr eaLnBrk="1" hangingPunct="1"/>
            <a:r>
              <a:rPr lang="th-TH" sz="40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งานย่อย</a:t>
            </a:r>
          </a:p>
          <a:p>
            <a:pPr eaLnBrk="1" hangingPunct="1">
              <a:spcBef>
                <a:spcPct val="30000"/>
              </a:spcBef>
            </a:pPr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th-TH" sz="28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 </a:t>
            </a:r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ไม่ต้องเปลี่ยนแปลงข้อความแต่อย่างใด</a:t>
            </a:r>
          </a:p>
          <a:p>
            <a:pPr eaLnBrk="1" hangingPunct="1"/>
            <a:endParaRPr lang="th-TH" sz="2400" b="1">
              <a:solidFill>
                <a:srgbClr val="000000"/>
              </a:solidFill>
              <a:latin typeface="TH SarabunPSK" pitchFamily="34" charset="-34"/>
              <a:ea typeface="Batang" pitchFamily="18" charset="-127"/>
              <a:cs typeface="TH SarabunPSK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468313" y="495300"/>
            <a:ext cx="8964612" cy="4752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การทำแบบติดตาม </a:t>
            </a:r>
            <a:r>
              <a:rPr lang="th-TH" sz="4800" b="1" u="sng" dirty="0" err="1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. ๒ (ต่อ)</a:t>
            </a:r>
          </a:p>
          <a:p>
            <a:pPr eaLnBrk="1" hangingPunct="1">
              <a:spcBef>
                <a:spcPct val="5000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</a:t>
            </a:r>
            <a:r>
              <a:rPr lang="th-TH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สำหรับงวดตั้งแต่วันที่....เดือน........</a:t>
            </a:r>
            <a:r>
              <a:rPr lang="th-TH" sz="4000" b="1" dirty="0" err="1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พ.ศ</a:t>
            </a:r>
            <a:r>
              <a:rPr lang="th-TH" sz="40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....ถึงวันที่.....</a:t>
            </a:r>
          </a:p>
          <a:p>
            <a:pPr eaLnBrk="1" hangingPunct="1"/>
            <a:r>
              <a:rPr lang="th-TH" sz="40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เดือน.......</a:t>
            </a:r>
            <a:r>
              <a:rPr lang="th-TH" sz="4000" b="1" dirty="0" err="1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พ.ศ</a:t>
            </a:r>
            <a:r>
              <a:rPr lang="th-TH" sz="40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....      </a:t>
            </a:r>
          </a:p>
          <a:p>
            <a:pPr marL="0" algn="thaiDist" eaLnBrk="1" hangingPunct="1">
              <a:spcBef>
                <a:spcPts val="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</a:t>
            </a:r>
            <a:r>
              <a:rPr lang="th-TH" sz="28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► 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ให้ระบุวันที่เริ่มต้นและวันสุดท้ายของรอบระยะเวลา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ในการ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ติดตามประเมินผลการปฏิบัติตามแผนการปรับปรุงฯ ถ้า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เป็นรายงาน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การควบคุมภายใน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ปีงบประมาณ พ.ศ. ๒๕๖2 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จะ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เป็นงวดตั้งแต่วันที่ 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๑</a:t>
            </a:r>
            <a:r>
              <a:rPr lang="th-TH" sz="24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ตุลาคม พ.ศ. 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๒๕๖1 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ถึงวันที่ 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๓๐ </a:t>
            </a:r>
            <a:r>
              <a:rPr lang="th-TH" sz="36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กันยายน พ.ศ. 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๒๕๖2</a:t>
            </a:r>
            <a:endParaRPr lang="th-TH" sz="3600" b="1" dirty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468313" y="344488"/>
            <a:ext cx="8964612" cy="6709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marL="0" eaLnBrk="1" hangingPunct="1">
              <a:spcBef>
                <a:spcPts val="0"/>
              </a:spcBef>
            </a:pPr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การทำแบบติดตาม </a:t>
            </a:r>
            <a:r>
              <a:rPr lang="th-TH" sz="54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(ต่อ)</a:t>
            </a:r>
          </a:p>
          <a:p>
            <a:pPr marL="0" eaLnBrk="1" hangingPunct="1">
              <a:spcBef>
                <a:spcPts val="0"/>
              </a:spcBef>
            </a:pPr>
            <a:r>
              <a:rPr lang="th-TH" sz="4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คอลัมน์ (๑) วัตถุประสงค์ของการควบคุม</a:t>
            </a:r>
          </a:p>
          <a:p>
            <a:pPr marL="0" algn="thaiDist" eaLnBrk="1" hangingPunct="1">
              <a:spcBef>
                <a:spcPts val="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ให้นำข้อมูลวัตถุประสงค์ของการควบคุม 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{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คอลัมน์ (๑)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}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เฉพาะที่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มีการปรับปรุงการควบคุม 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{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คอลัมน์ (๕)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}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ในแบบ </a:t>
            </a:r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ของรายงาน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การควบคุมภายในระดับส่วนงานย่อย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ประจำปีงบประมาณ พ.ศ. ๒๕๖๑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เท่านั้น มาใส่ </a:t>
            </a:r>
          </a:p>
          <a:p>
            <a:pPr marL="0" eaLnBrk="1" hangingPunct="1">
              <a:spcBef>
                <a:spcPts val="0"/>
              </a:spcBef>
            </a:pP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คอลัมน์ (๒) ความเสี่ยงที่ยังมีอยู่</a:t>
            </a:r>
          </a:p>
          <a:p>
            <a:pPr marL="0" algn="thaiDist" eaLnBrk="1" hangingPunct="1">
              <a:spcBef>
                <a:spcPts val="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ให้นำข้อมูลความเสี่ยงที่ยังมีอยู่ 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{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คอลัมน์ (๔)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}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เฉพาะที่มีการปรับปรุงการควบคุม 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{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คอลัมน์ (๕)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}</a:t>
            </a:r>
            <a:r>
              <a:rPr lang="th-TH" sz="1800" dirty="0"/>
              <a:t>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ในแบบ </a:t>
            </a:r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ของรายงานการควบคุมภายในระดับส่วนงานย่อย ประจำปี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งบประมาณ พ.ศ. ๒๕๖๑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เท่านั้น มาใส่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468313" y="576263"/>
            <a:ext cx="9253537" cy="567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marL="0" eaLnBrk="1" hangingPunct="1"/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การทำแบบติดตาม </a:t>
            </a:r>
            <a:r>
              <a:rPr lang="th-TH" sz="54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(ต่อ)</a:t>
            </a:r>
          </a:p>
          <a:p>
            <a:pPr marL="0" eaLnBrk="1" hangingPunct="1"/>
            <a:endParaRPr lang="th-TH" sz="1600" b="1" u="sng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eaLnBrk="1" hangingPunct="1"/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คอลัมน์ (๓) การปรับปรุงการควบคุม</a:t>
            </a:r>
          </a:p>
          <a:p>
            <a:pPr marL="0" algn="thaiDist"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ให้นำข้อมูลการปรับปรุงการควบคุม 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{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คอลัมน์ (๕)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}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ในแบบ  </a:t>
            </a:r>
          </a:p>
          <a:p>
            <a:pPr marL="0" algn="thaiDist" eaLnBrk="1" hangingPunct="1"/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ของรายงานการควบคุมภายในระดับส่วนงานย่อย ประจำปี</a:t>
            </a:r>
          </a:p>
          <a:p>
            <a:pPr marL="0" algn="thaiDist" eaLnBrk="1" hangingPunct="1"/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งบประมาณ พ.ศ. ๒๕๖๑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มาใส่ </a:t>
            </a:r>
          </a:p>
          <a:p>
            <a:pPr marL="0" algn="thaiDist" eaLnBrk="1" hangingPunct="1"/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คอลัมน์ (๔) กำหนดเสร็จ/ผู้รับผิดชอบ</a:t>
            </a:r>
          </a:p>
          <a:p>
            <a:pPr marL="0" algn="thaiDist"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ให้นำข้อมูลกำหนดเสร็จ/ผู้รับผิดชอบ 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{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คอลัมน์ (๖)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}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ในแบบ </a:t>
            </a:r>
          </a:p>
          <a:p>
            <a:pPr marL="0" algn="thaiDist" eaLnBrk="1" hangingPunct="1"/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ของรายงานการควบคุมภายในระดับส่วนงานย่อย ประจำปี</a:t>
            </a:r>
          </a:p>
          <a:p>
            <a:pPr marL="0" algn="thaiDist" eaLnBrk="1" hangingPunct="1"/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งบประมาณ พ.ศ. ๒๕๖๑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มาใส่</a:t>
            </a:r>
            <a:r>
              <a:rPr lang="th-TH" sz="3600" b="1" dirty="0">
                <a:solidFill>
                  <a:srgbClr val="000000"/>
                </a:solidFill>
                <a:cs typeface="EucrosiaUPC" pitchFamily="18" charset="-34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468313" y="406400"/>
            <a:ext cx="8964612" cy="6201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marL="0" eaLnBrk="1" hangingPunct="1">
              <a:spcBef>
                <a:spcPct val="50000"/>
              </a:spcBef>
            </a:pPr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การทำแบบติดตาม </a:t>
            </a:r>
            <a:r>
              <a:rPr lang="th-TH" sz="54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(ต่อ)</a:t>
            </a:r>
          </a:p>
          <a:p>
            <a:pPr marL="0" eaLnBrk="1" hangingPunct="1">
              <a:spcBef>
                <a:spcPct val="50000"/>
              </a:spcBef>
            </a:pPr>
            <a:endParaRPr lang="th-TH" sz="1000" b="1" u="sng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คอลัมน์ (๕) </a:t>
            </a:r>
            <a:r>
              <a:rPr lang="th-TH" sz="40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สถานะการ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ดำเนินการ</a:t>
            </a:r>
          </a:p>
          <a:p>
            <a:pPr marL="0"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ให้ใส่เครื่องหมายดังต่อไปนี้ตาม</a:t>
            </a:r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สถานะการ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ดำเนินการที่</a:t>
            </a:r>
          </a:p>
          <a:p>
            <a:pPr marL="0"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ได้มีการประเมินผลระหว่างวันที่ ๑ ตุลาคม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๒๕๖๑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ถึงวันที่ ๓๐</a:t>
            </a:r>
          </a:p>
          <a:p>
            <a:pPr marL="0"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กันยายน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๒๕๖๒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		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๑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) เครื่องหมาย 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ea typeface="Batang" pitchFamily="18" charset="-127"/>
                <a:cs typeface="TH SarabunPSK" pitchFamily="34" charset="-34"/>
                <a:sym typeface="Wingdings" pitchFamily="2" charset="2"/>
              </a:rPr>
              <a:t>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ea typeface="Batang" pitchFamily="18" charset="-127"/>
                <a:cs typeface="TH SarabunPSK" pitchFamily="34" charset="-34"/>
              </a:rPr>
              <a:t>  หมายถึง ส่วนงานย่อยได้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ea typeface="Batang" pitchFamily="18" charset="-127"/>
                <a:cs typeface="TH SarabunPSK" pitchFamily="34" charset="-34"/>
              </a:rPr>
              <a:t>ดำเนินการแล้ว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ea typeface="Batang" pitchFamily="18" charset="-127"/>
                <a:cs typeface="TH SarabunPSK" pitchFamily="34" charset="-34"/>
              </a:rPr>
              <a:t>เสร็จภายในกำหนดเวลาตามที่ระบุไว้ในช่องกำหนดเสร็จของ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แบบ </a:t>
            </a:r>
            <a:r>
              <a:rPr lang="th-TH" sz="3600" b="1" dirty="0" err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 ของรายงานการควบคุมภายในระดับส่วนงานย่อย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ปีงบประมาณ พ.ศ. ๒๕๖๑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eaLnBrk="1" hangingPunct="1"/>
            <a:r>
              <a:rPr lang="th-TH" sz="3600" b="1" dirty="0">
                <a:solidFill>
                  <a:srgbClr val="000000"/>
                </a:solidFill>
                <a:cs typeface="EucrosiaUPC" pitchFamily="18" charset="-34"/>
              </a:rPr>
              <a:t>       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468313" y="739775"/>
            <a:ext cx="8964612" cy="563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marL="0" eaLnBrk="1" hangingPunct="1">
              <a:spcBef>
                <a:spcPct val="50000"/>
              </a:spcBef>
            </a:pPr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การทำแบบติดตาม </a:t>
            </a:r>
            <a:r>
              <a:rPr lang="th-TH" sz="54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(ต่อ)</a:t>
            </a:r>
          </a:p>
          <a:p>
            <a:pPr marL="0" eaLnBrk="1" hangingPunct="1">
              <a:spcBef>
                <a:spcPct val="50000"/>
              </a:spcBef>
            </a:pPr>
            <a:endParaRPr lang="th-TH" sz="12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๒) เครื่องหมาย 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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หมายถึงส่วนงานย่อยได้ดำเนินการแล้ว</a:t>
            </a:r>
          </a:p>
          <a:p>
            <a:pPr marL="0"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เสร็จ ณ วันประเมิน แต่ล่าช้ากว่าระยะเวลาที่กำหนดไว้ในช่องกำหนด</a:t>
            </a:r>
          </a:p>
          <a:p>
            <a:pPr marL="0"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เสร็จของแบบ </a:t>
            </a:r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ของรายงานการควบคุมภายในระดับส่วนงานย่อย</a:t>
            </a:r>
          </a:p>
          <a:p>
            <a:pPr marL="0"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ประจำปี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งบประมาณ พ.ศ. ๒๕๖๑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๓) เครื่องหมาย  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ea typeface="Batang" pitchFamily="18" charset="-127"/>
                <a:cs typeface="TH SarabunPSK" pitchFamily="34" charset="-34"/>
              </a:rPr>
              <a:t>X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ea typeface="Batang" pitchFamily="18" charset="-127"/>
                <a:cs typeface="TH SarabunPSK" pitchFamily="34" charset="-34"/>
              </a:rPr>
              <a:t>  หมายถึง ส่วนงานย่อยยังไม่ได้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ea typeface="Batang" pitchFamily="18" charset="-127"/>
                <a:cs typeface="TH SarabunPSK" pitchFamily="34" charset="-34"/>
              </a:rPr>
              <a:t>เริ่มดำเนินการ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ea typeface="Batang" pitchFamily="18" charset="-127"/>
                <a:cs typeface="TH SarabunPSK" pitchFamily="34" charset="-34"/>
              </a:rPr>
              <a:t>ตามที่กำหนดไว้ใน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แบบ </a:t>
            </a:r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ของรายงานการควบคุม</a:t>
            </a:r>
          </a:p>
          <a:p>
            <a:pPr marL="0"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ภายในระดับส่วนงานย่อย ประจำปีงบประมาณ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พ.ศ. ๒๕๖๑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eaLnBrk="1" hangingPunct="1"/>
            <a:r>
              <a:rPr lang="th-TH" sz="3600" b="1" dirty="0">
                <a:solidFill>
                  <a:srgbClr val="000000"/>
                </a:solidFill>
                <a:cs typeface="EucrosiaUPC" pitchFamily="18" charset="-34"/>
              </a:rPr>
              <a:t>        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468313" y="739775"/>
            <a:ext cx="8964612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การทำแบบติดตาม </a:t>
            </a:r>
            <a:r>
              <a:rPr lang="th-TH" sz="54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(ต่อ)</a:t>
            </a:r>
          </a:p>
          <a:p>
            <a:pPr eaLnBrk="1" hangingPunct="1">
              <a:spcBef>
                <a:spcPct val="50000"/>
              </a:spcBef>
            </a:pPr>
            <a:endParaRPr lang="th-TH" sz="12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๔) เครื่องหมาย  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O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หมายถึง ส่วนงานย่อยได้เริ่มดำเนินการ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ตามที่กำหนดไว้ในช่องกำหนดเสร็จของแบบ </a:t>
            </a:r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ของรายงานการ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ควบคุมภายในระดับส่วนงานย่อย ประจำปี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งบประมาณ พ.ศ. ๒๕๖๑  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แต่ ณ วันประเมินยังดำเนินการไม่แล้วเสร็จ อยู่ระหว่างการดำเนินการ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468313" y="495300"/>
            <a:ext cx="8964612" cy="585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การทำแบบติดตาม </a:t>
            </a:r>
            <a:r>
              <a:rPr lang="th-TH" sz="54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(ต่อ)</a:t>
            </a:r>
          </a:p>
          <a:p>
            <a:pPr eaLnBrk="1" hangingPunct="1"/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dirty="0"/>
              <a:t>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คอลัมน์ (๖) วิธีการติดตามและสรุปผลการประเมิน/</a:t>
            </a:r>
          </a:p>
          <a:p>
            <a:pPr eaLnBrk="1" hangingPunct="1"/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ข้อคิดเห็น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วิธีการติดตาม  ให้ผู้ประเมินอธิบายลักษณะการติดตามดังนี้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 ๑) การประเมินผลเป็น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sym typeface="Wingdings" pitchFamily="2" charset="2"/>
              </a:rPr>
              <a:t>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หรือ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</a:t>
            </a:r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ให้อธิบายว่ามี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ติดตามด้วยวิธีไหน เช่น การตรวจสอบเอกสาร  การสอบถาม การ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สัมภาษณ์ การสังเกต ฯลฯ หรืออธิบายรายละเอียดของการปฏิบัติ 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 ๒) การประเมินผลเป็น 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X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ให้อธิบายถึงสาเหตุที่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ไม่ได้มีการปฏิบัติตามที่กำหนดไว้ในแบบ </a:t>
            </a:r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</a:t>
            </a:r>
          </a:p>
          <a:p>
            <a:pPr eaLnBrk="1" hangingPunct="1"/>
            <a:r>
              <a:rPr lang="th-TH" sz="2800" b="1" dirty="0">
                <a:solidFill>
                  <a:srgbClr val="000000"/>
                </a:solidFill>
                <a:cs typeface="EucrosiaUPC" pitchFamily="18" charset="-34"/>
              </a:rPr>
              <a:t>        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468313" y="495300"/>
            <a:ext cx="8964612" cy="640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5400" b="1" u="sng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การทำแบบติดตาม ปย. ๒ (ต่อ)</a:t>
            </a:r>
          </a:p>
          <a:p>
            <a:pPr eaLnBrk="1" hangingPunct="1"/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๓) การประเมินผลเป็น </a:t>
            </a:r>
            <a:r>
              <a:rPr lang="en-US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O</a:t>
            </a:r>
            <a:r>
              <a:rPr lang="th-TH" sz="3600"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ให้อธิบายว่าได้มีการปฏิบัติ</a:t>
            </a:r>
          </a:p>
          <a:p>
            <a:pPr eaLnBrk="1" hangingPunct="1"/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อย่างไรไปแล้วบ้างตามที่กำหนดไว้ในแบบ ปย. ๒</a:t>
            </a:r>
          </a:p>
          <a:p>
            <a:pPr eaLnBrk="1" hangingPunct="1"/>
            <a:r>
              <a:rPr lang="th-TH" sz="28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►</a:t>
            </a:r>
            <a:r>
              <a:rPr lang="th-TH" sz="18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สรุปผลการประเมิน  ให้ผู้ประเมินใส่ผลการประเมิน เมื่อมี</a:t>
            </a:r>
          </a:p>
          <a:p>
            <a:pPr eaLnBrk="1" hangingPunct="1"/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การปรับปรุงแล้วดังนี้</a:t>
            </a:r>
          </a:p>
          <a:p>
            <a:pPr eaLnBrk="1" hangingPunct="1"/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๑) ยังมีความเสี่ยงอยู่ หมายถึง การปรับปรุงที่กำหนด</a:t>
            </a:r>
          </a:p>
          <a:p>
            <a:pPr eaLnBrk="1" hangingPunct="1"/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ในแบบ ปย. ๒ ไม่สามารถลดความเสี่ยงได้ ต้องเปลี่ยนวิธีการปรับปรุง</a:t>
            </a:r>
          </a:p>
          <a:p>
            <a:pPr eaLnBrk="1" hangingPunct="1"/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เพื่อลดความเสี่ยงเป็นวิธีใหม่</a:t>
            </a:r>
          </a:p>
          <a:p>
            <a:pPr eaLnBrk="1" hangingPunct="1"/>
            <a:r>
              <a:rPr lang="th-TH" sz="28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    </a:t>
            </a:r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๒) มีความเสี่ยงที่ยอมรับได้ หมายถึง การปรับปรุงที่</a:t>
            </a:r>
          </a:p>
          <a:p>
            <a:pPr eaLnBrk="1" hangingPunct="1"/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กำหนดในแบบ ปย. ๒ สามารถลดความเสี่ยงจนยอมรับได้ไม่ต้องมีการ</a:t>
            </a:r>
          </a:p>
          <a:p>
            <a:pPr eaLnBrk="1" hangingPunct="1"/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ปรับปรุงในความเสี่ยงนี้อีกแล้ว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468313" y="495300"/>
            <a:ext cx="8964612" cy="5693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การทำแบบติดตาม </a:t>
            </a:r>
            <a:r>
              <a:rPr lang="th-TH" sz="54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(ต่อ)</a:t>
            </a:r>
          </a:p>
          <a:p>
            <a:pPr eaLnBrk="1" hangingPunct="1"/>
            <a:r>
              <a:rPr lang="th-TH" sz="4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การลงลายมือชื่อ</a:t>
            </a:r>
          </a:p>
          <a:p>
            <a:pPr eaLnBrk="1" hangingPunct="1"/>
            <a:endParaRPr lang="th-TH" sz="10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กำหนดให้หัวหน้าส่วนงานย่อยเป็นผู้ลงลายมือชื่อ พร้อม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ตำแหน่งและวันที่ที่ลงลายมือชื่อ และหัวหน้าส่วนงานย่อยไม่  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สามารถมอบหมายให้ผู้รักษาราชการแทนเป็นผู้ลงลายมือชื่อ ยกเว้น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ในขณะนั้นยังไม่มีการแต่งตั้งหัวหน้าส่วนงานย่อยมาปฏิบัติหน้าที่  ณ ส่วนงานย่อย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	    	</a:t>
            </a:r>
          </a:p>
          <a:p>
            <a:pPr eaLnBrk="1" hangingPunct="1"/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324421" y="1224186"/>
            <a:ext cx="8964612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dirty="0" smtClean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ให้สถาบันพัฒนาฝีมือแรงงาน 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สำนักงาน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พัฒนาฝีมือแรงงาน  สถาบันพัฒนาฝีมือแรงงานนานาชาติ สถาบันพัฒนาบุคลากรในอุตสาหกรรมยานยนต์และชิ้นส่วนอะไหล่ยานยนต์ และสถาบันพัฒนาทรัพยากรมนุษย์สำหรับอุตสาหกรรมบริการสุขภาพ ดำเนินการจัดทำตามแนวทางที่กลุ่มตรวจสอบภายในได้กำหนดไว้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ชื่อเรื่อง 1"/>
          <p:cNvSpPr>
            <a:spLocks noGrp="1"/>
          </p:cNvSpPr>
          <p:nvPr>
            <p:ph type="title"/>
          </p:nvPr>
        </p:nvSpPr>
        <p:spPr>
          <a:xfrm>
            <a:off x="306165" y="144066"/>
            <a:ext cx="9217024" cy="86380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4000" b="1" dirty="0">
                <a:latin typeface="TH SarabunIT๙" pitchFamily="34" charset="-34"/>
                <a:cs typeface="TH SarabunIT๙" pitchFamily="34" charset="-34"/>
              </a:rPr>
              <a:t>การทำแบบประเมินการควบคุม</a:t>
            </a:r>
            <a:r>
              <a:rPr lang="th-TH" sz="4000" b="1" dirty="0" smtClean="0">
                <a:latin typeface="TH SarabunIT๙" pitchFamily="34" charset="-34"/>
                <a:cs typeface="TH SarabunIT๙" pitchFamily="34" charset="-34"/>
              </a:rPr>
              <a:t>ภายในด้าน</a:t>
            </a:r>
            <a:r>
              <a:rPr lang="th-TH" sz="4000" b="1" dirty="0">
                <a:latin typeface="TH SarabunIT๙" pitchFamily="34" charset="-34"/>
                <a:cs typeface="TH SarabunIT๙" pitchFamily="34" charset="-34"/>
              </a:rPr>
              <a:t>การคลัง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68437" y="72058"/>
            <a:ext cx="8749665" cy="1080120"/>
          </a:xfrm>
        </p:spPr>
        <p:txBody>
          <a:bodyPr>
            <a:normAutofit fontScale="90000"/>
          </a:bodyPr>
          <a:lstStyle/>
          <a:p>
            <a:r>
              <a:rPr lang="th-TH" sz="2200" b="1" dirty="0" smtClean="0">
                <a:latin typeface="TH SarabunIT๙" pitchFamily="34" charset="-34"/>
                <a:cs typeface="TH SarabunIT๙" pitchFamily="34" charset="-34"/>
              </a:rPr>
              <a:t/>
            </a:r>
            <a:br>
              <a:rPr lang="th-TH" sz="2200" b="1" dirty="0" smtClean="0">
                <a:latin typeface="TH SarabunIT๙" pitchFamily="34" charset="-34"/>
                <a:cs typeface="TH SarabunIT๙" pitchFamily="34" charset="-34"/>
              </a:rPr>
            </a:br>
            <a:r>
              <a:rPr lang="th-TH" sz="2200" b="1" dirty="0" smtClean="0">
                <a:latin typeface="TH SarabunIT๙" pitchFamily="34" charset="-34"/>
                <a:cs typeface="TH SarabunIT๙" pitchFamily="34" charset="-34"/>
              </a:rPr>
              <a:t>หน่วย</a:t>
            </a:r>
            <a:r>
              <a:rPr lang="th-TH" sz="2200" b="1" dirty="0">
                <a:latin typeface="TH SarabunIT๙" pitchFamily="34" charset="-34"/>
                <a:cs typeface="TH SarabunIT๙" pitchFamily="34" charset="-34"/>
              </a:rPr>
              <a:t>งาน...............</a:t>
            </a:r>
            <a:r>
              <a:rPr lang="th-TH" sz="2200" b="1" dirty="0" smtClean="0">
                <a:latin typeface="TH SarabunIT๙" pitchFamily="34" charset="-34"/>
                <a:cs typeface="TH SarabunIT๙" pitchFamily="34" charset="-34"/>
              </a:rPr>
              <a:t>...................................................</a:t>
            </a:r>
            <a:r>
              <a:rPr lang="th-TH" sz="2200" b="1" dirty="0">
                <a:latin typeface="TH SarabunIT๙" pitchFamily="34" charset="-34"/>
                <a:cs typeface="TH SarabunIT๙" pitchFamily="34" charset="-34"/>
              </a:rPr>
              <a:t>	     </a:t>
            </a:r>
            <a:r>
              <a:rPr lang="en-US" sz="2200" b="1" dirty="0">
                <a:latin typeface="TH SarabunIT๙" pitchFamily="34" charset="-34"/>
                <a:cs typeface="TH SarabunIT๙" pitchFamily="34" charset="-34"/>
              </a:rPr>
              <a:t/>
            </a:r>
            <a:br>
              <a:rPr lang="en-US" sz="2200" b="1" dirty="0">
                <a:latin typeface="TH SarabunIT๙" pitchFamily="34" charset="-34"/>
                <a:cs typeface="TH SarabunIT๙" pitchFamily="34" charset="-34"/>
              </a:rPr>
            </a:br>
            <a:r>
              <a:rPr lang="th-TH" sz="2200" b="1" dirty="0">
                <a:latin typeface="TH SarabunIT๙" pitchFamily="34" charset="-34"/>
                <a:cs typeface="TH SarabunIT๙" pitchFamily="34" charset="-34"/>
              </a:rPr>
              <a:t>แบบสอบถามการควบคุมภายใน</a:t>
            </a:r>
            <a:r>
              <a:rPr lang="en-US" sz="2200" b="1" dirty="0">
                <a:latin typeface="TH SarabunIT๙" pitchFamily="34" charset="-34"/>
                <a:cs typeface="TH SarabunIT๙" pitchFamily="34" charset="-34"/>
              </a:rPr>
              <a:t/>
            </a:r>
            <a:br>
              <a:rPr lang="en-US" sz="2200" b="1" dirty="0">
                <a:latin typeface="TH SarabunIT๙" pitchFamily="34" charset="-34"/>
                <a:cs typeface="TH SarabunIT๙" pitchFamily="34" charset="-34"/>
              </a:rPr>
            </a:br>
            <a:r>
              <a:rPr lang="th-TH" sz="2200" b="1" dirty="0">
                <a:latin typeface="TH SarabunIT๙" pitchFamily="34" charset="-34"/>
                <a:cs typeface="TH SarabunIT๙" pitchFamily="34" charset="-34"/>
              </a:rPr>
              <a:t>ด้านการเงินการบัญชี</a:t>
            </a:r>
            <a:r>
              <a:rPr lang="en-US" sz="2700" b="1" dirty="0"/>
              <a:t/>
            </a:r>
            <a:br>
              <a:rPr lang="en-US" sz="2700" b="1" dirty="0"/>
            </a:br>
            <a:endParaRPr lang="en-US" sz="2700" dirty="0"/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21714143"/>
              </p:ext>
            </p:extLst>
          </p:nvPr>
        </p:nvGraphicFramePr>
        <p:xfrm>
          <a:off x="540445" y="1224186"/>
          <a:ext cx="8750300" cy="5572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41255"/>
                <a:gridCol w="792088"/>
                <a:gridCol w="864096"/>
                <a:gridCol w="2052861"/>
              </a:tblGrid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คำถาม</a:t>
                      </a:r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มี/ใช่</a:t>
                      </a:r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ไม่มี/ไม่ใช่</a:t>
                      </a:r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คำอธิบาย/คำตอบ</a:t>
                      </a:r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1. การเก็บรักษาเงินโดยทั่วไป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2. การรับเงิน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3. การจ่ายเงิน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4.</a:t>
                      </a:r>
                      <a:r>
                        <a:rPr lang="th-TH" sz="1600" b="1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 เงินฝากธนาคาร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</a:t>
                      </a: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..................................................................................................................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5. เงินฝากคลัง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..................................................................................................................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6. เงินยืม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7. การบัญชี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..................................................................................................................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</a:t>
                      </a:r>
                      <a:endParaRPr lang="en-US" sz="16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620835" y="6819808"/>
            <a:ext cx="8749665" cy="360040"/>
          </a:xfrm>
          <a:prstGeom prst="rect">
            <a:avLst/>
          </a:prstGeom>
        </p:spPr>
        <p:txBody>
          <a:bodyPr vert="horz" lIns="96685" tIns="48343" rIns="96685" bIns="48343" rtlCol="0" anchor="ctr">
            <a:normAutofit fontScale="25000" lnSpcReduction="20000"/>
          </a:bodyPr>
          <a:lstStyle>
            <a:lvl1pPr algn="ctr" defTabSz="966849" rtl="0" eaLnBrk="1" latinLnBrk="0" hangingPunct="1">
              <a:spcBef>
                <a:spcPct val="0"/>
              </a:spcBef>
              <a:buNone/>
              <a:defRPr sz="47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h-TH" sz="2200" b="1" dirty="0" smtClean="0">
                <a:latin typeface="TH SarabunIT๙" pitchFamily="34" charset="-34"/>
                <a:cs typeface="TH SarabunIT๙" pitchFamily="34" charset="-34"/>
              </a:rPr>
              <a:t/>
            </a:r>
            <a:br>
              <a:rPr lang="th-TH" sz="2200" b="1" dirty="0" smtClean="0">
                <a:latin typeface="TH SarabunIT๙" pitchFamily="34" charset="-34"/>
                <a:cs typeface="TH SarabunIT๙" pitchFamily="34" charset="-34"/>
              </a:rPr>
            </a:br>
            <a:r>
              <a:rPr lang="th-TH" sz="7200" b="1" dirty="0" smtClean="0">
                <a:latin typeface="TH SarabunIT๙" pitchFamily="34" charset="-34"/>
                <a:cs typeface="TH SarabunIT๙" pitchFamily="34" charset="-34"/>
              </a:rPr>
              <a:t>สรุป</a:t>
            </a:r>
            <a:r>
              <a:rPr lang="th-TH" sz="2200" b="1" dirty="0" smtClean="0">
                <a:latin typeface="TH SarabunIT๙" pitchFamily="34" charset="-34"/>
                <a:cs typeface="TH SarabunIT๙" pitchFamily="34" charset="-34"/>
              </a:rPr>
              <a:t>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942390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35054" y="72058"/>
            <a:ext cx="8749665" cy="1152128"/>
          </a:xfrm>
        </p:spPr>
        <p:txBody>
          <a:bodyPr>
            <a:normAutofit fontScale="90000"/>
          </a:bodyPr>
          <a:lstStyle/>
          <a:p>
            <a:r>
              <a:rPr lang="th-TH" sz="2200" b="1" dirty="0" smtClean="0">
                <a:latin typeface="TH SarabunIT๙" pitchFamily="34" charset="-34"/>
                <a:cs typeface="TH SarabunIT๙" pitchFamily="34" charset="-34"/>
              </a:rPr>
              <a:t/>
            </a:r>
            <a:br>
              <a:rPr lang="th-TH" sz="2200" b="1" dirty="0" smtClean="0">
                <a:latin typeface="TH SarabunIT๙" pitchFamily="34" charset="-34"/>
                <a:cs typeface="TH SarabunIT๙" pitchFamily="34" charset="-34"/>
              </a:rPr>
            </a:br>
            <a:r>
              <a:rPr lang="th-TH" sz="2200" b="1" dirty="0" smtClean="0">
                <a:latin typeface="TH SarabunIT๙" pitchFamily="34" charset="-34"/>
                <a:cs typeface="TH SarabunIT๙" pitchFamily="34" charset="-34"/>
              </a:rPr>
              <a:t>หน่วย</a:t>
            </a:r>
            <a:r>
              <a:rPr lang="th-TH" sz="2200" b="1" dirty="0">
                <a:latin typeface="TH SarabunIT๙" pitchFamily="34" charset="-34"/>
                <a:cs typeface="TH SarabunIT๙" pitchFamily="34" charset="-34"/>
              </a:rPr>
              <a:t>งาน...............</a:t>
            </a:r>
            <a:r>
              <a:rPr lang="th-TH" sz="2200" b="1" dirty="0" smtClean="0">
                <a:latin typeface="TH SarabunIT๙" pitchFamily="34" charset="-34"/>
                <a:cs typeface="TH SarabunIT๙" pitchFamily="34" charset="-34"/>
              </a:rPr>
              <a:t>...................................................</a:t>
            </a:r>
            <a:r>
              <a:rPr lang="th-TH" sz="2200" b="1" dirty="0">
                <a:latin typeface="TH SarabunIT๙" pitchFamily="34" charset="-34"/>
                <a:cs typeface="TH SarabunIT๙" pitchFamily="34" charset="-34"/>
              </a:rPr>
              <a:t>	     </a:t>
            </a:r>
            <a:r>
              <a:rPr lang="en-US" sz="2200" b="1" dirty="0">
                <a:latin typeface="TH SarabunIT๙" pitchFamily="34" charset="-34"/>
                <a:cs typeface="TH SarabunIT๙" pitchFamily="34" charset="-34"/>
              </a:rPr>
              <a:t/>
            </a:r>
            <a:br>
              <a:rPr lang="en-US" sz="2200" b="1" dirty="0">
                <a:latin typeface="TH SarabunIT๙" pitchFamily="34" charset="-34"/>
                <a:cs typeface="TH SarabunIT๙" pitchFamily="34" charset="-34"/>
              </a:rPr>
            </a:br>
            <a:r>
              <a:rPr lang="th-TH" sz="2200" b="1" dirty="0">
                <a:latin typeface="TH SarabunIT๙" pitchFamily="34" charset="-34"/>
                <a:cs typeface="TH SarabunIT๙" pitchFamily="34" charset="-34"/>
              </a:rPr>
              <a:t>แบบสอบถามการควบคุมภายใน</a:t>
            </a:r>
            <a:r>
              <a:rPr lang="en-US" sz="2200" b="1" dirty="0">
                <a:latin typeface="TH SarabunIT๙" pitchFamily="34" charset="-34"/>
                <a:cs typeface="TH SarabunIT๙" pitchFamily="34" charset="-34"/>
              </a:rPr>
              <a:t/>
            </a:r>
            <a:br>
              <a:rPr lang="en-US" sz="2200" b="1" dirty="0">
                <a:latin typeface="TH SarabunIT๙" pitchFamily="34" charset="-34"/>
                <a:cs typeface="TH SarabunIT๙" pitchFamily="34" charset="-34"/>
              </a:rPr>
            </a:br>
            <a:r>
              <a:rPr lang="th-TH" sz="2200" b="1" dirty="0">
                <a:latin typeface="TH SarabunIT๙" pitchFamily="34" charset="-34"/>
                <a:cs typeface="TH SarabunIT๙" pitchFamily="34" charset="-34"/>
              </a:rPr>
              <a:t>ด้านพัสดุ</a:t>
            </a:r>
            <a:r>
              <a:rPr lang="en-US" sz="2200" b="1" dirty="0"/>
              <a:t/>
            </a:r>
            <a:br>
              <a:rPr lang="en-US" sz="2200" b="1" dirty="0"/>
            </a:br>
            <a:endParaRPr lang="en-US" sz="2200" dirty="0"/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12985261"/>
              </p:ext>
            </p:extLst>
          </p:nvPr>
        </p:nvGraphicFramePr>
        <p:xfrm>
          <a:off x="396429" y="1224187"/>
          <a:ext cx="8750300" cy="5547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41255"/>
                <a:gridCol w="792088"/>
                <a:gridCol w="864096"/>
                <a:gridCol w="2052861"/>
              </a:tblGrid>
              <a:tr h="288031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คำถาม</a:t>
                      </a:r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มี/ใช่</a:t>
                      </a:r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ไม่มี/ไม่ใช่</a:t>
                      </a:r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คำอธิบาย/คำตอบ</a:t>
                      </a:r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5109095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1. เรื่องทั่วไป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2. การกำหนดความต้องการ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3. การจัด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4.</a:t>
                      </a:r>
                      <a:r>
                        <a:rPr lang="th-TH" sz="1600" b="1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 การตรวจรับ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</a:t>
                      </a: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..................................................................................................................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5. การควบคุมและการเก็บรักษา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..................................................................................................................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6. การตรวจสอบและการเก็บรักษา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7. การควบคุมยานพาหนะ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..................................................................................................................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60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.................................................................................................................</a:t>
                      </a:r>
                      <a:endParaRPr lang="en-US" sz="16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396430" y="6819808"/>
            <a:ext cx="8784976" cy="360040"/>
          </a:xfrm>
          <a:prstGeom prst="rect">
            <a:avLst/>
          </a:prstGeom>
        </p:spPr>
        <p:txBody>
          <a:bodyPr vert="horz" lIns="96685" tIns="48343" rIns="96685" bIns="48343" rtlCol="0" anchor="ctr">
            <a:normAutofit fontScale="25000" lnSpcReduction="20000"/>
          </a:bodyPr>
          <a:lstStyle>
            <a:lvl1pPr algn="ctr" defTabSz="966849" rtl="0" eaLnBrk="1" latinLnBrk="0" hangingPunct="1">
              <a:spcBef>
                <a:spcPct val="0"/>
              </a:spcBef>
              <a:buNone/>
              <a:defRPr sz="47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h-TH" sz="2200" b="1" dirty="0" smtClean="0">
                <a:latin typeface="TH SarabunIT๙" pitchFamily="34" charset="-34"/>
                <a:cs typeface="TH SarabunIT๙" pitchFamily="34" charset="-34"/>
              </a:rPr>
              <a:t/>
            </a:r>
            <a:br>
              <a:rPr lang="th-TH" sz="2200" b="1" dirty="0" smtClean="0">
                <a:latin typeface="TH SarabunIT๙" pitchFamily="34" charset="-34"/>
                <a:cs typeface="TH SarabunIT๙" pitchFamily="34" charset="-34"/>
              </a:rPr>
            </a:br>
            <a:r>
              <a:rPr lang="th-TH" sz="8000" b="1" dirty="0" smtClean="0">
                <a:latin typeface="TH SarabunIT๙" pitchFamily="34" charset="-34"/>
                <a:cs typeface="TH SarabunIT๙" pitchFamily="34" charset="-34"/>
              </a:rPr>
              <a:t>สรุป</a:t>
            </a:r>
            <a:r>
              <a:rPr lang="th-TH" sz="2200" b="1" dirty="0" smtClean="0">
                <a:latin typeface="TH SarabunIT๙" pitchFamily="34" charset="-34"/>
                <a:cs typeface="TH SarabunIT๙" pitchFamily="34" charset="-34"/>
              </a:rPr>
              <a:t>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53655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324421" y="1872258"/>
            <a:ext cx="8858250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/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แบบ </a:t>
            </a:r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หรือ รายงานการประเมินผลและการปรับปรุง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การควบคุมภายใน เป็นรายงานเพื่อบันทึกกระบวนการในการ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ประเมินผลการควบคุมภายในระบุการควบคุมที่มีอยู่ การประเมินผล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การควบคุมความเสี่ยงที่ยังมีอยู่ การควบคุมภายในที่ต้องปรับปรุงและ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ผู้รับผิดชอบ</a:t>
            </a:r>
          </a:p>
        </p:txBody>
      </p:sp>
      <p:sp>
        <p:nvSpPr>
          <p:cNvPr id="3" name="ชื่อเรื่อง 1"/>
          <p:cNvSpPr>
            <a:spLocks noGrp="1"/>
          </p:cNvSpPr>
          <p:nvPr>
            <p:ph type="title"/>
          </p:nvPr>
        </p:nvSpPr>
        <p:spPr>
          <a:xfrm>
            <a:off x="306165" y="144066"/>
            <a:ext cx="9217024" cy="86380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4000" b="1" dirty="0">
                <a:latin typeface="TH SarabunIT๙" pitchFamily="34" charset="-34"/>
                <a:cs typeface="TH SarabunIT๙" pitchFamily="34" charset="-34"/>
              </a:rPr>
              <a:t>แนวทางการจัดทำรายงานตามแบบ </a:t>
            </a:r>
            <a:r>
              <a:rPr lang="th-TH" sz="4000" b="1" dirty="0" err="1">
                <a:latin typeface="TH SarabunIT๙" pitchFamily="34" charset="-34"/>
                <a:cs typeface="TH SarabunIT๙" pitchFamily="34" charset="-34"/>
              </a:rPr>
              <a:t>ปย</a:t>
            </a:r>
            <a:r>
              <a:rPr lang="th-TH" sz="4000" b="1" dirty="0">
                <a:latin typeface="TH SarabunIT๙" pitchFamily="34" charset="-34"/>
                <a:cs typeface="TH SarabunIT๙" pitchFamily="34" charset="-34"/>
              </a:rPr>
              <a:t>. ๒</a:t>
            </a:r>
          </a:p>
        </p:txBody>
      </p:sp>
    </p:spTree>
    <p:extLst>
      <p:ext uri="{BB962C8B-B14F-4D97-AF65-F5344CB8AC3E}">
        <p14:creationId xmlns:p14="http://schemas.microsoft.com/office/powerpoint/2010/main" val="39296283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86094" y="288370"/>
            <a:ext cx="8749665" cy="71979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แบบ </a:t>
            </a:r>
            <a:r>
              <a:rPr lang="th-TH" b="1" dirty="0" err="1" smtClean="0">
                <a:latin typeface="TH SarabunIT๙" pitchFamily="34" charset="-34"/>
                <a:cs typeface="TH SarabunIT๙" pitchFamily="34" charset="-34"/>
              </a:rPr>
              <a:t>ปย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. 2</a:t>
            </a:r>
            <a:endParaRPr lang="en-US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68437" y="1080171"/>
            <a:ext cx="8749665" cy="1152127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th-TH" sz="2800" b="1" dirty="0">
                <a:latin typeface="TH SarabunIT๙" pitchFamily="34" charset="-34"/>
                <a:cs typeface="TH SarabunIT๙" pitchFamily="34" charset="-34"/>
              </a:rPr>
              <a:t>ชื่อหน่วยงานย่อย.............................................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th-TH" sz="2800" b="1" dirty="0">
                <a:latin typeface="TH SarabunIT๙" pitchFamily="34" charset="-34"/>
                <a:cs typeface="TH SarabunIT๙" pitchFamily="34" charset="-34"/>
              </a:rPr>
              <a:t>รายงานการประเมินผลและการปรับปรุงการควบคุมภายใน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th-TH" sz="2800" b="1" dirty="0">
                <a:latin typeface="TH SarabunIT๙" pitchFamily="34" charset="-34"/>
                <a:cs typeface="TH SarabunIT๙" pitchFamily="34" charset="-34"/>
              </a:rPr>
              <a:t> สำหรับระยะเวลาการดำเนินงานสิ้นสุด </a:t>
            </a:r>
            <a:r>
              <a:rPr lang="th-TH" sz="2800" b="1" dirty="0" smtClean="0">
                <a:latin typeface="TH SarabunIT๙" pitchFamily="34" charset="-34"/>
                <a:cs typeface="TH SarabunIT๙" pitchFamily="34" charset="-34"/>
              </a:rPr>
              <a:t>วันที่ ........ เดือน ........... พ.ศ. ......</a:t>
            </a:r>
            <a:endParaRPr lang="en-US" sz="2800" b="1" dirty="0"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6459106"/>
              </p:ext>
            </p:extLst>
          </p:nvPr>
        </p:nvGraphicFramePr>
        <p:xfrm>
          <a:off x="252413" y="2232298"/>
          <a:ext cx="9145017" cy="4815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6431"/>
                <a:gridCol w="1306431"/>
                <a:gridCol w="1306431"/>
                <a:gridCol w="1306431"/>
                <a:gridCol w="1306431"/>
                <a:gridCol w="1306431"/>
                <a:gridCol w="130643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ภารกิจตามกฎหมายที่จัดตั้งหน่วยงานของรัฐหรือภารกิจตามแผนการดำเนินการ หรือภารกิจอื่นๆ ที่สำคัญของหน่วยงานของรัฐ/วัตถุประสงค์</a:t>
                      </a:r>
                    </a:p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(๑)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ความเสี่ยง</a:t>
                      </a:r>
                    </a:p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(๒)</a:t>
                      </a:r>
                    </a:p>
                    <a:p>
                      <a:pPr algn="ctr"/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การควบคุมภายในที่มีอยู่</a:t>
                      </a:r>
                    </a:p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(๓)</a:t>
                      </a:r>
                    </a:p>
                    <a:p>
                      <a:pPr algn="ctr"/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การประเมินผลการควบคุมภายใน</a:t>
                      </a:r>
                    </a:p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(๔)</a:t>
                      </a:r>
                    </a:p>
                    <a:p>
                      <a:pPr algn="ctr"/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ความเสี่ยงที่ยังมีอยู่</a:t>
                      </a:r>
                    </a:p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(๕)</a:t>
                      </a:r>
                    </a:p>
                    <a:p>
                      <a:pPr algn="ctr"/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การปรับปรุง</a:t>
                      </a:r>
                    </a:p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การควบคุมภายใน</a:t>
                      </a:r>
                    </a:p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(6)</a:t>
                      </a:r>
                    </a:p>
                    <a:p>
                      <a:pPr algn="ctr"/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หน่วยงาน</a:t>
                      </a:r>
                    </a:p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ที่รับผิดชอบ/กำหนดเสร็จ</a:t>
                      </a:r>
                    </a:p>
                    <a:p>
                      <a:pPr algn="ctr"/>
                      <a:r>
                        <a:rPr lang="th-TH" sz="16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(7)</a:t>
                      </a:r>
                    </a:p>
                    <a:p>
                      <a:pPr algn="ctr"/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sz="1600" b="1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600" b="1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ctr"/>
                      <a:endParaRPr lang="th-TH" sz="1600" b="1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ctr"/>
                      <a:endParaRPr lang="th-TH" sz="1600" b="1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ctr"/>
                      <a:endParaRPr lang="th-TH" sz="1600" b="1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ctr"/>
                      <a:endParaRPr lang="th-TH" sz="1600" b="1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ctr"/>
                      <a:endParaRPr lang="th-TH" sz="1600" b="1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ctr"/>
                      <a:endParaRPr lang="th-TH" sz="1600" b="1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ctr"/>
                      <a:endParaRPr lang="th-TH" sz="1600" b="1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ctr"/>
                      <a:endParaRPr lang="th-TH" sz="1600" b="1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  <a:p>
                      <a:pPr algn="ctr"/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 b="1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 b="1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0698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468313" y="157163"/>
            <a:ext cx="8964612" cy="68634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8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ชื่อส่วนงานย่อย </a:t>
            </a:r>
          </a:p>
          <a:p>
            <a:pPr eaLnBrk="1" hangingPunct="1"/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ให้ใส่ชื่อหน่วยงาน เช่น กลุ่มพัฒนาระบบบริหาร</a:t>
            </a:r>
            <a:endParaRPr lang="th-TH" sz="20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>
              <a:spcBef>
                <a:spcPct val="1500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ชื่อรายงานการประเมินผลและการปรับปรุงการควบคุม </a:t>
            </a:r>
          </a:p>
          <a:p>
            <a:pPr eaLnBrk="1" hangingPunct="1"/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ภายใน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ไม่ต้องเปลี่ยนแปลงข้อความแต่อย่างใด</a:t>
            </a:r>
          </a:p>
          <a:p>
            <a:pPr eaLnBrk="1" hangingPunct="1">
              <a:spcBef>
                <a:spcPct val="15000"/>
              </a:spcBef>
            </a:pP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สำหรับระยะเวลาดำเนินงานสิ้นสุด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วันที่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...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เดือน 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...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พ.ศ. 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...</a:t>
            </a:r>
            <a:endParaRPr lang="th-TH" sz="18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1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ให้ระบุวันสุดท้ายของรอบระยะเวลาในรายงานการประเมิน ผลและการปรับปรุงการควบคุมภายใน ถ้าเป็นรายงานการควบคุมภายในฯ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ปีงบประมาณ พ.ศ. ๒๕๖๒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จะเป็นวันที่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๓๐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เดือน  กันยายน พ.ศ.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๒๕๖๒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323850" y="365125"/>
            <a:ext cx="9145588" cy="678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8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(ต่อ)</a:t>
            </a:r>
          </a:p>
          <a:p>
            <a:pPr eaLnBrk="1" hangingPunct="1">
              <a:spcBef>
                <a:spcPct val="20000"/>
              </a:spcBef>
            </a:pP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dirty="0"/>
              <a:t>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คอลัมน์ (๑) ภารกิจตามกฎหมายที่จัดตั้งหน่วยงานของรัฐหรือภารกิจตามแผนการดำเนินการ หรือภารกิจอื่นๆ ที่สำคัญของหน่วยงานของรัฐ/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วัตถุประสงค์</a:t>
            </a:r>
          </a:p>
          <a:p>
            <a:pPr eaLnBrk="1" hangingPunct="1">
              <a:spcBef>
                <a:spcPct val="20000"/>
              </a:spcBef>
            </a:pP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การระบุวัตถุประสงค์การควบคุม จะต้องระบุจาก ๔ กรณีดังต่อไปนี้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 กรณีที่ ๑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ให้นำข้อมูลที่มีการประเมินผลว่ามีจุดอ่อนหรือมีความเสี่ยงที่ยังมีอยู่ในแบบ </a:t>
            </a:r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.๑ ของปีงบประมาณ พ.ศ.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๒๕๖๒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ั้งหมดมาระบุเป็นวัตถุประสงค์การควบคุมและกำหนดแนวทางหรือวิธีการที่จะทำให้จุดอ่อนหรือความเสี่ยงที่ยังมีอยู่ เป็นอยู่ในระดับที่ยอมรับได้ (ยกเว้นถ้าไม่มีกรณีที่ ๑ ก็ไม่ต้องระบุ)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341689" y="576114"/>
            <a:ext cx="9145588" cy="4721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8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(ต่อ</a:t>
            </a:r>
            <a:r>
              <a:rPr lang="th-TH" sz="48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th-TH" sz="4800" b="1" u="sng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>
              <a:spcBef>
                <a:spcPct val="20000"/>
              </a:spcBef>
            </a:pP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   </a:t>
            </a:r>
            <a:endParaRPr lang="th-TH" sz="2800" b="1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>
              <a:spcBef>
                <a:spcPct val="2000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             </a:t>
            </a:r>
            <a:r>
              <a:rPr lang="th-TH" sz="3600" b="1" spc="-5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</a:t>
            </a:r>
            <a:r>
              <a:rPr lang="th-TH" sz="3600" b="1" spc="-5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spc="-5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กรณีที่ ๒ ให้นำข้อมูลที่มีสรุปผลการการประเมินว่ายังมีความเสี่ยงอยู่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ในคอลัมน์ (๖) ของแบบติดตาม </a:t>
            </a:r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ของ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ปีงบประมาณ พ.ศ. ๒๕๖๒  ทั้งหมด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มาระบุเป็นวัตถุประสงค์การ</a:t>
            </a:r>
            <a:r>
              <a:rPr lang="th-TH" sz="3600" b="1" spc="-1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ควบคุมและกำหนดแนวทางหรือ</a:t>
            </a:r>
            <a:r>
              <a:rPr lang="th-TH" sz="3600" b="1" spc="-1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วิธีการ ที่</a:t>
            </a:r>
            <a:r>
              <a:rPr lang="th-TH" sz="3600" b="1" spc="-1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จะทำให้ความเสี่ยงที่ยังมีอยู่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เป็นอยู่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ในระดับที่ยอมรับได้ (ยกเว้นถ้าไม่มีกรณีที่ ๒ ก็ไม่ต้องระบุ)</a:t>
            </a:r>
          </a:p>
          <a:p>
            <a:pPr eaLnBrk="1" hangingPunct="1"/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323850" y="71438"/>
            <a:ext cx="9145588" cy="6444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8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(ต่อ)</a:t>
            </a:r>
          </a:p>
          <a:p>
            <a:pPr eaLnBrk="1" hangingPunct="1">
              <a:spcBef>
                <a:spcPct val="20000"/>
              </a:spcBef>
            </a:pP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    </a:t>
            </a:r>
          </a:p>
          <a:p>
            <a:pPr eaLnBrk="1" hangingPunct="1">
              <a:spcBef>
                <a:spcPct val="20000"/>
              </a:spcBef>
            </a:pPr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</a:t>
            </a:r>
            <a:r>
              <a:rPr lang="th-TH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   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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กรณีที่ ๓ (เฉพาะสถาบันพัฒนาฝีมือแรงงาน  สำนักงานพัฒนาฝีมือ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แรงงาน สถาบัน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พัฒนาฝีมือแรงงงานนานาชาติ สถาบันพัฒนาบุคลากรในอุตสาหกรรมยานยนต์และชิ้นส่วนอะไหล่ยานยนต์ และสถาบันพัฒนาทรัพยากรมนุษย์สำหรับอุตสาหกรรมบริการสุขภาพ) ให้นำข้อมูลที่มีการประเมินผลว่ามีจุดอ่อนหรือมีความเสี่ยงที่ยังมีอยู่ในแบบประเมินการควบคุมภายในด้านการ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คลังของปีงบประมาณ พ.ศ. ๒๕๖๒</a:t>
            </a:r>
            <a:r>
              <a:rPr lang="th-TH" sz="3600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ทั้งหมด มาระบุเป็นวัตถุประสงค์การควบคุมและกำหนดแนวทางหรือวิธีการที่จะทำให้จุดอ่อนหรือความเสี่ยงที่ยังมีอยู่ เป็นอยู่ในระดับที่ยอมรับได้ (ยกเว้นถ้าไม่มีกรณีที่ ๓ ก็ไม่ต้องระบุ)</a:t>
            </a:r>
          </a:p>
        </p:txBody>
      </p:sp>
    </p:spTree>
    <p:extLst>
      <p:ext uri="{BB962C8B-B14F-4D97-AF65-F5344CB8AC3E}">
        <p14:creationId xmlns:p14="http://schemas.microsoft.com/office/powerpoint/2010/main" val="161250697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323850" y="577850"/>
            <a:ext cx="9145588" cy="606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8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(ต่อ)</a:t>
            </a:r>
          </a:p>
          <a:p>
            <a:pPr eaLnBrk="1" hangingPunct="1">
              <a:spcBef>
                <a:spcPct val="5000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    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กรณีที่ ๔ (ทุกหน่วยงานจะต้องทำ ไม่มีข้อยกเว้น) จะมีการดำเนินการ ๒ ขั้นตอน คือ</a:t>
            </a:r>
          </a:p>
          <a:p>
            <a:pPr eaLnBrk="1" hangingPunct="1">
              <a:spcBef>
                <a:spcPct val="5000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</a:t>
            </a:r>
            <a:r>
              <a:rPr lang="th-TH" sz="28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 </a:t>
            </a:r>
            <a:r>
              <a:rPr lang="th-TH" sz="28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ให้</a:t>
            </a:r>
            <a:r>
              <a:rPr lang="th-TH" sz="28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ระบุกิจกรรมทุกกิจกรรมของหน่วยงานที่ได้มีการดำเนินการในปีงบประมาณ พ.ศ. </a:t>
            </a:r>
            <a:r>
              <a:rPr lang="th-TH" sz="28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๒๕๖๒ </a:t>
            </a:r>
            <a:r>
              <a:rPr lang="th-TH" sz="28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เช่น กิจกรรม</a:t>
            </a:r>
            <a:r>
              <a:rPr lang="th-TH" sz="28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การฝึกอบรมฝีมือแรงงาน (การฝึกเตรียมเข้าทำงาน ,การฝึกยกระดับฝีมือแรงงาน ,การฝึกอาชีพเสริม ,การฝึกอาชีพอิสระ</a:t>
            </a:r>
            <a:r>
              <a:rPr lang="th-TH" sz="28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) กิจกรรม</a:t>
            </a:r>
            <a:r>
              <a:rPr lang="th-TH" sz="28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ทดสอบมาตรฐานฝีมือ</a:t>
            </a:r>
            <a:r>
              <a:rPr lang="th-TH" sz="28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แรงงาน กิจกรรม</a:t>
            </a:r>
            <a:r>
              <a:rPr lang="th-TH" sz="28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รับรองหลักสูตรและอนุมัติค่าใช้จ่ายในการฝึกอบรมฝีมือแรงงานตามพระราชบัญญัติส่งเสริมการพัฒนาฝีมือแรงงาน พ.ศ. </a:t>
            </a:r>
            <a:r>
              <a:rPr lang="th-TH" sz="28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2545 กิจกรรม</a:t>
            </a:r>
            <a:r>
              <a:rPr lang="th-TH" sz="28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ด้านการชำระหนี้เงินกู้ยืมเงินกองทุนการพัฒนาฝีมือ</a:t>
            </a:r>
            <a:r>
              <a:rPr lang="th-TH" sz="28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แรงงาน กิจกรรม</a:t>
            </a:r>
            <a:r>
              <a:rPr lang="th-TH" sz="28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ประเมินและรับรองความรู้</a:t>
            </a:r>
            <a:r>
              <a:rPr lang="th-TH" sz="28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ความสามารถ กิจกรรม</a:t>
            </a:r>
            <a:r>
              <a:rPr lang="th-TH" sz="28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ด้านการ</a:t>
            </a:r>
            <a:r>
              <a:rPr lang="th-TH" sz="28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พัสดุ กิจกรรม</a:t>
            </a:r>
            <a:r>
              <a:rPr lang="th-TH" sz="28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ด้านการเงินและ</a:t>
            </a:r>
            <a:r>
              <a:rPr lang="th-TH" sz="28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บัญชี </a:t>
            </a:r>
            <a:r>
              <a:rPr lang="th-TH" sz="2800" b="1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กิจกรรม</a:t>
            </a:r>
            <a:r>
              <a:rPr lang="th-TH" sz="28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อื่นๆ </a:t>
            </a:r>
            <a:r>
              <a:rPr lang="th-TH" sz="2800" b="1" spc="-1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เป็น</a:t>
            </a:r>
            <a:r>
              <a:rPr lang="th-TH" sz="2800" b="1" spc="-100" dirty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ต้น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323850" y="504825"/>
            <a:ext cx="9145588" cy="576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8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(ต่อ)</a:t>
            </a:r>
            <a:endParaRPr lang="th-TH" sz="40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      	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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ในแต่ละกิจกรรมให้ระบุวัตถุประสงค์การควบคุมของกิจกรรมนั้นๆ ซึ่งในแต่ละกิจกรรมอาจมีได้หลายวัตถุประสงค์  เช่น เพื่อให้การจัดซื้อพัสดุถูกต้องตามระเบียบพัสดุ  เพื่อให้การเก็บรักษาเงินเป็นไปอย่างถูกต้องตามระเบียบการเงิน เป็นต้น  นอกจากนี้ในการระบุวัตถุประสงค์การควบคุมในแต่ละข้อควรระบุเพียงวัตถุประสงค์เดียวเท่านั้น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ไม่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ควรระบุหลายวัตถุประสงค์ในข้อเดียว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เช่น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เพื่อให้วัสดุ/ครุภัณฑ์ใช้งานให้</a:t>
            </a:r>
            <a:r>
              <a:rPr lang="th-TH" sz="36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มากที่สุด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ทนที่สุด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และเกิดการ</a:t>
            </a:r>
            <a:r>
              <a:rPr lang="th-TH" sz="36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สูญหายน้อยที่สุด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เป็นต้น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ดังนั้น </a:t>
            </a:r>
            <a:r>
              <a:rPr lang="th-TH" sz="36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ควรแยกเป็น ๑</a:t>
            </a:r>
            <a:r>
              <a:rPr lang="en-US" sz="36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วัตถุประสงค์ต่อ ๑</a:t>
            </a:r>
            <a:r>
              <a:rPr lang="en-US" sz="36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วัตถุประสงค์การควบคุม เท่านั้น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323850" y="215900"/>
            <a:ext cx="9145588" cy="5601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8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(ต่อ)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>
              <a:spcBef>
                <a:spcPct val="50000"/>
              </a:spcBef>
            </a:pP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คอลัมน์ (๒) 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ความเสี่ยง</a:t>
            </a:r>
          </a:p>
          <a:p>
            <a:pPr eaLnBrk="1" hangingPunct="1">
              <a:spcBef>
                <a:spcPts val="0"/>
              </a:spcBef>
            </a:pP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</a:t>
            </a:r>
            <a:r>
              <a:rPr lang="th-TH" sz="28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</a:t>
            </a:r>
            <a:r>
              <a:rPr lang="th-TH" sz="40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ระบุความเสี่ยงสำคัญของแต่ละภารกิจ</a:t>
            </a:r>
          </a:p>
          <a:p>
            <a:pPr eaLnBrk="1" hangingPunct="1">
              <a:spcBef>
                <a:spcPts val="600"/>
              </a:spcBef>
            </a:pP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sz="2800" dirty="0" smtClean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คอลัมน์ 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(๓)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ควบคุมภายในที่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มีอยู่</a:t>
            </a:r>
          </a:p>
          <a:p>
            <a:pPr eaLnBrk="1" hangingPunct="1">
              <a:spcBef>
                <a:spcPts val="60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ให้ระบุแนวทางหรือวิธีการที่หน่วยงานมีการปฏิบัติอยู่แล้วในเรื่องที่เกี่ยวกับวัตถุประสงค์การควบคุมในคอลัมน์ (๑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) เพื่อลดหรือควบคุมความเสี่ยง เช่น ขั้นตอน วิธีปฏิบัติงาน กฎเกณฑ์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>
              <a:spcBef>
                <a:spcPct val="30000"/>
              </a:spcBef>
            </a:pP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323850" y="215900"/>
            <a:ext cx="9145588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8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(ต่อ)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>
              <a:spcBef>
                <a:spcPct val="50000"/>
              </a:spcBef>
            </a:pPr>
            <a:r>
              <a:rPr lang="th-TH" dirty="0" smtClean="0">
                <a:solidFill>
                  <a:srgbClr val="000000"/>
                </a:solidFill>
                <a:sym typeface="Wingdings" pitchFamily="2" charset="2"/>
              </a:rPr>
              <a:t> 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คอลัมน์ 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(๔)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การประเมินผลการ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ควบคุมภายใน</a:t>
            </a:r>
            <a:endParaRPr lang="th-TH" sz="40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1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ให้ประเมินว่าการควบคุมที่มีอยู่ตามคอลัมน์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(๓)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เมื่อ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พิจารณาวัตถุประสงค์การควบคุมในคอลัมน์ (๑) มีผลเป็น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อย่างไร ซึ่งผลการประเมินจะมีอยู่ ๒ แบบ คือ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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เพียงพอ หมายถึง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ว่า แนวทาง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หรือวิธีการที่หน่วยงาน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มีการปฏิบัติอยู่ เมื่อประเมินกับวัตถุประสงค์การควบคุมแล้ว มี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ความ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เพียงพอ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สามารถยอมรับได้  </a:t>
            </a:r>
          </a:p>
        </p:txBody>
      </p:sp>
    </p:spTree>
    <p:extLst>
      <p:ext uri="{BB962C8B-B14F-4D97-AF65-F5344CB8AC3E}">
        <p14:creationId xmlns:p14="http://schemas.microsoft.com/office/powerpoint/2010/main" val="42028568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323850" y="549275"/>
            <a:ext cx="9145588" cy="512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8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(ต่อ)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>
              <a:spcBef>
                <a:spcPct val="5000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 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 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ไม่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เพียงพอ หมายถึง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ว่า แนวทาง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หรือวิธีการที่หน่วยงานมีการปฏิบัติอยู่ เมื่อประเมินกับวัตถุประสงค์การควบคุมแล้ว ยังมีความเสี่ยงที่ทำให้ไม่บรรลุวัตถุประสงค์หลงเหลืออยู่ </a:t>
            </a:r>
          </a:p>
          <a:p>
            <a:pPr eaLnBrk="1" hangingPunct="1">
              <a:spcBef>
                <a:spcPct val="30000"/>
              </a:spcBef>
            </a:pP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คอลัมน์ 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(๕)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ความเสี่ยงที่ยังมีอยู่</a:t>
            </a:r>
          </a:p>
          <a:p>
            <a:pPr eaLnBrk="1" hangingPunct="1">
              <a:spcBef>
                <a:spcPct val="20000"/>
              </a:spcBef>
            </a:pP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	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กรณีประเมินว่า “เพียงพอ” ตามคอลัมน์ </a:t>
            </a:r>
            <a:r>
              <a:rPr lang="th-TH" sz="3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(๔)</a:t>
            </a:r>
            <a:endParaRPr lang="th-TH" sz="38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  <a:sym typeface="Wingdings" pitchFamily="2" charset="2"/>
            </a:endParaRPr>
          </a:p>
          <a:p>
            <a:pPr eaLnBrk="1" hangingPunct="1"/>
            <a:r>
              <a:rPr lang="th-TH" sz="1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      </a:t>
            </a:r>
            <a:r>
              <a:rPr lang="th-TH" sz="3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</a:t>
            </a:r>
            <a:r>
              <a:rPr lang="th-TH" sz="1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ไม่ต้องระบุข้อความใดๆ ให้ปล่อยว่างไว้</a:t>
            </a:r>
            <a:endParaRPr lang="th-TH" sz="18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1800" b="1" dirty="0">
                <a:solidFill>
                  <a:srgbClr val="000000"/>
                </a:solidFill>
              </a:rPr>
              <a:t> 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323850" y="314325"/>
            <a:ext cx="9145588" cy="6832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8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</a:t>
            </a:r>
            <a:r>
              <a:rPr lang="en-US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(ต่อ)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>
              <a:spcBef>
                <a:spcPct val="20000"/>
              </a:spcBef>
            </a:pP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3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</a:t>
            </a:r>
            <a:r>
              <a:rPr lang="th-TH" sz="3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กรณีประเมินว่า “ไม่เพียงพอ” ตามคอลัมน์ </a:t>
            </a:r>
            <a:r>
              <a:rPr lang="th-TH" sz="3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(๔)</a:t>
            </a:r>
            <a:endParaRPr lang="th-TH" sz="38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  <a:sym typeface="Wingdings" pitchFamily="2" charset="2"/>
            </a:endParaRPr>
          </a:p>
          <a:p>
            <a:pPr eaLnBrk="1" hangingPunct="1"/>
            <a:r>
              <a:rPr lang="th-TH" sz="3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   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ให้ระบุความเสี่ยงที่ยังหลงเหลืออยู่ ที่อาจทำ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     ไม่สามารถ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บรรลุตามวัตถุประสงค์การควบคุม</a:t>
            </a:r>
          </a:p>
          <a:p>
            <a:pPr eaLnBrk="1" hangingPunct="1">
              <a:spcBef>
                <a:spcPct val="30000"/>
              </a:spcBef>
            </a:pP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คอลัมน์ 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(๖) 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การปรับปรุงการ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ควบคุมภายใน</a:t>
            </a:r>
            <a:endParaRPr lang="th-TH" sz="40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►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กรณีประเมินว่า “เพียงพอ” ตามคอลัมน์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(๔)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ไม่ต้อง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ระบุข้อความใดๆ ให้ปล่อยว่างไว้ </a:t>
            </a:r>
          </a:p>
          <a:p>
            <a:pPr eaLnBrk="1" hangingPunct="1"/>
            <a:r>
              <a:rPr lang="th-TH" sz="1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กรณีประเมินว่า “ไม่เพียงพอ” ตามคอลัมน์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(๔)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ระบุแนวทางหรือวิธีการที่จะปรับปรุงการควบคุมเพื่อป้องกัน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หรือลดความเสี่ยง ตามคอลัมน์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(๕)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และทำให้สามารถบรรลุ</a:t>
            </a: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ตามวัตถุประสงค์การควบคุม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252413" y="215900"/>
            <a:ext cx="9324975" cy="5570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8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48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(ต่อ)</a:t>
            </a:r>
            <a:endParaRPr lang="th-TH" sz="48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>
              <a:spcBef>
                <a:spcPct val="3000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คอลัมน์ </a:t>
            </a:r>
            <a:r>
              <a:rPr lang="th-TH" sz="4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(๗) หน่วยงานที่รับผิดชอบ/กำหนดเสร็จ</a:t>
            </a:r>
            <a:endParaRPr lang="th-TH" sz="40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ระบุวัน เดือน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และ ปี ที่ดำเนินการปรับปรุงแล้วเสร็จภายในเวลา ๑ ปี ถ้าเป็นรายงานการควบคุมภายในฯ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ปีงบประมาณ พ.ศ. ๒๕๖๒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จะต้องเป็น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ระหว่างวันที่ ๑ เดือน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ตุลาคม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๒๕๖๒ ถึง ๓๐ เดือน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กันยายน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๒๕๖๓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และต้อง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เขียนวัน เดือน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และ ปี ให้ครบถ้วน ถ้าแผนปรับปรุงมีระยะเวลาเกิน ๑ ปี ต้องระบุว่าภายในเวลา ๑ ปี จะดำเนินการได้ถึงขั้นตอนใด </a:t>
            </a:r>
          </a:p>
          <a:p>
            <a:pPr eaLnBrk="1" hangingPunct="1"/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468313" y="495300"/>
            <a:ext cx="8964612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5400" b="1" u="sng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ปย. ๒ (ต่อ)</a:t>
            </a:r>
          </a:p>
          <a:p>
            <a:pPr eaLnBrk="1" hangingPunct="1">
              <a:spcBef>
                <a:spcPct val="50000"/>
              </a:spcBef>
            </a:pPr>
            <a:r>
              <a:rPr lang="th-TH" sz="40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ชื่อผู้รายงาน ตำแหน่ง และวันที่ เดือน ปี </a:t>
            </a:r>
          </a:p>
          <a:p>
            <a:pPr eaLnBrk="1" hangingPunct="1">
              <a:spcBef>
                <a:spcPct val="30000"/>
              </a:spcBef>
            </a:pPr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28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</a:t>
            </a:r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ให้หัวหน้าส่วนงานย่อย เป็นผู้ลงลายมือชื่อพร้อมตำแหน่งและ</a:t>
            </a:r>
          </a:p>
          <a:p>
            <a:pPr eaLnBrk="1" hangingPunct="1"/>
            <a:r>
              <a:rPr lang="th-TH" sz="3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วันที่ลงลายมือชื่อ และหัวหน้าส่วนงานย่อยไม่สามารถมอบหมายให้ผู้รักษาราชการแทนเป็นผู้ลงลายมือชื่อ ยกเว้นในขณะนั้นยังไม่มีการแต่งตั้งหัวหน้าส่วนงานย่อยมาปฏิบัติหน้าที่ ณ ส่วนงานย่อย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468313" y="360363"/>
            <a:ext cx="8964612" cy="644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54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(ต่อ)</a:t>
            </a:r>
          </a:p>
          <a:p>
            <a:pPr eaLnBrk="1" hangingPunct="1">
              <a:spcBef>
                <a:spcPct val="50000"/>
              </a:spcBef>
            </a:pP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ข้อมูลเพิ่มเติมสำหรับผู้ได้รับมอบหมายให้จัดทำ</a:t>
            </a:r>
          </a:p>
          <a:p>
            <a:pPr eaLnBrk="1" hangingPunct="1"/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รายงานการควบคุมภายในระดับส่วนงานย่อย </a:t>
            </a:r>
          </a:p>
          <a:p>
            <a:pPr eaLnBrk="1" hangingPunct="1">
              <a:spcBef>
                <a:spcPct val="3000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การจัดทำแบบ </a:t>
            </a:r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ผู้ที่รับมอบหมายให้จัดทำรายงานการควบคุมภายในระดับส่วนงานย่อยต้องดำเนินการประมวลผลและจัดทำเป็นภาพรวมของหน่วยงาน </a:t>
            </a:r>
            <a:r>
              <a:rPr lang="th-TH" sz="36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ไม่ควรนำแบบ </a:t>
            </a:r>
            <a:r>
              <a:rPr lang="th-TH" sz="36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ที่ให้แต่ละฝ่าย/งานจัดทำมาวางเรียงต่อกันแบบขนมชั้น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เนื่องจากวัตถุประสงค์การควบคุมในแต่ละฝ่าย/งานอาจมีความซ้ำซ้อนกัน และไม่อาจแสดงได้ว่าเป็นรายงานการควบคุมภายในระดับส่วนงานย่อยในภาพรวมของหน่วยงาน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2"/>
          <p:cNvSpPr txBox="1">
            <a:spLocks noChangeArrowheads="1"/>
          </p:cNvSpPr>
          <p:nvPr/>
        </p:nvSpPr>
        <p:spPr bwMode="auto">
          <a:xfrm>
            <a:off x="468313" y="360363"/>
            <a:ext cx="8964612" cy="484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5400" b="1" u="sng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54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 (ต่อ)</a:t>
            </a:r>
          </a:p>
          <a:p>
            <a:pPr eaLnBrk="1" hangingPunct="1">
              <a:spcBef>
                <a:spcPct val="50000"/>
              </a:spcBef>
            </a:pP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dirty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ข้อมูลเพิ่มเติมสำหรับผู้ได้รับมอบหมายให้จัดทำ</a:t>
            </a:r>
          </a:p>
          <a:p>
            <a:pPr eaLnBrk="1" hangingPunct="1"/>
            <a:r>
              <a:rPr lang="th-TH" sz="4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รายงานการควบคุมภายในระดับส่วนงานย่อย (ต่อ)</a:t>
            </a:r>
          </a:p>
          <a:p>
            <a:pPr eaLnBrk="1" hangingPunct="1">
              <a:spcBef>
                <a:spcPct val="30000"/>
              </a:spcBef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การจัดทำรายงานการควบคุมภายในระดับส่วนงานย่อย ควรมีการแต่งตั้ง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คณะทำงานจัดทำรายงานการ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ควบคุมภายในของหน่วยงาน มีการประชุมคณะทำงาน เพื่อให้การจัดทำรายงานฯ    มีคุณภาพมากขึ้น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86094" y="288370"/>
            <a:ext cx="8749665" cy="935816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th-TH" sz="3600" b="1" dirty="0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เอกสารประกอบการ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รายงาน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การควบคุมภายในระดับส่วนงานย่อย</a:t>
            </a:r>
            <a:endParaRPr lang="en-US" sz="3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68437" y="1296194"/>
            <a:ext cx="8749665" cy="5616624"/>
          </a:xfrm>
        </p:spPr>
        <p:txBody>
          <a:bodyPr>
            <a:normAutofit fontScale="92500" lnSpcReduction="20000"/>
          </a:bodyPr>
          <a:lstStyle/>
          <a:p>
            <a:pPr marL="0" indent="0">
              <a:spcBef>
                <a:spcPct val="10000"/>
              </a:spcBef>
              <a:buNone/>
            </a:pP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ให้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ทุกหน่วยงานจัดทำรายงานการควบคุมภายใน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ระดับส่วน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งาน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ย่อย  ส่งให้กลุ่มพัฒนาระบบบริหารภายในเวลาที่กำหนด ดังนี้</a:t>
            </a: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indent="0">
              <a:spcBef>
                <a:spcPct val="10000"/>
              </a:spcBef>
              <a:buNone/>
            </a:pPr>
            <a:r>
              <a:rPr lang="th-TH" dirty="0" smtClean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1600" dirty="0" smtClean="0"/>
              <a:t>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แบบ </a:t>
            </a:r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๑</a:t>
            </a:r>
          </a:p>
          <a:p>
            <a:pPr marL="0" indent="0">
              <a:buNone/>
            </a:pPr>
            <a:r>
              <a:rPr lang="th-TH" dirty="0" smtClean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1600" dirty="0" smtClean="0"/>
              <a:t>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แบบติดตาม </a:t>
            </a:r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</a:t>
            </a:r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>
              <a:buFont typeface="Wingdings"/>
              <a:buChar char="J"/>
            </a:pP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แบบ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ประเมินการควบคุมภายในด้านการคลัง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กำหนดให้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สถาบันฯ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และ </a:t>
            </a:r>
          </a:p>
          <a:p>
            <a:pPr marL="0" indent="0">
              <a:buNone/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สำนัก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งานฯ ต้องจัดทำเท่านั้น)</a:t>
            </a:r>
          </a:p>
          <a:p>
            <a:pPr>
              <a:buFont typeface="Wingdings"/>
              <a:buChar char="J"/>
            </a:pP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แบบ </a:t>
            </a:r>
            <a:r>
              <a:rPr lang="th-TH" sz="3600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๒</a:t>
            </a:r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th-TH" sz="3200" b="1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buFont typeface="Wingdings"/>
              <a:buChar char="J"/>
            </a:pP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เฉพาะ แบบ </a:t>
            </a:r>
            <a:r>
              <a:rPr lang="th-TH" sz="3200" b="1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.1 แบบ </a:t>
            </a:r>
            <a:r>
              <a:rPr lang="th-TH" sz="3200" b="1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.2 และแบบติดตาม </a:t>
            </a:r>
            <a:r>
              <a:rPr lang="th-TH" sz="3200" b="1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.2 ในรูปแบบ </a:t>
            </a:r>
            <a:r>
              <a:rPr lang="en-US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file word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ส่งให้กลุ่มพัฒนาระบบบริหารทางจดหมายอิเล็กทรอนิกส์ ที่ </a:t>
            </a:r>
            <a:r>
              <a:rPr lang="en-US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osds.msdd@dsd.go.th</a:t>
            </a:r>
            <a:endParaRPr lang="th-TH" sz="3200" b="1" dirty="0" smtClean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0" indent="0">
              <a:buNone/>
            </a:pP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หมายเหตุ </a:t>
            </a:r>
            <a:r>
              <a:rPr lang="en-US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: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หากส่ง</a:t>
            </a:r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รายงานการควบคุมภายในระดับส่วนงานย่อย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ทางสารบรรณอิเล็กทรอนิกส์ </a:t>
            </a:r>
            <a:r>
              <a:rPr lang="en-US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(e – </a:t>
            </a:r>
            <a:r>
              <a:rPr lang="en-US" sz="3200" b="1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Sarabun</a:t>
            </a:r>
            <a:r>
              <a:rPr lang="en-US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)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ไม่ต้องฉบับจริงก็ได้</a:t>
            </a:r>
          </a:p>
          <a:p>
            <a:pPr>
              <a:buFont typeface="Wingdings"/>
              <a:buChar char="J"/>
            </a:pPr>
            <a:endParaRPr lang="th-TH" sz="3200" b="1" dirty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692884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1073234" y="1368203"/>
            <a:ext cx="7575379" cy="478353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th-TH" sz="4800" b="1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กลุ่มพัฒนาระบบบริหาร</a:t>
            </a:r>
          </a:p>
          <a:p>
            <a:pPr marL="0" indent="0" algn="ctr">
              <a:buNone/>
            </a:pPr>
            <a:r>
              <a:rPr lang="th-TH" sz="4800" b="1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โทรศัพท์ 0 2247 0303</a:t>
            </a:r>
          </a:p>
          <a:p>
            <a:pPr marL="0" indent="0" algn="ctr">
              <a:buNone/>
            </a:pPr>
            <a:r>
              <a:rPr lang="th-TH" sz="4800" b="1" dirty="0" smtClean="0">
                <a:solidFill>
                  <a:srgbClr val="7030A0"/>
                </a:solidFill>
                <a:latin typeface="TH SarabunIT๙" pitchFamily="34" charset="-34"/>
                <a:cs typeface="TH SarabunIT๙" pitchFamily="34" charset="-34"/>
              </a:rPr>
              <a:t>หรือ 0 2245 1707 ต่อ 612,613</a:t>
            </a:r>
          </a:p>
          <a:p>
            <a:pPr marL="0" indent="0" algn="ctr">
              <a:buNone/>
            </a:pPr>
            <a:endParaRPr lang="en-US" sz="4800" b="1" dirty="0"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10502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8270</TotalTime>
  <Words>3544</Words>
  <Application>Microsoft Office PowerPoint</Application>
  <PresentationFormat>กำหนดเอง</PresentationFormat>
  <Paragraphs>369</Paragraphs>
  <Slides>44</Slides>
  <Notes>1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44</vt:i4>
      </vt:variant>
    </vt:vector>
  </HeadingPairs>
  <TitlesOfParts>
    <vt:vector size="45" baseType="lpstr">
      <vt:lpstr>ชุดรูปแบบของ Office</vt:lpstr>
      <vt:lpstr>งานนำเสนอ PowerPoint</vt:lpstr>
      <vt:lpstr>แบบรายงานการควบคุมภายในระดับส่วนงานย่อย </vt:lpstr>
      <vt:lpstr>ขั้นตอนการจัดทำรายงานการควบคุมภายในระดับส่วนงานย่อย </vt:lpstr>
      <vt:lpstr>แนวทางการจัดทำรายงานตามแบบ ปย. ๑ </vt:lpstr>
      <vt:lpstr>แบบ ปย.1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แนวทางการจัดทำรายงานตามแบบติดตาม ปย. ๒</vt:lpstr>
      <vt:lpstr>แบบติดตาม ปย.2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การทำแบบประเมินการควบคุมภายในด้านการคลัง</vt:lpstr>
      <vt:lpstr> หน่วยงาน..................................................................       แบบสอบถามการควบคุมภายใน ด้านการเงินการบัญชี </vt:lpstr>
      <vt:lpstr> หน่วยงาน..................................................................       แบบสอบถามการควบคุมภายใน ด้านพัสดุ </vt:lpstr>
      <vt:lpstr>แนวทางการจัดทำรายงานตามแบบ ปย. ๒</vt:lpstr>
      <vt:lpstr>แบบ ปย. 2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เอกสารประกอบการรายงานการควบคุมภายในระดับส่วนงานย่อย</vt:lpstr>
      <vt:lpstr>งานนำเสนอ PowerPoint</vt:lpstr>
    </vt:vector>
  </TitlesOfParts>
  <Company>Code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สมาชิกกลุ่ม 1.นางศรีวิไล    สวนกูล      สพภ.นครสวรรค์ 2.นายสุทธิวิทย์  ฤทธิชัย      ศพจ.พะเยา 3.นางสาวสุนันทา จิตติวัฒน์   ศพจ.นครปฐม 4.นางสาวกุลวดี  ยาดี         ศพจ.เพชรบูรณ์ 5.นายบัญชา  สังขะทาร์       ศพจ.เลย 6.นายวิโรจน์                 ศพจ.ภูเก็ต 7.นางกฤติยามนต์ ดีบ้านโสก  ศพจ.ชัยภูมิ 8.นางสาวกัญญาณัฐ ทองม่วง  ศพจ.แพร่ 9.นางสาวจารุรินทร์ ชูชัยมงคล ศพจ.กำแพงเพชร 10.นางสาวพรรณี  ทองทาสี   ศพจ.สระบุรี</dc:title>
  <dc:creator>Source</dc:creator>
  <cp:lastModifiedBy>boyboss</cp:lastModifiedBy>
  <cp:revision>281</cp:revision>
  <cp:lastPrinted>2019-01-29T07:56:09Z</cp:lastPrinted>
  <dcterms:created xsi:type="dcterms:W3CDTF">2005-09-15T07:31:32Z</dcterms:created>
  <dcterms:modified xsi:type="dcterms:W3CDTF">2019-09-09T03:01:27Z</dcterms:modified>
</cp:coreProperties>
</file>