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3" r:id="rId1"/>
  </p:sldMasterIdLst>
  <p:notesMasterIdLst>
    <p:notesMasterId r:id="rId74"/>
  </p:notesMasterIdLst>
  <p:handoutMasterIdLst>
    <p:handoutMasterId r:id="rId75"/>
  </p:handoutMasterIdLst>
  <p:sldIdLst>
    <p:sldId id="444" r:id="rId2"/>
    <p:sldId id="445" r:id="rId3"/>
    <p:sldId id="446" r:id="rId4"/>
    <p:sldId id="447" r:id="rId5"/>
    <p:sldId id="448" r:id="rId6"/>
    <p:sldId id="449" r:id="rId7"/>
    <p:sldId id="450" r:id="rId8"/>
    <p:sldId id="451" r:id="rId9"/>
    <p:sldId id="452" r:id="rId10"/>
    <p:sldId id="453" r:id="rId11"/>
    <p:sldId id="454" r:id="rId12"/>
    <p:sldId id="455" r:id="rId13"/>
    <p:sldId id="456" r:id="rId14"/>
    <p:sldId id="457" r:id="rId15"/>
    <p:sldId id="458" r:id="rId16"/>
    <p:sldId id="459" r:id="rId17"/>
    <p:sldId id="460" r:id="rId18"/>
    <p:sldId id="466" r:id="rId19"/>
    <p:sldId id="467" r:id="rId20"/>
    <p:sldId id="468" r:id="rId21"/>
    <p:sldId id="469" r:id="rId22"/>
    <p:sldId id="470" r:id="rId23"/>
    <p:sldId id="471" r:id="rId24"/>
    <p:sldId id="472" r:id="rId25"/>
    <p:sldId id="473" r:id="rId26"/>
    <p:sldId id="474" r:id="rId27"/>
    <p:sldId id="475" r:id="rId28"/>
    <p:sldId id="476" r:id="rId29"/>
    <p:sldId id="477" r:id="rId30"/>
    <p:sldId id="401" r:id="rId31"/>
    <p:sldId id="403" r:id="rId32"/>
    <p:sldId id="430" r:id="rId33"/>
    <p:sldId id="406" r:id="rId34"/>
    <p:sldId id="338" r:id="rId35"/>
    <p:sldId id="461" r:id="rId36"/>
    <p:sldId id="339" r:id="rId37"/>
    <p:sldId id="407" r:id="rId38"/>
    <p:sldId id="340" r:id="rId39"/>
    <p:sldId id="408" r:id="rId40"/>
    <p:sldId id="342" r:id="rId41"/>
    <p:sldId id="344" r:id="rId42"/>
    <p:sldId id="462" r:id="rId43"/>
    <p:sldId id="345" r:id="rId44"/>
    <p:sldId id="346" r:id="rId45"/>
    <p:sldId id="431" r:id="rId46"/>
    <p:sldId id="432" r:id="rId47"/>
    <p:sldId id="433" r:id="rId48"/>
    <p:sldId id="434" r:id="rId49"/>
    <p:sldId id="435" r:id="rId50"/>
    <p:sldId id="436" r:id="rId51"/>
    <p:sldId id="437" r:id="rId52"/>
    <p:sldId id="438" r:id="rId53"/>
    <p:sldId id="439" r:id="rId54"/>
    <p:sldId id="464" r:id="rId55"/>
    <p:sldId id="465" r:id="rId56"/>
    <p:sldId id="478" r:id="rId57"/>
    <p:sldId id="463" r:id="rId58"/>
    <p:sldId id="417" r:id="rId59"/>
    <p:sldId id="428" r:id="rId60"/>
    <p:sldId id="426" r:id="rId61"/>
    <p:sldId id="441" r:id="rId62"/>
    <p:sldId id="429" r:id="rId63"/>
    <p:sldId id="419" r:id="rId64"/>
    <p:sldId id="420" r:id="rId65"/>
    <p:sldId id="442" r:id="rId66"/>
    <p:sldId id="421" r:id="rId67"/>
    <p:sldId id="422" r:id="rId68"/>
    <p:sldId id="423" r:id="rId69"/>
    <p:sldId id="424" r:id="rId70"/>
    <p:sldId id="427" r:id="rId71"/>
    <p:sldId id="440" r:id="rId72"/>
    <p:sldId id="443" r:id="rId73"/>
  </p:sldIdLst>
  <p:sldSz cx="9721850" cy="7200900"/>
  <p:notesSz cx="6761163" cy="99425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FF"/>
    <a:srgbClr val="4D4D4D"/>
    <a:srgbClr val="33CCCC"/>
    <a:srgbClr val="CC0000"/>
    <a:srgbClr val="FF9900"/>
    <a:srgbClr val="CC99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ไม่มีลักษณะ, 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5" autoAdjust="0"/>
    <p:restoredTop sz="94493" autoAdjust="0"/>
  </p:normalViewPr>
  <p:slideViewPr>
    <p:cSldViewPr>
      <p:cViewPr>
        <p:scale>
          <a:sx n="90" d="100"/>
          <a:sy n="90" d="100"/>
        </p:scale>
        <p:origin x="-2118" y="-438"/>
      </p:cViewPr>
      <p:guideLst>
        <p:guide orient="horz" pos="2268"/>
        <p:guide pos="30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90"/>
      </p:cViewPr>
      <p:guideLst>
        <p:guide orient="horz" pos="3132"/>
        <p:guide pos="21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730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8857" y="0"/>
            <a:ext cx="2930730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198"/>
            <a:ext cx="2930730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8857" y="9444198"/>
            <a:ext cx="2930730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CF1D5FB-906C-45CD-AB3A-AD8C8A8BA36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9226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730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8857" y="0"/>
            <a:ext cx="2930730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65188" y="746125"/>
            <a:ext cx="5032375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5959" y="4722892"/>
            <a:ext cx="5409245" cy="4473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198"/>
            <a:ext cx="2930730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8857" y="9444198"/>
            <a:ext cx="2930730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927CD75-721B-48DB-9BC5-B11974FF22A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03301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27CD75-721B-48DB-9BC5-B11974FF22A9}" type="slidenum">
              <a:rPr lang="en-US" smtClean="0"/>
              <a:pPr>
                <a:defRPr/>
              </a:pPr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8885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27CD75-721B-48DB-9BC5-B11974FF22A9}" type="slidenum">
              <a:rPr lang="en-US" smtClean="0"/>
              <a:pPr>
                <a:defRPr/>
              </a:pPr>
              <a:t>35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6432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29140" y="2236948"/>
            <a:ext cx="8263573" cy="1543526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458279" y="4080510"/>
            <a:ext cx="68052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6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0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3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7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0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3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67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DB6E6F-0AB2-48C8-AC24-1B91B79CB38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2115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F2C03B-4E73-4217-AE2C-7AD9E500C300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4624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67960" y="4627246"/>
            <a:ext cx="8263573" cy="1430179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67960" y="3052049"/>
            <a:ext cx="8263573" cy="1575196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34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668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0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336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17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005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83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673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10B219-817E-4516-AC4C-F686754F967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27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516473" y="1763554"/>
            <a:ext cx="4570620" cy="4990624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5249124" y="1763554"/>
            <a:ext cx="4570620" cy="4990624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4C996B-43CA-4B66-BA22-CF2408BF198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4632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0015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86094" y="1611869"/>
            <a:ext cx="4295505" cy="67175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3424" indent="0">
              <a:buNone/>
              <a:defRPr sz="2100" b="1"/>
            </a:lvl2pPr>
            <a:lvl3pPr marL="966849" indent="0">
              <a:buNone/>
              <a:defRPr sz="1900" b="1"/>
            </a:lvl3pPr>
            <a:lvl4pPr marL="1450273" indent="0">
              <a:buNone/>
              <a:defRPr sz="1700" b="1"/>
            </a:lvl4pPr>
            <a:lvl5pPr marL="1933697" indent="0">
              <a:buNone/>
              <a:defRPr sz="1700" b="1"/>
            </a:lvl5pPr>
            <a:lvl6pPr marL="2417121" indent="0">
              <a:buNone/>
              <a:defRPr sz="1700" b="1"/>
            </a:lvl6pPr>
            <a:lvl7pPr marL="2900546" indent="0">
              <a:buNone/>
              <a:defRPr sz="1700" b="1"/>
            </a:lvl7pPr>
            <a:lvl8pPr marL="3383970" indent="0">
              <a:buNone/>
              <a:defRPr sz="1700" b="1"/>
            </a:lvl8pPr>
            <a:lvl9pPr marL="3867395" indent="0">
              <a:buNone/>
              <a:defRPr sz="17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86094" y="2283619"/>
            <a:ext cx="4295505" cy="414885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938566" y="1611869"/>
            <a:ext cx="4297193" cy="67175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3424" indent="0">
              <a:buNone/>
              <a:defRPr sz="2100" b="1"/>
            </a:lvl2pPr>
            <a:lvl3pPr marL="966849" indent="0">
              <a:buNone/>
              <a:defRPr sz="1900" b="1"/>
            </a:lvl3pPr>
            <a:lvl4pPr marL="1450273" indent="0">
              <a:buNone/>
              <a:defRPr sz="1700" b="1"/>
            </a:lvl4pPr>
            <a:lvl5pPr marL="1933697" indent="0">
              <a:buNone/>
              <a:defRPr sz="1700" b="1"/>
            </a:lvl5pPr>
            <a:lvl6pPr marL="2417121" indent="0">
              <a:buNone/>
              <a:defRPr sz="1700" b="1"/>
            </a:lvl6pPr>
            <a:lvl7pPr marL="2900546" indent="0">
              <a:buNone/>
              <a:defRPr sz="1700" b="1"/>
            </a:lvl7pPr>
            <a:lvl8pPr marL="3383970" indent="0">
              <a:buNone/>
              <a:defRPr sz="1700" b="1"/>
            </a:lvl8pPr>
            <a:lvl9pPr marL="3867395" indent="0">
              <a:buNone/>
              <a:defRPr sz="17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938566" y="2283619"/>
            <a:ext cx="4297193" cy="414885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6DB164-2926-4CA7-AFE6-35AB11D25E7B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21539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F02E3D-520A-4EAE-9AFB-FA187DF0045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5421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17176-6BF9-45B5-B627-4089535F409D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6334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6702"/>
            <a:ext cx="3198422" cy="122015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00973" y="286704"/>
            <a:ext cx="5434784" cy="6145769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86094" y="1506857"/>
            <a:ext cx="3198422" cy="4925616"/>
          </a:xfrm>
        </p:spPr>
        <p:txBody>
          <a:bodyPr/>
          <a:lstStyle>
            <a:lvl1pPr marL="0" indent="0">
              <a:buNone/>
              <a:defRPr sz="1500"/>
            </a:lvl1pPr>
            <a:lvl2pPr marL="483424" indent="0">
              <a:buNone/>
              <a:defRPr sz="1300"/>
            </a:lvl2pPr>
            <a:lvl3pPr marL="966849" indent="0">
              <a:buNone/>
              <a:defRPr sz="1100"/>
            </a:lvl3pPr>
            <a:lvl4pPr marL="1450273" indent="0">
              <a:buNone/>
              <a:defRPr sz="1000"/>
            </a:lvl4pPr>
            <a:lvl5pPr marL="1933697" indent="0">
              <a:buNone/>
              <a:defRPr sz="1000"/>
            </a:lvl5pPr>
            <a:lvl6pPr marL="2417121" indent="0">
              <a:buNone/>
              <a:defRPr sz="1000"/>
            </a:lvl6pPr>
            <a:lvl7pPr marL="2900546" indent="0">
              <a:buNone/>
              <a:defRPr sz="1000"/>
            </a:lvl7pPr>
            <a:lvl8pPr marL="3383970" indent="0">
              <a:buNone/>
              <a:defRPr sz="1000"/>
            </a:lvl8pPr>
            <a:lvl9pPr marL="3867395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909A86-20C9-4B64-A43E-CDBA8107CF7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8279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905551" y="5040631"/>
            <a:ext cx="5833110" cy="59507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905551" y="643414"/>
            <a:ext cx="5833110" cy="4320540"/>
          </a:xfrm>
        </p:spPr>
        <p:txBody>
          <a:bodyPr/>
          <a:lstStyle>
            <a:lvl1pPr marL="0" indent="0">
              <a:buNone/>
              <a:defRPr sz="3400"/>
            </a:lvl1pPr>
            <a:lvl2pPr marL="483424" indent="0">
              <a:buNone/>
              <a:defRPr sz="3000"/>
            </a:lvl2pPr>
            <a:lvl3pPr marL="966849" indent="0">
              <a:buNone/>
              <a:defRPr sz="2500"/>
            </a:lvl3pPr>
            <a:lvl4pPr marL="1450273" indent="0">
              <a:buNone/>
              <a:defRPr sz="2100"/>
            </a:lvl4pPr>
            <a:lvl5pPr marL="1933697" indent="0">
              <a:buNone/>
              <a:defRPr sz="2100"/>
            </a:lvl5pPr>
            <a:lvl6pPr marL="2417121" indent="0">
              <a:buNone/>
              <a:defRPr sz="2100"/>
            </a:lvl6pPr>
            <a:lvl7pPr marL="2900546" indent="0">
              <a:buNone/>
              <a:defRPr sz="2100"/>
            </a:lvl7pPr>
            <a:lvl8pPr marL="3383970" indent="0">
              <a:buNone/>
              <a:defRPr sz="2100"/>
            </a:lvl8pPr>
            <a:lvl9pPr marL="3867395" indent="0">
              <a:buNone/>
              <a:defRPr sz="21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905551" y="5635706"/>
            <a:ext cx="5833110" cy="845105"/>
          </a:xfrm>
        </p:spPr>
        <p:txBody>
          <a:bodyPr/>
          <a:lstStyle>
            <a:lvl1pPr marL="0" indent="0">
              <a:buNone/>
              <a:defRPr sz="1500"/>
            </a:lvl1pPr>
            <a:lvl2pPr marL="483424" indent="0">
              <a:buNone/>
              <a:defRPr sz="1300"/>
            </a:lvl2pPr>
            <a:lvl3pPr marL="966849" indent="0">
              <a:buNone/>
              <a:defRPr sz="1100"/>
            </a:lvl3pPr>
            <a:lvl4pPr marL="1450273" indent="0">
              <a:buNone/>
              <a:defRPr sz="1000"/>
            </a:lvl4pPr>
            <a:lvl5pPr marL="1933697" indent="0">
              <a:buNone/>
              <a:defRPr sz="1000"/>
            </a:lvl5pPr>
            <a:lvl6pPr marL="2417121" indent="0">
              <a:buNone/>
              <a:defRPr sz="1000"/>
            </a:lvl6pPr>
            <a:lvl7pPr marL="2900546" indent="0">
              <a:buNone/>
              <a:defRPr sz="1000"/>
            </a:lvl7pPr>
            <a:lvl8pPr marL="3383970" indent="0">
              <a:buNone/>
              <a:defRPr sz="1000"/>
            </a:lvl8pPr>
            <a:lvl9pPr marL="3867395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4D598A-BCE4-4A7D-823C-A3DEBFA1F8C8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0727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51F7C9-934E-4270-9362-7FAE06320D64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172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7493926" y="303373"/>
            <a:ext cx="2325818" cy="6450806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16475" y="303373"/>
            <a:ext cx="6815422" cy="6450806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2F114-35A0-456D-BA6F-A3F52513D999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2045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00150"/>
          </a:xfrm>
          <a:prstGeom prst="rect">
            <a:avLst/>
          </a:prstGeom>
        </p:spPr>
        <p:txBody>
          <a:bodyPr vert="horz" lIns="96685" tIns="48343" rIns="96685" bIns="48343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86094" y="1680212"/>
            <a:ext cx="8749665" cy="4752261"/>
          </a:xfrm>
          <a:prstGeom prst="rect">
            <a:avLst/>
          </a:prstGeom>
        </p:spPr>
        <p:txBody>
          <a:bodyPr vert="horz" lIns="96685" tIns="48343" rIns="96685" bIns="48343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86092" y="6674169"/>
            <a:ext cx="2268432" cy="383381"/>
          </a:xfrm>
          <a:prstGeom prst="rect">
            <a:avLst/>
          </a:prstGeom>
        </p:spPr>
        <p:txBody>
          <a:bodyPr vert="horz" lIns="96685" tIns="48343" rIns="96685" bIns="4834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321632" y="6674169"/>
            <a:ext cx="3078586" cy="383381"/>
          </a:xfrm>
          <a:prstGeom prst="rect">
            <a:avLst/>
          </a:prstGeom>
        </p:spPr>
        <p:txBody>
          <a:bodyPr vert="horz" lIns="96685" tIns="48343" rIns="96685" bIns="4834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967326" y="6674169"/>
            <a:ext cx="2268432" cy="383381"/>
          </a:xfrm>
          <a:prstGeom prst="rect">
            <a:avLst/>
          </a:prstGeom>
        </p:spPr>
        <p:txBody>
          <a:bodyPr vert="horz" lIns="96685" tIns="48343" rIns="96685" bIns="4834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BBE375F-507C-41EB-AF7A-E5DAD221C54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9677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</p:sldLayoutIdLst>
  <p:txStyles>
    <p:titleStyle>
      <a:lvl1pPr algn="ctr" defTabSz="966849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568" indent="-362568" algn="l" defTabSz="966849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5565" indent="-302140" algn="l" defTabSz="966849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8562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1985" indent="-241713" algn="l" defTabSz="96684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5410" indent="-241713" algn="l" defTabSz="96684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58834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2259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5683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09108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424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6849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0273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3697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7121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0546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3970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67395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56469" y="1152178"/>
            <a:ext cx="8263573" cy="2628296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th-TH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การจัดทำรายงานการควบคุมภายใน</a:t>
            </a:r>
            <a:br>
              <a:rPr lang="th-TH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</a:br>
            <a:r>
              <a:rPr lang="th-TH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ของกรมพัฒนาฝีมือ</a:t>
            </a:r>
            <a:r>
              <a:rPr lang="th-TH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แรงงาน </a:t>
            </a:r>
            <a:br>
              <a:rPr lang="th-TH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</a:br>
            <a:r>
              <a:rPr lang="th-TH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ประจำปีงบประมาณ พ.ศ. 2561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293480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1. หนังสือรับรองการประเมินผลการควบคุมภายใน (ระดับหน่วยงานของรัฐ) (แบบ </a:t>
            </a:r>
            <a:r>
              <a:rPr lang="th-TH" sz="36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.1) </a:t>
            </a:r>
          </a:p>
          <a:p>
            <a:pPr marL="0" indent="0">
              <a:buNone/>
            </a:pP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    เป็นแบบหนังสือรับรองการประเมินผลการควบคุมภายในสำหรับหน่วยงานของรัฐตามหลักเกณฑ์  ปฏิบัติข้อ 9 และข้อ 10 วรรคสาม</a:t>
            </a:r>
          </a:p>
          <a:p>
            <a:pPr marL="0" indent="0">
              <a:buNone/>
            </a:pP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2. รายงานการประเมินองค์ประกอบของการควบคุมภายใน (แบบ </a:t>
            </a:r>
            <a:r>
              <a:rPr lang="th-TH" sz="36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.4)</a:t>
            </a:r>
          </a:p>
          <a:p>
            <a:pPr marL="0" indent="0">
              <a:buNone/>
            </a:pP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    เป็นแบบรายงานการประเมินองค์ประกอบของการควบคุมภายในสำหรับหน่วยงานของรัฐ</a:t>
            </a:r>
          </a:p>
          <a:p>
            <a:pPr marL="0" indent="0">
              <a:buNone/>
            </a:pP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3. รายงานการประเมินผลการควบคุมภายใน (แบบ </a:t>
            </a:r>
            <a:r>
              <a:rPr lang="th-TH" sz="36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.5)</a:t>
            </a:r>
          </a:p>
          <a:p>
            <a:pPr marL="0" indent="0">
              <a:buNone/>
            </a:pP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    เป็นแบบรายงานการประเมินผลการควบคุมภายในสำหรับหน่วยงานของรัฐ</a:t>
            </a:r>
          </a:p>
          <a:p>
            <a:pPr marL="0" indent="0">
              <a:buNone/>
            </a:pP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4. รายงานการสอบทานการประเมินผลการควบคุมภายในของผู้ตรวจสอบภายใน (แบบ </a:t>
            </a:r>
            <a:r>
              <a:rPr lang="th-TH" sz="36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.6)</a:t>
            </a:r>
          </a:p>
          <a:p>
            <a:pPr marL="0" indent="0">
              <a:buNone/>
            </a:pP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    เป็นแบบรายงานการสอบทานการประเมินผลการควบคุมภายในของผู้ตรวจสอบภายในสำหรับหน่วยงานของรัฐ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ชื่อเรื่อง 2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th-TH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แบบรายงานการประเมินผลการควบคุมภายใน</a:t>
            </a:r>
            <a:endParaRPr lang="en-US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2246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6429" y="288370"/>
            <a:ext cx="9000999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หนังสือรับรองการประเมินผลการควบคุม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ภายใน (แบบ </a:t>
            </a:r>
            <a:r>
              <a:rPr lang="th-TH" b="1" dirty="0" err="1" smtClean="0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.1)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2413" y="1266478"/>
            <a:ext cx="9289032" cy="557433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         	</a:t>
            </a:r>
            <a:r>
              <a:rPr lang="th-TH" sz="5100" b="1" dirty="0" smtClean="0">
                <a:latin typeface="TH SarabunIT๙" pitchFamily="34" charset="-34"/>
                <a:cs typeface="TH SarabunIT๙" pitchFamily="34" charset="-34"/>
              </a:rPr>
              <a:t>กรม</a:t>
            </a:r>
            <a:r>
              <a:rPr lang="th-TH" sz="5100" b="1" dirty="0">
                <a:latin typeface="TH SarabunIT๙" pitchFamily="34" charset="-34"/>
                <a:cs typeface="TH SarabunIT๙" pitchFamily="34" charset="-34"/>
              </a:rPr>
              <a:t>พัฒนาฝีมือแรงงาน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 ได้ประเมินผลการควบคุมภายในของหน่วยงานสำหรับปี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สิ้นสุด </a:t>
            </a:r>
            <a:r>
              <a:rPr lang="th-TH" sz="5100" b="1" dirty="0" smtClean="0">
                <a:latin typeface="TH SarabunIT๙" pitchFamily="34" charset="-34"/>
                <a:cs typeface="TH SarabunIT๙" pitchFamily="34" charset="-34"/>
              </a:rPr>
              <a:t>วันที่ </a:t>
            </a:r>
            <a:r>
              <a:rPr lang="th-TH" sz="5100" b="1" dirty="0">
                <a:latin typeface="TH SarabunIT๙" pitchFamily="34" charset="-34"/>
                <a:cs typeface="TH SarabunIT๙" pitchFamily="34" charset="-34"/>
              </a:rPr>
              <a:t>๓๐ เดือน กันยายน พ</a:t>
            </a:r>
            <a:r>
              <a:rPr lang="en-US" sz="5100" b="1" dirty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5100" b="1" dirty="0">
                <a:latin typeface="TH SarabunIT๙" pitchFamily="34" charset="-34"/>
                <a:cs typeface="TH SarabunIT๙" pitchFamily="34" charset="-34"/>
              </a:rPr>
              <a:t>ศ. ๒๕๖๑ 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ด้วยวิธีการที่หน่วยงานกำหนดซึ่งเป็นไปตามหลักเกณฑ์กระทรวงการคลังว่าด้วยมาตรฐานและหลักเกณฑ์ปฏิบัติการควบคุมภายในสำหรับหน่วยงานภาครัฐ พ.ศ. 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2561 โดย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มีวัตถุประสงค์เพื่อความมั่นใจอย่างสมเหตุสมผลว่าภารกิจของหน่วยงานจะบรรลุ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วัตถุประสงค์ของ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การควบคุมภายในด้านการดำเนินงานที่มีประสิทธิผล ประสิทธิภาพ ด้านการรายงานที่เกี่ยวกับการเงิน และไม่ใช่การเงินที่เชื่อถือได้ ทันเวลา และโปร่งใส รวมทั้งด้านการปฏิบัติตามกฎหมาย ระเบียบ และข้อบังคับ ที่เกี่ยวข้องกับการดำเนินงาน</a:t>
            </a:r>
            <a:endParaRPr lang="en-US" sz="5100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      	จาก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ผลการประเมินดังกล่าว </a:t>
            </a:r>
            <a:r>
              <a:rPr lang="th-TH" sz="5100" b="1" dirty="0">
                <a:latin typeface="TH SarabunIT๙" pitchFamily="34" charset="-34"/>
                <a:cs typeface="TH SarabunIT๙" pitchFamily="34" charset="-34"/>
              </a:rPr>
              <a:t>กรมพัฒนาฝีมือแรงงาน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 เห็นว่า การควบคุม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ภายในของ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หน่วยงานมีความเพียงพอ ปฏิบัติตามอย่างต่อเนื่อง และเป็นไปตามหลักเกณฑ์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กระทรวงการคลังว่า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ด้วยมาตรฐานและหลักเกณฑ์ปฏิบัติการควบคุมภายในสำหรับหน่วยงานภาครัฐ พ.ศ. 2561 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ภายใต้การ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กำกับดูแลของ</a:t>
            </a:r>
            <a:r>
              <a:rPr lang="th-TH" sz="5100" b="1" dirty="0">
                <a:latin typeface="TH SarabunIT๙" pitchFamily="34" charset="-34"/>
                <a:cs typeface="TH SarabunIT๙" pitchFamily="34" charset="-34"/>
              </a:rPr>
              <a:t>ปลัดกระทรวงแรงงาน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 </a:t>
            </a:r>
            <a:endParaRPr lang="en-US" sz="5100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อย่างไร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ก็ดี มีความเสี่ยงและได้กำหนดปรับปรุงการควบคุมภายใน ใน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ปีงบประมาณหรือ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ปีปฏิทินถัดไป </a:t>
            </a:r>
            <a:r>
              <a:rPr lang="en-US" sz="5100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สรุป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ได้ดังนี้</a:t>
            </a:r>
            <a:endParaRPr lang="en-US" sz="5100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spc="-30" dirty="0" smtClean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5100" spc="-30" dirty="0">
                <a:latin typeface="TH SarabunIT๙" pitchFamily="34" charset="-34"/>
                <a:cs typeface="TH SarabunIT๙" pitchFamily="34" charset="-34"/>
              </a:rPr>
              <a:t>. ความเสี่ยงที่มีอยู่ที่ต้องกำหนดปรับปรุงการควบคุมภายใน คือ กิจกรรมการประกัน</a:t>
            </a:r>
            <a:r>
              <a:rPr lang="th-TH" sz="5100" spc="-30" dirty="0" smtClean="0">
                <a:latin typeface="TH SarabunIT๙" pitchFamily="34" charset="-34"/>
                <a:cs typeface="TH SarabunIT๙" pitchFamily="34" charset="-34"/>
              </a:rPr>
              <a:t>คุณภาพการ</a:t>
            </a:r>
            <a:r>
              <a:rPr lang="th-TH" sz="5100" spc="-30" dirty="0">
                <a:latin typeface="TH SarabunIT๙" pitchFamily="34" charset="-34"/>
                <a:cs typeface="TH SarabunIT๙" pitchFamily="34" charset="-34"/>
              </a:rPr>
              <a:t>พัฒนา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ฝีมือแรงงาน พบว่า บางหน่วยฝึกมีการมอบหมายงานให้เจ้าหน้าที่ที่ยังขาดความรู้ ความเข้าใจในเกณฑ์การประกันคุณภาพการพัฒนาฝีมือแรงงาน ซึ่งทำให้ผลการปฏิบัติงานขาดประสิทธิภาพ</a:t>
            </a:r>
            <a:endParaRPr lang="en-US" sz="5100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2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. การปรับปรุงการควบคุมภายใน คือ จัดทำแผนการออกตรวจ ติดตาม ให้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คำแนะนำเพื่อ</a:t>
            </a: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หาหน่วยฝึกที่เป็นต้นแบบ และชี้แนะแนวทางให้หน่วยฝึกที่ขาดความรู้ ความเข้าใจในเกณฑ์การประกันคุณภาพการพัฒนาฝีมือแรงงาน</a:t>
            </a:r>
            <a:endParaRPr lang="en-US" sz="5100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3824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6429" y="216074"/>
            <a:ext cx="9217024" cy="7920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รายงานการประเมินองค์ประกอบของการควบคุมภายใน (แบบ </a:t>
            </a:r>
            <a:r>
              <a:rPr lang="th-TH" sz="36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.4)</a:t>
            </a:r>
            <a:endParaRPr lang="en-US" sz="36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24421" y="1080170"/>
            <a:ext cx="9289032" cy="5256317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กรมพัฒนาฝีมือแรงงาน 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รายงานการประเมินองค์ประกอบของการควบคุมภายใน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 สำหรับระยะเวลาดำเนินการสิ้นสุด วันที่ ๓๐ เดือน กันยายน พ.ศ. ๒๕๖๑</a:t>
            </a: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085880"/>
              </p:ext>
            </p:extLst>
          </p:nvPr>
        </p:nvGraphicFramePr>
        <p:xfrm>
          <a:off x="468437" y="2232298"/>
          <a:ext cx="8928992" cy="4934704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4464496"/>
                <a:gridCol w="4464496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องค์ประกอบการควบคุมภายใน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ผลการประเมิน/ ข้อสรุป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1980220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๑. สภาพแวดล้อมการควบคุม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หน่วยงานของรัฐแสดงให้เห็นถึงการยึดมั่นในคุณค่าของความซื่อตรงและจริยธรรม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ผู้กำกับดูแลของหน่วยงานของรัฐ แสดงให้เห็นถึงความเป็นอิสระจากฝ่ายบริหารและมีหน้าที่กำกับดูแลให้มีการพัฒนาหรือปรับปรุงการควบคุมภายใน รวมถึงการดำเนินการเกี่ยวกับการควบคุมภายใน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หัวหน้าหน่วยงานของรัฐจัดให้มีโครงสร้างองค์กร สายการบังคับบัญชา อำนาจหน้าที่และความรับผิดชอบที่เหมาะสมในการบรรลุวัตถุประสงค์ของหน่วยงานของรัฐภายใต้การกำกับดูแลของผู้กำกับดูแล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หน่วยงานของรัฐแสดงให้เห็นถึงความมุ่งมั่นในการสร้างแรงงานจูงใจ พัฒนาและรักษาบุคลากรที่มีความรู้ความสามารถสอดคล้องกับวัตถุประสงค์ของหน่วยงานของรัฐ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en-US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• กรมพัฒนาฝีมือแรงงานมีการยึดมั่นในคุณค่าของความซื่อตรงและจริยธรรม 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ผู้บริหารมีการพัฒนาปรับปรุงการควบคุมภายใน โดยให้หน่วยงานภายในกรมพัฒนาฝีมือแรงงานประเมินผลการควบคุมภายในครอบคลุมภารกิจที่สำคัญของกรม </a:t>
                      </a:r>
                      <a:endParaRPr lang="en-US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ผู้บริหารมีการจัดโครงสร้างองค์กรสายการบังคับบัญชา อำนาจหน้าที่และความรับผิดชอบที่เหมาะสมในการบรรลุวัตถุประสงค์ของหน่วยงานของรัฐภายใต้การกำกับดูแลของผู้กำกับดูแล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</a:t>
                      </a:r>
                      <a:r>
                        <a:rPr lang="th-TH" sz="2000" spc="-5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• กรมพัฒนาฝีมือแรงงานมีความมุ่งมั่นในการสร้างแรงงานจูงใจ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พัฒนาและรักษาบุคลากร</a:t>
                      </a:r>
                      <a:endParaRPr lang="en-US" sz="20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77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6429" y="216074"/>
            <a:ext cx="9217024" cy="7920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รายงานการประเมินองค์ประกอบของการควบคุมภายใน (แบบ </a:t>
            </a:r>
            <a:r>
              <a:rPr lang="th-TH" sz="32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.4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(ต่อ</a:t>
            </a:r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)</a:t>
            </a:r>
            <a:endParaRPr lang="en-US" sz="32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24421" y="1080170"/>
            <a:ext cx="9289032" cy="5976664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568412"/>
              </p:ext>
            </p:extLst>
          </p:nvPr>
        </p:nvGraphicFramePr>
        <p:xfrm>
          <a:off x="396429" y="1080170"/>
          <a:ext cx="8928992" cy="5638016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4464496"/>
                <a:gridCol w="4464496"/>
              </a:tblGrid>
              <a:tr h="313184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องค์ประกอบการควบคุมภายใน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ผลการประเมิน/ ข้อสรุป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1126976"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หน่วยงานของรัฐกำหนดให้บุคลากรมีหน้าที่และความรับผิดชอบต่อผลการปฏิบัติงานตามระบบการควบคุมภายใน เพื่อให้บรรลุวัตถุประสงค์ของหน่วยงานของรัฐ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กรมพัฒนาฝีมือแรงงานมีการกำหนดให้บุคลากร มีหน้าที่และความรับผิดชอบต่อผลการปฏิบัติงานตามระบบการควบคุมภายใน</a:t>
                      </a:r>
                      <a:endParaRPr lang="en-US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1126976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๒. การประเมินความเสี่ยง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ระบุวัตถุประสงค์การควบคุมภายในของการปฏิบัติงานให้สอดคล้องกับวัตถุประสงค์ขององค์กรไว้อย่างชัดเจนและเพียงพอที่จะสามารถระบุและประเมินความเสี่ยงที่เกี่ยวข้องกับวัตถุประสงค์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ระบุความเสี่ยงที่มีผลต่อการบรรลุวัตถุประสงค์การควบคุมภายในอย่างครอบคลุมทั้งหน่วยงานของรัฐ และวิเคราะห์ความเสี่ยงเพื่อกำหนดวิธีจัดการความเสี่ยงนั้น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หน่วยงานของรัฐพิจารณาโอกาสที่อาจเกิดการทุจริต เพื่อประกอบการประเมินความเสี่ยงที่ส่งผลกระทบต่อการบรรลุวัตถุประสงค์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หน่วยงานของรัฐระบุและประเมินการเปลี่ยนแปลงที่อาจมีผลกระทบอย่างมีนัยสำคัญต่อ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ระบุวัตถุประสงค์การควบคุมภายในของการปฏิบัติงานให้สอดคล้องกับวัตถุประสงค์ขององค์กรไว้อย่างชัดเจนและเพียงพอที่จะสามารถระบุและประเมินความเสี่ยงที่เกี่ยวข้องกับวัตถุประสงค์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ระบุความเสี่ยงที่มีผลต่อการบรรลุวัตถุประสงค์การควบคุมภายในอย่างครอบคลุม</a:t>
                      </a: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กรมพัฒนาฝีมือแรงงานมีการพิจารณาโอกาสที่อาจเกิดการทุจริตอย่างเหมาะสม </a:t>
                      </a: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ประเมินการเปลี่ยนแปลงที่อาจมีผลกระทบอย่างมีนัยสำคัญต่อระบบการควบคุมภายใน</a:t>
                      </a:r>
                      <a:endParaRPr lang="en-US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688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6429" y="216074"/>
            <a:ext cx="9217024" cy="7920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รายงานการประเมินองค์ประกอบของการควบคุมภายใน (แบบ </a:t>
            </a:r>
            <a:r>
              <a:rPr lang="th-TH" sz="32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.4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(ต่อ</a:t>
            </a:r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)</a:t>
            </a:r>
            <a:endParaRPr lang="en-US" sz="32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24421" y="1080170"/>
            <a:ext cx="9289032" cy="5976664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369840"/>
              </p:ext>
            </p:extLst>
          </p:nvPr>
        </p:nvGraphicFramePr>
        <p:xfrm>
          <a:off x="396429" y="1080170"/>
          <a:ext cx="8928992" cy="3291840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4464496"/>
                <a:gridCol w="4464496"/>
              </a:tblGrid>
              <a:tr h="313184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องค์ประกอบการควบคุมภายใน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ผลการประเมิน/ ข้อสรุป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1126976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๓. กิจกรรมการควบคุม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หน่วยงานของรัฐระบุและพัฒนากิจกรรมการควบคุม เพื่อลดความเสี่ยงในการบรรลุวัตถุประสงค์ให้อยู่ในระดับที่ยอมรับได้</a:t>
                      </a: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หน่วยงานของรัฐระบุและพัฒนากิจกรรมการควบคุมทั่วไปด้านเทคโนโลยี เพื่อสนับสนุนการบรรลุวัตถุประสงค์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หน่วยงานของรัฐจัดให้มีกิจกรรมการควบคุม โดยกำหนดไว้ในนโยบาย ประกอบด้วยผลสำเร็จที่คาดหวังและขั้นตอนการปฏิบัติงาน เพื่อนำนโยบายไปสู่การปฏิบัติจริง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ระบุกิจกรรมการควบคุมให้หน่วยงานภายในจัดทำรายงานการประเมินผลการควบคุมภายใน เพื่อลดความเสี่ยง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กรมพัฒนาฝีมือแรงงานมีการพัฒนากิจกรรมการควบคุมทั่วไปด้านเทคโนโลยีอย่างเหมาะสม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กรมพัฒนาฝีมือแรงงานจัดให้มีกิจกรรมการควบคุมไว้อย่างเหมาะสม </a:t>
                      </a:r>
                      <a:endParaRPr lang="en-US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87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6429" y="216074"/>
            <a:ext cx="9217024" cy="7920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รายงานการประเมินองค์ประกอบของการควบคุมภายใน (แบบ </a:t>
            </a:r>
            <a:r>
              <a:rPr lang="th-TH" sz="32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.4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(ต่อ</a:t>
            </a:r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)</a:t>
            </a:r>
            <a:endParaRPr lang="en-US" sz="32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24421" y="1080170"/>
            <a:ext cx="9289032" cy="5976664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260770"/>
              </p:ext>
            </p:extLst>
          </p:nvPr>
        </p:nvGraphicFramePr>
        <p:xfrm>
          <a:off x="396429" y="1080170"/>
          <a:ext cx="8928992" cy="4206240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4464496"/>
                <a:gridCol w="4464496"/>
              </a:tblGrid>
              <a:tr h="313184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องค์ประกอบการควบคุมภายใน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ผลการประเมิน/ ข้อสรุป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1126976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๔. สารสนเทศและการสื่อสาร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หน่วยงานของรัฐจัดทำหรือจัดหาและใช้สารสนเทศที่เกี่ยวข้องและมีคุณภาพ เพื่อสนับสนุนให้มีการปฏิบัติตามการควบคุมภายในที่กำหนด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หน่วยงานของรัฐมีการสื่อสารภายในเกี่ยวกับสารสนเทศ รวมถึงวัตถุประสงค์และความรับผิดชอบที่มีต่อการควบคุมภายในซึ่งมีความจำเป็นในการสนับสนุนให้มีการปฏิบัติตามการควบคุมภายในที่กำหนด</a:t>
                      </a: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มีการสื่อสารกับบุคคลภายนอกเกี่ยวกับเรื่องที่มีผลกระทบต่อการปฏิบัติตามการควบคุมภายในที่กำหนด</a:t>
                      </a: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en-US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• กรมพัฒนาฝีมือแรงงานมีระบบสารสนเทศที่เหมาะสม ที่สนับสนุนให้มีการปฏิบัติตามการควบคุมภายในที่กำหนด</a:t>
                      </a:r>
                      <a:endParaRPr lang="en-US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กรมพัฒนาฝีมือแรงงานมีการสื่อสารภายในเกี่ยวกับสารสนเทศให้หน่วยงานภายในทราบ</a:t>
                      </a: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สื่อสารกับบุคคลภายนอกเกี่ยวกับเรื่องที่มีผลกระทบต่อการปฏิบัติตามการควบคุมภายในที่กำหนด</a:t>
                      </a: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911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6429" y="216074"/>
            <a:ext cx="9217024" cy="7920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รายงานการประเมินองค์ประกอบของการควบคุมภายใน (แบบ </a:t>
            </a:r>
            <a:r>
              <a:rPr lang="th-TH" sz="32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.4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(ต่อ</a:t>
            </a:r>
            <a:r>
              <a:rPr lang="th-TH" sz="3200" b="1" dirty="0">
                <a:latin typeface="TH SarabunIT๙" pitchFamily="34" charset="-34"/>
                <a:cs typeface="TH SarabunIT๙" pitchFamily="34" charset="-34"/>
              </a:rPr>
              <a:t>)</a:t>
            </a:r>
            <a:endParaRPr lang="en-US" sz="32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24421" y="1080170"/>
            <a:ext cx="9289032" cy="5976664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000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952764"/>
              </p:ext>
            </p:extLst>
          </p:nvPr>
        </p:nvGraphicFramePr>
        <p:xfrm>
          <a:off x="396429" y="1080170"/>
          <a:ext cx="8928992" cy="3596640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4464496"/>
                <a:gridCol w="4464496"/>
              </a:tblGrid>
              <a:tr h="313184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องค์ประกอบการควบคุมภายใน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ผลการประเมิน/ ข้อสรุป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1126976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๕. กิจกรรมการติดตามผล</a:t>
                      </a:r>
                    </a:p>
                    <a:p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  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• หน่วยงานของรัฐระบุ พัฒนา และดำเนินการประเมินผลระหว่างการปฏิบัติงาน และ/หรือการประเมินผลเป็นรายครั้งตามที่กำหนด เพื่อให้เกิดความมั่นใจว่าได้มีการปฏิบัติตามองค์ประกอบของการควบคุมภายใน</a:t>
                      </a:r>
                    </a:p>
                    <a:p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• หน่วยงานของรัฐประเมินผลและสื่อสารข้อบกพร่อง หรือจุดอ่อนของการควบคุมภายในอย่างทันเวลาต่อฝ่ายบริหารและผู้กำกับดูแล เพื่อให้ผู้รับผิดชอบสามารถสั่งการแก้ไขได้อย่างเหมาะสม</a:t>
                      </a: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en-US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• กรมพัฒนาฝีมือแรงงานมีการติดตามการปฏิบัติตามระบบการควบคุมภายในอย่างต่อเนื่องและมีการติดตามการปฏิบัติงานตามแผนการปรับปรุงการควบคุมภายใน ปีละ ๒ ครั้ง </a:t>
                      </a:r>
                    </a:p>
                    <a:p>
                      <a:endParaRPr lang="th-TH" sz="20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• กรมพัฒนาฝีมือแรงงานมีการประเมินผลและสื่อสารข้อบกพร่อง หรือจุดอ่อนของการควบคุมภายในได้ทันเวลาต่อฝ่ายบริหารและผู้กำกับดูแล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สี่เหลี่ยมผืนผ้า 4"/>
          <p:cNvSpPr/>
          <p:nvPr/>
        </p:nvSpPr>
        <p:spPr>
          <a:xfrm>
            <a:off x="396429" y="4795842"/>
            <a:ext cx="8928992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000" b="1" dirty="0">
                <a:latin typeface="TH SarabunIT๙" pitchFamily="34" charset="-34"/>
                <a:cs typeface="TH SarabunIT๙" pitchFamily="34" charset="-34"/>
              </a:rPr>
              <a:t>สรุปผลการประเมิน </a:t>
            </a:r>
            <a:r>
              <a:rPr lang="en-US" sz="2000" b="1" dirty="0">
                <a:latin typeface="TH SarabunIT๙" pitchFamily="34" charset="-34"/>
                <a:cs typeface="TH SarabunIT๙" pitchFamily="34" charset="-34"/>
              </a:rPr>
              <a:t>:-</a:t>
            </a:r>
            <a:endParaRPr lang="en-US" sz="20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2000" dirty="0">
                <a:latin typeface="TH SarabunIT๙" pitchFamily="34" charset="-34"/>
                <a:cs typeface="TH SarabunIT๙" pitchFamily="34" charset="-34"/>
              </a:rPr>
              <a:t>	  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กรมพัฒนาฝีมือแรงงานมีโครงสร้างการควบคุมภายในครบ ๕ องค์ประกอบ มีประสิทธิผลและเพียงพอที่จะทำให้การปฏิบัติงานประสบผลสำเร็จตามวัตถุประสงค์ อย่างไรก็ตามมีบางกิจกรรมที่ต้องปรับปรุงกระบวนการควบคุม เพื่อให้การปฏิบัติงานมีประสิทธิภาพและประสิทธิผลยิ่งขึ้น จึงได้กำหนดวิธีการและแผนการปรับปรุงการควบคุมภายในที่เหมาะสมไว้แล้ว</a:t>
            </a:r>
            <a:endParaRPr lang="en-US" sz="20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9502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647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รายงานการประเมินผลการควบคุมภายใน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.5)</a:t>
            </a:r>
            <a:endParaRPr lang="en-US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220746"/>
              </p:ext>
            </p:extLst>
          </p:nvPr>
        </p:nvGraphicFramePr>
        <p:xfrm>
          <a:off x="108398" y="1080170"/>
          <a:ext cx="9433046" cy="54426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7"/>
                <a:gridCol w="1584176"/>
                <a:gridCol w="1368152"/>
                <a:gridCol w="864096"/>
                <a:gridCol w="1409299"/>
                <a:gridCol w="1759053"/>
                <a:gridCol w="936103"/>
              </a:tblGrid>
              <a:tr h="2016224"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+mn-ea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(</a:t>
                      </a: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๑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400516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กิจกรรมการประกันคุณภาพการพัฒนาฝีมือแรงงาน</a:t>
                      </a: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1. เพื่อส่งเสริมให้หน่วยฝึกมีการให้บริการภายใต้คุณภาพและมาตรฐานแบบเดียวกัน</a:t>
                      </a:r>
                    </a:p>
                    <a:p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1.1 หน่วยฝึกมีการมอบหมายงานให้เจ้าหน้าที่ที่ยังขาดความรู้ ความเข้าใจในเกณฑ์การประกันคุณภาพการพัฒนาฝีมือแรงงาน ซึ่งทำให้ผลการปฏิบัติงานขาดประสิทธิภาพ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1.1 มีการดำเนินการตามคู่มือการประกันคุณภาพการพัฒนาฝีมือแรงงาน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ไม่เพียงพอ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1.1 บางหน่วยฝึกมีการมอบหมายงานให้เจ้าหน้าที่ที่ยังขาดความรู้ ความเข้าใจในเกณฑ์การประกันคุณภาพการพัฒนาฝีมือแรงงาน ซึ่งทำให้ผลการปฏิบัติงานขาดประสิทธิภาพ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1.1 จัดทำแผนการออกตรวจ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 ติดตาม ให้คำแนะนำ เพื่อหาหน่วยฝึกที่เป็นต้นแบบ และชี้แนะแนวทางให้หน่วยฝึกที่ขาดความรู้ ความเข้าใจในเกณฑ์การประกันคุณภาพการพัฒนาฝีมือแรงงาน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สำนักพัฒนาผู้ฝึกและเทคโนโลยีการฝึก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422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647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รายงานการประเมินผลการควบคุมภายใน (แบบ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.5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40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en-US" sz="4000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5888117"/>
              </p:ext>
            </p:extLst>
          </p:nvPr>
        </p:nvGraphicFramePr>
        <p:xfrm>
          <a:off x="108398" y="1080170"/>
          <a:ext cx="9433046" cy="5974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7"/>
                <a:gridCol w="1584176"/>
                <a:gridCol w="1368152"/>
                <a:gridCol w="864096"/>
                <a:gridCol w="1409299"/>
                <a:gridCol w="1759053"/>
                <a:gridCol w="936103"/>
              </a:tblGrid>
              <a:tr h="2016224"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+mn-ea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(</a:t>
                      </a: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๑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400516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กิจกรรมการฝึกเตรียมเข้าทำงาน</a:t>
                      </a: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2. เพื่อให้มีหลักสูตรการฝึกเตรียมเข้าทำงานที่สามารถรองรับความต้องการในแต่ละพื้นที่หรือความต้องการเฉพาะกลุ่มได้</a:t>
                      </a:r>
                    </a:p>
                    <a:p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2.1 หลักสูตรการฝึกเตรียมเข้าทำงานที่หน่วยงานใช้อยู่ในปัจจุบันไม่เพียงพอและไม่สามารถรองรับความต้องการในแต่ละพื้นที่หรือความต้องการเฉพาะกลุ่มได้</a:t>
                      </a:r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2.1 มีการใช้หลักสูตรฝึกเตรียมเข้าทำงานที่กรมพัฒนาฝีมือแรงงานอนุมัติ</a:t>
                      </a: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2.2 จัดทำหลักสูตรฝึกเตรียมเข้าทำงานตามความต้องการของพื้นที่ส่งให้กรมพัฒนาฝีมือแรงงานก่อนดำเนินการ</a:t>
                      </a: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ไม่เพียงพอ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2.1 หลักสูตรการฝึกเตรียมเข้าทำงานที่บางหน่วยงานใช้อยู่ในปัจจุบันไม่เพียงพอและไม่สามารถรองรับความต้องการในแต่ละพื้นที่หรือความต้องการเฉพาะกลุ่มได้</a:t>
                      </a:r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2.1 จัดส่งแนวทาง วิธีการ ข้อกำหนด ในการดำเนินการจัดทำหลักสูตรการฝึกเตรียมเข้าทำงานประเภท ข. ให้ครูฝึกฝีมือแรงงาน เจ้าหน้าที่         ที่เกี่ยวข้องเพื่อดำเนินการในการจัดทำหลักสูตรร่วมกับภาครัฐ เอกชน สถานประกอบกิจการ สมาคม</a:t>
                      </a:r>
                      <a:r>
                        <a:rPr lang="th-TH" sz="1600" spc="-7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วิชาชีพ วิชาชีพกลุ่มอาชีพอื่นๆ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2.2 หัวหน้าฝ่าย หัวหน้างาน ให้คำปรึกษาแนะนำงาน กำกับ ดูแล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สพร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.8 นครสวรรค์, </a:t>
                      </a:r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.บึงกาฬ</a:t>
                      </a:r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71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647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รายงานการประเมินผลการควบคุมภายใน (แบบ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.5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40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en-US" sz="4000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7408659"/>
              </p:ext>
            </p:extLst>
          </p:nvPr>
        </p:nvGraphicFramePr>
        <p:xfrm>
          <a:off x="108397" y="1008162"/>
          <a:ext cx="9433046" cy="6126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7"/>
                <a:gridCol w="1584176"/>
                <a:gridCol w="1368152"/>
                <a:gridCol w="864096"/>
                <a:gridCol w="1409299"/>
                <a:gridCol w="1759053"/>
                <a:gridCol w="936103"/>
              </a:tblGrid>
              <a:tr h="2016224"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+mn-ea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(</a:t>
                      </a: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๑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400516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กิจกรรมทดสอบมาตรฐานฝีมือแรงงานแห่งชาติ</a:t>
                      </a: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3. เพื่อให้ผู้เข้าทดสอบมาตรฐานฝีมือแรงงานแห่งชาติสามารถทดสอบภาคทฤษฎี โดยใช้ระบบ </a:t>
                      </a:r>
                      <a:r>
                        <a:rPr lang="en-US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e-Testing 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ได้อย่างถูกต้องและรวดเร็ว</a:t>
                      </a:r>
                    </a:p>
                    <a:p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3.1 ผู้เข้าทดสอบมาตรฐานฝีมือแรงงานแห่งชาติไม่สามารถใช้ระบบ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e-Testing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ได้อย่างถูกต้องและเป็นไปตามเกณฑ์มาตรฐาน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3.2 ระบบ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e-Testing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ไม่เสถียร ทำให้เสียเวลาในการสอบภาคทฤษฎี ผู้เข้าทดสอบมาตรฐานฝีมือแรงงาน ต้องใช้เวลานานในการสอบข้อสอบทฤษฎี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3.1 มีเจ้าหน้าที่ที่ได้รับมอบหมายดูแลระบบให้พร้อมใช้งาน และมีให้คำแนะนำแก่ผู้เข้ารับการทดสอบภาคความรู้</a:t>
                      </a:r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ไม่เพียงพอ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3.1 ผู้เข้าทดสอบมาตรฐานฝีมือแรงงานแห่งชาติบางรายไม่</a:t>
                      </a:r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สามารถใช้ระบบ </a:t>
                      </a:r>
                      <a:r>
                        <a:rPr lang="en-US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e-Testing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ได้อย่างถูกต้องและเป็นไป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ตามเกณฑ์มาตรฐาน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3.2 ระบบ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e-Testing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ไม่เสถียร ทำให้เสียเวลาในการสอบ</a:t>
                      </a:r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ภาคทฤษฎี ผู้เข้าทดสอบ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มาตรฐานฝีมือแรงงาน ต้องใช้เวลานานในการสอบข้อสอบทฤษฎี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3.1 เจ้าหน้าที่คอยให้</a:t>
                      </a:r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คำแนะนำการใช้ระบบ </a:t>
                      </a:r>
                      <a:r>
                        <a:rPr lang="en-US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e-Testing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ได้อย่างถูกต้องและเป็นไปตามเกณฑ์มาตรฐาน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3.2 ดำเนินการประสานงานกับสำนักพัฒนามาตรฐานและทดสอบฝีมือแรงงาน (</a:t>
                      </a:r>
                      <a:r>
                        <a:rPr lang="th-TH" sz="16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สมฐ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.) เกี่ยวกับวิธีการแก้ไขระบบ  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e-Testing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เพื่อให้สามารถใช้งานได้อย่างเสถียรต่อเนื่องและมีประสิทธิภาพ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สพร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.16 นครปฐม, </a:t>
                      </a:r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.ลำพูน</a:t>
                      </a:r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085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647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รายงานการประเมินผลการควบคุมภายใน (แบบ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.5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40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en-US" sz="4000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4336484"/>
              </p:ext>
            </p:extLst>
          </p:nvPr>
        </p:nvGraphicFramePr>
        <p:xfrm>
          <a:off x="108397" y="1008162"/>
          <a:ext cx="9433046" cy="6096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7"/>
                <a:gridCol w="1584176"/>
                <a:gridCol w="1368152"/>
                <a:gridCol w="864096"/>
                <a:gridCol w="1409299"/>
                <a:gridCol w="1759053"/>
                <a:gridCol w="936103"/>
              </a:tblGrid>
              <a:tr h="2016224"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+mn-ea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(</a:t>
                      </a: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๑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400516"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กิจกรรมรับรองหลักสูตรและอนุมัติค่าใช้จ่ายในการฝึกอบรมฝีมือ</a:t>
                      </a:r>
                      <a:r>
                        <a:rPr lang="th-TH" sz="1600" b="1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แรงงานตามพระราช</a:t>
                      </a: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บัญญัติส่งเสริมการพัฒนาฝีมือแรงงาน พ.ศ. 2545 และที่แก้ไขเพิ่มเติม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4. เพื่อให้สถานประกอบกิจการสามารถยื่นรับรองหลักสูตรและค่าใช้จ่ายในการฝึกอบรมฝีมือแรงงานผ่านระบบ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e – service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ได้อย่างถูกต้อง ครบถ้วนตามหลักเกณฑ์ที่กำหนด</a:t>
                      </a:r>
                    </a:p>
                    <a:p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4.1 สถานประกอบกิจการไม่สามารถยื่นรับรองหลักสูตรและค่าใช้จ่ายในการฝึก อบรมฝีมือแรงงานผ่านระบบ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e – service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ภายในระยะเวลาที่กำหนด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4.1 การประชาสัมพันธ์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ให้กับสถานประกอบกิจการต่าง ๆ ให้มี</a:t>
                      </a:r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ความรู้ความเข้าใจในระบบ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en-US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e – service </a:t>
                      </a:r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อย่างทั่วถึง</a:t>
                      </a:r>
                    </a:p>
                    <a:p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4.2  การจัดทำแผนการปฏิบัติงานสำหรับใช้ในการตรวจสอบและติดตามประเมินผล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ไม่เพียงพอ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4.1 สถานประกอบกิจการบางแห่งไม่สามารถยื่นรับรองหลักสูตรและค่าใช้จ่ายในการฝึกอบรมฝีมือแรงงานผ่านระบบ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e – service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ภายในระยะเวลาที่กำหนด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4.1 จัดทำคู่มือการปฏิบัติงาน ให้สอดคล้องกับแนวทางการปฏิบัติงานในพื้นที่ โดยมีรายละเอียดครบทุกขั้นตอน พร้อมทั้งแนวทางและวิธีการแก้ไขปัญหาที่เกิดขึ้นในการปฏิบัติงาน</a:t>
                      </a:r>
                    </a:p>
                    <a:p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4.2 เข้าตรวจเยี่ยมสถานประกอบกิจการ เพื่อติดตามและให้คำแนะนำในเรื่องดังกล่าว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th-TH" sz="1600" spc="-100" baseline="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สพร</a:t>
                      </a:r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. 13 กรุงเทพมหานคร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,</a:t>
                      </a:r>
                      <a:r>
                        <a:rPr lang="th-TH" sz="16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.ลพบุรี, </a:t>
                      </a:r>
                      <a:r>
                        <a:rPr lang="th-TH" sz="16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.พะเยา, </a:t>
                      </a:r>
                      <a:r>
                        <a:rPr lang="th-TH" sz="16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.สตูล</a:t>
                      </a:r>
                      <a:endParaRPr lang="en-US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908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647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รายงานการประเมินผลการควบคุมภายใน (แบบ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.5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40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en-US" sz="4000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7786246"/>
              </p:ext>
            </p:extLst>
          </p:nvPr>
        </p:nvGraphicFramePr>
        <p:xfrm>
          <a:off x="108397" y="1008162"/>
          <a:ext cx="9433046" cy="5699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7"/>
                <a:gridCol w="1584176"/>
                <a:gridCol w="1368152"/>
                <a:gridCol w="864096"/>
                <a:gridCol w="1409299"/>
                <a:gridCol w="1759053"/>
                <a:gridCol w="936103"/>
              </a:tblGrid>
              <a:tr h="2016224"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+mn-ea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(</a:t>
                      </a: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๑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400516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กิจกรรมด้านการชำระหนี้เงินกู้ยืมเงินกองทุนการพัฒนาฝีมือแรงงาน </a:t>
                      </a:r>
                    </a:p>
                    <a:p>
                      <a:r>
                        <a:rPr lang="th-TH" sz="18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5. เพื่อให้การชำระหนี้เงินกู้ยืมกองทุนการพัฒนาฝีมือแรงงาน เป็นไปอย่างถูกต้องตรงตามกำหนดเวลา</a:t>
                      </a:r>
                    </a:p>
                    <a:p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5.1 สถานประกอบกิจการชำระหนี้ไม่ตรง</a:t>
                      </a:r>
                      <a:r>
                        <a:rPr lang="th-TH" sz="1800" spc="-3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ตามกำหนดเวลาที่กรมฯ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 กำหนด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5.1 เจ้าหน้าที่ที่ดำเนินการเกี่ยวกับการกู้ยืมเงิน มีการติดตามการชำระหนี้ของสถานประกอบกิจการที่ยื่นขอกู้ ให้ดำเนินการชำระหนี้ภายในกำหนดเวลา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ไม่เพียงพอ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5.1 ยังมีสถานประกอบกิจการบางแห่งชำระหนี้ไม่ตรงตามกำหนดเวลาที่กรมฯ กำหนด คือภายในวันที่ 5 ของเดือนถัดไป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5.1 หัวหน้าฝ่ายกำกับดูแลให้เจ้าหน้าที่           ที่ดำเนินการเกี่ยวกับ    การกู้ยืมเงินกองทุน ให้ติดตามการชำระหนี้ของลูกหนี้ให้ทันตามกำหนดระยะเวลา โดยให้โทร     แจ้งเตือนการชำระหนี้ก่อนถึงกำหนดระยะเวลา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.สมุทรสาคร,</a:t>
                      </a:r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      ศรีสะ</a:t>
                      </a:r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เกษ</a:t>
                      </a:r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611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0445" y="216074"/>
            <a:ext cx="8749665" cy="647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รายงานการประเมินผลการควบคุมภายใน (แบบ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.5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40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en-US" sz="4000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2540006"/>
              </p:ext>
            </p:extLst>
          </p:nvPr>
        </p:nvGraphicFramePr>
        <p:xfrm>
          <a:off x="108397" y="936154"/>
          <a:ext cx="9433046" cy="626474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7"/>
                <a:gridCol w="1512169"/>
                <a:gridCol w="1440159"/>
                <a:gridCol w="864096"/>
                <a:gridCol w="1409299"/>
                <a:gridCol w="1759053"/>
                <a:gridCol w="936103"/>
              </a:tblGrid>
              <a:tr h="2077911"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+mn-ea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(</a:t>
                      </a: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๑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4186835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กิจกรรมประเมินและรับรองความรู้ความสามารถ</a:t>
                      </a: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6. เพื่อให้กระบวนการประเมินความรู้ความสามารถเป็นไปตามแนวทางและหลักเกณฑ์ที่กำหนด</a:t>
                      </a:r>
                    </a:p>
                    <a:p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6.1 ผู้เข้ารับการประเมินขาดความรู้ความเข้าใจกระบวนการประเมินความรู้ความสามารถ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400" dirty="0" smtClean="0">
                          <a:latin typeface="TH SarabunIT๙" pitchFamily="34" charset="-34"/>
                          <a:cs typeface="TH SarabunIT๙" pitchFamily="34" charset="-34"/>
                        </a:rPr>
                        <a:t>6.1 มีการตรวจสอบความครบถ้วน ถูกต้องของคำขอเข้ารับการประเมินความรู้ความสามารถ</a:t>
                      </a:r>
                    </a:p>
                    <a:p>
                      <a:r>
                        <a:rPr lang="th-TH" sz="1400" dirty="0" smtClean="0">
                          <a:latin typeface="TH SarabunIT๙" pitchFamily="34" charset="-34"/>
                          <a:cs typeface="TH SarabunIT๙" pitchFamily="34" charset="-34"/>
                        </a:rPr>
                        <a:t>6.2 มีการชี้แจง แนะนำ รายละเอียดเกี่ยวกับหลักเกณฑ์ ขั้นตอน และผลการประเมินความรู้ความสามารถ</a:t>
                      </a:r>
                    </a:p>
                    <a:p>
                      <a:r>
                        <a:rPr lang="th-TH" sz="1400" dirty="0" smtClean="0">
                          <a:latin typeface="TH SarabunIT๙" pitchFamily="34" charset="-34"/>
                          <a:cs typeface="TH SarabunIT๙" pitchFamily="34" charset="-34"/>
                        </a:rPr>
                        <a:t>6.3 มีการชี้แจงวิธีการชำระเงินค่าธรรมเนียม</a:t>
                      </a:r>
                    </a:p>
                    <a:p>
                      <a:r>
                        <a:rPr lang="th-TH" sz="1400" dirty="0" smtClean="0">
                          <a:latin typeface="TH SarabunIT๙" pitchFamily="34" charset="-34"/>
                          <a:cs typeface="TH SarabunIT๙" pitchFamily="34" charset="-34"/>
                        </a:rPr>
                        <a:t>6.4 มีการรับชำระค่าธรรมเนียมการขอรับการประเมินการประเมินความรู้ความสามารถ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ไม่เพียงพอ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6.1 ผู้เข้ารับการประเมินบางคนยังขาดความรู้ความเข้าใจกระบวนการประเมินความรู้ความสามารถ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400" dirty="0" smtClean="0">
                          <a:latin typeface="TH SarabunIT๙" pitchFamily="34" charset="-34"/>
                          <a:cs typeface="TH SarabunIT๙" pitchFamily="34" charset="-34"/>
                        </a:rPr>
                        <a:t>6.1 จัดประชุมชี้แจงแนวทาง หลักเกณฑ์ที่กำหนดให้ผู้มีส่วนเกี่ยวข้องได้มีความรู้ความเข้าใจที่ถูกต้อง</a:t>
                      </a:r>
                    </a:p>
                    <a:p>
                      <a:r>
                        <a:rPr lang="th-TH" sz="1400" dirty="0" smtClean="0">
                          <a:latin typeface="TH SarabunIT๙" pitchFamily="34" charset="-34"/>
                          <a:cs typeface="TH SarabunIT๙" pitchFamily="34" charset="-34"/>
                        </a:rPr>
                        <a:t>6.2 จัดทำคู่มือการดำเนินงานและรายละเอียดแนวทางการประเมินของหน่วยงานตนเองให้แก่ผู้เกี่ยวข้อง</a:t>
                      </a:r>
                    </a:p>
                    <a:p>
                      <a:r>
                        <a:rPr lang="th-TH" sz="1400" dirty="0" smtClean="0">
                          <a:latin typeface="TH SarabunIT๙" pitchFamily="34" charset="-34"/>
                          <a:cs typeface="TH SarabunIT๙" pitchFamily="34" charset="-34"/>
                        </a:rPr>
                        <a:t>6.3 ติดตามผลการดำเนินงานเพื่อสรุปปัญหาอุปสรรคในการดำเนินการเพื่อปรับปรุง</a:t>
                      </a:r>
                    </a:p>
                    <a:p>
                      <a:r>
                        <a:rPr lang="th-TH" sz="1400" dirty="0" smtClean="0">
                          <a:latin typeface="TH SarabunIT๙" pitchFamily="34" charset="-34"/>
                          <a:cs typeface="TH SarabunIT๙" pitchFamily="34" charset="-34"/>
                        </a:rPr>
                        <a:t>6.4 จัดทำแผ่นพับประชาสัมพันธ์ของหน่วยงานตนเอง และมีการประชาสัมพันธ์ผ่านช่องทางต่างๆ ให้ครอบคลุมกลุ่มเป้าหมายเพิ่มขึ้น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สพร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.19 เชียงใหม่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68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0445" y="144066"/>
            <a:ext cx="8749665" cy="647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รายงานการประเมินผลการควบคุมภายใน (แบบ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.5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40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en-US" sz="4000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2611747"/>
              </p:ext>
            </p:extLst>
          </p:nvPr>
        </p:nvGraphicFramePr>
        <p:xfrm>
          <a:off x="108397" y="936154"/>
          <a:ext cx="9433046" cy="6126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7"/>
                <a:gridCol w="1584176"/>
                <a:gridCol w="1368152"/>
                <a:gridCol w="864096"/>
                <a:gridCol w="1409299"/>
                <a:gridCol w="1759053"/>
                <a:gridCol w="936103"/>
              </a:tblGrid>
              <a:tr h="2016224"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+mn-ea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(</a:t>
                      </a: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๑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400516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กิจกรรมด้านการพัสดุ </a:t>
                      </a: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7. การส่งเอกสารเพื่อดำเนินการจัดซื้อจัดจ้างเป็นไปตามระยะเวลาที่กำหนด และระบุคุณลักษณะพัสดุที่ต้องการใช้อย่างครบถ้วนและถูกต้อง</a:t>
                      </a:r>
                    </a:p>
                    <a:p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7.1 เจ้าหน้าที่ส่งเอกสารเพื่อดำเนินการจัดซื้อจัดจ้างพัสดุก่อนการเปิดฝึกอบรม น้อยกว่า 7 วันทำการ ซึ่งทำให้ระยะเวลาในการจัดซื้อจัดจ้างกระชั้นชิดเกินไป</a:t>
                      </a: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7.2 การระบุคุณลักษณะพัสดุที่ต้องการใช้ยังไม่ครบถ้วนและถูกต้อง ซึ่งทำให้เกิดความล่าช้าในการจัดซื้อจัดจ้าง </a:t>
                      </a: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7.1 กำหนดแนวทางในการส่งเอกสารจัดซื้อจัดจ้างให้เจ้าหน้าที่พัสดุ ก่อนเปิดฝึกอบรม 7 วันทาการ</a:t>
                      </a: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7.2 เจ้าหน้าที่ต้องระบุคุณลักษณะพัสดุที่ต้องการใช้ในแบบประมาณการสั่งซื้อพัสดุอย่างครบถ้วนและถูกต้อง</a:t>
                      </a: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เพียงพอ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7.1 เจ้าหน้าที่บางหน่วยงานส่งเอกสารเพื่อดำเนินการจัดซื้อจัดจ้างพัสดุก่อนการเปิดฝึกอบรม น้อยกว่า 7 วันทำการ ซึ่งทำให้ระยะเวลาในการจัดซื้อ</a:t>
                      </a:r>
                      <a:r>
                        <a:rPr lang="th-TH" sz="1600" spc="-1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จัดจ้างกระชั้นชิดเกินไป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7.2 การระบุคุณลักษณะพัสดุที่ต้องการใช้บางหน่วยงานยังไม่ครบถ้วนและถูกต้อง ซึ่งทำให้เกิดความล่าช้าในการจัดซื้อจัดจ้าง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7.1 เจ้าหน้าที่ระบุคุณลักษณะของพัสดุที่ต้องการใช้อย่างครบถ้วนและถูกต้อง เพื่อให้ได้พัสดุที่ต้องการใช้จริง</a:t>
                      </a: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7.2 เจ้าหน้าที่พัสดุตรวจสอบเอกสารก่อนดำเนินการจัดซื้อจัดจ้าง ว่ามีการระบุคุณลักษณะของพัสดุครบถ้วนและถูกต้องหรือไม่ เพื่อไม่ให้เกิดความล่าช้าในการจัดซื้อ จัดจ้าง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สพร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.20 เชียงราย,</a:t>
                      </a:r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.มหาสารคาม,</a:t>
                      </a:r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.พัทลุง</a:t>
                      </a: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5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437" y="72058"/>
            <a:ext cx="8749665" cy="647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รายงานการประเมินผลการควบคุมภายใน (แบบ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.5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40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en-US" sz="4000" dirty="0"/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6754138"/>
              </p:ext>
            </p:extLst>
          </p:nvPr>
        </p:nvGraphicFramePr>
        <p:xfrm>
          <a:off x="108397" y="827187"/>
          <a:ext cx="9433046" cy="6126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7"/>
                <a:gridCol w="1584176"/>
                <a:gridCol w="1224137"/>
                <a:gridCol w="864096"/>
                <a:gridCol w="1553314"/>
                <a:gridCol w="1759053"/>
                <a:gridCol w="936103"/>
              </a:tblGrid>
              <a:tr h="2016224"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TH SarabunIT๙" pitchFamily="34" charset="-34"/>
                        <a:ea typeface="+mn-ea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(</a:t>
                      </a: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๑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IT๙" pitchFamily="34" charset="-34"/>
                          <a:ea typeface="+mn-ea"/>
                          <a:cs typeface="TH SarabunIT๙" pitchFamily="34" charset="-34"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</a:t>
                      </a:r>
                    </a:p>
                    <a:p>
                      <a:pPr algn="ctr"/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400516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กิจกรรมด้านการเงินและบัญชี</a:t>
                      </a: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8. เพื่อให้การรับ-จ่ายเงิน การบันทึกบัญชี การเก็บรักษาเงิน เป็นไปอย่างถูกต้องตามระเบียบ</a:t>
                      </a:r>
                    </a:p>
                    <a:p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8.1 การบันทึกรายการบัญชีไม่ถูกต้อง ครบถ้วนตามรายการ</a:t>
                      </a: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8.2 ระบบ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GFMIS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มีการปรับปรุงบ่อย ทำให้บางครั้งการปฏิบัติงานเกิดความผิดพลาดได้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8.3 เจ้าหน้าที่ผู้ปฏิบัติงานบันทึกรหัสงบประมาณผิดพลาด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8.4 เจ้าหน้าที่ผู้ปฏิบัติงานบันทึกรหัสอ้างอิงผิดพลาด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8.1 กำหนดให้บันทึกรายการบัญชี ตามผังบัญชีมาตรฐาน  ในระบบ </a:t>
                      </a:r>
                      <a:r>
                        <a:rPr lang="en-US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GFMIS</a:t>
                      </a:r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ไม่เพียงพอ</a:t>
                      </a:r>
                      <a:endParaRPr lang="en-US" sz="18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8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.1 การบันทึกรายการบัญชีของบางหน่วยงานไม่ถูกต้อง ครบถ้วนตามรายการ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8.2 ระบบ </a:t>
                      </a:r>
                      <a:r>
                        <a:rPr lang="en-US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GFMIS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มีการปรับปรุงบ่อย ทำให้บางครั้งการปฏิบัติงานเกิดความผิดพลาดได้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8.3 เจ้าหน้าที่ผู้ปฏิบัติงานบางคนบันทึกรหัสงบประมาณผิดพลาด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8.4 เจ้าหน้าที่ผู้ปฏิบัติงานบางคนบันทึกรหัสอ้างอิงผิดพลาด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8.1 กำกับดูแลให้เจ้าหน้าที่ปฏิบัติตามกฎระเบียบ และหลักเกณฑ์ที่กำหนด   อย่างเคร่งครัด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8.2 ตรวจสอบหลักฐานการรับ-จ่ายเงินให้ครบถ้วนทุกครั้งเมื่อมี  การรับ-จ่ายเงิน</a:t>
                      </a: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8.3 ส่งเจ้าหน้าที่ผู้ปฏิบัติงานเข้ารับการฝึกอบรมในหลักสูตรที่เกี่ยวข้อง</a:t>
                      </a:r>
                    </a:p>
                    <a:p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8.4 ตรวจสอบให้ละเอียดก่อนการอนุมัติเบิกจ่าย </a:t>
                      </a:r>
                    </a:p>
                    <a:p>
                      <a:endParaRPr lang="th-TH" sz="16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.สระแก้ว,</a:t>
                      </a:r>
                      <a:r>
                        <a:rPr lang="th-TH" sz="18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สนพ</a:t>
                      </a:r>
                      <a:r>
                        <a:rPr lang="th-TH" sz="1800" dirty="0" smtClean="0">
                          <a:latin typeface="TH SarabunIT๙" pitchFamily="34" charset="-34"/>
                          <a:cs typeface="TH SarabunIT๙" pitchFamily="34" charset="-34"/>
                        </a:rPr>
                        <a:t>.สกลนคร</a:t>
                      </a:r>
                    </a:p>
                    <a:p>
                      <a:endParaRPr lang="th-TH" sz="1800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850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th-TH" dirty="0" smtClean="0"/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ผู้ตรวจสอบภายในของกรมพัฒนาฝีมือแรงงาน ได้สอบทานการประเมินผลการควบคุมภายในของหน่วยงาน สำหรับปีสิ้นสุดวันที่ 30 เดือนกันยายน พ.ศ. 2561 ด้วยวิธีสอบทานตาม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2561 โดยมีวัตถุประสงค์เพื่อให้ความมั่นใจอย่างสมเหตุสมผลว่า ภารกิจของหน่วยงานจะบรรลุวัตถุประสงค์ของการควบคุมภายในด้านการดำเนินงานที่มีประสิทธิผล ประสิทธิภาพ ด้านการรายงานที่เกี่ยวกับการเงิน และไม่ใช่การเงินที่เชื่อถือได้ ทันเวลา และโปร่งใส รวมทั้งด้านการปฏิบัติตามกฎหมาย ระเบียบ และข้อบังคับที่เกี่ยวข้องกับการดำเนินงาน</a:t>
            </a:r>
          </a:p>
          <a:p>
            <a:pPr marL="0" indent="0">
              <a:buNone/>
            </a:pPr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จากผลการสอบทานดังกล่าว ผู้ตรวจสอบภายในเห็นว่า การควบคุมภายในของกรมพัฒนาฝีมือแรงงาน มีความเพียงพอ ปฏิบัติตามอย่างต่อเนื่อง และเป็นไปตามหลักเกณฑ์กระทรวงการคลังว่าด้วยมาตรฐานและหลักเกณฑ์ปฏิบัติการควบคุมภายในสำหรับหน่วยงานของรั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40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th-TH" dirty="0" smtClean="0"/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อย่างไรก็ดี มีข้อตรวจสอบหรือข้อสังเกตเกี่ยวกับความเสี่ยง การควบคุมภายในหรือการปรับปรุงการควบคุมภายใน สรุปได้ดังนี้</a:t>
            </a:r>
          </a:p>
          <a:p>
            <a:pPr marL="0" indent="0">
              <a:buNone/>
            </a:pPr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1. หน่วยงานในส่วนภูมิภาคได้ประเมินกิจกรรมและความเสี่ยงของกิจกรรมตามภารกิจหลัก จำนวน 5 กิจกรรม และภารกิจสนับสนุน จำนวน 2 กิจกรรม รวมทั้งหมด 7 กิจกรรม พบว่ายังมีความเสี่ยงที่ส่งผลต่อการปฏิบัติงาน ดังนี้</a:t>
            </a:r>
          </a:p>
          <a:p>
            <a:pPr marL="0" indent="0">
              <a:buNone/>
            </a:pPr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   1.1 กิจกรรมการฝึกอบรม</a:t>
            </a:r>
          </a:p>
          <a:p>
            <a:pPr marL="0" indent="0">
              <a:buNone/>
            </a:pPr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(1) การฝึกเตรียมเข้าทำงาน</a:t>
            </a:r>
          </a:p>
          <a:p>
            <a:pPr marL="0" indent="0">
              <a:buNone/>
            </a:pPr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     1.1) ด้านผู้ฝึกอบรมเข้าทำงาน มีผู้รับการฝึกอบรมออกกลางคัน ผู้เข้ารับการฝึกอบรมมีน้อยบางสาขาไม่มีผู้เข้ารับการฝึก</a:t>
            </a:r>
          </a:p>
          <a:p>
            <a:pPr marL="0" indent="0">
              <a:buNone/>
            </a:pPr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     1.2) ด้านการประชาสัมพันธ์ยังไม่ครอบคลุมทุกพื้นที่และกลุ่มเป้าหมาย</a:t>
            </a:r>
          </a:p>
          <a:p>
            <a:pPr marL="0" indent="0">
              <a:buNone/>
            </a:pPr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  	     1.3) ด้านหลักสูตร การฝึกอบรมมีน้อยและระยะเวลาในการฝึกเกิน 280 ชั่วโมง ทำให้เกิดปัญหาใน</a:t>
            </a:r>
            <a:r>
              <a:rPr lang="th-TH" smtClean="0">
                <a:latin typeface="TH SarabunIT๙" pitchFamily="34" charset="-34"/>
                <a:cs typeface="TH SarabunIT๙" pitchFamily="34" charset="-34"/>
              </a:rPr>
              <a:t>การจัด</a:t>
            </a: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19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	    1.4) ด้านเจ้าหน้าที่ผู้รับผิดชอบการฝึกเตรียมเข้าทำงานไม่ปฏิบัติตามคู่มือการประกันคุณภาพการพัฒนาฝีมือแรงงาน ส่งรายชื่อผู้รับการฝึกไม่ทันเวลาที่กำหนด ขออนุมัติเปิดฝึกอบรมหลังได้วัสดุฝึกไม่ทันต่อการใช้งาน ไม่มีใบเตรียมการสอนทำให้เนื้อหาที่สอนไม่ครอบคลุม ไม่มีแบบทดสอบภาคทฤษฎีและภาคปฏิบัติ ไม่มีแบบบันทึกผลคะแนนทดสอบ การออกวุฒิบัตรไม่ทันตามกำหนดเวลาเนื่องจากหน่วยฝึกรายงานผลการฝึกไม่ตรงตามกำหนดและรอให้ฝ่ายแผนคีย์ข้อมูลผลการจบฝึกในระบบก่อน ไม่มีการรายงานผลการตรวจเยี่ยม ไม่มีการจัดทำแผนการออกติดตามผู้รับการฝึกไม่มีรายงานผลการมีงานทำถึงผู้บังคับบัญชา จำนวนผู้สนใจเข้าใจฝึกในหลักสูตรระยะยาว (3 – 6 เดือน) มีจำนวนน้อย ผู้รับการฝึกที่จบฝึกไม่ส่งสมุดประจำตัวผู้เข้ารับการฝึกในกิจการ ผู้เข้ารับการฝึกไม่มีความถนัดด้านช่าง 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2376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(2) การฝึกยกระดับฝีมือแรงงาน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2.1) ด้านผู้รับการฝึก ความต้องการของผู้เข้ารับการฝึกอบรมไม่สอดคล้องกับแผนการดำเนินงานที่วางไว้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2.2) ด้านการประชาสัมพันธ์ สาขาที่ฝึกไม่ตรงกับความต้องการเนื่องจากประชาสัมพันธ์ไม่ทั่วถึง กลุ่มเป้าหมายยังไม่ชัดเจน ขาดความสม่ำเสมอการตรวจสอบกลุ่มเป้าหมายให้ตรงตามคุณสมบัติของผู้เข้าฝึกอบรม ได้วัสดุฝึกไม่ทันตามกำหนดเนื่องจากไม่มีของในพื้นที่หรือไม่มีวัสดุตามความต้องการ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   	     2.3) ด้านหลักสูตร การจัดทำหลักสูตร หัวหน้าหรือผู้เกี่ยวข้องจะดำเนินการพิจารณาให้ผู้อำนวยการอนุมัติ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2.4) ด้านเจ้าหน้าที่ ไม่มีใบเตรียมการสอนทำให้เนื้อหาที่สอนไม่ครอบคลุม ไม่มีแบบทดสอบภาคทฤษฎีและภาคปฏิบัติ ไม่มีแบบบันทึกผลคะแนนทดสอบ การออกวุฒิบัตรไม่ทันตามกำหนดเวลาเนื่องจากหน่วยฝึกรายงานผลการฝึกไม่ตรงตามกำหนดและรอให้ฝ่ายแผนคีย์ข้อมูลผลการฝึกจบในระบบก่อน ได้กลุ่มเป้าหมายที่ไม่ตรงตามกำหนจากกรม     เอาแรงงานนอกระบบมาฝึกยกระดับ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(3) การฝึกอาชีพเสริม ไม่มีการสำรวจการจัดทำแผน ดูจากความน่าจะเป็น การประชาสัมพันธ์ไม่ครอบคลุมกลุ่มเป้าหมายและพื้นที่ กลุ่มเป้าหมายเข้ารับการฝึกไม่ครอบตามจำนวนที่กำหนดเนื่องจากติดภารกิจฤดูเก็บเกี่ยว วิทยากรภายนอกที่ดำเนินการฝึกไม่ผ่านการฝึกอบรมเทคนิคการสอนงาน ไม่มีการวางแผนการสอนและเตรียมการสอน</a:t>
            </a:r>
            <a:endParaRPr lang="en-US" sz="51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7685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     1.2 กิจกรรมทดสอบมาตรฐานฝีมือแรงงาน พบว่า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(1) การทดสอบภาคทฤษฎี ถ้าทดสอบนอกหน่วยงานยังมีปัญหาในการใช้ระบบ </a:t>
            </a:r>
            <a:r>
              <a:rPr lang="en-US" sz="5500" dirty="0" smtClean="0">
                <a:latin typeface="TH SarabunIT๙" pitchFamily="34" charset="-34"/>
                <a:cs typeface="TH SarabunIT๙" pitchFamily="34" charset="-34"/>
              </a:rPr>
              <a:t>e – testing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 และเจ้าหน้าที่ผู้ประสานงานโดยตรงยังขาดความรู้ความเชี่ยวชาญถ้าเกิดปัญหาระหว่างทดสอบ มีผู้เข้ารับการทดสอบบางสาขาไม่ผ่านตามเกณฑ์ที่กำหนด จำนวนผู้ผ่านการทดสอบผ่านจำนวนน้อยมาก ผู้เข้ารับการทดสอบซึ่งอยู่ในกลุ่มนักเรียน นักศึกษา ขาดทักษะความรู้ในการทดสอบฯ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(2) นายจ้าง/แรงงานในสถานประกอบกิจการยังไม่เข้าใจประโยชน์ของการทดสอบมาตรฐานฝีมือแรงงาน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(3) มีการเตรียมความพร้อมทั้งสถานที่ เครื่องมือเครื่องจักร อุปกรณ์และผู้</a:t>
            </a:r>
            <a:r>
              <a:rPr lang="th-TH" sz="5500" spc="-40" dirty="0" smtClean="0">
                <a:latin typeface="TH SarabunIT๙" pitchFamily="34" charset="-34"/>
                <a:cs typeface="TH SarabunIT๙" pitchFamily="34" charset="-34"/>
              </a:rPr>
              <a:t>ทดสอบที่ไม่มีส่วนได้เสียเป็นกรรมการทดสอบ บางสาขาวัสดุที่ใช้สำหรับการทดสอบมีราคาค่อนข้างสูง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 สถานที่ในการทดสอบภาคความสามารถในบางสาขายังไม่มีความพร้อม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(4) เอกสารประกอบการขอสมัครเข้าทดสอบไม่ตรง/ไม่ครบถ้วน การกรอกเอกสารไม่ครบถ้วน การตรวจเอกสารของเจ้าหน้าที่ไม่รอบคอบ</a:t>
            </a:r>
            <a:endParaRPr lang="en-US" sz="55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6074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     1.3 กิจกรรมรับรองหลักสูตรและอนุมัติค่าใช้จ่ายในการฝึกอบรมฝีมือแรงงานตามพระราชบัญญัติส่งเสริมการพัฒนาฝีมือแรงงาน พ.ศ. 2545 พบว่า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(1) สถานประกอบกิจการเปลี่ยนเจ้าหน้าที่ผู้รับผิดชอบงานฝึกอบรมย่อยครั้งทำให้การจัดทำเอกสารการยื่นรับรองหลักสูตรและค่าใช้จ่ายในการฝึกอบรมไม่ถูกต้อง ล่าช้า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(2) การยื่นผ่านระบบ </a:t>
            </a:r>
            <a:r>
              <a:rPr lang="en-US" sz="5500" dirty="0" smtClean="0">
                <a:latin typeface="TH SarabunIT๙" pitchFamily="34" charset="-34"/>
                <a:cs typeface="TH SarabunIT๙" pitchFamily="34" charset="-34"/>
              </a:rPr>
              <a:t>E – service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 เจ้าหน้าที่ของสถานประกอบกิจการบางแห่งมีความรู้เกี่ยวกับคอมพิวเตอร์น้อยทำให้ไม่เข้าใจในการยื่นผ่านระบบ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(3) บุคลากรของหน่วยงานที่ปฏิบัติงานด้านนี้ยังขาดความรู้ในการวิเคราะห์สมรรถนะหลัก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(4) เจ้าหน้าที่ขาดความรู้ในการวิเคราะห์สมรรถนะหลักของพนักงานเพื่อกำหนดหลักสูตรในการฝึกอบรม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(5) เจ้าหน้าที่ผู้ทำหน้าที่ตรวจสอบข้อมูลมีไม่เพียงพอ ทำให้เกิดข้อผิดพลาดในการตรวจเอกสาร</a:t>
            </a:r>
            <a:endParaRPr lang="en-US" sz="55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3959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     1.4 กิจกรรมด้านการชำระหนี้เงินกู้ยืมเงินกองทุนพัฒนาฝีมือแรงงาน พบว่า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 (1) เจ้าหน้าที่ไม่เพียงพอต่อปริมาณคดีที่ต้องดำเนินการให้ทันต่อเวลาเนื่องจากปฏิบัติงานไม่ต่อเนื่อง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 (2) เจ้าหน้าที่ที่ได้รับมอบหมายไม่ได้ดำเนินการติดตามหนี้อย่างสม่ำเสมอ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 (3) เจ้าหน้าที่ที่ได้รับมอบหมายไม่ได้รายงานผลการติดตามหนี้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 (4</a:t>
            </a: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) เจ้าหน้าที่ผู้รับผิดชอบงาน ไม่มีความรู้ด้านกฎหมาย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โดยตรง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5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500" dirty="0" smtClean="0">
                <a:latin typeface="TH SarabunIT๙" pitchFamily="34" charset="-34"/>
                <a:cs typeface="TH SarabunIT๙" pitchFamily="34" charset="-34"/>
              </a:rPr>
              <a:t>	     (5) การตรวจสอบเพื่อออกใบเสร็จรับเงินยังไม่สามารถดำเนินการได้ภายในวันที่รับชำระหนี้เนื่องจากผู้ตรวจสอบและคำนวณเงินเป็นเจ้าหน้าที่ของกลุ่มงานพัฒนา และผู้ออกใบเสร็จรับเงินเป็นเจ้าหน้าที่การเงินและบัญชีของสถาบัน</a:t>
            </a:r>
            <a:endParaRPr lang="en-US" sz="55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5795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  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    (6) ลูกหนี้เงินกู้ยืมบางรายชำระหนี้ผ่านระบบ </a:t>
            </a:r>
            <a:r>
              <a:rPr lang="en-US" sz="5100" dirty="0" smtClean="0">
                <a:latin typeface="TH SarabunIT๙" pitchFamily="34" charset="-34"/>
                <a:cs typeface="TH SarabunIT๙" pitchFamily="34" charset="-34"/>
              </a:rPr>
              <a:t>Company code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 ไม่ตรงตามยอดที่เจ้าหน้าที่แจ้งไม่ระบุเลขที่สัญญาเงินกู้ยืมและไม่มีการแจ้งรายละเอียดการชำระหนี้ผ่านระบบให้เจ้าหน้าที่การเงินทราบ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(7) สถานประกอบกิจการชำระหนี้เกินกำหนด ลูกหนี้ชำระหนี้เกินกำหนดระยะเวลา 1 – 2 วัน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(8) ลูกหนี้บางรายไม่สามารถติดต่อได้ส่งผลให้ไม่สามารถดำเนินการประนอมหนี้ตามกระบวนการที่กรมกำหนดทำให้มีจำนวนลูกหนี้ที่ค้างชำระหนี้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(9) ระยะเวลาในการประชาสัมพันธ์และประสานงานน้อย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(10) ผู้ปฏิบัติขาดความรู้ความเข้าใจในการบันทึกบัญชีที่ถูกต้อง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(11) สถานประกอบกิจการกู้ยืมเงินกองทุนพัฒนาฝีมือแรงงาน แล้วไม่ปฏิบัติตามวัตถุประสงค์ของการกู้ยืมเงินกองทุนพัฒนาฝีมือแรงงาน</a:t>
            </a:r>
            <a:endParaRPr lang="en-US" sz="51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6099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1.5 กิจกรรมการประเมินและรับรองความรู้ความสามารถ พบว่า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 (1) ผู้เข้ารับการประเมินไม่ครบตามจำนวนที่กำหนด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 (2) ผู้รับการประเมินไม่เตรียมหลักฐานให้ครบถ้วนตามที่แจ้ง เอกสารประกอบการประเมินไม่ครบถ้วน 7 รายการ ซึ่งทำให้มีผลต่อคะแนนประเมิน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 (3) กลุ่มเป้าหมายไม่เข้าใจสาระสำคัญของกฎหมายจึงไม่ให้ความสำคัญ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 </a:t>
            </a:r>
            <a:r>
              <a:rPr lang="th-TH" sz="5100" spc="-60" dirty="0" smtClean="0">
                <a:latin typeface="TH SarabunIT๙" pitchFamily="34" charset="-34"/>
                <a:cs typeface="TH SarabunIT๙" pitchFamily="34" charset="-34"/>
              </a:rPr>
              <a:t>(4) ผู้ประกอบอาชีพที่อาจเป็นอันตรายที่ผ่านการทดสอบมาตรฐานฯ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 บางส่วนยังไม่เข้ารับการประเมินความรู้ความสามารถ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 (5) ผู้เข้ารับการประเมินบางคนยังขาดความรู้ความเข้าใจกระบวนการประเมินความรู้ความสามารถ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th-TH" sz="51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5100" dirty="0" smtClean="0">
                <a:latin typeface="TH SarabunIT๙" pitchFamily="34" charset="-34"/>
                <a:cs typeface="TH SarabunIT๙" pitchFamily="34" charset="-34"/>
              </a:rPr>
              <a:t>	      </a:t>
            </a:r>
            <a:r>
              <a:rPr lang="th-TH" sz="5100" spc="-60" dirty="0" smtClean="0">
                <a:latin typeface="TH SarabunIT๙" pitchFamily="34" charset="-34"/>
                <a:cs typeface="TH SarabunIT๙" pitchFamily="34" charset="-34"/>
              </a:rPr>
              <a:t>(6) เกณฑ์การประเมินบางหัวข้อ ผู้ประเมินยังมีความเห็นที่แตกต่างกัน</a:t>
            </a:r>
            <a:endParaRPr lang="en-US" sz="5100" spc="-6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8982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		1.6 กิจกรรมด้านการพัสดุ พบว่า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	      (1) การจัดทำบัญชียังไม่เป็นปัจจุบัน ไม่มีการรายงานวัสดุคงเหลือแนบขออนุมัติเปิดฝึกอบรมในแต่ละปี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๒) ไม่พบทะเบียนครุภัณฑ์ของหน่วยงาน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๓) การเขียนเลขครุภัณฑ์ไม่เป็นปัจจุบัน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๔) ไม่มีการรายงานการตรวจสอบพัสดุประจำปี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๕) การบันทึกข้อมูลทะเบียนทรัพย์สินยังไม่เป็นปัจจุบัน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๖) การบันทึกข้อมูลค่าเสื่อมประจำปีเสร็จล่าช้ากว่ากำหนด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๗) ผู้ต้องการใช้พัสดุไม่วางแผนในการจัดหาพัสดุ หรือไม่ดำเนินการตามแผนที่กำหนด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๘) กระบวนการตามระยะเวลางานพัสดุเนื่องจากความต้องการใช้พัสดุแบบเร่งด่วน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๙) การจัดหาพัสดุไม่เป็นไปตามกำหนดล่าช้า ไม่ทันต่อความต้องการใช้พัสดุ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๑๐) ผู้ขอจัดหาพัสดุกำหนดคุณลักษณะของพัสดุไม่ชัดเจน ทำให้ระยะเวลาในการจัดซื้อเพิ่มมากขึ้น และผู้ขอจัดส่งรายการพัสดุ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ล่าช้า</a:t>
            </a:r>
            <a:endParaRPr lang="th-TH" sz="22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778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    (๑๑) ผู้ขอจัดหาวัสดุหรือจ้างเหมาบริการจัดทำหนังสือขออนุมัติดำเนินการล่าช้ากว่าที่กำหนด ส่งผลให้การจัดหาพัสดุต้องล่าช้าตามไปด้วย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๑๒) บุคลากรที่ปฏิบัติงานขาดทักษะความรู้ในการปฏิบัติงาน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๑๓) เจ้าหน้าที่ผู้ปฏิบัติงานบันทึกรหัสงบประมาณผิดพลาดในขั้นตอนการทำใบสั่งซื้อจ้างในระบบ </a:t>
            </a:r>
            <a:r>
              <a:rPr lang="en-US" sz="2200" dirty="0">
                <a:latin typeface="TH SarabunIT๙" pitchFamily="34" charset="-34"/>
                <a:cs typeface="TH SarabunIT๙" pitchFamily="34" charset="-34"/>
              </a:rPr>
              <a:t>GFMIS</a:t>
            </a:r>
          </a:p>
          <a:p>
            <a:pPr marL="0" indent="0">
              <a:buNone/>
            </a:pPr>
            <a:r>
              <a:rPr lang="en-US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en-US" sz="2200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๑๔) การจัดเก็บพัสดุยังไม่เป็นหมวดหมู่ ตรวจสอบยาก ไม่มีความปลอดภัย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๑๕) ผู้ขอจัดหาวัสดุหรือการจ้างเหมาบริการกำหนดรายละเอียดคุณลักษณะของพัสดุที่จะซื้อหรือจ้างไม่ชัดเจน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๑๖) เครื่องคอมพิวเตอร์อุปกรณ์ที่ใช้งานตามระบบ </a:t>
            </a:r>
            <a:r>
              <a:rPr lang="en-US" sz="2200" dirty="0">
                <a:latin typeface="TH SarabunIT๙" pitchFamily="34" charset="-34"/>
                <a:cs typeface="TH SarabunIT๙" pitchFamily="34" charset="-34"/>
              </a:rPr>
              <a:t>e-GP 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ไม่ทันสมัยและไม่รองรับการใช้งานระบบ </a:t>
            </a:r>
            <a:r>
              <a:rPr lang="en-US" sz="2200" dirty="0">
                <a:latin typeface="TH SarabunIT๙" pitchFamily="34" charset="-34"/>
                <a:cs typeface="TH SarabunIT๙" pitchFamily="34" charset="-34"/>
              </a:rPr>
              <a:t>e-GP</a:t>
            </a:r>
          </a:p>
          <a:p>
            <a:pPr marL="0" indent="0">
              <a:buNone/>
            </a:pPr>
            <a:r>
              <a:rPr lang="en-US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en-US" sz="2200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๑๗) การตรวจนับพัสดุประจำปียังไม่เป็นไปตามกำหนด/ยังมีความล่าช้าเนื่องจากคณะกรรมการมีภาระงานในหน้าที่ตามภารกิจกรมค่อนข้างสูง</a:t>
            </a:r>
          </a:p>
          <a:p>
            <a:pPr marL="0" indent="0">
              <a:buNone/>
            </a:pP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(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๑๘) มีครุภัณฑ์เสื่อมสภาพและหมดอายุการใช้งานไม่ได้รับการจำหน่ายและไม่ได้ตัดออกจากทะเบียนครุภัณฑ์</a:t>
            </a:r>
          </a:p>
          <a:p>
            <a:pPr marL="0" indent="0">
              <a:buNone/>
            </a:pPr>
            <a:endParaRPr lang="th-TH" sz="22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040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1.7 กิจกรรมด้านการเงินและบัญชี พบว่า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๑) การบันทึกบัญชีไม่เป็นปัจจุบัน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๒) การบันทึกรายการบัญชีไม่ถูกต้อง ครบถ้วนตามรายการ การบันทึกบัญชีไม่ตรงตามวันที่รับหรือจ่ายเงินจริง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๓) พบความผิดพลาดบางรายการไม่ตัด </a:t>
            </a:r>
            <a:r>
              <a:rPr lang="th-TH" sz="2000" dirty="0" err="1">
                <a:latin typeface="TH SarabunIT๙" pitchFamily="34" charset="-34"/>
                <a:cs typeface="TH SarabunIT๙" pitchFamily="34" charset="-34"/>
              </a:rPr>
              <a:t>ขจ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.๐๕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๔) เอกสารต่าง ๆ ตามคู่มือระบบ </a:t>
            </a:r>
            <a:r>
              <a:rPr lang="en-US" sz="2000" dirty="0">
                <a:latin typeface="TH SarabunIT๙" pitchFamily="34" charset="-34"/>
                <a:cs typeface="TH SarabunIT๙" pitchFamily="34" charset="-34"/>
              </a:rPr>
              <a:t>GFMIS 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ไม่ได้ลงวันที่ในเดือนที่เกิดรายการ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นั้นๆ 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งบทดลองยังคลาดเคลื่อนไม่ตรงกัน เอกสารใบสำคัญคู่จ่ายยังไม่เรียบร้อยพร้อมที่จะลงบัญชี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๕) เจ้าหน้าที่ผู้ปฏิบัติงานบันทึกงบประมาณผิดพลาด เจ้าหน้าที่ผู้ปฏิบัติงานบันทึกรหัสอ้างอิงผิดพลาด เจ้าหน้าที่ยืมเงินราชการมีการส่งคืนใช้เงินยืมล่าช้า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๖) เจ้าหน้าที่ยังไม่ค่อยมีความเข้าใจในระเบียบการเบิกจ่ายเงินที่ถูกต้องเท่าที่ควร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๗) กรรมการตรวจสอบบัญชีมีงานประจำจะต้องปฏิบัติไม่มีเวลาตรวจสอบบัญชีให้เป็นปัจจุบันทุก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วัน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		      (๘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) การบันทึกบัญชีมีความผิดพลาดเนื่องจากเอกสารทางบัญชีมีจำนวนมากที่บัญชีงบประมาณและงบกองทุนพัฒนาฝีมือแรงงานและเจ้าหน้าที่ยังขาดความเข้าใจในการปฏิบัติงานบัญชี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2000" dirty="0" smtClean="0">
                <a:latin typeface="TH SarabunIT๙" pitchFamily="34" charset="-34"/>
                <a:cs typeface="TH SarabunIT๙" pitchFamily="34" charset="-34"/>
              </a:rPr>
              <a:t>      (</a:t>
            </a:r>
            <a:r>
              <a:rPr lang="th-TH" sz="2000" dirty="0">
                <a:latin typeface="TH SarabunIT๙" pitchFamily="34" charset="-34"/>
                <a:cs typeface="TH SarabunIT๙" pitchFamily="34" charset="-34"/>
              </a:rPr>
              <a:t>๙) การจ่ายตรงเข้าบัญชีแล้วไม่ได้รับใบเสร็จรับเงินจากร้านค้าทันทีต้องติดตามใบเสร็จเพื่อประกอบชุดใบเบิก/ใบสำคัญทุกครั้ง</a:t>
            </a:r>
          </a:p>
          <a:p>
            <a:pPr marL="0" indent="0">
              <a:spcBef>
                <a:spcPts val="0"/>
              </a:spcBef>
              <a:buNone/>
            </a:pPr>
            <a:endParaRPr lang="th-TH" sz="20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055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95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รายงานการสอบทานการประเมินผลการควบคุมภายใน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ผู้ตรวจสอบภายใน (แบบ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ปค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.6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) (ต่อ)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>
          <a:xfrm>
            <a:off x="486094" y="1680212"/>
            <a:ext cx="8749665" cy="530461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2200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2200" dirty="0" smtClean="0">
                <a:latin typeface="TH SarabunIT๙" pitchFamily="34" charset="-34"/>
                <a:cs typeface="TH SarabunIT๙" pitchFamily="34" charset="-34"/>
              </a:rPr>
              <a:t>      </a:t>
            </a:r>
            <a:endParaRPr lang="th-TH" sz="2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468436" y="1656234"/>
            <a:ext cx="878497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dirty="0" smtClean="0">
                <a:latin typeface="TH SarabunIT๙" pitchFamily="34" charset="-34"/>
                <a:cs typeface="TH SarabunIT๙" pitchFamily="34" charset="-34"/>
              </a:rPr>
              <a:t>	๒.  </a:t>
            </a:r>
            <a:r>
              <a:rPr lang="th-TH" sz="2800" dirty="0">
                <a:latin typeface="TH SarabunIT๙" pitchFamily="34" charset="-34"/>
                <a:cs typeface="TH SarabunIT๙" pitchFamily="34" charset="-34"/>
              </a:rPr>
              <a:t>การควบคุมภายในหรือการปรับปรุง ส่วนใหญ่ได้ระบุการปรับปรุงการควบคุมสอดคล้องกับความเสี่ยงที่ระบุไว้ และหากมีการดำเนินการและติดตามการควบคุมอย่างเหมาะสม การควบคุมภายในทั้ง ๗ กิจกรรมจะสามารถบรรลุผลได้ตามวัตถุประสงค์ของการควบคุมภายใน</a:t>
            </a:r>
          </a:p>
          <a:p>
            <a:r>
              <a:rPr lang="th-TH" sz="2800" dirty="0">
                <a:latin typeface="TH SarabunIT๙" pitchFamily="34" charset="-34"/>
                <a:cs typeface="TH SarabunIT๙" pitchFamily="34" charset="-34"/>
              </a:rPr>
              <a:t>	ทั้งนี้ จากการประเมินในภาพรวม พบว่า ยังมีหน่วยงานที่นำข้อมูลความเสี่ยงและแนวทางการปรับปรุงของหน่วยงานอื่นมาใช้โดยไม่สอดคล้องกับสภาพการปฏิบัติงานจริง </a:t>
            </a:r>
            <a:r>
              <a:rPr lang="th-TH" sz="2800" dirty="0" smtClean="0">
                <a:latin typeface="TH SarabunIT๙" pitchFamily="34" charset="-34"/>
                <a:cs typeface="TH SarabunIT๙" pitchFamily="34" charset="-34"/>
              </a:rPr>
              <a:t>  การ</a:t>
            </a:r>
            <a:r>
              <a:rPr lang="th-TH" sz="2800" dirty="0">
                <a:latin typeface="TH SarabunIT๙" pitchFamily="34" charset="-34"/>
                <a:cs typeface="TH SarabunIT๙" pitchFamily="34" charset="-34"/>
              </a:rPr>
              <a:t>วิเคราะห์ความเสี่ยงบางเรื่องอาจไม่ส่งผลกระทบกับการปฏิบัติงานเนื่องจากเป็นประเด็นย่อย ๆ ซึ่งสามารถแก้ไขได้ง่าย การกำหนดแนวทางการปรับปรุงไม่สอดคล้องกับความเสี่ยง </a:t>
            </a:r>
            <a:r>
              <a:rPr lang="th-TH" sz="2800" dirty="0" smtClean="0">
                <a:latin typeface="TH SarabunIT๙" pitchFamily="34" charset="-34"/>
                <a:cs typeface="TH SarabunIT๙" pitchFamily="34" charset="-34"/>
              </a:rPr>
              <a:t> ไม่</a:t>
            </a:r>
            <a:r>
              <a:rPr lang="th-TH" sz="2800" dirty="0">
                <a:latin typeface="TH SarabunIT๙" pitchFamily="34" charset="-34"/>
                <a:cs typeface="TH SarabunIT๙" pitchFamily="34" charset="-34"/>
              </a:rPr>
              <a:t>ระบุผู้รับผิดชอบในหน่วยงานหรือไม่ระบุหน่วยงานที่รับผิดชอบเนื่องจากบางเรื่องไม่ใช่อำนาจหน้าที่ของหน่วยงาน</a:t>
            </a:r>
          </a:p>
        </p:txBody>
      </p:sp>
    </p:spTree>
    <p:extLst>
      <p:ext uri="{BB962C8B-B14F-4D97-AF65-F5344CB8AC3E}">
        <p14:creationId xmlns:p14="http://schemas.microsoft.com/office/powerpoint/2010/main" val="290426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612775" y="863600"/>
            <a:ext cx="8496300" cy="2862322"/>
          </a:xfrm>
          <a:prstGeom prst="rect">
            <a:avLst/>
          </a:prstGeom>
          <a:ln/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sz="6000" b="1" dirty="0">
                <a:solidFill>
                  <a:srgbClr val="4D4D4D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60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แนวทางการจัดทำรายงาน</a:t>
            </a:r>
          </a:p>
          <a:p>
            <a:pPr algn="ctr" eaLnBrk="1" hangingPunct="1"/>
            <a:r>
              <a:rPr lang="th-TH" sz="60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การควบคุมภายในระดับส่วนงานย่อย</a:t>
            </a:r>
          </a:p>
          <a:p>
            <a:pPr algn="ctr" eaLnBrk="1" hangingPunct="1"/>
            <a:r>
              <a:rPr lang="th-TH" sz="60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ประจำปีงบประมาณ </a:t>
            </a:r>
            <a:r>
              <a:rPr lang="th-TH" sz="60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พ.ศ. ๒๕๖2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800" b="1" dirty="0" smtClean="0">
                <a:solidFill>
                  <a:srgbClr val="4D4D4D"/>
                </a:solidFill>
                <a:latin typeface="TH SarabunIT๙" pitchFamily="34" charset="-34"/>
                <a:cs typeface="TH SarabunIT๙" pitchFamily="34" charset="-34"/>
              </a:rPr>
              <a:t>                                </a:t>
            </a:r>
            <a:endParaRPr lang="th-TH" sz="4400" b="1" dirty="0">
              <a:solidFill>
                <a:srgbClr val="4D4D4D"/>
              </a:solidFill>
              <a:latin typeface="TH SarabunIT๙" pitchFamily="34" charset="-34"/>
              <a:ea typeface="Batang" pitchFamily="18" charset="-127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-5928" y="1201895"/>
            <a:ext cx="9721850" cy="601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ct val="0"/>
              </a:lnSpc>
            </a:pPr>
            <a:r>
              <a:rPr lang="th-TH" sz="6000" b="1" dirty="0">
                <a:solidFill>
                  <a:srgbClr val="4D4D4D"/>
                </a:solidFill>
                <a:cs typeface="EucrosiaUPC" pitchFamily="18" charset="-34"/>
              </a:rPr>
              <a:t> </a:t>
            </a:r>
            <a:r>
              <a:rPr lang="th-TH" sz="1800" b="1" dirty="0">
                <a:solidFill>
                  <a:srgbClr val="4D4D4D"/>
                </a:solidFill>
                <a:cs typeface="EucrosiaUPC" pitchFamily="18" charset="-34"/>
              </a:rPr>
              <a:t> </a:t>
            </a:r>
          </a:p>
          <a:p>
            <a:pPr eaLnBrk="1" hangingPunct="1">
              <a:spcBef>
                <a:spcPts val="0"/>
              </a:spcBef>
            </a:pPr>
            <a:r>
              <a:rPr lang="th-TH" sz="6000" b="1" dirty="0">
                <a:solidFill>
                  <a:srgbClr val="4D4D4D"/>
                </a:solidFill>
                <a:cs typeface="EucrosiaUPC" pitchFamily="18" charset="-34"/>
              </a:rPr>
              <a:t>  </a:t>
            </a:r>
            <a:r>
              <a:rPr lang="th-TH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๑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รายงาน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การประเมินองค์ประกอบของการควบคุมภายใน 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 ๒ 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รายงาน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การประเมินผลและการปรับปรุงการควบคุมภายใน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ติดตาม </a:t>
            </a:r>
            <a:r>
              <a:rPr lang="th-TH" sz="36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 ๒ 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รายงาน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ผลการติดตามการปฏิบัติตามแผนการปรับปรุง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ควบคุมภายในของงวดก่อน – ระดับส่วนงานย่อย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ประเมินการควบคุมภายในด้านการคลัง 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แบบที่กำหนดโดยกลุ่มตรวจสอบภายใน โดยให้เฉพาะ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สถาบัน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ฯ และสำนักงานฯ ต้องจัดทำเท่านั้น</a:t>
            </a:r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แบบรายงานการควบคุมภายในระดับส่วนงานย่อย 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-34378" y="1368202"/>
            <a:ext cx="9721850" cy="4764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ct val="0"/>
              </a:lnSpc>
            </a:pPr>
            <a:r>
              <a:rPr lang="th-TH" sz="6000" b="1" dirty="0">
                <a:solidFill>
                  <a:srgbClr val="4D4D4D"/>
                </a:solidFill>
                <a:cs typeface="EucrosiaUPC" pitchFamily="18" charset="-34"/>
              </a:rPr>
              <a:t> </a:t>
            </a:r>
            <a:r>
              <a:rPr lang="th-TH" sz="1800" b="1" dirty="0">
                <a:solidFill>
                  <a:srgbClr val="4D4D4D"/>
                </a:solidFill>
                <a:cs typeface="EucrosiaUPC" pitchFamily="18" charset="-34"/>
              </a:rPr>
              <a:t> </a:t>
            </a:r>
          </a:p>
          <a:p>
            <a:pPr eaLnBrk="1" hangingPunct="1">
              <a:spcBef>
                <a:spcPct val="10000"/>
              </a:spcBef>
            </a:pP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ให้ทุกหน่วยงานจัดทำรายงานการควบคุมภายในระดับ</a:t>
            </a:r>
          </a:p>
          <a:p>
            <a:pPr eaLnBrk="1" hangingPunct="1">
              <a:spcBef>
                <a:spcPct val="1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ส่วนงานย่อยตามแบบฟอร์มที่กำหนดเรียงตามลำดับดังนี้</a:t>
            </a:r>
          </a:p>
          <a:p>
            <a:pPr eaLnBrk="1" hangingPunct="1">
              <a:spcBef>
                <a:spcPct val="10000"/>
              </a:spcBef>
            </a:pPr>
            <a:r>
              <a:rPr lang="th-TH" sz="5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800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40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800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แบบติดตาม </a:t>
            </a:r>
            <a:r>
              <a:rPr lang="th-TH" sz="40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800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แบบประเมินการควบคุมภายในด้านการคลัง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(กำหนด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ให้สถาบันฯ และสำนักงานฯ ต้องจัดทำเท่านั้น)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600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40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252414" y="288370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ขั้นตอนการจัดทำรายงานการควบคุม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ภายในระดับ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ส่วนงานย่อย</a:t>
            </a: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 </a:t>
            </a:r>
            <a:endParaRPr lang="en-US" sz="3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52413" y="1152178"/>
            <a:ext cx="9324528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 หรือแบบรายงานผลการประเมินองค์ประกอบของ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การควบคุมภายในระดับส่วนงานย่อย เป็นการนำเสนอผลการประเมิน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ทั้งห้าองค์ประกอบตามมาตรฐานการควบคุมภายใน ว่าระบบ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การควบคุมภายในของหน่วยงานได้รับการออกแบบอย่างเหมาะสมและ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หรือไม่ ควรปรับปรุง แก้ไขในจุดใด อย่างไร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ดังนี้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สภาพแวดล้อมของการควบคุม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การประเมินความเสี่ยง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กิจกรรมการควบคุม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สารสนเทศและการสื่อสาร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กิจกรรมการติดตามผล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306165" y="144066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แนวทางการจัดทำรายงานตามแบบ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๑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endParaRPr lang="en-US" sz="3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95288" y="215900"/>
            <a:ext cx="9146157" cy="661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.๑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ชื่อส่วนงานย่อย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ให้ใส่ชื่อหน่วยงาน เช่น กลุ่มพัฒนาระบบบริหาร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ชื่อรายงานผลการประเมินองค์ประกอบของการควบคุม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ภายใน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ไม่ต้องเปลี่ยนแปลงข้อความแต่อย่างใด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สำหรับระยะเวลาดำเนินงานสิ้นสุด</a:t>
            </a:r>
            <a:endParaRPr lang="th-TH" sz="40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ให้ระบุวันสุดท้ายของรอบระยะเวลาในการประเมินองค์ประกอบของการควบคุมภายใน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ถ้า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เป็นรายงานการควบคุมภายในฯ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ปีงบประมาณ พ.ศ. ๒๕๖2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จะเป็น วันที่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๓๐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เดือน  กันยายน พ.ศ.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๒๕๖2</a:t>
            </a:r>
            <a:endParaRPr lang="th-TH" sz="36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437" y="144066"/>
            <a:ext cx="8749665" cy="6477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4800" b="1" dirty="0" err="1" smtClean="0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.1</a:t>
            </a:r>
            <a:endParaRPr lang="en-US" sz="48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5661611"/>
              </p:ext>
            </p:extLst>
          </p:nvPr>
        </p:nvGraphicFramePr>
        <p:xfrm>
          <a:off x="540445" y="2064475"/>
          <a:ext cx="8750300" cy="4145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5150"/>
                <a:gridCol w="43751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องค์ประกอบการควบคุมภายใน</a:t>
                      </a:r>
                      <a:endParaRPr lang="en-US" sz="20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ผลการประเมิน/ ข้อสรุป</a:t>
                      </a:r>
                      <a:endParaRPr lang="en-US" sz="20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1. สภาพแวดล้อมการควบคุม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2. การประเมินความเสี่ยง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3. กิจกรรมการควบคุม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4. สารสนเทศและการสื่อสาร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5. กิจกรรมการติดตามผล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สี่เหลี่ยมผืนผ้า 4"/>
          <p:cNvSpPr/>
          <p:nvPr/>
        </p:nvSpPr>
        <p:spPr>
          <a:xfrm>
            <a:off x="684461" y="864146"/>
            <a:ext cx="80834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ชื่อส่วนงานย่อย........................................  </a:t>
            </a:r>
          </a:p>
          <a:p>
            <a:pPr algn="ctr"/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รายงานการประเมินองค์ประกอบของการควบคุมภายใน</a:t>
            </a:r>
          </a:p>
          <a:p>
            <a:pPr algn="ctr"/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 สำหรับระยะเวลาดำเนินการสิ้นสุด วันที่ ...... เดือน .............  พ.ศ. ........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40445" y="6336754"/>
            <a:ext cx="89963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ผลการประเมินโดยรวม </a:t>
            </a:r>
            <a:r>
              <a:rPr lang="en-US" sz="2400" b="1" dirty="0" smtClean="0">
                <a:latin typeface="TH SarabunIT๙" pitchFamily="34" charset="-34"/>
                <a:cs typeface="TH SarabunIT๙" pitchFamily="34" charset="-34"/>
              </a:rPr>
              <a:t>:-</a:t>
            </a:r>
            <a:r>
              <a:rPr lang="th-TH" sz="24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20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....................................................................................................................................................</a:t>
            </a:r>
          </a:p>
          <a:p>
            <a:r>
              <a:rPr lang="th-TH" sz="20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....................................................................................................................................................................................................</a:t>
            </a:r>
            <a:endParaRPr lang="en-US" sz="20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909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3850" y="276225"/>
            <a:ext cx="8964613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.๑ (ต่อ)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(๑) องค์ประกอบการควบคุมภายใน</a:t>
            </a: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ระบุรายละเอียดของแต่ละองค์ประกอบของการควบคุมภายใน ซึ่งกลุ่มพัฒนาระบบบริหารได้ดำเนินการจัดทำให้ตามแบบฟอร์ม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.๑ เรียบร้อยแล้ว</a:t>
            </a:r>
          </a:p>
          <a:p>
            <a:pPr eaLnBrk="1" hangingPunct="1">
              <a:spcBef>
                <a:spcPct val="30000"/>
              </a:spcBef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ผลการประเมิน/ข้อสรุป</a:t>
            </a: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การประเมินจะมีอยู่ ๕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องค์ประกอบ คือ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สภาพแวดล้อม      การควบคุม การประเมินความเสี่ยง กิจกรรมการควบคุม สารสนเทศและการสื่อสาร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และกิจกรรมการติดตามผล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cs typeface="EucrosiaUPC" pitchFamily="18" charset="-34"/>
              </a:rPr>
              <a:t>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23850" y="276225"/>
            <a:ext cx="8964613" cy="655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.๑ (ต่อ)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ผลการประเมิน/ข้อสรุป</a:t>
            </a: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ให้ระบุผลการประเมินในแต่ละองค์ประกอบเป็นรายข้อ พร้อมระบุรายละเอียดผลการประเมินว่ามีความเหมาะสมและเพียงพอ หรือไม่ ควรปรับปรุง แก้ไขในจุดใด อย่างไร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ในแต่ละข้อและแต่ละองค์ประกอบ ดังนี้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สภาพแวดล้อมการ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การประเมินความ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เสี่ยง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กิจการรมการ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สารสนเทศและการ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สื่อสาร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กิจกรรมการติดตามผล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68313" y="82550"/>
            <a:ext cx="8964612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 (ต่อ)</a:t>
            </a:r>
            <a:endParaRPr lang="th-TH" sz="4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ผลการประเมินโดยรวม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กรณีมีจุดอ่อนหรือความเสี่ยงที่ยังมีอยู่</a:t>
            </a:r>
          </a:p>
          <a:p>
            <a:pPr eaLnBrk="1" hangingPunct="1"/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</a:t>
            </a:r>
            <a:r>
              <a:rPr lang="th-TH" sz="3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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สามารถใช้ข้อความตัวอย่างดังนี้ “(ชื่อส่วนงานย่อย) มีโครงสร้างการควบคุมภายในครบ ๕ องค์ประกอบของการควบคุมภายใน หรือการควบคุมภายในเป็นไปตามมาตรฐานการควบคุมภายในขอ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งกระทรวงการคลัง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มีการควบคุมที่เพียงพอและมีประสิทธิผลตามสมควร อย่างไรก็ตามจุดอ่อนหรือความเสี่ยงที่ยังมีอยู่ในช่องผลการประเมิน/ข้อสรุป จะได้กำชับผู้บริหารทุกระดับสอดส่องดูแลการปฏิบัติงานของผู้ใต้บังคับบัญชาในเรื่องที่ยังบกพร่องอยู่ และจะได้ดำเนินงานตามแผนที่วางไว้”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23850" y="407988"/>
            <a:ext cx="8964613" cy="6403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5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ผลการประเมินโดยรวม</a:t>
            </a:r>
          </a:p>
          <a:p>
            <a:pPr eaLnBrk="1" hangingPunct="1">
              <a:spcBef>
                <a:spcPct val="15000"/>
              </a:spcBef>
            </a:pPr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กรณีไม่มีจุดอ่อนหรือความเสี่ยงที่ยังมีอยู่</a:t>
            </a:r>
          </a:p>
          <a:p>
            <a:pPr eaLnBrk="1" hangingPunct="1">
              <a:spcBef>
                <a:spcPct val="30000"/>
              </a:spcBef>
            </a:pP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</a:t>
            </a:r>
            <a:r>
              <a:rPr lang="th-TH" sz="3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  </a:t>
            </a:r>
            <a:r>
              <a:rPr lang="th-TH" sz="3800" b="1" spc="-6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3600" b="1" spc="-6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spc="-6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สามารถใช้ข้อความตัวอย่างดังนี้ “(ชื่อส่วนงานย่อย)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มี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โครงสร้างการควบคุมภายในครบ ๕ องค์ประกอบของการควบคุมภายใน หรือการควบคุมภายในเป็นไปตามมาตรฐานการควบคุมภายในขอ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งกระทรวงการคลัง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มีการควบคุมที่เพียงพอและมีประสิทธิผล”</a:t>
            </a:r>
          </a:p>
          <a:p>
            <a:pPr eaLnBrk="1" hangingPunct="1"/>
            <a:r>
              <a:rPr lang="th-TH" sz="5000" b="1" dirty="0">
                <a:solidFill>
                  <a:srgbClr val="000000"/>
                </a:solidFill>
                <a:cs typeface="EucrosiaUPC" pitchFamily="18" charset="-34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96429" y="638175"/>
            <a:ext cx="8856984" cy="518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 (ต่อ)</a:t>
            </a:r>
          </a:p>
          <a:p>
            <a:pPr eaLnBrk="1" hangingPunct="1">
              <a:spcBef>
                <a:spcPct val="20000"/>
              </a:spcBef>
            </a:pPr>
            <a:r>
              <a:rPr lang="th-TH" sz="5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การลงลายมือชื่อ</a:t>
            </a:r>
          </a:p>
          <a:p>
            <a:pPr eaLnBrk="1" hangingPunct="1"/>
            <a:endParaRPr lang="th-TH" sz="1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ให้หัวหน้าส่วนงานย่อย เป็นผู้ลงลายมือ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ชื่อ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พร้อมตำแหน่ง และวันที่ลงลายมือชื่อ และหัวหน้า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ย่อยไม่สามารถมอบหมายให้ผู้รักษาราชการ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แทนเป็น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ผู้ลงลายมือชื่อ ยกเว้นในขณะนั้นยังไม่มีการ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แต่งตั้งหัวหน้า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ส่วนงานย่อยมาปฏิบัติหน้าที่ </a:t>
            </a:r>
            <a:endParaRPr lang="th-TH" sz="36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ณ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ส่วนงานย่อย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324421" y="1440210"/>
            <a:ext cx="900055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แบบ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ติดตาม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หรือแบบรายงานผลการติดตามการปฏิบัติตามแผนการปรับปรุงการควบคุมภายในของงวดก่อน -ระดับส่วนงานย่อย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แบบที่ใช้สำหรับบันทึกผลการดำเนินการตามแผนการปรับปรุงการควบคุมภายในที่ได้รายงานไว้แล้วในแบบ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ของงวดก่อนในระดับส่วนงานย่อยของหน่วยรับตรวจ</a:t>
            </a:r>
          </a:p>
        </p:txBody>
      </p:sp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306165" y="144066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แนวทางการจัดทำรายงานตามแบบติดตาม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 ๒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8437" y="1080171"/>
            <a:ext cx="8749665" cy="1728192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ชื่อหน่วยงานย่อย.............................................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รายงานผลการติดตามการปฏิบัติตามแผนการปรับปรุงการควบคุมภายในของงวดก่อน - ระดับส่วนงานย่อย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 สำหรับระยะเวลาการดำเนินงานสิ้นสุด </a:t>
            </a:r>
            <a:r>
              <a:rPr lang="th-TH" sz="2800" b="1" dirty="0" smtClean="0">
                <a:latin typeface="TH SarabunIT๙" pitchFamily="34" charset="-34"/>
                <a:cs typeface="TH SarabunIT๙" pitchFamily="34" charset="-34"/>
              </a:rPr>
              <a:t>วันที่........เดือน...........พ.ศ. ........ </a:t>
            </a:r>
          </a:p>
          <a:p>
            <a:pPr marL="0" indent="0" algn="ctr">
              <a:spcBef>
                <a:spcPts val="0"/>
              </a:spcBef>
              <a:buNone/>
            </a:pPr>
            <a:endParaRPr lang="en-US" sz="28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6477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แบบติดตาม </a:t>
            </a:r>
            <a:r>
              <a:rPr lang="th-TH" sz="4800" b="1" dirty="0" err="1" smtClean="0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.2</a:t>
            </a:r>
            <a:endParaRPr lang="en-US" sz="48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481013"/>
              </p:ext>
            </p:extLst>
          </p:nvPr>
        </p:nvGraphicFramePr>
        <p:xfrm>
          <a:off x="324421" y="2880371"/>
          <a:ext cx="9073008" cy="39859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168"/>
                <a:gridCol w="1512168"/>
                <a:gridCol w="1512168"/>
                <a:gridCol w="1512168"/>
                <a:gridCol w="1512168"/>
                <a:gridCol w="1512168"/>
              </a:tblGrid>
              <a:tr h="2736303"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(๑)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(2)</a:t>
                      </a:r>
                    </a:p>
                    <a:p>
                      <a:pPr algn="ctr"/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(3)</a:t>
                      </a:r>
                    </a:p>
                    <a:p>
                      <a:pPr algn="ctr"/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หน่วยงานที่รับผิดชอบ/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กำหนดเสร็จ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(4)</a:t>
                      </a:r>
                    </a:p>
                    <a:p>
                      <a:pPr algn="ctr"/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สถานะการ</a:t>
                      </a:r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ดำเนินการ* (5)</a:t>
                      </a:r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วิธีการติดตามและสรุปผล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การประเมิน/ข้อคิดเห็น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48124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 smtClean="0"/>
                    </a:p>
                    <a:p>
                      <a:endParaRPr lang="th-TH" dirty="0" smtClean="0"/>
                    </a:p>
                    <a:p>
                      <a:endParaRPr lang="th-TH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819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572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ปย. ๒</a:t>
            </a:r>
            <a:endParaRPr lang="en-US" sz="4800" b="1" u="sng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50000"/>
              </a:spcBef>
            </a:pPr>
            <a:endParaRPr lang="th-TH" sz="1600" b="1" u="sng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ชื่อหน่วยงาน (ระดับส่วนงานย่อยของหน่วยรับตรวจ)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ให้ใส่ชื่อหน่วยงาน เช่น กลุ่มพัฒนาระบบบริหาร</a:t>
            </a:r>
          </a:p>
          <a:p>
            <a:pPr eaLnBrk="1" hangingPunct="1"/>
            <a:endParaRPr lang="th-TH" sz="20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ชื่อรายงานผลการติดตามการปฏิบัติตามแผนการ</a:t>
            </a:r>
          </a:p>
          <a:p>
            <a:pPr eaLnBrk="1" hangingPunct="1"/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ปรับปรุงการควบคุมภายในของงวดก่อน - ระดับส่วน</a:t>
            </a:r>
          </a:p>
          <a:p>
            <a:pPr eaLnBrk="1" hangingPunct="1"/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งานย่อย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ไม่ต้องเปลี่ยนแปลงข้อความแต่อย่างใด</a:t>
            </a:r>
          </a:p>
          <a:p>
            <a:pPr eaLnBrk="1" hangingPunct="1"/>
            <a:endParaRPr lang="th-TH" sz="2400" b="1">
              <a:solidFill>
                <a:srgbClr val="000000"/>
              </a:solidFill>
              <a:latin typeface="TH SarabunPSK" pitchFamily="34" charset="-34"/>
              <a:ea typeface="Batang" pitchFamily="18" charset="-127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475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การทำแบบติดตาม </a:t>
            </a:r>
            <a:r>
              <a:rPr lang="th-TH" sz="4800" b="1" u="sng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 ๒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สำหรับงวดตั้งแต่วันที่....เดือน........</a:t>
            </a:r>
            <a:r>
              <a:rPr lang="th-TH" sz="40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พ.ศ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....ถึงวันที่.....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เดือน.......</a:t>
            </a:r>
            <a:r>
              <a:rPr lang="th-TH" sz="40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พ.ศ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....      </a:t>
            </a:r>
          </a:p>
          <a:p>
            <a:pPr marL="0" algn="thaiDist"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ให้ระบุวันที่เริ่มต้นและวันสุดท้ายของรอบระยะเวลา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ในการ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ติดตามประเมินผลการปฏิบัติตามแผนการปรับปรุงฯ ถ้า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เป็นรายงาน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การควบคุมภายใน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ปีงบประมาณ พ.ศ. ๒๕๖2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จะ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เป็นงวดตั้งแต่วันที่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๑</a:t>
            </a:r>
            <a:r>
              <a:rPr lang="th-TH" sz="24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ตุลาคม พ.ศ.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๒๕๖1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ถึงวันที่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๓๐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กันยายน พ.ศ.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๒๕๖2</a:t>
            </a:r>
            <a:endParaRPr lang="th-TH" sz="36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68313" y="344488"/>
            <a:ext cx="8964612" cy="670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marL="0" eaLnBrk="1" hangingPunct="1">
              <a:spcBef>
                <a:spcPts val="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marL="0" eaLnBrk="1" hangingPunct="1">
              <a:spcBef>
                <a:spcPts val="0"/>
              </a:spcBef>
            </a:pPr>
            <a:r>
              <a:rPr lang="th-TH" sz="4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(๑) วัตถุประสงค์ของการควบคุม</a:t>
            </a:r>
          </a:p>
          <a:p>
            <a:pPr marL="0" algn="thaiDist"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ให้นำข้อมูลวัตถุประสงค์ของการควบคุม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(๑)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เฉพาะที่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มีการปรับปรุงการควบคุม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(๕)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ของรายงาน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การควบคุมภายในระดับส่วนงานย่อย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ประจำปีงบประมาณ พ.ศ. 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เท่านั้น มาใส่ </a:t>
            </a:r>
          </a:p>
          <a:p>
            <a:pPr marL="0" eaLnBrk="1" hangingPunct="1">
              <a:spcBef>
                <a:spcPts val="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ความเสี่ยงที่ยังมีอยู่</a:t>
            </a:r>
          </a:p>
          <a:p>
            <a:pPr marL="0" algn="thaiDist"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ให้นำข้อมูลความเสี่ยงที่ยังมีอยู่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(๔)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เฉพาะที่มีการปรับปรุงการควบคุม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(๕)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</a:t>
            </a:r>
            <a:r>
              <a:rPr lang="th-TH" sz="1800" dirty="0"/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ของรายงานการควบคุมภายในระดับส่วนงานย่อย ประจำปี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เท่านั้น มาใส่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68313" y="576263"/>
            <a:ext cx="9253537" cy="567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marL="0" eaLnBrk="1" hangingPunct="1"/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marL="0" eaLnBrk="1" hangingPunct="1"/>
            <a:endParaRPr lang="th-TH" sz="1600" b="1" u="sng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(๓) การปรับปรุงการควบคุม</a:t>
            </a:r>
          </a:p>
          <a:p>
            <a:pPr marL="0" algn="thaiDist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ให้นำข้อมูลการปรับปรุงการควบคุม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(๕)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ในแบบ  </a:t>
            </a:r>
          </a:p>
          <a:p>
            <a:pPr marL="0" algn="thaiDist" eaLnBrk="1" hangingPunct="1"/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ของรายงานการควบคุมภายในระดับส่วนงานย่อย ประจำปี</a:t>
            </a:r>
          </a:p>
          <a:p>
            <a:pPr marL="0" algn="thaiDist" eaLnBrk="1" hangingPunct="1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มาใส่ </a:t>
            </a:r>
          </a:p>
          <a:p>
            <a:pPr marL="0" algn="thaiDist"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(๔) กำหนดเสร็จ/ผู้รับผิดชอบ</a:t>
            </a:r>
          </a:p>
          <a:p>
            <a:pPr marL="0" algn="thaiDist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ให้นำข้อมูลกำหนดเสร็จ/ผู้รับผิดชอบ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(๖)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ในแบบ </a:t>
            </a:r>
          </a:p>
          <a:p>
            <a:pPr marL="0" algn="thaiDist" eaLnBrk="1" hangingPunct="1"/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ของรายงานการควบคุมภายในระดับส่วนงานย่อย ประจำปี</a:t>
            </a:r>
          </a:p>
          <a:p>
            <a:pPr marL="0" algn="thaiDist" eaLnBrk="1" hangingPunct="1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มาใส่</a:t>
            </a:r>
            <a:r>
              <a:rPr lang="th-TH" sz="3600" b="1" dirty="0">
                <a:solidFill>
                  <a:srgbClr val="000000"/>
                </a:solidFill>
                <a:cs typeface="EucrosiaUPC" pitchFamily="18" charset="-34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68313" y="406400"/>
            <a:ext cx="8964612" cy="6201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marL="0"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marL="0" eaLnBrk="1" hangingPunct="1">
              <a:spcBef>
                <a:spcPct val="50000"/>
              </a:spcBef>
            </a:pPr>
            <a:endParaRPr lang="th-TH" sz="1000" b="1" u="sng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(๕) </a:t>
            </a:r>
            <a:r>
              <a:rPr lang="th-TH" sz="40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สถานะการ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ดำเนินการ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ให้ใส่เครื่องหมายดังต่อไปนี้ตาม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สถานะการ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ดำเนินการที่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ได้มีการประเมินผลระหว่างวันที่ ๑ ตุลาคม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ถึงวันที่ ๓๐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กันยายน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๑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เครื่องหมาย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  <a:sym typeface="Wingdings" pitchFamily="2" charset="2"/>
              </a:rPr>
              <a:t>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  หมายถึง ส่วนงานย่อยได้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ดำเนินการแล้ว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เสร็จภายในกำหนดเวลาตามที่ระบุไว้ในช่องกำหนดเสร็จของ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6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 ของรายงานการควบคุมภายในระดับส่วนงานย่อย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ปีงบประมาณ พ.ศ. ๒๕๖๑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cs typeface="EucrosiaUPC" pitchFamily="18" charset="-34"/>
              </a:rPr>
              <a:t>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68313" y="739775"/>
            <a:ext cx="8964612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marL="0"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marL="0" eaLnBrk="1" hangingPunct="1">
              <a:spcBef>
                <a:spcPct val="50000"/>
              </a:spcBef>
            </a:pPr>
            <a:endParaRPr lang="th-TH" sz="1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๒) เครื่องหมาย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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หมายถึงส่วนงานย่อยได้ดำเนินการแล้ว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เสร็จ ณ วันประเมิน แต่ล่าช้ากว่าระยะเวลาที่กำหนดไว้ในช่องกำหนด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เสร็จของแบบ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ของรายงานการควบคุมภายในระดับส่วนงานย่อย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ประจำปี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๓) เครื่องหมาย 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X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  หมายถึง ส่วนงานย่อยยังไม่ได้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เริ่มดำเนินการ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ตามที่กำหนดไว้ใน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ภายในระดับส่วนงานย่อย ประจำปีงบประมาณ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พ.ศ. ๒๕๖๑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cs typeface="EucrosiaUPC" pitchFamily="18" charset="-34"/>
              </a:rPr>
              <a:t>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68313" y="739775"/>
            <a:ext cx="896461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>
              <a:spcBef>
                <a:spcPct val="50000"/>
              </a:spcBef>
            </a:pPr>
            <a:endParaRPr lang="th-TH" sz="1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๔) เครื่องหมาย 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O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หมายถึง ส่วนงานย่อยได้เริ่มดำเนินการ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ตามที่กำหนดไว้ในช่องกำหนดเสร็จของแบบ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ควบคุมภายในระดับส่วนงานย่อย ประจำปี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  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แต่ ณ วันประเมินยังดำเนินการไม่แล้วเสร็จ อยู่ระหว่างการดำเนินการ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585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(๖) วิธีการติดตามและสรุปผลการประเมิน/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ข้อคิดเห็น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วิธีการติดตาม  ให้ผู้ประเมินอธิบายลักษณะการติดตามดังนี้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๑) การประเมินผลเป็น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sym typeface="Wingdings" pitchFamily="2" charset="2"/>
              </a:rPr>
              <a:t>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หรือ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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ให้อธิบายว่ามี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ติดตามด้วยวิธีไหน เช่น การตรวจสอบเอกสาร  การสอบถาม การ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สัมภาษณ์ การสังเกต ฯลฯ หรืออธิบายรายละเอียดของการปฏิบัติ 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๒) การประเมินผลเป็น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ให้อธิบายถึงสาเหตุที่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ไม่ได้มีการปฏิบัติตามที่กำหนดไว้ในแบบ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cs typeface="EucrosiaUPC" pitchFamily="18" charset="-34"/>
              </a:rPr>
              <a:t>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640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ปย. ๒ (ต่อ)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๓) การประเมินผลเป็น </a:t>
            </a:r>
            <a:r>
              <a:rPr lang="en-US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O</a:t>
            </a:r>
            <a:r>
              <a:rPr lang="th-TH" sz="360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ให้อธิบายว่าได้มีการปฏิบัติ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อย่างไรไปแล้วบ้างตามที่กำหนดไว้ในแบบ ปย. ๒</a:t>
            </a:r>
          </a:p>
          <a:p>
            <a:pPr eaLnBrk="1" hangingPunct="1"/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►</a:t>
            </a:r>
            <a:r>
              <a:rPr lang="th-TH" sz="1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สรุปผลการประเมิน  ให้ผู้ประเมินใส่ผลการประเมิน เมื่อมี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การปรับปรุงแล้วดังนี้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๑) ยังมีความเสี่ยงอยู่ หมายถึง การปรับปรุงที่กำหนด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ในแบบ ปย. ๒ ไม่สามารถลดความเสี่ยงได้ ต้องเปลี่ยนวิธีการปรับปรุง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เพื่อลดความเสี่ยงเป็นวิธีใหม่</a:t>
            </a:r>
          </a:p>
          <a:p>
            <a:pPr eaLnBrk="1" hangingPunct="1"/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๒) มีความเสี่ยงที่ยอมรับได้ หมายถึง การปรับปรุงที่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กำหนดในแบบ ปย. ๒ สามารถลดความเสี่ยงจนยอมรับได้ไม่ต้องมีการ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ปรับปรุงในความเสี่ยงนี้อีกแล้ว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/>
            <a:r>
              <a:rPr lang="th-TH" sz="4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การลงลายมือชื่อ</a:t>
            </a:r>
          </a:p>
          <a:p>
            <a:pPr eaLnBrk="1" hangingPunct="1"/>
            <a:endParaRPr lang="th-TH" sz="1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กำหนดให้หัวหน้าส่วนงานย่อยเป็นผู้ลงลายมือชื่อ พร้อม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ตำแหน่งและวันที่ที่ลงลายมือชื่อ และหัวหน้าส่วนงานย่อยไม่  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สามารถมอบหมายให้ผู้รักษาราชการแทนเป็นผู้ลงลายมือชื่อ ยกเว้น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ในขณะนั้นยังไม่มีการแต่งตั้งหัวหน้าส่วนงานย่อยมาปฏิบัติหน้าที่  ณ ส่วนงานย่อย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    	</a:t>
            </a:r>
          </a:p>
          <a:p>
            <a:pPr eaLnBrk="1" hangingPunct="1"/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24421" y="1224186"/>
            <a:ext cx="8964612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ให้สถาบันพัฒนาฝีมือแรงงาน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สำนักงาน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  สถาบันพัฒนาฝีมือแรงงานนานาชาติ สถาบันพัฒนาบุคลากรในอุตสาหกรรมยานยนต์และชิ้นส่วนอะไหล่ยานยนต์ และสถาบันพัฒนาทรัพยากรมนุษย์สำหรับอุตสาหกรรมบริการสุขภาพ ดำเนินการจัดทำตามแนวทางที่กลุ่มตรวจสอบภายในได้กำหนดไว้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306165" y="144066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การทำแบบประเมินการควบคุม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ภายในด้าน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การคลัง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437" y="72058"/>
            <a:ext cx="8749665" cy="1080120"/>
          </a:xfrm>
        </p:spPr>
        <p:txBody>
          <a:bodyPr>
            <a:normAutofit fontScale="90000"/>
          </a:bodyPr>
          <a:lstStyle/>
          <a:p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200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หน่วย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งาน...............</a:t>
            </a: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	     </a:t>
            </a:r>
            <a:r>
              <a:rPr lang="en-US" sz="2200" b="1" dirty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en-US" sz="22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แบบสอบถามการควบคุมภายใน</a:t>
            </a:r>
            <a:r>
              <a:rPr lang="en-US" sz="2200" b="1" dirty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en-US" sz="22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ด้านการเงินการบัญชี</a:t>
            </a:r>
            <a:r>
              <a:rPr lang="en-US" sz="2700" b="1" dirty="0"/>
              <a:t/>
            </a:r>
            <a:br>
              <a:rPr lang="en-US" sz="2700" b="1" dirty="0"/>
            </a:br>
            <a:endParaRPr lang="en-US" sz="2700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1714143"/>
              </p:ext>
            </p:extLst>
          </p:nvPr>
        </p:nvGraphicFramePr>
        <p:xfrm>
          <a:off x="540445" y="1224186"/>
          <a:ext cx="8750300" cy="5572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1255"/>
                <a:gridCol w="792088"/>
                <a:gridCol w="864096"/>
                <a:gridCol w="2052861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คำถาม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มี/ใช่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ไม่มี/ไม่ใช่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คำอธิบาย/คำตอบ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1. การเก็บรักษาเงินโดยทั่วไป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2. การรับเงิน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3. การจ่ายเงิน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4.</a:t>
                      </a:r>
                      <a:r>
                        <a:rPr lang="th-TH" sz="1600" b="1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เงินฝากธนาคาร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5. เงินฝากคลัง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6. เงินยืม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7. การบัญชี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620835" y="6819808"/>
            <a:ext cx="8749665" cy="360040"/>
          </a:xfrm>
          <a:prstGeom prst="rect">
            <a:avLst/>
          </a:prstGeom>
        </p:spPr>
        <p:txBody>
          <a:bodyPr vert="horz" lIns="96685" tIns="48343" rIns="96685" bIns="48343" rtlCol="0" anchor="ctr">
            <a:normAutofit fontScale="25000" lnSpcReduction="20000"/>
          </a:bodyPr>
          <a:lstStyle>
            <a:lvl1pPr algn="ctr" defTabSz="966849" rtl="0" eaLnBrk="1" latinLnBrk="0" hangingPunct="1">
              <a:spcBef>
                <a:spcPct val="0"/>
              </a:spcBef>
              <a:buNone/>
              <a:defRPr sz="4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200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7200" b="1" dirty="0" smtClean="0">
                <a:latin typeface="TH SarabunIT๙" pitchFamily="34" charset="-34"/>
                <a:cs typeface="TH SarabunIT๙" pitchFamily="34" charset="-34"/>
              </a:rPr>
              <a:t>สรุป</a:t>
            </a: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4239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35054" y="72058"/>
            <a:ext cx="8749665" cy="1152128"/>
          </a:xfrm>
        </p:spPr>
        <p:txBody>
          <a:bodyPr>
            <a:normAutofit fontScale="90000"/>
          </a:bodyPr>
          <a:lstStyle/>
          <a:p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200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หน่วย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งาน...............</a:t>
            </a: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	     </a:t>
            </a:r>
            <a:r>
              <a:rPr lang="en-US" sz="2200" b="1" dirty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en-US" sz="22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แบบสอบถามการควบคุมภายใน</a:t>
            </a:r>
            <a:r>
              <a:rPr lang="en-US" sz="2200" b="1" dirty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en-US" sz="22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ด้านพัสดุ</a:t>
            </a:r>
            <a:r>
              <a:rPr lang="en-US" sz="2200" b="1" dirty="0"/>
              <a:t/>
            </a:r>
            <a:br>
              <a:rPr lang="en-US" sz="2200" b="1" dirty="0"/>
            </a:br>
            <a:endParaRPr lang="en-US" sz="2200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2985261"/>
              </p:ext>
            </p:extLst>
          </p:nvPr>
        </p:nvGraphicFramePr>
        <p:xfrm>
          <a:off x="396429" y="1224187"/>
          <a:ext cx="8750300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1255"/>
                <a:gridCol w="792088"/>
                <a:gridCol w="864096"/>
                <a:gridCol w="2052861"/>
              </a:tblGrid>
              <a:tr h="288031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คำถาม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มี/ใช่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ไม่มี/ไม่ใช่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คำอธิบาย/คำตอบ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10909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1. เรื่องทั่วไป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2. การกำหนดความต้องการ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3. การจัด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4.</a:t>
                      </a:r>
                      <a:r>
                        <a:rPr lang="th-TH" sz="1600" b="1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การตรวจรับ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5. การควบคุมและการเก็บรักษา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6. การตรวจสอบและการเก็บรักษา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7. การควบคุมยานพาหนะ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396430" y="6819808"/>
            <a:ext cx="8784976" cy="360040"/>
          </a:xfrm>
          <a:prstGeom prst="rect">
            <a:avLst/>
          </a:prstGeom>
        </p:spPr>
        <p:txBody>
          <a:bodyPr vert="horz" lIns="96685" tIns="48343" rIns="96685" bIns="48343" rtlCol="0" anchor="ctr">
            <a:normAutofit fontScale="25000" lnSpcReduction="20000"/>
          </a:bodyPr>
          <a:lstStyle>
            <a:lvl1pPr algn="ctr" defTabSz="966849" rtl="0" eaLnBrk="1" latinLnBrk="0" hangingPunct="1">
              <a:spcBef>
                <a:spcPct val="0"/>
              </a:spcBef>
              <a:buNone/>
              <a:defRPr sz="4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200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8000" b="1" dirty="0" smtClean="0">
                <a:latin typeface="TH SarabunIT๙" pitchFamily="34" charset="-34"/>
                <a:cs typeface="TH SarabunIT๙" pitchFamily="34" charset="-34"/>
              </a:rPr>
              <a:t>สรุป</a:t>
            </a: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53655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24421" y="1872258"/>
            <a:ext cx="885825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หรือ รายงานการประเมินผลและการปรับปรุง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 เป็นรายงานเพื่อบันทึกกระบวนการในการ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ประเมินผลการควบคุมภายในระบุการควบคุมที่มีอยู่ การประเมินผล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การควบคุมความเสี่ยงที่ยังมีอยู่ การควบคุมภายในที่ต้องปรับปรุงและ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ผู้รับผิดชอบ</a:t>
            </a:r>
          </a:p>
        </p:txBody>
      </p:sp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306165" y="144066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แนวทางการจัดทำรายงานตามแบบ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 ๒</a:t>
            </a:r>
          </a:p>
        </p:txBody>
      </p:sp>
    </p:spTree>
    <p:extLst>
      <p:ext uri="{BB962C8B-B14F-4D97-AF65-F5344CB8AC3E}">
        <p14:creationId xmlns:p14="http://schemas.microsoft.com/office/powerpoint/2010/main" val="39296283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71979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b="1" dirty="0" err="1" smtClean="0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. 2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8437" y="1080171"/>
            <a:ext cx="8749665" cy="115212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ชื่อหน่วยงานย่อย.............................................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รายงานการประเมินผลและการปรับปรุงการควบคุมภายใน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 สำหรับระยะเวลาการดำเนินงานสิ้นสุด </a:t>
            </a:r>
            <a:r>
              <a:rPr lang="th-TH" sz="2800" b="1" dirty="0" smtClean="0">
                <a:latin typeface="TH SarabunIT๙" pitchFamily="34" charset="-34"/>
                <a:cs typeface="TH SarabunIT๙" pitchFamily="34" charset="-34"/>
              </a:rPr>
              <a:t>วันที่ ........ เดือน ........... พ.ศ. ......</a:t>
            </a:r>
            <a:endParaRPr lang="en-US" sz="28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459106"/>
              </p:ext>
            </p:extLst>
          </p:nvPr>
        </p:nvGraphicFramePr>
        <p:xfrm>
          <a:off x="252413" y="2232298"/>
          <a:ext cx="9145017" cy="481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6431"/>
                <a:gridCol w="1306431"/>
                <a:gridCol w="1306431"/>
                <a:gridCol w="1306431"/>
                <a:gridCol w="1306431"/>
                <a:gridCol w="1306431"/>
                <a:gridCol w="130643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(๑)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การประเมินผลการควบคุมภายใน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หน่วยงาน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ที่รับผิดชอบ/กำหนดเสร็จ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069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468313" y="157163"/>
            <a:ext cx="8964612" cy="6863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ชื่อส่วนงานย่อย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ให้ใส่ชื่อหน่วยงาน เช่น กลุ่มพัฒนาระบบบริหาร</a:t>
            </a:r>
            <a:endParaRPr lang="th-TH" sz="2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15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ชื่อรายงานการประเมินผลและการปรับปรุงการควบคุม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ภายใน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ไม่ต้องเปลี่ยนแปลงข้อความแต่อย่างใด</a:t>
            </a:r>
          </a:p>
          <a:p>
            <a:pPr eaLnBrk="1" hangingPunct="1">
              <a:spcBef>
                <a:spcPct val="15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สำหรับระยะเวลาดำเนินงานสิ้นสุด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วันที่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...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เดือน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...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พ.ศ.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...</a:t>
            </a:r>
            <a:endParaRPr lang="th-TH" sz="1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ให้ระบุวันสุดท้ายของรอบระยะเวลาในรายงานการประเมิน ผลและการปรับปรุงการควบคุมภายใน ถ้าเป็นรายงานการควบคุมภายในฯ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ปีงบประมาณ พ.ศ. ๒๕๖๒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จะเป็นวันที่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๓๐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เดือน  กันยายน พ.ศ.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23850" y="365125"/>
            <a:ext cx="9145588" cy="678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  <a:p>
            <a:pPr eaLnBrk="1" hangingPunct="1">
              <a:spcBef>
                <a:spcPct val="2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(๑) 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วัตถุประสงค์</a:t>
            </a:r>
          </a:p>
          <a:p>
            <a:pPr eaLnBrk="1" hangingPunct="1">
              <a:spcBef>
                <a:spcPct val="2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การระบุวัตถุประสงค์การควบคุม จะต้องระบุจาก ๔ กรณีดังต่อไปนี้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กรณีที่ 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ให้นำข้อมูลที่มีการประเมินผลว่ามีจุดอ่อนหรือมีความเสี่ยงที่ยังมีอยู่ในแบบ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.๑ ของปีงบประมาณ พ.ศ.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ั้งหมดมาระบุเป็นวัตถุประสงค์การควบคุมและกำหนดแนวทางหรือวิธีการที่จะทำให้จุดอ่อนหรือความเสี่ยงที่ยังมีอยู่ เป็นอยู่ในระดับที่ยอมรับได้ (ยกเว้นถ้าไม่มีกรณีที่ ๑ ก็ไม่ต้องระบุ)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41689" y="576114"/>
            <a:ext cx="9145588" cy="4721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</a:t>
            </a:r>
            <a:r>
              <a:rPr lang="th-TH" sz="48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4800" b="1" u="sng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20000"/>
              </a:spcBef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</a:t>
            </a:r>
            <a:endParaRPr lang="th-TH" sz="28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2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         </a:t>
            </a:r>
            <a:r>
              <a:rPr lang="th-TH" sz="3600" b="1" spc="-5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3600" b="1" spc="-5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spc="-5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กรณีที่ ๒ ให้นำข้อมูลที่มีสรุปผลการการประเมินว่ายังมีความเสี่ยงอยู่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ในคอลัมน์ (๖) ของแบบติดตาม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ปีงบประมาณ พ.ศ. ๒๕๖๒  ทั้งหมด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มาระบุเป็นวัตถุประสงค์การ</a:t>
            </a:r>
            <a:r>
              <a:rPr lang="th-TH" sz="3600" b="1" spc="-1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ควบคุมและกำหนดแนวทางหรือ</a:t>
            </a:r>
            <a:r>
              <a:rPr lang="th-TH" sz="3600" b="1" spc="-1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วิธีการ ที่</a:t>
            </a:r>
            <a:r>
              <a:rPr lang="th-TH" sz="3600" b="1" spc="-1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จะทำให้ความเสี่ยงที่ยังมีอยู่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เป็น อยู่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ในระดับที่ยอมรับได้ (ยกเว้นถ้าไม่มีกรณีที่ ๒ ก็ไม่ต้องระบุ)</a:t>
            </a:r>
          </a:p>
          <a:p>
            <a:pPr eaLnBrk="1" hangingPunct="1"/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23850" y="71438"/>
            <a:ext cx="9145588" cy="6444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  <a:p>
            <a:pPr eaLnBrk="1" hangingPunct="1">
              <a:spcBef>
                <a:spcPct val="20000"/>
              </a:spcBef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</a:t>
            </a:r>
          </a:p>
          <a:p>
            <a:pPr eaLnBrk="1" hangingPunct="1">
              <a:spcBef>
                <a:spcPct val="20000"/>
              </a:spcBef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</a:t>
            </a:r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กรณีที่ ๓ (เฉพาะสถาบันพัฒนาฝีมือแรงงาน  สำนักงานพัฒนาฝีมือ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แรงงาน สถาบัน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พัฒนาฝีมือแรงงงานนานาชาติ สถาบันพัฒนาบุคลากรในอุตสาหกรรมยานยนต์และชิ้นส่วนอะไหล่ยานยนต์ และสถาบันพัฒนาทรัพยากรมนุษย์สำหรับอุตสาหกรรมบริการสุขภาพ) ให้นำข้อมูลที่มีการประเมินผลว่ามีจุดอ่อนหรือมีความเสี่ยงที่ยังมีอยู่ในแบบประเมินการควบคุมภายในด้าน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คลังของปีงบประมาณ พ.ศ. ๒๕๖๒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ทั้งหมด มาระบุเป็นวัตถุประสงค์การควบคุมและกำหนดแนวทางหรือวิธีการที่จะทำให้จุดอ่อนหรือความเสี่ยงที่ยังมีอยู่ เป็นอยู่ในระดับที่ยอมรับได้ (ยกเว้นถ้าไม่มีกรณีที่ ๓ ก็ไม่ต้องระบุ)</a:t>
            </a:r>
          </a:p>
        </p:txBody>
      </p:sp>
    </p:spTree>
    <p:extLst>
      <p:ext uri="{BB962C8B-B14F-4D97-AF65-F5344CB8AC3E}">
        <p14:creationId xmlns:p14="http://schemas.microsoft.com/office/powerpoint/2010/main" val="16125069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323850" y="577850"/>
            <a:ext cx="9145588" cy="5816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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กรณีที่ ๔ (ทุกหน่วยงานจะต้องทำ ไม่มีข้อยกเว้น) จะมีการดำเนินการ ๒ ขั้นตอน คือ</a:t>
            </a:r>
          </a:p>
          <a:p>
            <a:pPr eaLnBrk="1" hangingPunct="1">
              <a:spcBef>
                <a:spcPct val="5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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ระบุกิจกรรมทุกกิจกรรมของหน่วยงานที่ได้มีการดำเนินการในปีงบประมาณ พ.ศ.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กิจกรรม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ฝึกเตรียมเข้าทำงาน กิจกรรมฝึกยกระดับฝีมือแรงงาน กิจกรรมการทดสอบมาตรฐานฝีมือแรงงานแห่งชาติ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กิจกรรม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รับรองหลักสูตรและอนุมัติค่าใช้จ่ายในการฝึกอบรม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กิจกรรมการประเมินความรู้ความสามารถ </a:t>
            </a:r>
            <a:r>
              <a:rPr lang="th-TH" sz="3600" b="1" spc="-1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กิจกรรมด้านการเงิน </a:t>
            </a:r>
            <a:r>
              <a:rPr lang="th-TH" sz="3600" b="1" spc="-1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กิจกรรม</a:t>
            </a:r>
            <a:r>
              <a:rPr lang="th-TH" sz="3600" b="1" spc="-1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ด้านบัญชี กิจกรรมด้านการพัสดุ </a:t>
            </a:r>
            <a:r>
              <a:rPr lang="th-TH" sz="3600" b="1" spc="-1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3600" b="1" spc="-1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ต้น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23850" y="504825"/>
            <a:ext cx="9145588" cy="576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4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  	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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ในแต่ละกิจกรรมให้ระบุวัตถุประสงค์การควบคุมของกิจกรรมนั้นๆ ซึ่งในแต่ละกิจกรรมอาจมีได้หลายวัตถุประสงค์  เช่น เพื่อให้การจัดซื้อพัสดุถูกต้องตามระเบียบพัสดุ  เพื่อให้การเก็บรักษาเงินเป็นไปอย่างถูกต้องตามระเบียบการเงิน เป็นต้น  นอกจากนี้ในการระบุวัตถุประสงค์การควบคุมในแต่ละข้อควรระบุเพียงวัตถุประสงค์เดียวเท่านั้น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ควรระบุหลายวัตถุประสงค์ในข้อเดียว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เพื่อให้วัสดุ/ครุภัณฑ์ใช้งานให้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มากที่สุด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ทนที่สุด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และเกิดการ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สูญหายน้อยที่สุด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เป็นต้น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ดังนั้น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ควรแยกเป็น ๑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วัตถุประสงค์ต่อ ๑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วัตถุประสงค์การควบคุม เท่านั้น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23850" y="215900"/>
            <a:ext cx="9145588" cy="560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5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ความเสี่ยง</a:t>
            </a:r>
          </a:p>
          <a:p>
            <a:pPr eaLnBrk="1" hangingPunct="1">
              <a:spcBef>
                <a:spcPts val="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40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ระบุความเสี่ยงสำคัญของแต่ละภารกิจ</a:t>
            </a:r>
          </a:p>
          <a:p>
            <a:pPr eaLnBrk="1" hangingPunct="1">
              <a:spcBef>
                <a:spcPts val="600"/>
              </a:spcBef>
            </a:pP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800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(๓)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ควบคุมภายในที่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มีอยู่</a:t>
            </a:r>
          </a:p>
          <a:p>
            <a:pPr eaLnBrk="1" hangingPunct="1">
              <a:spcBef>
                <a:spcPts val="6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ระบุแนวทางหรือวิธีการที่หน่วยงานมีการปฏิบัติอยู่แล้วในเรื่องที่เกี่ยวกับวัตถุประสงค์การควบคุมในคอลัมน์ (๑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เพื่อลดหรือควบคุมความเสี่ยง เช่น ขั้นตอน วิธีปฏิบัติงาน กฎเกณฑ์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3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23850" y="215900"/>
            <a:ext cx="9145588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50000"/>
              </a:spcBef>
            </a:pPr>
            <a:r>
              <a:rPr lang="th-TH" dirty="0" smtClean="0">
                <a:solidFill>
                  <a:srgbClr val="000000"/>
                </a:solidFill>
                <a:sym typeface="Wingdings" pitchFamily="2" charset="2"/>
              </a:rPr>
              <a:t> 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(๔)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</a:t>
            </a:r>
            <a:endParaRPr lang="th-TH" sz="4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ให้ประเมินว่าการควบคุมที่มีอยู่ตามคอลัมน์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(๓)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เมื่อ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พิจารณาวัตถุประสงค์การควบคุมในคอลัมน์ (๑) มีผลเป็น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อย่างไร ซึ่งผลการประเมินจะมีอยู่ ๒ แบบ คือ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หมายถึง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ว่า แนวทาง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หรือวิธีการที่หน่วยงาน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มีการปฏิบัติอยู่ เมื่อประเมินกับวัตถุประสงค์การควบคุมแล้ว มี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ความ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สามารถยอมรับได้  </a:t>
            </a:r>
          </a:p>
        </p:txBody>
      </p:sp>
    </p:spTree>
    <p:extLst>
      <p:ext uri="{BB962C8B-B14F-4D97-AF65-F5344CB8AC3E}">
        <p14:creationId xmlns:p14="http://schemas.microsoft.com/office/powerpoint/2010/main" val="42028568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23850" y="549275"/>
            <a:ext cx="9145588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5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ไม่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หมายถึง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ว่า แนวทาง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หรือวิธีการที่หน่วยงานมีการปฏิบัติอยู่ เมื่อประเมินกับวัตถุประสงค์การควบคุมแล้ว ยังมีความเสี่ยงที่ทำให้ไม่บรรลุวัตถุประสงค์หลงเหลืออยู่ </a:t>
            </a:r>
          </a:p>
          <a:p>
            <a:pPr eaLnBrk="1" hangingPunct="1">
              <a:spcBef>
                <a:spcPct val="3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(๕)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ความเสี่ยงที่ยังมีอยู่</a:t>
            </a:r>
          </a:p>
          <a:p>
            <a:pPr eaLnBrk="1" hangingPunct="1">
              <a:spcBef>
                <a:spcPct val="2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กรณีประเมินว่า “เพียงพอ” ตามคอลัมน์ </a:t>
            </a:r>
            <a:r>
              <a:rPr lang="th-TH" sz="3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(๔)</a:t>
            </a:r>
            <a:endParaRPr lang="th-TH" sz="3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  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ไม่ต้องระบุข้อความใดๆ ให้ปล่อยว่างไว้</a:t>
            </a:r>
            <a:endParaRPr lang="th-TH" sz="1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</a:rPr>
              <a:t>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23850" y="314325"/>
            <a:ext cx="9145588" cy="683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2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กรณีประเมินว่า “ไม่เพียงพอ” ตามคอลัมน์ </a:t>
            </a:r>
            <a:r>
              <a:rPr lang="th-TH" sz="3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(๔)</a:t>
            </a:r>
            <a:endParaRPr lang="th-TH" sz="3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eaLnBrk="1" hangingPunct="1"/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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ให้ระบุความเสี่ยงที่ยังหลงเหลืออยู่ ที่อาจทำ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     ไม่สามารถ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บรรลุตามวัตถุประสงค์การควบคุม</a:t>
            </a:r>
          </a:p>
          <a:p>
            <a:pPr eaLnBrk="1" hangingPunct="1">
              <a:spcBef>
                <a:spcPct val="3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(๖)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การปรับปรุงการ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</a:t>
            </a:r>
            <a:endParaRPr lang="th-TH" sz="4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กรณีประเมินว่า “เพียงพอ” ตามคอลัมน์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(๔)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ระบุข้อความใดๆ ให้ปล่อยว่างไว้ </a:t>
            </a: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กรณีประเมินว่า “ไม่เพียงพอ” ตามคอลัมน์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(๔)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ระบุแนวทางหรือวิธีการที่จะปรับปรุงการควบคุมเพื่อป้องกัน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หรือลดความเสี่ยง ตามคอลัมน์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(๕)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และทำให้สามารถบรรลุ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ตามวัตถุประสงค์การควบคุม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52413" y="215900"/>
            <a:ext cx="9324975" cy="557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  <a:endParaRPr lang="th-TH" sz="4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(๗) หน่วยงานที่รับผิดชอบ/กำหนดเสร็จ</a:t>
            </a:r>
            <a:endParaRPr lang="th-TH" sz="4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ระบุวัน เดือน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 ปี ที่ดำเนินการปรับปรุงแล้วเสร็จภายในเวลา ๑ ปี ถ้าเป็นรายงานการควบคุมภายในฯ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ปีงบประมาณ พ.ศ. ๒๕๖๒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จะต้องเป็น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ระหว่างวันที่ ๑ เดือน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ตุลาคม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 ถึง ๓๐ เดือน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กันยายน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๒๕๖๓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และต้อง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เขียนวัน เดือน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 ปี ให้ครบถ้วน ถ้าแผนปรับปรุงมีระยะเวลาเกิน ๑ ปี ต้องระบุว่าภายในเวลา ๑ ปี จะดำเนินการได้ถึงขั้นตอนใด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ปย. ๒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ชื่อผู้รายงาน ตำแหน่ง และวันที่ เดือน ปี 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ให้หัวหน้าส่วนงานย่อย เป็นผู้ลงลายมือชื่อพร้อมตำแหน่งและ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วันที่ลงลายมือชื่อ และหัวหน้าส่วนงานย่อยไม่สามารถมอบหมายให้ผู้รักษาราชการแทนเป็นผู้ลงลายมือชื่อ ยกเว้นในขณะนั้นยังไม่มีการแต่งตั้งหัวหน้าส่วนงานย่อยมาปฏิบัติหน้าที่ ณ ส่วนงานย่อย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468313" y="360363"/>
            <a:ext cx="8964612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ข้อมูลเพิ่มเติมสำหรับผู้ได้รับมอบหมายให้จัดทำ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รายงานการควบคุมภายในระดับส่วนงานย่อย 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การจัดทำแบบ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ผู้ที่รับมอบหมายให้จัดทำรายงานการควบคุมภายในระดับส่วนงานย่อยต้องดำเนินการประมวลผลและจัดทำเป็นภาพรวมของหน่วยงาน 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ไม่ควรนำแบบ </a:t>
            </a:r>
            <a:r>
              <a:rPr lang="th-TH" sz="36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ที่ให้แต่ละฝ่าย/งานจัดทำมาวางเรียงต่อกันแบบขนมชั้น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เนื่องจากวัตถุประสงค์การควบคุมในแต่ละฝ่าย/งานอาจมีความซ้ำซ้อนกัน และไม่อาจแสดงได้ว่าเป็นรายงานการควบคุมภายในระดับส่วนงานย่อยในภาพรวมของหน่วยงาน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468313" y="360363"/>
            <a:ext cx="8964612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ข้อมูลเพิ่มเติมสำหรับผู้ได้รับมอบหมายให้จัดทำ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รายงานการควบคุมภายในระดับส่วนงานย่อย (ต่อ)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การจัดทำรายงานการควบคุมภายในระดับส่วนงานย่อย ควรมีการแต่งตั้ง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คณะทำงานจัดทำรายงานการ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ควบคุมภายในของหน่วยงาน มีการประชุมคณะทำงาน เพื่อให้การจัดทำรายงานฯ    มีคุณภาพมากขึ้น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3234" y="1368203"/>
            <a:ext cx="7575379" cy="478353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138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ขอบคุณครับ</a:t>
            </a:r>
          </a:p>
          <a:p>
            <a:pPr marL="0" indent="0" algn="ctr">
              <a:buNone/>
            </a:pPr>
            <a:r>
              <a:rPr lang="th-TH" sz="48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กลุ่มพัฒนาระบบบริหาร</a:t>
            </a:r>
          </a:p>
          <a:p>
            <a:pPr marL="0" indent="0" algn="ctr">
              <a:buNone/>
            </a:pPr>
            <a:r>
              <a:rPr lang="th-TH" sz="48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โทรศัพท์ 0 2247 0303</a:t>
            </a:r>
          </a:p>
          <a:p>
            <a:pPr marL="0" indent="0" algn="ctr">
              <a:buNone/>
            </a:pPr>
            <a:r>
              <a:rPr lang="th-TH" sz="48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หรือ 0 2245 1707 ต่อ 612,613</a:t>
            </a:r>
          </a:p>
          <a:p>
            <a:pPr marL="0" indent="0" algn="ctr">
              <a:buNone/>
            </a:pPr>
            <a:endParaRPr lang="en-US" sz="4800" b="1" dirty="0"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1050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7850</TotalTime>
  <Words>6908</Words>
  <Application>Microsoft Office PowerPoint</Application>
  <PresentationFormat>กำหนดเอง</PresentationFormat>
  <Paragraphs>912</Paragraphs>
  <Slides>72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72</vt:i4>
      </vt:variant>
    </vt:vector>
  </HeadingPairs>
  <TitlesOfParts>
    <vt:vector size="73" baseType="lpstr">
      <vt:lpstr>ชุดรูปแบบของ Office</vt:lpstr>
      <vt:lpstr>การจัดทำรายงานการควบคุมภายใน ของกรมพัฒนาฝีมือแรงงาน  ประจำปีงบประมาณ พ.ศ. 2561</vt:lpstr>
      <vt:lpstr>แบบรายงานการประเมินผลการควบคุมภายใน</vt:lpstr>
      <vt:lpstr>หนังสือรับรองการประเมินผลการควบคุมภายใน (แบบ ปค.1)</vt:lpstr>
      <vt:lpstr>รายงานการประเมินองค์ประกอบของการควบคุมภายใน (แบบ ปค.4)</vt:lpstr>
      <vt:lpstr>รายงานการประเมินองค์ประกอบของการควบคุมภายใน (แบบ ปค.4) (ต่อ)</vt:lpstr>
      <vt:lpstr>รายงานการประเมินองค์ประกอบของการควบคุมภายใน (แบบ ปค.4) (ต่อ)</vt:lpstr>
      <vt:lpstr>รายงานการประเมินองค์ประกอบของการควบคุมภายใน (แบบ ปค.4) (ต่อ)</vt:lpstr>
      <vt:lpstr>รายงานการประเมินองค์ประกอบของการควบคุมภายใน (แบบ ปค.4) (ต่อ)</vt:lpstr>
      <vt:lpstr>รายงานการประเมินผลการควบคุมภายใน (แบบ ปค.5)</vt:lpstr>
      <vt:lpstr>รายงานการประเมินผลการควบคุมภายใน (แบบ ปค.5) (ต่อ)</vt:lpstr>
      <vt:lpstr>รายงานการประเมินผลการควบคุมภายใน (แบบ ปค.5) (ต่อ)</vt:lpstr>
      <vt:lpstr>รายงานการประเมินผลการควบคุมภายใน (แบบ ปค.5) (ต่อ)</vt:lpstr>
      <vt:lpstr>รายงานการประเมินผลการควบคุมภายใน (แบบ ปค.5) (ต่อ)</vt:lpstr>
      <vt:lpstr>รายงานการประเมินผลการควบคุมภายใน (แบบ ปค.5) (ต่อ)</vt:lpstr>
      <vt:lpstr>รายงานการประเมินผลการควบคุมภายใน (แบบ ปค.5) (ต่อ)</vt:lpstr>
      <vt:lpstr>รายงานการประเมินผลการควบคุมภายใน (แบบ ปค.5) (ต่อ)</vt:lpstr>
      <vt:lpstr>รายงานการสอบทานการประเมินผลการควบคุมภายใน   ของผู้ตรวจสอบภายใน (แบบ ปค.6)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รายงานการสอบทานการประเมินผลการควบคุมภายใน   ของผู้ตรวจสอบภายใน (แบบ ปค.6) (ต่อ)</vt:lpstr>
      <vt:lpstr>งานนำเสนอ PowerPoint</vt:lpstr>
      <vt:lpstr>แบบรายงานการควบคุมภายในระดับส่วนงานย่อย </vt:lpstr>
      <vt:lpstr>ขั้นตอนการจัดทำรายงานการควบคุมภายในระดับส่วนงานย่อย </vt:lpstr>
      <vt:lpstr>แนวทางการจัดทำรายงานตามแบบ ปย. ๑ </vt:lpstr>
      <vt:lpstr>งานนำเสนอ PowerPoint</vt:lpstr>
      <vt:lpstr>แบบ ปย.1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แนวทางการจัดทำรายงานตามแบบติดตาม ปย. ๒</vt:lpstr>
      <vt:lpstr>แบบติดตาม ปย.2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การทำแบบประเมินการควบคุมภายในด้านการคลัง</vt:lpstr>
      <vt:lpstr> หน่วยงาน..................................................................       แบบสอบถามการควบคุมภายใน ด้านการเงินการบัญชี </vt:lpstr>
      <vt:lpstr> หน่วยงาน..................................................................       แบบสอบถามการควบคุมภายใน ด้านพัสดุ </vt:lpstr>
      <vt:lpstr>แนวทางการจัดทำรายงานตามแบบ ปย. ๒</vt:lpstr>
      <vt:lpstr>แบบ ปย. 2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Code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สมาชิกกลุ่ม 1.นางศรีวิไล    สวนกูล      สพภ.นครสวรรค์ 2.นายสุทธิวิทย์  ฤทธิชัย      ศพจ.พะเยา 3.นางสาวสุนันทา จิตติวัฒน์   ศพจ.นครปฐม 4.นางสาวกุลวดี  ยาดี         ศพจ.เพชรบูรณ์ 5.นายบัญชา  สังขะทาร์       ศพจ.เลย 6.นายวิโรจน์                 ศพจ.ภูเก็ต 7.นางกฤติยามนต์ ดีบ้านโสก  ศพจ.ชัยภูมิ 8.นางสาวกัญญาณัฐ ทองม่วง  ศพจ.แพร่ 9.นางสาวจารุรินทร์ ชูชัยมงคล ศพจ.กำแพงเพชร 10.นางสาวพรรณี  ทองทาสี   ศพจ.สระบุรี</dc:title>
  <dc:creator>Source</dc:creator>
  <cp:lastModifiedBy>boyboss</cp:lastModifiedBy>
  <cp:revision>274</cp:revision>
  <cp:lastPrinted>2019-01-29T07:56:09Z</cp:lastPrinted>
  <dcterms:created xsi:type="dcterms:W3CDTF">2005-09-15T07:31:32Z</dcterms:created>
  <dcterms:modified xsi:type="dcterms:W3CDTF">2019-02-11T07:00:51Z</dcterms:modified>
</cp:coreProperties>
</file>