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1"/>
  </p:sldMasterIdLst>
  <p:notesMasterIdLst>
    <p:notesMasterId r:id="rId40"/>
  </p:notesMasterIdLst>
  <p:handoutMasterIdLst>
    <p:handoutMasterId r:id="rId41"/>
  </p:handoutMasterIdLst>
  <p:sldIdLst>
    <p:sldId id="408" r:id="rId2"/>
    <p:sldId id="407" r:id="rId3"/>
    <p:sldId id="380" r:id="rId4"/>
    <p:sldId id="340" r:id="rId5"/>
    <p:sldId id="342" r:id="rId6"/>
    <p:sldId id="341" r:id="rId7"/>
    <p:sldId id="343" r:id="rId8"/>
    <p:sldId id="346" r:id="rId9"/>
    <p:sldId id="374" r:id="rId10"/>
    <p:sldId id="347" r:id="rId11"/>
    <p:sldId id="375" r:id="rId12"/>
    <p:sldId id="376" r:id="rId13"/>
    <p:sldId id="381" r:id="rId14"/>
    <p:sldId id="403" r:id="rId15"/>
    <p:sldId id="370" r:id="rId16"/>
    <p:sldId id="348" r:id="rId17"/>
    <p:sldId id="379" r:id="rId18"/>
    <p:sldId id="349" r:id="rId19"/>
    <p:sldId id="372" r:id="rId20"/>
    <p:sldId id="404" r:id="rId21"/>
    <p:sldId id="405" r:id="rId22"/>
    <p:sldId id="396" r:id="rId23"/>
    <p:sldId id="398" r:id="rId24"/>
    <p:sldId id="402" r:id="rId25"/>
    <p:sldId id="354" r:id="rId26"/>
    <p:sldId id="394" r:id="rId27"/>
    <p:sldId id="386" r:id="rId28"/>
    <p:sldId id="387" r:id="rId29"/>
    <p:sldId id="388" r:id="rId30"/>
    <p:sldId id="389" r:id="rId31"/>
    <p:sldId id="390" r:id="rId32"/>
    <p:sldId id="391" r:id="rId33"/>
    <p:sldId id="392" r:id="rId34"/>
    <p:sldId id="393" r:id="rId35"/>
    <p:sldId id="384" r:id="rId36"/>
    <p:sldId id="385" r:id="rId37"/>
    <p:sldId id="383" r:id="rId38"/>
    <p:sldId id="397" r:id="rId39"/>
  </p:sldIdLst>
  <p:sldSz cx="9144000" cy="6858000" type="screen4x3"/>
  <p:notesSz cx="6669088" cy="9926638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5pPr>
    <a:lvl6pPr marL="2286000" algn="l" defTabSz="914400" rtl="0" eaLnBrk="1" latinLnBrk="0" hangingPunct="1"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6pPr>
    <a:lvl7pPr marL="2743200" algn="l" defTabSz="914400" rtl="0" eaLnBrk="1" latinLnBrk="0" hangingPunct="1"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7pPr>
    <a:lvl8pPr marL="3200400" algn="l" defTabSz="914400" rtl="0" eaLnBrk="1" latinLnBrk="0" hangingPunct="1"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8pPr>
    <a:lvl9pPr marL="3657600" algn="l" defTabSz="914400" rtl="0" eaLnBrk="1" latinLnBrk="0" hangingPunct="1"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336600"/>
    <a:srgbClr val="339966"/>
    <a:srgbClr val="006600"/>
    <a:srgbClr val="FF0066"/>
    <a:srgbClr val="272BD9"/>
    <a:srgbClr val="FF99CC"/>
    <a:srgbClr val="FF0000"/>
    <a:srgbClr val="0033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5" autoAdjust="0"/>
  </p:normalViewPr>
  <p:slideViewPr>
    <p:cSldViewPr>
      <p:cViewPr>
        <p:scale>
          <a:sx n="117" d="100"/>
          <a:sy n="117" d="100"/>
        </p:scale>
        <p:origin x="-1452" y="-60"/>
      </p:cViewPr>
      <p:guideLst>
        <p:guide orient="horz" pos="2160"/>
        <p:guide pos="28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222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866" y="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4"/>
            <a:ext cx="289222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866" y="9428164"/>
            <a:ext cx="289066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fld id="{BDCC61C2-D1A9-4019-9796-1AB590BBEC06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71226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222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866" y="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6125"/>
            <a:ext cx="4960938" cy="3721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8155" y="4713288"/>
            <a:ext cx="5332778" cy="446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  <a:endParaRPr lang="en-US" noProof="0" smtClean="0"/>
          </a:p>
          <a:p>
            <a:pPr lvl="1"/>
            <a:r>
              <a:rPr lang="th-TH" noProof="0" smtClean="0"/>
              <a:t>ระดับที่สอง</a:t>
            </a:r>
            <a:endParaRPr lang="en-US" noProof="0" smtClean="0"/>
          </a:p>
          <a:p>
            <a:pPr lvl="2"/>
            <a:r>
              <a:rPr lang="th-TH" noProof="0" smtClean="0"/>
              <a:t>ระดับที่สาม</a:t>
            </a:r>
            <a:endParaRPr lang="en-US" noProof="0" smtClean="0"/>
          </a:p>
          <a:p>
            <a:pPr lvl="3"/>
            <a:r>
              <a:rPr lang="th-TH" noProof="0" smtClean="0"/>
              <a:t>ระดับที่สี่</a:t>
            </a:r>
            <a:endParaRPr lang="en-US" noProof="0" smtClean="0"/>
          </a:p>
          <a:p>
            <a:pPr lvl="4"/>
            <a:r>
              <a:rPr lang="th-TH" noProof="0" smtClean="0"/>
              <a:t>ระดับที่ห้า</a:t>
            </a:r>
            <a:endParaRPr lang="en-US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4"/>
            <a:ext cx="289222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866" y="9428164"/>
            <a:ext cx="289066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fld id="{55CEA082-3605-494C-B96D-85A3598E3A65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741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62C357-8902-45B7-A6AB-888EE05FEF2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152173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62C357-8902-45B7-A6AB-888EE05FEF2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562174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62C357-8902-45B7-A6AB-888EE05FEF2E}" type="slidenum">
              <a:rPr lang="en-US"/>
              <a:pPr/>
              <a:t>3</a:t>
            </a:fld>
            <a:endParaRPr lang="th-TH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769513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31FAA2-4C95-44CB-A743-B8BAEF243DC6}" type="slidenum">
              <a:rPr lang="en-US"/>
              <a:pPr/>
              <a:t>4</a:t>
            </a:fld>
            <a:endParaRPr lang="th-TH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484769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512A92-35AB-4E4F-97E9-57A56F23303F}" type="slidenum">
              <a:rPr lang="en-US"/>
              <a:pPr/>
              <a:t>5</a:t>
            </a:fld>
            <a:endParaRPr lang="th-TH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747084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26C9B2-823E-4302-9DDC-B52464D7D5CF}" type="slidenum">
              <a:rPr lang="en-US"/>
              <a:pPr/>
              <a:t>6</a:t>
            </a:fld>
            <a:endParaRPr lang="th-TH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07187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753DC8-A4F6-4C35-95C6-582E1E39EB4A}" type="slidenum">
              <a:rPr lang="en-US"/>
              <a:pPr/>
              <a:t>7</a:t>
            </a:fld>
            <a:endParaRPr lang="th-TH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735525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908BBE-9127-45E4-81DB-90B40E5DBF27}" type="slidenum">
              <a:rPr lang="en-US"/>
              <a:pPr/>
              <a:t>8</a:t>
            </a:fld>
            <a:endParaRPr lang="th-TH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374984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EA082-3605-494C-B96D-85A3598E3A65}" type="slidenum">
              <a:rPr lang="en-US" smtClean="0"/>
              <a:pPr/>
              <a:t>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31230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E502A9-91DA-4E9A-8B43-C902A8E3CA6B}" type="slidenum">
              <a:rPr lang="en-US"/>
              <a:pPr/>
              <a:t>10</a:t>
            </a:fld>
            <a:endParaRPr lang="th-TH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420010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EA082-3605-494C-B96D-85A3598E3A65}" type="slidenum">
              <a:rPr lang="en-US" smtClean="0"/>
              <a:pPr/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77874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EA082-3605-494C-B96D-85A3598E3A65}" type="slidenum">
              <a:rPr lang="en-US" smtClean="0"/>
              <a:pPr/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490564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B47959-43FC-42F5-B6A2-FCA35FFC60D2}" type="slidenum">
              <a:rPr lang="en-US" smtClean="0">
                <a:latin typeface="Arial" pitchFamily="34" charset="0"/>
              </a:rPr>
              <a:pPr/>
              <a:t>13</a:t>
            </a:fld>
            <a:endParaRPr lang="th-TH" smtClean="0">
              <a:latin typeface="Arial" pitchFamily="34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7187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83DAFD-1E8D-46F9-8D29-3C7BEDBED98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140469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097587-7071-4C8C-A6B0-4F4ECEF875DD}" type="slidenum">
              <a:rPr lang="en-US"/>
              <a:pPr/>
              <a:t>15</a:t>
            </a:fld>
            <a:endParaRPr lang="th-TH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 cap="flat"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15131243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044E93-5E64-4769-9051-10281609DD70}" type="slidenum">
              <a:rPr lang="en-US"/>
              <a:pPr/>
              <a:t>16</a:t>
            </a:fld>
            <a:endParaRPr lang="th-TH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19382204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EA082-3605-494C-B96D-85A3598E3A65}" type="slidenum">
              <a:rPr lang="en-US" smtClean="0"/>
              <a:pPr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590180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8C7F7D-5229-484E-9B80-CAA39CD10E8B}" type="slidenum">
              <a:rPr lang="en-US"/>
              <a:pPr/>
              <a:t>18</a:t>
            </a:fld>
            <a:endParaRPr lang="th-TH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42657964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6B0B2D-45D8-4479-B848-46136594B0CE}" type="slidenum">
              <a:rPr lang="en-US"/>
              <a:pPr/>
              <a:t>19</a:t>
            </a:fld>
            <a:endParaRPr lang="th-TH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 cap="flat"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5496785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7B6C4C3-8B6B-45DF-8983-F3F3A081A851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5109601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873D16-7B4A-4C36-A3E8-09D6A70AFCAB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41514325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873D16-7B4A-4C36-A3E8-09D6A70AFCAB}" type="slidenum">
              <a:rPr lang="en-US"/>
              <a:pPr/>
              <a:t>22</a:t>
            </a:fld>
            <a:endParaRPr lang="th-TH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0526063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83DAFD-1E8D-46F9-8D29-3C7BEDBED98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44192943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83DAFD-1E8D-46F9-8D29-3C7BEDBED98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3859343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4B49D2-DE11-4E81-A6C9-FDC4BC4B4B33}" type="slidenum">
              <a:rPr lang="en-US"/>
              <a:pPr/>
              <a:t>25</a:t>
            </a:fld>
            <a:endParaRPr lang="th-TH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18552167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DE987F-9C9E-4767-AD76-A2DF369A5A6A}" type="slidenum">
              <a:rPr lang="en-US" smtClean="0">
                <a:latin typeface="Arial" pitchFamily="34" charset="0"/>
              </a:rPr>
              <a:pPr/>
              <a:t>26</a:t>
            </a:fld>
            <a:endParaRPr lang="th-TH" smtClean="0">
              <a:latin typeface="Arial" pitchFamily="34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4475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3C3C63-DAB4-4769-8B0D-4075F16320DE}" type="slidenum">
              <a:rPr lang="en-US"/>
              <a:pPr/>
              <a:t>27</a:t>
            </a:fld>
            <a:endParaRPr lang="th-TH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8656305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7AB79E-F9FD-4A7B-8F96-347FE692215F}" type="slidenum">
              <a:rPr lang="en-US"/>
              <a:pPr/>
              <a:t>28</a:t>
            </a:fld>
            <a:endParaRPr lang="th-TH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11780818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908BBE-9127-45E4-81DB-90B40E5DBF27}" type="slidenum">
              <a:rPr lang="en-US"/>
              <a:pPr/>
              <a:t>29</a:t>
            </a:fld>
            <a:endParaRPr lang="th-TH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2664835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31B5B0-90AC-4D38-894A-4DA42B7F66F1}" type="slidenum">
              <a:rPr lang="en-US"/>
              <a:pPr/>
              <a:t>30</a:t>
            </a:fld>
            <a:endParaRPr lang="th-TH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58476187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813E31-D5BF-465E-9FDA-948222F46FF5}" type="slidenum">
              <a:rPr lang="en-US"/>
              <a:pPr/>
              <a:t>31</a:t>
            </a:fld>
            <a:endParaRPr lang="th-TH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61284440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A376E6-69FE-41B8-875D-73E060842BF0}" type="slidenum">
              <a:rPr lang="en-US"/>
              <a:pPr/>
              <a:t>32</a:t>
            </a:fld>
            <a:endParaRPr lang="th-TH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63325547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9D0BB4-6F64-4506-8F00-F0E027AAC9DB}" type="slidenum">
              <a:rPr lang="en-US"/>
              <a:pPr/>
              <a:t>33</a:t>
            </a:fld>
            <a:endParaRPr lang="th-TH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14147787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813C55-350C-49CA-86D1-945C4B826593}" type="slidenum">
              <a:rPr lang="en-US"/>
              <a:pPr/>
              <a:t>34</a:t>
            </a:fld>
            <a:endParaRPr lang="th-TH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401564183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  <p:sp>
        <p:nvSpPr>
          <p:cNvPr id="90116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C0EB1B-DFA0-4546-97BB-C37D0A0AC7CE}" type="slidenum">
              <a:rPr lang="en-US" smtClean="0">
                <a:latin typeface="Arial" pitchFamily="34" charset="0"/>
              </a:rPr>
              <a:pPr/>
              <a:t>35</a:t>
            </a:fld>
            <a:endParaRPr lang="th-TH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7679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  <p:sp>
        <p:nvSpPr>
          <p:cNvPr id="91140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AFA6D6-70DF-4281-AD75-BE5FB4443766}" type="slidenum">
              <a:rPr lang="en-US" smtClean="0">
                <a:latin typeface="Arial" pitchFamily="34" charset="0"/>
              </a:rPr>
              <a:pPr/>
              <a:t>36</a:t>
            </a:fld>
            <a:endParaRPr lang="th-TH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06013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9FC347-1119-4CCA-BA28-DB910ECEBB04}" type="slidenum">
              <a:rPr lang="en-US" smtClean="0">
                <a:latin typeface="Arial" pitchFamily="34" charset="0"/>
              </a:rPr>
              <a:pPr/>
              <a:t>37</a:t>
            </a:fld>
            <a:endParaRPr lang="th-TH" smtClean="0">
              <a:latin typeface="Arial" pitchFamily="34" charset="0"/>
            </a:endParaRPr>
          </a:p>
        </p:txBody>
      </p:sp>
      <p:sp>
        <p:nvSpPr>
          <p:cNvPr id="7475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 cap="flat"/>
        </p:spPr>
      </p:sp>
      <p:sp>
        <p:nvSpPr>
          <p:cNvPr id="7475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27567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EA082-3605-494C-B96D-85A3598E3A65}" type="slidenum">
              <a:rPr lang="en-US" smtClean="0"/>
              <a:pPr/>
              <a:t>38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4212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th-TH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3860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th-TH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AE721F-B7C0-48FF-88FF-574804CE6DCC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ชื่อเรื่องและเนื้อหา 4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438414-3B29-4798-8E1E-D2ADE907EDF3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827457-01D2-4A0B-9A2B-2DB03AB7E14E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B78331-3AAE-4EE9-A8BC-094270CA6D62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cs typeface="Angsana New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  <a:cs typeface="Angsana New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  <a:cs typeface="Angsana New" charset="-34"/>
              </a:defRPr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  <p:sldLayoutId id="2147483808" r:id="rId14"/>
    <p:sldLayoutId id="2147483809" r:id="rId15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5.jpg"/><Relationship Id="rId7" Type="http://schemas.openxmlformats.org/officeDocument/2006/relationships/image" Target="../media/image13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jpeg"/><Relationship Id="rId4" Type="http://schemas.openxmlformats.org/officeDocument/2006/relationships/image" Target="../media/image22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wmf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205937" y="1653827"/>
            <a:ext cx="8928992" cy="109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1" i="0" u="none" strike="noStrike" kern="1200" cap="none" spc="0" normalizeH="0" baseline="0" noProof="0" dirty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ค่าใช้จ่ายในการ</a:t>
            </a:r>
            <a:r>
              <a:rPr kumimoji="0" lang="th-TH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เดินทางไปราชการ</a:t>
            </a:r>
            <a:endParaRPr kumimoji="0" lang="th-TH" sz="7200" b="1" i="0" u="none" strike="noStrike" kern="1200" cap="none" spc="0" normalizeH="0" baseline="0" noProof="0" dirty="0">
              <a:ln>
                <a:noFill/>
              </a:ln>
              <a:solidFill>
                <a:srgbClr val="272BD9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1905000" y="5867400"/>
            <a:ext cx="6477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896" y="3572274"/>
            <a:ext cx="2181225" cy="1466850"/>
          </a:xfrm>
          <a:prstGeom prst="rect">
            <a:avLst/>
          </a:prstGeom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860032" y="5631889"/>
            <a:ext cx="3168352" cy="605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พรทิพย์  พวงคุ้ม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23623080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1905000" y="5867400"/>
            <a:ext cx="6477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2844" y="214290"/>
            <a:ext cx="1571636" cy="100013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pic>
        <p:nvPicPr>
          <p:cNvPr id="3074" name="Picture 2" descr="Image result for à¸à¸à¸à¸²à¸à¸´à¹à¸à¸¢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13162"/>
            <a:ext cx="9073008" cy="491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445480" y="2420888"/>
            <a:ext cx="6006840" cy="2087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7200" dirty="0" smtClean="0">
                <a:solidFill>
                  <a:srgbClr val="272BD9"/>
                </a:solidFill>
              </a:rPr>
              <a:t>การเดินทางไปราชการในราช</a:t>
            </a:r>
            <a:r>
              <a:rPr lang="th-TH" sz="7200" dirty="0">
                <a:solidFill>
                  <a:srgbClr val="272BD9"/>
                </a:solidFill>
              </a:rPr>
              <a:t>อาณาจักร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975648" y="5271849"/>
            <a:ext cx="3168352" cy="605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พรทิพย์  พวงคุ้ม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837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642910" y="1571612"/>
            <a:ext cx="8064500" cy="315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th-TH" sz="3600" dirty="0" smtClean="0">
                <a:solidFill>
                  <a:srgbClr val="272BD9"/>
                </a:solidFill>
              </a:rPr>
              <a:t>พระราชกฤษฎีกาค่าใช้จ่ายในการเดินทางไปราชการ พ.ศ. 2526 และที่แก้ไขเพิ่มเติม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th-TH" sz="3600" dirty="0" smtClean="0">
                <a:solidFill>
                  <a:srgbClr val="272BD9"/>
                </a:solidFill>
              </a:rPr>
              <a:t>ระเบียบกระทรวงการคลังว่าด้วยการเบิกค่าใช้จ่ายในการเดินทางไปราชการ พ.ศ. 2550 และที่แก้ไขเพิ่มเติม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th-TH" sz="3600" dirty="0" smtClean="0">
                <a:solidFill>
                  <a:srgbClr val="272BD9"/>
                </a:solidFill>
              </a:rPr>
              <a:t>หนังสือเวียนที่เกี่ยวข้อง</a:t>
            </a:r>
            <a:endParaRPr lang="th-TH" sz="3600" dirty="0">
              <a:solidFill>
                <a:srgbClr val="272BD9"/>
              </a:solidFill>
            </a:endParaRPr>
          </a:p>
        </p:txBody>
      </p:sp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1905000" y="5867400"/>
            <a:ext cx="6477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42844" y="214290"/>
            <a:ext cx="1571636" cy="100013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428728" y="428604"/>
            <a:ext cx="6786610" cy="785818"/>
          </a:xfrm>
          <a:prstGeom prst="rect">
            <a:avLst/>
          </a:prstGeom>
          <a:gradFill rotWithShape="0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th-TH" sz="4800" dirty="0" smtClean="0"/>
              <a:t>กฎหมายและระเบียบที่เกี่ยวข้อง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75" y="333375"/>
            <a:ext cx="5715000" cy="1295400"/>
          </a:xfrm>
          <a:gradFill rotWithShape="0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54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 eaLnBrk="1" hangingPunct="1">
              <a:defRPr/>
            </a:pPr>
            <a:r>
              <a:rPr lang="th-TH" sz="7500" b="1" dirty="0" smtClean="0">
                <a:solidFill>
                  <a:srgbClr val="272BD9"/>
                </a:solidFill>
                <a:effectLst/>
                <a:latin typeface="AngsanaUPC" pitchFamily="18" charset="-34"/>
                <a:cs typeface="AngsanaUPC" pitchFamily="18" charset="-34"/>
              </a:rPr>
              <a:t>ลักษณะการเดินทาง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14480" y="1714488"/>
            <a:ext cx="6400800" cy="1066800"/>
          </a:xfrm>
          <a:noFill/>
        </p:spPr>
        <p:txBody>
          <a:bodyPr/>
          <a:lstStyle/>
          <a:p>
            <a:pPr algn="l" eaLnBrk="1" hangingPunct="1"/>
            <a:r>
              <a:rPr lang="en-US" sz="55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1</a:t>
            </a:r>
            <a:r>
              <a:rPr lang="th-TH" sz="55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. ไปราชการชั่วคราว</a:t>
            </a:r>
          </a:p>
        </p:txBody>
      </p:sp>
      <p:sp>
        <p:nvSpPr>
          <p:cNvPr id="614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2F9088-B334-4941-8EA1-B4C3C8D8A3E5}" type="slidenum">
              <a:rPr lang="en-US"/>
              <a:pPr/>
              <a:t>4</a:t>
            </a:fld>
            <a:endParaRPr lang="th-TH"/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1117600" y="3125788"/>
            <a:ext cx="5816600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endParaRPr lang="en-US" sz="2800" b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50" name="Rectangle 5"/>
          <p:cNvSpPr>
            <a:spLocks noChangeArrowheads="1"/>
          </p:cNvSpPr>
          <p:nvPr/>
        </p:nvSpPr>
        <p:spPr bwMode="auto">
          <a:xfrm>
            <a:off x="1500166" y="2857496"/>
            <a:ext cx="58674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20000"/>
              </a:spcBef>
              <a:tabLst>
                <a:tab pos="198438" algn="l"/>
                <a:tab pos="674688" algn="l"/>
              </a:tabLst>
            </a:pPr>
            <a:r>
              <a:rPr lang="th-TH" sz="5500" dirty="0">
                <a:solidFill>
                  <a:schemeClr val="tx1"/>
                </a:solidFill>
              </a:rPr>
              <a:t> </a:t>
            </a:r>
            <a:r>
              <a:rPr lang="en-US" sz="5500" dirty="0">
                <a:solidFill>
                  <a:schemeClr val="tx1"/>
                </a:solidFill>
              </a:rPr>
              <a:t>	2</a:t>
            </a:r>
            <a:r>
              <a:rPr lang="th-TH" sz="5500" dirty="0">
                <a:solidFill>
                  <a:schemeClr val="tx1"/>
                </a:solidFill>
              </a:rPr>
              <a:t>. ไปราชการประจำ</a:t>
            </a:r>
          </a:p>
        </p:txBody>
      </p:sp>
      <p:sp>
        <p:nvSpPr>
          <p:cNvPr id="6151" name="Rectangle 6"/>
          <p:cNvSpPr>
            <a:spLocks noChangeArrowheads="1"/>
          </p:cNvSpPr>
          <p:nvPr/>
        </p:nvSpPr>
        <p:spPr bwMode="auto">
          <a:xfrm>
            <a:off x="1641475" y="3929066"/>
            <a:ext cx="521652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20000"/>
              </a:spcBef>
              <a:tabLst>
                <a:tab pos="576263" algn="l"/>
              </a:tabLst>
            </a:pPr>
            <a:r>
              <a:rPr lang="th-TH" sz="5500" dirty="0">
                <a:solidFill>
                  <a:schemeClr val="tx1"/>
                </a:solidFill>
              </a:rPr>
              <a:t> </a:t>
            </a:r>
            <a:r>
              <a:rPr lang="en-US" sz="5500" dirty="0">
                <a:solidFill>
                  <a:schemeClr val="tx1"/>
                </a:solidFill>
              </a:rPr>
              <a:t>3</a:t>
            </a:r>
            <a:r>
              <a:rPr lang="th-TH" sz="5500" dirty="0">
                <a:solidFill>
                  <a:schemeClr val="tx1"/>
                </a:solidFill>
              </a:rPr>
              <a:t>.</a:t>
            </a:r>
            <a:r>
              <a:rPr lang="en-US" sz="5500" dirty="0">
                <a:solidFill>
                  <a:schemeClr val="tx1"/>
                </a:solidFill>
              </a:rPr>
              <a:t>	</a:t>
            </a:r>
            <a:r>
              <a:rPr lang="th-TH" sz="5500" dirty="0">
                <a:solidFill>
                  <a:schemeClr val="tx1"/>
                </a:solidFill>
              </a:rPr>
              <a:t>กลับภูมิลำเนา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571636" cy="100013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117600" y="3125788"/>
            <a:ext cx="5816600" cy="480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endParaRPr lang="en-US" sz="2800" b="1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7AD803-6701-45A5-88FE-52C093AA3BBE}" type="slidenum">
              <a:rPr lang="en-US"/>
              <a:pPr/>
              <a:t>5</a:t>
            </a:fld>
            <a:endParaRPr lang="th-TH"/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500034" y="1785926"/>
            <a:ext cx="7924800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800" dirty="0">
                <a:solidFill>
                  <a:schemeClr val="tx1"/>
                </a:solidFill>
              </a:rPr>
              <a:t>ผู้มีอำนาจอนุมัติ  :  อนุมัติระยะเวลาเดินทางล่วงหน้า/หลังเสร็จสิ้น การปฏิบัติราชการ         ตามความ</a:t>
            </a:r>
            <a:r>
              <a:rPr lang="th-TH" sz="4800" dirty="0" smtClean="0">
                <a:solidFill>
                  <a:schemeClr val="tx1"/>
                </a:solidFill>
              </a:rPr>
              <a:t>จำเป็น</a:t>
            </a:r>
            <a:endParaRPr lang="th-TH" sz="4800" dirty="0">
              <a:solidFill>
                <a:srgbClr val="FF0000"/>
              </a:solidFill>
            </a:endParaRP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428596" y="3786190"/>
            <a:ext cx="8286808" cy="144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  <a:tabLst>
                <a:tab pos="100013" algn="l"/>
              </a:tabLst>
            </a:pPr>
            <a:r>
              <a:rPr lang="th-TH" sz="4800" dirty="0">
                <a:solidFill>
                  <a:srgbClr val="272BD9"/>
                </a:solidFill>
              </a:rPr>
              <a:t> ผู้ได้รับอนุมัติให้ลากิจ / พักผ่อน ต้องขออนุมัติ            ระยะเวลาดังกล่าวในการเดินทาง</a:t>
            </a:r>
            <a:r>
              <a:rPr lang="th-TH" sz="4800" dirty="0" smtClean="0">
                <a:solidFill>
                  <a:srgbClr val="272BD9"/>
                </a:solidFill>
              </a:rPr>
              <a:t>ด้วย  </a:t>
            </a:r>
            <a:r>
              <a:rPr lang="th-TH" sz="4800" dirty="0" smtClean="0">
                <a:solidFill>
                  <a:srgbClr val="FF0000"/>
                </a:solidFill>
              </a:rPr>
              <a:t>(มาตรา 8/1)</a:t>
            </a:r>
            <a:endParaRPr lang="th-TH" sz="4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571636" cy="100013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42910" y="357166"/>
            <a:ext cx="8072494" cy="1357322"/>
          </a:xfrm>
          <a:prstGeom prst="rect">
            <a:avLst/>
          </a:prstGeom>
          <a:gradFill rotWithShape="0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54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anchor="t">
            <a:normAutofit fontScale="70000" lnSpcReduction="20000"/>
          </a:bodyPr>
          <a:lstStyle/>
          <a:p>
            <a:pPr lvl="0" algn="ctr" eaLnBrk="1" fontAlgn="auto" hangingPunct="1">
              <a:spcAft>
                <a:spcPts val="0"/>
              </a:spcAft>
              <a:defRPr/>
            </a:pPr>
            <a:r>
              <a:rPr lang="th-TH" sz="8000" u="sng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>สิทธิ</a:t>
            </a:r>
            <a:r>
              <a:rPr lang="th-TH" sz="8000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80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6400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>ได้รับค่าใช้จ่ายเกิดขึ้นตั้งแต่วันได้รับ </a:t>
            </a:r>
            <a:r>
              <a:rPr lang="en-US" sz="6400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/>
            </a:r>
            <a:br>
              <a:rPr lang="en-US" sz="6400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6400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>          อนุมัติเดินทาง / ออกจากราชการ</a:t>
            </a:r>
            <a:endParaRPr kumimoji="0" lang="th-TH" sz="7500" b="1" i="0" u="none" strike="noStrike" kern="1200" cap="all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ngsanaUPC" pitchFamily="18" charset="-34"/>
              <a:ea typeface="+mj-ea"/>
              <a:cs typeface="AngsanaUPC" pitchFamily="18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gradFill rotWithShape="0">
            <a:gsLst>
              <a:gs pos="0">
                <a:srgbClr val="99FF9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7500" b="1" dirty="0" smtClean="0">
                <a:solidFill>
                  <a:srgbClr val="272BD9"/>
                </a:solidFill>
                <a:effectLst/>
                <a:latin typeface="AngsanaUPC" pitchFamily="18" charset="-34"/>
                <a:cs typeface="AngsanaUPC" pitchFamily="18" charset="-34"/>
              </a:rPr>
              <a:t>เดินทางไปราชการชั่วคราว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662113"/>
            <a:ext cx="8062912" cy="4525962"/>
          </a:xfrm>
          <a:noFill/>
        </p:spPr>
        <p:txBody>
          <a:bodyPr/>
          <a:lstStyle/>
          <a:p>
            <a:pPr marL="476250" indent="-476250" eaLnBrk="1" hangingPunct="1">
              <a:buFontTx/>
              <a:buBlip>
                <a:blip r:embed="rId4"/>
              </a:buBlip>
            </a:pPr>
            <a:r>
              <a:rPr lang="th-TH" sz="4100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ปฏิบัติราชการปกตินอกที่ตั้งสำนักงาน</a:t>
            </a:r>
          </a:p>
          <a:p>
            <a:pPr marL="476250" indent="-476250" eaLnBrk="1" hangingPunct="1">
              <a:buFontTx/>
              <a:buBlip>
                <a:blip r:embed="rId4"/>
              </a:buBlip>
            </a:pPr>
            <a:r>
              <a:rPr lang="th-TH" sz="4100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สอบคัดเลือก รับการคัดเลือก</a:t>
            </a:r>
          </a:p>
          <a:p>
            <a:pPr marL="476250" indent="-476250" eaLnBrk="1" hangingPunct="1">
              <a:buFontTx/>
              <a:buBlip>
                <a:blip r:embed="rId4"/>
              </a:buBlip>
            </a:pPr>
            <a:r>
              <a:rPr lang="th-TH" sz="4100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ช่วยราชการ รักษาการในตำแหน่ง รักษาราชการแทน</a:t>
            </a:r>
          </a:p>
          <a:p>
            <a:pPr marL="476250" indent="-476250" eaLnBrk="1" hangingPunct="1">
              <a:buFontTx/>
              <a:buBlip>
                <a:blip r:embed="rId4"/>
              </a:buBlip>
            </a:pPr>
            <a:r>
              <a:rPr lang="th-TH" sz="4100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ข้าราชการประจำต่างประเทศระหว่างอยู่ในไทย</a:t>
            </a:r>
          </a:p>
          <a:p>
            <a:pPr marL="476250" indent="-476250" eaLnBrk="1" hangingPunct="1">
              <a:buFontTx/>
              <a:buBlip>
                <a:blip r:embed="rId4"/>
              </a:buBlip>
            </a:pPr>
            <a:r>
              <a:rPr lang="th-TH" sz="4100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เดินทางข้ามแดนชั่วคราวตามข้อตกลงระหว่างประเทศ</a:t>
            </a:r>
          </a:p>
          <a:p>
            <a:pPr marL="476250" indent="-476250" eaLnBrk="1" hangingPunct="1">
              <a:buFontTx/>
              <a:buNone/>
            </a:pPr>
            <a:endParaRPr lang="th-TH" sz="4100" b="1" dirty="0" smtClean="0">
              <a:solidFill>
                <a:srgbClr val="190454"/>
              </a:solidFill>
              <a:latin typeface="AngsanaUPC" pitchFamily="18" charset="-34"/>
              <a:cs typeface="AngsanaUPC" pitchFamily="18" charset="-34"/>
            </a:endParaRPr>
          </a:p>
          <a:p>
            <a:pPr marL="476250" indent="-476250" eaLnBrk="1" hangingPunct="1">
              <a:buFontTx/>
              <a:buNone/>
            </a:pPr>
            <a:endParaRPr lang="th-TH" sz="4100" b="1" dirty="0" smtClean="0">
              <a:solidFill>
                <a:srgbClr val="190454"/>
              </a:solidFill>
              <a:latin typeface="AngsanaUPC" pitchFamily="18" charset="-34"/>
              <a:cs typeface="AngsanaUPC" pitchFamily="18" charset="-34"/>
            </a:endParaRPr>
          </a:p>
          <a:p>
            <a:pPr marL="476250" indent="-476250" eaLnBrk="1" hangingPunct="1">
              <a:buFontTx/>
              <a:buNone/>
            </a:pPr>
            <a:endParaRPr lang="th-TH" sz="4100" b="1" dirty="0" smtClean="0">
              <a:solidFill>
                <a:srgbClr val="190454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819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50F328A-DFC8-45B4-B705-BA74364744CB}" type="slidenum">
              <a:rPr lang="en-US"/>
              <a:pPr/>
              <a:t>6</a:t>
            </a:fld>
            <a:endParaRPr lang="th-TH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D859DB-B8BC-4ED9-91A0-8A9897AE4351}" type="slidenum">
              <a:rPr lang="en-US"/>
              <a:pPr/>
              <a:t>7</a:t>
            </a:fld>
            <a:endParaRPr lang="th-TH"/>
          </a:p>
        </p:txBody>
      </p:sp>
      <p:sp>
        <p:nvSpPr>
          <p:cNvPr id="12291" name="AutoShape 2"/>
          <p:cNvSpPr>
            <a:spLocks noChangeArrowheads="1"/>
          </p:cNvSpPr>
          <p:nvPr/>
        </p:nvSpPr>
        <p:spPr bwMode="auto">
          <a:xfrm>
            <a:off x="446088" y="244475"/>
            <a:ext cx="8251825" cy="1166813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FFFF"/>
              </a:gs>
              <a:gs pos="50000">
                <a:srgbClr val="EEB0D0"/>
              </a:gs>
              <a:gs pos="100000">
                <a:srgbClr val="FFFFFF"/>
              </a:gs>
            </a:gsLst>
            <a:lin ang="5400000" scaled="1"/>
          </a:gra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hangingPunct="1"/>
            <a:endParaRPr lang="en-US"/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0" y="350838"/>
            <a:ext cx="914400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6500" dirty="0">
                <a:solidFill>
                  <a:schemeClr val="tx1"/>
                </a:solidFill>
              </a:rPr>
              <a:t>ค่าใช้จ่ายในการเดินทางชั่วคราว</a:t>
            </a: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642910" y="1649638"/>
            <a:ext cx="7969250" cy="4155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  <a:tabLst>
                <a:tab pos="623888" algn="l"/>
              </a:tabLst>
            </a:pPr>
            <a:r>
              <a:rPr lang="th-TH" sz="4400" dirty="0" smtClean="0">
                <a:solidFill>
                  <a:schemeClr val="tx1"/>
                </a:solidFill>
                <a:sym typeface="Wingdings" panose="05000000000000000000" pitchFamily="2" charset="2"/>
              </a:rPr>
              <a:t></a:t>
            </a:r>
            <a:r>
              <a:rPr lang="th-TH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th-TH" sz="4400" dirty="0" smtClean="0">
                <a:solidFill>
                  <a:schemeClr val="tx1"/>
                </a:solidFill>
              </a:rPr>
              <a:t>เบี้ย</a:t>
            </a:r>
            <a:r>
              <a:rPr lang="th-TH" sz="4400" dirty="0">
                <a:solidFill>
                  <a:schemeClr val="tx1"/>
                </a:solidFill>
              </a:rPr>
              <a:t>เลี้ยงเดินทาง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400" dirty="0" smtClean="0">
                <a:solidFill>
                  <a:schemeClr val="tx1"/>
                </a:solidFill>
                <a:sym typeface="Wingdings" panose="05000000000000000000" pitchFamily="2" charset="2"/>
              </a:rPr>
              <a:t></a:t>
            </a:r>
            <a:r>
              <a:rPr lang="th-TH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th-TH" sz="4400" dirty="0" smtClean="0">
                <a:solidFill>
                  <a:schemeClr val="tx1"/>
                </a:solidFill>
              </a:rPr>
              <a:t>ค่า</a:t>
            </a:r>
            <a:r>
              <a:rPr lang="th-TH" sz="4400" dirty="0">
                <a:solidFill>
                  <a:schemeClr val="tx1"/>
                </a:solidFill>
              </a:rPr>
              <a:t>เช่าที่พัก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400" dirty="0" smtClean="0">
                <a:solidFill>
                  <a:schemeClr val="tx1"/>
                </a:solidFill>
                <a:sym typeface="Wingdings" panose="05000000000000000000" pitchFamily="2" charset="2"/>
              </a:rPr>
              <a:t></a:t>
            </a:r>
            <a:r>
              <a:rPr lang="th-TH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th-TH" sz="4400" dirty="0" smtClean="0">
                <a:solidFill>
                  <a:schemeClr val="tx1"/>
                </a:solidFill>
              </a:rPr>
              <a:t>ค่า</a:t>
            </a:r>
            <a:r>
              <a:rPr lang="th-TH" sz="4400" dirty="0">
                <a:solidFill>
                  <a:schemeClr val="tx1"/>
                </a:solidFill>
              </a:rPr>
              <a:t>พาหนะ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400" dirty="0" smtClean="0">
                <a:solidFill>
                  <a:schemeClr val="tx1"/>
                </a:solidFill>
                <a:sym typeface="Wingdings" panose="05000000000000000000" pitchFamily="2" charset="2"/>
              </a:rPr>
              <a:t></a:t>
            </a:r>
            <a:r>
              <a:rPr lang="th-TH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th-TH" sz="4400" dirty="0" smtClean="0">
                <a:solidFill>
                  <a:schemeClr val="tx1"/>
                </a:solidFill>
              </a:rPr>
              <a:t>ค่าใช้จ่าย</a:t>
            </a:r>
            <a:r>
              <a:rPr lang="th-TH" sz="4400" dirty="0">
                <a:solidFill>
                  <a:schemeClr val="tx1"/>
                </a:solidFill>
              </a:rPr>
              <a:t>อื่นที่จำเป็นต้อง</a:t>
            </a:r>
            <a:r>
              <a:rPr lang="th-TH" sz="4400" dirty="0" smtClean="0">
                <a:solidFill>
                  <a:schemeClr val="tx1"/>
                </a:solidFill>
              </a:rPr>
              <a:t>จ่าย </a:t>
            </a:r>
            <a:r>
              <a:rPr lang="th-TH" sz="4400" dirty="0">
                <a:solidFill>
                  <a:schemeClr val="tx1"/>
                </a:solidFill>
              </a:rPr>
              <a:t>เนื่องในการเดินทางไปราชการ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8788" y="276225"/>
            <a:ext cx="8226425" cy="1135063"/>
          </a:xfrm>
          <a:gradFill rotWithShape="0">
            <a:gsLst>
              <a:gs pos="0">
                <a:srgbClr val="F7BD49"/>
              </a:gs>
              <a:gs pos="50000">
                <a:schemeClr val="bg1"/>
              </a:gs>
              <a:gs pos="100000">
                <a:srgbClr val="F7BD49"/>
              </a:gs>
            </a:gsLst>
            <a:lin ang="2700000" scaled="1"/>
          </a:gradFill>
          <a:ln w="12700" cap="flat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 eaLnBrk="1" hangingPunct="1">
              <a:defRPr/>
            </a:pPr>
            <a:r>
              <a:rPr lang="th-TH" sz="5400" b="1" dirty="0" smtClean="0">
                <a:solidFill>
                  <a:srgbClr val="0000CC"/>
                </a:solidFill>
                <a:effectLst/>
                <a:latin typeface="AngsanaUPC" pitchFamily="18" charset="-34"/>
                <a:cs typeface="AngsanaUPC" pitchFamily="18" charset="-34"/>
              </a:rPr>
              <a:t>การนับเวลาเพื่อคำนวณเบี้ยเลี้ยง (ม. </a:t>
            </a:r>
            <a:r>
              <a:rPr lang="en-US" sz="5400" b="1" dirty="0" smtClean="0">
                <a:solidFill>
                  <a:srgbClr val="0000CC"/>
                </a:solidFill>
                <a:effectLst/>
                <a:latin typeface="AngsanaUPC" pitchFamily="18" charset="-34"/>
                <a:cs typeface="AngsanaUPC" pitchFamily="18" charset="-34"/>
              </a:rPr>
              <a:t>16</a:t>
            </a:r>
            <a:r>
              <a:rPr lang="th-TH" sz="5400" b="1" dirty="0" smtClean="0">
                <a:solidFill>
                  <a:srgbClr val="0000CC"/>
                </a:solidFill>
                <a:effectLst/>
                <a:latin typeface="AngsanaUPC" pitchFamily="18" charset="-34"/>
                <a:cs typeface="AngsanaUPC" pitchFamily="18" charset="-34"/>
              </a:rPr>
              <a:t>)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44663"/>
            <a:ext cx="8686800" cy="4525962"/>
          </a:xfrm>
          <a:noFill/>
        </p:spPr>
        <p:txBody>
          <a:bodyPr>
            <a:normAutofit/>
          </a:bodyPr>
          <a:lstStyle/>
          <a:p>
            <a:pPr marL="0" indent="0" eaLnBrk="1" hangingPunct="1">
              <a:buFontTx/>
              <a:buNone/>
            </a:pPr>
            <a:r>
              <a:rPr lang="th-TH" b="1" dirty="0" smtClean="0">
                <a:latin typeface="AngsanaUPC" pitchFamily="18" charset="-34"/>
                <a:cs typeface="AngsanaUPC" pitchFamily="18" charset="-34"/>
              </a:rPr>
              <a:t>-  </a:t>
            </a: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ออกจากที่อยู่หรือที่ทำงานปกติจนกลับถึงที่อยู่หรือที่ทำงานปกติ</a:t>
            </a:r>
          </a:p>
          <a:p>
            <a:pPr marL="0" indent="0" eaLnBrk="1" hangingPunct="1">
              <a:buFontTx/>
              <a:buNone/>
            </a:pP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-  กรณีพักแรม </a:t>
            </a:r>
            <a:r>
              <a:rPr lang="en-US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24</a:t>
            </a: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ชม. เป็น </a:t>
            </a:r>
            <a:r>
              <a:rPr lang="en-US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1</a:t>
            </a: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วัน เศษเกิน </a:t>
            </a:r>
            <a:r>
              <a:rPr lang="en-US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12</a:t>
            </a: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ชม. นับเป็น </a:t>
            </a:r>
            <a:r>
              <a:rPr lang="en-US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1</a:t>
            </a: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วัน</a:t>
            </a:r>
          </a:p>
          <a:p>
            <a:pPr marL="0" indent="0" eaLnBrk="1" hangingPunct="1">
              <a:buFontTx/>
              <a:buNone/>
            </a:pP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-  กรณีไม่พักแรมเศษเกิน </a:t>
            </a:r>
            <a:r>
              <a:rPr lang="en-US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12</a:t>
            </a: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ชม. เป็น </a:t>
            </a:r>
            <a:r>
              <a:rPr lang="en-US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1</a:t>
            </a: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วัน เกิน </a:t>
            </a:r>
            <a:r>
              <a:rPr lang="en-US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6</a:t>
            </a: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ชม. นับเป็นครึ่งวัน</a:t>
            </a:r>
          </a:p>
          <a:p>
            <a:pPr marL="0" indent="0" eaLnBrk="1" hangingPunct="1">
              <a:buFontTx/>
              <a:buChar char="-"/>
            </a:pP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 กรณีเดินทางล่วงหน้าเนื่องจากลากิจ / พักผ่อน ก่อนปฏิบัติราชการ        </a:t>
            </a:r>
          </a:p>
          <a:p>
            <a:pPr marL="0" indent="0" eaLnBrk="1" hangingPunct="1">
              <a:buFontTx/>
              <a:buNone/>
            </a:pP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  ให้นับตั้งแต่เริ่มปฏิบัติราชการ</a:t>
            </a:r>
          </a:p>
          <a:p>
            <a:pPr marL="0" indent="0" eaLnBrk="1" hangingPunct="1">
              <a:buFontTx/>
              <a:buChar char="-"/>
            </a:pP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กรณีไม่เดินทางกลับหลังจากปฏิบัติราชการเสร็จสิ้นเนื่องจากลากิจ / พักผ่อน      </a:t>
            </a:r>
          </a:p>
          <a:p>
            <a:pPr marL="0" indent="0" eaLnBrk="1" hangingPunct="1">
              <a:buFontTx/>
              <a:buNone/>
            </a:pPr>
            <a:r>
              <a:rPr lang="th-TH" b="1" dirty="0" smtClean="0">
                <a:solidFill>
                  <a:srgbClr val="190454"/>
                </a:solidFill>
                <a:latin typeface="AngsanaUPC" pitchFamily="18" charset="-34"/>
                <a:cs typeface="AngsanaUPC" pitchFamily="18" charset="-34"/>
              </a:rPr>
              <a:t>  ให้นับถึงสิ้นสุดเวลาปฏิบัติราชการ</a:t>
            </a:r>
          </a:p>
        </p:txBody>
      </p:sp>
      <p:sp>
        <p:nvSpPr>
          <p:cNvPr id="14338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8FB6376-800F-499B-A4DF-ACCC8E9B2624}" type="slidenum">
              <a:rPr lang="en-US"/>
              <a:pPr/>
              <a:t>8</a:t>
            </a:fld>
            <a:endParaRPr lang="th-TH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ตัวเชื่อมต่อตรง 20"/>
          <p:cNvCxnSpPr/>
          <p:nvPr/>
        </p:nvCxnSpPr>
        <p:spPr>
          <a:xfrm>
            <a:off x="1912938" y="4784725"/>
            <a:ext cx="1195387" cy="1588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ตัวเชื่อมต่อตรง 21"/>
          <p:cNvCxnSpPr/>
          <p:nvPr/>
        </p:nvCxnSpPr>
        <p:spPr>
          <a:xfrm>
            <a:off x="3516313" y="4784725"/>
            <a:ext cx="1196975" cy="1588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ตัวเชื่อมต่อตรง 22"/>
          <p:cNvCxnSpPr/>
          <p:nvPr/>
        </p:nvCxnSpPr>
        <p:spPr>
          <a:xfrm>
            <a:off x="5507038" y="4784725"/>
            <a:ext cx="482600" cy="1588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267" name="Group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589452"/>
              </p:ext>
            </p:extLst>
          </p:nvPr>
        </p:nvGraphicFramePr>
        <p:xfrm>
          <a:off x="173038" y="928670"/>
          <a:ext cx="8763000" cy="4130022"/>
        </p:xfrm>
        <a:graphic>
          <a:graphicData uri="http://schemas.openxmlformats.org/drawingml/2006/table">
            <a:tbl>
              <a:tblPr/>
              <a:tblGrid>
                <a:gridCol w="69738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891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400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ประเภท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ระดับ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0F8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อัตรา / บาท</a:t>
                      </a:r>
                      <a:endParaRPr kumimoji="0" 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0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5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ทั่วไป          </a:t>
                      </a:r>
                      <a:r>
                        <a:rPr kumimoji="0" lang="en-US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ปฏิบัติงาน , ชำนาญงาน , อาวุโส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วิชาการ       </a:t>
                      </a:r>
                      <a:r>
                        <a:rPr kumimoji="0" lang="en-US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ปฏิบัติการ , ชำนาญการ , ชำนาญการพิเศษ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อำนวยการ</a:t>
                      </a:r>
                      <a:r>
                        <a:rPr kumimoji="0" lang="en-US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: </a:t>
                      </a: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ต้น</a:t>
                      </a:r>
                      <a:endParaRPr kumimoji="0" lang="en-US" sz="3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240</a:t>
                      </a:r>
                      <a:endParaRPr kumimoji="0" lang="en-US" sz="3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81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ทั่วไป          </a:t>
                      </a:r>
                      <a:r>
                        <a:rPr kumimoji="0" lang="en-US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 </a:t>
                      </a: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ทักษะพิเศษ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วิชาการ</a:t>
                      </a:r>
                      <a:r>
                        <a:rPr kumimoji="0" lang="en-US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</a:t>
                      </a: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เชี่ยวชาญ , ทรงคุณวุฒิ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อำนวยการ </a:t>
                      </a:r>
                      <a:r>
                        <a:rPr kumimoji="0" lang="en-US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 </a:t>
                      </a: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สูง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บริหาร       </a:t>
                      </a:r>
                      <a:r>
                        <a:rPr kumimoji="0" lang="en-US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 </a:t>
                      </a: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ต้น , สูง</a:t>
                      </a:r>
                      <a:endParaRPr kumimoji="0" lang="en-US" sz="3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270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500002" y="5157192"/>
            <a:ext cx="86439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  <a:tabLst>
                <a:tab pos="636588" algn="l"/>
                <a:tab pos="2579688" algn="l"/>
                <a:tab pos="5029200" algn="l"/>
              </a:tabLst>
              <a:defRPr/>
            </a:pPr>
            <a:r>
              <a:rPr lang="th-TH" sz="32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*เบิกได้ไม่เกิน 120 วัน นับแต่วันที่ออกเดินทาง ถ้าเกินขอปลัดกระทรวง</a:t>
            </a:r>
          </a:p>
          <a:p>
            <a:pPr marL="0" indent="0">
              <a:buNone/>
              <a:tabLst>
                <a:tab pos="636588" algn="l"/>
                <a:tab pos="2579688" algn="l"/>
                <a:tab pos="5029200" algn="l"/>
              </a:tabLst>
              <a:defRPr/>
            </a:pPr>
            <a:r>
              <a:rPr lang="th-TH" sz="32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	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438419" y="91703"/>
            <a:ext cx="6232238" cy="738467"/>
          </a:xfrm>
          <a:prstGeom prst="rect">
            <a:avLst/>
          </a:prstGeom>
          <a:gradFill rotWithShape="0">
            <a:gsLst>
              <a:gs pos="0">
                <a:srgbClr val="F7BD49"/>
              </a:gs>
              <a:gs pos="50000">
                <a:schemeClr val="bg1"/>
              </a:gs>
              <a:gs pos="100000">
                <a:srgbClr val="F7BD49"/>
              </a:gs>
            </a:gsLst>
            <a:lin ang="2700000" scaled="1"/>
          </a:gradFill>
          <a:ln w="12700" cap="flat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9pPr>
          </a:lstStyle>
          <a:p>
            <a:pPr>
              <a:defRPr/>
            </a:pPr>
            <a:r>
              <a:rPr lang="th-TH" b="1" kern="0" dirty="0" smtClean="0">
                <a:solidFill>
                  <a:srgbClr val="0000CC"/>
                </a:solidFill>
                <a:latin typeface="AngsanaUPC" pitchFamily="18" charset="-34"/>
                <a:cs typeface="AngsanaUPC" pitchFamily="18" charset="-34"/>
              </a:rPr>
              <a:t>ค่าเบี้ยเลี้ยง (เหมาจ่าย) ในประเทศ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458788" y="188640"/>
            <a:ext cx="8226425" cy="1062038"/>
          </a:xfrm>
          <a:gradFill rotWithShape="0">
            <a:gsLst>
              <a:gs pos="0">
                <a:srgbClr val="C5E139"/>
              </a:gs>
              <a:gs pos="50000">
                <a:srgbClr val="C9FFFF"/>
              </a:gs>
              <a:gs pos="100000">
                <a:srgbClr val="C5E139"/>
              </a:gs>
            </a:gsLst>
            <a:lin ang="18900000" scaled="1"/>
          </a:gradFill>
          <a:ln w="12700" cap="flat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 eaLnBrk="1" hangingPunct="1"/>
            <a:r>
              <a:rPr lang="th-TH" sz="5400" b="1" dirty="0" smtClean="0">
                <a:solidFill>
                  <a:schemeClr val="tx1"/>
                </a:solidFill>
                <a:effectLst/>
                <a:latin typeface="AngsanaUPC" pitchFamily="18" charset="-34"/>
                <a:cs typeface="AngsanaUPC" pitchFamily="18" charset="-34"/>
              </a:rPr>
              <a:t>ค่าเช่าที่พัก (ม. 17)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285860"/>
            <a:ext cx="8568952" cy="4786312"/>
          </a:xfrm>
        </p:spPr>
        <p:txBody>
          <a:bodyPr/>
          <a:lstStyle/>
          <a:p>
            <a:pPr marL="0" indent="0" eaLnBrk="1" hangingPunct="1">
              <a:buFontTx/>
              <a:buNone/>
              <a:tabLst>
                <a:tab pos="636588" algn="l"/>
                <a:tab pos="2579688" algn="l"/>
                <a:tab pos="5029200" algn="l"/>
              </a:tabLst>
              <a:defRPr/>
            </a:pPr>
            <a:r>
              <a:rPr lang="en-US" sz="3600" b="1" dirty="0" smtClean="0">
                <a:latin typeface="AngsanaUPC" pitchFamily="18" charset="-34"/>
                <a:cs typeface="AngsanaUPC" pitchFamily="18" charset="-34"/>
              </a:rPr>
              <a:t>	</a:t>
            </a:r>
            <a:r>
              <a:rPr lang="th-TH" sz="4000" b="1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* จำเป็นต้องพักแรม </a:t>
            </a:r>
          </a:p>
          <a:p>
            <a:pPr marL="0" indent="0" eaLnBrk="1" hangingPunct="1">
              <a:spcBef>
                <a:spcPts val="0"/>
              </a:spcBef>
              <a:buFontTx/>
              <a:buNone/>
              <a:tabLst>
                <a:tab pos="636588" algn="l"/>
                <a:tab pos="2579688" algn="l"/>
                <a:tab pos="5029200" algn="l"/>
              </a:tabLst>
              <a:defRPr/>
            </a:pPr>
            <a:r>
              <a:rPr lang="en-US" sz="3600" b="1" dirty="0" smtClean="0">
                <a:latin typeface="AngsanaUPC" pitchFamily="18" charset="-34"/>
                <a:cs typeface="AngsanaUPC" pitchFamily="18" charset="-34"/>
              </a:rPr>
              <a:t>	</a:t>
            </a:r>
            <a:r>
              <a:rPr lang="th-TH" sz="4000" b="1" u="sng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ห้ามเบิก </a:t>
            </a:r>
            <a:r>
              <a:rPr lang="th-TH" sz="36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กรณีพักในยานพาหนะ หรือทางราชการจัดที่พักให้</a:t>
            </a:r>
          </a:p>
          <a:p>
            <a:pPr marL="0" indent="0">
              <a:buNone/>
              <a:tabLst>
                <a:tab pos="636588" algn="l"/>
                <a:tab pos="2579688" algn="l"/>
                <a:tab pos="5029200" algn="l"/>
              </a:tabLst>
              <a:defRPr/>
            </a:pPr>
            <a:r>
              <a:rPr lang="th-TH" b="1" dirty="0" smtClean="0">
                <a:latin typeface="AngsanaUPC" pitchFamily="18" charset="-34"/>
                <a:cs typeface="AngsanaUPC" pitchFamily="18" charset="-34"/>
              </a:rPr>
              <a:t>	* ผู้เดินทางเบิกค่าเช่าที่พัก เหมาจ่าย หรือจ่ายจริง</a:t>
            </a:r>
            <a:r>
              <a:rPr lang="th-TH" b="1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	</a:t>
            </a:r>
            <a:endParaRPr lang="th-TH" b="1" dirty="0" smtClean="0">
              <a:latin typeface="AngsanaUPC" pitchFamily="18" charset="-34"/>
              <a:cs typeface="AngsanaUPC" pitchFamily="18" charset="-34"/>
            </a:endParaRPr>
          </a:p>
          <a:p>
            <a:pPr marL="0" indent="0">
              <a:buNone/>
              <a:tabLst>
                <a:tab pos="636588" algn="l"/>
                <a:tab pos="2579688" algn="l"/>
                <a:tab pos="5029200" algn="l"/>
              </a:tabLst>
              <a:defRPr/>
            </a:pPr>
            <a:r>
              <a:rPr lang="th-TH" b="1" dirty="0" smtClean="0">
                <a:latin typeface="AngsanaUPC" pitchFamily="18" charset="-34"/>
                <a:cs typeface="AngsanaUPC" pitchFamily="18" charset="-34"/>
              </a:rPr>
              <a:t>	* ท้องที่ที่มีค่าครองชีพสูง / เป็นแหล่งท่องเที่ยว หัวหน้าส่วนราชการอนุมัติ  ให้เบิกเพิ่มได้ไม่เกิน </a:t>
            </a:r>
            <a:r>
              <a:rPr lang="en-US" b="1" dirty="0" smtClean="0">
                <a:latin typeface="AngsanaUPC" pitchFamily="18" charset="-34"/>
                <a:cs typeface="AngsanaUPC" pitchFamily="18" charset="-34"/>
              </a:rPr>
              <a:t>25</a:t>
            </a:r>
            <a:r>
              <a:rPr lang="th-TH" b="1" dirty="0" smtClean="0">
                <a:latin typeface="AngsanaUPC" pitchFamily="18" charset="-34"/>
                <a:cs typeface="AngsanaUPC" pitchFamily="18" charset="-34"/>
              </a:rPr>
              <a:t> %</a:t>
            </a:r>
          </a:p>
          <a:p>
            <a:pPr marL="0" indent="0">
              <a:buNone/>
              <a:tabLst>
                <a:tab pos="636588" algn="l"/>
                <a:tab pos="2579688" algn="l"/>
                <a:tab pos="5029200" algn="l"/>
              </a:tabLst>
              <a:defRPr/>
            </a:pPr>
            <a:r>
              <a:rPr lang="th-TH" b="1" dirty="0" smtClean="0">
                <a:latin typeface="AngsanaUPC" pitchFamily="18" charset="-34"/>
                <a:cs typeface="AngsanaUPC" pitchFamily="18" charset="-34"/>
              </a:rPr>
              <a:t>	* การเดินทางไปราชการเป็นหมู่คณะต้องเลือกเบิกค่าเช่าที่พักในลักษณะเดียวกันทั้งคณะ	</a:t>
            </a:r>
          </a:p>
          <a:p>
            <a:pPr marL="0" indent="0">
              <a:buNone/>
              <a:tabLst>
                <a:tab pos="636588" algn="l"/>
                <a:tab pos="2579688" algn="l"/>
                <a:tab pos="5029200" algn="l"/>
              </a:tabLst>
              <a:defRPr/>
            </a:pPr>
            <a:r>
              <a:rPr lang="th-TH" b="1" dirty="0" smtClean="0">
                <a:latin typeface="AngsanaUPC" pitchFamily="18" charset="-34"/>
                <a:cs typeface="AngsanaUPC" pitchFamily="18" charset="-34"/>
              </a:rPr>
              <a:t>	* เบิกได้ไม่เกิน 120 วันนับแต่วันที่ออกเดินทาง ถ้าเกินขอปลัดกระทรวง</a:t>
            </a:r>
          </a:p>
          <a:p>
            <a:pPr marL="0" indent="0">
              <a:buNone/>
              <a:tabLst>
                <a:tab pos="636588" algn="l"/>
                <a:tab pos="2579688" algn="l"/>
                <a:tab pos="5029200" algn="l"/>
              </a:tabLst>
              <a:defRPr/>
            </a:pPr>
            <a:r>
              <a:rPr lang="th-TH" b="1" dirty="0" smtClean="0">
                <a:latin typeface="AngsanaUPC" pitchFamily="18" charset="-34"/>
                <a:cs typeface="AngsanaUPC" pitchFamily="18" charset="-34"/>
              </a:rPr>
              <a:t>	</a:t>
            </a:r>
          </a:p>
          <a:p>
            <a:pPr marL="0" indent="0">
              <a:buNone/>
              <a:tabLst>
                <a:tab pos="636588" algn="l"/>
                <a:tab pos="2579688" algn="l"/>
                <a:tab pos="5029200" algn="l"/>
              </a:tabLst>
              <a:defRPr/>
            </a:pPr>
            <a:endParaRPr lang="th-TH" b="1" dirty="0" smtClean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410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165304"/>
            <a:ext cx="2133600" cy="476250"/>
          </a:xfrm>
          <a:noFill/>
        </p:spPr>
        <p:txBody>
          <a:bodyPr/>
          <a:lstStyle/>
          <a:p>
            <a:fld id="{05C45E61-9F88-482E-883F-C492FBEB1871}" type="slidenum">
              <a:rPr lang="en-US"/>
              <a:pPr/>
              <a:t>10</a:t>
            </a:fld>
            <a:endParaRPr lang="th-TH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20" name="Group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9836763"/>
              </p:ext>
            </p:extLst>
          </p:nvPr>
        </p:nvGraphicFramePr>
        <p:xfrm>
          <a:off x="179512" y="1196752"/>
          <a:ext cx="8807450" cy="4999211"/>
        </p:xfrm>
        <a:graphic>
          <a:graphicData uri="http://schemas.openxmlformats.org/drawingml/2006/table">
            <a:tbl>
              <a:tblPr/>
              <a:tblGrid>
                <a:gridCol w="70072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400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ประเภท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ระดับ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อัตรา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/ บาท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731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ทั่วไป    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: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ปฏิบัติงาน , ชำนาญงาน , อาวุโส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วิชาการ  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: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ปฏิบัติการ, ชำนาญการ, ชำนาญการพิเศษ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อำนวยการ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 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ต้น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800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85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ทั่วไป      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 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ทักษะพิเศษ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วิชาการ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เชี่ยวชาญ , ทรงคุณวุฒิ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อำนวยการ 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 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สูง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บริหาร     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 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ต้น , สูง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1,200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74825" y="188640"/>
            <a:ext cx="7416824" cy="819051"/>
          </a:xfrm>
          <a:prstGeom prst="rect">
            <a:avLst/>
          </a:prstGeom>
          <a:gradFill rotWithShape="0">
            <a:gsLst>
              <a:gs pos="0">
                <a:srgbClr val="C5E139"/>
              </a:gs>
              <a:gs pos="50000">
                <a:srgbClr val="C9FFFF"/>
              </a:gs>
              <a:gs pos="100000">
                <a:srgbClr val="C5E139"/>
              </a:gs>
            </a:gsLst>
            <a:lin ang="18900000" scaled="1"/>
          </a:gradFill>
          <a:ln w="12700" cap="flat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9pPr>
          </a:lstStyle>
          <a:p>
            <a:r>
              <a:rPr lang="th-TH" sz="5400" b="1" kern="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ค่าเช่าที่พักในประเทศ (เหมาจ่าย)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5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556847"/>
              </p:ext>
            </p:extLst>
          </p:nvPr>
        </p:nvGraphicFramePr>
        <p:xfrm>
          <a:off x="323528" y="1282844"/>
          <a:ext cx="8588375" cy="5242500"/>
        </p:xfrm>
        <a:graphic>
          <a:graphicData uri="http://schemas.openxmlformats.org/drawingml/2006/table">
            <a:tbl>
              <a:tblPr/>
              <a:tblGrid>
                <a:gridCol w="58324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3333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ประเภท </a:t>
                      </a: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ระดับ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อัตรา</a:t>
                      </a: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/ บาท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145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ห้องพักคนเดียว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ห้องพักคู่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171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ทั่วไป     </a:t>
                      </a: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ปฏิบัติงาน , ชำนาญงาน , อาวุโส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วิชาการ   </a:t>
                      </a: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ปฏิบัติการ, ชำนาญการ, ชำนาญการพิเศษ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อำนวยการ </a:t>
                      </a: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ต้น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1,500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850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590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ทั่วไป       </a:t>
                      </a: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ทักษะพิเศษ</a:t>
                      </a: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</a:t>
                      </a:r>
                      <a:endParaRPr kumimoji="0" lang="th-TH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วิชาการ     </a:t>
                      </a: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เชี่ยวชาญ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อำนวยการ </a:t>
                      </a: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: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สูง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บริหาร      </a:t>
                      </a: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ต้น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2,200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1,200</a:t>
                      </a:r>
                      <a:endParaRPr kumimoji="0" lang="en-US" sz="2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752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วิชาการ     </a:t>
                      </a: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ทรงคุณวุฒิ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บริหาร     </a:t>
                      </a: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:</a:t>
                      </a:r>
                      <a:r>
                        <a:rPr kumimoji="0" lang="th-TH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สูง</a:t>
                      </a:r>
                      <a:endParaRPr kumimoji="0" lang="en-US" sz="2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2,500 </a:t>
                      </a:r>
                      <a:endParaRPr kumimoji="0" lang="en-US" sz="2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1,400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L="83326" marR="83326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909303" y="188640"/>
            <a:ext cx="7416824" cy="819051"/>
          </a:xfrm>
          <a:prstGeom prst="rect">
            <a:avLst/>
          </a:prstGeom>
          <a:gradFill rotWithShape="0">
            <a:gsLst>
              <a:gs pos="0">
                <a:srgbClr val="C5E139"/>
              </a:gs>
              <a:gs pos="50000">
                <a:srgbClr val="C9FFFF"/>
              </a:gs>
              <a:gs pos="100000">
                <a:srgbClr val="C5E139"/>
              </a:gs>
            </a:gsLst>
            <a:lin ang="18900000" scaled="1"/>
          </a:gradFill>
          <a:ln w="12700" cap="flat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9pPr>
          </a:lstStyle>
          <a:p>
            <a:r>
              <a:rPr lang="th-TH" sz="5400" b="1" kern="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ค่าเช่าที่พักในประเทศ (จ่ายจริง)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29375"/>
            <a:ext cx="2133600" cy="476250"/>
          </a:xfrm>
        </p:spPr>
        <p:txBody>
          <a:bodyPr/>
          <a:lstStyle/>
          <a:p>
            <a:pPr>
              <a:defRPr/>
            </a:pPr>
            <a:fld id="{D2919000-A1FE-4F4F-AB29-B51A5F220D18}" type="slidenum">
              <a:rPr lang="en-US"/>
              <a:pPr>
                <a:defRPr/>
              </a:pPr>
              <a:t>13</a:t>
            </a:fld>
            <a:endParaRPr lang="th-TH" dirty="0"/>
          </a:p>
        </p:txBody>
      </p:sp>
      <p:sp>
        <p:nvSpPr>
          <p:cNvPr id="6" name="Content Placeholder 5"/>
          <p:cNvSpPr txBox="1">
            <a:spLocks noGrp="1"/>
          </p:cNvSpPr>
          <p:nvPr>
            <p:ph idx="1"/>
          </p:nvPr>
        </p:nvSpPr>
        <p:spPr>
          <a:xfrm>
            <a:off x="357158" y="1339847"/>
            <a:ext cx="8229600" cy="2160591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>
              <a:buFontTx/>
              <a:buChar char="-"/>
              <a:defRPr/>
            </a:pPr>
            <a:r>
              <a:rPr lang="th-TH" b="1" dirty="0" smtClean="0">
                <a:solidFill>
                  <a:srgbClr val="190454"/>
                </a:solidFill>
                <a:cs typeface="+mj-cs"/>
              </a:rPr>
              <a:t>หลัก</a:t>
            </a:r>
            <a:r>
              <a:rPr lang="th-TH" b="1" dirty="0">
                <a:solidFill>
                  <a:srgbClr val="190454"/>
                </a:solidFill>
                <a:cs typeface="+mj-cs"/>
              </a:rPr>
              <a:t>จ่ายจริง ระดับ 8 ลงมา หรือตำแหน่งประเภททั่วไป ปฏิบัติงาน           </a:t>
            </a:r>
            <a:r>
              <a:rPr lang="th-TH" b="1" dirty="0" smtClean="0">
                <a:solidFill>
                  <a:srgbClr val="190454"/>
                </a:solidFill>
                <a:cs typeface="+mj-cs"/>
              </a:rPr>
              <a:t>ชำนาญงาน </a:t>
            </a:r>
            <a:r>
              <a:rPr lang="th-TH" b="1" dirty="0">
                <a:solidFill>
                  <a:srgbClr val="190454"/>
                </a:solidFill>
                <a:cs typeface="+mj-cs"/>
              </a:rPr>
              <a:t>อาวุโส ประเภทวิชาการ ปฏิบัติการ ชำนาญการ </a:t>
            </a:r>
            <a:r>
              <a:rPr lang="th-TH" b="1" dirty="0" smtClean="0">
                <a:solidFill>
                  <a:srgbClr val="190454"/>
                </a:solidFill>
                <a:cs typeface="+mj-cs"/>
              </a:rPr>
              <a:t>               ชำนาญ</a:t>
            </a:r>
            <a:r>
              <a:rPr lang="th-TH" b="1" dirty="0">
                <a:solidFill>
                  <a:srgbClr val="190454"/>
                </a:solidFill>
                <a:cs typeface="+mj-cs"/>
              </a:rPr>
              <a:t>การพิเศษ ประเภทอำนวยการ ต้นลงมาให้พักคู่ </a:t>
            </a:r>
            <a:endParaRPr lang="en-US" b="1" dirty="0" smtClean="0">
              <a:solidFill>
                <a:srgbClr val="190454"/>
              </a:solidFill>
              <a:cs typeface="+mj-cs"/>
            </a:endParaRPr>
          </a:p>
          <a:p>
            <a:pPr>
              <a:buNone/>
              <a:defRPr/>
            </a:pPr>
            <a:r>
              <a:rPr lang="en-US" b="1" dirty="0" smtClean="0">
                <a:solidFill>
                  <a:srgbClr val="190454"/>
                </a:solidFill>
                <a:cs typeface="+mj-cs"/>
              </a:rPr>
              <a:t>   </a:t>
            </a:r>
            <a:r>
              <a:rPr lang="th-TH" b="1" u="sng" dirty="0" smtClean="0">
                <a:solidFill>
                  <a:srgbClr val="C00000"/>
                </a:solidFill>
                <a:cs typeface="+mj-cs"/>
              </a:rPr>
              <a:t>เว้นแต่</a:t>
            </a:r>
            <a:r>
              <a:rPr lang="en-US" b="1" dirty="0" smtClean="0">
                <a:solidFill>
                  <a:srgbClr val="C00000"/>
                </a:solidFill>
                <a:cs typeface="+mj-cs"/>
              </a:rPr>
              <a:t> </a:t>
            </a:r>
            <a:r>
              <a:rPr lang="th-TH" b="1" dirty="0" smtClean="0">
                <a:solidFill>
                  <a:srgbClr val="190454"/>
                </a:solidFill>
                <a:cs typeface="+mj-cs"/>
              </a:rPr>
              <a:t>ไม่</a:t>
            </a:r>
            <a:r>
              <a:rPr lang="th-TH" b="1" dirty="0">
                <a:solidFill>
                  <a:srgbClr val="190454"/>
                </a:solidFill>
                <a:cs typeface="+mj-cs"/>
              </a:rPr>
              <a:t>เหมาะสม</a:t>
            </a:r>
            <a:r>
              <a:rPr lang="th-TH" b="1" dirty="0" smtClean="0">
                <a:solidFill>
                  <a:srgbClr val="190454"/>
                </a:solidFill>
                <a:cs typeface="+mj-cs"/>
              </a:rPr>
              <a:t>หรือมี</a:t>
            </a:r>
            <a:r>
              <a:rPr lang="th-TH" b="1" dirty="0">
                <a:solidFill>
                  <a:srgbClr val="190454"/>
                </a:solidFill>
                <a:cs typeface="+mj-cs"/>
              </a:rPr>
              <a:t>เหตุจำเป็น</a:t>
            </a:r>
            <a:endParaRPr lang="en-US" b="1" dirty="0">
              <a:solidFill>
                <a:srgbClr val="190454"/>
              </a:solidFill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285852" y="3357562"/>
            <a:ext cx="7572428" cy="3021014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44600" algn="l"/>
              </a:tabLst>
              <a:defRPr/>
            </a:pPr>
            <a:endParaRPr kumimoji="0" lang="en-US" sz="1050" b="0" i="0" u="none" strike="noStrike" kern="0" cap="none" spc="0" normalizeH="0" baseline="0" noProof="0" dirty="0" smtClean="0">
              <a:ln>
                <a:noFill/>
              </a:ln>
              <a:solidFill>
                <a:srgbClr val="272BD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44600" algn="l"/>
              </a:tabLst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1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 	</a:t>
            </a: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ต่างเพศ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 </a:t>
            </a: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มิได้เป็นคู่สมรส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44600" algn="l"/>
              </a:tabLst>
              <a:defRPr/>
            </a:pPr>
            <a:r>
              <a:rPr lang="th-TH" sz="3200" kern="0" dirty="0">
                <a:solidFill>
                  <a:srgbClr val="272BD9"/>
                </a:solidFill>
                <a:cs typeface="+mn-cs"/>
              </a:rPr>
              <a:t>	</a:t>
            </a:r>
            <a:r>
              <a:rPr lang="th-TH" sz="3200" kern="0" dirty="0" smtClean="0">
                <a:solidFill>
                  <a:srgbClr val="272BD9"/>
                </a:solidFill>
                <a:cs typeface="+mn-cs"/>
              </a:rPr>
              <a:t>2.	เป็นโรคติดต่อ</a:t>
            </a: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272BD9"/>
              </a:solidFill>
              <a:effectLst/>
              <a:uLnTx/>
              <a:uFillTx/>
              <a:latin typeface="Angsana New" pitchFamily="18" charset="-34"/>
              <a:ea typeface="+mn-ea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44600" algn="l"/>
              </a:tabLst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 	3. 	</a:t>
            </a: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มีสิทธิการเบิกต่างอัตรากัน</a:t>
            </a: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272BD9"/>
              </a:solidFill>
              <a:effectLst/>
              <a:uLnTx/>
              <a:uFillTx/>
              <a:latin typeface="Angsana New" pitchFamily="18" charset="-34"/>
              <a:ea typeface="+mn-ea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44600" algn="l"/>
              </a:tabLst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 	4. 	</a:t>
            </a: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ข้อกำหนดพิเศษของทหาร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 / </a:t>
            </a: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ตำรวจ</a:t>
            </a: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272BD9"/>
              </a:solidFill>
              <a:effectLst/>
              <a:uLnTx/>
              <a:uFillTx/>
              <a:latin typeface="Angsana New" pitchFamily="18" charset="-34"/>
              <a:ea typeface="+mn-ea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44600" algn="l"/>
              </a:tabLst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+mn-cs"/>
              </a:rPr>
              <a:t>   </a:t>
            </a:r>
            <a:endParaRPr kumimoji="0" lang="th-TH" sz="2000" b="1" i="0" u="none" strike="noStrike" kern="0" cap="none" spc="0" normalizeH="0" baseline="0" noProof="0" dirty="0" smtClean="0">
              <a:ln>
                <a:noFill/>
              </a:ln>
              <a:solidFill>
                <a:srgbClr val="272BD9"/>
              </a:solidFill>
              <a:effectLst/>
              <a:uLnTx/>
              <a:uFillTx/>
              <a:latin typeface="Angsana New" pitchFamily="18" charset="-34"/>
              <a:ea typeface="+mn-ea"/>
              <a:cs typeface="+mn-cs"/>
            </a:endParaRP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8788" y="188640"/>
            <a:ext cx="8226425" cy="1062038"/>
          </a:xfrm>
          <a:gradFill rotWithShape="0">
            <a:gsLst>
              <a:gs pos="0">
                <a:srgbClr val="C5E139"/>
              </a:gs>
              <a:gs pos="50000">
                <a:srgbClr val="C9FFFF"/>
              </a:gs>
              <a:gs pos="100000">
                <a:srgbClr val="C5E139"/>
              </a:gs>
            </a:gsLst>
            <a:lin ang="18900000" scaled="1"/>
          </a:gradFill>
          <a:ln w="12700" cap="flat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 eaLnBrk="1" hangingPunct="1"/>
            <a:r>
              <a:rPr lang="th-TH" sz="5400" b="1" dirty="0" smtClean="0">
                <a:solidFill>
                  <a:schemeClr val="tx1"/>
                </a:solidFill>
                <a:effectLst/>
                <a:latin typeface="AngsanaUPC" pitchFamily="18" charset="-34"/>
                <a:cs typeface="AngsanaUPC" pitchFamily="18" charset="-34"/>
              </a:rPr>
              <a:t>ค่าเช่าที่พัก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2"/>
          <p:cNvSpPr>
            <a:spLocks noGrp="1" noChangeArrowheads="1"/>
          </p:cNvSpPr>
          <p:nvPr>
            <p:ph idx="1"/>
          </p:nvPr>
        </p:nvSpPr>
        <p:spPr>
          <a:xfrm>
            <a:off x="395536" y="1340768"/>
            <a:ext cx="8343943" cy="4591050"/>
          </a:xfrm>
          <a:noFill/>
        </p:spPr>
        <p:txBody>
          <a:bodyPr/>
          <a:lstStyle/>
          <a:p>
            <a:pPr marL="609600" indent="-609600" algn="thaiDist" eaLnBrk="1" hangingPunct="1">
              <a:lnSpc>
                <a:spcPct val="80000"/>
              </a:lnSpc>
              <a:buFontTx/>
              <a:buBlip>
                <a:blip r:embed="rId4"/>
              </a:buBlip>
            </a:pPr>
            <a:r>
              <a:rPr lang="th-TH" sz="4400" b="1" dirty="0" smtClean="0">
                <a:latin typeface="AngsanaUPC" pitchFamily="18" charset="-34"/>
                <a:cs typeface="AngsanaUPC" pitchFamily="18" charset="-34"/>
              </a:rPr>
              <a:t>กรณีติดต่อกับโรงแรม หรือที่พักแรม</a:t>
            </a:r>
          </a:p>
          <a:p>
            <a:pPr marL="0" indent="0" algn="thaiDist" eaLnBrk="1" hangingPunct="1">
              <a:lnSpc>
                <a:spcPct val="80000"/>
              </a:lnSpc>
              <a:buNone/>
            </a:pPr>
            <a:r>
              <a:rPr lang="th-TH" sz="44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      ให้ใช้ใบเสร็จรับเงิน </a:t>
            </a:r>
            <a:r>
              <a:rPr lang="th-TH" sz="4400" b="1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หรือ</a:t>
            </a:r>
            <a:r>
              <a:rPr lang="th-TH" sz="44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ใบแจ้งรายการของโรงแรม</a:t>
            </a:r>
          </a:p>
          <a:p>
            <a:pPr marL="0" indent="0" algn="thaiDist" eaLnBrk="1" hangingPunct="1">
              <a:lnSpc>
                <a:spcPct val="80000"/>
              </a:lnSpc>
              <a:spcBef>
                <a:spcPts val="0"/>
              </a:spcBef>
              <a:buNone/>
            </a:pPr>
            <a:r>
              <a:rPr lang="th-TH" sz="4400" b="1" dirty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4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     </a:t>
            </a:r>
            <a:r>
              <a:rPr lang="th-TH" sz="4400" b="1" dirty="0" smtClean="0">
                <a:solidFill>
                  <a:srgbClr val="FF0066"/>
                </a:solidFill>
                <a:latin typeface="AngsanaUPC" pitchFamily="18" charset="-34"/>
                <a:cs typeface="AngsanaUPC" pitchFamily="18" charset="-34"/>
              </a:rPr>
              <a:t>(รบ. กค. ข้อ 23)</a:t>
            </a:r>
          </a:p>
          <a:p>
            <a:pPr marL="0" indent="0" algn="thaiDist" eaLnBrk="1" hangingPunct="1">
              <a:lnSpc>
                <a:spcPct val="80000"/>
              </a:lnSpc>
              <a:buNone/>
            </a:pPr>
            <a:endParaRPr lang="th-TH" sz="1600" b="1" dirty="0" smtClean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Blip>
                <a:blip r:embed="rId5"/>
              </a:buBlip>
            </a:pPr>
            <a:r>
              <a:rPr lang="th-TH" sz="4400" b="1" dirty="0" smtClean="0">
                <a:latin typeface="AngsanaUPC" pitchFamily="18" charset="-34"/>
                <a:cs typeface="AngsanaUPC" pitchFamily="18" charset="-34"/>
              </a:rPr>
              <a:t>กรณีติดต่อกับตัวแทนจำหน่าย </a:t>
            </a:r>
          </a:p>
          <a:p>
            <a:pPr marL="0" indent="0" algn="thaiDist" eaLnBrk="1" hangingPunct="1">
              <a:lnSpc>
                <a:spcPct val="80000"/>
              </a:lnSpc>
              <a:buNone/>
            </a:pPr>
            <a:r>
              <a:rPr lang="th-TH" sz="44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      </a:t>
            </a:r>
            <a:r>
              <a:rPr lang="th-TH" sz="4400" b="1" spc="-80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ให้ใช้ใบเสร็จรับเงินของตัวแทนจำหน่าย หรือพิมพ์</a:t>
            </a:r>
            <a:br>
              <a:rPr lang="th-TH" sz="4400" b="1" spc="-80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400" b="1" spc="-80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       </a:t>
            </a:r>
            <a:r>
              <a:rPr lang="th-TH" sz="44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ออกจากระบบอิเล็กทรอนิกส์ </a:t>
            </a:r>
            <a:r>
              <a:rPr lang="th-TH" sz="4400" b="1" dirty="0" smtClean="0">
                <a:solidFill>
                  <a:srgbClr val="FF0066"/>
                </a:solidFill>
                <a:latin typeface="AngsanaUPC" pitchFamily="18" charset="-34"/>
                <a:cs typeface="AngsanaUPC" pitchFamily="18" charset="-34"/>
              </a:rPr>
              <a:t>(ด่วนที่สุด ที่ กค</a:t>
            </a:r>
            <a:br>
              <a:rPr lang="th-TH" sz="4400" b="1" dirty="0" smtClean="0">
                <a:solidFill>
                  <a:srgbClr val="FF0066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400" b="1" dirty="0" smtClean="0">
                <a:solidFill>
                  <a:srgbClr val="FF0066"/>
                </a:solidFill>
                <a:latin typeface="AngsanaUPC" pitchFamily="18" charset="-34"/>
                <a:cs typeface="AngsanaUPC" pitchFamily="18" charset="-34"/>
              </a:rPr>
              <a:t>       0408.4/ว 165  ลงวันที่ 22 ธ.ค. 2559)</a:t>
            </a:r>
          </a:p>
        </p:txBody>
      </p:sp>
      <p:sp>
        <p:nvSpPr>
          <p:cNvPr id="3891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B81894-BE1F-4623-A1D8-6A435CE289C1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charset="0"/>
                <a:ea typeface="+mn-ea"/>
                <a:cs typeface="Angsana New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682935" y="260648"/>
            <a:ext cx="7777497" cy="910729"/>
          </a:xfrm>
          <a:prstGeom prst="rect">
            <a:avLst/>
          </a:prstGeom>
          <a:gradFill rotWithShape="0">
            <a:gsLst>
              <a:gs pos="0">
                <a:srgbClr val="C5E139"/>
              </a:gs>
              <a:gs pos="50000">
                <a:srgbClr val="C9FFFF"/>
              </a:gs>
              <a:gs pos="100000">
                <a:srgbClr val="C5E139"/>
              </a:gs>
            </a:gsLst>
            <a:lin ang="18900000" scaled="1"/>
          </a:gradFill>
          <a:ln w="12700" cap="flat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5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UPC" pitchFamily="18" charset="-34"/>
              <a:ea typeface="+mj-ea"/>
              <a:cs typeface="AngsanaUPC" pitchFamily="18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+mj-ea"/>
                <a:cs typeface="AngsanaUPC" pitchFamily="18" charset="-34"/>
              </a:rPr>
              <a:t>หลักฐานการเบิกค่าเช่าที่พักเท่าที่จ่ายจริง</a:t>
            </a:r>
          </a:p>
        </p:txBody>
      </p:sp>
    </p:spTree>
    <p:extLst>
      <p:ext uri="{BB962C8B-B14F-4D97-AF65-F5344CB8AC3E}">
        <p14:creationId xmlns:p14="http://schemas.microsoft.com/office/powerpoint/2010/main" val="396436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0A8A4B-DFD0-4C7D-9E6E-D1223153F9FB}" type="slidenum">
              <a:rPr lang="en-US"/>
              <a:pPr/>
              <a:t>15</a:t>
            </a:fld>
            <a:endParaRPr lang="th-TH"/>
          </a:p>
        </p:txBody>
      </p:sp>
      <p:sp>
        <p:nvSpPr>
          <p:cNvPr id="21507" name="AutoShape 1026"/>
          <p:cNvSpPr>
            <a:spLocks noChangeArrowheads="1"/>
          </p:cNvSpPr>
          <p:nvPr/>
        </p:nvSpPr>
        <p:spPr bwMode="auto">
          <a:xfrm>
            <a:off x="1043608" y="71414"/>
            <a:ext cx="3409007" cy="758825"/>
          </a:xfrm>
          <a:prstGeom prst="roundRect">
            <a:avLst>
              <a:gd name="adj" fmla="val 16657"/>
            </a:avLst>
          </a:prstGeom>
          <a:solidFill>
            <a:srgbClr val="99FF33">
              <a:alpha val="54901"/>
            </a:srgbClr>
          </a:solidFill>
          <a:ln w="254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hangingPunct="1"/>
            <a:r>
              <a:rPr lang="th-TH" dirty="0" smtClean="0">
                <a:solidFill>
                  <a:schemeClr val="tx1"/>
                </a:solidFill>
              </a:rPr>
              <a:t>ค่าพาหนะ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508" name="Rectangle 1027"/>
          <p:cNvSpPr>
            <a:spLocks noChangeArrowheads="1"/>
          </p:cNvSpPr>
          <p:nvPr/>
        </p:nvSpPr>
        <p:spPr bwMode="auto">
          <a:xfrm>
            <a:off x="1730382" y="-24"/>
            <a:ext cx="3841750" cy="94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6000" dirty="0">
                <a:solidFill>
                  <a:schemeClr val="tx1"/>
                </a:solidFill>
              </a:rPr>
              <a:t>    </a:t>
            </a:r>
          </a:p>
        </p:txBody>
      </p:sp>
      <p:pic>
        <p:nvPicPr>
          <p:cNvPr id="21509" name="Picture 102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1052736"/>
            <a:ext cx="4699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029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1700808"/>
            <a:ext cx="4762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Rectangle 1030"/>
          <p:cNvSpPr>
            <a:spLocks noChangeArrowheads="1"/>
          </p:cNvSpPr>
          <p:nvPr/>
        </p:nvSpPr>
        <p:spPr bwMode="auto">
          <a:xfrm>
            <a:off x="899592" y="836712"/>
            <a:ext cx="6330954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800" dirty="0">
                <a:solidFill>
                  <a:srgbClr val="272BD9"/>
                </a:solidFill>
              </a:rPr>
              <a:t>       ค่าโดยสาร ค่าเช่า</a:t>
            </a:r>
            <a:r>
              <a:rPr lang="th-TH" sz="4800" dirty="0" smtClean="0">
                <a:solidFill>
                  <a:srgbClr val="272BD9"/>
                </a:solidFill>
              </a:rPr>
              <a:t>ยานพาหนะ</a:t>
            </a:r>
            <a:endParaRPr lang="th-TH" sz="4800" dirty="0">
              <a:solidFill>
                <a:srgbClr val="272BD9"/>
              </a:solidFill>
            </a:endParaRPr>
          </a:p>
        </p:txBody>
      </p:sp>
      <p:sp>
        <p:nvSpPr>
          <p:cNvPr id="21512" name="Rectangle 1031"/>
          <p:cNvSpPr>
            <a:spLocks noChangeArrowheads="1"/>
          </p:cNvSpPr>
          <p:nvPr/>
        </p:nvSpPr>
        <p:spPr bwMode="auto">
          <a:xfrm>
            <a:off x="853057" y="1484784"/>
            <a:ext cx="8399463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800" dirty="0">
                <a:solidFill>
                  <a:srgbClr val="272BD9"/>
                </a:solidFill>
              </a:rPr>
              <a:t>       ค่าเชื้อเพลิง ค่าระวางบรรทุก</a:t>
            </a:r>
          </a:p>
        </p:txBody>
      </p:sp>
      <p:sp>
        <p:nvSpPr>
          <p:cNvPr id="21513" name="Rectangle 1032"/>
          <p:cNvSpPr>
            <a:spLocks noChangeArrowheads="1"/>
          </p:cNvSpPr>
          <p:nvPr/>
        </p:nvSpPr>
        <p:spPr bwMode="auto">
          <a:xfrm>
            <a:off x="900113" y="2132856"/>
            <a:ext cx="5059077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800" dirty="0">
                <a:solidFill>
                  <a:srgbClr val="272BD9"/>
                </a:solidFill>
              </a:rPr>
              <a:t>       ค่าจ้างคนหาบหามสิ่งของ</a:t>
            </a:r>
          </a:p>
        </p:txBody>
      </p:sp>
      <p:pic>
        <p:nvPicPr>
          <p:cNvPr id="21514" name="Picture 1033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2348880"/>
            <a:ext cx="471488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5" name="Rectangle 1034"/>
          <p:cNvSpPr>
            <a:spLocks noChangeArrowheads="1"/>
          </p:cNvSpPr>
          <p:nvPr/>
        </p:nvSpPr>
        <p:spPr bwMode="auto">
          <a:xfrm>
            <a:off x="900113" y="2652761"/>
            <a:ext cx="3130665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800" dirty="0">
                <a:solidFill>
                  <a:srgbClr val="272BD9"/>
                </a:solidFill>
              </a:rPr>
              <a:t>       ของผู้เดินทาง</a:t>
            </a:r>
          </a:p>
        </p:txBody>
      </p:sp>
      <p:sp>
        <p:nvSpPr>
          <p:cNvPr id="21516" name="AutoShape 1035"/>
          <p:cNvSpPr>
            <a:spLocks noChangeArrowheads="1"/>
          </p:cNvSpPr>
          <p:nvPr/>
        </p:nvSpPr>
        <p:spPr bwMode="auto">
          <a:xfrm>
            <a:off x="1547664" y="3356992"/>
            <a:ext cx="5682882" cy="785818"/>
          </a:xfrm>
          <a:prstGeom prst="roundRect">
            <a:avLst>
              <a:gd name="adj" fmla="val 16657"/>
            </a:avLst>
          </a:prstGeom>
          <a:solidFill>
            <a:srgbClr val="FF6600">
              <a:alpha val="52940"/>
            </a:srgbClr>
          </a:solidFill>
          <a:ln w="254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hangingPunct="1"/>
            <a:r>
              <a:rPr lang="th-TH" dirty="0" smtClean="0">
                <a:solidFill>
                  <a:schemeClr val="tx1"/>
                </a:solidFill>
              </a:rPr>
              <a:t>นิยามพาหนะประจำทาง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1518" name="Picture 1037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35147" y="4365104"/>
            <a:ext cx="493713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9" name="Rectangle 1038"/>
          <p:cNvSpPr>
            <a:spLocks noChangeArrowheads="1"/>
          </p:cNvSpPr>
          <p:nvPr/>
        </p:nvSpPr>
        <p:spPr bwMode="auto">
          <a:xfrm>
            <a:off x="2170136" y="4221088"/>
            <a:ext cx="5759450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800" dirty="0">
                <a:solidFill>
                  <a:schemeClr val="tx1"/>
                </a:solidFill>
              </a:rPr>
              <a:t>    บริการทั่วไปประจำ</a:t>
            </a:r>
          </a:p>
        </p:txBody>
      </p:sp>
      <p:pic>
        <p:nvPicPr>
          <p:cNvPr id="21520" name="Picture 1039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35147" y="5013176"/>
            <a:ext cx="493713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1" name="Rectangle 1040"/>
          <p:cNvSpPr>
            <a:spLocks noChangeArrowheads="1"/>
          </p:cNvSpPr>
          <p:nvPr/>
        </p:nvSpPr>
        <p:spPr bwMode="auto">
          <a:xfrm>
            <a:off x="2195736" y="4797152"/>
            <a:ext cx="3194785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800" dirty="0">
                <a:solidFill>
                  <a:schemeClr val="tx1"/>
                </a:solidFill>
              </a:rPr>
              <a:t>    เส้นทางแน่นอน</a:t>
            </a:r>
          </a:p>
        </p:txBody>
      </p:sp>
      <p:pic>
        <p:nvPicPr>
          <p:cNvPr id="21522" name="Picture 1041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935147" y="5589240"/>
            <a:ext cx="49053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3" name="Rectangle 1042"/>
          <p:cNvSpPr>
            <a:spLocks noChangeArrowheads="1"/>
          </p:cNvSpPr>
          <p:nvPr/>
        </p:nvSpPr>
        <p:spPr bwMode="auto">
          <a:xfrm>
            <a:off x="2195736" y="5389065"/>
            <a:ext cx="5150449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800" dirty="0">
                <a:solidFill>
                  <a:schemeClr val="tx1"/>
                </a:solidFill>
              </a:rPr>
              <a:t>    ค่าโดยสาร ค่าระวางแน่นอน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5A7F5C6-E31E-4266-BDED-C028253B3E4A}" type="slidenum">
              <a:rPr lang="en-US"/>
              <a:pPr/>
              <a:t>16</a:t>
            </a:fld>
            <a:endParaRPr lang="th-TH"/>
          </a:p>
        </p:txBody>
      </p:sp>
      <p:sp>
        <p:nvSpPr>
          <p:cNvPr id="22530" name="AutoShape 2"/>
          <p:cNvSpPr>
            <a:spLocks noChangeArrowheads="1"/>
          </p:cNvSpPr>
          <p:nvPr/>
        </p:nvSpPr>
        <p:spPr bwMode="auto">
          <a:xfrm>
            <a:off x="442913" y="457200"/>
            <a:ext cx="6243637" cy="758825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A287F9"/>
              </a:gs>
              <a:gs pos="50000">
                <a:schemeClr val="bg1"/>
              </a:gs>
              <a:gs pos="100000">
                <a:srgbClr val="A287F9"/>
              </a:gs>
            </a:gsLst>
            <a:lin ang="2700000" scaled="1"/>
          </a:gradFill>
          <a:ln w="254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3556" name="Rectangle 3"/>
          <p:cNvSpPr>
            <a:spLocks noChangeArrowheads="1"/>
          </p:cNvSpPr>
          <p:nvPr/>
        </p:nvSpPr>
        <p:spPr bwMode="auto">
          <a:xfrm>
            <a:off x="1690688" y="428604"/>
            <a:ext cx="4557712" cy="103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6600" dirty="0">
                <a:solidFill>
                  <a:schemeClr val="tx1"/>
                </a:solidFill>
              </a:rPr>
              <a:t>ค่าพาหนะ (ต่อ)</a:t>
            </a:r>
          </a:p>
        </p:txBody>
      </p:sp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304800" y="1357298"/>
            <a:ext cx="8610600" cy="1517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800" u="sng" dirty="0">
                <a:solidFill>
                  <a:srgbClr val="272BD9"/>
                </a:solidFill>
              </a:rPr>
              <a:t>หลักปกติ</a:t>
            </a:r>
            <a:r>
              <a:rPr lang="th-TH" sz="4800" dirty="0">
                <a:solidFill>
                  <a:srgbClr val="272BD9"/>
                </a:solidFill>
              </a:rPr>
              <a:t>   </a:t>
            </a:r>
            <a:r>
              <a:rPr lang="th-TH" sz="4800" dirty="0">
                <a:solidFill>
                  <a:schemeClr val="tx1"/>
                </a:solidFill>
              </a:rPr>
              <a:t>ให้ใช้ยานพาหนะประจำ</a:t>
            </a:r>
            <a:r>
              <a:rPr lang="th-TH" sz="4800" dirty="0" smtClean="0">
                <a:solidFill>
                  <a:schemeClr val="tx1"/>
                </a:solidFill>
              </a:rPr>
              <a:t>ทางเบิกเท่าที่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600"/>
              </a:spcBef>
            </a:pPr>
            <a:r>
              <a:rPr lang="th-TH" sz="4800" dirty="0" smtClean="0">
                <a:solidFill>
                  <a:schemeClr val="tx1"/>
                </a:solidFill>
              </a:rPr>
              <a:t>จ่าย</a:t>
            </a:r>
            <a:r>
              <a:rPr lang="th-TH" sz="4800" dirty="0">
                <a:solidFill>
                  <a:schemeClr val="tx1"/>
                </a:solidFill>
              </a:rPr>
              <a:t>จริงและประหยัด  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28600" y="2751784"/>
            <a:ext cx="7986738" cy="3066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ts val="600"/>
              </a:spcBef>
            </a:pPr>
            <a:r>
              <a:rPr lang="th-TH" sz="4800" u="sng" dirty="0">
                <a:solidFill>
                  <a:srgbClr val="C00000"/>
                </a:solidFill>
              </a:rPr>
              <a:t>ข้อยกเว้น</a:t>
            </a:r>
            <a:r>
              <a:rPr lang="th-TH" sz="4800" dirty="0">
                <a:solidFill>
                  <a:srgbClr val="C00000"/>
                </a:solidFill>
              </a:rPr>
              <a:t> </a:t>
            </a:r>
            <a:r>
              <a:rPr lang="th-TH" sz="4800" dirty="0">
                <a:solidFill>
                  <a:srgbClr val="FA2906"/>
                </a:solidFill>
              </a:rPr>
              <a:t>  </a:t>
            </a:r>
          </a:p>
          <a:p>
            <a:pPr marL="342900" indent="-342900" eaLnBrk="1" hangingPunct="1">
              <a:lnSpc>
                <a:spcPct val="70000"/>
              </a:lnSpc>
              <a:spcBef>
                <a:spcPts val="600"/>
              </a:spcBef>
              <a:buClr>
                <a:srgbClr val="006600"/>
              </a:buClr>
              <a:buFont typeface="Wingdings" pitchFamily="2" charset="2"/>
              <a:buChar char="Ø"/>
            </a:pPr>
            <a:r>
              <a:rPr lang="th-TH" sz="4000" dirty="0">
                <a:solidFill>
                  <a:srgbClr val="272BD9"/>
                </a:solidFill>
              </a:rPr>
              <a:t> </a:t>
            </a:r>
            <a:r>
              <a:rPr lang="th-TH" sz="4000" dirty="0" smtClean="0">
                <a:solidFill>
                  <a:srgbClr val="272BD9"/>
                </a:solidFill>
              </a:rPr>
              <a:t> ไม่มีพาหนะประจำทาง</a:t>
            </a:r>
          </a:p>
          <a:p>
            <a:pPr marL="342900" indent="-342900" eaLnBrk="1" hangingPunct="1">
              <a:lnSpc>
                <a:spcPct val="70000"/>
              </a:lnSpc>
              <a:spcBef>
                <a:spcPts val="1200"/>
              </a:spcBef>
              <a:buClr>
                <a:srgbClr val="006600"/>
              </a:buClr>
              <a:buFont typeface="Wingdings" pitchFamily="2" charset="2"/>
              <a:buChar char="Ø"/>
            </a:pPr>
            <a:r>
              <a:rPr lang="th-TH" sz="4000" dirty="0" smtClean="0">
                <a:solidFill>
                  <a:srgbClr val="FA2906"/>
                </a:solidFill>
              </a:rPr>
              <a:t>   </a:t>
            </a:r>
            <a:r>
              <a:rPr lang="th-TH" sz="4000" dirty="0" smtClean="0">
                <a:solidFill>
                  <a:srgbClr val="272BD9"/>
                </a:solidFill>
              </a:rPr>
              <a:t>มีแต่ต้องการความรวดเร็วเพื่อประโยชน์ราชการ</a:t>
            </a:r>
          </a:p>
          <a:p>
            <a:pPr marL="342900" indent="-342900" eaLnBrk="1" hangingPunct="1">
              <a:lnSpc>
                <a:spcPct val="70000"/>
              </a:lnSpc>
              <a:spcBef>
                <a:spcPts val="1200"/>
              </a:spcBef>
              <a:buClr>
                <a:srgbClr val="006600"/>
              </a:buClr>
              <a:buFont typeface="Wingdings" pitchFamily="2" charset="2"/>
              <a:buChar char="Ø"/>
            </a:pPr>
            <a:r>
              <a:rPr lang="th-TH" sz="4000" dirty="0" smtClean="0">
                <a:solidFill>
                  <a:srgbClr val="FA2906"/>
                </a:solidFill>
              </a:rPr>
              <a:t>   </a:t>
            </a:r>
            <a:r>
              <a:rPr lang="th-TH" sz="4000" dirty="0" smtClean="0">
                <a:solidFill>
                  <a:srgbClr val="272BD9"/>
                </a:solidFill>
              </a:rPr>
              <a:t>ใช้</a:t>
            </a:r>
            <a:r>
              <a:rPr lang="th-TH" sz="4000" dirty="0">
                <a:solidFill>
                  <a:srgbClr val="272BD9"/>
                </a:solidFill>
              </a:rPr>
              <a:t>พาหนะอื่นได้ (พาหนะรับจ้างฯ) แต่ต้องชี้แจง</a:t>
            </a:r>
          </a:p>
          <a:p>
            <a:pPr marL="342900" indent="-342900" eaLnBrk="1" hangingPunct="1">
              <a:lnSpc>
                <a:spcPct val="70000"/>
              </a:lnSpc>
              <a:spcBef>
                <a:spcPts val="1200"/>
              </a:spcBef>
              <a:buClr>
                <a:srgbClr val="006600"/>
              </a:buClr>
              <a:buFont typeface="Wingdings" pitchFamily="2" charset="2"/>
              <a:buNone/>
            </a:pPr>
            <a:r>
              <a:rPr lang="th-TH" sz="4000" dirty="0">
                <a:solidFill>
                  <a:srgbClr val="FA2906"/>
                </a:solidFill>
              </a:rPr>
              <a:t>         </a:t>
            </a:r>
            <a:r>
              <a:rPr lang="th-TH" sz="4000" dirty="0">
                <a:solidFill>
                  <a:srgbClr val="272BD9"/>
                </a:solidFill>
              </a:rPr>
              <a:t>เหตุผล ความจำเป็น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28"/>
          <p:cNvSpPr txBox="1">
            <a:spLocks noChangeArrowheads="1"/>
          </p:cNvSpPr>
          <p:nvPr/>
        </p:nvSpPr>
        <p:spPr bwMode="auto">
          <a:xfrm>
            <a:off x="0" y="177800"/>
            <a:ext cx="9144000" cy="7078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33" tIns="45717" rIns="91433" bIns="45717" anchor="ctr">
            <a:spAutoFit/>
          </a:bodyPr>
          <a:lstStyle/>
          <a:p>
            <a:pPr algn="ctr" eaLnBrk="1" hangingPunct="1">
              <a:defRPr/>
            </a:pPr>
            <a:r>
              <a:rPr lang="th-TH" sz="40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ค่าพาหนะประจำทางรถไฟ</a:t>
            </a:r>
          </a:p>
        </p:txBody>
      </p:sp>
      <p:graphicFrame>
        <p:nvGraphicFramePr>
          <p:cNvPr id="17423" name="Group 15"/>
          <p:cNvGraphicFramePr>
            <a:graphicFrameLocks noGrp="1"/>
          </p:cNvGraphicFramePr>
          <p:nvPr/>
        </p:nvGraphicFramePr>
        <p:xfrm>
          <a:off x="357158" y="2000240"/>
          <a:ext cx="8429652" cy="3060569"/>
        </p:xfrm>
        <a:graphic>
          <a:graphicData uri="http://schemas.openxmlformats.org/drawingml/2006/table">
            <a:tbl>
              <a:tblPr/>
              <a:tblGrid>
                <a:gridCol w="84296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465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ประเภท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ระดับ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CEF1F4"/>
                        </a:gs>
                        <a:gs pos="50000">
                          <a:srgbClr val="E0F6F8"/>
                        </a:gs>
                        <a:gs pos="100000">
                          <a:srgbClr val="EFFAFB"/>
                        </a:gs>
                      </a:gsLst>
                      <a:lin ang="54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0481">
                <a:tc>
                  <a:txBody>
                    <a:bodyPr/>
                    <a:lstStyle/>
                    <a:p>
                      <a:pPr marL="1546225" marR="0" lvl="0" indent="-15462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ทั่วไป    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ชำนาญงาน , อาวุโส , ทักษะพิเศษ</a:t>
                      </a:r>
                    </a:p>
                    <a:p>
                      <a:pPr marL="1546225" marR="0" lvl="0" indent="-15462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วิชาการ  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ชำนาญการ , ชำนาญการพิเศษ ,เชี่ยวชาญ ,ทรงคุณวุฒิ</a:t>
                      </a:r>
                    </a:p>
                    <a:p>
                      <a:pPr marL="1546225" marR="0" lvl="0" indent="-15462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อำนวยการ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ต้น , สูง</a:t>
                      </a:r>
                    </a:p>
                    <a:p>
                      <a:pPr marL="1546225" marR="0" lvl="0" indent="-15462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บริหาร    </a:t>
                      </a: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:</a:t>
                      </a: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ต้น , สูง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E99BC2"/>
                        </a:gs>
                        <a:gs pos="50000">
                          <a:srgbClr val="E0F6F8"/>
                        </a:gs>
                        <a:gs pos="100000">
                          <a:srgbClr val="EFFAFB"/>
                        </a:gs>
                      </a:gsLst>
                      <a:lin ang="54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2844" y="5214950"/>
            <a:ext cx="8820150" cy="54784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Monotype Sorts" pitchFamily="2" charset="2"/>
              <a:buNone/>
              <a:defRPr/>
            </a:pPr>
            <a:r>
              <a:rPr lang="th-TH" sz="3200" dirty="0">
                <a:solidFill>
                  <a:schemeClr val="accent2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* ซี 5 ซึ่งอยู่ในตำแหน่งประเภททั่วไป ระดับชำนาญงาน จะมีสิทธิเพิ่มขึ้น </a:t>
            </a:r>
            <a:endParaRPr lang="en-US" sz="3200" dirty="0">
              <a:solidFill>
                <a:schemeClr val="accent2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7660" name="Rectangle 17"/>
          <p:cNvSpPr>
            <a:spLocks noChangeArrowheads="1"/>
          </p:cNvSpPr>
          <p:nvPr/>
        </p:nvSpPr>
        <p:spPr bwMode="auto">
          <a:xfrm>
            <a:off x="177833" y="928670"/>
            <a:ext cx="9180513" cy="11040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th-TH" sz="3600" dirty="0">
                <a:solidFill>
                  <a:schemeClr val="tx1"/>
                </a:solidFill>
              </a:rPr>
              <a:t>รถไฟ ประเภทรถด่วน ด่วนพิเศษ ชั้นที่ 1 </a:t>
            </a:r>
            <a:r>
              <a:rPr lang="th-TH" sz="3600" dirty="0" smtClean="0">
                <a:solidFill>
                  <a:schemeClr val="tx1"/>
                </a:solidFill>
              </a:rPr>
              <a:t>นั่งนอน</a:t>
            </a:r>
            <a:r>
              <a:rPr lang="th-TH" sz="3600" dirty="0">
                <a:solidFill>
                  <a:schemeClr val="tx1"/>
                </a:solidFill>
              </a:rPr>
              <a:t>ปรับอากาศ </a:t>
            </a:r>
            <a:r>
              <a:rPr lang="th-TH" sz="3600" dirty="0" smtClean="0">
                <a:solidFill>
                  <a:schemeClr val="tx1"/>
                </a:solidFill>
              </a:rPr>
              <a:t>(</a:t>
            </a:r>
            <a:r>
              <a:rPr lang="th-TH" sz="3600" dirty="0">
                <a:solidFill>
                  <a:schemeClr val="tx1"/>
                </a:solidFill>
              </a:rPr>
              <a:t>บน</a:t>
            </a:r>
            <a:r>
              <a:rPr lang="th-TH" sz="3600" dirty="0" err="1">
                <a:solidFill>
                  <a:schemeClr val="tx1"/>
                </a:solidFill>
              </a:rPr>
              <a:t>อ.ป.</a:t>
            </a:r>
            <a:r>
              <a:rPr lang="th-TH" sz="3600" dirty="0">
                <a:solidFill>
                  <a:schemeClr val="tx1"/>
                </a:solidFill>
              </a:rPr>
              <a:t>) เบิกได้เฉพาะ ซี 6 ขึ้นไป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BBF5B7-6FEC-41FB-B37E-77EF6333DE9F}" type="slidenum">
              <a:rPr lang="en-US"/>
              <a:pPr/>
              <a:t>18</a:t>
            </a:fld>
            <a:endParaRPr lang="th-TH"/>
          </a:p>
        </p:txBody>
      </p:sp>
      <p:sp>
        <p:nvSpPr>
          <p:cNvPr id="24579" name="Oval 3"/>
          <p:cNvSpPr>
            <a:spLocks noChangeArrowheads="1"/>
          </p:cNvSpPr>
          <p:nvPr/>
        </p:nvSpPr>
        <p:spPr bwMode="auto">
          <a:xfrm>
            <a:off x="1691680" y="466055"/>
            <a:ext cx="4534147" cy="874713"/>
          </a:xfrm>
          <a:prstGeom prst="ellipse">
            <a:avLst/>
          </a:prstGeom>
          <a:gradFill rotWithShape="0">
            <a:gsLst>
              <a:gs pos="0">
                <a:schemeClr val="folHlink"/>
              </a:gs>
              <a:gs pos="50000">
                <a:srgbClr val="FFFFFF"/>
              </a:gs>
              <a:gs pos="100000">
                <a:schemeClr val="folHlink"/>
              </a:gs>
            </a:gsLst>
            <a:lin ang="5400000" scaled="1"/>
          </a:gra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2075" tIns="46038" rIns="92075" bIns="46038" anchor="ctr"/>
          <a:lstStyle/>
          <a:p>
            <a:pPr algn="ctr" eaLnBrk="1" hangingPunct="1">
              <a:defRPr/>
            </a:pPr>
            <a:r>
              <a:rPr lang="th-TH" sz="5500" dirty="0">
                <a:solidFill>
                  <a:schemeClr val="tx1"/>
                </a:solidFill>
              </a:rPr>
              <a:t>ค่าพาหนะรับจ้าง </a:t>
            </a:r>
          </a:p>
        </p:txBody>
      </p:sp>
      <p:sp>
        <p:nvSpPr>
          <p:cNvPr id="28678" name="Text Box 8"/>
          <p:cNvSpPr txBox="1">
            <a:spLocks noChangeArrowheads="1"/>
          </p:cNvSpPr>
          <p:nvPr/>
        </p:nvSpPr>
        <p:spPr bwMode="auto">
          <a:xfrm>
            <a:off x="574902" y="1781172"/>
            <a:ext cx="7093442" cy="120097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th-TH" sz="3600" dirty="0" smtClean="0">
                <a:solidFill>
                  <a:srgbClr val="272BD9"/>
                </a:solidFill>
              </a:rPr>
              <a:t>ไป - กลับ </a:t>
            </a:r>
            <a:r>
              <a:rPr lang="th-TH" sz="3600" dirty="0">
                <a:solidFill>
                  <a:srgbClr val="272BD9"/>
                </a:solidFill>
              </a:rPr>
              <a:t>ระหว่างที่อยู่ ที่พัก หรือที่</a:t>
            </a:r>
            <a:r>
              <a:rPr lang="th-TH" sz="3600" dirty="0" smtClean="0">
                <a:solidFill>
                  <a:srgbClr val="272BD9"/>
                </a:solidFill>
              </a:rPr>
              <a:t>ทำงาน   </a:t>
            </a:r>
            <a:r>
              <a:rPr lang="th-TH" sz="3600" dirty="0" smtClean="0">
                <a:solidFill>
                  <a:srgbClr val="FF0000"/>
                </a:solidFill>
              </a:rPr>
              <a:t> </a:t>
            </a:r>
            <a:r>
              <a:rPr lang="th-TH" sz="3600" dirty="0" smtClean="0">
                <a:solidFill>
                  <a:srgbClr val="272BD9"/>
                </a:solidFill>
              </a:rPr>
              <a:t>                                 </a:t>
            </a:r>
            <a:r>
              <a:rPr lang="th-TH" sz="3600" u="sng" dirty="0" smtClean="0">
                <a:solidFill>
                  <a:srgbClr val="FF0000"/>
                </a:solidFill>
              </a:rPr>
              <a:t>กับ</a:t>
            </a:r>
            <a:r>
              <a:rPr lang="th-TH" sz="3600" dirty="0" smtClean="0">
                <a:solidFill>
                  <a:srgbClr val="FF0000"/>
                </a:solidFill>
              </a:rPr>
              <a:t> </a:t>
            </a:r>
            <a:r>
              <a:rPr lang="th-TH" sz="3600" dirty="0" smtClean="0">
                <a:solidFill>
                  <a:srgbClr val="272BD9"/>
                </a:solidFill>
              </a:rPr>
              <a:t>สถานี</a:t>
            </a:r>
            <a:r>
              <a:rPr lang="th-TH" sz="3600" dirty="0">
                <a:solidFill>
                  <a:srgbClr val="272BD9"/>
                </a:solidFill>
              </a:rPr>
              <a:t>ยานพาหนะประจำทาง / สถานที่จัด</a:t>
            </a:r>
            <a:r>
              <a:rPr lang="th-TH" sz="3600" dirty="0" smtClean="0">
                <a:solidFill>
                  <a:srgbClr val="272BD9"/>
                </a:solidFill>
              </a:rPr>
              <a:t>ยานพาหนะ </a:t>
            </a:r>
            <a:endParaRPr lang="th-TH" sz="3600" dirty="0">
              <a:solidFill>
                <a:srgbClr val="FF0000"/>
              </a:solidFill>
            </a:endParaRPr>
          </a:p>
        </p:txBody>
      </p:sp>
      <p:sp>
        <p:nvSpPr>
          <p:cNvPr id="28679" name="Text Box 9"/>
          <p:cNvSpPr txBox="1">
            <a:spLocks noChangeArrowheads="1"/>
          </p:cNvSpPr>
          <p:nvPr/>
        </p:nvSpPr>
        <p:spPr bwMode="auto">
          <a:xfrm>
            <a:off x="1042988" y="2924944"/>
            <a:ext cx="8101012" cy="6413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5"/>
              </a:buBlip>
            </a:pPr>
            <a:r>
              <a:rPr lang="th-TH" sz="3600" dirty="0">
                <a:solidFill>
                  <a:schemeClr val="tx1"/>
                </a:solidFill>
              </a:rPr>
              <a:t> ภายในจังหวัดเดียวกัน ไม่กำหนดวงเงิน</a:t>
            </a:r>
          </a:p>
        </p:txBody>
      </p:sp>
      <p:sp>
        <p:nvSpPr>
          <p:cNvPr id="28680" name="Text Box 10"/>
          <p:cNvSpPr txBox="1">
            <a:spLocks noChangeArrowheads="1"/>
          </p:cNvSpPr>
          <p:nvPr/>
        </p:nvSpPr>
        <p:spPr bwMode="auto">
          <a:xfrm>
            <a:off x="1042988" y="3651746"/>
            <a:ext cx="8101012" cy="6413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5"/>
              </a:buBlip>
            </a:pPr>
            <a:r>
              <a:rPr lang="th-TH" sz="3600" dirty="0">
                <a:solidFill>
                  <a:schemeClr val="tx1"/>
                </a:solidFill>
              </a:rPr>
              <a:t> ถ้าข้ามเขตจังหวัด</a:t>
            </a:r>
          </a:p>
        </p:txBody>
      </p:sp>
      <p:sp>
        <p:nvSpPr>
          <p:cNvPr id="28681" name="Text Box 11"/>
          <p:cNvSpPr txBox="1">
            <a:spLocks noChangeArrowheads="1"/>
          </p:cNvSpPr>
          <p:nvPr/>
        </p:nvSpPr>
        <p:spPr bwMode="auto">
          <a:xfrm>
            <a:off x="1403350" y="4227810"/>
            <a:ext cx="7345363" cy="6413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6"/>
              </a:buBlip>
            </a:pPr>
            <a:r>
              <a:rPr lang="th-TH" sz="3600" dirty="0">
                <a:solidFill>
                  <a:schemeClr val="tx1"/>
                </a:solidFill>
              </a:rPr>
              <a:t> เขตติดต่อ หรือผ่าน กทม. เที่ยวละไม่เกิน 600 บาท</a:t>
            </a:r>
          </a:p>
        </p:txBody>
      </p:sp>
      <p:sp>
        <p:nvSpPr>
          <p:cNvPr id="28682" name="Text Box 12"/>
          <p:cNvSpPr txBox="1">
            <a:spLocks noChangeArrowheads="1"/>
          </p:cNvSpPr>
          <p:nvPr/>
        </p:nvSpPr>
        <p:spPr bwMode="auto">
          <a:xfrm>
            <a:off x="1403350" y="4803874"/>
            <a:ext cx="7345363" cy="6413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6"/>
              </a:buBlip>
            </a:pPr>
            <a:r>
              <a:rPr lang="th-TH" sz="3600" dirty="0">
                <a:solidFill>
                  <a:schemeClr val="tx1"/>
                </a:solidFill>
              </a:rPr>
              <a:t> เขตต่อจังหวัดอื่น              เที่ยวละไม่เกิน 500 บาท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3492" y="453707"/>
            <a:ext cx="1333016" cy="887061"/>
          </a:xfrm>
          <a:prstGeom prst="rect">
            <a:avLst/>
          </a:prstGeom>
        </p:spPr>
      </p:pic>
      <p:sp>
        <p:nvSpPr>
          <p:cNvPr id="3" name="วงรี 2"/>
          <p:cNvSpPr/>
          <p:nvPr/>
        </p:nvSpPr>
        <p:spPr>
          <a:xfrm>
            <a:off x="6225827" y="1836851"/>
            <a:ext cx="426820" cy="432048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dirty="0" smtClean="0"/>
              <a:t>1</a:t>
            </a:r>
            <a:endParaRPr lang="th-TH" sz="4000" dirty="0"/>
          </a:p>
        </p:txBody>
      </p:sp>
      <p:sp>
        <p:nvSpPr>
          <p:cNvPr id="11" name="วงรี 10"/>
          <p:cNvSpPr/>
          <p:nvPr/>
        </p:nvSpPr>
        <p:spPr>
          <a:xfrm>
            <a:off x="7673572" y="2453531"/>
            <a:ext cx="426820" cy="432048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dirty="0"/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5B0511C-42AA-452B-871C-4857384E17EE}" type="slidenum">
              <a:rPr lang="en-US"/>
              <a:pPr/>
              <a:t>19</a:t>
            </a:fld>
            <a:endParaRPr lang="th-TH"/>
          </a:p>
        </p:txBody>
      </p:sp>
      <p:sp>
        <p:nvSpPr>
          <p:cNvPr id="71683" name="Oval 3"/>
          <p:cNvSpPr>
            <a:spLocks noChangeArrowheads="1"/>
          </p:cNvSpPr>
          <p:nvPr/>
        </p:nvSpPr>
        <p:spPr bwMode="auto">
          <a:xfrm>
            <a:off x="469900" y="336128"/>
            <a:ext cx="8348663" cy="1436688"/>
          </a:xfrm>
          <a:prstGeom prst="ellipse">
            <a:avLst/>
          </a:prstGeom>
          <a:gradFill rotWithShape="0">
            <a:gsLst>
              <a:gs pos="0">
                <a:schemeClr val="folHlink"/>
              </a:gs>
              <a:gs pos="50000">
                <a:srgbClr val="FFFFFF"/>
              </a:gs>
              <a:gs pos="100000">
                <a:schemeClr val="folHlink"/>
              </a:gs>
            </a:gsLst>
            <a:lin ang="5400000" scaled="1"/>
          </a:gra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 eaLnBrk="1" hangingPunct="1">
              <a:defRPr/>
            </a:pPr>
            <a:r>
              <a:rPr lang="th-TH" sz="5500">
                <a:solidFill>
                  <a:schemeClr val="tx1"/>
                </a:solidFill>
              </a:rPr>
              <a:t>ค่าพาหนะรับจ้าง (ต่อ) </a:t>
            </a:r>
          </a:p>
        </p:txBody>
      </p:sp>
      <p:sp>
        <p:nvSpPr>
          <p:cNvPr id="17413" name="Text Box 4"/>
          <p:cNvSpPr txBox="1">
            <a:spLocks noChangeArrowheads="1"/>
          </p:cNvSpPr>
          <p:nvPr/>
        </p:nvSpPr>
        <p:spPr bwMode="auto">
          <a:xfrm>
            <a:off x="319410" y="2060922"/>
            <a:ext cx="8501062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5400" b="1">
                <a:solidFill>
                  <a:srgbClr val="0000CC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 eaLnBrk="0" hangingPunct="0">
              <a:defRPr sz="5400" b="1">
                <a:solidFill>
                  <a:srgbClr val="0000CC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 eaLnBrk="0" hangingPunct="0">
              <a:defRPr sz="5400" b="1">
                <a:solidFill>
                  <a:srgbClr val="0000CC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 eaLnBrk="0" hangingPunct="0">
              <a:defRPr sz="5400" b="1">
                <a:solidFill>
                  <a:srgbClr val="0000CC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 eaLnBrk="0" hangingPunct="0">
              <a:defRPr sz="5400" b="1">
                <a:solidFill>
                  <a:srgbClr val="0000CC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400" b="1">
                <a:solidFill>
                  <a:srgbClr val="0000CC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400" b="1">
                <a:solidFill>
                  <a:srgbClr val="0000CC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400" b="1">
                <a:solidFill>
                  <a:srgbClr val="0000CC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400" b="1">
                <a:solidFill>
                  <a:srgbClr val="0000CC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  <a:defRPr/>
            </a:pPr>
            <a:r>
              <a:rPr lang="th-TH" sz="4400" dirty="0" smtClean="0">
                <a:solidFill>
                  <a:schemeClr val="accent2">
                    <a:lumMod val="50000"/>
                  </a:schemeClr>
                </a:solidFill>
              </a:rPr>
              <a:t>ไป-กลับ ระหว่างที่อยู่ ที่พัก </a:t>
            </a:r>
            <a:r>
              <a:rPr lang="th-TH" sz="4400" u="sng" dirty="0">
                <a:solidFill>
                  <a:srgbClr val="FF0000"/>
                </a:solidFill>
              </a:rPr>
              <a:t>กับ</a:t>
            </a:r>
            <a:r>
              <a:rPr lang="th-TH" sz="4400" dirty="0" smtClean="0">
                <a:solidFill>
                  <a:schemeClr val="accent2">
                    <a:lumMod val="50000"/>
                  </a:schemeClr>
                </a:solidFill>
              </a:rPr>
              <a:t>สถานที่ปฏิบัติราชการ                                           (ยกเว้นการสอบคัดเลือก) ภายในจังหวัดเดียวกัน                                     วันละไม่เกินสองเที่ยว</a:t>
            </a:r>
            <a:endParaRPr lang="en-US" sz="44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eaLnBrk="1" hangingPunct="1">
              <a:buFontTx/>
              <a:buBlip>
                <a:blip r:embed="rId4"/>
              </a:buBlip>
              <a:defRPr/>
            </a:pPr>
            <a:r>
              <a:rPr lang="th-TH" sz="4400" dirty="0" smtClean="0">
                <a:solidFill>
                  <a:srgbClr val="272BD9"/>
                </a:solidFill>
              </a:rPr>
              <a:t>ภายในเขต กทม.</a:t>
            </a:r>
            <a:endParaRPr lang="en-US" sz="4400" dirty="0" smtClean="0">
              <a:solidFill>
                <a:srgbClr val="272BD9"/>
              </a:solidFill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sz="4400" dirty="0" smtClean="0">
                <a:solidFill>
                  <a:srgbClr val="FA2906"/>
                </a:solidFill>
              </a:rPr>
              <a:t>  </a:t>
            </a:r>
            <a:endParaRPr lang="th-TH" sz="4400" dirty="0" smtClean="0">
              <a:solidFill>
                <a:srgbClr val="FA2906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7BA2481-FCF2-479A-9192-81798BB1A009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charset="0"/>
                <a:ea typeface="+mn-ea"/>
                <a:cs typeface="Angsana New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28674" name="AutoShape 2"/>
          <p:cNvSpPr>
            <a:spLocks noChangeArrowheads="1"/>
          </p:cNvSpPr>
          <p:nvPr/>
        </p:nvSpPr>
        <p:spPr bwMode="auto">
          <a:xfrm>
            <a:off x="1187624" y="116632"/>
            <a:ext cx="7056784" cy="792089"/>
          </a:xfrm>
          <a:prstGeom prst="roundRect">
            <a:avLst>
              <a:gd name="adj" fmla="val 16657"/>
            </a:avLst>
          </a:prstGeom>
          <a:solidFill>
            <a:schemeClr val="accent2">
              <a:lumMod val="40000"/>
              <a:lumOff val="60000"/>
            </a:schemeClr>
          </a:soli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2075" tIns="46038" rIns="92075" bIns="4603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1" i="0" u="none" strike="noStrike" kern="1200" cap="none" spc="0" normalizeH="0" baseline="0" noProof="0" dirty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พาหนะส่วนตัว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539552" y="980728"/>
            <a:ext cx="8424936" cy="5172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th-TH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  </a:t>
            </a: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ต้องได้รับอนุญาตจาก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ผู้บังคับบัญชา และต้องใช้พาหนะส่วนตัวตลอดเส้นทาง </a:t>
            </a: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จึงจะมีสิทธิเบิกเงิน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ชดเชย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 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กรณีไม่สามารถใช้พาหนะส่วนตัวได้ตลอดเส้นทาง ต้องชี้แจงเหตุผลความจำเป็นต่อผู้บังคับบัญชาเพื่ออนุญาต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+mn-ea"/>
              <a:cs typeface="Angsana New" pitchFamily="18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+mn-ea"/>
              <a:cs typeface="Angsana New" pitchFamily="18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  อัตราเงินชดเชย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+mn-ea"/>
              <a:cs typeface="Angsana New" pitchFamily="18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7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+mn-ea"/>
              <a:cs typeface="Angsana New" pitchFamily="18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      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&gt;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r>
              <a:rPr kumimoji="0" lang="th-TH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รถยนต์ </a:t>
            </a: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กม. ละ 4 บาท   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+mn-ea"/>
              <a:cs typeface="Angsana New" pitchFamily="18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5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+mn-ea"/>
              <a:cs typeface="Angsana New" pitchFamily="18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7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+mn-ea"/>
              <a:cs typeface="Angsana New" pitchFamily="18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2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&gt;  </a:t>
            </a: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รถจักรยานยนต์ กม. ละ 2 บาท	</a:t>
            </a: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  </a:t>
            </a: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คำนวณระยะทางตามเส้นทางกรมทางหลวง/หน่วยงานอื่น ถ้าไม่มีให้ผู้เดินทาง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รับรอง</a:t>
            </a:r>
            <a:r>
              <a:rPr kumimoji="0" lang="th-TH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เส้นทางสั้นตรงและปลอดภัย    </a:t>
            </a:r>
            <a:endParaRPr kumimoji="0" lang="th-TH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2432050" y="4995863"/>
            <a:ext cx="246063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208" y="3429000"/>
            <a:ext cx="1800200" cy="121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183049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95A71FE-A0AD-4CBA-9E1B-64ACD278F5C1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charset="0"/>
                <a:ea typeface="+mn-ea"/>
                <a:cs typeface="Angsana New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grpSp>
        <p:nvGrpSpPr>
          <p:cNvPr id="35843" name="Group 4"/>
          <p:cNvGrpSpPr>
            <a:grpSpLocks/>
          </p:cNvGrpSpPr>
          <p:nvPr/>
        </p:nvGrpSpPr>
        <p:grpSpPr bwMode="auto">
          <a:xfrm>
            <a:off x="1121568" y="88715"/>
            <a:ext cx="5034608" cy="1672772"/>
            <a:chOff x="789" y="115"/>
            <a:chExt cx="3170" cy="1175"/>
          </a:xfrm>
        </p:grpSpPr>
        <p:pic>
          <p:nvPicPr>
            <p:cNvPr id="35855" name="Picture 2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89" y="115"/>
              <a:ext cx="3170" cy="1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856" name="Rectangle 3"/>
            <p:cNvSpPr>
              <a:spLocks noChangeArrowheads="1"/>
            </p:cNvSpPr>
            <p:nvPr/>
          </p:nvSpPr>
          <p:spPr bwMode="auto">
            <a:xfrm>
              <a:off x="1272" y="257"/>
              <a:ext cx="1978" cy="4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endParaRPr>
            </a:p>
          </p:txBody>
        </p:sp>
      </p:grp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1547813" y="188640"/>
            <a:ext cx="4179887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  เครื่องบิน</a:t>
            </a:r>
          </a:p>
        </p:txBody>
      </p:sp>
      <p:sp>
        <p:nvSpPr>
          <p:cNvPr id="35853" name="Oval 15"/>
          <p:cNvSpPr>
            <a:spLocks noChangeArrowheads="1"/>
          </p:cNvSpPr>
          <p:nvPr/>
        </p:nvSpPr>
        <p:spPr bwMode="auto">
          <a:xfrm>
            <a:off x="4379913" y="5265738"/>
            <a:ext cx="673100" cy="377825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41276" y="1573507"/>
            <a:ext cx="8892480" cy="1339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หัวหน้าส่วนราชการระดับกระทรวง หรือเทียบเท่า</a:t>
            </a: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   ชั้นธุรกิจ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heavy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0066"/>
                  </a:solidFill>
                </a:uFill>
                <a:latin typeface="Angsana New" pitchFamily="18" charset="-34"/>
                <a:ea typeface="+mn-ea"/>
                <a:cs typeface="Angsana New" pitchFamily="18" charset="-34"/>
              </a:rPr>
              <a:t>รองปลัดกระทรวง – ชำนาญการ ชำนาญงาน</a:t>
            </a: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0066"/>
                  </a:solidFill>
                </a:uFill>
                <a:latin typeface="Angsana New" pitchFamily="18" charset="-34"/>
                <a:ea typeface="+mn-ea"/>
                <a:cs typeface="Angsana New" pitchFamily="18" charset="-34"/>
              </a:rPr>
              <a:t>           </a:t>
            </a: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ชั้นประหยัด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pic>
        <p:nvPicPr>
          <p:cNvPr id="17" name="Picture 9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37672" y="2420888"/>
            <a:ext cx="482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9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85270" y="1754007"/>
            <a:ext cx="482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รูปภาพ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2949" y="88715"/>
            <a:ext cx="1987484" cy="1443525"/>
          </a:xfrm>
          <a:prstGeom prst="rect">
            <a:avLst/>
          </a:prstGeom>
        </p:spPr>
      </p:pic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53280" y="3094649"/>
            <a:ext cx="8839200" cy="271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174625" marR="0" lvl="0" indent="-174625" algn="thaiDi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ถ้า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มีความจำเป็นต้องโดยสาร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เครื่องบินในชั้นที่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สูงกว่าสิทธิ 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ให้สามารถเดินทางและเบิกค่าโดยสารเครื่องบินในชั้นที่สูงกว่าสิทธิได้ โดย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ต้อง</a:t>
            </a:r>
            <a:r>
              <a:rPr kumimoji="0" lang="th-TH" sz="3600" b="1" i="0" u="none" strike="noStrike" kern="1200" cap="none" spc="-12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ได้รับอนุมัติจากปลัดกระทรวงเจ้าสังกัด </a:t>
            </a:r>
            <a:r>
              <a:rPr kumimoji="0" lang="th-TH" sz="3600" b="1" i="1" u="heavy" strike="noStrike" kern="1200" cap="none" spc="-12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Angsana New" pitchFamily="18" charset="-34"/>
                <a:ea typeface="+mn-ea"/>
                <a:cs typeface="Angsana New" pitchFamily="18" charset="-34"/>
              </a:rPr>
              <a:t>ยกเว้น</a:t>
            </a:r>
            <a:r>
              <a:rPr kumimoji="0" lang="th-TH" sz="3600" b="1" i="0" u="none" strike="noStrike" kern="1200" cap="none" spc="-12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r>
              <a:rPr kumimoji="0" lang="th-TH" sz="3600" b="1" i="0" u="heavy" strike="noStrike" kern="1200" cap="none" spc="-12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Angsana New" pitchFamily="18" charset="-34"/>
                <a:ea typeface="+mn-ea"/>
                <a:cs typeface="Angsana New" pitchFamily="18" charset="-34"/>
              </a:rPr>
              <a:t>วิชาการระดับเชี่ยวชาญ </a:t>
            </a:r>
            <a:r>
              <a:rPr kumimoji="0" lang="th-TH" sz="3600" b="1" i="0" u="heavy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Angsana New" pitchFamily="18" charset="-34"/>
                <a:ea typeface="+mn-ea"/>
                <a:cs typeface="Angsana New" pitchFamily="18" charset="-34"/>
              </a:rPr>
              <a:t> ทั่วไประดับทักษะพิเศษ อำนวยการระดับต้น วิชาการชำนาญการพิเศษ ทั่วไปอาวุโส วิชาการชำนาญการ ทั่วไปชำนาญงาน </a:t>
            </a:r>
            <a:endParaRPr kumimoji="0" lang="th-TH" sz="3600" b="1" i="0" u="heavy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0000"/>
                </a:solidFill>
              </a:uFill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3" name="ลูกศรลง 2"/>
          <p:cNvSpPr/>
          <p:nvPr/>
        </p:nvSpPr>
        <p:spPr>
          <a:xfrm>
            <a:off x="3347864" y="2723434"/>
            <a:ext cx="504056" cy="455318"/>
          </a:xfrm>
          <a:prstGeom prst="downArrow">
            <a:avLst/>
          </a:prstGeom>
          <a:ln>
            <a:solidFill>
              <a:srgbClr val="FF0066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5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98288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5A71FE-A0AD-4CBA-9E1B-64ACD278F5C1}" type="slidenum">
              <a:rPr lang="en-US"/>
              <a:pPr/>
              <a:t>22</a:t>
            </a:fld>
            <a:endParaRPr lang="th-TH"/>
          </a:p>
        </p:txBody>
      </p:sp>
      <p:grpSp>
        <p:nvGrpSpPr>
          <p:cNvPr id="35843" name="Group 4"/>
          <p:cNvGrpSpPr>
            <a:grpSpLocks/>
          </p:cNvGrpSpPr>
          <p:nvPr/>
        </p:nvGrpSpPr>
        <p:grpSpPr bwMode="auto">
          <a:xfrm>
            <a:off x="755576" y="182563"/>
            <a:ext cx="5032375" cy="1865312"/>
            <a:chOff x="789" y="115"/>
            <a:chExt cx="3170" cy="1175"/>
          </a:xfrm>
        </p:grpSpPr>
        <p:pic>
          <p:nvPicPr>
            <p:cNvPr id="35855" name="Picture 2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89" y="115"/>
              <a:ext cx="3170" cy="1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856" name="Rectangle 3"/>
            <p:cNvSpPr>
              <a:spLocks noChangeArrowheads="1"/>
            </p:cNvSpPr>
            <p:nvPr/>
          </p:nvSpPr>
          <p:spPr bwMode="auto">
            <a:xfrm>
              <a:off x="1272" y="257"/>
              <a:ext cx="1978" cy="4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eaLnBrk="1" hangingPunct="1"/>
              <a:endParaRPr lang="en-US" sz="2800" b="0">
                <a:solidFill>
                  <a:schemeClr val="tx1"/>
                </a:solidFill>
                <a:latin typeface="Arial" pitchFamily="34" charset="0"/>
              </a:endParaRPr>
            </a:p>
          </p:txBody>
        </p:sp>
      </p:grp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1547813" y="333375"/>
            <a:ext cx="4179887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7500">
                <a:solidFill>
                  <a:schemeClr val="tx1"/>
                </a:solidFill>
              </a:rPr>
              <a:t>      เครื่องบิน</a:t>
            </a:r>
          </a:p>
        </p:txBody>
      </p:sp>
      <p:sp>
        <p:nvSpPr>
          <p:cNvPr id="35853" name="Oval 15"/>
          <p:cNvSpPr>
            <a:spLocks noChangeArrowheads="1"/>
          </p:cNvSpPr>
          <p:nvPr/>
        </p:nvSpPr>
        <p:spPr bwMode="auto">
          <a:xfrm>
            <a:off x="4379913" y="5265738"/>
            <a:ext cx="673100" cy="377825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 eaLnBrk="1" hangingPunct="1">
              <a:lnSpc>
                <a:spcPct val="90000"/>
              </a:lnSpc>
              <a:spcBef>
                <a:spcPct val="20000"/>
              </a:spcBef>
            </a:pPr>
            <a:endParaRPr lang="en-US" sz="2800" b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-180528" y="2227912"/>
            <a:ext cx="8839200" cy="1770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533400" indent="-533400" algn="thaiDist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000" dirty="0">
                <a:solidFill>
                  <a:schemeClr val="tx1"/>
                </a:solidFill>
              </a:rPr>
              <a:t>    </a:t>
            </a:r>
            <a:r>
              <a:rPr lang="en-US" sz="4000" dirty="0">
                <a:solidFill>
                  <a:schemeClr val="tx1"/>
                </a:solidFill>
              </a:rPr>
              <a:t>  </a:t>
            </a:r>
            <a:r>
              <a:rPr lang="en-US" sz="4000" dirty="0" smtClean="0">
                <a:solidFill>
                  <a:srgbClr val="FF0066"/>
                </a:solidFill>
                <a:sym typeface="Wingdings" panose="05000000000000000000" pitchFamily="2" charset="2"/>
              </a:rPr>
              <a:t></a:t>
            </a:r>
            <a:r>
              <a:rPr lang="th-TH" sz="40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th-TH" sz="4000" dirty="0" smtClean="0">
                <a:solidFill>
                  <a:schemeClr val="tx1"/>
                </a:solidFill>
              </a:rPr>
              <a:t>ผู้ดำรงตำแหน่งวิชาการระดับปฏิบัติการและทั่วไประดับปฏิบัติงาน เฉพาะกรณีมีความจำเป็นรีบด่วนเพื่อประโยชน์แก่ทางราชการ (ชั้นประหยัด)</a:t>
            </a:r>
            <a:endParaRPr lang="th-TH" sz="4000" dirty="0">
              <a:solidFill>
                <a:schemeClr val="tx1"/>
              </a:solidFill>
            </a:endParaRPr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-180528" y="4149080"/>
            <a:ext cx="8839200" cy="121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533400" indent="-533400" algn="thaiDist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000" dirty="0">
                <a:solidFill>
                  <a:schemeClr val="tx1"/>
                </a:solidFill>
              </a:rPr>
              <a:t>    </a:t>
            </a:r>
            <a:r>
              <a:rPr lang="en-US" sz="4000" dirty="0">
                <a:solidFill>
                  <a:schemeClr val="tx1"/>
                </a:solidFill>
              </a:rPr>
              <a:t>  </a:t>
            </a:r>
            <a:r>
              <a:rPr lang="en-US" sz="4000" dirty="0" smtClean="0">
                <a:solidFill>
                  <a:srgbClr val="FF0066"/>
                </a:solidFill>
                <a:sym typeface="Wingdings" panose="05000000000000000000" pitchFamily="2" charset="2"/>
              </a:rPr>
              <a:t></a:t>
            </a:r>
            <a:r>
              <a:rPr lang="th-TH" sz="40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th-TH" sz="4000" dirty="0" smtClean="0">
                <a:solidFill>
                  <a:schemeClr val="tx1"/>
                </a:solidFill>
              </a:rPr>
              <a:t>ไม่เข้าหลักเกณฑ์ข้างต้น จะเบิกได้ไม่เกินภาคพื้นดินระยะเดียวกันตามสิทธิของผู้เดินทาง</a:t>
            </a:r>
            <a:endParaRPr lang="th-TH" sz="4000" dirty="0">
              <a:solidFill>
                <a:schemeClr val="tx1"/>
              </a:solidFill>
            </a:endParaRPr>
          </a:p>
        </p:txBody>
      </p:sp>
      <p:pic>
        <p:nvPicPr>
          <p:cNvPr id="12" name="Picture 4" descr="Related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245" y="208313"/>
            <a:ext cx="2073243" cy="207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75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2"/>
          <p:cNvSpPr>
            <a:spLocks noGrp="1" noChangeArrowheads="1"/>
          </p:cNvSpPr>
          <p:nvPr>
            <p:ph idx="1"/>
          </p:nvPr>
        </p:nvSpPr>
        <p:spPr>
          <a:xfrm>
            <a:off x="323528" y="1548879"/>
            <a:ext cx="8496944" cy="4616425"/>
          </a:xfrm>
          <a:noFill/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Blip>
                <a:blip r:embed="rId4"/>
              </a:buBlip>
            </a:pP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บริษัทสายการบิน </a:t>
            </a:r>
            <a:r>
              <a:rPr lang="th-TH" sz="4000" b="1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หรือ</a:t>
            </a:r>
          </a:p>
          <a:p>
            <a:pPr marL="609600" indent="-609600" eaLnBrk="1" hangingPunct="1">
              <a:lnSpc>
                <a:spcPct val="80000"/>
              </a:lnSpc>
              <a:buFontTx/>
              <a:buBlip>
                <a:blip r:embed="rId5"/>
              </a:buBlip>
            </a:pP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ตัวแทนจำหน่าย </a:t>
            </a:r>
            <a:r>
              <a:rPr lang="th-TH" sz="4000" b="1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หรือ</a:t>
            </a:r>
          </a:p>
          <a:p>
            <a:pPr marL="609600" indent="-609600" eaLnBrk="1" hangingPunct="1">
              <a:lnSpc>
                <a:spcPct val="80000"/>
              </a:lnSpc>
              <a:buFontTx/>
              <a:buBlip>
                <a:blip r:embed="rId5"/>
              </a:buBlip>
            </a:pP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ผู้ประกอบธุรกิจนำเที่ยว </a:t>
            </a:r>
            <a:r>
              <a:rPr lang="th-TH" sz="4000" b="1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หรือ</a:t>
            </a:r>
          </a:p>
          <a:p>
            <a:pPr marL="609600" indent="-609600" eaLnBrk="1" hangingPunct="1">
              <a:lnSpc>
                <a:spcPct val="80000"/>
              </a:lnSpc>
              <a:buFontTx/>
              <a:buBlip>
                <a:blip r:embed="rId5"/>
              </a:buBlip>
            </a:pP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ผ่านระบบอิเล็กทรอนิกส์</a:t>
            </a:r>
          </a:p>
          <a:p>
            <a:pPr marL="0" indent="0" algn="thaiDist" eaLnBrk="1" hangingPunct="1">
              <a:lnSpc>
                <a:spcPct val="80000"/>
              </a:lnSpc>
              <a:buNone/>
            </a:pP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เบิกค่าพาหนะ ค่าสัมภาระ และค่าธรรมเนียมหรือค่าบริการ               ที่สายการบินเรียกเก็บได้ </a:t>
            </a:r>
            <a:r>
              <a:rPr lang="th-TH" sz="4000" b="1" dirty="0" smtClean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>ยกเว้น ค่าเลือกที่นั่ง ค่าอาหารและเครื่องดื่ม ค่าประกันชีวิตหรือค่าประกันภัยภาคสมัครใจ</a:t>
            </a:r>
          </a:p>
          <a:p>
            <a:pPr marL="609600" indent="-609600" eaLnBrk="1" hangingPunct="1">
              <a:lnSpc>
                <a:spcPct val="80000"/>
              </a:lnSpc>
              <a:buFontTx/>
              <a:buBlip>
                <a:blip r:embed="rId5"/>
              </a:buBlip>
            </a:pPr>
            <a:endParaRPr lang="th-TH" sz="4000" b="1" dirty="0" smtClean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Blip>
                <a:blip r:embed="rId5"/>
              </a:buBlip>
            </a:pPr>
            <a:endParaRPr lang="th-TH" sz="4000" b="1" dirty="0" smtClean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891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B81894-BE1F-4623-A1D8-6A435CE289C1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charset="0"/>
                <a:ea typeface="+mn-ea"/>
                <a:cs typeface="Angsana New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32771" name="AutoShape 3"/>
          <p:cNvSpPr>
            <a:spLocks noChangeArrowheads="1"/>
          </p:cNvSpPr>
          <p:nvPr/>
        </p:nvSpPr>
        <p:spPr bwMode="auto">
          <a:xfrm>
            <a:off x="683568" y="188641"/>
            <a:ext cx="7771003" cy="1152127"/>
          </a:xfrm>
          <a:prstGeom prst="roundRect">
            <a:avLst>
              <a:gd name="adj" fmla="val 16657"/>
            </a:avLst>
          </a:prstGeom>
          <a:solidFill>
            <a:srgbClr val="CCECFF"/>
          </a:soli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2075" tIns="46038" rIns="92075" bIns="4603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</a:rPr>
              <a:t>การซื้อบัตรโดยสารเครื่องบิน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4000" dirty="0" smtClean="0">
                <a:solidFill>
                  <a:srgbClr val="006600"/>
                </a:solidFill>
                <a:latin typeface="Arial Narrow" pitchFamily="34" charset="0"/>
              </a:rPr>
              <a:t>(ด่วนที่สุด ที่ กค 0408.4/ว 165 </a:t>
            </a:r>
            <a:r>
              <a:rPr lang="th-TH" sz="4000" dirty="0" err="1" smtClean="0">
                <a:solidFill>
                  <a:srgbClr val="006600"/>
                </a:solidFill>
                <a:latin typeface="Arial Narrow" pitchFamily="34" charset="0"/>
              </a:rPr>
              <a:t>ลว</a:t>
            </a:r>
            <a:r>
              <a:rPr lang="th-TH" sz="4000" dirty="0" smtClean="0">
                <a:solidFill>
                  <a:srgbClr val="006600"/>
                </a:solidFill>
                <a:latin typeface="Arial Narrow" pitchFamily="34" charset="0"/>
              </a:rPr>
              <a:t>. 22 ธ.ค. 59)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83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2"/>
          <p:cNvSpPr>
            <a:spLocks noGrp="1" noChangeArrowheads="1"/>
          </p:cNvSpPr>
          <p:nvPr>
            <p:ph idx="1"/>
          </p:nvPr>
        </p:nvSpPr>
        <p:spPr>
          <a:xfrm>
            <a:off x="304800" y="1340768"/>
            <a:ext cx="8659688" cy="4591050"/>
          </a:xfrm>
          <a:noFill/>
        </p:spPr>
        <p:txBody>
          <a:bodyPr/>
          <a:lstStyle/>
          <a:p>
            <a:pPr marL="609600" indent="-609600" algn="thaiDist" eaLnBrk="1" hangingPunct="1">
              <a:lnSpc>
                <a:spcPct val="80000"/>
              </a:lnSpc>
              <a:buFontTx/>
              <a:buBlip>
                <a:blip r:embed="rId4"/>
              </a:buBlip>
            </a:pPr>
            <a:r>
              <a:rPr lang="th-TH" sz="48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กรณีส่วนราชการ ให้ใช้ใบแจ้งหนี้</a:t>
            </a:r>
          </a:p>
          <a:p>
            <a:pPr marL="0" indent="0" algn="thaiDist" eaLnBrk="1" hangingPunct="1">
              <a:lnSpc>
                <a:spcPct val="80000"/>
              </a:lnSpc>
              <a:buNone/>
            </a:pPr>
            <a:endParaRPr lang="th-TH" sz="1200" b="1" dirty="0" smtClean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  <a:p>
            <a:pPr marL="0" indent="0" algn="thaiDist" eaLnBrk="1" hangingPunct="1">
              <a:spcBef>
                <a:spcPts val="0"/>
              </a:spcBef>
              <a:buFontTx/>
              <a:buBlip>
                <a:blip r:embed="rId4"/>
              </a:buBlip>
            </a:pPr>
            <a:r>
              <a:rPr lang="th-TH" sz="48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 กรณีผู้เดินทาง ให้ใช้</a:t>
            </a:r>
          </a:p>
        </p:txBody>
      </p:sp>
      <p:sp>
        <p:nvSpPr>
          <p:cNvPr id="3891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B81894-BE1F-4623-A1D8-6A435CE289C1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charset="0"/>
                <a:ea typeface="+mn-ea"/>
                <a:cs typeface="Angsana New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32771" name="AutoShape 3"/>
          <p:cNvSpPr>
            <a:spLocks noChangeArrowheads="1"/>
          </p:cNvSpPr>
          <p:nvPr/>
        </p:nvSpPr>
        <p:spPr bwMode="auto">
          <a:xfrm>
            <a:off x="1979712" y="217041"/>
            <a:ext cx="5543401" cy="835695"/>
          </a:xfrm>
          <a:prstGeom prst="roundRect">
            <a:avLst>
              <a:gd name="adj" fmla="val 16657"/>
            </a:avLst>
          </a:prstGeom>
          <a:solidFill>
            <a:srgbClr val="CCECFF"/>
          </a:soli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2075" tIns="46038" rIns="92075" bIns="4603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หลักฐานการเบิกค่าเครื่องบิน</a:t>
            </a:r>
          </a:p>
        </p:txBody>
      </p:sp>
      <p:pic>
        <p:nvPicPr>
          <p:cNvPr id="38917" name="Picture 4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3608" y="3002409"/>
            <a:ext cx="492125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8" name="Rectangle 5"/>
          <p:cNvSpPr>
            <a:spLocks noChangeArrowheads="1"/>
          </p:cNvSpPr>
          <p:nvPr/>
        </p:nvSpPr>
        <p:spPr bwMode="auto">
          <a:xfrm>
            <a:off x="1622614" y="2780928"/>
            <a:ext cx="7341874" cy="121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ใบเสร็จรับเงินของสายการบิน/ตัวแทนจำหน่าย/        ผู้ประกอบธุรกิจนำเที่ยว </a:t>
            </a: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หรือ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pic>
        <p:nvPicPr>
          <p:cNvPr id="38919" name="Picture 6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3608" y="4077072"/>
            <a:ext cx="492125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20" name="Rectangle 7"/>
          <p:cNvSpPr>
            <a:spLocks noChangeArrowheads="1"/>
          </p:cNvSpPr>
          <p:nvPr/>
        </p:nvSpPr>
        <p:spPr bwMode="auto">
          <a:xfrm>
            <a:off x="1622614" y="3933056"/>
            <a:ext cx="7341873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marR="0" lvl="0" indent="-342900" algn="thaiDi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ใบรับเงินที่แสดงรายละเอียดการเดินทาง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043608" y="4653136"/>
            <a:ext cx="7341873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marR="0" lvl="0" indent="-342900" algn="thaiDi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หรือที่</a:t>
            </a: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พิมพ์ออกจากระบบอิเล็กทรอนิกส์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6948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D6FFFA6-11EA-4D66-B977-D7943E66BB2A}" type="slidenum">
              <a:rPr lang="en-US"/>
              <a:pPr/>
              <a:t>25</a:t>
            </a:fld>
            <a:endParaRPr lang="th-TH"/>
          </a:p>
        </p:txBody>
      </p:sp>
      <p:sp>
        <p:nvSpPr>
          <p:cNvPr id="40963" name="AutoShape 2"/>
          <p:cNvSpPr>
            <a:spLocks noChangeArrowheads="1"/>
          </p:cNvSpPr>
          <p:nvPr/>
        </p:nvSpPr>
        <p:spPr bwMode="auto">
          <a:xfrm>
            <a:off x="446088" y="190500"/>
            <a:ext cx="8156575" cy="1952616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EDF63C"/>
              </a:gs>
              <a:gs pos="50000">
                <a:srgbClr val="FFFFFF"/>
              </a:gs>
              <a:gs pos="100000">
                <a:srgbClr val="EDF63C"/>
              </a:gs>
            </a:gsLst>
            <a:lin ang="2700000" scaled="1"/>
          </a:gra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2075" tIns="46038" rIns="92075" bIns="46038" anchor="ctr"/>
          <a:lstStyle/>
          <a:p>
            <a:pPr marL="342900" indent="-342900" algn="ctr" eaLnBrk="1" hangingPunct="1">
              <a:lnSpc>
                <a:spcPct val="90000"/>
              </a:lnSpc>
              <a:spcBef>
                <a:spcPct val="20000"/>
              </a:spcBef>
              <a:buFont typeface="Monotype Sorts" charset="2"/>
              <a:buChar char="`"/>
            </a:pPr>
            <a:endParaRPr lang="en-US" sz="2800" b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40964" name="Rectangle 3"/>
          <p:cNvSpPr>
            <a:spLocks noChangeArrowheads="1"/>
          </p:cNvSpPr>
          <p:nvPr/>
        </p:nvSpPr>
        <p:spPr bwMode="auto">
          <a:xfrm>
            <a:off x="468313" y="188913"/>
            <a:ext cx="8258175" cy="1117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7200">
                <a:solidFill>
                  <a:schemeClr val="tx1"/>
                </a:solidFill>
              </a:rPr>
              <a:t> </a:t>
            </a:r>
            <a:r>
              <a:rPr lang="th-TH" sz="6000">
                <a:solidFill>
                  <a:schemeClr val="tx1"/>
                </a:solidFill>
              </a:rPr>
              <a:t>ค่าใช้จ่ายอื่นที่จำเป็น</a:t>
            </a:r>
          </a:p>
        </p:txBody>
      </p:sp>
      <p:sp>
        <p:nvSpPr>
          <p:cNvPr id="40965" name="Rectangle 4"/>
          <p:cNvSpPr>
            <a:spLocks noChangeArrowheads="1"/>
          </p:cNvSpPr>
          <p:nvPr/>
        </p:nvSpPr>
        <p:spPr bwMode="auto">
          <a:xfrm>
            <a:off x="642910" y="1029208"/>
            <a:ext cx="7797800" cy="103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6600" dirty="0">
                <a:solidFill>
                  <a:schemeClr val="tx1"/>
                </a:solidFill>
              </a:rPr>
              <a:t>    </a:t>
            </a:r>
            <a:r>
              <a:rPr lang="th-TH" dirty="0">
                <a:solidFill>
                  <a:schemeClr val="tx1"/>
                </a:solidFill>
              </a:rPr>
              <a:t>เนื่องในการ</a:t>
            </a:r>
            <a:r>
              <a:rPr lang="th-TH" dirty="0" smtClean="0">
                <a:solidFill>
                  <a:schemeClr val="tx1"/>
                </a:solidFill>
              </a:rPr>
              <a:t>เดินทางไปราชการ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0966" name="Rectangle 5"/>
          <p:cNvSpPr>
            <a:spLocks noChangeArrowheads="1"/>
          </p:cNvSpPr>
          <p:nvPr/>
        </p:nvSpPr>
        <p:spPr bwMode="auto">
          <a:xfrm>
            <a:off x="1619250" y="1700213"/>
            <a:ext cx="5078413" cy="8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dirty="0">
                <a:solidFill>
                  <a:schemeClr val="tx1"/>
                </a:solidFill>
              </a:rPr>
              <a:t>       </a:t>
            </a:r>
          </a:p>
        </p:txBody>
      </p:sp>
      <p:sp>
        <p:nvSpPr>
          <p:cNvPr id="40967" name="Freeform 6"/>
          <p:cNvSpPr>
            <a:spLocks/>
          </p:cNvSpPr>
          <p:nvPr/>
        </p:nvSpPr>
        <p:spPr bwMode="auto">
          <a:xfrm>
            <a:off x="323850" y="2437780"/>
            <a:ext cx="577850" cy="688975"/>
          </a:xfrm>
          <a:custGeom>
            <a:avLst/>
            <a:gdLst>
              <a:gd name="T0" fmla="*/ 2147483646 w 364"/>
              <a:gd name="T1" fmla="*/ 2147483646 h 434"/>
              <a:gd name="T2" fmla="*/ 2147483646 w 364"/>
              <a:gd name="T3" fmla="*/ 2147483646 h 434"/>
              <a:gd name="T4" fmla="*/ 2147483646 w 364"/>
              <a:gd name="T5" fmla="*/ 2147483646 h 434"/>
              <a:gd name="T6" fmla="*/ 2147483646 w 364"/>
              <a:gd name="T7" fmla="*/ 2147483646 h 434"/>
              <a:gd name="T8" fmla="*/ 2147483646 w 364"/>
              <a:gd name="T9" fmla="*/ 2147483646 h 434"/>
              <a:gd name="T10" fmla="*/ 2147483646 w 364"/>
              <a:gd name="T11" fmla="*/ 2147483646 h 434"/>
              <a:gd name="T12" fmla="*/ 2147483646 w 364"/>
              <a:gd name="T13" fmla="*/ 2147483646 h 434"/>
              <a:gd name="T14" fmla="*/ 2147483646 w 364"/>
              <a:gd name="T15" fmla="*/ 2147483646 h 434"/>
              <a:gd name="T16" fmla="*/ 2147483646 w 364"/>
              <a:gd name="T17" fmla="*/ 2147483646 h 434"/>
              <a:gd name="T18" fmla="*/ 2147483646 w 364"/>
              <a:gd name="T19" fmla="*/ 2147483646 h 434"/>
              <a:gd name="T20" fmla="*/ 2147483646 w 364"/>
              <a:gd name="T21" fmla="*/ 2147483646 h 434"/>
              <a:gd name="T22" fmla="*/ 2147483646 w 364"/>
              <a:gd name="T23" fmla="*/ 2147483646 h 434"/>
              <a:gd name="T24" fmla="*/ 0 w 364"/>
              <a:gd name="T25" fmla="*/ 2147483646 h 434"/>
              <a:gd name="T26" fmla="*/ 2147483646 w 364"/>
              <a:gd name="T27" fmla="*/ 2147483646 h 434"/>
              <a:gd name="T28" fmla="*/ 2147483646 w 364"/>
              <a:gd name="T29" fmla="*/ 2147483646 h 434"/>
              <a:gd name="T30" fmla="*/ 2147483646 w 364"/>
              <a:gd name="T31" fmla="*/ 2147483646 h 434"/>
              <a:gd name="T32" fmla="*/ 2147483646 w 364"/>
              <a:gd name="T33" fmla="*/ 2147483646 h 434"/>
              <a:gd name="T34" fmla="*/ 2147483646 w 364"/>
              <a:gd name="T35" fmla="*/ 2147483646 h 434"/>
              <a:gd name="T36" fmla="*/ 2147483646 w 364"/>
              <a:gd name="T37" fmla="*/ 2147483646 h 434"/>
              <a:gd name="T38" fmla="*/ 2147483646 w 364"/>
              <a:gd name="T39" fmla="*/ 2147483646 h 434"/>
              <a:gd name="T40" fmla="*/ 2147483646 w 364"/>
              <a:gd name="T41" fmla="*/ 2147483646 h 434"/>
              <a:gd name="T42" fmla="*/ 2147483646 w 364"/>
              <a:gd name="T43" fmla="*/ 2147483646 h 434"/>
              <a:gd name="T44" fmla="*/ 2147483646 w 364"/>
              <a:gd name="T45" fmla="*/ 2147483646 h 434"/>
              <a:gd name="T46" fmla="*/ 2147483646 w 364"/>
              <a:gd name="T47" fmla="*/ 2147483646 h 434"/>
              <a:gd name="T48" fmla="*/ 2147483646 w 364"/>
              <a:gd name="T49" fmla="*/ 2147483646 h 434"/>
              <a:gd name="T50" fmla="*/ 2147483646 w 364"/>
              <a:gd name="T51" fmla="*/ 2147483646 h 434"/>
              <a:gd name="T52" fmla="*/ 2147483646 w 364"/>
              <a:gd name="T53" fmla="*/ 2147483646 h 434"/>
              <a:gd name="T54" fmla="*/ 2147483646 w 364"/>
              <a:gd name="T55" fmla="*/ 2147483646 h 434"/>
              <a:gd name="T56" fmla="*/ 2147483646 w 364"/>
              <a:gd name="T57" fmla="*/ 2147483646 h 434"/>
              <a:gd name="T58" fmla="*/ 2147483646 w 364"/>
              <a:gd name="T59" fmla="*/ 2147483646 h 434"/>
              <a:gd name="T60" fmla="*/ 2147483646 w 364"/>
              <a:gd name="T61" fmla="*/ 2147483646 h 434"/>
              <a:gd name="T62" fmla="*/ 2147483646 w 364"/>
              <a:gd name="T63" fmla="*/ 2147483646 h 434"/>
              <a:gd name="T64" fmla="*/ 2147483646 w 364"/>
              <a:gd name="T65" fmla="*/ 2147483646 h 434"/>
              <a:gd name="T66" fmla="*/ 2147483646 w 364"/>
              <a:gd name="T67" fmla="*/ 2147483646 h 434"/>
              <a:gd name="T68" fmla="*/ 2147483646 w 364"/>
              <a:gd name="T69" fmla="*/ 2147483646 h 434"/>
              <a:gd name="T70" fmla="*/ 2147483646 w 364"/>
              <a:gd name="T71" fmla="*/ 2147483646 h 434"/>
              <a:gd name="T72" fmla="*/ 2147483646 w 364"/>
              <a:gd name="T73" fmla="*/ 2147483646 h 434"/>
              <a:gd name="T74" fmla="*/ 2147483646 w 364"/>
              <a:gd name="T75" fmla="*/ 2147483646 h 434"/>
              <a:gd name="T76" fmla="*/ 2147483646 w 364"/>
              <a:gd name="T77" fmla="*/ 2147483646 h 434"/>
              <a:gd name="T78" fmla="*/ 2147483646 w 364"/>
              <a:gd name="T79" fmla="*/ 2147483646 h 43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364"/>
              <a:gd name="T121" fmla="*/ 0 h 434"/>
              <a:gd name="T122" fmla="*/ 364 w 364"/>
              <a:gd name="T123" fmla="*/ 434 h 434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364" h="434">
                <a:moveTo>
                  <a:pt x="363" y="0"/>
                </a:moveTo>
                <a:lnTo>
                  <a:pt x="326" y="1"/>
                </a:lnTo>
                <a:lnTo>
                  <a:pt x="290" y="3"/>
                </a:lnTo>
                <a:lnTo>
                  <a:pt x="255" y="7"/>
                </a:lnTo>
                <a:lnTo>
                  <a:pt x="222" y="12"/>
                </a:lnTo>
                <a:lnTo>
                  <a:pt x="190" y="19"/>
                </a:lnTo>
                <a:lnTo>
                  <a:pt x="160" y="26"/>
                </a:lnTo>
                <a:lnTo>
                  <a:pt x="132" y="35"/>
                </a:lnTo>
                <a:lnTo>
                  <a:pt x="119" y="40"/>
                </a:lnTo>
                <a:lnTo>
                  <a:pt x="107" y="45"/>
                </a:lnTo>
                <a:lnTo>
                  <a:pt x="94" y="51"/>
                </a:lnTo>
                <a:lnTo>
                  <a:pt x="83" y="56"/>
                </a:lnTo>
                <a:lnTo>
                  <a:pt x="72" y="62"/>
                </a:lnTo>
                <a:lnTo>
                  <a:pt x="62" y="68"/>
                </a:lnTo>
                <a:lnTo>
                  <a:pt x="52" y="74"/>
                </a:lnTo>
                <a:lnTo>
                  <a:pt x="44" y="81"/>
                </a:lnTo>
                <a:lnTo>
                  <a:pt x="36" y="87"/>
                </a:lnTo>
                <a:lnTo>
                  <a:pt x="29" y="94"/>
                </a:lnTo>
                <a:lnTo>
                  <a:pt x="22" y="101"/>
                </a:lnTo>
                <a:lnTo>
                  <a:pt x="16" y="108"/>
                </a:lnTo>
                <a:lnTo>
                  <a:pt x="12" y="116"/>
                </a:lnTo>
                <a:lnTo>
                  <a:pt x="8" y="124"/>
                </a:lnTo>
                <a:lnTo>
                  <a:pt x="4" y="131"/>
                </a:lnTo>
                <a:lnTo>
                  <a:pt x="2" y="139"/>
                </a:lnTo>
                <a:lnTo>
                  <a:pt x="1" y="147"/>
                </a:lnTo>
                <a:lnTo>
                  <a:pt x="0" y="155"/>
                </a:lnTo>
                <a:lnTo>
                  <a:pt x="0" y="243"/>
                </a:lnTo>
                <a:lnTo>
                  <a:pt x="1" y="256"/>
                </a:lnTo>
                <a:lnTo>
                  <a:pt x="5" y="267"/>
                </a:lnTo>
                <a:lnTo>
                  <a:pt x="10" y="279"/>
                </a:lnTo>
                <a:lnTo>
                  <a:pt x="17" y="291"/>
                </a:lnTo>
                <a:lnTo>
                  <a:pt x="27" y="302"/>
                </a:lnTo>
                <a:lnTo>
                  <a:pt x="38" y="312"/>
                </a:lnTo>
                <a:lnTo>
                  <a:pt x="52" y="323"/>
                </a:lnTo>
                <a:lnTo>
                  <a:pt x="67" y="333"/>
                </a:lnTo>
                <a:lnTo>
                  <a:pt x="83" y="342"/>
                </a:lnTo>
                <a:lnTo>
                  <a:pt x="102" y="351"/>
                </a:lnTo>
                <a:lnTo>
                  <a:pt x="122" y="359"/>
                </a:lnTo>
                <a:lnTo>
                  <a:pt x="143" y="367"/>
                </a:lnTo>
                <a:lnTo>
                  <a:pt x="166" y="373"/>
                </a:lnTo>
                <a:lnTo>
                  <a:pt x="190" y="379"/>
                </a:lnTo>
                <a:lnTo>
                  <a:pt x="215" y="385"/>
                </a:lnTo>
                <a:lnTo>
                  <a:pt x="242" y="389"/>
                </a:lnTo>
                <a:lnTo>
                  <a:pt x="242" y="433"/>
                </a:lnTo>
                <a:lnTo>
                  <a:pt x="363" y="354"/>
                </a:lnTo>
                <a:lnTo>
                  <a:pt x="242" y="256"/>
                </a:lnTo>
                <a:lnTo>
                  <a:pt x="242" y="301"/>
                </a:lnTo>
                <a:lnTo>
                  <a:pt x="222" y="297"/>
                </a:lnTo>
                <a:lnTo>
                  <a:pt x="203" y="294"/>
                </a:lnTo>
                <a:lnTo>
                  <a:pt x="183" y="289"/>
                </a:lnTo>
                <a:lnTo>
                  <a:pt x="165" y="285"/>
                </a:lnTo>
                <a:lnTo>
                  <a:pt x="148" y="279"/>
                </a:lnTo>
                <a:lnTo>
                  <a:pt x="131" y="274"/>
                </a:lnTo>
                <a:lnTo>
                  <a:pt x="115" y="267"/>
                </a:lnTo>
                <a:lnTo>
                  <a:pt x="100" y="261"/>
                </a:lnTo>
                <a:lnTo>
                  <a:pt x="86" y="254"/>
                </a:lnTo>
                <a:lnTo>
                  <a:pt x="72" y="247"/>
                </a:lnTo>
                <a:lnTo>
                  <a:pt x="60" y="240"/>
                </a:lnTo>
                <a:lnTo>
                  <a:pt x="49" y="233"/>
                </a:lnTo>
                <a:lnTo>
                  <a:pt x="39" y="224"/>
                </a:lnTo>
                <a:lnTo>
                  <a:pt x="30" y="217"/>
                </a:lnTo>
                <a:lnTo>
                  <a:pt x="22" y="208"/>
                </a:lnTo>
                <a:lnTo>
                  <a:pt x="15" y="199"/>
                </a:lnTo>
                <a:lnTo>
                  <a:pt x="25" y="187"/>
                </a:lnTo>
                <a:lnTo>
                  <a:pt x="37" y="176"/>
                </a:lnTo>
                <a:lnTo>
                  <a:pt x="51" y="165"/>
                </a:lnTo>
                <a:lnTo>
                  <a:pt x="66" y="154"/>
                </a:lnTo>
                <a:lnTo>
                  <a:pt x="84" y="144"/>
                </a:lnTo>
                <a:lnTo>
                  <a:pt x="103" y="135"/>
                </a:lnTo>
                <a:lnTo>
                  <a:pt x="124" y="127"/>
                </a:lnTo>
                <a:lnTo>
                  <a:pt x="146" y="119"/>
                </a:lnTo>
                <a:lnTo>
                  <a:pt x="169" y="112"/>
                </a:lnTo>
                <a:lnTo>
                  <a:pt x="195" y="106"/>
                </a:lnTo>
                <a:lnTo>
                  <a:pt x="220" y="101"/>
                </a:lnTo>
                <a:lnTo>
                  <a:pt x="247" y="97"/>
                </a:lnTo>
                <a:lnTo>
                  <a:pt x="275" y="93"/>
                </a:lnTo>
                <a:lnTo>
                  <a:pt x="303" y="90"/>
                </a:lnTo>
                <a:lnTo>
                  <a:pt x="333" y="89"/>
                </a:lnTo>
                <a:lnTo>
                  <a:pt x="363" y="88"/>
                </a:lnTo>
                <a:lnTo>
                  <a:pt x="363" y="0"/>
                </a:lnTo>
              </a:path>
            </a:pathLst>
          </a:custGeom>
          <a:solidFill>
            <a:srgbClr val="FF0000"/>
          </a:solidFill>
          <a:ln w="12700" cap="rnd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68" name="Freeform 7"/>
          <p:cNvSpPr>
            <a:spLocks/>
          </p:cNvSpPr>
          <p:nvPr/>
        </p:nvSpPr>
        <p:spPr bwMode="auto">
          <a:xfrm>
            <a:off x="2411413" y="2437780"/>
            <a:ext cx="579437" cy="688975"/>
          </a:xfrm>
          <a:custGeom>
            <a:avLst/>
            <a:gdLst>
              <a:gd name="T0" fmla="*/ 2147483646 w 365"/>
              <a:gd name="T1" fmla="*/ 2147483646 h 434"/>
              <a:gd name="T2" fmla="*/ 2147483646 w 365"/>
              <a:gd name="T3" fmla="*/ 2147483646 h 434"/>
              <a:gd name="T4" fmla="*/ 2147483646 w 365"/>
              <a:gd name="T5" fmla="*/ 2147483646 h 434"/>
              <a:gd name="T6" fmla="*/ 2147483646 w 365"/>
              <a:gd name="T7" fmla="*/ 2147483646 h 434"/>
              <a:gd name="T8" fmla="*/ 2147483646 w 365"/>
              <a:gd name="T9" fmla="*/ 2147483646 h 434"/>
              <a:gd name="T10" fmla="*/ 2147483646 w 365"/>
              <a:gd name="T11" fmla="*/ 2147483646 h 434"/>
              <a:gd name="T12" fmla="*/ 2147483646 w 365"/>
              <a:gd name="T13" fmla="*/ 2147483646 h 434"/>
              <a:gd name="T14" fmla="*/ 2147483646 w 365"/>
              <a:gd name="T15" fmla="*/ 2147483646 h 434"/>
              <a:gd name="T16" fmla="*/ 2147483646 w 365"/>
              <a:gd name="T17" fmla="*/ 2147483646 h 434"/>
              <a:gd name="T18" fmla="*/ 2147483646 w 365"/>
              <a:gd name="T19" fmla="*/ 2147483646 h 434"/>
              <a:gd name="T20" fmla="*/ 2147483646 w 365"/>
              <a:gd name="T21" fmla="*/ 2147483646 h 434"/>
              <a:gd name="T22" fmla="*/ 2147483646 w 365"/>
              <a:gd name="T23" fmla="*/ 2147483646 h 434"/>
              <a:gd name="T24" fmla="*/ 2147483646 w 365"/>
              <a:gd name="T25" fmla="*/ 2147483646 h 434"/>
              <a:gd name="T26" fmla="*/ 2147483646 w 365"/>
              <a:gd name="T27" fmla="*/ 2147483646 h 434"/>
              <a:gd name="T28" fmla="*/ 2147483646 w 365"/>
              <a:gd name="T29" fmla="*/ 2147483646 h 434"/>
              <a:gd name="T30" fmla="*/ 2147483646 w 365"/>
              <a:gd name="T31" fmla="*/ 2147483646 h 434"/>
              <a:gd name="T32" fmla="*/ 2147483646 w 365"/>
              <a:gd name="T33" fmla="*/ 2147483646 h 434"/>
              <a:gd name="T34" fmla="*/ 2147483646 w 365"/>
              <a:gd name="T35" fmla="*/ 2147483646 h 434"/>
              <a:gd name="T36" fmla="*/ 2147483646 w 365"/>
              <a:gd name="T37" fmla="*/ 2147483646 h 434"/>
              <a:gd name="T38" fmla="*/ 2147483646 w 365"/>
              <a:gd name="T39" fmla="*/ 2147483646 h 434"/>
              <a:gd name="T40" fmla="*/ 2147483646 w 365"/>
              <a:gd name="T41" fmla="*/ 2147483646 h 434"/>
              <a:gd name="T42" fmla="*/ 2147483646 w 365"/>
              <a:gd name="T43" fmla="*/ 2147483646 h 434"/>
              <a:gd name="T44" fmla="*/ 2147483646 w 365"/>
              <a:gd name="T45" fmla="*/ 2147483646 h 434"/>
              <a:gd name="T46" fmla="*/ 2147483646 w 365"/>
              <a:gd name="T47" fmla="*/ 2147483646 h 434"/>
              <a:gd name="T48" fmla="*/ 2147483646 w 365"/>
              <a:gd name="T49" fmla="*/ 2147483646 h 434"/>
              <a:gd name="T50" fmla="*/ 2147483646 w 365"/>
              <a:gd name="T51" fmla="*/ 2147483646 h 434"/>
              <a:gd name="T52" fmla="*/ 2147483646 w 365"/>
              <a:gd name="T53" fmla="*/ 2147483646 h 434"/>
              <a:gd name="T54" fmla="*/ 2147483646 w 365"/>
              <a:gd name="T55" fmla="*/ 2147483646 h 434"/>
              <a:gd name="T56" fmla="*/ 2147483646 w 365"/>
              <a:gd name="T57" fmla="*/ 2147483646 h 434"/>
              <a:gd name="T58" fmla="*/ 2147483646 w 365"/>
              <a:gd name="T59" fmla="*/ 2147483646 h 434"/>
              <a:gd name="T60" fmla="*/ 2147483646 w 365"/>
              <a:gd name="T61" fmla="*/ 2147483646 h 434"/>
              <a:gd name="T62" fmla="*/ 2147483646 w 365"/>
              <a:gd name="T63" fmla="*/ 2147483646 h 434"/>
              <a:gd name="T64" fmla="*/ 2147483646 w 365"/>
              <a:gd name="T65" fmla="*/ 2147483646 h 434"/>
              <a:gd name="T66" fmla="*/ 2147483646 w 365"/>
              <a:gd name="T67" fmla="*/ 2147483646 h 434"/>
              <a:gd name="T68" fmla="*/ 2147483646 w 365"/>
              <a:gd name="T69" fmla="*/ 2147483646 h 434"/>
              <a:gd name="T70" fmla="*/ 2147483646 w 365"/>
              <a:gd name="T71" fmla="*/ 2147483646 h 434"/>
              <a:gd name="T72" fmla="*/ 2147483646 w 365"/>
              <a:gd name="T73" fmla="*/ 2147483646 h 434"/>
              <a:gd name="T74" fmla="*/ 2147483646 w 365"/>
              <a:gd name="T75" fmla="*/ 2147483646 h 434"/>
              <a:gd name="T76" fmla="*/ 2147483646 w 365"/>
              <a:gd name="T77" fmla="*/ 2147483646 h 434"/>
              <a:gd name="T78" fmla="*/ 0 w 365"/>
              <a:gd name="T79" fmla="*/ 2147483646 h 43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365"/>
              <a:gd name="T121" fmla="*/ 0 h 434"/>
              <a:gd name="T122" fmla="*/ 365 w 365"/>
              <a:gd name="T123" fmla="*/ 434 h 434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365" h="434">
                <a:moveTo>
                  <a:pt x="0" y="0"/>
                </a:moveTo>
                <a:lnTo>
                  <a:pt x="37" y="1"/>
                </a:lnTo>
                <a:lnTo>
                  <a:pt x="74" y="3"/>
                </a:lnTo>
                <a:lnTo>
                  <a:pt x="108" y="7"/>
                </a:lnTo>
                <a:lnTo>
                  <a:pt x="142" y="12"/>
                </a:lnTo>
                <a:lnTo>
                  <a:pt x="173" y="19"/>
                </a:lnTo>
                <a:lnTo>
                  <a:pt x="203" y="26"/>
                </a:lnTo>
                <a:lnTo>
                  <a:pt x="231" y="35"/>
                </a:lnTo>
                <a:lnTo>
                  <a:pt x="245" y="40"/>
                </a:lnTo>
                <a:lnTo>
                  <a:pt x="258" y="45"/>
                </a:lnTo>
                <a:lnTo>
                  <a:pt x="269" y="51"/>
                </a:lnTo>
                <a:lnTo>
                  <a:pt x="281" y="56"/>
                </a:lnTo>
                <a:lnTo>
                  <a:pt x="291" y="62"/>
                </a:lnTo>
                <a:lnTo>
                  <a:pt x="302" y="68"/>
                </a:lnTo>
                <a:lnTo>
                  <a:pt x="311" y="74"/>
                </a:lnTo>
                <a:lnTo>
                  <a:pt x="320" y="81"/>
                </a:lnTo>
                <a:lnTo>
                  <a:pt x="328" y="87"/>
                </a:lnTo>
                <a:lnTo>
                  <a:pt x="335" y="94"/>
                </a:lnTo>
                <a:lnTo>
                  <a:pt x="342" y="101"/>
                </a:lnTo>
                <a:lnTo>
                  <a:pt x="347" y="108"/>
                </a:lnTo>
                <a:lnTo>
                  <a:pt x="352" y="116"/>
                </a:lnTo>
                <a:lnTo>
                  <a:pt x="356" y="124"/>
                </a:lnTo>
                <a:lnTo>
                  <a:pt x="360" y="131"/>
                </a:lnTo>
                <a:lnTo>
                  <a:pt x="362" y="139"/>
                </a:lnTo>
                <a:lnTo>
                  <a:pt x="363" y="147"/>
                </a:lnTo>
                <a:lnTo>
                  <a:pt x="364" y="155"/>
                </a:lnTo>
                <a:lnTo>
                  <a:pt x="364" y="243"/>
                </a:lnTo>
                <a:lnTo>
                  <a:pt x="363" y="256"/>
                </a:lnTo>
                <a:lnTo>
                  <a:pt x="359" y="267"/>
                </a:lnTo>
                <a:lnTo>
                  <a:pt x="354" y="279"/>
                </a:lnTo>
                <a:lnTo>
                  <a:pt x="346" y="291"/>
                </a:lnTo>
                <a:lnTo>
                  <a:pt x="337" y="302"/>
                </a:lnTo>
                <a:lnTo>
                  <a:pt x="325" y="312"/>
                </a:lnTo>
                <a:lnTo>
                  <a:pt x="312" y="323"/>
                </a:lnTo>
                <a:lnTo>
                  <a:pt x="297" y="333"/>
                </a:lnTo>
                <a:lnTo>
                  <a:pt x="280" y="342"/>
                </a:lnTo>
                <a:lnTo>
                  <a:pt x="262" y="351"/>
                </a:lnTo>
                <a:lnTo>
                  <a:pt x="242" y="359"/>
                </a:lnTo>
                <a:lnTo>
                  <a:pt x="221" y="367"/>
                </a:lnTo>
                <a:lnTo>
                  <a:pt x="197" y="373"/>
                </a:lnTo>
                <a:lnTo>
                  <a:pt x="173" y="379"/>
                </a:lnTo>
                <a:lnTo>
                  <a:pt x="148" y="385"/>
                </a:lnTo>
                <a:lnTo>
                  <a:pt x="121" y="389"/>
                </a:lnTo>
                <a:lnTo>
                  <a:pt x="121" y="433"/>
                </a:lnTo>
                <a:lnTo>
                  <a:pt x="0" y="354"/>
                </a:lnTo>
                <a:lnTo>
                  <a:pt x="121" y="256"/>
                </a:lnTo>
                <a:lnTo>
                  <a:pt x="121" y="301"/>
                </a:lnTo>
                <a:lnTo>
                  <a:pt x="141" y="297"/>
                </a:lnTo>
                <a:lnTo>
                  <a:pt x="161" y="294"/>
                </a:lnTo>
                <a:lnTo>
                  <a:pt x="180" y="289"/>
                </a:lnTo>
                <a:lnTo>
                  <a:pt x="199" y="285"/>
                </a:lnTo>
                <a:lnTo>
                  <a:pt x="216" y="279"/>
                </a:lnTo>
                <a:lnTo>
                  <a:pt x="233" y="274"/>
                </a:lnTo>
                <a:lnTo>
                  <a:pt x="249" y="267"/>
                </a:lnTo>
                <a:lnTo>
                  <a:pt x="264" y="261"/>
                </a:lnTo>
                <a:lnTo>
                  <a:pt x="278" y="254"/>
                </a:lnTo>
                <a:lnTo>
                  <a:pt x="291" y="247"/>
                </a:lnTo>
                <a:lnTo>
                  <a:pt x="304" y="240"/>
                </a:lnTo>
                <a:lnTo>
                  <a:pt x="315" y="233"/>
                </a:lnTo>
                <a:lnTo>
                  <a:pt x="325" y="224"/>
                </a:lnTo>
                <a:lnTo>
                  <a:pt x="335" y="217"/>
                </a:lnTo>
                <a:lnTo>
                  <a:pt x="342" y="208"/>
                </a:lnTo>
                <a:lnTo>
                  <a:pt x="349" y="199"/>
                </a:lnTo>
                <a:lnTo>
                  <a:pt x="339" y="187"/>
                </a:lnTo>
                <a:lnTo>
                  <a:pt x="328" y="176"/>
                </a:lnTo>
                <a:lnTo>
                  <a:pt x="314" y="165"/>
                </a:lnTo>
                <a:lnTo>
                  <a:pt x="298" y="154"/>
                </a:lnTo>
                <a:lnTo>
                  <a:pt x="280" y="144"/>
                </a:lnTo>
                <a:lnTo>
                  <a:pt x="261" y="135"/>
                </a:lnTo>
                <a:lnTo>
                  <a:pt x="240" y="127"/>
                </a:lnTo>
                <a:lnTo>
                  <a:pt x="218" y="119"/>
                </a:lnTo>
                <a:lnTo>
                  <a:pt x="194" y="112"/>
                </a:lnTo>
                <a:lnTo>
                  <a:pt x="169" y="106"/>
                </a:lnTo>
                <a:lnTo>
                  <a:pt x="143" y="101"/>
                </a:lnTo>
                <a:lnTo>
                  <a:pt x="116" y="97"/>
                </a:lnTo>
                <a:lnTo>
                  <a:pt x="88" y="93"/>
                </a:lnTo>
                <a:lnTo>
                  <a:pt x="60" y="90"/>
                </a:lnTo>
                <a:lnTo>
                  <a:pt x="30" y="89"/>
                </a:lnTo>
                <a:lnTo>
                  <a:pt x="0" y="88"/>
                </a:lnTo>
                <a:lnTo>
                  <a:pt x="0" y="0"/>
                </a:lnTo>
              </a:path>
            </a:pathLst>
          </a:custGeom>
          <a:solidFill>
            <a:srgbClr val="FF0000"/>
          </a:solidFill>
          <a:ln w="12700" cap="rnd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69" name="Rectangle 8"/>
          <p:cNvSpPr>
            <a:spLocks noChangeArrowheads="1"/>
          </p:cNvSpPr>
          <p:nvPr/>
        </p:nvSpPr>
        <p:spPr bwMode="auto">
          <a:xfrm>
            <a:off x="635000" y="2348880"/>
            <a:ext cx="2112963" cy="923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6000" dirty="0">
                <a:solidFill>
                  <a:schemeClr val="tx1"/>
                </a:solidFill>
              </a:rPr>
              <a:t>   </a:t>
            </a:r>
            <a:r>
              <a:rPr lang="th-TH" sz="6000" dirty="0">
                <a:solidFill>
                  <a:srgbClr val="C00000"/>
                </a:solidFill>
              </a:rPr>
              <a:t>นิยาม</a:t>
            </a:r>
          </a:p>
        </p:txBody>
      </p:sp>
      <p:sp>
        <p:nvSpPr>
          <p:cNvPr id="40970" name="AutoShape 9"/>
          <p:cNvSpPr>
            <a:spLocks noChangeArrowheads="1"/>
          </p:cNvSpPr>
          <p:nvPr/>
        </p:nvSpPr>
        <p:spPr bwMode="auto">
          <a:xfrm>
            <a:off x="731838" y="3482975"/>
            <a:ext cx="671512" cy="269875"/>
          </a:xfrm>
          <a:prstGeom prst="rightArrow">
            <a:avLst>
              <a:gd name="adj1" fmla="val 50000"/>
              <a:gd name="adj2" fmla="val 62229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 eaLnBrk="1" hangingPunct="1">
              <a:lnSpc>
                <a:spcPct val="90000"/>
              </a:lnSpc>
              <a:spcBef>
                <a:spcPct val="20000"/>
              </a:spcBef>
            </a:pPr>
            <a:endParaRPr lang="en-US" sz="2800" b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40971" name="AutoShape 10"/>
          <p:cNvSpPr>
            <a:spLocks noChangeArrowheads="1"/>
          </p:cNvSpPr>
          <p:nvPr/>
        </p:nvSpPr>
        <p:spPr bwMode="auto">
          <a:xfrm>
            <a:off x="254000" y="3358456"/>
            <a:ext cx="860425" cy="374650"/>
          </a:xfrm>
          <a:prstGeom prst="rightArrow">
            <a:avLst>
              <a:gd name="adj1" fmla="val 50000"/>
              <a:gd name="adj2" fmla="val 57437"/>
            </a:avLst>
          </a:prstGeom>
          <a:solidFill>
            <a:srgbClr val="A4EEFA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4400"/>
          </a:p>
        </p:txBody>
      </p:sp>
      <p:sp>
        <p:nvSpPr>
          <p:cNvPr id="40972" name="Rectangle 11"/>
          <p:cNvSpPr>
            <a:spLocks noChangeArrowheads="1"/>
          </p:cNvSpPr>
          <p:nvPr/>
        </p:nvSpPr>
        <p:spPr bwMode="auto">
          <a:xfrm>
            <a:off x="1116013" y="3140968"/>
            <a:ext cx="8027987" cy="702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400" dirty="0">
                <a:solidFill>
                  <a:srgbClr val="3333FF"/>
                </a:solidFill>
              </a:rPr>
              <a:t>จำเป็นต้องจ่าย หากไม่จ่าย ไม่อาจเดินทาง</a:t>
            </a:r>
          </a:p>
        </p:txBody>
      </p:sp>
      <p:sp>
        <p:nvSpPr>
          <p:cNvPr id="40973" name="Rectangle 12"/>
          <p:cNvSpPr>
            <a:spLocks noChangeArrowheads="1"/>
          </p:cNvSpPr>
          <p:nvPr/>
        </p:nvSpPr>
        <p:spPr bwMode="auto">
          <a:xfrm>
            <a:off x="755650" y="3836293"/>
            <a:ext cx="7626350" cy="702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400" dirty="0">
                <a:solidFill>
                  <a:srgbClr val="3333FF"/>
                </a:solidFill>
              </a:rPr>
              <a:t>    ถึงจุดหมายแต่ละช่วงที่เดินทาง</a:t>
            </a:r>
          </a:p>
        </p:txBody>
      </p:sp>
      <p:sp>
        <p:nvSpPr>
          <p:cNvPr id="40974" name="AutoShape 13"/>
          <p:cNvSpPr>
            <a:spLocks noChangeArrowheads="1"/>
          </p:cNvSpPr>
          <p:nvPr/>
        </p:nvSpPr>
        <p:spPr bwMode="auto">
          <a:xfrm>
            <a:off x="254000" y="4582418"/>
            <a:ext cx="860425" cy="374650"/>
          </a:xfrm>
          <a:prstGeom prst="rightArrow">
            <a:avLst>
              <a:gd name="adj1" fmla="val 50000"/>
              <a:gd name="adj2" fmla="val 57437"/>
            </a:avLst>
          </a:prstGeom>
          <a:solidFill>
            <a:srgbClr val="A4EEFA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4400"/>
          </a:p>
        </p:txBody>
      </p:sp>
      <p:sp>
        <p:nvSpPr>
          <p:cNvPr id="40975" name="Rectangle 14"/>
          <p:cNvSpPr>
            <a:spLocks noChangeArrowheads="1"/>
          </p:cNvSpPr>
          <p:nvPr/>
        </p:nvSpPr>
        <p:spPr bwMode="auto">
          <a:xfrm>
            <a:off x="1116013" y="4436368"/>
            <a:ext cx="8496300" cy="702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400" dirty="0">
                <a:solidFill>
                  <a:srgbClr val="3333FF"/>
                </a:solidFill>
              </a:rPr>
              <a:t>ไม่มี ก.ม. ระเบียบ ข้อบังคับ กำหนดไว้เฉพาะ</a:t>
            </a:r>
          </a:p>
        </p:txBody>
      </p:sp>
      <p:sp>
        <p:nvSpPr>
          <p:cNvPr id="40976" name="Rectangle 15"/>
          <p:cNvSpPr>
            <a:spLocks noChangeArrowheads="1"/>
          </p:cNvSpPr>
          <p:nvPr/>
        </p:nvSpPr>
        <p:spPr bwMode="auto">
          <a:xfrm>
            <a:off x="539750" y="5157192"/>
            <a:ext cx="7613650" cy="702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th-TH" sz="4400" dirty="0">
                <a:solidFill>
                  <a:srgbClr val="3333FF"/>
                </a:solidFill>
              </a:rPr>
              <a:t>     ไม่ใช่ค่าใช้จ่ายเกี่ยวกับเนื้องานที่ปฏิบัติ</a:t>
            </a:r>
          </a:p>
        </p:txBody>
      </p:sp>
      <p:sp>
        <p:nvSpPr>
          <p:cNvPr id="40977" name="AutoShape 16"/>
          <p:cNvSpPr>
            <a:spLocks noChangeArrowheads="1"/>
          </p:cNvSpPr>
          <p:nvPr/>
        </p:nvSpPr>
        <p:spPr bwMode="auto">
          <a:xfrm>
            <a:off x="254000" y="5229200"/>
            <a:ext cx="860425" cy="374650"/>
          </a:xfrm>
          <a:prstGeom prst="rightArrow">
            <a:avLst>
              <a:gd name="adj1" fmla="val 50000"/>
              <a:gd name="adj2" fmla="val 57437"/>
            </a:avLst>
          </a:prstGeom>
          <a:solidFill>
            <a:srgbClr val="A4EEFA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4400"/>
          </a:p>
        </p:txBody>
      </p:sp>
      <p:pic>
        <p:nvPicPr>
          <p:cNvPr id="40978" name="Picture 17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428604"/>
            <a:ext cx="1833563" cy="89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01ECF3-05B6-4BB1-BAEA-7B5674E370BE}" type="slidenum">
              <a:rPr lang="en-US"/>
              <a:pPr>
                <a:defRPr/>
              </a:pPr>
              <a:t>26</a:t>
            </a:fld>
            <a:endParaRPr lang="th-TH"/>
          </a:p>
        </p:txBody>
      </p:sp>
      <p:sp>
        <p:nvSpPr>
          <p:cNvPr id="34819" name="AutoShape 2"/>
          <p:cNvSpPr>
            <a:spLocks noChangeArrowheads="1"/>
          </p:cNvSpPr>
          <p:nvPr/>
        </p:nvSpPr>
        <p:spPr bwMode="auto">
          <a:xfrm>
            <a:off x="541338" y="190500"/>
            <a:ext cx="8156575" cy="1238250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CCFF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algn="ctr">
              <a:buFontTx/>
              <a:buNone/>
            </a:pPr>
            <a:r>
              <a:rPr lang="th-TH"/>
              <a:t>เดินทางไปราชการประจำ</a:t>
            </a:r>
          </a:p>
        </p:txBody>
      </p:sp>
      <p:sp>
        <p:nvSpPr>
          <p:cNvPr id="34820" name="Rectangle 3"/>
          <p:cNvSpPr>
            <a:spLocks noChangeArrowheads="1"/>
          </p:cNvSpPr>
          <p:nvPr/>
        </p:nvSpPr>
        <p:spPr bwMode="auto">
          <a:xfrm>
            <a:off x="339725" y="1690688"/>
            <a:ext cx="8763000" cy="132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None/>
            </a:pPr>
            <a:r>
              <a:rPr lang="en-US" sz="4000" dirty="0">
                <a:solidFill>
                  <a:srgbClr val="CC0099"/>
                </a:solidFill>
              </a:rPr>
              <a:t>1</a:t>
            </a:r>
            <a:r>
              <a:rPr lang="th-TH" sz="4000" dirty="0">
                <a:solidFill>
                  <a:srgbClr val="CC0099"/>
                </a:solidFill>
              </a:rPr>
              <a:t>. ประจำต่างสำนักงาน / รักษาการใน</a:t>
            </a:r>
            <a:r>
              <a:rPr lang="th-TH" sz="4000" dirty="0" smtClean="0">
                <a:solidFill>
                  <a:srgbClr val="CC0099"/>
                </a:solidFill>
              </a:rPr>
              <a:t>ตำแหน่งรักษาราชการ</a:t>
            </a:r>
            <a:br>
              <a:rPr lang="th-TH" sz="4000" dirty="0" smtClean="0">
                <a:solidFill>
                  <a:srgbClr val="CC0099"/>
                </a:solidFill>
              </a:rPr>
            </a:br>
            <a:r>
              <a:rPr lang="th-TH" sz="4000" dirty="0" smtClean="0">
                <a:solidFill>
                  <a:srgbClr val="CC0099"/>
                </a:solidFill>
              </a:rPr>
              <a:t>เพื่อ</a:t>
            </a:r>
            <a:r>
              <a:rPr lang="th-TH" sz="4000" dirty="0">
                <a:solidFill>
                  <a:srgbClr val="CC0099"/>
                </a:solidFill>
              </a:rPr>
              <a:t>ดำรงตำแหน่งใหม่ ณ สำนักงานใหม่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60363" y="3136900"/>
            <a:ext cx="8763000" cy="708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None/>
            </a:pPr>
            <a:r>
              <a:rPr lang="en-US" sz="4000" dirty="0">
                <a:solidFill>
                  <a:srgbClr val="0000CC"/>
                </a:solidFill>
              </a:rPr>
              <a:t>2</a:t>
            </a:r>
            <a:r>
              <a:rPr lang="th-TH" sz="4000" dirty="0">
                <a:solidFill>
                  <a:srgbClr val="0000CC"/>
                </a:solidFill>
              </a:rPr>
              <a:t>. ประจำสำนักงานเดิมในท้องที่ใหม่ (ย้ายสำนักงาน)</a:t>
            </a: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381000" y="3944608"/>
            <a:ext cx="8763000" cy="708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None/>
            </a:pPr>
            <a:r>
              <a:rPr lang="en-US" sz="4000" dirty="0">
                <a:solidFill>
                  <a:srgbClr val="006600"/>
                </a:solidFill>
              </a:rPr>
              <a:t>3</a:t>
            </a:r>
            <a:r>
              <a:rPr lang="th-TH" sz="4000" dirty="0">
                <a:solidFill>
                  <a:srgbClr val="006600"/>
                </a:solidFill>
              </a:rPr>
              <a:t>. ไปปฏิบัติงานมี</a:t>
            </a:r>
            <a:r>
              <a:rPr lang="th-TH" sz="4000" dirty="0" smtClean="0">
                <a:solidFill>
                  <a:srgbClr val="006600"/>
                </a:solidFill>
              </a:rPr>
              <a:t>กำหนดเวลาตั้งแต่ </a:t>
            </a:r>
            <a:r>
              <a:rPr lang="en-US" sz="4000" dirty="0">
                <a:solidFill>
                  <a:srgbClr val="006600"/>
                </a:solidFill>
              </a:rPr>
              <a:t>1</a:t>
            </a:r>
            <a:r>
              <a:rPr lang="th-TH" sz="4000" dirty="0">
                <a:solidFill>
                  <a:srgbClr val="006600"/>
                </a:solidFill>
              </a:rPr>
              <a:t> ปีขึ้นไป</a:t>
            </a:r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323528" y="4625199"/>
            <a:ext cx="8763000" cy="132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None/>
            </a:pPr>
            <a:r>
              <a:rPr lang="en-US" sz="4000" dirty="0">
                <a:solidFill>
                  <a:schemeClr val="tx1"/>
                </a:solidFill>
              </a:rPr>
              <a:t>4</a:t>
            </a:r>
            <a:r>
              <a:rPr lang="th-TH" sz="4000" dirty="0">
                <a:solidFill>
                  <a:schemeClr val="tx1"/>
                </a:solidFill>
              </a:rPr>
              <a:t>. </a:t>
            </a:r>
            <a:r>
              <a:rPr lang="th-TH" sz="4000" dirty="0" smtClean="0">
                <a:solidFill>
                  <a:schemeClr val="tx1"/>
                </a:solidFill>
              </a:rPr>
              <a:t>ช่วยราชการไม่อาจกำหนดระยะสิ้นสุด หรือ</a:t>
            </a:r>
            <a:r>
              <a:rPr lang="th-TH" sz="4000" dirty="0">
                <a:solidFill>
                  <a:schemeClr val="tx1"/>
                </a:solidFill>
              </a:rPr>
              <a:t>ช่วย</a:t>
            </a:r>
            <a:r>
              <a:rPr lang="th-TH" sz="4000" dirty="0" smtClean="0">
                <a:solidFill>
                  <a:schemeClr val="tx1"/>
                </a:solidFill>
              </a:rPr>
              <a:t>ราชการ</a:t>
            </a:r>
            <a:br>
              <a:rPr lang="th-TH" sz="4000" dirty="0" smtClean="0">
                <a:solidFill>
                  <a:schemeClr val="tx1"/>
                </a:solidFill>
              </a:rPr>
            </a:br>
            <a:r>
              <a:rPr lang="th-TH" sz="4000" dirty="0" smtClean="0">
                <a:solidFill>
                  <a:schemeClr val="tx1"/>
                </a:solidFill>
              </a:rPr>
              <a:t>อยู่ต่อที่เดิมจนเวลา</a:t>
            </a:r>
            <a:r>
              <a:rPr lang="th-TH" sz="4000" dirty="0">
                <a:solidFill>
                  <a:schemeClr val="tx1"/>
                </a:solidFill>
              </a:rPr>
              <a:t>ที่ครบ </a:t>
            </a:r>
            <a:r>
              <a:rPr lang="en-US" sz="4000" dirty="0">
                <a:solidFill>
                  <a:schemeClr val="tx1"/>
                </a:solidFill>
              </a:rPr>
              <a:t>1</a:t>
            </a:r>
            <a:r>
              <a:rPr lang="th-TH" sz="4000" dirty="0">
                <a:solidFill>
                  <a:schemeClr val="tx1"/>
                </a:solidFill>
              </a:rPr>
              <a:t> </a:t>
            </a:r>
            <a:r>
              <a:rPr lang="th-TH" sz="4000" dirty="0" smtClean="0">
                <a:solidFill>
                  <a:schemeClr val="tx1"/>
                </a:solidFill>
              </a:rPr>
              <a:t>ปีเป็นต้นไป</a:t>
            </a:r>
            <a:endParaRPr lang="th-TH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56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A78656-4483-441F-AA64-0925484CC7B3}" type="slidenum">
              <a:rPr lang="en-US">
                <a:latin typeface="AngsanaUPC" pitchFamily="18" charset="-34"/>
                <a:cs typeface="AngsanaUPC" pitchFamily="18" charset="-34"/>
              </a:rPr>
              <a:pPr/>
              <a:t>27</a:t>
            </a:fld>
            <a:endParaRPr lang="th-TH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5059" name="AutoShape 2"/>
          <p:cNvSpPr>
            <a:spLocks noChangeArrowheads="1"/>
          </p:cNvSpPr>
          <p:nvPr/>
        </p:nvSpPr>
        <p:spPr bwMode="auto">
          <a:xfrm>
            <a:off x="396875" y="190500"/>
            <a:ext cx="8251825" cy="941388"/>
          </a:xfrm>
          <a:prstGeom prst="roundRect">
            <a:avLst>
              <a:gd name="adj" fmla="val 16657"/>
            </a:avLst>
          </a:prstGeom>
          <a:noFill/>
          <a:ln w="12700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b="1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5060" name="Rectangle 5"/>
          <p:cNvSpPr>
            <a:spLocks noChangeArrowheads="1"/>
          </p:cNvSpPr>
          <p:nvPr/>
        </p:nvSpPr>
        <p:spPr bwMode="auto">
          <a:xfrm>
            <a:off x="214282" y="333375"/>
            <a:ext cx="8786874" cy="875882"/>
          </a:xfrm>
          <a:prstGeom prst="rect">
            <a:avLst/>
          </a:prstGeom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2075" tIns="46038" rIns="92075" bIns="46038">
            <a:spAutoFit/>
          </a:bodyPr>
          <a:lstStyle/>
          <a:p>
            <a:pPr marL="342900" indent="-342900"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55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ค่าใช้จ่ายในการเดินทางไปราชการประจำ</a:t>
            </a:r>
          </a:p>
        </p:txBody>
      </p:sp>
      <p:sp>
        <p:nvSpPr>
          <p:cNvPr id="45061" name="Text Box 24"/>
          <p:cNvSpPr txBox="1">
            <a:spLocks noChangeArrowheads="1"/>
          </p:cNvSpPr>
          <p:nvPr/>
        </p:nvSpPr>
        <p:spPr bwMode="auto">
          <a:xfrm>
            <a:off x="1115616" y="1196752"/>
            <a:ext cx="9144000" cy="8239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เบี้ยเลี้ยง</a:t>
            </a:r>
            <a:r>
              <a:rPr lang="th-TH" sz="44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เดินทาง</a:t>
            </a:r>
            <a:endParaRPr lang="th-TH" sz="4400" b="1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5062" name="Text Box 25"/>
          <p:cNvSpPr txBox="1">
            <a:spLocks noChangeArrowheads="1"/>
          </p:cNvSpPr>
          <p:nvPr/>
        </p:nvSpPr>
        <p:spPr bwMode="auto">
          <a:xfrm>
            <a:off x="1115616" y="1844824"/>
            <a:ext cx="9144000" cy="8239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ค่าขนย้ายสิ่งของ</a:t>
            </a:r>
            <a:r>
              <a:rPr lang="th-TH" sz="44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ส่วนตัว</a:t>
            </a:r>
            <a:endParaRPr lang="th-TH" sz="4400" b="1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5063" name="Text Box 26"/>
          <p:cNvSpPr txBox="1">
            <a:spLocks noChangeArrowheads="1"/>
          </p:cNvSpPr>
          <p:nvPr/>
        </p:nvSpPr>
        <p:spPr bwMode="auto">
          <a:xfrm>
            <a:off x="1071602" y="2564904"/>
            <a:ext cx="9144000" cy="8239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ค่าใช้จ่ายอื่นที่จำเป็นฯ</a:t>
            </a:r>
          </a:p>
        </p:txBody>
      </p:sp>
      <p:sp>
        <p:nvSpPr>
          <p:cNvPr id="45064" name="Text Box 27"/>
          <p:cNvSpPr txBox="1">
            <a:spLocks noChangeArrowheads="1"/>
          </p:cNvSpPr>
          <p:nvPr/>
        </p:nvSpPr>
        <p:spPr bwMode="auto">
          <a:xfrm>
            <a:off x="1071602" y="3212976"/>
            <a:ext cx="9144000" cy="8239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ค่าเช่าที่พัก</a:t>
            </a:r>
          </a:p>
        </p:txBody>
      </p:sp>
      <p:sp>
        <p:nvSpPr>
          <p:cNvPr id="45065" name="Text Box 28"/>
          <p:cNvSpPr txBox="1">
            <a:spLocks noChangeArrowheads="1"/>
          </p:cNvSpPr>
          <p:nvPr/>
        </p:nvSpPr>
        <p:spPr bwMode="auto">
          <a:xfrm>
            <a:off x="1071602" y="3861048"/>
            <a:ext cx="9144000" cy="8239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ค่าพาหนะ</a:t>
            </a:r>
          </a:p>
        </p:txBody>
      </p:sp>
      <p:pic>
        <p:nvPicPr>
          <p:cNvPr id="45066" name="Picture 29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2357430"/>
            <a:ext cx="3087687" cy="1657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1071538" y="4509120"/>
            <a:ext cx="9144000" cy="64697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th-TH" sz="3600" b="1" dirty="0" smtClean="0">
                <a:solidFill>
                  <a:srgbClr val="0000FF"/>
                </a:solidFill>
                <a:latin typeface="AngsanaUPC" pitchFamily="18" charset="-34"/>
                <a:cs typeface="AngsanaUPC" pitchFamily="18" charset="-34"/>
              </a:rPr>
              <a:t>*ค่าใช้จ่ายจะเบิกได้ต้องมิใช่การเดินทางตามคำร้องขอของตัวเอง</a:t>
            </a:r>
            <a:endParaRPr lang="th-TH" sz="3600" b="1" dirty="0">
              <a:solidFill>
                <a:srgbClr val="0000FF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1071538" y="5013176"/>
            <a:ext cx="8208962" cy="64697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3600" b="1" dirty="0">
                <a:solidFill>
                  <a:srgbClr val="0000FF"/>
                </a:solidFill>
                <a:latin typeface="AngsanaUPC" pitchFamily="18" charset="-34"/>
                <a:cs typeface="AngsanaUPC" pitchFamily="18" charset="-34"/>
              </a:rPr>
              <a:t>*</a:t>
            </a:r>
            <a:r>
              <a:rPr lang="th-TH" sz="3600" b="1" dirty="0">
                <a:solidFill>
                  <a:srgbClr val="0000FF"/>
                </a:solidFill>
                <a:latin typeface="AngsanaUPC" pitchFamily="18" charset="-34"/>
                <a:cs typeface="AngsanaUPC" pitchFamily="18" charset="-34"/>
              </a:rPr>
              <a:t>ไปประจำต่างสังกัด เบิกจากสังกัดใหม่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55A488E-C7C9-485C-941C-6792D39BA7A5}" type="slidenum">
              <a:rPr lang="en-US">
                <a:latin typeface="AngsanaUPC" pitchFamily="18" charset="-34"/>
                <a:cs typeface="AngsanaUPC" pitchFamily="18" charset="-34"/>
              </a:rPr>
              <a:pPr/>
              <a:t>28</a:t>
            </a:fld>
            <a:endParaRPr lang="th-TH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7107" name="AutoShape 2"/>
          <p:cNvSpPr>
            <a:spLocks noChangeArrowheads="1"/>
          </p:cNvSpPr>
          <p:nvPr/>
        </p:nvSpPr>
        <p:spPr bwMode="auto">
          <a:xfrm>
            <a:off x="396875" y="190500"/>
            <a:ext cx="8251825" cy="941388"/>
          </a:xfrm>
          <a:prstGeom prst="roundRect">
            <a:avLst>
              <a:gd name="adj" fmla="val 16657"/>
            </a:avLst>
          </a:prstGeom>
          <a:noFill/>
          <a:ln w="12700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b="1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7108" name="Rectangle 3"/>
          <p:cNvSpPr>
            <a:spLocks noChangeArrowheads="1"/>
          </p:cNvSpPr>
          <p:nvPr/>
        </p:nvSpPr>
        <p:spPr bwMode="auto">
          <a:xfrm>
            <a:off x="3143240" y="44624"/>
            <a:ext cx="3384550" cy="854722"/>
          </a:xfrm>
          <a:prstGeom prst="rect">
            <a:avLst/>
          </a:prstGeom>
          <a:solidFill>
            <a:srgbClr val="CCECFF"/>
          </a:solidFill>
          <a:ln w="762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5500" b="1" dirty="0">
                <a:solidFill>
                  <a:srgbClr val="FFFF00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5500" b="1" dirty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สิทธิในการเบิก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251520" y="1009654"/>
            <a:ext cx="12240989" cy="4827845"/>
            <a:chOff x="262623" y="1366825"/>
            <a:chExt cx="12240989" cy="4827845"/>
          </a:xfrm>
        </p:grpSpPr>
        <p:sp>
          <p:nvSpPr>
            <p:cNvPr id="47109" name="Rectangle 4"/>
            <p:cNvSpPr>
              <a:spLocks noChangeArrowheads="1"/>
            </p:cNvSpPr>
            <p:nvPr/>
          </p:nvSpPr>
          <p:spPr bwMode="auto">
            <a:xfrm>
              <a:off x="334631" y="1366825"/>
              <a:ext cx="2014537" cy="662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th-TH" sz="4000" b="1" dirty="0">
                  <a:solidFill>
                    <a:srgbClr val="272BD9"/>
                  </a:solidFill>
                  <a:latin typeface="AngsanaUPC" pitchFamily="18" charset="-34"/>
                  <a:cs typeface="AngsanaUPC" pitchFamily="18" charset="-34"/>
                </a:rPr>
                <a:t>ผู้เดินทาง</a:t>
              </a:r>
            </a:p>
          </p:txBody>
        </p:sp>
        <p:sp>
          <p:nvSpPr>
            <p:cNvPr id="47110" name="Rectangle 5"/>
            <p:cNvSpPr>
              <a:spLocks noChangeArrowheads="1"/>
            </p:cNvSpPr>
            <p:nvPr/>
          </p:nvSpPr>
          <p:spPr bwMode="auto">
            <a:xfrm>
              <a:off x="334631" y="2643163"/>
              <a:ext cx="863600" cy="491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50000"/>
                </a:spcBef>
                <a:buFont typeface="Wingdings" pitchFamily="2" charset="2"/>
                <a:buChar char="v"/>
              </a:pPr>
              <a:r>
                <a:rPr lang="en-US" sz="2800" b="1" dirty="0">
                  <a:solidFill>
                    <a:srgbClr val="FF9933"/>
                  </a:solidFill>
                  <a:latin typeface="AngsanaUPC" pitchFamily="18" charset="-34"/>
                  <a:cs typeface="AngsanaUPC" pitchFamily="18" charset="-34"/>
                </a:rPr>
                <a:t> </a:t>
              </a:r>
            </a:p>
          </p:txBody>
        </p:sp>
        <p:sp>
          <p:nvSpPr>
            <p:cNvPr id="47111" name="Rectangle 6"/>
            <p:cNvSpPr>
              <a:spLocks noChangeArrowheads="1"/>
            </p:cNvSpPr>
            <p:nvPr/>
          </p:nvSpPr>
          <p:spPr bwMode="auto">
            <a:xfrm>
              <a:off x="766679" y="2480867"/>
              <a:ext cx="1224694" cy="662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th-TH" sz="40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คู่สมรส</a:t>
              </a:r>
            </a:p>
          </p:txBody>
        </p:sp>
        <p:sp>
          <p:nvSpPr>
            <p:cNvPr id="47112" name="Rectangle 7"/>
            <p:cNvSpPr>
              <a:spLocks noChangeArrowheads="1"/>
            </p:cNvSpPr>
            <p:nvPr/>
          </p:nvSpPr>
          <p:spPr bwMode="auto">
            <a:xfrm>
              <a:off x="766679" y="2928915"/>
              <a:ext cx="806311" cy="662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th-TH" sz="40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บุตร</a:t>
              </a:r>
            </a:p>
          </p:txBody>
        </p:sp>
        <p:sp>
          <p:nvSpPr>
            <p:cNvPr id="47113" name="Rectangle 8"/>
            <p:cNvSpPr>
              <a:spLocks noChangeArrowheads="1"/>
            </p:cNvSpPr>
            <p:nvPr/>
          </p:nvSpPr>
          <p:spPr bwMode="auto">
            <a:xfrm>
              <a:off x="334631" y="3071791"/>
              <a:ext cx="591509" cy="491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50000"/>
                </a:spcBef>
                <a:buFont typeface="Wingdings" pitchFamily="2" charset="2"/>
                <a:buChar char="v"/>
              </a:pPr>
              <a:r>
                <a:rPr lang="en-US" sz="2800" b="1" dirty="0">
                  <a:solidFill>
                    <a:srgbClr val="FF9933"/>
                  </a:solidFill>
                  <a:latin typeface="AngsanaUPC" pitchFamily="18" charset="-34"/>
                  <a:cs typeface="AngsanaUPC" pitchFamily="18" charset="-34"/>
                </a:rPr>
                <a:t> </a:t>
              </a:r>
            </a:p>
          </p:txBody>
        </p:sp>
        <p:sp>
          <p:nvSpPr>
            <p:cNvPr id="47114" name="Rectangle 9"/>
            <p:cNvSpPr>
              <a:spLocks noChangeArrowheads="1"/>
            </p:cNvSpPr>
            <p:nvPr/>
          </p:nvSpPr>
          <p:spPr bwMode="auto">
            <a:xfrm>
              <a:off x="334631" y="3571857"/>
              <a:ext cx="591509" cy="491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50000"/>
                </a:spcBef>
                <a:buFont typeface="Wingdings" pitchFamily="2" charset="2"/>
                <a:buChar char="v"/>
              </a:pPr>
              <a:r>
                <a:rPr lang="en-US" sz="2800" b="1" dirty="0">
                  <a:solidFill>
                    <a:srgbClr val="FF9933"/>
                  </a:solidFill>
                  <a:latin typeface="AngsanaUPC" pitchFamily="18" charset="-34"/>
                  <a:cs typeface="AngsanaUPC" pitchFamily="18" charset="-34"/>
                </a:rPr>
                <a:t> </a:t>
              </a:r>
            </a:p>
          </p:txBody>
        </p:sp>
        <p:sp>
          <p:nvSpPr>
            <p:cNvPr id="47115" name="Rectangle 10"/>
            <p:cNvSpPr>
              <a:spLocks noChangeArrowheads="1"/>
            </p:cNvSpPr>
            <p:nvPr/>
          </p:nvSpPr>
          <p:spPr bwMode="auto">
            <a:xfrm>
              <a:off x="767224" y="3500419"/>
              <a:ext cx="6480175" cy="662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20000"/>
                </a:spcBef>
              </a:pPr>
              <a:r>
                <a:rPr lang="th-TH" sz="40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บิดามารดา (ของ</a:t>
              </a:r>
              <a:r>
                <a:rPr lang="th-TH" sz="4000" b="1" dirty="0" smtClean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ตนเอง </a:t>
              </a:r>
              <a:r>
                <a:rPr lang="th-TH" sz="40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+ คู่สมรส)</a:t>
              </a:r>
            </a:p>
          </p:txBody>
        </p:sp>
        <p:sp>
          <p:nvSpPr>
            <p:cNvPr id="47116" name="Rectangle 11"/>
            <p:cNvSpPr>
              <a:spLocks noChangeArrowheads="1"/>
            </p:cNvSpPr>
            <p:nvPr/>
          </p:nvSpPr>
          <p:spPr bwMode="auto">
            <a:xfrm>
              <a:off x="334631" y="4151881"/>
              <a:ext cx="591509" cy="491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50000"/>
                </a:spcBef>
                <a:buFont typeface="Wingdings" pitchFamily="2" charset="2"/>
                <a:buChar char="v"/>
              </a:pPr>
              <a:r>
                <a:rPr lang="en-US" sz="2800" b="1" dirty="0">
                  <a:solidFill>
                    <a:srgbClr val="FF9933"/>
                  </a:solidFill>
                  <a:latin typeface="AngsanaUPC" pitchFamily="18" charset="-34"/>
                  <a:cs typeface="AngsanaUPC" pitchFamily="18" charset="-34"/>
                </a:rPr>
                <a:t> </a:t>
              </a:r>
            </a:p>
          </p:txBody>
        </p:sp>
        <p:sp>
          <p:nvSpPr>
            <p:cNvPr id="47117" name="Rectangle 12"/>
            <p:cNvSpPr>
              <a:spLocks noChangeArrowheads="1"/>
            </p:cNvSpPr>
            <p:nvPr/>
          </p:nvSpPr>
          <p:spPr bwMode="auto">
            <a:xfrm>
              <a:off x="766679" y="4000485"/>
              <a:ext cx="1407437" cy="662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20000"/>
                </a:spcBef>
              </a:pPr>
              <a:r>
                <a:rPr lang="th-TH" sz="40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ผู้ติดตาม</a:t>
              </a:r>
            </a:p>
          </p:txBody>
        </p:sp>
        <p:sp>
          <p:nvSpPr>
            <p:cNvPr id="47118" name="Rectangle 13"/>
            <p:cNvSpPr>
              <a:spLocks noChangeArrowheads="1"/>
            </p:cNvSpPr>
            <p:nvPr/>
          </p:nvSpPr>
          <p:spPr bwMode="auto">
            <a:xfrm>
              <a:off x="766679" y="4621239"/>
              <a:ext cx="768350" cy="548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50000"/>
                </a:spcBef>
                <a:buFont typeface="Wingdings" pitchFamily="2" charset="2"/>
                <a:buChar char="Ø"/>
              </a:pPr>
              <a:r>
                <a:rPr lang="en-US" sz="3200" b="1" dirty="0">
                  <a:solidFill>
                    <a:srgbClr val="FF9933"/>
                  </a:solidFill>
                  <a:latin typeface="AngsanaUPC" pitchFamily="18" charset="-34"/>
                  <a:cs typeface="AngsanaUPC" pitchFamily="18" charset="-34"/>
                </a:rPr>
                <a:t>  </a:t>
              </a:r>
            </a:p>
          </p:txBody>
        </p:sp>
        <p:sp>
          <p:nvSpPr>
            <p:cNvPr id="47119" name="Rectangle 14"/>
            <p:cNvSpPr>
              <a:spLocks noChangeArrowheads="1"/>
            </p:cNvSpPr>
            <p:nvPr/>
          </p:nvSpPr>
          <p:spPr bwMode="auto">
            <a:xfrm>
              <a:off x="1198231" y="4562750"/>
              <a:ext cx="11305381" cy="5915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20000"/>
                </a:spcBef>
              </a:pPr>
              <a:r>
                <a:rPr lang="th-TH" sz="3600" dirty="0" smtClean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 วิชาการปฏิบัติการ ทั่วไปปฏิบัติงานและชำนาญงาน </a:t>
              </a:r>
              <a:r>
                <a:rPr lang="en-US" sz="3600" b="1" dirty="0" smtClean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  </a:t>
              </a:r>
              <a:r>
                <a:rPr lang="en-US" sz="36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1</a:t>
              </a:r>
              <a:r>
                <a:rPr lang="th-TH" sz="36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 คน</a:t>
              </a:r>
            </a:p>
          </p:txBody>
        </p:sp>
        <p:sp>
          <p:nvSpPr>
            <p:cNvPr id="47120" name="Rectangle 15"/>
            <p:cNvSpPr>
              <a:spLocks noChangeArrowheads="1"/>
            </p:cNvSpPr>
            <p:nvPr/>
          </p:nvSpPr>
          <p:spPr bwMode="auto">
            <a:xfrm>
              <a:off x="1093665" y="4938299"/>
              <a:ext cx="7881926" cy="1256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2075" tIns="46038" rIns="92075" bIns="46038">
              <a:spAutoFit/>
            </a:bodyPr>
            <a:lstStyle/>
            <a:p>
              <a:pPr marL="174625" indent="-174625" eaLnBrk="1" hangingPunct="1">
                <a:lnSpc>
                  <a:spcPct val="90000"/>
                </a:lnSpc>
                <a:spcBef>
                  <a:spcPct val="20000"/>
                </a:spcBef>
              </a:pPr>
              <a:r>
                <a:rPr lang="th-TH" sz="48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 </a:t>
              </a:r>
              <a:r>
                <a:rPr lang="th-TH" sz="4800" b="1" dirty="0" smtClean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 </a:t>
              </a:r>
              <a:r>
                <a:rPr lang="th-TH" sz="3600" dirty="0" smtClean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บริหารต้นและสูง อำนวยการต้นและสูง วิชาการชำนาญการขึ้นไป ทั่วไปอาวุโส และทักษะพิเศษ </a:t>
              </a:r>
              <a:r>
                <a:rPr lang="th-TH" sz="3600" b="1" dirty="0" smtClean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 ไม่</a:t>
              </a:r>
              <a:r>
                <a:rPr lang="th-TH" sz="36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เกิน </a:t>
              </a:r>
              <a:r>
                <a:rPr lang="en-US" sz="36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2</a:t>
              </a:r>
              <a:r>
                <a:rPr lang="th-TH" sz="3600" b="1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 คน</a:t>
              </a:r>
            </a:p>
          </p:txBody>
        </p:sp>
        <p:sp>
          <p:nvSpPr>
            <p:cNvPr id="47121" name="Rectangle 16"/>
            <p:cNvSpPr>
              <a:spLocks noChangeArrowheads="1"/>
            </p:cNvSpPr>
            <p:nvPr/>
          </p:nvSpPr>
          <p:spPr bwMode="auto">
            <a:xfrm>
              <a:off x="766431" y="5082315"/>
              <a:ext cx="599523" cy="548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50000"/>
                </a:spcBef>
                <a:buFont typeface="Wingdings" pitchFamily="2" charset="2"/>
                <a:buChar char="Ø"/>
              </a:pPr>
              <a:r>
                <a:rPr lang="en-US" sz="3200" b="1" dirty="0">
                  <a:solidFill>
                    <a:srgbClr val="FF9933"/>
                  </a:solidFill>
                  <a:latin typeface="AngsanaUPC" pitchFamily="18" charset="-34"/>
                  <a:cs typeface="AngsanaUPC" pitchFamily="18" charset="-34"/>
                </a:rPr>
                <a:t> </a:t>
              </a:r>
            </a:p>
          </p:txBody>
        </p:sp>
        <p:sp>
          <p:nvSpPr>
            <p:cNvPr id="47122" name="Rectangle 18"/>
            <p:cNvSpPr>
              <a:spLocks noChangeArrowheads="1"/>
            </p:cNvSpPr>
            <p:nvPr/>
          </p:nvSpPr>
          <p:spPr bwMode="auto">
            <a:xfrm>
              <a:off x="262623" y="1998650"/>
              <a:ext cx="3814762" cy="662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marL="342900" indent="-34290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th-TH" sz="4000" b="1" dirty="0">
                  <a:solidFill>
                    <a:srgbClr val="272BD9"/>
                  </a:solidFill>
                  <a:latin typeface="AngsanaUPC" pitchFamily="18" charset="-34"/>
                  <a:cs typeface="AngsanaUPC" pitchFamily="18" charset="-34"/>
                </a:rPr>
                <a:t>บุคคลในครอบครัว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276225"/>
            <a:ext cx="8226425" cy="1135063"/>
          </a:xfrm>
          <a:solidFill>
            <a:srgbClr val="FFFFCC"/>
          </a:solidFill>
          <a:ln w="12700" cap="flat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th-TH" sz="4800" b="1" dirty="0" smtClean="0">
                <a:solidFill>
                  <a:schemeClr val="tx1"/>
                </a:solidFill>
                <a:effectLst/>
                <a:latin typeface="AngsanaUPC" pitchFamily="18" charset="-34"/>
                <a:cs typeface="AngsanaUPC" pitchFamily="18" charset="-34"/>
              </a:rPr>
              <a:t>การนับเวลาเพื่อคำนวณเบี้ยเลี้ยง </a:t>
            </a:r>
            <a:r>
              <a:rPr lang="th-TH" sz="4800" b="1" dirty="0" smtClean="0">
                <a:solidFill>
                  <a:srgbClr val="FF0000"/>
                </a:solidFill>
                <a:effectLst/>
                <a:latin typeface="AngsanaUPC" pitchFamily="18" charset="-34"/>
                <a:cs typeface="AngsanaUPC" pitchFamily="18" charset="-34"/>
              </a:rPr>
              <a:t>(ม. </a:t>
            </a:r>
            <a:r>
              <a:rPr lang="en-US" sz="4800" b="1" dirty="0" smtClean="0">
                <a:solidFill>
                  <a:srgbClr val="FF0000"/>
                </a:solidFill>
                <a:effectLst/>
                <a:latin typeface="AngsanaUPC" pitchFamily="18" charset="-34"/>
                <a:cs typeface="AngsanaUPC" pitchFamily="18" charset="-34"/>
              </a:rPr>
              <a:t>35</a:t>
            </a:r>
            <a:r>
              <a:rPr lang="th-TH" sz="4800" b="1" dirty="0" smtClean="0">
                <a:solidFill>
                  <a:srgbClr val="FF0000"/>
                </a:solidFill>
                <a:effectLst/>
                <a:latin typeface="AngsanaUPC" pitchFamily="18" charset="-34"/>
                <a:cs typeface="AngsanaUPC" pitchFamily="18" charset="-34"/>
              </a:rPr>
              <a:t>)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idx="1"/>
          </p:nvPr>
        </p:nvSpPr>
        <p:spPr>
          <a:xfrm>
            <a:off x="928662" y="1490484"/>
            <a:ext cx="7858180" cy="714380"/>
          </a:xfrm>
          <a:noFill/>
        </p:spPr>
        <p:txBody>
          <a:bodyPr>
            <a:noAutofit/>
          </a:bodyPr>
          <a:lstStyle/>
          <a:p>
            <a:pPr marL="0" indent="0" eaLnBrk="1" hangingPunct="1">
              <a:buFontTx/>
              <a:buNone/>
            </a:pPr>
            <a:r>
              <a:rPr lang="th-TH" sz="4400" b="1" dirty="0" smtClean="0">
                <a:solidFill>
                  <a:srgbClr val="0000FF"/>
                </a:solidFill>
                <a:latin typeface="AngsanaUPC" pitchFamily="18" charset="-34"/>
                <a:cs typeface="AngsanaUPC" pitchFamily="18" charset="-34"/>
              </a:rPr>
              <a:t>-  ออกจากสถานที่อยู่จนถึงสถานที่พักที่ไปรับราชการแห่งใหม่</a:t>
            </a:r>
          </a:p>
        </p:txBody>
      </p:sp>
      <p:sp>
        <p:nvSpPr>
          <p:cNvPr id="14338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8FB6376-800F-499B-A4DF-ACCC8E9B2624}" type="slidenum">
              <a:rPr lang="en-US"/>
              <a:pPr/>
              <a:t>29</a:t>
            </a:fld>
            <a:endParaRPr lang="th-TH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78023" y="2924944"/>
            <a:ext cx="8226425" cy="1135063"/>
          </a:xfrm>
          <a:prstGeom prst="rect">
            <a:avLst/>
          </a:prstGeom>
          <a:solidFill>
            <a:srgbClr val="FF99CC"/>
          </a:solidFill>
          <a:ln w="12700" cap="flat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th-TH" sz="4800" b="1" dirty="0" smtClean="0">
                <a:latin typeface="AngsanaUPC" pitchFamily="18" charset="-34"/>
                <a:cs typeface="AngsanaUPC" pitchFamily="18" charset="-34"/>
              </a:rPr>
              <a:t>ค่าขนย้ายสิ่งของส่วนตัว </a:t>
            </a:r>
            <a:r>
              <a:rPr kumimoji="0" lang="th-TH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UPC" pitchFamily="18" charset="-34"/>
                <a:ea typeface="+mj-ea"/>
                <a:cs typeface="AngsanaUPC" pitchFamily="18" charset="-34"/>
              </a:rPr>
              <a:t>(ม. 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UPC" pitchFamily="18" charset="-34"/>
                <a:ea typeface="+mj-ea"/>
                <a:cs typeface="AngsanaUPC" pitchFamily="18" charset="-34"/>
              </a:rPr>
              <a:t>33</a:t>
            </a:r>
            <a:r>
              <a:rPr kumimoji="0" lang="th-TH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UPC" pitchFamily="18" charset="-34"/>
                <a:ea typeface="+mj-ea"/>
                <a:cs typeface="AngsanaUPC" pitchFamily="18" charset="-34"/>
              </a:rPr>
              <a:t>)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142976" y="4221088"/>
            <a:ext cx="7858180" cy="71438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Char char="-"/>
              <a:tabLst/>
              <a:defRPr/>
            </a:pPr>
            <a:r>
              <a:rPr kumimoji="0" lang="th-TH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ngsanaUPC" pitchFamily="18" charset="-34"/>
                <a:ea typeface="+mn-ea"/>
                <a:cs typeface="AngsanaUPC" pitchFamily="18" charset="-34"/>
              </a:rPr>
              <a:t>จำเป็นต้องย้ายที่</a:t>
            </a:r>
            <a:r>
              <a:rPr lang="th-TH" sz="4400" b="1" dirty="0" smtClean="0">
                <a:solidFill>
                  <a:srgbClr val="0000FF"/>
                </a:solidFill>
                <a:latin typeface="AngsanaUPC" pitchFamily="18" charset="-34"/>
                <a:cs typeface="AngsanaUPC" pitchFamily="18" charset="-34"/>
              </a:rPr>
              <a:t>อยู่</a:t>
            </a:r>
            <a:r>
              <a:rPr kumimoji="0" lang="th-TH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ngsanaUPC" pitchFamily="18" charset="-34"/>
                <a:ea typeface="+mn-ea"/>
                <a:cs typeface="AngsanaUPC" pitchFamily="18" charset="-34"/>
              </a:rPr>
              <a:t>ใหม่ เบิกจ่ายแบบเหมาจ่าย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th-TH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ngsanaUPC" pitchFamily="18" charset="-34"/>
                <a:ea typeface="+mn-ea"/>
                <a:cs typeface="AngsanaUPC" pitchFamily="18" charset="-34"/>
              </a:rPr>
              <a:t>เช่น ระยะทาง</a:t>
            </a:r>
            <a:r>
              <a:rPr kumimoji="0" lang="th-TH" sz="44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ngsanaUPC" pitchFamily="18" charset="-34"/>
                <a:ea typeface="+mn-ea"/>
                <a:cs typeface="AngsanaUPC" pitchFamily="18" charset="-34"/>
              </a:rPr>
              <a:t> 1 – 50 เบิกเหมาจ่าย 2,000 บาท</a:t>
            </a:r>
            <a:endParaRPr kumimoji="0" lang="th-TH" sz="4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ngsanaUPC" pitchFamily="18" charset="-34"/>
              <a:ea typeface="+mn-ea"/>
              <a:cs typeface="AngsanaUPC" pitchFamily="18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15E7ED-F109-441F-A67C-790D95A37F1E}" type="slidenum">
              <a:rPr lang="en-US">
                <a:latin typeface="AngsanaUPC" pitchFamily="18" charset="-34"/>
                <a:cs typeface="AngsanaUPC" pitchFamily="18" charset="-34"/>
              </a:rPr>
              <a:pPr/>
              <a:t>30</a:t>
            </a:fld>
            <a:endParaRPr lang="th-TH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9155" name="Freeform 2"/>
          <p:cNvSpPr>
            <a:spLocks/>
          </p:cNvSpPr>
          <p:nvPr/>
        </p:nvSpPr>
        <p:spPr bwMode="auto">
          <a:xfrm>
            <a:off x="468313" y="260350"/>
            <a:ext cx="8258175" cy="1009650"/>
          </a:xfrm>
          <a:custGeom>
            <a:avLst/>
            <a:gdLst>
              <a:gd name="T0" fmla="*/ 2147483646 w 5202"/>
              <a:gd name="T1" fmla="*/ 2147483646 h 636"/>
              <a:gd name="T2" fmla="*/ 2147483646 w 5202"/>
              <a:gd name="T3" fmla="*/ 2147483646 h 636"/>
              <a:gd name="T4" fmla="*/ 2147483646 w 5202"/>
              <a:gd name="T5" fmla="*/ 2147483646 h 636"/>
              <a:gd name="T6" fmla="*/ 2147483646 w 5202"/>
              <a:gd name="T7" fmla="*/ 2147483646 h 636"/>
              <a:gd name="T8" fmla="*/ 2147483646 w 5202"/>
              <a:gd name="T9" fmla="*/ 2147483646 h 636"/>
              <a:gd name="T10" fmla="*/ 2147483646 w 5202"/>
              <a:gd name="T11" fmla="*/ 2147483646 h 636"/>
              <a:gd name="T12" fmla="*/ 2147483646 w 5202"/>
              <a:gd name="T13" fmla="*/ 2147483646 h 636"/>
              <a:gd name="T14" fmla="*/ 2147483646 w 5202"/>
              <a:gd name="T15" fmla="*/ 2147483646 h 636"/>
              <a:gd name="T16" fmla="*/ 2147483646 w 5202"/>
              <a:gd name="T17" fmla="*/ 2147483646 h 636"/>
              <a:gd name="T18" fmla="*/ 2147483646 w 5202"/>
              <a:gd name="T19" fmla="*/ 2147483646 h 636"/>
              <a:gd name="T20" fmla="*/ 2147483646 w 5202"/>
              <a:gd name="T21" fmla="*/ 2147483646 h 636"/>
              <a:gd name="T22" fmla="*/ 2147483646 w 5202"/>
              <a:gd name="T23" fmla="*/ 2147483646 h 636"/>
              <a:gd name="T24" fmla="*/ 2147483646 w 5202"/>
              <a:gd name="T25" fmla="*/ 2147483646 h 636"/>
              <a:gd name="T26" fmla="*/ 2147483646 w 5202"/>
              <a:gd name="T27" fmla="*/ 2147483646 h 636"/>
              <a:gd name="T28" fmla="*/ 2147483646 w 5202"/>
              <a:gd name="T29" fmla="*/ 2147483646 h 636"/>
              <a:gd name="T30" fmla="*/ 2147483646 w 5202"/>
              <a:gd name="T31" fmla="*/ 2147483646 h 636"/>
              <a:gd name="T32" fmla="*/ 2147483646 w 5202"/>
              <a:gd name="T33" fmla="*/ 2147483646 h 636"/>
              <a:gd name="T34" fmla="*/ 2147483646 w 5202"/>
              <a:gd name="T35" fmla="*/ 2147483646 h 636"/>
              <a:gd name="T36" fmla="*/ 2147483646 w 5202"/>
              <a:gd name="T37" fmla="*/ 2147483646 h 636"/>
              <a:gd name="T38" fmla="*/ 2147483646 w 5202"/>
              <a:gd name="T39" fmla="*/ 2147483646 h 636"/>
              <a:gd name="T40" fmla="*/ 2147483646 w 5202"/>
              <a:gd name="T41" fmla="*/ 2147483646 h 636"/>
              <a:gd name="T42" fmla="*/ 2147483646 w 5202"/>
              <a:gd name="T43" fmla="*/ 2147483646 h 636"/>
              <a:gd name="T44" fmla="*/ 2147483646 w 5202"/>
              <a:gd name="T45" fmla="*/ 2147483646 h 636"/>
              <a:gd name="T46" fmla="*/ 2147483646 w 5202"/>
              <a:gd name="T47" fmla="*/ 2147483646 h 636"/>
              <a:gd name="T48" fmla="*/ 2147483646 w 5202"/>
              <a:gd name="T49" fmla="*/ 2147483646 h 636"/>
              <a:gd name="T50" fmla="*/ 2147483646 w 5202"/>
              <a:gd name="T51" fmla="*/ 2147483646 h 636"/>
              <a:gd name="T52" fmla="*/ 2147483646 w 5202"/>
              <a:gd name="T53" fmla="*/ 2147483646 h 636"/>
              <a:gd name="T54" fmla="*/ 2147483646 w 5202"/>
              <a:gd name="T55" fmla="*/ 2147483646 h 636"/>
              <a:gd name="T56" fmla="*/ 2147483646 w 5202"/>
              <a:gd name="T57" fmla="*/ 2147483646 h 636"/>
              <a:gd name="T58" fmla="*/ 2147483646 w 5202"/>
              <a:gd name="T59" fmla="*/ 2147483646 h 636"/>
              <a:gd name="T60" fmla="*/ 2147483646 w 5202"/>
              <a:gd name="T61" fmla="*/ 2147483646 h 636"/>
              <a:gd name="T62" fmla="*/ 2147483646 w 5202"/>
              <a:gd name="T63" fmla="*/ 2147483646 h 636"/>
              <a:gd name="T64" fmla="*/ 2147483646 w 5202"/>
              <a:gd name="T65" fmla="*/ 0 h 6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5202"/>
              <a:gd name="T100" fmla="*/ 0 h 636"/>
              <a:gd name="T101" fmla="*/ 5202 w 5202"/>
              <a:gd name="T102" fmla="*/ 636 h 6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5202" h="636">
                <a:moveTo>
                  <a:pt x="840" y="0"/>
                </a:moveTo>
                <a:lnTo>
                  <a:pt x="757" y="2"/>
                </a:lnTo>
                <a:lnTo>
                  <a:pt x="674" y="6"/>
                </a:lnTo>
                <a:lnTo>
                  <a:pt x="591" y="14"/>
                </a:lnTo>
                <a:lnTo>
                  <a:pt x="516" y="25"/>
                </a:lnTo>
                <a:lnTo>
                  <a:pt x="441" y="39"/>
                </a:lnTo>
                <a:lnTo>
                  <a:pt x="366" y="54"/>
                </a:lnTo>
                <a:lnTo>
                  <a:pt x="308" y="72"/>
                </a:lnTo>
                <a:lnTo>
                  <a:pt x="250" y="94"/>
                </a:lnTo>
                <a:lnTo>
                  <a:pt x="191" y="116"/>
                </a:lnTo>
                <a:lnTo>
                  <a:pt x="141" y="140"/>
                </a:lnTo>
                <a:lnTo>
                  <a:pt x="100" y="166"/>
                </a:lnTo>
                <a:lnTo>
                  <a:pt x="67" y="194"/>
                </a:lnTo>
                <a:lnTo>
                  <a:pt x="42" y="223"/>
                </a:lnTo>
                <a:lnTo>
                  <a:pt x="17" y="253"/>
                </a:lnTo>
                <a:lnTo>
                  <a:pt x="8" y="285"/>
                </a:lnTo>
                <a:lnTo>
                  <a:pt x="0" y="317"/>
                </a:lnTo>
                <a:lnTo>
                  <a:pt x="8" y="350"/>
                </a:lnTo>
                <a:lnTo>
                  <a:pt x="17" y="382"/>
                </a:lnTo>
                <a:lnTo>
                  <a:pt x="42" y="412"/>
                </a:lnTo>
                <a:lnTo>
                  <a:pt x="67" y="441"/>
                </a:lnTo>
                <a:lnTo>
                  <a:pt x="100" y="469"/>
                </a:lnTo>
                <a:lnTo>
                  <a:pt x="141" y="495"/>
                </a:lnTo>
                <a:lnTo>
                  <a:pt x="191" y="519"/>
                </a:lnTo>
                <a:lnTo>
                  <a:pt x="250" y="542"/>
                </a:lnTo>
                <a:lnTo>
                  <a:pt x="308" y="563"/>
                </a:lnTo>
                <a:lnTo>
                  <a:pt x="366" y="581"/>
                </a:lnTo>
                <a:lnTo>
                  <a:pt x="441" y="596"/>
                </a:lnTo>
                <a:lnTo>
                  <a:pt x="516" y="610"/>
                </a:lnTo>
                <a:lnTo>
                  <a:pt x="591" y="621"/>
                </a:lnTo>
                <a:lnTo>
                  <a:pt x="674" y="629"/>
                </a:lnTo>
                <a:lnTo>
                  <a:pt x="757" y="633"/>
                </a:lnTo>
                <a:lnTo>
                  <a:pt x="840" y="635"/>
                </a:lnTo>
                <a:lnTo>
                  <a:pt x="4361" y="635"/>
                </a:lnTo>
                <a:lnTo>
                  <a:pt x="4444" y="633"/>
                </a:lnTo>
                <a:lnTo>
                  <a:pt x="4527" y="629"/>
                </a:lnTo>
                <a:lnTo>
                  <a:pt x="4610" y="621"/>
                </a:lnTo>
                <a:lnTo>
                  <a:pt x="4685" y="610"/>
                </a:lnTo>
                <a:lnTo>
                  <a:pt x="4760" y="596"/>
                </a:lnTo>
                <a:lnTo>
                  <a:pt x="4835" y="581"/>
                </a:lnTo>
                <a:lnTo>
                  <a:pt x="4893" y="563"/>
                </a:lnTo>
                <a:lnTo>
                  <a:pt x="4960" y="542"/>
                </a:lnTo>
                <a:lnTo>
                  <a:pt x="5010" y="519"/>
                </a:lnTo>
                <a:lnTo>
                  <a:pt x="5060" y="495"/>
                </a:lnTo>
                <a:lnTo>
                  <a:pt x="5101" y="469"/>
                </a:lnTo>
                <a:lnTo>
                  <a:pt x="5134" y="441"/>
                </a:lnTo>
                <a:lnTo>
                  <a:pt x="5168" y="412"/>
                </a:lnTo>
                <a:lnTo>
                  <a:pt x="5184" y="382"/>
                </a:lnTo>
                <a:lnTo>
                  <a:pt x="5201" y="350"/>
                </a:lnTo>
                <a:lnTo>
                  <a:pt x="5201" y="317"/>
                </a:lnTo>
                <a:lnTo>
                  <a:pt x="5201" y="285"/>
                </a:lnTo>
                <a:lnTo>
                  <a:pt x="5184" y="253"/>
                </a:lnTo>
                <a:lnTo>
                  <a:pt x="5168" y="223"/>
                </a:lnTo>
                <a:lnTo>
                  <a:pt x="5134" y="194"/>
                </a:lnTo>
                <a:lnTo>
                  <a:pt x="5101" y="166"/>
                </a:lnTo>
                <a:lnTo>
                  <a:pt x="5060" y="140"/>
                </a:lnTo>
                <a:lnTo>
                  <a:pt x="5010" y="116"/>
                </a:lnTo>
                <a:lnTo>
                  <a:pt x="4960" y="94"/>
                </a:lnTo>
                <a:lnTo>
                  <a:pt x="4893" y="72"/>
                </a:lnTo>
                <a:lnTo>
                  <a:pt x="4835" y="54"/>
                </a:lnTo>
                <a:lnTo>
                  <a:pt x="4760" y="39"/>
                </a:lnTo>
                <a:lnTo>
                  <a:pt x="4685" y="25"/>
                </a:lnTo>
                <a:lnTo>
                  <a:pt x="4610" y="14"/>
                </a:lnTo>
                <a:lnTo>
                  <a:pt x="4527" y="6"/>
                </a:lnTo>
                <a:lnTo>
                  <a:pt x="4444" y="2"/>
                </a:lnTo>
                <a:lnTo>
                  <a:pt x="4361" y="0"/>
                </a:lnTo>
                <a:lnTo>
                  <a:pt x="840" y="0"/>
                </a:lnTo>
              </a:path>
            </a:pathLst>
          </a:custGeom>
          <a:noFill/>
          <a:ln w="12700" cap="rnd">
            <a:noFill/>
            <a:round/>
            <a:headEnd/>
            <a:tailEnd/>
          </a:ln>
        </p:spPr>
        <p:txBody>
          <a:bodyPr/>
          <a:lstStyle/>
          <a:p>
            <a:endParaRPr lang="en-US" b="1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9156" name="Text Box 15"/>
          <p:cNvSpPr txBox="1">
            <a:spLocks noChangeArrowheads="1"/>
          </p:cNvSpPr>
          <p:nvPr/>
        </p:nvSpPr>
        <p:spPr bwMode="auto">
          <a:xfrm>
            <a:off x="611560" y="1577468"/>
            <a:ext cx="7010400" cy="7085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@</a:t>
            </a:r>
            <a:r>
              <a:rPr lang="th-TH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กรณีไม่อาจเข้าบ้านพัก/บ้านเช่า</a:t>
            </a:r>
          </a:p>
        </p:txBody>
      </p:sp>
      <p:sp>
        <p:nvSpPr>
          <p:cNvPr id="49157" name="Oval 18"/>
          <p:cNvSpPr>
            <a:spLocks noChangeArrowheads="1"/>
          </p:cNvSpPr>
          <p:nvPr/>
        </p:nvSpPr>
        <p:spPr bwMode="auto">
          <a:xfrm>
            <a:off x="609600" y="114337"/>
            <a:ext cx="8077200" cy="1514463"/>
          </a:xfrm>
          <a:prstGeom prst="ellipse">
            <a:avLst/>
          </a:prstGeom>
          <a:solidFill>
            <a:srgbClr val="CC99FF"/>
          </a:soli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2075" tIns="46038" rIns="92075" bIns="46038" anchor="ctr"/>
          <a:lstStyle/>
          <a:p>
            <a:pPr algn="ctr" eaLnBrk="1" hangingPunct="1"/>
            <a:endParaRPr lang="en-US" sz="4400" b="1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9158" name="Text Box 17"/>
          <p:cNvSpPr txBox="1">
            <a:spLocks noChangeArrowheads="1"/>
          </p:cNvSpPr>
          <p:nvPr/>
        </p:nvSpPr>
        <p:spPr bwMode="auto">
          <a:xfrm>
            <a:off x="939800" y="267006"/>
            <a:ext cx="7315200" cy="14471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th-TH" sz="4400" b="1" dirty="0">
                <a:latin typeface="AngsanaUPC" pitchFamily="18" charset="-34"/>
                <a:cs typeface="AngsanaUPC" pitchFamily="18" charset="-34"/>
              </a:rPr>
              <a:t>ค่าเช่าที่พักในท้องที่ประจำแห่ง</a:t>
            </a:r>
            <a:r>
              <a:rPr lang="th-TH" sz="4400" b="1" dirty="0" smtClean="0">
                <a:latin typeface="AngsanaUPC" pitchFamily="18" charset="-34"/>
                <a:cs typeface="AngsanaUPC" pitchFamily="18" charset="-34"/>
              </a:rPr>
              <a:t>ใหม่</a:t>
            </a:r>
          </a:p>
          <a:p>
            <a:pPr algn="ctr" eaLnBrk="1" hangingPunct="1">
              <a:spcBef>
                <a:spcPts val="0"/>
              </a:spcBef>
            </a:pPr>
            <a:r>
              <a:rPr lang="th-TH" sz="4400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(ม. 37)</a:t>
            </a:r>
            <a:endParaRPr lang="th-TH" sz="4400" b="1" dirty="0">
              <a:solidFill>
                <a:srgbClr val="FF0000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9159" name="Text Box 19"/>
          <p:cNvSpPr txBox="1">
            <a:spLocks noChangeArrowheads="1"/>
          </p:cNvSpPr>
          <p:nvPr/>
        </p:nvSpPr>
        <p:spPr bwMode="auto">
          <a:xfrm>
            <a:off x="611560" y="2220406"/>
            <a:ext cx="8763000" cy="7085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@</a:t>
            </a:r>
            <a:r>
              <a:rPr lang="th-TH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เบิกได้ไม่เกิน 7 วัน (เกิน ตกลงปลัดกระทรวงเจ้าสังกัดเดิม)</a:t>
            </a:r>
          </a:p>
        </p:txBody>
      </p:sp>
      <p:sp>
        <p:nvSpPr>
          <p:cNvPr id="49160" name="Text Box 20"/>
          <p:cNvSpPr txBox="1">
            <a:spLocks noChangeArrowheads="1"/>
          </p:cNvSpPr>
          <p:nvPr/>
        </p:nvSpPr>
        <p:spPr bwMode="auto">
          <a:xfrm>
            <a:off x="611560" y="2863348"/>
            <a:ext cx="8534400" cy="7085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@</a:t>
            </a:r>
            <a:r>
              <a:rPr lang="th-TH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ต้องได้รับอนุญาตจากผู้บังคับบัญชา</a:t>
            </a:r>
          </a:p>
        </p:txBody>
      </p:sp>
      <p:sp>
        <p:nvSpPr>
          <p:cNvPr id="49161" name="Text Box 21"/>
          <p:cNvSpPr txBox="1">
            <a:spLocks noChangeArrowheads="1"/>
          </p:cNvSpPr>
          <p:nvPr/>
        </p:nvSpPr>
        <p:spPr bwMode="auto">
          <a:xfrm>
            <a:off x="611560" y="3434852"/>
            <a:ext cx="8763000" cy="7085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@</a:t>
            </a:r>
            <a:r>
              <a:rPr lang="th-TH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กรณีโอนย้ายต่าง</a:t>
            </a:r>
            <a:r>
              <a:rPr lang="th-TH" sz="40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สังกัด  </a:t>
            </a:r>
            <a:endParaRPr lang="th-TH" sz="4000" b="1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9162" name="Text Box 22"/>
          <p:cNvSpPr txBox="1">
            <a:spLocks noChangeArrowheads="1"/>
          </p:cNvSpPr>
          <p:nvPr/>
        </p:nvSpPr>
        <p:spPr bwMode="auto">
          <a:xfrm>
            <a:off x="1419228" y="3863480"/>
            <a:ext cx="7010400" cy="7085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th-TH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สังกัดเดิมอนุมัติ</a:t>
            </a:r>
          </a:p>
        </p:txBody>
      </p:sp>
      <p:sp>
        <p:nvSpPr>
          <p:cNvPr id="49163" name="Text Box 23"/>
          <p:cNvSpPr txBox="1">
            <a:spLocks noChangeArrowheads="1"/>
          </p:cNvSpPr>
          <p:nvPr/>
        </p:nvSpPr>
        <p:spPr bwMode="auto">
          <a:xfrm>
            <a:off x="1428753" y="4292108"/>
            <a:ext cx="7010400" cy="7085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th-TH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สังกัดใหม่รับรองข้อเท็จจริง</a:t>
            </a:r>
          </a:p>
        </p:txBody>
      </p:sp>
      <p:sp>
        <p:nvSpPr>
          <p:cNvPr id="49164" name="Text Box 24"/>
          <p:cNvSpPr txBox="1">
            <a:spLocks noChangeArrowheads="1"/>
          </p:cNvSpPr>
          <p:nvPr/>
        </p:nvSpPr>
        <p:spPr bwMode="auto">
          <a:xfrm>
            <a:off x="611560" y="4863612"/>
            <a:ext cx="8763000" cy="7085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@</a:t>
            </a:r>
            <a:r>
              <a:rPr lang="th-TH" sz="40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ไม่ใช้สิทธิเบิกค่าเช่าบ้าน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E94E83F-71C6-4488-B1AA-EF76E0A22E35}" type="slidenum">
              <a:rPr lang="en-US">
                <a:latin typeface="AngsanaUPC" pitchFamily="18" charset="-34"/>
                <a:cs typeface="AngsanaUPC" pitchFamily="18" charset="-34"/>
              </a:rPr>
              <a:pPr/>
              <a:t>31</a:t>
            </a:fld>
            <a:endParaRPr lang="th-TH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1203" name="Text Box 1085"/>
          <p:cNvSpPr txBox="1">
            <a:spLocks noChangeArrowheads="1"/>
          </p:cNvSpPr>
          <p:nvPr/>
        </p:nvSpPr>
        <p:spPr bwMode="auto">
          <a:xfrm>
            <a:off x="251520" y="285728"/>
            <a:ext cx="8686800" cy="831639"/>
          </a:xfrm>
          <a:prstGeom prst="rect">
            <a:avLst/>
          </a:prstGeom>
          <a:solidFill>
            <a:srgbClr val="CCECFF"/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92075" tIns="46038" rIns="92075" bIns="46038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th-TH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ค่า</a:t>
            </a:r>
            <a:r>
              <a:rPr lang="th-TH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เช่าที่พัก 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+</a:t>
            </a:r>
            <a:r>
              <a:rPr lang="th-TH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ค่าพาหนะ ของบุคคลในครอบครัว </a:t>
            </a:r>
          </a:p>
        </p:txBody>
      </p:sp>
      <p:sp>
        <p:nvSpPr>
          <p:cNvPr id="51204" name="Text Box 1086"/>
          <p:cNvSpPr txBox="1">
            <a:spLocks noChangeArrowheads="1"/>
          </p:cNvSpPr>
          <p:nvPr/>
        </p:nvSpPr>
        <p:spPr bwMode="auto">
          <a:xfrm>
            <a:off x="611560" y="1142984"/>
            <a:ext cx="8686800" cy="77008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th-TH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เบิก</a:t>
            </a:r>
            <a:r>
              <a:rPr lang="th-TH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อัตราเดียวกับผู้</a:t>
            </a:r>
            <a:r>
              <a:rPr lang="th-TH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เดินทาง </a:t>
            </a:r>
            <a:r>
              <a:rPr lang="th-TH" sz="4400" i="1" u="sng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ยกเว้น</a:t>
            </a:r>
            <a:endParaRPr lang="th-TH" sz="4400" b="1" dirty="0">
              <a:solidFill>
                <a:srgbClr val="FF0000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1205" name="Text Box 1087"/>
          <p:cNvSpPr txBox="1">
            <a:spLocks noChangeArrowheads="1"/>
          </p:cNvSpPr>
          <p:nvPr/>
        </p:nvSpPr>
        <p:spPr bwMode="auto">
          <a:xfrm>
            <a:off x="755576" y="2000240"/>
            <a:ext cx="7643802" cy="7085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th-TH" sz="4000" b="1" dirty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*ผู้ติดตาม </a:t>
            </a: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เบิกอัตราต่ำสุด </a:t>
            </a:r>
            <a:endParaRPr lang="th-TH" sz="4000" b="1" dirty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1206" name="Text Box 1088"/>
          <p:cNvSpPr txBox="1">
            <a:spLocks noChangeArrowheads="1"/>
          </p:cNvSpPr>
          <p:nvPr/>
        </p:nvSpPr>
        <p:spPr bwMode="auto">
          <a:xfrm>
            <a:off x="467544" y="3080512"/>
            <a:ext cx="8219256" cy="708528"/>
          </a:xfrm>
          <a:prstGeom prst="rect">
            <a:avLst/>
          </a:prstGeom>
          <a:solidFill>
            <a:srgbClr val="CCECFF"/>
          </a:solidFill>
          <a:ln w="12700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กรณี</a:t>
            </a:r>
            <a:r>
              <a:rPr lang="th-TH" sz="4000" b="1" dirty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บุคคลในครอบครัวไม่</a:t>
            </a: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เดินทางพร้อม</a:t>
            </a:r>
            <a:r>
              <a:rPr lang="th-TH" sz="4000" b="1" dirty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ผู้</a:t>
            </a: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เดินทาง </a:t>
            </a:r>
            <a:r>
              <a:rPr lang="th-TH" sz="4000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(ม. 39)</a:t>
            </a:r>
            <a:endParaRPr lang="th-TH" sz="4000" b="1" dirty="0">
              <a:solidFill>
                <a:srgbClr val="FF0000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1207" name="Text Box 1089"/>
          <p:cNvSpPr txBox="1">
            <a:spLocks noChangeArrowheads="1"/>
          </p:cNvSpPr>
          <p:nvPr/>
        </p:nvSpPr>
        <p:spPr bwMode="auto">
          <a:xfrm>
            <a:off x="838234" y="3811044"/>
            <a:ext cx="8582025" cy="77008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ขออนุญาตผู้บังคับบัญชาก่อนเดินทาง</a:t>
            </a:r>
          </a:p>
        </p:txBody>
      </p:sp>
      <p:sp>
        <p:nvSpPr>
          <p:cNvPr id="51208" name="Text Box 1090"/>
          <p:cNvSpPr txBox="1">
            <a:spLocks noChangeArrowheads="1"/>
          </p:cNvSpPr>
          <p:nvPr/>
        </p:nvSpPr>
        <p:spPr bwMode="auto">
          <a:xfrm>
            <a:off x="847759" y="4603132"/>
            <a:ext cx="8582025" cy="77008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อนุญาตให้เลื่อนการเดินทางได้แต่ต้องไม่เกิน 1 </a:t>
            </a:r>
            <a:r>
              <a:rPr lang="th-TH" sz="44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ปี </a:t>
            </a:r>
            <a:endParaRPr lang="th-TH" sz="4400" b="1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248BDC-5B4D-4847-87D9-B496E25E146B}" type="slidenum">
              <a:rPr lang="en-US" b="1">
                <a:latin typeface="AngsanaUPC" pitchFamily="18" charset="-34"/>
                <a:cs typeface="AngsanaUPC" pitchFamily="18" charset="-34"/>
              </a:rPr>
              <a:pPr/>
              <a:t>32</a:t>
            </a:fld>
            <a:endParaRPr lang="th-TH" b="1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3251" name="AutoShape 2"/>
          <p:cNvSpPr>
            <a:spLocks noChangeArrowheads="1"/>
          </p:cNvSpPr>
          <p:nvPr/>
        </p:nvSpPr>
        <p:spPr bwMode="auto">
          <a:xfrm>
            <a:off x="446088" y="190500"/>
            <a:ext cx="8251825" cy="1077913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CCFF"/>
              </a:gs>
              <a:gs pos="100000">
                <a:srgbClr val="F6F4A8"/>
              </a:gs>
            </a:gsLst>
            <a:lin ang="5400000" scaled="1"/>
          </a:gra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hangingPunct="1"/>
            <a:endParaRPr lang="en-US" b="1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3252" name="Rectangle 3"/>
          <p:cNvSpPr>
            <a:spLocks noChangeArrowheads="1"/>
          </p:cNvSpPr>
          <p:nvPr/>
        </p:nvSpPr>
        <p:spPr bwMode="auto">
          <a:xfrm>
            <a:off x="539750" y="296863"/>
            <a:ext cx="7969250" cy="11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7500" b="1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   เดินทางกลับภูมิลำเนาเดิม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-6350" y="1370013"/>
            <a:ext cx="5464175" cy="1349375"/>
            <a:chOff x="-4" y="863"/>
            <a:chExt cx="3442" cy="850"/>
          </a:xfrm>
        </p:grpSpPr>
        <p:pic>
          <p:nvPicPr>
            <p:cNvPr id="53266" name="Picture 4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-4" y="863"/>
              <a:ext cx="3442" cy="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3267" name="Rectangle 5"/>
            <p:cNvSpPr>
              <a:spLocks noChangeArrowheads="1"/>
            </p:cNvSpPr>
            <p:nvPr/>
          </p:nvSpPr>
          <p:spPr bwMode="auto">
            <a:xfrm>
              <a:off x="517" y="975"/>
              <a:ext cx="215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marL="342900" indent="-342900" algn="ctr" eaLnBrk="1" hangingPunct="1">
                <a:lnSpc>
                  <a:spcPct val="90000"/>
                </a:lnSpc>
                <a:spcBef>
                  <a:spcPct val="20000"/>
                </a:spcBef>
                <a:buFont typeface="Monotype Sorts" charset="2"/>
                <a:buChar char="`"/>
              </a:pPr>
              <a:endParaRPr lang="en-US" sz="2800" b="1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endParaRPr>
            </a:p>
          </p:txBody>
        </p:sp>
      </p:grpSp>
      <p:sp>
        <p:nvSpPr>
          <p:cNvPr id="53254" name="Rectangle 7"/>
          <p:cNvSpPr>
            <a:spLocks noChangeArrowheads="1"/>
          </p:cNvSpPr>
          <p:nvPr/>
        </p:nvSpPr>
        <p:spPr bwMode="auto">
          <a:xfrm>
            <a:off x="827088" y="1412875"/>
            <a:ext cx="5473700" cy="1018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6500" b="1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ภูมิลำเนาเดิม :</a:t>
            </a:r>
          </a:p>
        </p:txBody>
      </p:sp>
      <p:sp>
        <p:nvSpPr>
          <p:cNvPr id="53255" name="Rectangle 8"/>
          <p:cNvSpPr>
            <a:spLocks noChangeArrowheads="1"/>
          </p:cNvSpPr>
          <p:nvPr/>
        </p:nvSpPr>
        <p:spPr bwMode="auto">
          <a:xfrm>
            <a:off x="1042988" y="2500306"/>
            <a:ext cx="1247775" cy="605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Monotype Sorts" charset="2"/>
              <a:buChar char="`"/>
            </a:pPr>
            <a:r>
              <a:rPr lang="en-US" sz="36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</a:p>
        </p:txBody>
      </p:sp>
      <p:sp>
        <p:nvSpPr>
          <p:cNvPr id="53256" name="Rectangle 9"/>
          <p:cNvSpPr>
            <a:spLocks noChangeArrowheads="1"/>
          </p:cNvSpPr>
          <p:nvPr/>
        </p:nvSpPr>
        <p:spPr bwMode="auto">
          <a:xfrm>
            <a:off x="1847850" y="2357430"/>
            <a:ext cx="7296150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ท้องที่เริ่มรับราชการ</a:t>
            </a:r>
            <a:r>
              <a:rPr lang="en-US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,</a:t>
            </a:r>
            <a:endParaRPr lang="th-TH" sz="4400" b="1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3257" name="Rectangle 10"/>
          <p:cNvSpPr>
            <a:spLocks noChangeArrowheads="1"/>
          </p:cNvSpPr>
          <p:nvPr/>
        </p:nvSpPr>
        <p:spPr bwMode="auto">
          <a:xfrm>
            <a:off x="1909763" y="2857496"/>
            <a:ext cx="5591195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กลับเข้ารับราชการใหม่</a:t>
            </a:r>
          </a:p>
        </p:txBody>
      </p:sp>
      <p:sp>
        <p:nvSpPr>
          <p:cNvPr id="53258" name="Rectangle 11"/>
          <p:cNvSpPr>
            <a:spLocks noChangeArrowheads="1"/>
          </p:cNvSpPr>
          <p:nvPr/>
        </p:nvSpPr>
        <p:spPr bwMode="auto">
          <a:xfrm>
            <a:off x="1042988" y="3609395"/>
            <a:ext cx="1247775" cy="605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Monotype Sorts" charset="2"/>
              <a:buChar char="`"/>
            </a:pPr>
            <a:r>
              <a:rPr lang="en-US" sz="36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</a:p>
        </p:txBody>
      </p:sp>
      <p:sp>
        <p:nvSpPr>
          <p:cNvPr id="53259" name="Rectangle 12"/>
          <p:cNvSpPr>
            <a:spLocks noChangeArrowheads="1"/>
          </p:cNvSpPr>
          <p:nvPr/>
        </p:nvSpPr>
        <p:spPr bwMode="auto">
          <a:xfrm>
            <a:off x="1928794" y="3500438"/>
            <a:ext cx="6019823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กรณีพิเศษ</a:t>
            </a:r>
          </a:p>
        </p:txBody>
      </p:sp>
      <p:sp>
        <p:nvSpPr>
          <p:cNvPr id="53260" name="Rectangle 13"/>
          <p:cNvSpPr>
            <a:spLocks noChangeArrowheads="1"/>
          </p:cNvSpPr>
          <p:nvPr/>
        </p:nvSpPr>
        <p:spPr bwMode="auto">
          <a:xfrm>
            <a:off x="1500166" y="4214818"/>
            <a:ext cx="863600" cy="633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Monotype Sorts" charset="2"/>
              <a:buChar char="/"/>
            </a:pPr>
            <a:r>
              <a:rPr lang="en-US" sz="3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</a:p>
        </p:txBody>
      </p:sp>
      <p:sp>
        <p:nvSpPr>
          <p:cNvPr id="53261" name="Rectangle 14"/>
          <p:cNvSpPr>
            <a:spLocks noChangeArrowheads="1"/>
          </p:cNvSpPr>
          <p:nvPr/>
        </p:nvSpPr>
        <p:spPr bwMode="auto">
          <a:xfrm>
            <a:off x="2147866" y="4143380"/>
            <a:ext cx="5661049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400" b="1" dirty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  ท้องที่อื่นซึ่งมิใช่ภูมิลำเนาเดิม</a:t>
            </a:r>
          </a:p>
        </p:txBody>
      </p:sp>
      <p:sp>
        <p:nvSpPr>
          <p:cNvPr id="53262" name="Rectangle 15"/>
          <p:cNvSpPr>
            <a:spLocks noChangeArrowheads="1"/>
          </p:cNvSpPr>
          <p:nvPr/>
        </p:nvSpPr>
        <p:spPr bwMode="auto">
          <a:xfrm>
            <a:off x="2363766" y="4791080"/>
            <a:ext cx="5661049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400" b="1" dirty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แต่มีค่าใช้จ่ายไม่สูงกว่า</a:t>
            </a:r>
          </a:p>
        </p:txBody>
      </p:sp>
      <p:sp>
        <p:nvSpPr>
          <p:cNvPr id="53263" name="Rectangle 16"/>
          <p:cNvSpPr>
            <a:spLocks noChangeArrowheads="1"/>
          </p:cNvSpPr>
          <p:nvPr/>
        </p:nvSpPr>
        <p:spPr bwMode="auto">
          <a:xfrm>
            <a:off x="1500166" y="5511805"/>
            <a:ext cx="863600" cy="633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Monotype Sorts" charset="2"/>
              <a:buChar char="/"/>
            </a:pPr>
            <a:r>
              <a:rPr lang="en-US" sz="3800" b="1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</a:p>
        </p:txBody>
      </p:sp>
      <p:sp>
        <p:nvSpPr>
          <p:cNvPr id="53264" name="Rectangle 17"/>
          <p:cNvSpPr>
            <a:spLocks noChangeArrowheads="1"/>
          </p:cNvSpPr>
          <p:nvPr/>
        </p:nvSpPr>
        <p:spPr bwMode="auto">
          <a:xfrm>
            <a:off x="2293916" y="5438780"/>
            <a:ext cx="5657625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400" b="1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อธิบดี/ผู้ว่าราชการจังหวัดอนุมัติ</a:t>
            </a:r>
          </a:p>
        </p:txBody>
      </p:sp>
      <p:pic>
        <p:nvPicPr>
          <p:cNvPr id="53265" name="Picture 58" descr="G018916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24600" y="2057400"/>
            <a:ext cx="22828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92E033-FBCD-4AF7-B524-E1909532C9A4}" type="slidenum">
              <a:rPr lang="en-US"/>
              <a:pPr/>
              <a:t>33</a:t>
            </a:fld>
            <a:endParaRPr lang="th-TH"/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1109692" y="98394"/>
            <a:ext cx="7677150" cy="1665685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chemeClr val="accent1"/>
              </a:gs>
              <a:gs pos="50000">
                <a:srgbClr val="FFFFCC"/>
              </a:gs>
              <a:gs pos="100000">
                <a:schemeClr val="accent1"/>
              </a:gs>
            </a:gsLst>
            <a:lin ang="18900000" scaled="1"/>
          </a:gra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hangingPunct="1">
              <a:defRPr/>
            </a:pPr>
            <a:endParaRPr lang="en-US" sz="3200"/>
          </a:p>
        </p:txBody>
      </p:sp>
      <p:sp>
        <p:nvSpPr>
          <p:cNvPr id="55300" name="Rectangle 3"/>
          <p:cNvSpPr>
            <a:spLocks noChangeArrowheads="1"/>
          </p:cNvSpPr>
          <p:nvPr/>
        </p:nvSpPr>
        <p:spPr bwMode="auto">
          <a:xfrm>
            <a:off x="1428728" y="214290"/>
            <a:ext cx="6432550" cy="94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6000" b="1" dirty="0">
                <a:solidFill>
                  <a:srgbClr val="0000FF"/>
                </a:solidFill>
                <a:latin typeface="AngsanaUPC" pitchFamily="18" charset="-34"/>
                <a:cs typeface="AngsanaUPC" pitchFamily="18" charset="-34"/>
              </a:rPr>
              <a:t>   ค่าใช้จ่ายเดินทาง</a:t>
            </a:r>
          </a:p>
        </p:txBody>
      </p:sp>
      <p:sp>
        <p:nvSpPr>
          <p:cNvPr id="55301" name="Rectangle 4"/>
          <p:cNvSpPr>
            <a:spLocks noChangeArrowheads="1"/>
          </p:cNvSpPr>
          <p:nvPr/>
        </p:nvSpPr>
        <p:spPr bwMode="auto">
          <a:xfrm>
            <a:off x="1884363" y="836712"/>
            <a:ext cx="5280025" cy="94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6000" b="1" dirty="0">
                <a:solidFill>
                  <a:srgbClr val="0000FF"/>
                </a:solidFill>
                <a:latin typeface="AngsanaUPC" pitchFamily="18" charset="-34"/>
                <a:cs typeface="AngsanaUPC" pitchFamily="18" charset="-34"/>
              </a:rPr>
              <a:t>   กลับภูมิลำเนา</a:t>
            </a:r>
          </a:p>
        </p:txBody>
      </p:sp>
      <p:grpSp>
        <p:nvGrpSpPr>
          <p:cNvPr id="3" name="Group 37"/>
          <p:cNvGrpSpPr>
            <a:grpSpLocks/>
          </p:cNvGrpSpPr>
          <p:nvPr/>
        </p:nvGrpSpPr>
        <p:grpSpPr bwMode="auto">
          <a:xfrm>
            <a:off x="6972300" y="728663"/>
            <a:ext cx="1568450" cy="974725"/>
            <a:chOff x="4392" y="459"/>
            <a:chExt cx="988" cy="614"/>
          </a:xfrm>
        </p:grpSpPr>
        <p:sp>
          <p:nvSpPr>
            <p:cNvPr id="55309" name="Freeform 9"/>
            <p:cNvSpPr>
              <a:spLocks/>
            </p:cNvSpPr>
            <p:nvPr/>
          </p:nvSpPr>
          <p:spPr bwMode="auto">
            <a:xfrm>
              <a:off x="5159" y="459"/>
              <a:ext cx="70" cy="87"/>
            </a:xfrm>
            <a:custGeom>
              <a:avLst/>
              <a:gdLst>
                <a:gd name="T0" fmla="*/ 69 w 70"/>
                <a:gd name="T1" fmla="*/ 9 h 87"/>
                <a:gd name="T2" fmla="*/ 66 w 70"/>
                <a:gd name="T3" fmla="*/ 18 h 87"/>
                <a:gd name="T4" fmla="*/ 61 w 70"/>
                <a:gd name="T5" fmla="*/ 28 h 87"/>
                <a:gd name="T6" fmla="*/ 56 w 70"/>
                <a:gd name="T7" fmla="*/ 38 h 87"/>
                <a:gd name="T8" fmla="*/ 48 w 70"/>
                <a:gd name="T9" fmla="*/ 48 h 87"/>
                <a:gd name="T10" fmla="*/ 40 w 70"/>
                <a:gd name="T11" fmla="*/ 58 h 87"/>
                <a:gd name="T12" fmla="*/ 30 w 70"/>
                <a:gd name="T13" fmla="*/ 68 h 87"/>
                <a:gd name="T14" fmla="*/ 16 w 70"/>
                <a:gd name="T15" fmla="*/ 77 h 87"/>
                <a:gd name="T16" fmla="*/ 0 w 70"/>
                <a:gd name="T17" fmla="*/ 86 h 87"/>
                <a:gd name="T18" fmla="*/ 9 w 70"/>
                <a:gd name="T19" fmla="*/ 75 h 87"/>
                <a:gd name="T20" fmla="*/ 18 w 70"/>
                <a:gd name="T21" fmla="*/ 65 h 87"/>
                <a:gd name="T22" fmla="*/ 27 w 70"/>
                <a:gd name="T23" fmla="*/ 56 h 87"/>
                <a:gd name="T24" fmla="*/ 36 w 70"/>
                <a:gd name="T25" fmla="*/ 46 h 87"/>
                <a:gd name="T26" fmla="*/ 43 w 70"/>
                <a:gd name="T27" fmla="*/ 36 h 87"/>
                <a:gd name="T28" fmla="*/ 50 w 70"/>
                <a:gd name="T29" fmla="*/ 25 h 87"/>
                <a:gd name="T30" fmla="*/ 57 w 70"/>
                <a:gd name="T31" fmla="*/ 13 h 87"/>
                <a:gd name="T32" fmla="*/ 62 w 70"/>
                <a:gd name="T33" fmla="*/ 0 h 87"/>
                <a:gd name="T34" fmla="*/ 69 w 70"/>
                <a:gd name="T35" fmla="*/ 9 h 8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0"/>
                <a:gd name="T55" fmla="*/ 0 h 87"/>
                <a:gd name="T56" fmla="*/ 70 w 70"/>
                <a:gd name="T57" fmla="*/ 87 h 8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0" h="87">
                  <a:moveTo>
                    <a:pt x="69" y="9"/>
                  </a:moveTo>
                  <a:lnTo>
                    <a:pt x="66" y="18"/>
                  </a:lnTo>
                  <a:lnTo>
                    <a:pt x="61" y="28"/>
                  </a:lnTo>
                  <a:lnTo>
                    <a:pt x="56" y="38"/>
                  </a:lnTo>
                  <a:lnTo>
                    <a:pt x="48" y="48"/>
                  </a:lnTo>
                  <a:lnTo>
                    <a:pt x="40" y="58"/>
                  </a:lnTo>
                  <a:lnTo>
                    <a:pt x="30" y="68"/>
                  </a:lnTo>
                  <a:lnTo>
                    <a:pt x="16" y="77"/>
                  </a:lnTo>
                  <a:lnTo>
                    <a:pt x="0" y="86"/>
                  </a:lnTo>
                  <a:lnTo>
                    <a:pt x="9" y="75"/>
                  </a:lnTo>
                  <a:lnTo>
                    <a:pt x="18" y="65"/>
                  </a:lnTo>
                  <a:lnTo>
                    <a:pt x="27" y="56"/>
                  </a:lnTo>
                  <a:lnTo>
                    <a:pt x="36" y="46"/>
                  </a:lnTo>
                  <a:lnTo>
                    <a:pt x="43" y="36"/>
                  </a:lnTo>
                  <a:lnTo>
                    <a:pt x="50" y="25"/>
                  </a:lnTo>
                  <a:lnTo>
                    <a:pt x="57" y="13"/>
                  </a:lnTo>
                  <a:lnTo>
                    <a:pt x="62" y="0"/>
                  </a:lnTo>
                  <a:lnTo>
                    <a:pt x="69" y="9"/>
                  </a:lnTo>
                </a:path>
              </a:pathLst>
            </a:custGeom>
            <a:solidFill>
              <a:srgbClr val="FFFF66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0" name="Freeform 10"/>
            <p:cNvSpPr>
              <a:spLocks/>
            </p:cNvSpPr>
            <p:nvPr/>
          </p:nvSpPr>
          <p:spPr bwMode="auto">
            <a:xfrm>
              <a:off x="4867" y="745"/>
              <a:ext cx="54" cy="6"/>
            </a:xfrm>
            <a:custGeom>
              <a:avLst/>
              <a:gdLst>
                <a:gd name="T0" fmla="*/ 12 w 54"/>
                <a:gd name="T1" fmla="*/ 0 h 6"/>
                <a:gd name="T2" fmla="*/ 53 w 54"/>
                <a:gd name="T3" fmla="*/ 3 h 6"/>
                <a:gd name="T4" fmla="*/ 42 w 54"/>
                <a:gd name="T5" fmla="*/ 5 h 6"/>
                <a:gd name="T6" fmla="*/ 0 w 54"/>
                <a:gd name="T7" fmla="*/ 2 h 6"/>
                <a:gd name="T8" fmla="*/ 12 w 54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"/>
                <a:gd name="T16" fmla="*/ 0 h 6"/>
                <a:gd name="T17" fmla="*/ 54 w 54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" h="6">
                  <a:moveTo>
                    <a:pt x="12" y="0"/>
                  </a:moveTo>
                  <a:lnTo>
                    <a:pt x="53" y="3"/>
                  </a:lnTo>
                  <a:lnTo>
                    <a:pt x="42" y="5"/>
                  </a:lnTo>
                  <a:lnTo>
                    <a:pt x="0" y="2"/>
                  </a:lnTo>
                  <a:lnTo>
                    <a:pt x="12" y="0"/>
                  </a:lnTo>
                </a:path>
              </a:pathLst>
            </a:custGeom>
            <a:solidFill>
              <a:srgbClr val="D1E2FC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1" name="Freeform 11"/>
            <p:cNvSpPr>
              <a:spLocks/>
            </p:cNvSpPr>
            <p:nvPr/>
          </p:nvSpPr>
          <p:spPr bwMode="auto">
            <a:xfrm>
              <a:off x="4869" y="761"/>
              <a:ext cx="55" cy="6"/>
            </a:xfrm>
            <a:custGeom>
              <a:avLst/>
              <a:gdLst>
                <a:gd name="T0" fmla="*/ 5 w 55"/>
                <a:gd name="T1" fmla="*/ 0 h 6"/>
                <a:gd name="T2" fmla="*/ 28 w 55"/>
                <a:gd name="T3" fmla="*/ 1 h 6"/>
                <a:gd name="T4" fmla="*/ 54 w 55"/>
                <a:gd name="T5" fmla="*/ 3 h 6"/>
                <a:gd name="T6" fmla="*/ 40 w 55"/>
                <a:gd name="T7" fmla="*/ 5 h 6"/>
                <a:gd name="T8" fmla="*/ 0 w 55"/>
                <a:gd name="T9" fmla="*/ 3 h 6"/>
                <a:gd name="T10" fmla="*/ 5 w 55"/>
                <a:gd name="T11" fmla="*/ 0 h 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5"/>
                <a:gd name="T19" fmla="*/ 0 h 6"/>
                <a:gd name="T20" fmla="*/ 55 w 55"/>
                <a:gd name="T21" fmla="*/ 6 h 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5" h="6">
                  <a:moveTo>
                    <a:pt x="5" y="0"/>
                  </a:moveTo>
                  <a:lnTo>
                    <a:pt x="28" y="1"/>
                  </a:lnTo>
                  <a:lnTo>
                    <a:pt x="54" y="3"/>
                  </a:lnTo>
                  <a:lnTo>
                    <a:pt x="40" y="5"/>
                  </a:lnTo>
                  <a:lnTo>
                    <a:pt x="0" y="3"/>
                  </a:lnTo>
                  <a:lnTo>
                    <a:pt x="5" y="0"/>
                  </a:lnTo>
                </a:path>
              </a:pathLst>
            </a:custGeom>
            <a:solidFill>
              <a:srgbClr val="D1E2FC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2" name="Freeform 12"/>
            <p:cNvSpPr>
              <a:spLocks/>
            </p:cNvSpPr>
            <p:nvPr/>
          </p:nvSpPr>
          <p:spPr bwMode="auto">
            <a:xfrm>
              <a:off x="4392" y="746"/>
              <a:ext cx="334" cy="205"/>
            </a:xfrm>
            <a:custGeom>
              <a:avLst/>
              <a:gdLst>
                <a:gd name="T0" fmla="*/ 164 w 334"/>
                <a:gd name="T1" fmla="*/ 1 h 205"/>
                <a:gd name="T2" fmla="*/ 140 w 334"/>
                <a:gd name="T3" fmla="*/ 3 h 205"/>
                <a:gd name="T4" fmla="*/ 117 w 334"/>
                <a:gd name="T5" fmla="*/ 6 h 205"/>
                <a:gd name="T6" fmla="*/ 96 w 334"/>
                <a:gd name="T7" fmla="*/ 10 h 205"/>
                <a:gd name="T8" fmla="*/ 76 w 334"/>
                <a:gd name="T9" fmla="*/ 15 h 205"/>
                <a:gd name="T10" fmla="*/ 59 w 334"/>
                <a:gd name="T11" fmla="*/ 22 h 205"/>
                <a:gd name="T12" fmla="*/ 43 w 334"/>
                <a:gd name="T13" fmla="*/ 29 h 205"/>
                <a:gd name="T14" fmla="*/ 30 w 334"/>
                <a:gd name="T15" fmla="*/ 37 h 205"/>
                <a:gd name="T16" fmla="*/ 19 w 334"/>
                <a:gd name="T17" fmla="*/ 46 h 205"/>
                <a:gd name="T18" fmla="*/ 10 w 334"/>
                <a:gd name="T19" fmla="*/ 55 h 205"/>
                <a:gd name="T20" fmla="*/ 4 w 334"/>
                <a:gd name="T21" fmla="*/ 65 h 205"/>
                <a:gd name="T22" fmla="*/ 0 w 334"/>
                <a:gd name="T23" fmla="*/ 75 h 205"/>
                <a:gd name="T24" fmla="*/ 0 w 334"/>
                <a:gd name="T25" fmla="*/ 86 h 205"/>
                <a:gd name="T26" fmla="*/ 2 w 334"/>
                <a:gd name="T27" fmla="*/ 97 h 205"/>
                <a:gd name="T28" fmla="*/ 7 w 334"/>
                <a:gd name="T29" fmla="*/ 108 h 205"/>
                <a:gd name="T30" fmla="*/ 16 w 334"/>
                <a:gd name="T31" fmla="*/ 119 h 205"/>
                <a:gd name="T32" fmla="*/ 29 w 334"/>
                <a:gd name="T33" fmla="*/ 129 h 205"/>
                <a:gd name="T34" fmla="*/ 98 w 334"/>
                <a:gd name="T35" fmla="*/ 169 h 205"/>
                <a:gd name="T36" fmla="*/ 136 w 334"/>
                <a:gd name="T37" fmla="*/ 202 h 205"/>
                <a:gd name="T38" fmla="*/ 168 w 334"/>
                <a:gd name="T39" fmla="*/ 204 h 205"/>
                <a:gd name="T40" fmla="*/ 206 w 334"/>
                <a:gd name="T41" fmla="*/ 180 h 205"/>
                <a:gd name="T42" fmla="*/ 243 w 334"/>
                <a:gd name="T43" fmla="*/ 162 h 205"/>
                <a:gd name="T44" fmla="*/ 304 w 334"/>
                <a:gd name="T45" fmla="*/ 134 h 205"/>
                <a:gd name="T46" fmla="*/ 315 w 334"/>
                <a:gd name="T47" fmla="*/ 119 h 205"/>
                <a:gd name="T48" fmla="*/ 324 w 334"/>
                <a:gd name="T49" fmla="*/ 106 h 205"/>
                <a:gd name="T50" fmla="*/ 330 w 334"/>
                <a:gd name="T51" fmla="*/ 93 h 205"/>
                <a:gd name="T52" fmla="*/ 333 w 334"/>
                <a:gd name="T53" fmla="*/ 81 h 205"/>
                <a:gd name="T54" fmla="*/ 333 w 334"/>
                <a:gd name="T55" fmla="*/ 70 h 205"/>
                <a:gd name="T56" fmla="*/ 329 w 334"/>
                <a:gd name="T57" fmla="*/ 60 h 205"/>
                <a:gd name="T58" fmla="*/ 323 w 334"/>
                <a:gd name="T59" fmla="*/ 50 h 205"/>
                <a:gd name="T60" fmla="*/ 312 w 334"/>
                <a:gd name="T61" fmla="*/ 42 h 205"/>
                <a:gd name="T62" fmla="*/ 308 w 334"/>
                <a:gd name="T63" fmla="*/ 40 h 205"/>
                <a:gd name="T64" fmla="*/ 305 w 334"/>
                <a:gd name="T65" fmla="*/ 37 h 205"/>
                <a:gd name="T66" fmla="*/ 302 w 334"/>
                <a:gd name="T67" fmla="*/ 35 h 205"/>
                <a:gd name="T68" fmla="*/ 300 w 334"/>
                <a:gd name="T69" fmla="*/ 32 h 205"/>
                <a:gd name="T70" fmla="*/ 297 w 334"/>
                <a:gd name="T71" fmla="*/ 30 h 205"/>
                <a:gd name="T72" fmla="*/ 293 w 334"/>
                <a:gd name="T73" fmla="*/ 28 h 205"/>
                <a:gd name="T74" fmla="*/ 288 w 334"/>
                <a:gd name="T75" fmla="*/ 26 h 205"/>
                <a:gd name="T76" fmla="*/ 283 w 334"/>
                <a:gd name="T77" fmla="*/ 24 h 205"/>
                <a:gd name="T78" fmla="*/ 278 w 334"/>
                <a:gd name="T79" fmla="*/ 22 h 205"/>
                <a:gd name="T80" fmla="*/ 273 w 334"/>
                <a:gd name="T81" fmla="*/ 20 h 205"/>
                <a:gd name="T82" fmla="*/ 267 w 334"/>
                <a:gd name="T83" fmla="*/ 18 h 205"/>
                <a:gd name="T84" fmla="*/ 260 w 334"/>
                <a:gd name="T85" fmla="*/ 15 h 205"/>
                <a:gd name="T86" fmla="*/ 252 w 334"/>
                <a:gd name="T87" fmla="*/ 12 h 205"/>
                <a:gd name="T88" fmla="*/ 246 w 334"/>
                <a:gd name="T89" fmla="*/ 10 h 205"/>
                <a:gd name="T90" fmla="*/ 237 w 334"/>
                <a:gd name="T91" fmla="*/ 9 h 205"/>
                <a:gd name="T92" fmla="*/ 229 w 334"/>
                <a:gd name="T93" fmla="*/ 8 h 205"/>
                <a:gd name="T94" fmla="*/ 223 w 334"/>
                <a:gd name="T95" fmla="*/ 7 h 205"/>
                <a:gd name="T96" fmla="*/ 217 w 334"/>
                <a:gd name="T97" fmla="*/ 6 h 205"/>
                <a:gd name="T98" fmla="*/ 210 w 334"/>
                <a:gd name="T99" fmla="*/ 4 h 205"/>
                <a:gd name="T100" fmla="*/ 202 w 334"/>
                <a:gd name="T101" fmla="*/ 2 h 205"/>
                <a:gd name="T102" fmla="*/ 194 w 334"/>
                <a:gd name="T103" fmla="*/ 1 h 205"/>
                <a:gd name="T104" fmla="*/ 185 w 334"/>
                <a:gd name="T105" fmla="*/ 0 h 205"/>
                <a:gd name="T106" fmla="*/ 175 w 334"/>
                <a:gd name="T107" fmla="*/ 0 h 205"/>
                <a:gd name="T108" fmla="*/ 164 w 334"/>
                <a:gd name="T109" fmla="*/ 1 h 20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34"/>
                <a:gd name="T166" fmla="*/ 0 h 205"/>
                <a:gd name="T167" fmla="*/ 334 w 334"/>
                <a:gd name="T168" fmla="*/ 205 h 20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34" h="205">
                  <a:moveTo>
                    <a:pt x="164" y="1"/>
                  </a:moveTo>
                  <a:lnTo>
                    <a:pt x="140" y="3"/>
                  </a:lnTo>
                  <a:lnTo>
                    <a:pt x="117" y="6"/>
                  </a:lnTo>
                  <a:lnTo>
                    <a:pt x="96" y="10"/>
                  </a:lnTo>
                  <a:lnTo>
                    <a:pt x="76" y="15"/>
                  </a:lnTo>
                  <a:lnTo>
                    <a:pt x="59" y="22"/>
                  </a:lnTo>
                  <a:lnTo>
                    <a:pt x="43" y="29"/>
                  </a:lnTo>
                  <a:lnTo>
                    <a:pt x="30" y="37"/>
                  </a:lnTo>
                  <a:lnTo>
                    <a:pt x="19" y="46"/>
                  </a:lnTo>
                  <a:lnTo>
                    <a:pt x="10" y="55"/>
                  </a:lnTo>
                  <a:lnTo>
                    <a:pt x="4" y="65"/>
                  </a:lnTo>
                  <a:lnTo>
                    <a:pt x="0" y="75"/>
                  </a:lnTo>
                  <a:lnTo>
                    <a:pt x="0" y="86"/>
                  </a:lnTo>
                  <a:lnTo>
                    <a:pt x="2" y="97"/>
                  </a:lnTo>
                  <a:lnTo>
                    <a:pt x="7" y="108"/>
                  </a:lnTo>
                  <a:lnTo>
                    <a:pt x="16" y="119"/>
                  </a:lnTo>
                  <a:lnTo>
                    <a:pt x="29" y="129"/>
                  </a:lnTo>
                  <a:lnTo>
                    <a:pt x="98" y="169"/>
                  </a:lnTo>
                  <a:lnTo>
                    <a:pt x="136" y="202"/>
                  </a:lnTo>
                  <a:lnTo>
                    <a:pt x="168" y="204"/>
                  </a:lnTo>
                  <a:lnTo>
                    <a:pt x="206" y="180"/>
                  </a:lnTo>
                  <a:lnTo>
                    <a:pt x="243" y="162"/>
                  </a:lnTo>
                  <a:lnTo>
                    <a:pt x="304" y="134"/>
                  </a:lnTo>
                  <a:lnTo>
                    <a:pt x="315" y="119"/>
                  </a:lnTo>
                  <a:lnTo>
                    <a:pt x="324" y="106"/>
                  </a:lnTo>
                  <a:lnTo>
                    <a:pt x="330" y="93"/>
                  </a:lnTo>
                  <a:lnTo>
                    <a:pt x="333" y="81"/>
                  </a:lnTo>
                  <a:lnTo>
                    <a:pt x="333" y="70"/>
                  </a:lnTo>
                  <a:lnTo>
                    <a:pt x="329" y="60"/>
                  </a:lnTo>
                  <a:lnTo>
                    <a:pt x="323" y="50"/>
                  </a:lnTo>
                  <a:lnTo>
                    <a:pt x="312" y="42"/>
                  </a:lnTo>
                  <a:lnTo>
                    <a:pt x="308" y="40"/>
                  </a:lnTo>
                  <a:lnTo>
                    <a:pt x="305" y="37"/>
                  </a:lnTo>
                  <a:lnTo>
                    <a:pt x="302" y="35"/>
                  </a:lnTo>
                  <a:lnTo>
                    <a:pt x="300" y="32"/>
                  </a:lnTo>
                  <a:lnTo>
                    <a:pt x="297" y="30"/>
                  </a:lnTo>
                  <a:lnTo>
                    <a:pt x="293" y="28"/>
                  </a:lnTo>
                  <a:lnTo>
                    <a:pt x="288" y="26"/>
                  </a:lnTo>
                  <a:lnTo>
                    <a:pt x="283" y="24"/>
                  </a:lnTo>
                  <a:lnTo>
                    <a:pt x="278" y="22"/>
                  </a:lnTo>
                  <a:lnTo>
                    <a:pt x="273" y="20"/>
                  </a:lnTo>
                  <a:lnTo>
                    <a:pt x="267" y="18"/>
                  </a:lnTo>
                  <a:lnTo>
                    <a:pt x="260" y="15"/>
                  </a:lnTo>
                  <a:lnTo>
                    <a:pt x="252" y="12"/>
                  </a:lnTo>
                  <a:lnTo>
                    <a:pt x="246" y="10"/>
                  </a:lnTo>
                  <a:lnTo>
                    <a:pt x="237" y="9"/>
                  </a:lnTo>
                  <a:lnTo>
                    <a:pt x="229" y="8"/>
                  </a:lnTo>
                  <a:lnTo>
                    <a:pt x="223" y="7"/>
                  </a:lnTo>
                  <a:lnTo>
                    <a:pt x="217" y="6"/>
                  </a:lnTo>
                  <a:lnTo>
                    <a:pt x="210" y="4"/>
                  </a:lnTo>
                  <a:lnTo>
                    <a:pt x="202" y="2"/>
                  </a:lnTo>
                  <a:lnTo>
                    <a:pt x="194" y="1"/>
                  </a:lnTo>
                  <a:lnTo>
                    <a:pt x="185" y="0"/>
                  </a:lnTo>
                  <a:lnTo>
                    <a:pt x="175" y="0"/>
                  </a:lnTo>
                  <a:lnTo>
                    <a:pt x="164" y="1"/>
                  </a:lnTo>
                </a:path>
              </a:pathLst>
            </a:custGeom>
            <a:solidFill>
              <a:srgbClr val="962642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3" name="Freeform 13"/>
            <p:cNvSpPr>
              <a:spLocks/>
            </p:cNvSpPr>
            <p:nvPr/>
          </p:nvSpPr>
          <p:spPr bwMode="auto">
            <a:xfrm>
              <a:off x="5148" y="899"/>
              <a:ext cx="229" cy="143"/>
            </a:xfrm>
            <a:custGeom>
              <a:avLst/>
              <a:gdLst>
                <a:gd name="T0" fmla="*/ 83 w 229"/>
                <a:gd name="T1" fmla="*/ 4 h 143"/>
                <a:gd name="T2" fmla="*/ 53 w 229"/>
                <a:gd name="T3" fmla="*/ 12 h 143"/>
                <a:gd name="T4" fmla="*/ 30 w 229"/>
                <a:gd name="T5" fmla="*/ 23 h 143"/>
                <a:gd name="T6" fmla="*/ 13 w 229"/>
                <a:gd name="T7" fmla="*/ 37 h 143"/>
                <a:gd name="T8" fmla="*/ 3 w 229"/>
                <a:gd name="T9" fmla="*/ 50 h 143"/>
                <a:gd name="T10" fmla="*/ 0 w 229"/>
                <a:gd name="T11" fmla="*/ 65 h 143"/>
                <a:gd name="T12" fmla="*/ 5 w 229"/>
                <a:gd name="T13" fmla="*/ 79 h 143"/>
                <a:gd name="T14" fmla="*/ 17 w 229"/>
                <a:gd name="T15" fmla="*/ 93 h 143"/>
                <a:gd name="T16" fmla="*/ 39 w 229"/>
                <a:gd name="T17" fmla="*/ 105 h 143"/>
                <a:gd name="T18" fmla="*/ 99 w 229"/>
                <a:gd name="T19" fmla="*/ 124 h 143"/>
                <a:gd name="T20" fmla="*/ 137 w 229"/>
                <a:gd name="T21" fmla="*/ 142 h 143"/>
                <a:gd name="T22" fmla="*/ 159 w 229"/>
                <a:gd name="T23" fmla="*/ 140 h 143"/>
                <a:gd name="T24" fmla="*/ 175 w 229"/>
                <a:gd name="T25" fmla="*/ 120 h 143"/>
                <a:gd name="T26" fmla="*/ 193 w 229"/>
                <a:gd name="T27" fmla="*/ 103 h 143"/>
                <a:gd name="T28" fmla="*/ 225 w 229"/>
                <a:gd name="T29" fmla="*/ 77 h 143"/>
                <a:gd name="T30" fmla="*/ 227 w 229"/>
                <a:gd name="T31" fmla="*/ 66 h 143"/>
                <a:gd name="T32" fmla="*/ 228 w 229"/>
                <a:gd name="T33" fmla="*/ 56 h 143"/>
                <a:gd name="T34" fmla="*/ 227 w 229"/>
                <a:gd name="T35" fmla="*/ 46 h 143"/>
                <a:gd name="T36" fmla="*/ 225 w 229"/>
                <a:gd name="T37" fmla="*/ 38 h 143"/>
                <a:gd name="T38" fmla="*/ 220 w 229"/>
                <a:gd name="T39" fmla="*/ 31 h 143"/>
                <a:gd name="T40" fmla="*/ 215 w 229"/>
                <a:gd name="T41" fmla="*/ 24 h 143"/>
                <a:gd name="T42" fmla="*/ 207 w 229"/>
                <a:gd name="T43" fmla="*/ 18 h 143"/>
                <a:gd name="T44" fmla="*/ 197 w 229"/>
                <a:gd name="T45" fmla="*/ 14 h 143"/>
                <a:gd name="T46" fmla="*/ 193 w 229"/>
                <a:gd name="T47" fmla="*/ 13 h 143"/>
                <a:gd name="T48" fmla="*/ 190 w 229"/>
                <a:gd name="T49" fmla="*/ 12 h 143"/>
                <a:gd name="T50" fmla="*/ 187 w 229"/>
                <a:gd name="T51" fmla="*/ 10 h 143"/>
                <a:gd name="T52" fmla="*/ 185 w 229"/>
                <a:gd name="T53" fmla="*/ 9 h 143"/>
                <a:gd name="T54" fmla="*/ 182 w 229"/>
                <a:gd name="T55" fmla="*/ 8 h 143"/>
                <a:gd name="T56" fmla="*/ 178 w 229"/>
                <a:gd name="T57" fmla="*/ 7 h 143"/>
                <a:gd name="T58" fmla="*/ 175 w 229"/>
                <a:gd name="T59" fmla="*/ 6 h 143"/>
                <a:gd name="T60" fmla="*/ 170 w 229"/>
                <a:gd name="T61" fmla="*/ 6 h 143"/>
                <a:gd name="T62" fmla="*/ 167 w 229"/>
                <a:gd name="T63" fmla="*/ 5 h 143"/>
                <a:gd name="T64" fmla="*/ 163 w 229"/>
                <a:gd name="T65" fmla="*/ 4 h 143"/>
                <a:gd name="T66" fmla="*/ 157 w 229"/>
                <a:gd name="T67" fmla="*/ 3 h 143"/>
                <a:gd name="T68" fmla="*/ 152 w 229"/>
                <a:gd name="T69" fmla="*/ 2 h 143"/>
                <a:gd name="T70" fmla="*/ 147 w 229"/>
                <a:gd name="T71" fmla="*/ 1 h 143"/>
                <a:gd name="T72" fmla="*/ 140 w 229"/>
                <a:gd name="T73" fmla="*/ 1 h 143"/>
                <a:gd name="T74" fmla="*/ 134 w 229"/>
                <a:gd name="T75" fmla="*/ 1 h 143"/>
                <a:gd name="T76" fmla="*/ 129 w 229"/>
                <a:gd name="T77" fmla="*/ 1 h 143"/>
                <a:gd name="T78" fmla="*/ 125 w 229"/>
                <a:gd name="T79" fmla="*/ 2 h 143"/>
                <a:gd name="T80" fmla="*/ 121 w 229"/>
                <a:gd name="T81" fmla="*/ 1 h 143"/>
                <a:gd name="T82" fmla="*/ 115 w 229"/>
                <a:gd name="T83" fmla="*/ 1 h 143"/>
                <a:gd name="T84" fmla="*/ 109 w 229"/>
                <a:gd name="T85" fmla="*/ 0 h 143"/>
                <a:gd name="T86" fmla="*/ 103 w 229"/>
                <a:gd name="T87" fmla="*/ 0 h 143"/>
                <a:gd name="T88" fmla="*/ 97 w 229"/>
                <a:gd name="T89" fmla="*/ 0 h 143"/>
                <a:gd name="T90" fmla="*/ 91 w 229"/>
                <a:gd name="T91" fmla="*/ 2 h 143"/>
                <a:gd name="T92" fmla="*/ 83 w 229"/>
                <a:gd name="T93" fmla="*/ 4 h 14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29"/>
                <a:gd name="T142" fmla="*/ 0 h 143"/>
                <a:gd name="T143" fmla="*/ 229 w 229"/>
                <a:gd name="T144" fmla="*/ 143 h 14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29" h="143">
                  <a:moveTo>
                    <a:pt x="83" y="4"/>
                  </a:moveTo>
                  <a:lnTo>
                    <a:pt x="53" y="12"/>
                  </a:lnTo>
                  <a:lnTo>
                    <a:pt x="30" y="23"/>
                  </a:lnTo>
                  <a:lnTo>
                    <a:pt x="13" y="37"/>
                  </a:lnTo>
                  <a:lnTo>
                    <a:pt x="3" y="50"/>
                  </a:lnTo>
                  <a:lnTo>
                    <a:pt x="0" y="65"/>
                  </a:lnTo>
                  <a:lnTo>
                    <a:pt x="5" y="79"/>
                  </a:lnTo>
                  <a:lnTo>
                    <a:pt x="17" y="93"/>
                  </a:lnTo>
                  <a:lnTo>
                    <a:pt x="39" y="105"/>
                  </a:lnTo>
                  <a:lnTo>
                    <a:pt x="99" y="124"/>
                  </a:lnTo>
                  <a:lnTo>
                    <a:pt x="137" y="142"/>
                  </a:lnTo>
                  <a:lnTo>
                    <a:pt x="159" y="140"/>
                  </a:lnTo>
                  <a:lnTo>
                    <a:pt x="175" y="120"/>
                  </a:lnTo>
                  <a:lnTo>
                    <a:pt x="193" y="103"/>
                  </a:lnTo>
                  <a:lnTo>
                    <a:pt x="225" y="77"/>
                  </a:lnTo>
                  <a:lnTo>
                    <a:pt x="227" y="66"/>
                  </a:lnTo>
                  <a:lnTo>
                    <a:pt x="228" y="56"/>
                  </a:lnTo>
                  <a:lnTo>
                    <a:pt x="227" y="46"/>
                  </a:lnTo>
                  <a:lnTo>
                    <a:pt x="225" y="38"/>
                  </a:lnTo>
                  <a:lnTo>
                    <a:pt x="220" y="31"/>
                  </a:lnTo>
                  <a:lnTo>
                    <a:pt x="215" y="24"/>
                  </a:lnTo>
                  <a:lnTo>
                    <a:pt x="207" y="18"/>
                  </a:lnTo>
                  <a:lnTo>
                    <a:pt x="197" y="14"/>
                  </a:lnTo>
                  <a:lnTo>
                    <a:pt x="193" y="13"/>
                  </a:lnTo>
                  <a:lnTo>
                    <a:pt x="190" y="12"/>
                  </a:lnTo>
                  <a:lnTo>
                    <a:pt x="187" y="10"/>
                  </a:lnTo>
                  <a:lnTo>
                    <a:pt x="185" y="9"/>
                  </a:lnTo>
                  <a:lnTo>
                    <a:pt x="182" y="8"/>
                  </a:lnTo>
                  <a:lnTo>
                    <a:pt x="178" y="7"/>
                  </a:lnTo>
                  <a:lnTo>
                    <a:pt x="175" y="6"/>
                  </a:lnTo>
                  <a:lnTo>
                    <a:pt x="170" y="6"/>
                  </a:lnTo>
                  <a:lnTo>
                    <a:pt x="167" y="5"/>
                  </a:lnTo>
                  <a:lnTo>
                    <a:pt x="163" y="4"/>
                  </a:lnTo>
                  <a:lnTo>
                    <a:pt x="157" y="3"/>
                  </a:lnTo>
                  <a:lnTo>
                    <a:pt x="152" y="2"/>
                  </a:lnTo>
                  <a:lnTo>
                    <a:pt x="147" y="1"/>
                  </a:lnTo>
                  <a:lnTo>
                    <a:pt x="140" y="1"/>
                  </a:lnTo>
                  <a:lnTo>
                    <a:pt x="134" y="1"/>
                  </a:lnTo>
                  <a:lnTo>
                    <a:pt x="129" y="1"/>
                  </a:lnTo>
                  <a:lnTo>
                    <a:pt x="125" y="2"/>
                  </a:lnTo>
                  <a:lnTo>
                    <a:pt x="121" y="1"/>
                  </a:lnTo>
                  <a:lnTo>
                    <a:pt x="115" y="1"/>
                  </a:lnTo>
                  <a:lnTo>
                    <a:pt x="109" y="0"/>
                  </a:lnTo>
                  <a:lnTo>
                    <a:pt x="103" y="0"/>
                  </a:lnTo>
                  <a:lnTo>
                    <a:pt x="97" y="0"/>
                  </a:lnTo>
                  <a:lnTo>
                    <a:pt x="91" y="2"/>
                  </a:lnTo>
                  <a:lnTo>
                    <a:pt x="83" y="4"/>
                  </a:lnTo>
                </a:path>
              </a:pathLst>
            </a:custGeom>
            <a:solidFill>
              <a:srgbClr val="999933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4" name="Freeform 14"/>
            <p:cNvSpPr>
              <a:spLocks/>
            </p:cNvSpPr>
            <p:nvPr/>
          </p:nvSpPr>
          <p:spPr bwMode="auto">
            <a:xfrm>
              <a:off x="4560" y="777"/>
              <a:ext cx="168" cy="173"/>
            </a:xfrm>
            <a:custGeom>
              <a:avLst/>
              <a:gdLst>
                <a:gd name="T0" fmla="*/ 130 w 168"/>
                <a:gd name="T1" fmla="*/ 108 h 173"/>
                <a:gd name="T2" fmla="*/ 69 w 168"/>
                <a:gd name="T3" fmla="*/ 135 h 173"/>
                <a:gd name="T4" fmla="*/ 29 w 168"/>
                <a:gd name="T5" fmla="*/ 161 h 173"/>
                <a:gd name="T6" fmla="*/ 0 w 168"/>
                <a:gd name="T7" fmla="*/ 172 h 173"/>
                <a:gd name="T8" fmla="*/ 56 w 168"/>
                <a:gd name="T9" fmla="*/ 128 h 173"/>
                <a:gd name="T10" fmla="*/ 85 w 168"/>
                <a:gd name="T11" fmla="*/ 111 h 173"/>
                <a:gd name="T12" fmla="*/ 105 w 168"/>
                <a:gd name="T13" fmla="*/ 95 h 173"/>
                <a:gd name="T14" fmla="*/ 120 w 168"/>
                <a:gd name="T15" fmla="*/ 83 h 173"/>
                <a:gd name="T16" fmla="*/ 129 w 168"/>
                <a:gd name="T17" fmla="*/ 70 h 173"/>
                <a:gd name="T18" fmla="*/ 133 w 168"/>
                <a:gd name="T19" fmla="*/ 57 h 173"/>
                <a:gd name="T20" fmla="*/ 134 w 168"/>
                <a:gd name="T21" fmla="*/ 42 h 173"/>
                <a:gd name="T22" fmla="*/ 131 w 168"/>
                <a:gd name="T23" fmla="*/ 23 h 173"/>
                <a:gd name="T24" fmla="*/ 126 w 168"/>
                <a:gd name="T25" fmla="*/ 0 h 173"/>
                <a:gd name="T26" fmla="*/ 145 w 168"/>
                <a:gd name="T27" fmla="*/ 12 h 173"/>
                <a:gd name="T28" fmla="*/ 158 w 168"/>
                <a:gd name="T29" fmla="*/ 24 h 173"/>
                <a:gd name="T30" fmla="*/ 165 w 168"/>
                <a:gd name="T31" fmla="*/ 38 h 173"/>
                <a:gd name="T32" fmla="*/ 167 w 168"/>
                <a:gd name="T33" fmla="*/ 52 h 173"/>
                <a:gd name="T34" fmla="*/ 165 w 168"/>
                <a:gd name="T35" fmla="*/ 66 h 173"/>
                <a:gd name="T36" fmla="*/ 157 w 168"/>
                <a:gd name="T37" fmla="*/ 80 h 173"/>
                <a:gd name="T38" fmla="*/ 146 w 168"/>
                <a:gd name="T39" fmla="*/ 95 h 173"/>
                <a:gd name="T40" fmla="*/ 130 w 168"/>
                <a:gd name="T41" fmla="*/ 108 h 17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68"/>
                <a:gd name="T64" fmla="*/ 0 h 173"/>
                <a:gd name="T65" fmla="*/ 168 w 168"/>
                <a:gd name="T66" fmla="*/ 173 h 17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68" h="173">
                  <a:moveTo>
                    <a:pt x="130" y="108"/>
                  </a:moveTo>
                  <a:lnTo>
                    <a:pt x="69" y="135"/>
                  </a:lnTo>
                  <a:lnTo>
                    <a:pt x="29" y="161"/>
                  </a:lnTo>
                  <a:lnTo>
                    <a:pt x="0" y="172"/>
                  </a:lnTo>
                  <a:lnTo>
                    <a:pt x="56" y="128"/>
                  </a:lnTo>
                  <a:lnTo>
                    <a:pt x="85" y="111"/>
                  </a:lnTo>
                  <a:lnTo>
                    <a:pt x="105" y="95"/>
                  </a:lnTo>
                  <a:lnTo>
                    <a:pt x="120" y="83"/>
                  </a:lnTo>
                  <a:lnTo>
                    <a:pt x="129" y="70"/>
                  </a:lnTo>
                  <a:lnTo>
                    <a:pt x="133" y="57"/>
                  </a:lnTo>
                  <a:lnTo>
                    <a:pt x="134" y="42"/>
                  </a:lnTo>
                  <a:lnTo>
                    <a:pt x="131" y="23"/>
                  </a:lnTo>
                  <a:lnTo>
                    <a:pt x="126" y="0"/>
                  </a:lnTo>
                  <a:lnTo>
                    <a:pt x="145" y="12"/>
                  </a:lnTo>
                  <a:lnTo>
                    <a:pt x="158" y="24"/>
                  </a:lnTo>
                  <a:lnTo>
                    <a:pt x="165" y="38"/>
                  </a:lnTo>
                  <a:lnTo>
                    <a:pt x="167" y="52"/>
                  </a:lnTo>
                  <a:lnTo>
                    <a:pt x="165" y="66"/>
                  </a:lnTo>
                  <a:lnTo>
                    <a:pt x="157" y="80"/>
                  </a:lnTo>
                  <a:lnTo>
                    <a:pt x="146" y="95"/>
                  </a:lnTo>
                  <a:lnTo>
                    <a:pt x="130" y="108"/>
                  </a:lnTo>
                </a:path>
              </a:pathLst>
            </a:custGeom>
            <a:solidFill>
              <a:srgbClr val="FF2B3F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5" name="Freeform 15"/>
            <p:cNvSpPr>
              <a:spLocks/>
            </p:cNvSpPr>
            <p:nvPr/>
          </p:nvSpPr>
          <p:spPr bwMode="auto">
            <a:xfrm>
              <a:off x="5307" y="909"/>
              <a:ext cx="73" cy="129"/>
            </a:xfrm>
            <a:custGeom>
              <a:avLst/>
              <a:gdLst>
                <a:gd name="T0" fmla="*/ 63 w 73"/>
                <a:gd name="T1" fmla="*/ 71 h 129"/>
                <a:gd name="T2" fmla="*/ 32 w 73"/>
                <a:gd name="T3" fmla="*/ 96 h 129"/>
                <a:gd name="T4" fmla="*/ 15 w 73"/>
                <a:gd name="T5" fmla="*/ 118 h 129"/>
                <a:gd name="T6" fmla="*/ 0 w 73"/>
                <a:gd name="T7" fmla="*/ 128 h 129"/>
                <a:gd name="T8" fmla="*/ 24 w 73"/>
                <a:gd name="T9" fmla="*/ 93 h 129"/>
                <a:gd name="T10" fmla="*/ 35 w 73"/>
                <a:gd name="T11" fmla="*/ 78 h 129"/>
                <a:gd name="T12" fmla="*/ 44 w 73"/>
                <a:gd name="T13" fmla="*/ 66 h 129"/>
                <a:gd name="T14" fmla="*/ 48 w 73"/>
                <a:gd name="T15" fmla="*/ 56 h 129"/>
                <a:gd name="T16" fmla="*/ 50 w 73"/>
                <a:gd name="T17" fmla="*/ 46 h 129"/>
                <a:gd name="T18" fmla="*/ 47 w 73"/>
                <a:gd name="T19" fmla="*/ 37 h 129"/>
                <a:gd name="T20" fmla="*/ 42 w 73"/>
                <a:gd name="T21" fmla="*/ 27 h 129"/>
                <a:gd name="T22" fmla="*/ 34 w 73"/>
                <a:gd name="T23" fmla="*/ 15 h 129"/>
                <a:gd name="T24" fmla="*/ 22 w 73"/>
                <a:gd name="T25" fmla="*/ 0 h 129"/>
                <a:gd name="T26" fmla="*/ 38 w 73"/>
                <a:gd name="T27" fmla="*/ 6 h 129"/>
                <a:gd name="T28" fmla="*/ 51 w 73"/>
                <a:gd name="T29" fmla="*/ 13 h 129"/>
                <a:gd name="T30" fmla="*/ 61 w 73"/>
                <a:gd name="T31" fmla="*/ 21 h 129"/>
                <a:gd name="T32" fmla="*/ 68 w 73"/>
                <a:gd name="T33" fmla="*/ 30 h 129"/>
                <a:gd name="T34" fmla="*/ 71 w 73"/>
                <a:gd name="T35" fmla="*/ 40 h 129"/>
                <a:gd name="T36" fmla="*/ 72 w 73"/>
                <a:gd name="T37" fmla="*/ 50 h 129"/>
                <a:gd name="T38" fmla="*/ 69 w 73"/>
                <a:gd name="T39" fmla="*/ 60 h 129"/>
                <a:gd name="T40" fmla="*/ 63 w 73"/>
                <a:gd name="T41" fmla="*/ 71 h 12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73"/>
                <a:gd name="T64" fmla="*/ 0 h 129"/>
                <a:gd name="T65" fmla="*/ 73 w 73"/>
                <a:gd name="T66" fmla="*/ 129 h 12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73" h="129">
                  <a:moveTo>
                    <a:pt x="63" y="71"/>
                  </a:moveTo>
                  <a:lnTo>
                    <a:pt x="32" y="96"/>
                  </a:lnTo>
                  <a:lnTo>
                    <a:pt x="15" y="118"/>
                  </a:lnTo>
                  <a:lnTo>
                    <a:pt x="0" y="128"/>
                  </a:lnTo>
                  <a:lnTo>
                    <a:pt x="24" y="93"/>
                  </a:lnTo>
                  <a:lnTo>
                    <a:pt x="35" y="78"/>
                  </a:lnTo>
                  <a:lnTo>
                    <a:pt x="44" y="66"/>
                  </a:lnTo>
                  <a:lnTo>
                    <a:pt x="48" y="56"/>
                  </a:lnTo>
                  <a:lnTo>
                    <a:pt x="50" y="46"/>
                  </a:lnTo>
                  <a:lnTo>
                    <a:pt x="47" y="37"/>
                  </a:lnTo>
                  <a:lnTo>
                    <a:pt x="42" y="27"/>
                  </a:lnTo>
                  <a:lnTo>
                    <a:pt x="34" y="15"/>
                  </a:lnTo>
                  <a:lnTo>
                    <a:pt x="22" y="0"/>
                  </a:lnTo>
                  <a:lnTo>
                    <a:pt x="38" y="6"/>
                  </a:lnTo>
                  <a:lnTo>
                    <a:pt x="51" y="13"/>
                  </a:lnTo>
                  <a:lnTo>
                    <a:pt x="61" y="21"/>
                  </a:lnTo>
                  <a:lnTo>
                    <a:pt x="68" y="30"/>
                  </a:lnTo>
                  <a:lnTo>
                    <a:pt x="71" y="40"/>
                  </a:lnTo>
                  <a:lnTo>
                    <a:pt x="72" y="50"/>
                  </a:lnTo>
                  <a:lnTo>
                    <a:pt x="69" y="60"/>
                  </a:lnTo>
                  <a:lnTo>
                    <a:pt x="63" y="71"/>
                  </a:lnTo>
                </a:path>
              </a:pathLst>
            </a:custGeom>
            <a:solidFill>
              <a:srgbClr val="99FF33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6" name="Freeform 16"/>
            <p:cNvSpPr>
              <a:spLocks/>
            </p:cNvSpPr>
            <p:nvPr/>
          </p:nvSpPr>
          <p:spPr bwMode="auto">
            <a:xfrm>
              <a:off x="4548" y="754"/>
              <a:ext cx="130" cy="194"/>
            </a:xfrm>
            <a:custGeom>
              <a:avLst/>
              <a:gdLst>
                <a:gd name="T0" fmla="*/ 81 w 130"/>
                <a:gd name="T1" fmla="*/ 129 h 194"/>
                <a:gd name="T2" fmla="*/ 41 w 130"/>
                <a:gd name="T3" fmla="*/ 161 h 194"/>
                <a:gd name="T4" fmla="*/ 0 w 130"/>
                <a:gd name="T5" fmla="*/ 193 h 194"/>
                <a:gd name="T6" fmla="*/ 52 w 130"/>
                <a:gd name="T7" fmla="*/ 131 h 194"/>
                <a:gd name="T8" fmla="*/ 67 w 130"/>
                <a:gd name="T9" fmla="*/ 112 h 194"/>
                <a:gd name="T10" fmla="*/ 80 w 130"/>
                <a:gd name="T11" fmla="*/ 96 h 194"/>
                <a:gd name="T12" fmla="*/ 89 w 130"/>
                <a:gd name="T13" fmla="*/ 80 h 194"/>
                <a:gd name="T14" fmla="*/ 96 w 130"/>
                <a:gd name="T15" fmla="*/ 65 h 194"/>
                <a:gd name="T16" fmla="*/ 98 w 130"/>
                <a:gd name="T17" fmla="*/ 51 h 194"/>
                <a:gd name="T18" fmla="*/ 96 w 130"/>
                <a:gd name="T19" fmla="*/ 35 h 194"/>
                <a:gd name="T20" fmla="*/ 88 w 130"/>
                <a:gd name="T21" fmla="*/ 19 h 194"/>
                <a:gd name="T22" fmla="*/ 73 w 130"/>
                <a:gd name="T23" fmla="*/ 0 h 194"/>
                <a:gd name="T24" fmla="*/ 102 w 130"/>
                <a:gd name="T25" fmla="*/ 12 h 194"/>
                <a:gd name="T26" fmla="*/ 120 w 130"/>
                <a:gd name="T27" fmla="*/ 26 h 194"/>
                <a:gd name="T28" fmla="*/ 128 w 130"/>
                <a:gd name="T29" fmla="*/ 41 h 194"/>
                <a:gd name="T30" fmla="*/ 129 w 130"/>
                <a:gd name="T31" fmla="*/ 58 h 194"/>
                <a:gd name="T32" fmla="*/ 124 w 130"/>
                <a:gd name="T33" fmla="*/ 76 h 194"/>
                <a:gd name="T34" fmla="*/ 112 w 130"/>
                <a:gd name="T35" fmla="*/ 94 h 194"/>
                <a:gd name="T36" fmla="*/ 98 w 130"/>
                <a:gd name="T37" fmla="*/ 112 h 194"/>
                <a:gd name="T38" fmla="*/ 81 w 130"/>
                <a:gd name="T39" fmla="*/ 129 h 19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30"/>
                <a:gd name="T61" fmla="*/ 0 h 194"/>
                <a:gd name="T62" fmla="*/ 130 w 130"/>
                <a:gd name="T63" fmla="*/ 194 h 19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30" h="194">
                  <a:moveTo>
                    <a:pt x="81" y="129"/>
                  </a:moveTo>
                  <a:lnTo>
                    <a:pt x="41" y="161"/>
                  </a:lnTo>
                  <a:lnTo>
                    <a:pt x="0" y="193"/>
                  </a:lnTo>
                  <a:lnTo>
                    <a:pt x="52" y="131"/>
                  </a:lnTo>
                  <a:lnTo>
                    <a:pt x="67" y="112"/>
                  </a:lnTo>
                  <a:lnTo>
                    <a:pt x="80" y="96"/>
                  </a:lnTo>
                  <a:lnTo>
                    <a:pt x="89" y="80"/>
                  </a:lnTo>
                  <a:lnTo>
                    <a:pt x="96" y="65"/>
                  </a:lnTo>
                  <a:lnTo>
                    <a:pt x="98" y="51"/>
                  </a:lnTo>
                  <a:lnTo>
                    <a:pt x="96" y="35"/>
                  </a:lnTo>
                  <a:lnTo>
                    <a:pt x="88" y="19"/>
                  </a:lnTo>
                  <a:lnTo>
                    <a:pt x="73" y="0"/>
                  </a:lnTo>
                  <a:lnTo>
                    <a:pt x="102" y="12"/>
                  </a:lnTo>
                  <a:lnTo>
                    <a:pt x="120" y="26"/>
                  </a:lnTo>
                  <a:lnTo>
                    <a:pt x="128" y="41"/>
                  </a:lnTo>
                  <a:lnTo>
                    <a:pt x="129" y="58"/>
                  </a:lnTo>
                  <a:lnTo>
                    <a:pt x="124" y="76"/>
                  </a:lnTo>
                  <a:lnTo>
                    <a:pt x="112" y="94"/>
                  </a:lnTo>
                  <a:lnTo>
                    <a:pt x="98" y="112"/>
                  </a:lnTo>
                  <a:lnTo>
                    <a:pt x="81" y="129"/>
                  </a:lnTo>
                </a:path>
              </a:pathLst>
            </a:custGeom>
            <a:solidFill>
              <a:srgbClr val="FF2B3F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7" name="Freeform 17"/>
            <p:cNvSpPr>
              <a:spLocks/>
            </p:cNvSpPr>
            <p:nvPr/>
          </p:nvSpPr>
          <p:spPr bwMode="auto">
            <a:xfrm>
              <a:off x="5278" y="901"/>
              <a:ext cx="62" cy="137"/>
            </a:xfrm>
            <a:custGeom>
              <a:avLst/>
              <a:gdLst>
                <a:gd name="T0" fmla="*/ 53 w 62"/>
                <a:gd name="T1" fmla="*/ 84 h 137"/>
                <a:gd name="T2" fmla="*/ 36 w 62"/>
                <a:gd name="T3" fmla="*/ 110 h 137"/>
                <a:gd name="T4" fmla="*/ 21 w 62"/>
                <a:gd name="T5" fmla="*/ 136 h 137"/>
                <a:gd name="T6" fmla="*/ 34 w 62"/>
                <a:gd name="T7" fmla="*/ 89 h 137"/>
                <a:gd name="T8" fmla="*/ 36 w 62"/>
                <a:gd name="T9" fmla="*/ 75 h 137"/>
                <a:gd name="T10" fmla="*/ 39 w 62"/>
                <a:gd name="T11" fmla="*/ 62 h 137"/>
                <a:gd name="T12" fmla="*/ 40 w 62"/>
                <a:gd name="T13" fmla="*/ 51 h 137"/>
                <a:gd name="T14" fmla="*/ 39 w 62"/>
                <a:gd name="T15" fmla="*/ 41 h 137"/>
                <a:gd name="T16" fmla="*/ 36 w 62"/>
                <a:gd name="T17" fmla="*/ 31 h 137"/>
                <a:gd name="T18" fmla="*/ 28 w 62"/>
                <a:gd name="T19" fmla="*/ 21 h 137"/>
                <a:gd name="T20" fmla="*/ 16 w 62"/>
                <a:gd name="T21" fmla="*/ 11 h 137"/>
                <a:gd name="T22" fmla="*/ 0 w 62"/>
                <a:gd name="T23" fmla="*/ 0 h 137"/>
                <a:gd name="T24" fmla="*/ 23 w 62"/>
                <a:gd name="T25" fmla="*/ 5 h 137"/>
                <a:gd name="T26" fmla="*/ 41 w 62"/>
                <a:gd name="T27" fmla="*/ 12 h 137"/>
                <a:gd name="T28" fmla="*/ 52 w 62"/>
                <a:gd name="T29" fmla="*/ 22 h 137"/>
                <a:gd name="T30" fmla="*/ 59 w 62"/>
                <a:gd name="T31" fmla="*/ 33 h 137"/>
                <a:gd name="T32" fmla="*/ 61 w 62"/>
                <a:gd name="T33" fmla="*/ 45 h 137"/>
                <a:gd name="T34" fmla="*/ 60 w 62"/>
                <a:gd name="T35" fmla="*/ 58 h 137"/>
                <a:gd name="T36" fmla="*/ 57 w 62"/>
                <a:gd name="T37" fmla="*/ 71 h 137"/>
                <a:gd name="T38" fmla="*/ 53 w 62"/>
                <a:gd name="T39" fmla="*/ 84 h 13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62"/>
                <a:gd name="T61" fmla="*/ 0 h 137"/>
                <a:gd name="T62" fmla="*/ 62 w 62"/>
                <a:gd name="T63" fmla="*/ 137 h 13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62" h="137">
                  <a:moveTo>
                    <a:pt x="53" y="84"/>
                  </a:moveTo>
                  <a:lnTo>
                    <a:pt x="36" y="110"/>
                  </a:lnTo>
                  <a:lnTo>
                    <a:pt x="21" y="136"/>
                  </a:lnTo>
                  <a:lnTo>
                    <a:pt x="34" y="89"/>
                  </a:lnTo>
                  <a:lnTo>
                    <a:pt x="36" y="75"/>
                  </a:lnTo>
                  <a:lnTo>
                    <a:pt x="39" y="62"/>
                  </a:lnTo>
                  <a:lnTo>
                    <a:pt x="40" y="51"/>
                  </a:lnTo>
                  <a:lnTo>
                    <a:pt x="39" y="41"/>
                  </a:lnTo>
                  <a:lnTo>
                    <a:pt x="36" y="31"/>
                  </a:lnTo>
                  <a:lnTo>
                    <a:pt x="28" y="21"/>
                  </a:lnTo>
                  <a:lnTo>
                    <a:pt x="16" y="11"/>
                  </a:lnTo>
                  <a:lnTo>
                    <a:pt x="0" y="0"/>
                  </a:lnTo>
                  <a:lnTo>
                    <a:pt x="23" y="5"/>
                  </a:lnTo>
                  <a:lnTo>
                    <a:pt x="41" y="12"/>
                  </a:lnTo>
                  <a:lnTo>
                    <a:pt x="52" y="22"/>
                  </a:lnTo>
                  <a:lnTo>
                    <a:pt x="59" y="33"/>
                  </a:lnTo>
                  <a:lnTo>
                    <a:pt x="61" y="45"/>
                  </a:lnTo>
                  <a:lnTo>
                    <a:pt x="60" y="58"/>
                  </a:lnTo>
                  <a:lnTo>
                    <a:pt x="57" y="71"/>
                  </a:lnTo>
                  <a:lnTo>
                    <a:pt x="53" y="84"/>
                  </a:lnTo>
                </a:path>
              </a:pathLst>
            </a:custGeom>
            <a:solidFill>
              <a:srgbClr val="99FF33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8" name="Freeform 18"/>
            <p:cNvSpPr>
              <a:spLocks/>
            </p:cNvSpPr>
            <p:nvPr/>
          </p:nvSpPr>
          <p:spPr bwMode="auto">
            <a:xfrm>
              <a:off x="4552" y="746"/>
              <a:ext cx="73" cy="204"/>
            </a:xfrm>
            <a:custGeom>
              <a:avLst/>
              <a:gdLst>
                <a:gd name="T0" fmla="*/ 61 w 73"/>
                <a:gd name="T1" fmla="*/ 8 h 204"/>
                <a:gd name="T2" fmla="*/ 67 w 73"/>
                <a:gd name="T3" fmla="*/ 24 h 204"/>
                <a:gd name="T4" fmla="*/ 71 w 73"/>
                <a:gd name="T5" fmla="*/ 39 h 204"/>
                <a:gd name="T6" fmla="*/ 72 w 73"/>
                <a:gd name="T7" fmla="*/ 52 h 204"/>
                <a:gd name="T8" fmla="*/ 69 w 73"/>
                <a:gd name="T9" fmla="*/ 65 h 204"/>
                <a:gd name="T10" fmla="*/ 66 w 73"/>
                <a:gd name="T11" fmla="*/ 77 h 204"/>
                <a:gd name="T12" fmla="*/ 61 w 73"/>
                <a:gd name="T13" fmla="*/ 91 h 204"/>
                <a:gd name="T14" fmla="*/ 53 w 73"/>
                <a:gd name="T15" fmla="*/ 105 h 204"/>
                <a:gd name="T16" fmla="*/ 44 w 73"/>
                <a:gd name="T17" fmla="*/ 122 h 204"/>
                <a:gd name="T18" fmla="*/ 12 w 73"/>
                <a:gd name="T19" fmla="*/ 166 h 204"/>
                <a:gd name="T20" fmla="*/ 0 w 73"/>
                <a:gd name="T21" fmla="*/ 203 h 204"/>
                <a:gd name="T22" fmla="*/ 0 w 73"/>
                <a:gd name="T23" fmla="*/ 169 h 204"/>
                <a:gd name="T24" fmla="*/ 28 w 73"/>
                <a:gd name="T25" fmla="*/ 85 h 204"/>
                <a:gd name="T26" fmla="*/ 33 w 73"/>
                <a:gd name="T27" fmla="*/ 63 h 204"/>
                <a:gd name="T28" fmla="*/ 35 w 73"/>
                <a:gd name="T29" fmla="*/ 43 h 204"/>
                <a:gd name="T30" fmla="*/ 34 w 73"/>
                <a:gd name="T31" fmla="*/ 22 h 204"/>
                <a:gd name="T32" fmla="*/ 28 w 73"/>
                <a:gd name="T33" fmla="*/ 0 h 204"/>
                <a:gd name="T34" fmla="*/ 61 w 73"/>
                <a:gd name="T35" fmla="*/ 8 h 2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3"/>
                <a:gd name="T55" fmla="*/ 0 h 204"/>
                <a:gd name="T56" fmla="*/ 73 w 73"/>
                <a:gd name="T57" fmla="*/ 204 h 2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3" h="204">
                  <a:moveTo>
                    <a:pt x="61" y="8"/>
                  </a:moveTo>
                  <a:lnTo>
                    <a:pt x="67" y="24"/>
                  </a:lnTo>
                  <a:lnTo>
                    <a:pt x="71" y="39"/>
                  </a:lnTo>
                  <a:lnTo>
                    <a:pt x="72" y="52"/>
                  </a:lnTo>
                  <a:lnTo>
                    <a:pt x="69" y="65"/>
                  </a:lnTo>
                  <a:lnTo>
                    <a:pt x="66" y="77"/>
                  </a:lnTo>
                  <a:lnTo>
                    <a:pt x="61" y="91"/>
                  </a:lnTo>
                  <a:lnTo>
                    <a:pt x="53" y="105"/>
                  </a:lnTo>
                  <a:lnTo>
                    <a:pt x="44" y="122"/>
                  </a:lnTo>
                  <a:lnTo>
                    <a:pt x="12" y="166"/>
                  </a:lnTo>
                  <a:lnTo>
                    <a:pt x="0" y="203"/>
                  </a:lnTo>
                  <a:lnTo>
                    <a:pt x="0" y="169"/>
                  </a:lnTo>
                  <a:lnTo>
                    <a:pt x="28" y="85"/>
                  </a:lnTo>
                  <a:lnTo>
                    <a:pt x="33" y="63"/>
                  </a:lnTo>
                  <a:lnTo>
                    <a:pt x="35" y="43"/>
                  </a:lnTo>
                  <a:lnTo>
                    <a:pt x="34" y="22"/>
                  </a:lnTo>
                  <a:lnTo>
                    <a:pt x="28" y="0"/>
                  </a:lnTo>
                  <a:lnTo>
                    <a:pt x="61" y="8"/>
                  </a:lnTo>
                </a:path>
              </a:pathLst>
            </a:custGeom>
            <a:solidFill>
              <a:srgbClr val="BC7000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9" name="Freeform 19"/>
            <p:cNvSpPr>
              <a:spLocks/>
            </p:cNvSpPr>
            <p:nvPr/>
          </p:nvSpPr>
          <p:spPr bwMode="auto">
            <a:xfrm>
              <a:off x="4552" y="749"/>
              <a:ext cx="76" cy="194"/>
            </a:xfrm>
            <a:custGeom>
              <a:avLst/>
              <a:gdLst>
                <a:gd name="T0" fmla="*/ 65 w 76"/>
                <a:gd name="T1" fmla="*/ 6 h 194"/>
                <a:gd name="T2" fmla="*/ 73 w 76"/>
                <a:gd name="T3" fmla="*/ 25 h 194"/>
                <a:gd name="T4" fmla="*/ 75 w 76"/>
                <a:gd name="T5" fmla="*/ 45 h 194"/>
                <a:gd name="T6" fmla="*/ 72 w 76"/>
                <a:gd name="T7" fmla="*/ 65 h 194"/>
                <a:gd name="T8" fmla="*/ 65 w 76"/>
                <a:gd name="T9" fmla="*/ 86 h 194"/>
                <a:gd name="T10" fmla="*/ 55 w 76"/>
                <a:gd name="T11" fmla="*/ 106 h 194"/>
                <a:gd name="T12" fmla="*/ 43 w 76"/>
                <a:gd name="T13" fmla="*/ 126 h 194"/>
                <a:gd name="T14" fmla="*/ 29 w 76"/>
                <a:gd name="T15" fmla="*/ 146 h 194"/>
                <a:gd name="T16" fmla="*/ 16 w 76"/>
                <a:gd name="T17" fmla="*/ 166 h 194"/>
                <a:gd name="T18" fmla="*/ 0 w 76"/>
                <a:gd name="T19" fmla="*/ 193 h 194"/>
                <a:gd name="T20" fmla="*/ 11 w 76"/>
                <a:gd name="T21" fmla="*/ 168 h 194"/>
                <a:gd name="T22" fmla="*/ 22 w 76"/>
                <a:gd name="T23" fmla="*/ 144 h 194"/>
                <a:gd name="T24" fmla="*/ 33 w 76"/>
                <a:gd name="T25" fmla="*/ 120 h 194"/>
                <a:gd name="T26" fmla="*/ 43 w 76"/>
                <a:gd name="T27" fmla="*/ 96 h 194"/>
                <a:gd name="T28" fmla="*/ 49 w 76"/>
                <a:gd name="T29" fmla="*/ 73 h 194"/>
                <a:gd name="T30" fmla="*/ 52 w 76"/>
                <a:gd name="T31" fmla="*/ 49 h 194"/>
                <a:gd name="T32" fmla="*/ 49 w 76"/>
                <a:gd name="T33" fmla="*/ 24 h 194"/>
                <a:gd name="T34" fmla="*/ 41 w 76"/>
                <a:gd name="T35" fmla="*/ 0 h 194"/>
                <a:gd name="T36" fmla="*/ 65 w 76"/>
                <a:gd name="T37" fmla="*/ 6 h 19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76"/>
                <a:gd name="T58" fmla="*/ 0 h 194"/>
                <a:gd name="T59" fmla="*/ 76 w 76"/>
                <a:gd name="T60" fmla="*/ 194 h 19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76" h="194">
                  <a:moveTo>
                    <a:pt x="65" y="6"/>
                  </a:moveTo>
                  <a:lnTo>
                    <a:pt x="73" y="25"/>
                  </a:lnTo>
                  <a:lnTo>
                    <a:pt x="75" y="45"/>
                  </a:lnTo>
                  <a:lnTo>
                    <a:pt x="72" y="65"/>
                  </a:lnTo>
                  <a:lnTo>
                    <a:pt x="65" y="86"/>
                  </a:lnTo>
                  <a:lnTo>
                    <a:pt x="55" y="106"/>
                  </a:lnTo>
                  <a:lnTo>
                    <a:pt x="43" y="126"/>
                  </a:lnTo>
                  <a:lnTo>
                    <a:pt x="29" y="146"/>
                  </a:lnTo>
                  <a:lnTo>
                    <a:pt x="16" y="166"/>
                  </a:lnTo>
                  <a:lnTo>
                    <a:pt x="0" y="193"/>
                  </a:lnTo>
                  <a:lnTo>
                    <a:pt x="11" y="168"/>
                  </a:lnTo>
                  <a:lnTo>
                    <a:pt x="22" y="144"/>
                  </a:lnTo>
                  <a:lnTo>
                    <a:pt x="33" y="120"/>
                  </a:lnTo>
                  <a:lnTo>
                    <a:pt x="43" y="96"/>
                  </a:lnTo>
                  <a:lnTo>
                    <a:pt x="49" y="73"/>
                  </a:lnTo>
                  <a:lnTo>
                    <a:pt x="52" y="49"/>
                  </a:lnTo>
                  <a:lnTo>
                    <a:pt x="49" y="24"/>
                  </a:lnTo>
                  <a:lnTo>
                    <a:pt x="41" y="0"/>
                  </a:lnTo>
                  <a:lnTo>
                    <a:pt x="65" y="6"/>
                  </a:lnTo>
                </a:path>
              </a:pathLst>
            </a:custGeom>
            <a:solidFill>
              <a:srgbClr val="FFEF2D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20" name="Freeform 20"/>
            <p:cNvSpPr>
              <a:spLocks/>
            </p:cNvSpPr>
            <p:nvPr/>
          </p:nvSpPr>
          <p:spPr bwMode="auto">
            <a:xfrm>
              <a:off x="5258" y="901"/>
              <a:ext cx="47" cy="134"/>
            </a:xfrm>
            <a:custGeom>
              <a:avLst/>
              <a:gdLst>
                <a:gd name="T0" fmla="*/ 18 w 47"/>
                <a:gd name="T1" fmla="*/ 1 h 134"/>
                <a:gd name="T2" fmla="*/ 30 w 47"/>
                <a:gd name="T3" fmla="*/ 13 h 134"/>
                <a:gd name="T4" fmla="*/ 38 w 47"/>
                <a:gd name="T5" fmla="*/ 26 h 134"/>
                <a:gd name="T6" fmla="*/ 43 w 47"/>
                <a:gd name="T7" fmla="*/ 40 h 134"/>
                <a:gd name="T8" fmla="*/ 46 w 47"/>
                <a:gd name="T9" fmla="*/ 54 h 134"/>
                <a:gd name="T10" fmla="*/ 46 w 47"/>
                <a:gd name="T11" fmla="*/ 69 h 134"/>
                <a:gd name="T12" fmla="*/ 45 w 47"/>
                <a:gd name="T13" fmla="*/ 84 h 134"/>
                <a:gd name="T14" fmla="*/ 44 w 47"/>
                <a:gd name="T15" fmla="*/ 99 h 134"/>
                <a:gd name="T16" fmla="*/ 43 w 47"/>
                <a:gd name="T17" fmla="*/ 113 h 134"/>
                <a:gd name="T18" fmla="*/ 41 w 47"/>
                <a:gd name="T19" fmla="*/ 133 h 134"/>
                <a:gd name="T20" fmla="*/ 40 w 47"/>
                <a:gd name="T21" fmla="*/ 115 h 134"/>
                <a:gd name="T22" fmla="*/ 39 w 47"/>
                <a:gd name="T23" fmla="*/ 98 h 134"/>
                <a:gd name="T24" fmla="*/ 38 w 47"/>
                <a:gd name="T25" fmla="*/ 81 h 134"/>
                <a:gd name="T26" fmla="*/ 35 w 47"/>
                <a:gd name="T27" fmla="*/ 64 h 134"/>
                <a:gd name="T28" fmla="*/ 31 w 47"/>
                <a:gd name="T29" fmla="*/ 47 h 134"/>
                <a:gd name="T30" fmla="*/ 24 w 47"/>
                <a:gd name="T31" fmla="*/ 31 h 134"/>
                <a:gd name="T32" fmla="*/ 14 w 47"/>
                <a:gd name="T33" fmla="*/ 16 h 134"/>
                <a:gd name="T34" fmla="*/ 0 w 47"/>
                <a:gd name="T35" fmla="*/ 0 h 134"/>
                <a:gd name="T36" fmla="*/ 18 w 47"/>
                <a:gd name="T37" fmla="*/ 1 h 13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7"/>
                <a:gd name="T58" fmla="*/ 0 h 134"/>
                <a:gd name="T59" fmla="*/ 47 w 47"/>
                <a:gd name="T60" fmla="*/ 134 h 13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7" h="134">
                  <a:moveTo>
                    <a:pt x="18" y="1"/>
                  </a:moveTo>
                  <a:lnTo>
                    <a:pt x="30" y="13"/>
                  </a:lnTo>
                  <a:lnTo>
                    <a:pt x="38" y="26"/>
                  </a:lnTo>
                  <a:lnTo>
                    <a:pt x="43" y="40"/>
                  </a:lnTo>
                  <a:lnTo>
                    <a:pt x="46" y="54"/>
                  </a:lnTo>
                  <a:lnTo>
                    <a:pt x="46" y="69"/>
                  </a:lnTo>
                  <a:lnTo>
                    <a:pt x="45" y="84"/>
                  </a:lnTo>
                  <a:lnTo>
                    <a:pt x="44" y="99"/>
                  </a:lnTo>
                  <a:lnTo>
                    <a:pt x="43" y="113"/>
                  </a:lnTo>
                  <a:lnTo>
                    <a:pt x="41" y="133"/>
                  </a:lnTo>
                  <a:lnTo>
                    <a:pt x="40" y="115"/>
                  </a:lnTo>
                  <a:lnTo>
                    <a:pt x="39" y="98"/>
                  </a:lnTo>
                  <a:lnTo>
                    <a:pt x="38" y="81"/>
                  </a:lnTo>
                  <a:lnTo>
                    <a:pt x="35" y="64"/>
                  </a:lnTo>
                  <a:lnTo>
                    <a:pt x="31" y="47"/>
                  </a:lnTo>
                  <a:lnTo>
                    <a:pt x="24" y="31"/>
                  </a:lnTo>
                  <a:lnTo>
                    <a:pt x="14" y="16"/>
                  </a:lnTo>
                  <a:lnTo>
                    <a:pt x="0" y="0"/>
                  </a:lnTo>
                  <a:lnTo>
                    <a:pt x="18" y="1"/>
                  </a:lnTo>
                </a:path>
              </a:pathLst>
            </a:custGeom>
            <a:solidFill>
              <a:srgbClr val="99FF33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21" name="Freeform 21"/>
            <p:cNvSpPr>
              <a:spLocks/>
            </p:cNvSpPr>
            <p:nvPr/>
          </p:nvSpPr>
          <p:spPr bwMode="auto">
            <a:xfrm>
              <a:off x="4532" y="749"/>
              <a:ext cx="49" cy="201"/>
            </a:xfrm>
            <a:custGeom>
              <a:avLst/>
              <a:gdLst>
                <a:gd name="T0" fmla="*/ 48 w 49"/>
                <a:gd name="T1" fmla="*/ 0 h 201"/>
                <a:gd name="T2" fmla="*/ 47 w 49"/>
                <a:gd name="T3" fmla="*/ 20 h 201"/>
                <a:gd name="T4" fmla="*/ 46 w 49"/>
                <a:gd name="T5" fmla="*/ 39 h 201"/>
                <a:gd name="T6" fmla="*/ 43 w 49"/>
                <a:gd name="T7" fmla="*/ 58 h 201"/>
                <a:gd name="T8" fmla="*/ 41 w 49"/>
                <a:gd name="T9" fmla="*/ 77 h 201"/>
                <a:gd name="T10" fmla="*/ 36 w 49"/>
                <a:gd name="T11" fmla="*/ 96 h 201"/>
                <a:gd name="T12" fmla="*/ 31 w 49"/>
                <a:gd name="T13" fmla="*/ 115 h 201"/>
                <a:gd name="T14" fmla="*/ 26 w 49"/>
                <a:gd name="T15" fmla="*/ 135 h 201"/>
                <a:gd name="T16" fmla="*/ 20 w 49"/>
                <a:gd name="T17" fmla="*/ 154 h 201"/>
                <a:gd name="T18" fmla="*/ 12 w 49"/>
                <a:gd name="T19" fmla="*/ 200 h 201"/>
                <a:gd name="T20" fmla="*/ 3 w 49"/>
                <a:gd name="T21" fmla="*/ 154 h 201"/>
                <a:gd name="T22" fmla="*/ 2 w 49"/>
                <a:gd name="T23" fmla="*/ 133 h 201"/>
                <a:gd name="T24" fmla="*/ 1 w 49"/>
                <a:gd name="T25" fmla="*/ 113 h 201"/>
                <a:gd name="T26" fmla="*/ 0 w 49"/>
                <a:gd name="T27" fmla="*/ 94 h 201"/>
                <a:gd name="T28" fmla="*/ 1 w 49"/>
                <a:gd name="T29" fmla="*/ 76 h 201"/>
                <a:gd name="T30" fmla="*/ 2 w 49"/>
                <a:gd name="T31" fmla="*/ 58 h 201"/>
                <a:gd name="T32" fmla="*/ 5 w 49"/>
                <a:gd name="T33" fmla="*/ 40 h 201"/>
                <a:gd name="T34" fmla="*/ 11 w 49"/>
                <a:gd name="T35" fmla="*/ 21 h 201"/>
                <a:gd name="T36" fmla="*/ 20 w 49"/>
                <a:gd name="T37" fmla="*/ 0 h 201"/>
                <a:gd name="T38" fmla="*/ 48 w 49"/>
                <a:gd name="T39" fmla="*/ 0 h 20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9"/>
                <a:gd name="T61" fmla="*/ 0 h 201"/>
                <a:gd name="T62" fmla="*/ 49 w 49"/>
                <a:gd name="T63" fmla="*/ 201 h 20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9" h="201">
                  <a:moveTo>
                    <a:pt x="48" y="0"/>
                  </a:moveTo>
                  <a:lnTo>
                    <a:pt x="47" y="20"/>
                  </a:lnTo>
                  <a:lnTo>
                    <a:pt x="46" y="39"/>
                  </a:lnTo>
                  <a:lnTo>
                    <a:pt x="43" y="58"/>
                  </a:lnTo>
                  <a:lnTo>
                    <a:pt x="41" y="77"/>
                  </a:lnTo>
                  <a:lnTo>
                    <a:pt x="36" y="96"/>
                  </a:lnTo>
                  <a:lnTo>
                    <a:pt x="31" y="115"/>
                  </a:lnTo>
                  <a:lnTo>
                    <a:pt x="26" y="135"/>
                  </a:lnTo>
                  <a:lnTo>
                    <a:pt x="20" y="154"/>
                  </a:lnTo>
                  <a:lnTo>
                    <a:pt x="12" y="200"/>
                  </a:lnTo>
                  <a:lnTo>
                    <a:pt x="3" y="154"/>
                  </a:lnTo>
                  <a:lnTo>
                    <a:pt x="2" y="133"/>
                  </a:lnTo>
                  <a:lnTo>
                    <a:pt x="1" y="113"/>
                  </a:lnTo>
                  <a:lnTo>
                    <a:pt x="0" y="94"/>
                  </a:lnTo>
                  <a:lnTo>
                    <a:pt x="1" y="76"/>
                  </a:lnTo>
                  <a:lnTo>
                    <a:pt x="2" y="58"/>
                  </a:lnTo>
                  <a:lnTo>
                    <a:pt x="5" y="40"/>
                  </a:lnTo>
                  <a:lnTo>
                    <a:pt x="11" y="21"/>
                  </a:lnTo>
                  <a:lnTo>
                    <a:pt x="20" y="0"/>
                  </a:lnTo>
                  <a:lnTo>
                    <a:pt x="48" y="0"/>
                  </a:lnTo>
                </a:path>
              </a:pathLst>
            </a:custGeom>
            <a:solidFill>
              <a:srgbClr val="637700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22" name="Freeform 22"/>
            <p:cNvSpPr>
              <a:spLocks/>
            </p:cNvSpPr>
            <p:nvPr/>
          </p:nvSpPr>
          <p:spPr bwMode="auto">
            <a:xfrm>
              <a:off x="4543" y="752"/>
              <a:ext cx="34" cy="196"/>
            </a:xfrm>
            <a:custGeom>
              <a:avLst/>
              <a:gdLst>
                <a:gd name="T0" fmla="*/ 33 w 34"/>
                <a:gd name="T1" fmla="*/ 0 h 196"/>
                <a:gd name="T2" fmla="*/ 32 w 34"/>
                <a:gd name="T3" fmla="*/ 24 h 196"/>
                <a:gd name="T4" fmla="*/ 30 w 34"/>
                <a:gd name="T5" fmla="*/ 49 h 196"/>
                <a:gd name="T6" fmla="*/ 26 w 34"/>
                <a:gd name="T7" fmla="*/ 73 h 196"/>
                <a:gd name="T8" fmla="*/ 20 w 34"/>
                <a:gd name="T9" fmla="*/ 97 h 196"/>
                <a:gd name="T10" fmla="*/ 16 w 34"/>
                <a:gd name="T11" fmla="*/ 122 h 196"/>
                <a:gd name="T12" fmla="*/ 11 w 34"/>
                <a:gd name="T13" fmla="*/ 146 h 196"/>
                <a:gd name="T14" fmla="*/ 7 w 34"/>
                <a:gd name="T15" fmla="*/ 171 h 196"/>
                <a:gd name="T16" fmla="*/ 5 w 34"/>
                <a:gd name="T17" fmla="*/ 195 h 196"/>
                <a:gd name="T18" fmla="*/ 3 w 34"/>
                <a:gd name="T19" fmla="*/ 173 h 196"/>
                <a:gd name="T20" fmla="*/ 2 w 34"/>
                <a:gd name="T21" fmla="*/ 150 h 196"/>
                <a:gd name="T22" fmla="*/ 1 w 34"/>
                <a:gd name="T23" fmla="*/ 127 h 196"/>
                <a:gd name="T24" fmla="*/ 0 w 34"/>
                <a:gd name="T25" fmla="*/ 103 h 196"/>
                <a:gd name="T26" fmla="*/ 1 w 34"/>
                <a:gd name="T27" fmla="*/ 81 h 196"/>
                <a:gd name="T28" fmla="*/ 5 w 34"/>
                <a:gd name="T29" fmla="*/ 58 h 196"/>
                <a:gd name="T30" fmla="*/ 11 w 34"/>
                <a:gd name="T31" fmla="*/ 35 h 196"/>
                <a:gd name="T32" fmla="*/ 21 w 34"/>
                <a:gd name="T33" fmla="*/ 13 h 196"/>
                <a:gd name="T34" fmla="*/ 33 w 34"/>
                <a:gd name="T35" fmla="*/ 0 h 19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4"/>
                <a:gd name="T55" fmla="*/ 0 h 196"/>
                <a:gd name="T56" fmla="*/ 34 w 34"/>
                <a:gd name="T57" fmla="*/ 196 h 19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4" h="196">
                  <a:moveTo>
                    <a:pt x="33" y="0"/>
                  </a:moveTo>
                  <a:lnTo>
                    <a:pt x="32" y="24"/>
                  </a:lnTo>
                  <a:lnTo>
                    <a:pt x="30" y="49"/>
                  </a:lnTo>
                  <a:lnTo>
                    <a:pt x="26" y="73"/>
                  </a:lnTo>
                  <a:lnTo>
                    <a:pt x="20" y="97"/>
                  </a:lnTo>
                  <a:lnTo>
                    <a:pt x="16" y="122"/>
                  </a:lnTo>
                  <a:lnTo>
                    <a:pt x="11" y="146"/>
                  </a:lnTo>
                  <a:lnTo>
                    <a:pt x="7" y="171"/>
                  </a:lnTo>
                  <a:lnTo>
                    <a:pt x="5" y="195"/>
                  </a:lnTo>
                  <a:lnTo>
                    <a:pt x="3" y="173"/>
                  </a:lnTo>
                  <a:lnTo>
                    <a:pt x="2" y="150"/>
                  </a:lnTo>
                  <a:lnTo>
                    <a:pt x="1" y="127"/>
                  </a:lnTo>
                  <a:lnTo>
                    <a:pt x="0" y="103"/>
                  </a:lnTo>
                  <a:lnTo>
                    <a:pt x="1" y="81"/>
                  </a:lnTo>
                  <a:lnTo>
                    <a:pt x="5" y="58"/>
                  </a:lnTo>
                  <a:lnTo>
                    <a:pt x="11" y="35"/>
                  </a:lnTo>
                  <a:lnTo>
                    <a:pt x="21" y="13"/>
                  </a:lnTo>
                  <a:lnTo>
                    <a:pt x="33" y="0"/>
                  </a:lnTo>
                </a:path>
              </a:pathLst>
            </a:custGeom>
            <a:solidFill>
              <a:srgbClr val="51CE2B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23" name="Freeform 23"/>
            <p:cNvSpPr>
              <a:spLocks/>
            </p:cNvSpPr>
            <p:nvPr/>
          </p:nvSpPr>
          <p:spPr bwMode="auto">
            <a:xfrm>
              <a:off x="5244" y="905"/>
              <a:ext cx="56" cy="133"/>
            </a:xfrm>
            <a:custGeom>
              <a:avLst/>
              <a:gdLst>
                <a:gd name="T0" fmla="*/ 3 w 56"/>
                <a:gd name="T1" fmla="*/ 0 h 133"/>
                <a:gd name="T2" fmla="*/ 12 w 56"/>
                <a:gd name="T3" fmla="*/ 16 h 133"/>
                <a:gd name="T4" fmla="*/ 18 w 56"/>
                <a:gd name="T5" fmla="*/ 33 h 133"/>
                <a:gd name="T6" fmla="*/ 24 w 56"/>
                <a:gd name="T7" fmla="*/ 49 h 133"/>
                <a:gd name="T8" fmla="*/ 30 w 56"/>
                <a:gd name="T9" fmla="*/ 66 h 133"/>
                <a:gd name="T10" fmla="*/ 36 w 56"/>
                <a:gd name="T11" fmla="*/ 82 h 133"/>
                <a:gd name="T12" fmla="*/ 41 w 56"/>
                <a:gd name="T13" fmla="*/ 99 h 133"/>
                <a:gd name="T14" fmla="*/ 48 w 56"/>
                <a:gd name="T15" fmla="*/ 115 h 133"/>
                <a:gd name="T16" fmla="*/ 55 w 56"/>
                <a:gd name="T17" fmla="*/ 132 h 133"/>
                <a:gd name="T18" fmla="*/ 45 w 56"/>
                <a:gd name="T19" fmla="*/ 117 h 133"/>
                <a:gd name="T20" fmla="*/ 37 w 56"/>
                <a:gd name="T21" fmla="*/ 103 h 133"/>
                <a:gd name="T22" fmla="*/ 27 w 56"/>
                <a:gd name="T23" fmla="*/ 88 h 133"/>
                <a:gd name="T24" fmla="*/ 18 w 56"/>
                <a:gd name="T25" fmla="*/ 72 h 133"/>
                <a:gd name="T26" fmla="*/ 11 w 56"/>
                <a:gd name="T27" fmla="*/ 57 h 133"/>
                <a:gd name="T28" fmla="*/ 4 w 56"/>
                <a:gd name="T29" fmla="*/ 41 h 133"/>
                <a:gd name="T30" fmla="*/ 1 w 56"/>
                <a:gd name="T31" fmla="*/ 26 h 133"/>
                <a:gd name="T32" fmla="*/ 0 w 56"/>
                <a:gd name="T33" fmla="*/ 10 h 133"/>
                <a:gd name="T34" fmla="*/ 3 w 56"/>
                <a:gd name="T35" fmla="*/ 0 h 1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6"/>
                <a:gd name="T55" fmla="*/ 0 h 133"/>
                <a:gd name="T56" fmla="*/ 56 w 56"/>
                <a:gd name="T57" fmla="*/ 133 h 1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6" h="133">
                  <a:moveTo>
                    <a:pt x="3" y="0"/>
                  </a:moveTo>
                  <a:lnTo>
                    <a:pt x="12" y="16"/>
                  </a:lnTo>
                  <a:lnTo>
                    <a:pt x="18" y="33"/>
                  </a:lnTo>
                  <a:lnTo>
                    <a:pt x="24" y="49"/>
                  </a:lnTo>
                  <a:lnTo>
                    <a:pt x="30" y="66"/>
                  </a:lnTo>
                  <a:lnTo>
                    <a:pt x="36" y="82"/>
                  </a:lnTo>
                  <a:lnTo>
                    <a:pt x="41" y="99"/>
                  </a:lnTo>
                  <a:lnTo>
                    <a:pt x="48" y="115"/>
                  </a:lnTo>
                  <a:lnTo>
                    <a:pt x="55" y="132"/>
                  </a:lnTo>
                  <a:lnTo>
                    <a:pt x="45" y="117"/>
                  </a:lnTo>
                  <a:lnTo>
                    <a:pt x="37" y="103"/>
                  </a:lnTo>
                  <a:lnTo>
                    <a:pt x="27" y="88"/>
                  </a:lnTo>
                  <a:lnTo>
                    <a:pt x="18" y="72"/>
                  </a:lnTo>
                  <a:lnTo>
                    <a:pt x="11" y="57"/>
                  </a:lnTo>
                  <a:lnTo>
                    <a:pt x="4" y="41"/>
                  </a:lnTo>
                  <a:lnTo>
                    <a:pt x="1" y="26"/>
                  </a:lnTo>
                  <a:lnTo>
                    <a:pt x="0" y="10"/>
                  </a:lnTo>
                  <a:lnTo>
                    <a:pt x="3" y="0"/>
                  </a:lnTo>
                </a:path>
              </a:pathLst>
            </a:custGeom>
            <a:solidFill>
              <a:srgbClr val="99FF33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24" name="Freeform 24"/>
            <p:cNvSpPr>
              <a:spLocks/>
            </p:cNvSpPr>
            <p:nvPr/>
          </p:nvSpPr>
          <p:spPr bwMode="auto">
            <a:xfrm>
              <a:off x="4480" y="748"/>
              <a:ext cx="68" cy="202"/>
            </a:xfrm>
            <a:custGeom>
              <a:avLst/>
              <a:gdLst>
                <a:gd name="T0" fmla="*/ 67 w 68"/>
                <a:gd name="T1" fmla="*/ 0 h 202"/>
                <a:gd name="T2" fmla="*/ 58 w 68"/>
                <a:gd name="T3" fmla="*/ 19 h 202"/>
                <a:gd name="T4" fmla="*/ 52 w 68"/>
                <a:gd name="T5" fmla="*/ 39 h 202"/>
                <a:gd name="T6" fmla="*/ 48 w 68"/>
                <a:gd name="T7" fmla="*/ 58 h 202"/>
                <a:gd name="T8" fmla="*/ 44 w 68"/>
                <a:gd name="T9" fmla="*/ 77 h 202"/>
                <a:gd name="T10" fmla="*/ 44 w 68"/>
                <a:gd name="T11" fmla="*/ 96 h 202"/>
                <a:gd name="T12" fmla="*/ 44 w 68"/>
                <a:gd name="T13" fmla="*/ 116 h 202"/>
                <a:gd name="T14" fmla="*/ 46 w 68"/>
                <a:gd name="T15" fmla="*/ 137 h 202"/>
                <a:gd name="T16" fmla="*/ 49 w 68"/>
                <a:gd name="T17" fmla="*/ 158 h 202"/>
                <a:gd name="T18" fmla="*/ 60 w 68"/>
                <a:gd name="T19" fmla="*/ 201 h 202"/>
                <a:gd name="T20" fmla="*/ 36 w 68"/>
                <a:gd name="T21" fmla="*/ 164 h 202"/>
                <a:gd name="T22" fmla="*/ 20 w 68"/>
                <a:gd name="T23" fmla="*/ 137 h 202"/>
                <a:gd name="T24" fmla="*/ 11 w 68"/>
                <a:gd name="T25" fmla="*/ 119 h 202"/>
                <a:gd name="T26" fmla="*/ 5 w 68"/>
                <a:gd name="T27" fmla="*/ 102 h 202"/>
                <a:gd name="T28" fmla="*/ 1 w 68"/>
                <a:gd name="T29" fmla="*/ 86 h 202"/>
                <a:gd name="T30" fmla="*/ 0 w 68"/>
                <a:gd name="T31" fmla="*/ 70 h 202"/>
                <a:gd name="T32" fmla="*/ 3 w 68"/>
                <a:gd name="T33" fmla="*/ 54 h 202"/>
                <a:gd name="T34" fmla="*/ 9 w 68"/>
                <a:gd name="T35" fmla="*/ 38 h 202"/>
                <a:gd name="T36" fmla="*/ 19 w 68"/>
                <a:gd name="T37" fmla="*/ 21 h 202"/>
                <a:gd name="T38" fmla="*/ 33 w 68"/>
                <a:gd name="T39" fmla="*/ 4 h 202"/>
                <a:gd name="T40" fmla="*/ 67 w 68"/>
                <a:gd name="T41" fmla="*/ 0 h 20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68"/>
                <a:gd name="T64" fmla="*/ 0 h 202"/>
                <a:gd name="T65" fmla="*/ 68 w 68"/>
                <a:gd name="T66" fmla="*/ 202 h 20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68" h="202">
                  <a:moveTo>
                    <a:pt x="67" y="0"/>
                  </a:moveTo>
                  <a:lnTo>
                    <a:pt x="58" y="19"/>
                  </a:lnTo>
                  <a:lnTo>
                    <a:pt x="52" y="39"/>
                  </a:lnTo>
                  <a:lnTo>
                    <a:pt x="48" y="58"/>
                  </a:lnTo>
                  <a:lnTo>
                    <a:pt x="44" y="77"/>
                  </a:lnTo>
                  <a:lnTo>
                    <a:pt x="44" y="96"/>
                  </a:lnTo>
                  <a:lnTo>
                    <a:pt x="44" y="116"/>
                  </a:lnTo>
                  <a:lnTo>
                    <a:pt x="46" y="137"/>
                  </a:lnTo>
                  <a:lnTo>
                    <a:pt x="49" y="158"/>
                  </a:lnTo>
                  <a:lnTo>
                    <a:pt x="60" y="201"/>
                  </a:lnTo>
                  <a:lnTo>
                    <a:pt x="36" y="164"/>
                  </a:lnTo>
                  <a:lnTo>
                    <a:pt x="20" y="137"/>
                  </a:lnTo>
                  <a:lnTo>
                    <a:pt x="11" y="119"/>
                  </a:lnTo>
                  <a:lnTo>
                    <a:pt x="5" y="102"/>
                  </a:lnTo>
                  <a:lnTo>
                    <a:pt x="1" y="86"/>
                  </a:lnTo>
                  <a:lnTo>
                    <a:pt x="0" y="70"/>
                  </a:lnTo>
                  <a:lnTo>
                    <a:pt x="3" y="54"/>
                  </a:lnTo>
                  <a:lnTo>
                    <a:pt x="9" y="38"/>
                  </a:lnTo>
                  <a:lnTo>
                    <a:pt x="19" y="21"/>
                  </a:lnTo>
                  <a:lnTo>
                    <a:pt x="33" y="4"/>
                  </a:lnTo>
                  <a:lnTo>
                    <a:pt x="67" y="0"/>
                  </a:lnTo>
                </a:path>
              </a:pathLst>
            </a:custGeom>
            <a:solidFill>
              <a:srgbClr val="0033FF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25" name="Freeform 25"/>
            <p:cNvSpPr>
              <a:spLocks/>
            </p:cNvSpPr>
            <p:nvPr/>
          </p:nvSpPr>
          <p:spPr bwMode="auto">
            <a:xfrm>
              <a:off x="4499" y="752"/>
              <a:ext cx="46" cy="187"/>
            </a:xfrm>
            <a:custGeom>
              <a:avLst/>
              <a:gdLst>
                <a:gd name="T0" fmla="*/ 45 w 46"/>
                <a:gd name="T1" fmla="*/ 0 h 187"/>
                <a:gd name="T2" fmla="*/ 40 w 46"/>
                <a:gd name="T3" fmla="*/ 18 h 187"/>
                <a:gd name="T4" fmla="*/ 34 w 46"/>
                <a:gd name="T5" fmla="*/ 36 h 187"/>
                <a:gd name="T6" fmla="*/ 30 w 46"/>
                <a:gd name="T7" fmla="*/ 53 h 187"/>
                <a:gd name="T8" fmla="*/ 28 w 46"/>
                <a:gd name="T9" fmla="*/ 70 h 187"/>
                <a:gd name="T10" fmla="*/ 26 w 46"/>
                <a:gd name="T11" fmla="*/ 86 h 187"/>
                <a:gd name="T12" fmla="*/ 25 w 46"/>
                <a:gd name="T13" fmla="*/ 103 h 187"/>
                <a:gd name="T14" fmla="*/ 26 w 46"/>
                <a:gd name="T15" fmla="*/ 121 h 187"/>
                <a:gd name="T16" fmla="*/ 29 w 46"/>
                <a:gd name="T17" fmla="*/ 140 h 187"/>
                <a:gd name="T18" fmla="*/ 33 w 46"/>
                <a:gd name="T19" fmla="*/ 186 h 187"/>
                <a:gd name="T20" fmla="*/ 23 w 46"/>
                <a:gd name="T21" fmla="*/ 163 h 187"/>
                <a:gd name="T22" fmla="*/ 13 w 46"/>
                <a:gd name="T23" fmla="*/ 139 h 187"/>
                <a:gd name="T24" fmla="*/ 5 w 46"/>
                <a:gd name="T25" fmla="*/ 114 h 187"/>
                <a:gd name="T26" fmla="*/ 0 w 46"/>
                <a:gd name="T27" fmla="*/ 90 h 187"/>
                <a:gd name="T28" fmla="*/ 0 w 46"/>
                <a:gd name="T29" fmla="*/ 66 h 187"/>
                <a:gd name="T30" fmla="*/ 6 w 46"/>
                <a:gd name="T31" fmla="*/ 42 h 187"/>
                <a:gd name="T32" fmla="*/ 21 w 46"/>
                <a:gd name="T33" fmla="*/ 20 h 187"/>
                <a:gd name="T34" fmla="*/ 45 w 46"/>
                <a:gd name="T35" fmla="*/ 0 h 18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6"/>
                <a:gd name="T55" fmla="*/ 0 h 187"/>
                <a:gd name="T56" fmla="*/ 46 w 46"/>
                <a:gd name="T57" fmla="*/ 187 h 18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6" h="187">
                  <a:moveTo>
                    <a:pt x="45" y="0"/>
                  </a:moveTo>
                  <a:lnTo>
                    <a:pt x="40" y="18"/>
                  </a:lnTo>
                  <a:lnTo>
                    <a:pt x="34" y="36"/>
                  </a:lnTo>
                  <a:lnTo>
                    <a:pt x="30" y="53"/>
                  </a:lnTo>
                  <a:lnTo>
                    <a:pt x="28" y="70"/>
                  </a:lnTo>
                  <a:lnTo>
                    <a:pt x="26" y="86"/>
                  </a:lnTo>
                  <a:lnTo>
                    <a:pt x="25" y="103"/>
                  </a:lnTo>
                  <a:lnTo>
                    <a:pt x="26" y="121"/>
                  </a:lnTo>
                  <a:lnTo>
                    <a:pt x="29" y="140"/>
                  </a:lnTo>
                  <a:lnTo>
                    <a:pt x="33" y="186"/>
                  </a:lnTo>
                  <a:lnTo>
                    <a:pt x="23" y="163"/>
                  </a:lnTo>
                  <a:lnTo>
                    <a:pt x="13" y="139"/>
                  </a:lnTo>
                  <a:lnTo>
                    <a:pt x="5" y="114"/>
                  </a:lnTo>
                  <a:lnTo>
                    <a:pt x="0" y="90"/>
                  </a:lnTo>
                  <a:lnTo>
                    <a:pt x="0" y="66"/>
                  </a:lnTo>
                  <a:lnTo>
                    <a:pt x="6" y="42"/>
                  </a:lnTo>
                  <a:lnTo>
                    <a:pt x="21" y="20"/>
                  </a:lnTo>
                  <a:lnTo>
                    <a:pt x="45" y="0"/>
                  </a:lnTo>
                </a:path>
              </a:pathLst>
            </a:custGeom>
            <a:solidFill>
              <a:srgbClr val="0099FF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26" name="Freeform 26"/>
            <p:cNvSpPr>
              <a:spLocks/>
            </p:cNvSpPr>
            <p:nvPr/>
          </p:nvSpPr>
          <p:spPr bwMode="auto">
            <a:xfrm>
              <a:off x="5215" y="908"/>
              <a:ext cx="70" cy="126"/>
            </a:xfrm>
            <a:custGeom>
              <a:avLst/>
              <a:gdLst>
                <a:gd name="T0" fmla="*/ 11 w 70"/>
                <a:gd name="T1" fmla="*/ 0 h 126"/>
                <a:gd name="T2" fmla="*/ 13 w 70"/>
                <a:gd name="T3" fmla="*/ 13 h 126"/>
                <a:gd name="T4" fmla="*/ 17 w 70"/>
                <a:gd name="T5" fmla="*/ 25 h 126"/>
                <a:gd name="T6" fmla="*/ 20 w 70"/>
                <a:gd name="T7" fmla="*/ 37 h 126"/>
                <a:gd name="T8" fmla="*/ 25 w 70"/>
                <a:gd name="T9" fmla="*/ 48 h 126"/>
                <a:gd name="T10" fmla="*/ 29 w 70"/>
                <a:gd name="T11" fmla="*/ 60 h 126"/>
                <a:gd name="T12" fmla="*/ 35 w 70"/>
                <a:gd name="T13" fmla="*/ 71 h 126"/>
                <a:gd name="T14" fmla="*/ 42 w 70"/>
                <a:gd name="T15" fmla="*/ 83 h 126"/>
                <a:gd name="T16" fmla="*/ 50 w 70"/>
                <a:gd name="T17" fmla="*/ 95 h 126"/>
                <a:gd name="T18" fmla="*/ 69 w 70"/>
                <a:gd name="T19" fmla="*/ 125 h 126"/>
                <a:gd name="T20" fmla="*/ 55 w 70"/>
                <a:gd name="T21" fmla="*/ 111 h 126"/>
                <a:gd name="T22" fmla="*/ 39 w 70"/>
                <a:gd name="T23" fmla="*/ 96 h 126"/>
                <a:gd name="T24" fmla="*/ 25 w 70"/>
                <a:gd name="T25" fmla="*/ 81 h 126"/>
                <a:gd name="T26" fmla="*/ 13 w 70"/>
                <a:gd name="T27" fmla="*/ 65 h 126"/>
                <a:gd name="T28" fmla="*/ 4 w 70"/>
                <a:gd name="T29" fmla="*/ 49 h 126"/>
                <a:gd name="T30" fmla="*/ 0 w 70"/>
                <a:gd name="T31" fmla="*/ 32 h 126"/>
                <a:gd name="T32" fmla="*/ 1 w 70"/>
                <a:gd name="T33" fmla="*/ 17 h 126"/>
                <a:gd name="T34" fmla="*/ 11 w 70"/>
                <a:gd name="T35" fmla="*/ 0 h 12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0"/>
                <a:gd name="T55" fmla="*/ 0 h 126"/>
                <a:gd name="T56" fmla="*/ 70 w 70"/>
                <a:gd name="T57" fmla="*/ 126 h 12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0" h="126">
                  <a:moveTo>
                    <a:pt x="11" y="0"/>
                  </a:moveTo>
                  <a:lnTo>
                    <a:pt x="13" y="13"/>
                  </a:lnTo>
                  <a:lnTo>
                    <a:pt x="17" y="25"/>
                  </a:lnTo>
                  <a:lnTo>
                    <a:pt x="20" y="37"/>
                  </a:lnTo>
                  <a:lnTo>
                    <a:pt x="25" y="48"/>
                  </a:lnTo>
                  <a:lnTo>
                    <a:pt x="29" y="60"/>
                  </a:lnTo>
                  <a:lnTo>
                    <a:pt x="35" y="71"/>
                  </a:lnTo>
                  <a:lnTo>
                    <a:pt x="42" y="83"/>
                  </a:lnTo>
                  <a:lnTo>
                    <a:pt x="50" y="95"/>
                  </a:lnTo>
                  <a:lnTo>
                    <a:pt x="69" y="125"/>
                  </a:lnTo>
                  <a:lnTo>
                    <a:pt x="55" y="111"/>
                  </a:lnTo>
                  <a:lnTo>
                    <a:pt x="39" y="96"/>
                  </a:lnTo>
                  <a:lnTo>
                    <a:pt x="25" y="81"/>
                  </a:lnTo>
                  <a:lnTo>
                    <a:pt x="13" y="65"/>
                  </a:lnTo>
                  <a:lnTo>
                    <a:pt x="4" y="49"/>
                  </a:lnTo>
                  <a:lnTo>
                    <a:pt x="0" y="32"/>
                  </a:lnTo>
                  <a:lnTo>
                    <a:pt x="1" y="17"/>
                  </a:lnTo>
                  <a:lnTo>
                    <a:pt x="11" y="0"/>
                  </a:lnTo>
                </a:path>
              </a:pathLst>
            </a:custGeom>
            <a:solidFill>
              <a:srgbClr val="99FF33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27" name="Freeform 27"/>
            <p:cNvSpPr>
              <a:spLocks/>
            </p:cNvSpPr>
            <p:nvPr/>
          </p:nvSpPr>
          <p:spPr bwMode="auto">
            <a:xfrm>
              <a:off x="4445" y="754"/>
              <a:ext cx="92" cy="194"/>
            </a:xfrm>
            <a:custGeom>
              <a:avLst/>
              <a:gdLst>
                <a:gd name="T0" fmla="*/ 57 w 92"/>
                <a:gd name="T1" fmla="*/ 0 h 194"/>
                <a:gd name="T2" fmla="*/ 42 w 92"/>
                <a:gd name="T3" fmla="*/ 22 h 194"/>
                <a:gd name="T4" fmla="*/ 31 w 92"/>
                <a:gd name="T5" fmla="*/ 41 h 194"/>
                <a:gd name="T6" fmla="*/ 26 w 92"/>
                <a:gd name="T7" fmla="*/ 57 h 194"/>
                <a:gd name="T8" fmla="*/ 23 w 92"/>
                <a:gd name="T9" fmla="*/ 72 h 194"/>
                <a:gd name="T10" fmla="*/ 26 w 92"/>
                <a:gd name="T11" fmla="*/ 87 h 194"/>
                <a:gd name="T12" fmla="*/ 32 w 92"/>
                <a:gd name="T13" fmla="*/ 104 h 194"/>
                <a:gd name="T14" fmla="*/ 42 w 92"/>
                <a:gd name="T15" fmla="*/ 123 h 194"/>
                <a:gd name="T16" fmla="*/ 55 w 92"/>
                <a:gd name="T17" fmla="*/ 146 h 194"/>
                <a:gd name="T18" fmla="*/ 91 w 92"/>
                <a:gd name="T19" fmla="*/ 193 h 194"/>
                <a:gd name="T20" fmla="*/ 41 w 92"/>
                <a:gd name="T21" fmla="*/ 142 h 194"/>
                <a:gd name="T22" fmla="*/ 26 w 92"/>
                <a:gd name="T23" fmla="*/ 121 h 194"/>
                <a:gd name="T24" fmla="*/ 13 w 92"/>
                <a:gd name="T25" fmla="*/ 102 h 194"/>
                <a:gd name="T26" fmla="*/ 4 w 92"/>
                <a:gd name="T27" fmla="*/ 84 h 194"/>
                <a:gd name="T28" fmla="*/ 0 w 92"/>
                <a:gd name="T29" fmla="*/ 67 h 194"/>
                <a:gd name="T30" fmla="*/ 2 w 92"/>
                <a:gd name="T31" fmla="*/ 50 h 194"/>
                <a:gd name="T32" fmla="*/ 11 w 92"/>
                <a:gd name="T33" fmla="*/ 34 h 194"/>
                <a:gd name="T34" fmla="*/ 29 w 92"/>
                <a:gd name="T35" fmla="*/ 17 h 194"/>
                <a:gd name="T36" fmla="*/ 57 w 92"/>
                <a:gd name="T37" fmla="*/ 0 h 19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2"/>
                <a:gd name="T58" fmla="*/ 0 h 194"/>
                <a:gd name="T59" fmla="*/ 92 w 92"/>
                <a:gd name="T60" fmla="*/ 194 h 19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2" h="194">
                  <a:moveTo>
                    <a:pt x="57" y="0"/>
                  </a:moveTo>
                  <a:lnTo>
                    <a:pt x="42" y="22"/>
                  </a:lnTo>
                  <a:lnTo>
                    <a:pt x="31" y="41"/>
                  </a:lnTo>
                  <a:lnTo>
                    <a:pt x="26" y="57"/>
                  </a:lnTo>
                  <a:lnTo>
                    <a:pt x="23" y="72"/>
                  </a:lnTo>
                  <a:lnTo>
                    <a:pt x="26" y="87"/>
                  </a:lnTo>
                  <a:lnTo>
                    <a:pt x="32" y="104"/>
                  </a:lnTo>
                  <a:lnTo>
                    <a:pt x="42" y="123"/>
                  </a:lnTo>
                  <a:lnTo>
                    <a:pt x="55" y="146"/>
                  </a:lnTo>
                  <a:lnTo>
                    <a:pt x="91" y="193"/>
                  </a:lnTo>
                  <a:lnTo>
                    <a:pt x="41" y="142"/>
                  </a:lnTo>
                  <a:lnTo>
                    <a:pt x="26" y="121"/>
                  </a:lnTo>
                  <a:lnTo>
                    <a:pt x="13" y="102"/>
                  </a:lnTo>
                  <a:lnTo>
                    <a:pt x="4" y="84"/>
                  </a:lnTo>
                  <a:lnTo>
                    <a:pt x="0" y="67"/>
                  </a:lnTo>
                  <a:lnTo>
                    <a:pt x="2" y="50"/>
                  </a:lnTo>
                  <a:lnTo>
                    <a:pt x="11" y="34"/>
                  </a:lnTo>
                  <a:lnTo>
                    <a:pt x="29" y="17"/>
                  </a:lnTo>
                  <a:lnTo>
                    <a:pt x="57" y="0"/>
                  </a:lnTo>
                </a:path>
              </a:pathLst>
            </a:custGeom>
            <a:solidFill>
              <a:srgbClr val="FF0033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28" name="Freeform 28"/>
            <p:cNvSpPr>
              <a:spLocks/>
            </p:cNvSpPr>
            <p:nvPr/>
          </p:nvSpPr>
          <p:spPr bwMode="auto">
            <a:xfrm>
              <a:off x="5182" y="914"/>
              <a:ext cx="110" cy="126"/>
            </a:xfrm>
            <a:custGeom>
              <a:avLst/>
              <a:gdLst>
                <a:gd name="T0" fmla="*/ 18 w 110"/>
                <a:gd name="T1" fmla="*/ 0 h 126"/>
                <a:gd name="T2" fmla="*/ 15 w 110"/>
                <a:gd name="T3" fmla="*/ 17 h 126"/>
                <a:gd name="T4" fmla="*/ 15 w 110"/>
                <a:gd name="T5" fmla="*/ 30 h 126"/>
                <a:gd name="T6" fmla="*/ 17 w 110"/>
                <a:gd name="T7" fmla="*/ 42 h 126"/>
                <a:gd name="T8" fmla="*/ 21 w 110"/>
                <a:gd name="T9" fmla="*/ 52 h 126"/>
                <a:gd name="T10" fmla="*/ 28 w 110"/>
                <a:gd name="T11" fmla="*/ 62 h 126"/>
                <a:gd name="T12" fmla="*/ 38 w 110"/>
                <a:gd name="T13" fmla="*/ 72 h 126"/>
                <a:gd name="T14" fmla="*/ 52 w 110"/>
                <a:gd name="T15" fmla="*/ 84 h 126"/>
                <a:gd name="T16" fmla="*/ 69 w 110"/>
                <a:gd name="T17" fmla="*/ 98 h 126"/>
                <a:gd name="T18" fmla="*/ 109 w 110"/>
                <a:gd name="T19" fmla="*/ 125 h 126"/>
                <a:gd name="T20" fmla="*/ 58 w 110"/>
                <a:gd name="T21" fmla="*/ 97 h 126"/>
                <a:gd name="T22" fmla="*/ 40 w 110"/>
                <a:gd name="T23" fmla="*/ 85 h 126"/>
                <a:gd name="T24" fmla="*/ 25 w 110"/>
                <a:gd name="T25" fmla="*/ 73 h 126"/>
                <a:gd name="T26" fmla="*/ 13 w 110"/>
                <a:gd name="T27" fmla="*/ 62 h 126"/>
                <a:gd name="T28" fmla="*/ 5 w 110"/>
                <a:gd name="T29" fmla="*/ 51 h 126"/>
                <a:gd name="T30" fmla="*/ 0 w 110"/>
                <a:gd name="T31" fmla="*/ 40 h 126"/>
                <a:gd name="T32" fmla="*/ 0 w 110"/>
                <a:gd name="T33" fmla="*/ 28 h 126"/>
                <a:gd name="T34" fmla="*/ 5 w 110"/>
                <a:gd name="T35" fmla="*/ 14 h 126"/>
                <a:gd name="T36" fmla="*/ 18 w 110"/>
                <a:gd name="T37" fmla="*/ 0 h 12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10"/>
                <a:gd name="T58" fmla="*/ 0 h 126"/>
                <a:gd name="T59" fmla="*/ 110 w 110"/>
                <a:gd name="T60" fmla="*/ 126 h 12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10" h="126">
                  <a:moveTo>
                    <a:pt x="18" y="0"/>
                  </a:moveTo>
                  <a:lnTo>
                    <a:pt x="15" y="17"/>
                  </a:lnTo>
                  <a:lnTo>
                    <a:pt x="15" y="30"/>
                  </a:lnTo>
                  <a:lnTo>
                    <a:pt x="17" y="42"/>
                  </a:lnTo>
                  <a:lnTo>
                    <a:pt x="21" y="52"/>
                  </a:lnTo>
                  <a:lnTo>
                    <a:pt x="28" y="62"/>
                  </a:lnTo>
                  <a:lnTo>
                    <a:pt x="38" y="72"/>
                  </a:lnTo>
                  <a:lnTo>
                    <a:pt x="52" y="84"/>
                  </a:lnTo>
                  <a:lnTo>
                    <a:pt x="69" y="98"/>
                  </a:lnTo>
                  <a:lnTo>
                    <a:pt x="109" y="125"/>
                  </a:lnTo>
                  <a:lnTo>
                    <a:pt x="58" y="97"/>
                  </a:lnTo>
                  <a:lnTo>
                    <a:pt x="40" y="85"/>
                  </a:lnTo>
                  <a:lnTo>
                    <a:pt x="25" y="73"/>
                  </a:lnTo>
                  <a:lnTo>
                    <a:pt x="13" y="62"/>
                  </a:lnTo>
                  <a:lnTo>
                    <a:pt x="5" y="51"/>
                  </a:lnTo>
                  <a:lnTo>
                    <a:pt x="0" y="40"/>
                  </a:lnTo>
                  <a:lnTo>
                    <a:pt x="0" y="28"/>
                  </a:lnTo>
                  <a:lnTo>
                    <a:pt x="5" y="14"/>
                  </a:lnTo>
                  <a:lnTo>
                    <a:pt x="18" y="0"/>
                  </a:lnTo>
                </a:path>
              </a:pathLst>
            </a:custGeom>
            <a:solidFill>
              <a:srgbClr val="99FF33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29" name="Freeform 29"/>
            <p:cNvSpPr>
              <a:spLocks/>
            </p:cNvSpPr>
            <p:nvPr/>
          </p:nvSpPr>
          <p:spPr bwMode="auto">
            <a:xfrm>
              <a:off x="4525" y="947"/>
              <a:ext cx="11" cy="31"/>
            </a:xfrm>
            <a:custGeom>
              <a:avLst/>
              <a:gdLst>
                <a:gd name="T0" fmla="*/ 7 w 11"/>
                <a:gd name="T1" fmla="*/ 2 h 31"/>
                <a:gd name="T2" fmla="*/ 1 w 11"/>
                <a:gd name="T3" fmla="*/ 23 h 31"/>
                <a:gd name="T4" fmla="*/ 0 w 11"/>
                <a:gd name="T5" fmla="*/ 30 h 31"/>
                <a:gd name="T6" fmla="*/ 4 w 11"/>
                <a:gd name="T7" fmla="*/ 22 h 31"/>
                <a:gd name="T8" fmla="*/ 10 w 11"/>
                <a:gd name="T9" fmla="*/ 0 h 31"/>
                <a:gd name="T10" fmla="*/ 7 w 11"/>
                <a:gd name="T11" fmla="*/ 2 h 3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"/>
                <a:gd name="T19" fmla="*/ 0 h 31"/>
                <a:gd name="T20" fmla="*/ 11 w 11"/>
                <a:gd name="T21" fmla="*/ 31 h 3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" h="31">
                  <a:moveTo>
                    <a:pt x="7" y="2"/>
                  </a:moveTo>
                  <a:lnTo>
                    <a:pt x="1" y="23"/>
                  </a:lnTo>
                  <a:lnTo>
                    <a:pt x="0" y="30"/>
                  </a:lnTo>
                  <a:lnTo>
                    <a:pt x="4" y="22"/>
                  </a:lnTo>
                  <a:lnTo>
                    <a:pt x="10" y="0"/>
                  </a:lnTo>
                  <a:lnTo>
                    <a:pt x="7" y="2"/>
                  </a:lnTo>
                </a:path>
              </a:pathLst>
            </a:custGeom>
            <a:solidFill>
              <a:srgbClr val="333366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30" name="Freeform 30"/>
            <p:cNvSpPr>
              <a:spLocks/>
            </p:cNvSpPr>
            <p:nvPr/>
          </p:nvSpPr>
          <p:spPr bwMode="auto">
            <a:xfrm>
              <a:off x="5288" y="1039"/>
              <a:ext cx="7" cy="23"/>
            </a:xfrm>
            <a:custGeom>
              <a:avLst/>
              <a:gdLst>
                <a:gd name="T0" fmla="*/ 0 w 7"/>
                <a:gd name="T1" fmla="*/ 2 h 23"/>
                <a:gd name="T2" fmla="*/ 5 w 7"/>
                <a:gd name="T3" fmla="*/ 17 h 23"/>
                <a:gd name="T4" fmla="*/ 6 w 7"/>
                <a:gd name="T5" fmla="*/ 22 h 23"/>
                <a:gd name="T6" fmla="*/ 6 w 7"/>
                <a:gd name="T7" fmla="*/ 15 h 23"/>
                <a:gd name="T8" fmla="*/ 1 w 7"/>
                <a:gd name="T9" fmla="*/ 0 h 23"/>
                <a:gd name="T10" fmla="*/ 0 w 7"/>
                <a:gd name="T11" fmla="*/ 2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23"/>
                <a:gd name="T20" fmla="*/ 7 w 7"/>
                <a:gd name="T21" fmla="*/ 23 h 2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23">
                  <a:moveTo>
                    <a:pt x="0" y="2"/>
                  </a:moveTo>
                  <a:lnTo>
                    <a:pt x="5" y="17"/>
                  </a:lnTo>
                  <a:lnTo>
                    <a:pt x="6" y="22"/>
                  </a:lnTo>
                  <a:lnTo>
                    <a:pt x="6" y="15"/>
                  </a:lnTo>
                  <a:lnTo>
                    <a:pt x="1" y="0"/>
                  </a:lnTo>
                  <a:lnTo>
                    <a:pt x="0" y="2"/>
                  </a:lnTo>
                </a:path>
              </a:pathLst>
            </a:custGeom>
            <a:solidFill>
              <a:srgbClr val="333366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31" name="Freeform 31"/>
            <p:cNvSpPr>
              <a:spLocks/>
            </p:cNvSpPr>
            <p:nvPr/>
          </p:nvSpPr>
          <p:spPr bwMode="auto">
            <a:xfrm>
              <a:off x="4535" y="947"/>
              <a:ext cx="11" cy="32"/>
            </a:xfrm>
            <a:custGeom>
              <a:avLst/>
              <a:gdLst>
                <a:gd name="T0" fmla="*/ 6 w 11"/>
                <a:gd name="T1" fmla="*/ 2 h 32"/>
                <a:gd name="T2" fmla="*/ 1 w 11"/>
                <a:gd name="T3" fmla="*/ 24 h 32"/>
                <a:gd name="T4" fmla="*/ 0 w 11"/>
                <a:gd name="T5" fmla="*/ 31 h 32"/>
                <a:gd name="T6" fmla="*/ 4 w 11"/>
                <a:gd name="T7" fmla="*/ 23 h 32"/>
                <a:gd name="T8" fmla="*/ 10 w 11"/>
                <a:gd name="T9" fmla="*/ 0 h 32"/>
                <a:gd name="T10" fmla="*/ 6 w 11"/>
                <a:gd name="T11" fmla="*/ 2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"/>
                <a:gd name="T19" fmla="*/ 0 h 32"/>
                <a:gd name="T20" fmla="*/ 11 w 11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" h="32">
                  <a:moveTo>
                    <a:pt x="6" y="2"/>
                  </a:moveTo>
                  <a:lnTo>
                    <a:pt x="1" y="24"/>
                  </a:lnTo>
                  <a:lnTo>
                    <a:pt x="0" y="31"/>
                  </a:lnTo>
                  <a:lnTo>
                    <a:pt x="4" y="23"/>
                  </a:lnTo>
                  <a:lnTo>
                    <a:pt x="10" y="0"/>
                  </a:lnTo>
                  <a:lnTo>
                    <a:pt x="6" y="2"/>
                  </a:lnTo>
                </a:path>
              </a:pathLst>
            </a:custGeom>
            <a:solidFill>
              <a:srgbClr val="333366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32" name="Freeform 32"/>
            <p:cNvSpPr>
              <a:spLocks/>
            </p:cNvSpPr>
            <p:nvPr/>
          </p:nvSpPr>
          <p:spPr bwMode="auto">
            <a:xfrm>
              <a:off x="5295" y="1038"/>
              <a:ext cx="6" cy="23"/>
            </a:xfrm>
            <a:custGeom>
              <a:avLst/>
              <a:gdLst>
                <a:gd name="T0" fmla="*/ 0 w 6"/>
                <a:gd name="T1" fmla="*/ 2 h 23"/>
                <a:gd name="T2" fmla="*/ 3 w 6"/>
                <a:gd name="T3" fmla="*/ 17 h 23"/>
                <a:gd name="T4" fmla="*/ 5 w 6"/>
                <a:gd name="T5" fmla="*/ 22 h 23"/>
                <a:gd name="T6" fmla="*/ 5 w 6"/>
                <a:gd name="T7" fmla="*/ 16 h 23"/>
                <a:gd name="T8" fmla="*/ 1 w 6"/>
                <a:gd name="T9" fmla="*/ 0 h 23"/>
                <a:gd name="T10" fmla="*/ 0 w 6"/>
                <a:gd name="T11" fmla="*/ 2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"/>
                <a:gd name="T19" fmla="*/ 0 h 23"/>
                <a:gd name="T20" fmla="*/ 6 w 6"/>
                <a:gd name="T21" fmla="*/ 23 h 2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" h="23">
                  <a:moveTo>
                    <a:pt x="0" y="2"/>
                  </a:moveTo>
                  <a:lnTo>
                    <a:pt x="3" y="17"/>
                  </a:lnTo>
                  <a:lnTo>
                    <a:pt x="5" y="22"/>
                  </a:lnTo>
                  <a:lnTo>
                    <a:pt x="5" y="16"/>
                  </a:lnTo>
                  <a:lnTo>
                    <a:pt x="1" y="0"/>
                  </a:lnTo>
                  <a:lnTo>
                    <a:pt x="0" y="2"/>
                  </a:lnTo>
                </a:path>
              </a:pathLst>
            </a:custGeom>
            <a:solidFill>
              <a:srgbClr val="333366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33" name="Freeform 33"/>
            <p:cNvSpPr>
              <a:spLocks/>
            </p:cNvSpPr>
            <p:nvPr/>
          </p:nvSpPr>
          <p:spPr bwMode="auto">
            <a:xfrm>
              <a:off x="4545" y="949"/>
              <a:ext cx="12" cy="32"/>
            </a:xfrm>
            <a:custGeom>
              <a:avLst/>
              <a:gdLst>
                <a:gd name="T0" fmla="*/ 7 w 12"/>
                <a:gd name="T1" fmla="*/ 2 h 32"/>
                <a:gd name="T2" fmla="*/ 1 w 12"/>
                <a:gd name="T3" fmla="*/ 24 h 32"/>
                <a:gd name="T4" fmla="*/ 0 w 12"/>
                <a:gd name="T5" fmla="*/ 31 h 32"/>
                <a:gd name="T6" fmla="*/ 4 w 12"/>
                <a:gd name="T7" fmla="*/ 23 h 32"/>
                <a:gd name="T8" fmla="*/ 11 w 12"/>
                <a:gd name="T9" fmla="*/ 0 h 32"/>
                <a:gd name="T10" fmla="*/ 7 w 12"/>
                <a:gd name="T11" fmla="*/ 2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"/>
                <a:gd name="T19" fmla="*/ 0 h 32"/>
                <a:gd name="T20" fmla="*/ 12 w 12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" h="32">
                  <a:moveTo>
                    <a:pt x="7" y="2"/>
                  </a:moveTo>
                  <a:lnTo>
                    <a:pt x="1" y="24"/>
                  </a:lnTo>
                  <a:lnTo>
                    <a:pt x="0" y="31"/>
                  </a:lnTo>
                  <a:lnTo>
                    <a:pt x="4" y="23"/>
                  </a:lnTo>
                  <a:lnTo>
                    <a:pt x="11" y="0"/>
                  </a:lnTo>
                  <a:lnTo>
                    <a:pt x="7" y="2"/>
                  </a:lnTo>
                </a:path>
              </a:pathLst>
            </a:custGeom>
            <a:solidFill>
              <a:srgbClr val="333366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34" name="Freeform 34"/>
            <p:cNvSpPr>
              <a:spLocks/>
            </p:cNvSpPr>
            <p:nvPr/>
          </p:nvSpPr>
          <p:spPr bwMode="auto">
            <a:xfrm>
              <a:off x="5303" y="1038"/>
              <a:ext cx="6" cy="23"/>
            </a:xfrm>
            <a:custGeom>
              <a:avLst/>
              <a:gdLst>
                <a:gd name="T0" fmla="*/ 0 w 6"/>
                <a:gd name="T1" fmla="*/ 2 h 23"/>
                <a:gd name="T2" fmla="*/ 3 w 6"/>
                <a:gd name="T3" fmla="*/ 17 h 23"/>
                <a:gd name="T4" fmla="*/ 5 w 6"/>
                <a:gd name="T5" fmla="*/ 22 h 23"/>
                <a:gd name="T6" fmla="*/ 4 w 6"/>
                <a:gd name="T7" fmla="*/ 16 h 23"/>
                <a:gd name="T8" fmla="*/ 1 w 6"/>
                <a:gd name="T9" fmla="*/ 0 h 23"/>
                <a:gd name="T10" fmla="*/ 0 w 6"/>
                <a:gd name="T11" fmla="*/ 2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"/>
                <a:gd name="T19" fmla="*/ 0 h 23"/>
                <a:gd name="T20" fmla="*/ 6 w 6"/>
                <a:gd name="T21" fmla="*/ 23 h 2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" h="23">
                  <a:moveTo>
                    <a:pt x="0" y="2"/>
                  </a:moveTo>
                  <a:lnTo>
                    <a:pt x="3" y="17"/>
                  </a:lnTo>
                  <a:lnTo>
                    <a:pt x="5" y="22"/>
                  </a:lnTo>
                  <a:lnTo>
                    <a:pt x="4" y="16"/>
                  </a:lnTo>
                  <a:lnTo>
                    <a:pt x="1" y="0"/>
                  </a:lnTo>
                  <a:lnTo>
                    <a:pt x="0" y="2"/>
                  </a:lnTo>
                </a:path>
              </a:pathLst>
            </a:custGeom>
            <a:solidFill>
              <a:srgbClr val="333366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35" name="Freeform 35"/>
            <p:cNvSpPr>
              <a:spLocks/>
            </p:cNvSpPr>
            <p:nvPr/>
          </p:nvSpPr>
          <p:spPr bwMode="auto">
            <a:xfrm>
              <a:off x="4517" y="975"/>
              <a:ext cx="33" cy="20"/>
            </a:xfrm>
            <a:custGeom>
              <a:avLst/>
              <a:gdLst>
                <a:gd name="T0" fmla="*/ 5 w 33"/>
                <a:gd name="T1" fmla="*/ 0 h 20"/>
                <a:gd name="T2" fmla="*/ 0 w 33"/>
                <a:gd name="T3" fmla="*/ 15 h 20"/>
                <a:gd name="T4" fmla="*/ 6 w 33"/>
                <a:gd name="T5" fmla="*/ 19 h 20"/>
                <a:gd name="T6" fmla="*/ 22 w 33"/>
                <a:gd name="T7" fmla="*/ 19 h 20"/>
                <a:gd name="T8" fmla="*/ 30 w 33"/>
                <a:gd name="T9" fmla="*/ 17 h 20"/>
                <a:gd name="T10" fmla="*/ 32 w 33"/>
                <a:gd name="T11" fmla="*/ 1 h 20"/>
                <a:gd name="T12" fmla="*/ 5 w 33"/>
                <a:gd name="T13" fmla="*/ 0 h 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3"/>
                <a:gd name="T22" fmla="*/ 0 h 20"/>
                <a:gd name="T23" fmla="*/ 33 w 33"/>
                <a:gd name="T24" fmla="*/ 20 h 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3" h="20">
                  <a:moveTo>
                    <a:pt x="5" y="0"/>
                  </a:moveTo>
                  <a:lnTo>
                    <a:pt x="0" y="15"/>
                  </a:lnTo>
                  <a:lnTo>
                    <a:pt x="6" y="19"/>
                  </a:lnTo>
                  <a:lnTo>
                    <a:pt x="22" y="19"/>
                  </a:lnTo>
                  <a:lnTo>
                    <a:pt x="30" y="17"/>
                  </a:lnTo>
                  <a:lnTo>
                    <a:pt x="32" y="1"/>
                  </a:lnTo>
                  <a:lnTo>
                    <a:pt x="5" y="0"/>
                  </a:lnTo>
                </a:path>
              </a:pathLst>
            </a:custGeom>
            <a:solidFill>
              <a:srgbClr val="330066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36" name="Freeform 36"/>
            <p:cNvSpPr>
              <a:spLocks/>
            </p:cNvSpPr>
            <p:nvPr/>
          </p:nvSpPr>
          <p:spPr bwMode="auto">
            <a:xfrm>
              <a:off x="5291" y="1057"/>
              <a:ext cx="24" cy="16"/>
            </a:xfrm>
            <a:custGeom>
              <a:avLst/>
              <a:gdLst>
                <a:gd name="T0" fmla="*/ 0 w 24"/>
                <a:gd name="T1" fmla="*/ 3 h 16"/>
                <a:gd name="T2" fmla="*/ 1 w 24"/>
                <a:gd name="T3" fmla="*/ 13 h 16"/>
                <a:gd name="T4" fmla="*/ 7 w 24"/>
                <a:gd name="T5" fmla="*/ 15 h 16"/>
                <a:gd name="T6" fmla="*/ 18 w 24"/>
                <a:gd name="T7" fmla="*/ 13 h 16"/>
                <a:gd name="T8" fmla="*/ 23 w 24"/>
                <a:gd name="T9" fmla="*/ 11 h 16"/>
                <a:gd name="T10" fmla="*/ 18 w 24"/>
                <a:gd name="T11" fmla="*/ 0 h 16"/>
                <a:gd name="T12" fmla="*/ 0 w 24"/>
                <a:gd name="T13" fmla="*/ 3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16"/>
                <a:gd name="T23" fmla="*/ 24 w 24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16">
                  <a:moveTo>
                    <a:pt x="0" y="3"/>
                  </a:moveTo>
                  <a:lnTo>
                    <a:pt x="1" y="13"/>
                  </a:lnTo>
                  <a:lnTo>
                    <a:pt x="7" y="15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18" y="0"/>
                  </a:lnTo>
                  <a:lnTo>
                    <a:pt x="0" y="3"/>
                  </a:lnTo>
                </a:path>
              </a:pathLst>
            </a:custGeom>
            <a:solidFill>
              <a:srgbClr val="330066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" name="Rectangle 4"/>
          <p:cNvSpPr>
            <a:spLocks noChangeArrowheads="1"/>
          </p:cNvSpPr>
          <p:nvPr/>
        </p:nvSpPr>
        <p:spPr bwMode="auto">
          <a:xfrm>
            <a:off x="857192" y="1772816"/>
            <a:ext cx="7740650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* ออกจากราชการ</a:t>
            </a:r>
            <a:r>
              <a:rPr lang="en-US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, </a:t>
            </a: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เลิกจ้าง</a:t>
            </a:r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971550" y="2204864"/>
            <a:ext cx="8172450" cy="840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th-TH" sz="48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*</a:t>
            </a:r>
            <a:r>
              <a:rPr lang="th-TH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ตาย สิทธิตกแก่ทายาทที่อยู่กับ </a:t>
            </a:r>
            <a:r>
              <a:rPr lang="th-TH" sz="4400" b="1" dirty="0" err="1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ขรก.</a:t>
            </a:r>
            <a:r>
              <a:rPr lang="th-TH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ขณะที่ตาย</a:t>
            </a:r>
          </a:p>
        </p:txBody>
      </p:sp>
      <p:sp>
        <p:nvSpPr>
          <p:cNvPr id="46" name="Rectangle 7"/>
          <p:cNvSpPr>
            <a:spLocks noChangeArrowheads="1"/>
          </p:cNvSpPr>
          <p:nvPr/>
        </p:nvSpPr>
        <p:spPr bwMode="auto">
          <a:xfrm>
            <a:off x="1000100" y="2852936"/>
            <a:ext cx="8496300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*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ถูกสั่งพักราชการ โดยไม่รอผลสอบสวน</a:t>
            </a:r>
          </a:p>
        </p:txBody>
      </p:sp>
      <p:sp>
        <p:nvSpPr>
          <p:cNvPr id="47" name="Rectangle 8"/>
          <p:cNvSpPr>
            <a:spLocks noChangeArrowheads="1"/>
          </p:cNvSpPr>
          <p:nvPr/>
        </p:nvSpPr>
        <p:spPr bwMode="auto">
          <a:xfrm>
            <a:off x="714348" y="3573016"/>
            <a:ext cx="8388350" cy="1384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536575" indent="-536575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 </a:t>
            </a: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*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ใช้สิทธิเบิกไปท้องที่</a:t>
            </a:r>
            <a:r>
              <a:rPr lang="th-TH" sz="44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อื่น</a:t>
            </a:r>
            <a:r>
              <a:rPr lang="en-US" sz="44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ได้รับอนุญาตจาก    ผู้บังคับบัญชา</a:t>
            </a:r>
            <a:endParaRPr lang="th-TH" sz="4400" b="1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8" name="Rectangle 9"/>
          <p:cNvSpPr>
            <a:spLocks noChangeArrowheads="1"/>
          </p:cNvSpPr>
          <p:nvPr/>
        </p:nvSpPr>
        <p:spPr bwMode="auto">
          <a:xfrm>
            <a:off x="683568" y="4797152"/>
            <a:ext cx="7886700" cy="702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* เดินทางและขนย้ายภายใน </a:t>
            </a:r>
            <a:r>
              <a:rPr lang="en-US" sz="3600" b="1" dirty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180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วัน</a:t>
            </a:r>
            <a:endParaRPr lang="th-TH" sz="4400" b="1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9" name="Rectangle 10"/>
          <p:cNvSpPr>
            <a:spLocks noChangeArrowheads="1"/>
          </p:cNvSpPr>
          <p:nvPr/>
        </p:nvSpPr>
        <p:spPr bwMode="auto">
          <a:xfrm>
            <a:off x="611560" y="5373216"/>
            <a:ext cx="8450263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   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นับแต่ออก</a:t>
            </a:r>
            <a:r>
              <a:rPr lang="en-US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, </a:t>
            </a:r>
            <a:r>
              <a:rPr lang="th-TH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เลิกจ้าง</a:t>
            </a:r>
            <a:r>
              <a:rPr lang="en-US" sz="4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, </a:t>
            </a:r>
            <a:r>
              <a:rPr lang="th-TH" sz="44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ตาย  (ถ้าเกินตกลง </a:t>
            </a:r>
            <a:r>
              <a:rPr lang="th-TH" sz="4400" b="1" dirty="0" err="1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กค.</a:t>
            </a:r>
            <a:r>
              <a:rPr lang="th-TH" sz="44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)</a:t>
            </a:r>
            <a:endParaRPr lang="th-TH" sz="4400" b="1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F26218A-54B5-4E90-B421-F07DED358F64}" type="slidenum">
              <a:rPr lang="en-US">
                <a:latin typeface="AngsanaUPC" pitchFamily="18" charset="-34"/>
                <a:cs typeface="AngsanaUPC" pitchFamily="18" charset="-34"/>
              </a:rPr>
              <a:pPr/>
              <a:t>34</a:t>
            </a:fld>
            <a:endParaRPr lang="th-TH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7347" name="AutoShape 2"/>
          <p:cNvSpPr>
            <a:spLocks noChangeArrowheads="1"/>
          </p:cNvSpPr>
          <p:nvPr/>
        </p:nvSpPr>
        <p:spPr bwMode="auto">
          <a:xfrm>
            <a:off x="107504" y="190500"/>
            <a:ext cx="8856984" cy="1238250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0000"/>
              </a:gs>
              <a:gs pos="100000">
                <a:srgbClr val="FFFFCC"/>
              </a:gs>
            </a:gsLst>
            <a:path path="rect">
              <a:fillToRect l="100000" t="100000"/>
            </a:path>
          </a:gra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hangingPunct="1"/>
            <a:endParaRPr lang="en-US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7348" name="Rectangle 3"/>
          <p:cNvSpPr>
            <a:spLocks noChangeArrowheads="1"/>
          </p:cNvSpPr>
          <p:nvPr/>
        </p:nvSpPr>
        <p:spPr bwMode="auto">
          <a:xfrm>
            <a:off x="1884363" y="285728"/>
            <a:ext cx="6242050" cy="11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75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75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7500" b="1" dirty="0" smtClean="0">
                <a:solidFill>
                  <a:srgbClr val="3333FF"/>
                </a:solidFill>
                <a:latin typeface="AngsanaUPC" pitchFamily="18" charset="-34"/>
                <a:cs typeface="AngsanaUPC" pitchFamily="18" charset="-34"/>
              </a:rPr>
              <a:t>สิทธิ</a:t>
            </a:r>
            <a:r>
              <a:rPr lang="th-TH" sz="7500" b="1" dirty="0">
                <a:solidFill>
                  <a:srgbClr val="3333FF"/>
                </a:solidFill>
                <a:latin typeface="AngsanaUPC" pitchFamily="18" charset="-34"/>
                <a:cs typeface="AngsanaUPC" pitchFamily="18" charset="-34"/>
              </a:rPr>
              <a:t>ในการ</a:t>
            </a:r>
            <a:r>
              <a:rPr lang="th-TH" sz="7500" b="1" dirty="0" smtClean="0">
                <a:solidFill>
                  <a:srgbClr val="3333FF"/>
                </a:solidFill>
                <a:latin typeface="AngsanaUPC" pitchFamily="18" charset="-34"/>
                <a:cs typeface="AngsanaUPC" pitchFamily="18" charset="-34"/>
              </a:rPr>
              <a:t>เบิก (ม. 43)</a:t>
            </a:r>
            <a:endParaRPr lang="th-TH" sz="7500" b="1" dirty="0">
              <a:solidFill>
                <a:srgbClr val="3333FF"/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57356" name="Picture 1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576" y="333375"/>
            <a:ext cx="1346200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571472" y="3214686"/>
            <a:ext cx="3940509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   </a:t>
            </a:r>
            <a:r>
              <a:rPr lang="th-TH" sz="48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1</a:t>
            </a:r>
            <a:r>
              <a:rPr lang="th-TH" sz="48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    </a:t>
            </a:r>
            <a:r>
              <a:rPr lang="th-TH" sz="48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ค่าเช่าที่พัก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631491" y="3929066"/>
            <a:ext cx="3940509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8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   </a:t>
            </a:r>
            <a:r>
              <a:rPr lang="en-US" sz="32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2</a:t>
            </a:r>
            <a:r>
              <a:rPr lang="th-TH" sz="48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    ค่าพาหนะ</a:t>
            </a: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642910" y="4572008"/>
            <a:ext cx="7674002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8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   </a:t>
            </a:r>
            <a:r>
              <a:rPr lang="en-US" sz="36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3</a:t>
            </a:r>
            <a:r>
              <a:rPr lang="th-TH" sz="48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8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   </a:t>
            </a:r>
            <a:r>
              <a:rPr lang="th-TH" sz="48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ค่า</a:t>
            </a:r>
            <a:r>
              <a:rPr lang="th-TH" sz="48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ขนย้ายสิ่งของส่วนตัว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71538" y="2214554"/>
            <a:ext cx="5643602" cy="707886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AngsanaUPC" pitchFamily="18" charset="-34"/>
                <a:cs typeface="AngsanaUPC" pitchFamily="18" charset="-34"/>
              </a:rPr>
              <a:t>ตนเองและบุคคลในครอบครัว</a:t>
            </a:r>
            <a:endParaRPr lang="en-US" sz="40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Right Brace 15"/>
          <p:cNvSpPr/>
          <p:nvPr/>
        </p:nvSpPr>
        <p:spPr>
          <a:xfrm>
            <a:off x="6072198" y="3429000"/>
            <a:ext cx="214314" cy="1643074"/>
          </a:xfrm>
          <a:prstGeom prst="rightBrace">
            <a:avLst>
              <a:gd name="adj1" fmla="val 61666"/>
              <a:gd name="adj2" fmla="val 45714"/>
            </a:avLst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6357950" y="3214686"/>
            <a:ext cx="2428892" cy="2105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ts val="0"/>
              </a:spcBef>
            </a:pPr>
            <a:r>
              <a:rPr lang="th-TH" sz="48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ตามอัตรา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0"/>
              </a:spcBef>
            </a:pPr>
            <a:r>
              <a:rPr lang="th-TH" sz="48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ในตำแหน่ง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0"/>
              </a:spcBef>
            </a:pPr>
            <a:r>
              <a:rPr lang="th-TH" sz="48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สุดท้าย</a:t>
            </a:r>
            <a:endParaRPr lang="th-TH" sz="4800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ชื่อเรื่อง 1"/>
          <p:cNvSpPr>
            <a:spLocks noGrp="1"/>
          </p:cNvSpPr>
          <p:nvPr>
            <p:ph type="title"/>
          </p:nvPr>
        </p:nvSpPr>
        <p:spPr>
          <a:xfrm>
            <a:off x="1055078" y="228600"/>
            <a:ext cx="7499838" cy="1143000"/>
          </a:xfrm>
          <a:gradFill>
            <a:gsLst>
              <a:gs pos="22000">
                <a:srgbClr val="FFFF99">
                  <a:alpha val="46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defRPr/>
            </a:pPr>
            <a:r>
              <a:rPr lang="th-TH" sz="6000" b="1" dirty="0" smtClean="0">
                <a:solidFill>
                  <a:srgbClr val="2218A8"/>
                </a:solidFill>
              </a:rPr>
              <a:t>ค่าใช้จ่ายเกี่ยวกับศพ</a:t>
            </a:r>
            <a:endParaRPr lang="en-US" sz="6000" b="1" dirty="0" smtClean="0">
              <a:solidFill>
                <a:srgbClr val="2218A8"/>
              </a:solidFill>
            </a:endParaRPr>
          </a:p>
        </p:txBody>
      </p:sp>
      <p:sp>
        <p:nvSpPr>
          <p:cNvPr id="44037" name="ตัวยึดเนื้อหา 2"/>
          <p:cNvSpPr>
            <a:spLocks noGrp="1"/>
          </p:cNvSpPr>
          <p:nvPr>
            <p:ph idx="1"/>
          </p:nvPr>
        </p:nvSpPr>
        <p:spPr>
          <a:xfrm>
            <a:off x="633413" y="1770856"/>
            <a:ext cx="8367712" cy="3962400"/>
          </a:xfrm>
        </p:spPr>
        <p:txBody>
          <a:bodyPr/>
          <a:lstStyle/>
          <a:p>
            <a:pPr algn="ctr">
              <a:buFontTx/>
              <a:buNone/>
            </a:pPr>
            <a:r>
              <a:rPr lang="th-TH" sz="4400" b="1" dirty="0" smtClean="0"/>
              <a:t> </a:t>
            </a:r>
            <a:r>
              <a:rPr lang="th-TH" sz="4400" b="1" u="sng" dirty="0" smtClean="0"/>
              <a:t>ผู้เดินทาง</a:t>
            </a:r>
            <a:r>
              <a:rPr lang="th-TH" sz="4400" b="1" dirty="0" smtClean="0"/>
              <a:t>ถึงแก่ความตายระหว่างเดินทางไปราชการ</a:t>
            </a:r>
          </a:p>
          <a:p>
            <a:pPr>
              <a:buFontTx/>
              <a:buNone/>
            </a:pPr>
            <a:r>
              <a:rPr lang="th-TH" sz="4400" b="1" dirty="0" smtClean="0"/>
              <a:t>    </a:t>
            </a:r>
            <a:r>
              <a:rPr lang="th-TH" sz="4400" b="1" dirty="0" smtClean="0">
                <a:solidFill>
                  <a:srgbClr val="C00000"/>
                </a:solidFill>
              </a:rPr>
              <a:t>กรณีส่งศพกลับ  </a:t>
            </a:r>
            <a:r>
              <a:rPr lang="th-TH" sz="4400" b="1" dirty="0" smtClean="0"/>
              <a:t>ให้เบิกค่าพาหนะและค่าใช้จ่ายอื่น             ที่เกี่ยวกับการส่งศพกลับ ได้เท่าที่จ่ายจริง แต่ไม่เกินเส้นทางท้องที่ที่ถึงแก่ความตาย</a:t>
            </a:r>
            <a:r>
              <a:rPr lang="th-TH" sz="4400" dirty="0" smtClean="0"/>
              <a:t>	 </a:t>
            </a:r>
            <a:r>
              <a:rPr lang="th-TH" sz="4400" b="1" dirty="0" smtClean="0"/>
              <a:t>ท้องที่รับราชการ</a:t>
            </a:r>
          </a:p>
        </p:txBody>
      </p:sp>
      <p:sp>
        <p:nvSpPr>
          <p:cNvPr id="5" name="ลูกศรขวา 4"/>
          <p:cNvSpPr/>
          <p:nvPr/>
        </p:nvSpPr>
        <p:spPr>
          <a:xfrm>
            <a:off x="5666634" y="4288904"/>
            <a:ext cx="609600" cy="762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Monotype Sorts" pitchFamily="2" charset="2"/>
              <a:buChar char="`"/>
              <a:defRPr/>
            </a:pPr>
            <a:endParaRPr lang="en-US"/>
          </a:p>
        </p:txBody>
      </p:sp>
      <p:sp>
        <p:nvSpPr>
          <p:cNvPr id="7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56C46E-CCC1-456D-AC5A-3ED02D2B9812}" type="slidenum">
              <a:rPr lang="en-US"/>
              <a:pPr>
                <a:defRPr/>
              </a:pPr>
              <a:t>35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ชื่อเรื่อง 1"/>
          <p:cNvSpPr>
            <a:spLocks noGrp="1"/>
          </p:cNvSpPr>
          <p:nvPr>
            <p:ph type="title"/>
          </p:nvPr>
        </p:nvSpPr>
        <p:spPr>
          <a:xfrm>
            <a:off x="633046" y="152400"/>
            <a:ext cx="7772400" cy="1143000"/>
          </a:xfrm>
          <a:gradFill>
            <a:gsLst>
              <a:gs pos="22000">
                <a:srgbClr val="FFFF99">
                  <a:alpha val="46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defRPr/>
            </a:pPr>
            <a:r>
              <a:rPr lang="th-TH" sz="4800" b="1" dirty="0" smtClean="0">
                <a:solidFill>
                  <a:srgbClr val="2218A8"/>
                </a:solidFill>
              </a:rPr>
              <a:t>ค่าใช้จ่ายเกี่ยวกับศพ (ต่อ)</a:t>
            </a:r>
            <a:endParaRPr lang="en-US" sz="4800" b="1" dirty="0" smtClean="0">
              <a:solidFill>
                <a:srgbClr val="2218A8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71438" y="1340768"/>
            <a:ext cx="9002712" cy="5181600"/>
          </a:xfrm>
        </p:spPr>
        <p:txBody>
          <a:bodyPr/>
          <a:lstStyle/>
          <a:p>
            <a:pPr>
              <a:buFont typeface="Wingdings" pitchFamily="2" charset="2"/>
              <a:buChar char="v"/>
              <a:defRPr/>
            </a:pPr>
            <a:r>
              <a:rPr lang="th-TH" sz="3600" b="1" dirty="0" smtClean="0">
                <a:solidFill>
                  <a:srgbClr val="0000FF"/>
                </a:solidFill>
              </a:rPr>
              <a:t> ค่าพาหนะเดินทางไปปลงศพ ไป-กลับ (ไม่ส่งศพกลับ)</a:t>
            </a:r>
          </a:p>
          <a:p>
            <a:pPr>
              <a:buFont typeface="Wingdings 2" pitchFamily="18" charset="2"/>
              <a:buNone/>
              <a:defRPr/>
            </a:pPr>
            <a:r>
              <a:rPr lang="th-TH" sz="3600" b="1" dirty="0" smtClean="0">
                <a:solidFill>
                  <a:schemeClr val="accent4">
                    <a:lumMod val="50000"/>
                  </a:schemeClr>
                </a:solidFill>
              </a:rPr>
              <a:t>    - เบิกได้สำหรับคู่สมรส บุตร </a:t>
            </a:r>
            <a:r>
              <a:rPr lang="en-US" sz="36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th-TH" sz="3600" b="1" dirty="0" smtClean="0">
                <a:solidFill>
                  <a:schemeClr val="accent4">
                    <a:lumMod val="50000"/>
                  </a:schemeClr>
                </a:solidFill>
              </a:rPr>
              <a:t>บิดา มารดาของผู้ตาย ไม่เกินสามคน</a:t>
            </a:r>
          </a:p>
          <a:p>
            <a:pPr marL="461963" indent="-461963">
              <a:buFont typeface="Wingdings 2" pitchFamily="18" charset="2"/>
              <a:buNone/>
              <a:defRPr/>
            </a:pPr>
            <a:r>
              <a:rPr lang="th-TH" sz="3600" b="1" dirty="0" smtClean="0">
                <a:solidFill>
                  <a:schemeClr val="accent4">
                    <a:lumMod val="50000"/>
                  </a:schemeClr>
                </a:solidFill>
              </a:rPr>
              <a:t>      เบิกค่าพาหนะได้เท่าที่จ่ายจริงตามสิทธิของผู้ตาย </a:t>
            </a:r>
            <a:r>
              <a:rPr lang="th-TH" sz="3600" b="1" i="1" dirty="0" smtClean="0">
                <a:solidFill>
                  <a:srgbClr val="FF0000"/>
                </a:solidFill>
              </a:rPr>
              <a:t>เว้นแต่ </a:t>
            </a:r>
            <a:r>
              <a:rPr lang="th-TH" sz="3600" b="1" dirty="0" smtClean="0">
                <a:solidFill>
                  <a:schemeClr val="accent4">
                    <a:lumMod val="50000"/>
                  </a:schemeClr>
                </a:solidFill>
              </a:rPr>
              <a:t>ผู้เดินทางเป็นผู้มีสิทธิ เบิกค่าใช้จ่ายเดินทาง สูงกว่าสิทธิของผู้ตาย ให้เบิก            ตามสิทธิของผู้นั้นไม่เกินเส้นทางท้องที่ที่รับราชการ	ท้องที่              ที่ถึงแก่ความตาย</a:t>
            </a:r>
          </a:p>
          <a:p>
            <a:pPr>
              <a:buFont typeface="Wingdings 2" pitchFamily="18" charset="2"/>
              <a:buNone/>
              <a:defRPr/>
            </a:pPr>
            <a:r>
              <a:rPr lang="th-TH" sz="3600" b="1" dirty="0" smtClean="0">
                <a:solidFill>
                  <a:schemeClr val="accent4">
                    <a:lumMod val="50000"/>
                  </a:schemeClr>
                </a:solidFill>
              </a:rPr>
              <a:t>    - ถ้าเบิกให้ผู้จัดการศพ เบิกได้เพียงคนเดียว</a:t>
            </a:r>
          </a:p>
        </p:txBody>
      </p:sp>
      <p:sp>
        <p:nvSpPr>
          <p:cNvPr id="5" name="ลูกศรขวา 4"/>
          <p:cNvSpPr/>
          <p:nvPr/>
        </p:nvSpPr>
        <p:spPr>
          <a:xfrm>
            <a:off x="6847790" y="3990550"/>
            <a:ext cx="633413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Monotype Sorts" pitchFamily="2" charset="2"/>
              <a:buChar char="`"/>
              <a:defRPr/>
            </a:pPr>
            <a:endParaRPr lang="en-US" dirty="0"/>
          </a:p>
        </p:txBody>
      </p:sp>
      <p:sp>
        <p:nvSpPr>
          <p:cNvPr id="7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7A6FF7-5FA1-422E-B30A-A06BA1731C7A}" type="slidenum">
              <a:rPr lang="en-US"/>
              <a:pPr>
                <a:defRPr/>
              </a:pPr>
              <a:t>36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F18BBE-EA27-49CE-808B-7B301BDA423C}" type="slidenum">
              <a:rPr lang="en-US"/>
              <a:pPr>
                <a:defRPr/>
              </a:pPr>
              <a:t>37</a:t>
            </a:fld>
            <a:endParaRPr lang="th-TH"/>
          </a:p>
        </p:txBody>
      </p:sp>
      <p:sp>
        <p:nvSpPr>
          <p:cNvPr id="28675" name="AutoShape 9"/>
          <p:cNvSpPr>
            <a:spLocks noChangeArrowheads="1"/>
          </p:cNvSpPr>
          <p:nvPr/>
        </p:nvSpPr>
        <p:spPr bwMode="auto">
          <a:xfrm>
            <a:off x="731838" y="3482975"/>
            <a:ext cx="671512" cy="269875"/>
          </a:xfrm>
          <a:prstGeom prst="rightArrow">
            <a:avLst>
              <a:gd name="adj1" fmla="val 50000"/>
              <a:gd name="adj2" fmla="val 62229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>
              <a:buFontTx/>
              <a:buNone/>
            </a:pPr>
            <a:endParaRPr lang="en-US" sz="2800" b="0">
              <a:latin typeface="Arial" pitchFamily="34" charset="0"/>
            </a:endParaRPr>
          </a:p>
        </p:txBody>
      </p:sp>
      <p:sp>
        <p:nvSpPr>
          <p:cNvPr id="28676" name="Rectangle 15"/>
          <p:cNvSpPr>
            <a:spLocks noChangeArrowheads="1"/>
          </p:cNvSpPr>
          <p:nvPr/>
        </p:nvSpPr>
        <p:spPr bwMode="auto">
          <a:xfrm>
            <a:off x="357158" y="571480"/>
            <a:ext cx="8229600" cy="507895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thaiDist">
              <a:buFontTx/>
              <a:buNone/>
            </a:pPr>
            <a:r>
              <a:rPr lang="th-TH" dirty="0"/>
              <a:t>    </a:t>
            </a:r>
            <a:r>
              <a:rPr lang="en-US" dirty="0">
                <a:sym typeface="Wingdings 3" pitchFamily="18" charset="2"/>
              </a:rPr>
              <a:t></a:t>
            </a:r>
            <a:r>
              <a:rPr lang="th-TH" dirty="0"/>
              <a:t> หัวหน้าส่วนราชการอาจออกหลักเกณฑ์เกี่ยวกับการบริหารงานงบประมาณรายจ่ายเพื่อควบคุม</a:t>
            </a:r>
            <a:r>
              <a:rPr lang="en-US" dirty="0"/>
              <a:t>          </a:t>
            </a:r>
            <a:r>
              <a:rPr lang="th-TH" dirty="0"/>
              <a:t>ค่าใช้จ่ายในการเดินทางไปราชการให้มีการใช้จ่ายเท่าที่จำเป็นและประหยัดก็ได้ </a:t>
            </a:r>
            <a:r>
              <a:rPr lang="th-TH" dirty="0">
                <a:solidFill>
                  <a:srgbClr val="FF0000"/>
                </a:solidFill>
              </a:rPr>
              <a:t>(มาตรา 6)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คำบรรยายภาพแบบวงรี 3"/>
          <p:cNvSpPr/>
          <p:nvPr/>
        </p:nvSpPr>
        <p:spPr>
          <a:xfrm>
            <a:off x="4211960" y="1988840"/>
            <a:ext cx="4032447" cy="2376264"/>
          </a:xfrm>
          <a:prstGeom prst="wedgeEllipseCallout">
            <a:avLst>
              <a:gd name="adj1" fmla="val -83052"/>
              <a:gd name="adj2" fmla="val 70058"/>
            </a:avLst>
          </a:prstGeom>
          <a:noFill/>
          <a:ln w="508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0000"/>
              </a:solidFill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-60898" y="260648"/>
            <a:ext cx="5796136" cy="224741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th-TH" sz="4000" dirty="0" smtClean="0">
                <a:solidFill>
                  <a:srgbClr val="272BD9"/>
                </a:solidFill>
              </a:rPr>
              <a:t>กลุ่มงานบริหารค่าใช้จ่าย</a:t>
            </a:r>
          </a:p>
          <a:p>
            <a:pPr algn="ctr" eaLnBrk="1" hangingPunct="1">
              <a:spcBef>
                <a:spcPct val="50000"/>
              </a:spcBef>
            </a:pPr>
            <a:r>
              <a:rPr lang="th-TH" sz="4000" dirty="0" smtClean="0">
                <a:solidFill>
                  <a:srgbClr val="272BD9"/>
                </a:solidFill>
              </a:rPr>
              <a:t>กองค่าตอบแทนและประโยชน์เกื้อกูล กรมบัญชีกลาง </a:t>
            </a:r>
            <a:endParaRPr lang="th-TH" sz="4000" dirty="0">
              <a:solidFill>
                <a:srgbClr val="272BD9"/>
              </a:solidFill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491880" y="4801733"/>
            <a:ext cx="5328592" cy="193963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th-TH" sz="4800" dirty="0">
                <a:solidFill>
                  <a:srgbClr val="FF0066"/>
                </a:solidFill>
              </a:rPr>
              <a:t>โทร. </a:t>
            </a:r>
            <a:r>
              <a:rPr lang="th-TH" sz="4800" dirty="0" smtClean="0">
                <a:solidFill>
                  <a:srgbClr val="FF0066"/>
                </a:solidFill>
              </a:rPr>
              <a:t>0  2127  7261 - 2</a:t>
            </a:r>
            <a:endParaRPr lang="en-US" sz="4800" dirty="0" smtClean="0">
              <a:solidFill>
                <a:srgbClr val="FF0066"/>
              </a:solidFill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th-TH" sz="4800" dirty="0" smtClean="0">
                <a:solidFill>
                  <a:srgbClr val="FF0066"/>
                </a:solidFill>
              </a:rPr>
              <a:t>0  2127  7000  ต่อ  4851,  6520</a:t>
            </a:r>
            <a:endParaRPr lang="th-TH" sz="4800" dirty="0">
              <a:solidFill>
                <a:srgbClr val="FF0066"/>
              </a:solidFill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21612"/>
            <a:ext cx="2952328" cy="28363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007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pu_template_298">
  <a:themeElements>
    <a:clrScheme name="0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5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dpu_template_298</Template>
  <TotalTime>5582</TotalTime>
  <Words>1951</Words>
  <Application>Microsoft Office PowerPoint</Application>
  <PresentationFormat>นำเสนอทางหน้าจอ (4:3)</PresentationFormat>
  <Paragraphs>342</Paragraphs>
  <Slides>38</Slides>
  <Notes>38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38</vt:i4>
      </vt:variant>
    </vt:vector>
  </HeadingPairs>
  <TitlesOfParts>
    <vt:vector size="39" baseType="lpstr">
      <vt:lpstr>dpu_template_298</vt:lpstr>
      <vt:lpstr>งานนำเสนอ PowerPoint</vt:lpstr>
      <vt:lpstr>งานนำเสนอ PowerPoint</vt:lpstr>
      <vt:lpstr>งานนำเสนอ PowerPoint</vt:lpstr>
      <vt:lpstr>ลักษณะการเดินทาง</vt:lpstr>
      <vt:lpstr>งานนำเสนอ PowerPoint</vt:lpstr>
      <vt:lpstr>เดินทางไปราชการชั่วคราว</vt:lpstr>
      <vt:lpstr>งานนำเสนอ PowerPoint</vt:lpstr>
      <vt:lpstr>การนับเวลาเพื่อคำนวณเบี้ยเลี้ยง (ม. 16)</vt:lpstr>
      <vt:lpstr>งานนำเสนอ PowerPoint</vt:lpstr>
      <vt:lpstr>ค่าเช่าที่พัก (ม. 17)</vt:lpstr>
      <vt:lpstr>งานนำเสนอ PowerPoint</vt:lpstr>
      <vt:lpstr>งานนำเสนอ PowerPoint</vt:lpstr>
      <vt:lpstr>ค่าเช่าที่พัก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การนับเวลาเพื่อคำนวณเบี้ยเลี้ยง (ม. 35)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ค่าใช้จ่ายเกี่ยวกับศพ</vt:lpstr>
      <vt:lpstr>ค่าใช้จ่ายเกี่ยวกับศพ (ต่อ)</vt:lpstr>
      <vt:lpstr>งานนำเสนอ PowerPoint</vt:lpstr>
      <vt:lpstr>งานนำเสนอ PowerPoint</vt:lpstr>
    </vt:vector>
  </TitlesOfParts>
  <Company>กรมบัญชีกลาง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กรมบัญชีกลาง</dc:creator>
  <cp:lastModifiedBy>boyboss</cp:lastModifiedBy>
  <cp:revision>436</cp:revision>
  <cp:lastPrinted>2016-03-08T01:59:35Z</cp:lastPrinted>
  <dcterms:created xsi:type="dcterms:W3CDTF">2002-05-28T09:12:07Z</dcterms:created>
  <dcterms:modified xsi:type="dcterms:W3CDTF">2019-02-12T03:27:42Z</dcterms:modified>
</cp:coreProperties>
</file>