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handoutMasterIdLst>
    <p:handoutMasterId r:id="rId48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12" r:id="rId45"/>
    <p:sldId id="313" r:id="rId46"/>
  </p:sldIdLst>
  <p:sldSz cx="12192000" cy="6858000"/>
  <p:notesSz cx="6858000" cy="9144000"/>
  <p:defaultTextStyle>
    <a:defPPr>
      <a:defRPr lang="th-TH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Cordia New" pitchFamily="34" charset="-34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Cordia New" pitchFamily="34" charset="-34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Cordia New" pitchFamily="34" charset="-34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Cordia New" pitchFamily="34" charset="-34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Cordia New" pitchFamily="34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Cordia New" pitchFamily="34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Cordia New" pitchFamily="34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Cordia New" pitchFamily="34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Cordia New" pitchFamily="34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3CC"/>
    <a:srgbClr val="CC00FF"/>
    <a:srgbClr val="0000FF"/>
    <a:srgbClr val="FF00FF"/>
    <a:srgbClr val="7E5E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-978" y="-4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DE6EF-45D8-438E-8D57-D05544867624}" type="datetime1">
              <a:rPr lang="th-TH" smtClean="0"/>
              <a:t>11/02/62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88FB8A-144C-48CC-AA55-361EC6CF80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6285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765F40F-6F39-43C9-8B4B-1A0D008E5194}" type="datetime1">
              <a:rPr lang="th-TH" smtClean="0"/>
              <a:t>11/02/62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 smtClean="0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noProof="0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6CC63177-57F0-43B1-9698-9236C09F076A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5329164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C63177-57F0-43B1-9698-9236C09F076A}" type="slidenum">
              <a:rPr lang="th-TH" smtClean="0"/>
              <a:pPr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1625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8CD2816A-472C-4D37-A12D-148BDCA0BCCE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3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DEF5651C-06AF-4693-9013-8130BB9E0090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4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algn="r" eaLnBrk="1" hangingPunct="1"/>
            <a:fld id="{1F098C47-B9A9-4EC1-93E5-9718681DA1F5}" type="slidenum">
              <a:rPr lang="en-US" altLang="en-US" sz="1200">
                <a:latin typeface="Arial" pitchFamily="34" charset="0"/>
                <a:cs typeface="Angsana New" pitchFamily="18" charset="-34"/>
              </a:rPr>
              <a:pPr algn="r" eaLnBrk="1" hangingPunct="1"/>
              <a:t>5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C63177-57F0-43B1-9698-9236C09F076A}" type="slidenum">
              <a:rPr lang="th-TH" smtClean="0"/>
              <a:pPr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5562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20196F2F-EEE8-43AF-BF52-C8E285649195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8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536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4" name="Rectangle 1027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451940B0-AC87-4B5C-BDB4-8D502436129D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9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8A92F4D2-D5F2-4C67-B997-C28636D4B59E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10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7D26F406-D27C-4046-BD32-06B6FB1A4D74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11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69D872B1-1D7F-40B3-8561-49612DA90D76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12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E6C6FDB8-E5FD-4D74-ABA8-1C9D62FEA246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14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2662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8" name="Rectangle 1027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8200EE1D-832B-44A7-9A1D-0885511A3FAE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15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9C291DEF-7446-4BA6-9BE4-BD14712D110A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16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3072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102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031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algn="r" eaLnBrk="1" hangingPunct="1"/>
            <a:fld id="{04F55EFD-45CE-4F35-BD9D-8FC6E1D1A004}" type="slidenum">
              <a:rPr lang="en-US" altLang="en-US" sz="1200">
                <a:latin typeface="Arial" pitchFamily="34" charset="0"/>
                <a:cs typeface="Angsana New" pitchFamily="18" charset="-34"/>
              </a:rPr>
              <a:pPr algn="r" eaLnBrk="1" hangingPunct="1"/>
              <a:t>17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6463" y="4714875"/>
            <a:ext cx="4984750" cy="44672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6A36EF88-88B2-4E1F-9F46-3896E2CA5A98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18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830686E4-09CF-4BDD-9966-7DB58A190AB4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19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4E72402D-5713-405E-BC74-53286178456B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20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9F96924C-674E-4C3C-BCB5-DA0C2BDE109F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21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CC36FDF2-38CE-4098-A1CD-AD77210EDED7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23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403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6" name="Rectangle 102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algn="r" eaLnBrk="1" hangingPunct="1"/>
            <a:fld id="{DCB4FB8C-B5A7-4E36-85D4-D4163DB48A56}" type="slidenum">
              <a:rPr lang="en-US" altLang="en-US" sz="1200">
                <a:latin typeface="Arial" pitchFamily="34" charset="0"/>
                <a:cs typeface="Angsana New" pitchFamily="18" charset="-34"/>
              </a:rPr>
              <a:pPr algn="r" eaLnBrk="1" hangingPunct="1"/>
              <a:t>24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608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4" name="Rectangle 102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 txBox="1">
            <a:spLocks noGrp="1" noChangeArrowheads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algn="r" eaLnBrk="1" hangingPunct="1"/>
            <a:fld id="{33335E7E-FF4C-4471-881C-14CF0444621F}" type="slidenum">
              <a:rPr lang="en-US" altLang="en-US" sz="1200">
                <a:latin typeface="Arial" pitchFamily="34" charset="0"/>
                <a:cs typeface="Angsana New" pitchFamily="18" charset="-34"/>
              </a:rPr>
              <a:pPr algn="r" eaLnBrk="1" hangingPunct="1"/>
              <a:t>25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8131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2" name="Rectangle 102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EF20BB7C-33F9-49A7-AC79-1E2C5689AF26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26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B7D6888E-5170-44ED-B6B5-046CD82F7149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27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E5898109-CFA2-4492-8B82-5059CBC22645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28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D2CC9FA6-5E94-437B-8CA4-A60E85095B7F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29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4668086E-6B5A-449B-8722-B53DB5997B5B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30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58371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2" name="Rectangle 102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6EB99D58-4155-42C5-8926-FB1B6915D32D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31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4357922B-C9E4-42C1-A538-2FF3A69CA070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32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72BCDDB2-0227-43D7-B9EC-8E554B1B66FE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33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15CCE385-8B4B-43B6-9673-43FB369A58A9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34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6FBBBF92-7C00-44F9-B849-1339A0DDFF92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35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EEAF3DD0-6DB7-4F6C-9020-2A1D8A488380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36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D61511A8-0403-4B9E-BD1C-3648EED51733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37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DA9C7648-A23D-479A-9D6B-B3533482DBE0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38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45274C30-D6F3-43F0-BBD0-1AEC2E6D7A6F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39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BC127848-5F23-4650-A5FE-5CF86B5F3071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40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1F318992-F7AA-43AC-849E-533C158E895D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41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332ED011-A3B0-4AC1-B866-8B8F9BEE2C21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42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A2EA4D22-FAAA-4004-8615-573886F7A847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43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F0741353-E0D4-40D5-BF57-83B3AA4D82E5}" type="slidenum">
              <a:rPr lang="en-US" altLang="en-US" sz="1200">
                <a:latin typeface="Arial" pitchFamily="34" charset="0"/>
                <a:cs typeface="Angsana New" pitchFamily="18" charset="-34"/>
              </a:rPr>
              <a:pPr/>
              <a:t>45</a:t>
            </a:fld>
            <a:endParaRPr lang="th-TH" altLang="en-US" sz="12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z="2800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D5CDB-F7BA-458A-8B12-64BC95BCBEB6}" type="datetime1">
              <a:rPr lang="th-TH" smtClean="0"/>
              <a:t>11/02/62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770B62-4D72-4306-A77B-3DF45E5EFF45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066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5A406C-0350-4975-BA64-D876BB7EC5BB}" type="datetime1">
              <a:rPr lang="th-TH" smtClean="0"/>
              <a:t>11/02/62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0F0427-DB8A-4F2A-B156-B9EC9F4C2E39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0838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4E4D2-E7DD-46A5-A2E9-0939F40A5390}" type="datetime1">
              <a:rPr lang="th-TH" smtClean="0"/>
              <a:t>11/02/62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3B156E-262B-4117-9BA1-BDEC1B4D1CC5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73140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EFBF0-8D55-4D90-BD56-2F80FB1435A4}" type="datetime1">
              <a:rPr lang="th-TH" smtClean="0"/>
              <a:t>11/02/62</a:t>
            </a:fld>
            <a:endParaRPr lang="th-TH"/>
          </a:p>
        </p:txBody>
      </p:sp>
      <p:sp>
        <p:nvSpPr>
          <p:cNvPr id="6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502B02-04C6-4F5E-B39C-3FC974EFE938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65135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29D7B-3E01-41AA-AA00-1AD59B8709DD}" type="datetime1">
              <a:rPr lang="th-TH" smtClean="0"/>
              <a:t>11/02/62</a:t>
            </a:fld>
            <a:endParaRPr lang="th-TH"/>
          </a:p>
        </p:txBody>
      </p:sp>
      <p:sp>
        <p:nvSpPr>
          <p:cNvPr id="8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2C474-FDAB-4B3E-9E18-956C6B69D9ED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915604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FCBC9-633A-43DD-B3D1-1BB55B9A5C8A}" type="datetime1">
              <a:rPr lang="th-TH" smtClean="0"/>
              <a:t>11/02/62</a:t>
            </a:fld>
            <a:endParaRPr lang="th-TH"/>
          </a:p>
        </p:txBody>
      </p:sp>
      <p:sp>
        <p:nvSpPr>
          <p:cNvPr id="4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7089CC-0FCE-4BD1-AF27-3A97BDB88AC8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6004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E6FA7-39BB-450E-B4B6-8AFBB726CB50}" type="datetime1">
              <a:rPr lang="th-TH" smtClean="0"/>
              <a:t>11/02/62</a:t>
            </a:fld>
            <a:endParaRPr lang="th-TH"/>
          </a:p>
        </p:txBody>
      </p:sp>
      <p:sp>
        <p:nvSpPr>
          <p:cNvPr id="3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92A810-681D-455A-9549-DECE78A3BDC0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153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95B9A-4F66-4789-8819-E3441913C801}" type="datetime1">
              <a:rPr lang="th-TH" smtClean="0"/>
              <a:t>11/02/62</a:t>
            </a:fld>
            <a:endParaRPr lang="th-TH"/>
          </a:p>
        </p:txBody>
      </p:sp>
      <p:sp>
        <p:nvSpPr>
          <p:cNvPr id="6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05F02C-835D-4588-BAF7-5A1632FD2DE2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34170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3CCF1-5955-47F6-9371-5BCE8FA30C96}" type="datetime1">
              <a:rPr lang="th-TH" smtClean="0"/>
              <a:t>11/02/62</a:t>
            </a:fld>
            <a:endParaRPr lang="th-TH"/>
          </a:p>
        </p:txBody>
      </p:sp>
      <p:sp>
        <p:nvSpPr>
          <p:cNvPr id="6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976812-9946-4077-82C0-4655130A978E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07315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AC8FA-2CAF-402F-ADD7-70AB4D35B724}" type="datetime1">
              <a:rPr lang="th-TH" smtClean="0"/>
              <a:t>11/02/62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EE698C-DF93-4EEE-A7C6-6EE2110B79F6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6473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256A3-9559-4F3F-99E4-DF3F5FAE7130}" type="datetime1">
              <a:rPr lang="th-TH" smtClean="0"/>
              <a:t>11/02/62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9123C0-3973-4A2C-AB04-B3585AA726EE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95381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7815" cy="41148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6189785" y="1981200"/>
            <a:ext cx="5087815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6189785" y="4114800"/>
            <a:ext cx="5087815" cy="198120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Rectangle 1031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C7E31-DC99-4F94-8CFE-9FFB6F15CFF6}" type="datetime1">
              <a:rPr lang="th-TH" smtClean="0"/>
              <a:t>11/02/62</a:t>
            </a:fld>
            <a:endParaRPr lang="th-TH"/>
          </a:p>
        </p:txBody>
      </p:sp>
      <p:sp>
        <p:nvSpPr>
          <p:cNvPr id="7" name="Rectangle 1032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103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5BAB82-3420-4DDF-91D3-2433F5E90ABE}" type="slidenum">
              <a:rPr lang="en-US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510185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แทน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 smtClean="0"/>
              <a:t>คลิกเพื่อแก้ไขสไตล์ชื่อเรื่องต้นแบบ</a:t>
            </a:r>
          </a:p>
        </p:txBody>
      </p:sp>
      <p:sp>
        <p:nvSpPr>
          <p:cNvPr id="1027" name="ตัวแทนข้อความ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en-US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altLang="en-US" smtClean="0"/>
              <a:t>ระดับที่สอง</a:t>
            </a:r>
          </a:p>
          <a:p>
            <a:pPr lvl="2"/>
            <a:r>
              <a:rPr lang="th-TH" altLang="en-US" smtClean="0"/>
              <a:t>ระดับที่สาม</a:t>
            </a:r>
          </a:p>
          <a:p>
            <a:pPr lvl="3"/>
            <a:r>
              <a:rPr lang="th-TH" altLang="en-US" smtClean="0"/>
              <a:t>ระดับที่สี่</a:t>
            </a:r>
          </a:p>
          <a:p>
            <a:pPr lvl="4"/>
            <a:r>
              <a:rPr lang="th-TH" altLang="en-US" smtClean="0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7F5F6F-33A2-4584-941D-F91354388FEB}" type="datetime1">
              <a:rPr lang="th-TH" smtClean="0"/>
              <a:t>11/02/62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014488C1-EE32-42E1-B3D6-C498FB0671B5}" type="slidenum">
              <a:rPr lang="th-TH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cs typeface="Angsana New" panose="02020603050405020304" pitchFamily="18" charset="-34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cs typeface="Angsana New" panose="02020603050405020304" pitchFamily="18" charset="-34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cs typeface="Angsana New" panose="02020603050405020304" pitchFamily="18" charset="-34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cs typeface="Angsana New" panose="02020603050405020304" pitchFamily="18" charset="-34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cs typeface="Angsana New" panose="02020603050405020304" pitchFamily="18" charset="-34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cs typeface="Angsana New" panose="02020603050405020304" pitchFamily="18" charset="-34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cs typeface="Angsana New" panose="02020603050405020304" pitchFamily="18" charset="-34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cs typeface="Angsana New" panose="02020603050405020304" pitchFamily="18" charset="-34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4.wmf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wmf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w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wmf"/><Relationship Id="rId4" Type="http://schemas.openxmlformats.org/officeDocument/2006/relationships/image" Target="../media/image3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gif"/><Relationship Id="rId4" Type="http://schemas.openxmlformats.org/officeDocument/2006/relationships/image" Target="../media/image40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wmf"/><Relationship Id="rId4" Type="http://schemas.openxmlformats.org/officeDocument/2006/relationships/image" Target="../media/image41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รูปภาพ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 bwMode="auto">
          <a:xfrm>
            <a:off x="2033588" y="771525"/>
            <a:ext cx="842010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>
            <a:normAutofit fontScale="90000" lnSpcReduction="100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ngsana New" pitchFamily="18" charset="-34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ngsana New" pitchFamily="18" charset="-34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ngsana New" pitchFamily="18" charset="-34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ngsana New" pitchFamily="18" charset="-34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ngsana New" pitchFamily="18" charset="-34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ngsana New" pitchFamily="18" charset="-34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ngsana New" pitchFamily="18" charset="-34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ngsana New" pitchFamily="18" charset="-34"/>
              </a:defRPr>
            </a:lvl9pPr>
          </a:lstStyle>
          <a:p>
            <a:pPr>
              <a:defRPr/>
            </a:pPr>
            <a:r>
              <a:rPr lang="th-TH" sz="6000" b="1" i="1" kern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ค่าใช้จ่ายในการฝึกอบรม</a:t>
            </a:r>
            <a:br>
              <a:rPr lang="th-TH" sz="6000" b="1" i="1" kern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th-TH" sz="6000" b="1" i="1" kern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การจัดงาน และการประชุมระหว่างประเทศ</a:t>
            </a:r>
            <a:endParaRPr lang="en-US" sz="6000" b="1" i="1" kern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 bwMode="auto">
          <a:xfrm>
            <a:off x="2776538" y="4507379"/>
            <a:ext cx="69342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prstTxWarp prst="textWave2">
              <a:avLst/>
            </a:prstTxWarp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Monotype Sorts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-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00000"/>
              <a:buChar char="•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9pPr>
          </a:lstStyle>
          <a:p>
            <a:pPr marL="0" indent="0">
              <a:buFont typeface="Monotype Sorts" charset="2"/>
              <a:buNone/>
              <a:defRPr/>
            </a:pPr>
            <a:r>
              <a:rPr lang="th-TH" sz="6000" b="1" i="1" kern="0" dirty="0" smtClean="0">
                <a:ln/>
                <a:solidFill>
                  <a:srgbClr val="FF0000"/>
                </a:solidFill>
                <a:latin typeface="BrowalliaUPC" pitchFamily="34" charset="-34"/>
                <a:cs typeface="BrowalliaUPC" pitchFamily="34" charset="-34"/>
              </a:rPr>
              <a:t>ผุสดีพร  อยู่ยง</a:t>
            </a:r>
            <a:r>
              <a:rPr lang="th-TH" sz="6000" b="1" i="1" kern="0" dirty="0" err="1" smtClean="0">
                <a:ln/>
                <a:solidFill>
                  <a:srgbClr val="FF0000"/>
                </a:solidFill>
                <a:latin typeface="BrowalliaUPC" pitchFamily="34" charset="-34"/>
                <a:cs typeface="BrowalliaUPC" pitchFamily="34" charset="-34"/>
              </a:rPr>
              <a:t>สินธุ์</a:t>
            </a:r>
            <a:endParaRPr lang="en-US" sz="6000" b="1" i="1" kern="0" dirty="0">
              <a:ln/>
              <a:solidFill>
                <a:srgbClr val="FF0000"/>
              </a:solidFill>
              <a:latin typeface="BrowalliaUPC" pitchFamily="34" charset="-34"/>
              <a:cs typeface="BrowalliaUPC" pitchFamily="34" charset="-34"/>
            </a:endParaRPr>
          </a:p>
        </p:txBody>
      </p:sp>
      <p:pic>
        <p:nvPicPr>
          <p:cNvPr id="6" name="Picture 3" descr="cute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913" y="3149600"/>
            <a:ext cx="944562" cy="76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4" descr="cathammock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3379788"/>
            <a:ext cx="2216150" cy="161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6" descr="butterfly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13" y="381000"/>
            <a:ext cx="66786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" descr="A2863757-105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5975" y="5078413"/>
            <a:ext cx="123825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C 0.02305 0.00139 0.04206 0.01204 0.05195 0.02801 L 0.075 0.06528 C 0.07995 0.07338 0.08802 0.07732 0.09805 0.07732 C 0.11198 0.07732 0.12396 0.06667 0.125 0.0507 C 0.12396 0.03727 0.11198 0.02523 0.09805 0.02523 C 0.08802 0.02523 0.07995 0.03056 0.075 0.03727 L 0.05195 0.07477 C 0.04206 0.09074 0.02305 0.10139 0 0.10278 C -0.02305 0.10139 -0.04206 0.09074 -0.05195 0.07477 L -0.075 0.03727 C -0.07995 0.03056 -0.08802 0.02523 -0.09805 0.02523 C -0.11198 0.02523 -0.12396 0.03727 -0.125 0.0507 C -0.12396 0.06667 -0.11198 0.07732 -0.09805 0.07732 C -0.08802 0.07732 -0.07995 0.07338 -0.075 0.06528 L -0.05195 0.02801 C -0.04206 0.01204 -0.02305 0.00139 0 -3.33333E-6 Z " pathEditMode="relative" rAng="0" ptsTypes="AAAAAAAAAAAAAAAAA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" accel="100000" fill="hold">
                                          <p:stCondLst>
                                            <p:cond delay="13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893888" y="314325"/>
            <a:ext cx="891540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7200" b="1" u="sng" dirty="0" smtClean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ระเบียบที่มีผลใช้บังคับ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98588" y="1747838"/>
            <a:ext cx="9906000" cy="415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tabLst>
                <a:tab pos="900113" algn="l"/>
                <a:tab pos="1231900" algn="l"/>
                <a:tab pos="1527175" algn="l"/>
              </a:tabLst>
              <a:defRPr/>
            </a:pPr>
            <a:r>
              <a:rPr lang="th-TH" sz="4000" b="1" spc="-50" dirty="0">
                <a:solidFill>
                  <a:srgbClr val="492278"/>
                </a:solidFill>
                <a:latin typeface="+mn-lt"/>
                <a:cs typeface="+mj-cs"/>
              </a:rPr>
              <a:t>	</a:t>
            </a:r>
            <a:r>
              <a:rPr lang="th-TH" sz="44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1. ระเบียบกระทรวงการคลังว่าด้วยค่าใช้จ่ายในการ</a:t>
            </a:r>
            <a:r>
              <a:rPr lang="th-TH" sz="4400" b="1" spc="-40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ฝึกอบรม การจัดงาน และการประชุมระหว่างประเทศ พ.ศ. 2549</a:t>
            </a:r>
          </a:p>
          <a:p>
            <a:pPr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tabLst>
                <a:tab pos="900113" algn="l"/>
                <a:tab pos="1231900" algn="l"/>
                <a:tab pos="1527175" algn="l"/>
              </a:tabLst>
              <a:defRPr/>
            </a:pPr>
            <a:r>
              <a:rPr lang="th-TH" sz="4400" b="1" dirty="0">
                <a:solidFill>
                  <a:srgbClr val="CC0066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400" b="1" spc="-50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2. ระเบียบกระทรวงการคลังว่าด้วยค่าใช้จ่ายในการฝึกอบรม </a:t>
            </a:r>
            <a:r>
              <a:rPr lang="th-TH" sz="4400" b="1" spc="-40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การจัดงาน และการประชุมระหว่างประเทศ (ฉบับที่ 2) พ.ศ. 2552</a:t>
            </a:r>
          </a:p>
          <a:p>
            <a:pPr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tabLst>
                <a:tab pos="900113" algn="l"/>
                <a:tab pos="1231900" algn="l"/>
                <a:tab pos="1527175" algn="l"/>
              </a:tabLst>
              <a:defRPr/>
            </a:pPr>
            <a:r>
              <a:rPr lang="th-TH" sz="4400" b="1" spc="-40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400" b="1" spc="-6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3. ระเบียบกระทรวงการคลังว่าด้วยค่าใช้จ่ายในการฝึกอบรม </a:t>
            </a:r>
            <a:r>
              <a:rPr lang="th-TH" sz="4400" b="1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การจัดงาน และการประชุมระหว่างประเทศ (ฉบับที่ 3) พ.ศ. 2555</a:t>
            </a:r>
            <a:endParaRPr lang="th-TH" sz="4400" b="1" dirty="0">
              <a:solidFill>
                <a:srgbClr val="660066"/>
              </a:solidFill>
              <a:latin typeface="Angsana New" pitchFamily="18" charset="-34"/>
              <a:cs typeface="+mj-cs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732" name="Rectangle 4"/>
          <p:cNvSpPr>
            <a:spLocks noChangeArrowheads="1"/>
          </p:cNvSpPr>
          <p:nvPr/>
        </p:nvSpPr>
        <p:spPr bwMode="auto">
          <a:xfrm>
            <a:off x="1558925" y="142875"/>
            <a:ext cx="8915400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72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มติคณะรัฐมนตรี/หนังสือสั่งการ</a:t>
            </a:r>
          </a:p>
        </p:txBody>
      </p:sp>
      <p:sp>
        <p:nvSpPr>
          <p:cNvPr id="585733" name="Rectangle 5"/>
          <p:cNvSpPr>
            <a:spLocks noChangeArrowheads="1"/>
          </p:cNvSpPr>
          <p:nvPr/>
        </p:nvSpPr>
        <p:spPr bwMode="auto">
          <a:xfrm>
            <a:off x="1138238" y="2286000"/>
            <a:ext cx="10215562" cy="312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tabLst>
                <a:tab pos="900113" algn="l"/>
                <a:tab pos="1231900" algn="l"/>
                <a:tab pos="1527175" algn="l"/>
              </a:tabLst>
              <a:defRPr/>
            </a:pPr>
            <a:r>
              <a:rPr lang="th-TH" sz="4000" b="1" spc="-50" dirty="0">
                <a:solidFill>
                  <a:srgbClr val="492278"/>
                </a:solidFill>
                <a:latin typeface="+mn-lt"/>
                <a:cs typeface="AngsanaUPC" pitchFamily="18" charset="-34"/>
              </a:rPr>
              <a:t>	</a:t>
            </a:r>
            <a:r>
              <a:rPr lang="th-TH" sz="4400" b="1" spc="-50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1. </a:t>
            </a:r>
            <a:r>
              <a:rPr lang="th-TH" sz="4400" b="1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 มาตรการบรรเทาผลกระทบจากการปรับอัตราค่าจ้าง       ขั้นต่ำ (ว. 24) ลงวันที่ 6 กุมภาพันธ์ 2556 (มติคณะรัฐมนตรี)</a:t>
            </a:r>
          </a:p>
          <a:p>
            <a:pPr eaLnBrk="1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tabLst>
                <a:tab pos="900113" algn="l"/>
                <a:tab pos="1231900" algn="l"/>
                <a:tab pos="1527175" algn="l"/>
              </a:tabLst>
              <a:defRPr/>
            </a:pPr>
            <a:r>
              <a:rPr lang="th-TH" sz="4400" b="1" spc="-40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400" b="1" spc="-40" dirty="0">
                <a:solidFill>
                  <a:srgbClr val="CC00FF"/>
                </a:solidFill>
                <a:latin typeface="TH SarabunIT๙" pitchFamily="34" charset="-34"/>
                <a:cs typeface="+mj-cs"/>
              </a:rPr>
              <a:t>2</a:t>
            </a:r>
            <a:r>
              <a:rPr lang="th-TH" sz="4400" b="1" spc="-60" dirty="0">
                <a:solidFill>
                  <a:srgbClr val="CC00FF"/>
                </a:solidFill>
                <a:latin typeface="TH SarabunIT๙" pitchFamily="34" charset="-34"/>
                <a:cs typeface="+mj-cs"/>
              </a:rPr>
              <a:t>. มาตรการบรรเทาผลกระทบจากการปรับอัตราค่าจ้างขั้นต่ำ</a:t>
            </a:r>
            <a:r>
              <a:rPr lang="en-US" sz="4400" b="1" spc="-60" dirty="0">
                <a:solidFill>
                  <a:srgbClr val="CC00FF"/>
                </a:solidFill>
                <a:latin typeface="TH SarabunIT๙" pitchFamily="34" charset="-34"/>
                <a:cs typeface="+mj-cs"/>
              </a:rPr>
              <a:t/>
            </a:r>
            <a:br>
              <a:rPr lang="en-US" sz="4400" b="1" spc="-60" dirty="0">
                <a:solidFill>
                  <a:srgbClr val="CC00FF"/>
                </a:solidFill>
                <a:latin typeface="TH SarabunIT๙" pitchFamily="34" charset="-34"/>
                <a:cs typeface="+mj-cs"/>
              </a:rPr>
            </a:br>
            <a:r>
              <a:rPr lang="th-TH" sz="4400" b="1" spc="-60" dirty="0">
                <a:solidFill>
                  <a:srgbClr val="CC00FF"/>
                </a:solidFill>
                <a:latin typeface="TH SarabunIT๙" pitchFamily="34" charset="-34"/>
                <a:cs typeface="+mj-cs"/>
              </a:rPr>
              <a:t>ปี 2556 (ว. 5) ลงวันที่ 14 มกราคม 2556  (ส. กระทรวงการคลัง)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85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5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85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857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85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585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5732" grpId="0"/>
      <p:bldP spid="5857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787" name="Rectangle 3"/>
          <p:cNvSpPr>
            <a:spLocks noChangeArrowheads="1"/>
          </p:cNvSpPr>
          <p:nvPr/>
        </p:nvSpPr>
        <p:spPr bwMode="auto">
          <a:xfrm>
            <a:off x="1231900" y="620713"/>
            <a:ext cx="954405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77850" indent="-577850" algn="ctr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Tx/>
              <a:buBlip>
                <a:blip r:embed="rId4"/>
              </a:buBlip>
              <a:tabLst>
                <a:tab pos="574675" algn="l"/>
              </a:tabLst>
              <a:defRPr/>
            </a:pPr>
            <a:r>
              <a:rPr lang="th-TH" sz="5000" b="1" dirty="0">
                <a:solidFill>
                  <a:srgbClr val="0070C0"/>
                </a:solidFill>
                <a:latin typeface="TH SarabunIT๙" pitchFamily="34" charset="-34"/>
                <a:cs typeface="+mj-cs"/>
              </a:rPr>
              <a:t>การเบิกจ่ายค่าใช้จ่ายในการฝึกอบรม การจัดงาน และการประชุมระหว่างประเทศ นอกเหนือจากที่กำหนดไว้ในระเบียบหรือกำหนดไว้แล้วไม่สามารถปฏิบัติได้ให้หัวหน้าส่วนราชการขอทำความตกลงกับกระทรวงการคลัง</a:t>
            </a:r>
          </a:p>
        </p:txBody>
      </p:sp>
      <p:pic>
        <p:nvPicPr>
          <p:cNvPr id="630788" name="Picture 4" descr="j018343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563" y="4572000"/>
            <a:ext cx="4419600" cy="2081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0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500"/>
                                        <p:tgtEl>
                                          <p:spTgt spid="63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078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732" name="Rectangle 4"/>
          <p:cNvSpPr>
            <a:spLocks noChangeArrowheads="1"/>
          </p:cNvSpPr>
          <p:nvPr/>
        </p:nvSpPr>
        <p:spPr bwMode="auto">
          <a:xfrm>
            <a:off x="1638300" y="128588"/>
            <a:ext cx="89154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66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ค่าใช้จ่ายในการฝึกอบรม</a:t>
            </a:r>
          </a:p>
        </p:txBody>
      </p:sp>
      <p:sp>
        <p:nvSpPr>
          <p:cNvPr id="585733" name="Rectangle 5"/>
          <p:cNvSpPr>
            <a:spLocks noChangeArrowheads="1"/>
          </p:cNvSpPr>
          <p:nvPr/>
        </p:nvSpPr>
        <p:spPr bwMode="auto">
          <a:xfrm>
            <a:off x="1371600" y="1000125"/>
            <a:ext cx="967740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thaiDist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tabLst>
                <a:tab pos="279400" algn="l"/>
                <a:tab pos="1231900" algn="l"/>
                <a:tab pos="1527175" algn="l"/>
              </a:tabLst>
              <a:defRPr/>
            </a:pPr>
            <a:r>
              <a:rPr lang="en-US" sz="4800" b="1" dirty="0">
                <a:solidFill>
                  <a:srgbClr val="FF0000"/>
                </a:solidFill>
                <a:latin typeface="+mn-lt"/>
                <a:cs typeface="+mj-cs"/>
              </a:rPr>
              <a:t>“</a:t>
            </a:r>
            <a:r>
              <a:rPr lang="th-TH" sz="4800" b="1" dirty="0">
                <a:solidFill>
                  <a:srgbClr val="FF0000"/>
                </a:solidFill>
                <a:latin typeface="TH SarabunIT๙" pitchFamily="34" charset="-34"/>
                <a:cs typeface="+mj-cs"/>
              </a:rPr>
              <a:t>การฝึกอบรม</a:t>
            </a:r>
            <a:r>
              <a:rPr lang="en-US" sz="4800" b="1" dirty="0">
                <a:solidFill>
                  <a:srgbClr val="FF0000"/>
                </a:solidFill>
                <a:latin typeface="+mn-lt"/>
                <a:cs typeface="+mj-cs"/>
              </a:rPr>
              <a:t>”:</a:t>
            </a:r>
            <a:r>
              <a:rPr lang="th-TH" sz="4800" b="1" dirty="0">
                <a:solidFill>
                  <a:srgbClr val="FF0000"/>
                </a:solidFill>
                <a:latin typeface="+mn-lt"/>
                <a:cs typeface="+mj-cs"/>
              </a:rPr>
              <a:t>การอบรม  ประชุม / สัมมนา  (วิชาการ</a:t>
            </a:r>
            <a:r>
              <a:rPr lang="th-TH" sz="4800" dirty="0">
                <a:solidFill>
                  <a:srgbClr val="FF0000"/>
                </a:solidFill>
                <a:latin typeface="+mn-lt"/>
                <a:cs typeface="+mj-cs"/>
              </a:rPr>
              <a:t>/</a:t>
            </a:r>
            <a:r>
              <a:rPr lang="th-TH" sz="4800" b="1" dirty="0">
                <a:solidFill>
                  <a:srgbClr val="FF0000"/>
                </a:solidFill>
                <a:latin typeface="+mn-lt"/>
                <a:cs typeface="+mj-cs"/>
              </a:rPr>
              <a:t>เชิงปฏิบัติการ บรรยายพิเศษ  ฝึกศึกษา ฝึกงาน  ดูงาน หรือเรียกชื่ออย่างอื่นทั้งในประเทศ ต่างประเทศ มีโครงการ/ หลักสูตร ช่วงเวลาชัดที่แน่นอนเพื่อพัฒนาบุคคล/เพิ่มประสิทธิภาพในการปฏิบัติงาน ไม่มีการรับปริญญา/ ประกาศนียบัตรวิชาชีพ</a:t>
            </a:r>
            <a:endParaRPr lang="en-US" sz="4800" b="1" dirty="0">
              <a:solidFill>
                <a:srgbClr val="FF0000"/>
              </a:solidFill>
              <a:latin typeface="+mn-lt"/>
              <a:cs typeface="+mj-cs"/>
            </a:endParaRPr>
          </a:p>
          <a:p>
            <a:pPr algn="thaiDist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tabLst>
                <a:tab pos="279400" algn="l"/>
                <a:tab pos="1231900" algn="l"/>
                <a:tab pos="1527175" algn="l"/>
              </a:tabLst>
              <a:defRPr/>
            </a:pPr>
            <a:endParaRPr lang="th-TH" sz="2000" b="1" dirty="0">
              <a:solidFill>
                <a:srgbClr val="492278"/>
              </a:solidFill>
              <a:latin typeface="+mn-lt"/>
              <a:cs typeface="+mj-cs"/>
            </a:endParaRP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tabLst>
                <a:tab pos="279400" algn="l"/>
                <a:tab pos="744538" algn="l"/>
                <a:tab pos="1527175" algn="l"/>
              </a:tabLst>
              <a:defRPr/>
            </a:pPr>
            <a:r>
              <a:rPr lang="th-TH" sz="4400" b="1" dirty="0">
                <a:solidFill>
                  <a:srgbClr val="CC00CC"/>
                </a:solidFill>
                <a:latin typeface="+mn-lt"/>
                <a:cs typeface="+mj-cs"/>
              </a:rPr>
              <a:t>	</a:t>
            </a:r>
            <a:r>
              <a:rPr lang="en-US" sz="4400" b="1" dirty="0">
                <a:solidFill>
                  <a:srgbClr val="CC00CC"/>
                </a:solidFill>
                <a:latin typeface="+mn-lt"/>
                <a:cs typeface="+mj-cs"/>
              </a:rPr>
              <a:t>	</a:t>
            </a:r>
            <a:r>
              <a:rPr lang="th-TH" sz="4000" b="1" dirty="0">
                <a:solidFill>
                  <a:srgbClr val="CC0066"/>
                </a:solidFill>
                <a:latin typeface="+mn-lt"/>
                <a:cs typeface="+mj-cs"/>
              </a:rPr>
              <a:t>*</a:t>
            </a:r>
            <a:r>
              <a:rPr lang="th-TH" sz="4000" b="1" spc="-50" dirty="0">
                <a:solidFill>
                  <a:srgbClr val="CC0066"/>
                </a:solidFill>
                <a:latin typeface="+mn-lt"/>
                <a:cs typeface="+mj-cs"/>
              </a:rPr>
              <a:t>  ไม่ใช่หลักสูตรการเรียนการสอน การศึกษาต่อ การประชุมหารือ ประชุมคณะกรรมการ คณะอนุกรรมการ คณะทำงาน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5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85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5732" grpId="0"/>
      <p:bldP spid="5857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Box 8"/>
          <p:cNvSpPr txBox="1">
            <a:spLocks noChangeArrowheads="1"/>
          </p:cNvSpPr>
          <p:nvPr/>
        </p:nvSpPr>
        <p:spPr bwMode="auto">
          <a:xfrm>
            <a:off x="1595438" y="500063"/>
            <a:ext cx="8858250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4400" dirty="0">
                <a:solidFill>
                  <a:schemeClr val="bg2"/>
                </a:solidFill>
              </a:rPr>
              <a:t> </a:t>
            </a:r>
            <a:r>
              <a:rPr lang="th-TH" altLang="en-US" sz="4800" b="1" dirty="0">
                <a:solidFill>
                  <a:srgbClr val="0000FF"/>
                </a:solidFill>
                <a:latin typeface="+mn-lt"/>
                <a:cs typeface="+mj-cs"/>
              </a:rPr>
              <a:t>“ </a:t>
            </a:r>
            <a:r>
              <a:rPr lang="th-TH" altLang="en-US" sz="4800" b="1" u="sng" dirty="0">
                <a:solidFill>
                  <a:srgbClr val="0000FF"/>
                </a:solidFill>
                <a:latin typeface="+mn-lt"/>
                <a:cs typeface="+mj-cs"/>
              </a:rPr>
              <a:t>บุคลากรของรัฐ</a:t>
            </a:r>
            <a:r>
              <a:rPr lang="th-TH" altLang="en-US" sz="4800" b="1" dirty="0">
                <a:solidFill>
                  <a:srgbClr val="0000FF"/>
                </a:solidFill>
                <a:latin typeface="+mn-lt"/>
                <a:cs typeface="+mj-cs"/>
              </a:rPr>
              <a:t>” </a:t>
            </a:r>
            <a:r>
              <a:rPr lang="en-US" altLang="en-US" sz="4800" b="1" dirty="0">
                <a:solidFill>
                  <a:srgbClr val="0000FF"/>
                </a:solidFill>
                <a:latin typeface="+mn-lt"/>
                <a:cs typeface="+mj-cs"/>
              </a:rPr>
              <a:t>: </a:t>
            </a:r>
            <a:r>
              <a:rPr lang="th-TH" altLang="en-US" sz="4800" b="1" dirty="0">
                <a:solidFill>
                  <a:srgbClr val="0000FF"/>
                </a:solidFill>
                <a:latin typeface="+mn-lt"/>
                <a:cs typeface="+mj-cs"/>
              </a:rPr>
              <a:t>ข้าราชการทุกประเภท รวมทั้งพนักงาน ลูกจ้างของส่วนราชการ รัฐวิสาหกิจ หรือหน่วยงานอื่นของรัฐ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4800" b="1" dirty="0">
                <a:solidFill>
                  <a:srgbClr val="CC00FF"/>
                </a:solidFill>
                <a:latin typeface="+mn-lt"/>
                <a:cs typeface="+mj-cs"/>
              </a:rPr>
              <a:t>“ </a:t>
            </a:r>
            <a:r>
              <a:rPr lang="th-TH" altLang="en-US" sz="4800" b="1" u="sng" dirty="0">
                <a:solidFill>
                  <a:srgbClr val="CC00FF"/>
                </a:solidFill>
                <a:latin typeface="+mn-lt"/>
                <a:cs typeface="+mj-cs"/>
              </a:rPr>
              <a:t>เจ้าหน้าที่</a:t>
            </a:r>
            <a:r>
              <a:rPr lang="th-TH" altLang="en-US" sz="4800" b="1" dirty="0">
                <a:solidFill>
                  <a:srgbClr val="CC00FF"/>
                </a:solidFill>
                <a:latin typeface="+mn-lt"/>
                <a:cs typeface="+mj-cs"/>
              </a:rPr>
              <a:t>” บุคลากรของรัฐที่ได้รับมอบหมายให้ปฏิบัติงานตามระเบียบนี้</a:t>
            </a:r>
            <a:r>
              <a:rPr lang="th-TH" altLang="en-US" sz="4800" b="1" dirty="0">
                <a:solidFill>
                  <a:schemeClr val="accent1"/>
                </a:solidFill>
                <a:latin typeface="+mn-lt"/>
                <a:cs typeface="+mj-cs"/>
              </a:rPr>
              <a:t> </a:t>
            </a:r>
            <a:r>
              <a:rPr lang="th-TH" altLang="en-US" sz="4800" b="1" dirty="0">
                <a:solidFill>
                  <a:srgbClr val="336600"/>
                </a:solidFill>
                <a:latin typeface="+mn-lt"/>
                <a:cs typeface="+mj-cs"/>
              </a:rPr>
              <a:t>และให้หมายความรวมถึงบุคคลอื่นที่ได้รับแต่งตั้งให้ปฏิบัติงานและเจ้าหน้าที่รักษาความ</a:t>
            </a:r>
            <a:r>
              <a:rPr lang="th-TH" altLang="en-US" sz="4800" b="1" dirty="0" smtClean="0">
                <a:solidFill>
                  <a:srgbClr val="336600"/>
                </a:solidFill>
                <a:latin typeface="+mn-lt"/>
                <a:cs typeface="+mj-cs"/>
              </a:rPr>
              <a:t>ปลอดภัย</a:t>
            </a:r>
            <a:r>
              <a:rPr lang="th-TH" altLang="en-US" sz="4800" b="1" dirty="0" smtClean="0">
                <a:solidFill>
                  <a:schemeClr val="bg2"/>
                </a:solidFill>
                <a:latin typeface="+mn-lt"/>
                <a:cs typeface="+mj-cs"/>
              </a:rPr>
              <a:t> </a:t>
            </a:r>
            <a:endParaRPr lang="th-TH" altLang="en-US" sz="4800" b="1" dirty="0">
              <a:solidFill>
                <a:schemeClr val="bg2"/>
              </a:solidFill>
              <a:latin typeface="+mn-lt"/>
              <a:cs typeface="+mj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Box 8"/>
          <p:cNvSpPr txBox="1">
            <a:spLocks noChangeArrowheads="1"/>
          </p:cNvSpPr>
          <p:nvPr/>
        </p:nvSpPr>
        <p:spPr bwMode="auto">
          <a:xfrm>
            <a:off x="1595438" y="500063"/>
            <a:ext cx="8858250" cy="603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dirty="0">
                <a:solidFill>
                  <a:schemeClr val="accent6">
                    <a:lumMod val="75000"/>
                  </a:schemeClr>
                </a:solidFill>
                <a:latin typeface="+mn-lt"/>
                <a:cs typeface="+mj-cs"/>
              </a:rPr>
              <a:t>“ </a:t>
            </a:r>
            <a:r>
              <a:rPr lang="th-TH" sz="4800" b="1" u="sng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+mj-cs"/>
              </a:rPr>
              <a:t>เจ้าหน้าที่ปฏิบัติงานลักษณะพิเศษ</a:t>
            </a:r>
            <a:r>
              <a:rPr lang="th-TH" sz="4800" b="1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+mj-cs"/>
              </a:rPr>
              <a:t>” บุคคลซึ่งมิได้เป็นบุคลากรของรัฐและได้รับแต่งตั้งให้ปฏิบัติงานในการประชุมระหว่างประเทศ เช่น พนักงานแปล ล่าม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“</a:t>
            </a:r>
            <a:r>
              <a:rPr lang="th-TH" sz="4800" b="1" u="sng" spc="-4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การดูงาน</a:t>
            </a:r>
            <a:r>
              <a:rPr lang="th-TH" sz="4800" b="1" spc="-4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” </a:t>
            </a:r>
            <a:r>
              <a:rPr lang="en-US" sz="4800" b="1" spc="-4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:</a:t>
            </a:r>
            <a:r>
              <a:rPr lang="th-TH" sz="4800" b="1" spc="-4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การเพิ่มพูนความรู้ด้วยการ สังเกตการณ์</a:t>
            </a:r>
            <a:r>
              <a:rPr lang="th-TH" sz="4800" b="1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ซึ่งกำหนดไว้ในโครงการ หรือหลักสูตรการฝึกอบรม หรือกำหนดไว้ในแผน การจัด</a:t>
            </a:r>
            <a:r>
              <a:rPr lang="th-TH" sz="4800" b="1" spc="-4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ประชุมระหว่างประเทศ ให้มีการดูงาน ก่อน </a:t>
            </a:r>
            <a:r>
              <a:rPr lang="th-TH" sz="4800" b="1" spc="13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ระหว่าง หรือหลังการฝึกอบรม หรือการประชุม</a:t>
            </a:r>
            <a:r>
              <a:rPr lang="th-TH" sz="5000" b="1" spc="-4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ระหว่างประเทศ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258" name="Rectangle 1026"/>
          <p:cNvSpPr>
            <a:spLocks noChangeArrowheads="1"/>
          </p:cNvSpPr>
          <p:nvPr/>
        </p:nvSpPr>
        <p:spPr bwMode="auto">
          <a:xfrm>
            <a:off x="1624013" y="133350"/>
            <a:ext cx="1841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endParaRPr lang="en-US" altLang="en-US" sz="6000" b="1">
              <a:solidFill>
                <a:srgbClr val="0000FF"/>
              </a:solidFill>
              <a:latin typeface="Arial Narrow" pitchFamily="34" charset="0"/>
              <a:cs typeface="AngsanaUPC" pitchFamily="18" charset="-34"/>
            </a:endParaRPr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1143000" y="1125538"/>
            <a:ext cx="9906000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711200" indent="-711200" eaLnBrk="1" hangingPunct="1">
              <a:spcBef>
                <a:spcPct val="50000"/>
              </a:spcBef>
              <a:buClr>
                <a:schemeClr val="tx1"/>
              </a:buClr>
              <a:buFont typeface="Wingdings" pitchFamily="2" charset="2"/>
              <a:buNone/>
              <a:tabLst>
                <a:tab pos="711200" algn="l"/>
                <a:tab pos="900113" algn="l"/>
              </a:tabLst>
            </a:pPr>
            <a:r>
              <a:rPr lang="th-TH" altLang="en-US" sz="4400" b="1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  	</a:t>
            </a:r>
            <a:endParaRPr lang="th-TH" altLang="en-US" sz="4000" b="1">
              <a:solidFill>
                <a:schemeClr val="bg2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5604" name="สี่เหลี่ยมผืนผ้า 4"/>
          <p:cNvSpPr>
            <a:spLocks noChangeArrowheads="1"/>
          </p:cNvSpPr>
          <p:nvPr/>
        </p:nvSpPr>
        <p:spPr bwMode="auto">
          <a:xfrm>
            <a:off x="1143000" y="-52388"/>
            <a:ext cx="99060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u="sng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การฝึกอบรมแบ่งเป็น </a:t>
            </a:r>
            <a:r>
              <a:rPr lang="th-TH" sz="4400" b="1" u="sng" dirty="0">
                <a:solidFill>
                  <a:srgbClr val="7E5E96"/>
                </a:solidFill>
                <a:latin typeface="TH SarabunIT๙" pitchFamily="34" charset="-34"/>
                <a:cs typeface="+mj-cs"/>
              </a:rPr>
              <a:t>3</a:t>
            </a:r>
            <a:r>
              <a:rPr lang="th-TH" sz="4400" b="1" u="sng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 ประเภท</a:t>
            </a:r>
            <a:endParaRPr lang="en-US" sz="4400" u="sng" dirty="0">
              <a:solidFill>
                <a:srgbClr val="FF0066"/>
              </a:solidFill>
              <a:latin typeface="TH SarabunIT๙" pitchFamily="34" charset="-34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19250" y="500063"/>
            <a:ext cx="9429750" cy="656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692150" algn="l"/>
              </a:tabLst>
              <a:defRPr/>
            </a:pPr>
            <a:r>
              <a:rPr lang="th-TH" sz="3600" b="1" u="sng" dirty="0">
                <a:solidFill>
                  <a:srgbClr val="000066"/>
                </a:solidFill>
                <a:latin typeface="TH SarabunIT๙" pitchFamily="34" charset="-34"/>
                <a:cs typeface="+mj-cs"/>
              </a:rPr>
              <a:t>การฝึกอบรม ประเภท ก</a:t>
            </a:r>
            <a:r>
              <a:rPr lang="th-TH" sz="3600" b="1" dirty="0">
                <a:solidFill>
                  <a:srgbClr val="000066"/>
                </a:solidFill>
                <a:latin typeface="TH SarabunIT๙" pitchFamily="34" charset="-34"/>
                <a:cs typeface="+mj-cs"/>
              </a:rPr>
              <a:t> ผู้เข้าอบรมเกินกึ่งหนึ่ง เป็นบุคลากรของรัฐซึ่งเป็นข้าราชการตำแหน่งประเภท  (ระดับสูง</a:t>
            </a:r>
            <a:r>
              <a:rPr lang="th-TH" sz="3400" b="1" dirty="0">
                <a:solidFill>
                  <a:srgbClr val="000066"/>
                </a:solidFill>
                <a:latin typeface="TH SarabunIT๙" pitchFamily="34" charset="-34"/>
                <a:cs typeface="+mj-cs"/>
              </a:rPr>
              <a:t>)</a:t>
            </a:r>
            <a:endParaRPr lang="en-US" sz="3400" b="1" dirty="0">
              <a:solidFill>
                <a:srgbClr val="000066"/>
              </a:solidFill>
              <a:latin typeface="TH SarabunIT๙" pitchFamily="34" charset="-34"/>
              <a:cs typeface="+mj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ทั่วไป     </a:t>
            </a:r>
            <a:r>
              <a:rPr lang="en-US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	: </a:t>
            </a: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ทักษะพิเศษ</a:t>
            </a:r>
          </a:p>
          <a:p>
            <a:pPr marL="1196975" indent="-11969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วิชาการ </a:t>
            </a:r>
            <a:r>
              <a:rPr lang="en-US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		: </a:t>
            </a: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เชี่ยวชาญ, ทรงคุณวุฒิ</a:t>
            </a:r>
          </a:p>
          <a:p>
            <a:pPr marL="1196975" indent="-11969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อำนวยการ </a:t>
            </a:r>
            <a:r>
              <a:rPr lang="en-US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	:</a:t>
            </a: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  สูง</a:t>
            </a:r>
          </a:p>
          <a:p>
            <a:pPr marL="1196975" indent="-11969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บริหาร  </a:t>
            </a:r>
            <a:r>
              <a:rPr lang="en-US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 	</a:t>
            </a: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         </a:t>
            </a:r>
            <a:r>
              <a:rPr lang="en-US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: </a:t>
            </a: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ต้น, สูง</a:t>
            </a:r>
            <a:endParaRPr lang="en-US" sz="3400" b="1" dirty="0">
              <a:solidFill>
                <a:srgbClr val="00B050"/>
              </a:solidFill>
              <a:latin typeface="TH SarabunIT๙" pitchFamily="34" charset="-34"/>
              <a:cs typeface="+mj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600" b="1" u="sng" dirty="0">
                <a:solidFill>
                  <a:srgbClr val="000066"/>
                </a:solidFill>
                <a:latin typeface="TH SarabunIT๙" pitchFamily="34" charset="-34"/>
                <a:cs typeface="+mj-cs"/>
              </a:rPr>
              <a:t>การฝึกอบรม ประเภท ข</a:t>
            </a:r>
            <a:r>
              <a:rPr lang="th-TH" sz="3600" b="1" dirty="0">
                <a:solidFill>
                  <a:srgbClr val="000066"/>
                </a:solidFill>
                <a:latin typeface="TH SarabunIT๙" pitchFamily="34" charset="-34"/>
                <a:cs typeface="+mj-cs"/>
              </a:rPr>
              <a:t> ผู้เข้าอบรมเกินกึ่งหนึ่ง เป็นบุคลากรของรัฐซึ่งเป็น</a:t>
            </a:r>
            <a:r>
              <a:rPr lang="th-TH" sz="36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ข้าราชการตำแหน่งประเภท (ต้น/กลาง)</a:t>
            </a:r>
            <a:endParaRPr lang="en-US" sz="3600" b="1" dirty="0">
              <a:solidFill>
                <a:srgbClr val="00B050"/>
              </a:solidFill>
              <a:latin typeface="TH SarabunIT๙" pitchFamily="34" charset="-34"/>
              <a:cs typeface="+mj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ทั่วไป     </a:t>
            </a:r>
            <a:r>
              <a:rPr lang="en-US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	: </a:t>
            </a: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ปฏิบัติงาน, ชำนาญงาน, อาวุโส</a:t>
            </a:r>
          </a:p>
          <a:p>
            <a:pPr marL="1196975" indent="-11969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วิชาการ </a:t>
            </a:r>
            <a:r>
              <a:rPr lang="en-US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		: </a:t>
            </a: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ปฏิบัติการ, ชำนาญการ  ชำนาญการพิเศษ</a:t>
            </a:r>
          </a:p>
          <a:p>
            <a:pPr marL="1196975" indent="-11969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อำนวยการ </a:t>
            </a:r>
            <a:r>
              <a:rPr lang="en-US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	:</a:t>
            </a:r>
            <a:r>
              <a:rPr lang="th-TH" sz="34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 ต้น</a:t>
            </a:r>
          </a:p>
          <a:p>
            <a:pPr marL="1196975" indent="-11969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400" b="1" u="sng" dirty="0">
                <a:solidFill>
                  <a:schemeClr val="tx1">
                    <a:lumMod val="10000"/>
                  </a:schemeClr>
                </a:solidFill>
                <a:latin typeface="TH SarabunIT๙" pitchFamily="34" charset="-34"/>
                <a:cs typeface="+mj-cs"/>
              </a:rPr>
              <a:t>บุคคลภายนอก</a:t>
            </a:r>
            <a:r>
              <a:rPr lang="th-TH" sz="3400" b="1" dirty="0">
                <a:solidFill>
                  <a:schemeClr val="tx1">
                    <a:lumMod val="10000"/>
                  </a:schemeClr>
                </a:solidFill>
                <a:latin typeface="TH SarabunIT๙" pitchFamily="34" charset="-34"/>
                <a:cs typeface="+mj-cs"/>
              </a:rPr>
              <a:t> </a:t>
            </a:r>
            <a:r>
              <a:rPr lang="en-US" sz="3400" b="1" dirty="0">
                <a:solidFill>
                  <a:srgbClr val="C00000"/>
                </a:solidFill>
                <a:latin typeface="TH SarabunIT๙" pitchFamily="34" charset="-34"/>
                <a:cs typeface="+mj-cs"/>
              </a:rPr>
              <a:t>: </a:t>
            </a:r>
            <a:r>
              <a:rPr lang="th-TH" sz="3400" b="1" dirty="0">
                <a:solidFill>
                  <a:srgbClr val="C00000"/>
                </a:solidFill>
                <a:latin typeface="TH SarabunIT๙" pitchFamily="34" charset="-34"/>
                <a:cs typeface="+mj-cs"/>
              </a:rPr>
              <a:t>ผู้เข้าอบรมเกินกึ่งหนึ่งมิใช่บุคลากรของรัฐ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3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6258" grpId="0" autoUpdateAnimBg="0"/>
      <p:bldP spid="2560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9045" name="Rectangle 5"/>
          <p:cNvSpPr>
            <a:spLocks noChangeArrowheads="1"/>
          </p:cNvSpPr>
          <p:nvPr/>
        </p:nvSpPr>
        <p:spPr bwMode="auto">
          <a:xfrm>
            <a:off x="1381125" y="857250"/>
            <a:ext cx="9432925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r>
              <a:rPr lang="th-TH" altLang="en-US" sz="4400" b="1">
                <a:latin typeface="Angsana New" pitchFamily="18" charset="-34"/>
                <a:cs typeface="Angsana New" pitchFamily="18" charset="-34"/>
              </a:rPr>
              <a:t> </a:t>
            </a:r>
            <a:endParaRPr lang="th-TH" altLang="en-US" sz="4400" b="1">
              <a:solidFill>
                <a:srgbClr val="3333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99049" name="Rectangle 9"/>
          <p:cNvSpPr>
            <a:spLocks noChangeArrowheads="1"/>
          </p:cNvSpPr>
          <p:nvPr/>
        </p:nvSpPr>
        <p:spPr bwMode="auto">
          <a:xfrm>
            <a:off x="1452563" y="2357438"/>
            <a:ext cx="6858000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z="4400" b="1">
              <a:solidFill>
                <a:srgbClr val="3333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81125" y="571500"/>
            <a:ext cx="9429750" cy="1046163"/>
          </a:xfrm>
          <a:prstGeom prst="rect">
            <a:avLst/>
          </a:prstGeom>
          <a:noFill/>
          <a:ln w="88900" cap="sq" cmpd="thinThick"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2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ค่าใช้จ่ายในการฝึกอบรมแบ่งเป็น 2 ส่วน</a:t>
            </a:r>
            <a:endParaRPr lang="en-US" sz="6200" b="1" dirty="0">
              <a:solidFill>
                <a:schemeClr val="tx1">
                  <a:lumMod val="50000"/>
                </a:schemeClr>
              </a:solidFill>
              <a:latin typeface="TH SarabunIT๙" pitchFamily="34" charset="-34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 flipH="1">
            <a:off x="1595438" y="2000250"/>
            <a:ext cx="9144000" cy="175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th-TH" sz="54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ค่าใช้จ่ายของส่วนราชการที่จัดการฝึกอบรม</a:t>
            </a:r>
          </a:p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th-TH" sz="54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ค่าใช้จ่ายของผู้เข้ารับการฝึกอบรม  </a:t>
            </a:r>
            <a:endParaRPr lang="en-US" sz="5400" b="1" dirty="0">
              <a:solidFill>
                <a:schemeClr val="tx1">
                  <a:lumMod val="50000"/>
                </a:schemeClr>
              </a:solidFill>
              <a:latin typeface="TH SarabunIT๙" pitchFamily="34" charset="-34"/>
              <a:cs typeface="+mj-cs"/>
            </a:endParaRPr>
          </a:p>
        </p:txBody>
      </p:sp>
      <p:pic>
        <p:nvPicPr>
          <p:cNvPr id="16390" name="Picture 11" descr="C:\Program Files\Common Files\Microsoft Shared\Clipart\cagcat50\bd07153_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338" y="3897313"/>
            <a:ext cx="2806700" cy="264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9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9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99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9045" grpId="0" autoUpdateAnimBg="0"/>
      <p:bldP spid="599049" grpId="0"/>
      <p:bldP spid="7" grpId="0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33525" y="2547938"/>
            <a:ext cx="9286875" cy="3230562"/>
          </a:xfrm>
        </p:spPr>
        <p:txBody>
          <a:bodyPr/>
          <a:lstStyle/>
          <a:p>
            <a:pPr eaLnBrk="1" hangingPunct="1">
              <a:buFont typeface="Monotype Sorts"/>
              <a:buBlip>
                <a:blip r:embed="rId4"/>
              </a:buBlip>
              <a:defRPr/>
            </a:pPr>
            <a:r>
              <a:rPr lang="th-TH" altLang="en-US" sz="4400" b="1" dirty="0" smtClean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โครงการ / หลักสูตร การฝึกอบรมที่ส่วนราชการจัด /จัดร่วมกับหน่วยงานอื่น ต้องได้รับอนุมัติจากหัวหน้าส่วนราชการเพื่อเบิกค่าใช้จ่าย</a:t>
            </a:r>
          </a:p>
          <a:p>
            <a:pPr eaLnBrk="1" hangingPunct="1">
              <a:buFont typeface="Monotype Sorts"/>
              <a:buBlip>
                <a:blip r:embed="rId4"/>
              </a:buBlip>
              <a:defRPr/>
            </a:pPr>
            <a:r>
              <a:rPr lang="th-TH" altLang="en-US" sz="4400" b="1" dirty="0" smtClean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การจัดการฝึกอบรมเบิกค่าใช้จ่ายได้ รวม 15 รายการ</a:t>
            </a:r>
          </a:p>
        </p:txBody>
      </p:sp>
      <p:sp>
        <p:nvSpPr>
          <p:cNvPr id="18435" name="Text Box 6"/>
          <p:cNvSpPr txBox="1">
            <a:spLocks noChangeArrowheads="1"/>
          </p:cNvSpPr>
          <p:nvPr/>
        </p:nvSpPr>
        <p:spPr bwMode="auto">
          <a:xfrm>
            <a:off x="10591800" y="6400800"/>
            <a:ext cx="4572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th-TH" altLang="en-US" sz="2400" b="1">
              <a:solidFill>
                <a:srgbClr val="000000"/>
              </a:solidFill>
              <a:latin typeface="Cordia New" pitchFamily="34" charset="-34"/>
            </a:endParaRPr>
          </a:p>
          <a:p>
            <a:pPr eaLnBrk="1" hangingPunct="1">
              <a:spcBef>
                <a:spcPct val="50000"/>
              </a:spcBef>
            </a:pPr>
            <a:endParaRPr lang="th-TH" altLang="en-US" sz="2400" b="1">
              <a:solidFill>
                <a:srgbClr val="000000"/>
              </a:solidFill>
              <a:latin typeface="Cordia New" pitchFamily="34" charset="-34"/>
            </a:endParaRPr>
          </a:p>
          <a:p>
            <a:pPr eaLnBrk="1" hangingPunct="1">
              <a:spcBef>
                <a:spcPct val="50000"/>
              </a:spcBef>
            </a:pPr>
            <a:endParaRPr lang="en-US" altLang="en-US" sz="2400" b="1">
              <a:solidFill>
                <a:srgbClr val="000000"/>
              </a:solidFill>
              <a:latin typeface="Cordia New" pitchFamily="34" charset="-34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533525" y="1557338"/>
            <a:ext cx="90614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Clr>
                <a:schemeClr val="tx2"/>
              </a:buClr>
              <a:buSzPct val="75000"/>
              <a:defRPr/>
            </a:pPr>
            <a:r>
              <a:rPr lang="th-TH" sz="5000" b="1" u="sng" kern="0" dirty="0">
                <a:solidFill>
                  <a:schemeClr val="tx1">
                    <a:lumMod val="10000"/>
                  </a:schemeClr>
                </a:solidFill>
                <a:latin typeface="TH SarabunIT๙" pitchFamily="34" charset="-34"/>
                <a:cs typeface="+mj-cs"/>
              </a:rPr>
              <a:t>ค่าใช้จ่ายของส่วนราชการที่จัดการฝึกอบรม</a:t>
            </a:r>
          </a:p>
        </p:txBody>
      </p:sp>
      <p:pic>
        <p:nvPicPr>
          <p:cNvPr id="18437" name="Picture 7" descr="C:\Program Files\Microsoft Office\MEDIA\CAGCAT10\j0149481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3" y="5273675"/>
            <a:ext cx="285432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 flipH="1">
            <a:off x="1143000" y="477838"/>
            <a:ext cx="9906000" cy="1014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b="1" u="sng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ส่วนที่ 1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1250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1250"/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3" grpId="0" build="p"/>
      <p:bldP spid="5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ChangeArrowheads="1"/>
          </p:cNvSpPr>
          <p:nvPr/>
        </p:nvSpPr>
        <p:spPr bwMode="auto">
          <a:xfrm>
            <a:off x="1381125" y="857250"/>
            <a:ext cx="9432925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r>
              <a:rPr lang="th-TH" altLang="en-US" sz="4400" b="1">
                <a:latin typeface="Angsana New" pitchFamily="18" charset="-34"/>
                <a:cs typeface="Angsana New" pitchFamily="18" charset="-34"/>
              </a:rPr>
              <a:t> </a:t>
            </a:r>
            <a:endParaRPr lang="th-TH" altLang="en-US" sz="4400" b="1">
              <a:solidFill>
                <a:srgbClr val="3333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0483" name="Rectangle 9"/>
          <p:cNvSpPr>
            <a:spLocks noChangeArrowheads="1"/>
          </p:cNvSpPr>
          <p:nvPr/>
        </p:nvSpPr>
        <p:spPr bwMode="auto">
          <a:xfrm>
            <a:off x="1452563" y="2357438"/>
            <a:ext cx="6858000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z="4400" b="1">
              <a:solidFill>
                <a:srgbClr val="3333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81125" y="0"/>
            <a:ext cx="9429750" cy="1108075"/>
          </a:xfrm>
          <a:prstGeom prst="rect">
            <a:avLst/>
          </a:prstGeom>
          <a:noFill/>
          <a:ln w="88900" cap="sq" cmpd="thinThick"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6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ค่าใช้จ่ายในการฝึกอบรม</a:t>
            </a:r>
            <a:endParaRPr lang="en-US" sz="6600" b="1" dirty="0">
              <a:solidFill>
                <a:schemeClr val="tx1">
                  <a:lumMod val="50000"/>
                </a:schemeClr>
              </a:solidFill>
              <a:latin typeface="TH SarabunIT๙" pitchFamily="34" charset="-34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 flipH="1">
            <a:off x="1309688" y="1143000"/>
            <a:ext cx="9739312" cy="5262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AngsanaUPC" pitchFamily="18" charset="-34"/>
                <a:cs typeface="+mj-cs"/>
              </a:rPr>
              <a:t> </a:t>
            </a: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ค่าใช้จ่ายเกี่ยวกับการใช้และการตกแต่งสถานที่ฝึกอบรม</a:t>
            </a:r>
          </a:p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800" b="1" dirty="0">
                <a:solidFill>
                  <a:srgbClr val="FF0000"/>
                </a:solidFill>
                <a:latin typeface="TH SarabunIT๙" pitchFamily="34" charset="-34"/>
                <a:cs typeface="+mj-cs"/>
              </a:rPr>
              <a:t>ค่าใช้จ่ายในพิธีเปิด-ปิด การฝึกอบรม  </a:t>
            </a:r>
          </a:p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800" b="1" dirty="0">
                <a:solidFill>
                  <a:schemeClr val="accent2">
                    <a:lumMod val="75000"/>
                  </a:schemeClr>
                </a:solidFill>
                <a:latin typeface="TH SarabunIT๙" pitchFamily="34" charset="-34"/>
                <a:cs typeface="+mj-cs"/>
              </a:rPr>
              <a:t>ค่าวัสดุ เครื่องเขียนและอุปกรณ์ </a:t>
            </a: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/ </a:t>
            </a:r>
            <a:r>
              <a:rPr lang="th-TH" sz="48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ค่าประกาศนียบัตร  </a:t>
            </a:r>
          </a:p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800" b="1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ค่าถ่ายเอกสาร </a:t>
            </a:r>
            <a:r>
              <a:rPr lang="th-TH" sz="4800" b="1" dirty="0">
                <a:solidFill>
                  <a:srgbClr val="002060"/>
                </a:solidFill>
                <a:latin typeface="TH SarabunIT๙" pitchFamily="34" charset="-34"/>
                <a:cs typeface="+mj-cs"/>
              </a:rPr>
              <a:t>ค่าพิมพ์เอกสารและสิ่งพิมพ์</a:t>
            </a:r>
          </a:p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 ค่าหนังสือ </a:t>
            </a: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/ </a:t>
            </a:r>
            <a:r>
              <a:rPr lang="th-TH" sz="4800" b="1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ค่าใช้จ่ายในการติดต่อสื่อสาร</a:t>
            </a:r>
          </a:p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8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ค่าเช่าอุปกรณ์  </a:t>
            </a: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/ </a:t>
            </a:r>
            <a:r>
              <a:rPr lang="th-TH" sz="4800" b="1" dirty="0">
                <a:solidFill>
                  <a:srgbClr val="FF33CC"/>
                </a:solidFill>
                <a:latin typeface="TH SarabunIT๙" pitchFamily="34" charset="-34"/>
                <a:cs typeface="+mj-cs"/>
              </a:rPr>
              <a:t>ค่าอาหารว่างและเครื่องดื่ม</a:t>
            </a:r>
          </a:p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 (เบิกเท่าที่จ่ายจริงตามความจำเป็น เหมาะสม ประหยัด)</a:t>
            </a:r>
          </a:p>
        </p:txBody>
      </p:sp>
      <p:pic>
        <p:nvPicPr>
          <p:cNvPr id="20486" name="Picture 11" descr="C:\Program Files\Common Files\Microsoft Shared\Clipart\cagcat50\bd07153_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25" y="3286125"/>
            <a:ext cx="1949450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>
            <a:spLocks noChangeArrowheads="1"/>
          </p:cNvSpPr>
          <p:nvPr/>
        </p:nvSpPr>
        <p:spPr bwMode="auto">
          <a:xfrm>
            <a:off x="1381125" y="857250"/>
            <a:ext cx="9432925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r>
              <a:rPr lang="th-TH" altLang="en-US" sz="4400" b="1">
                <a:latin typeface="Angsana New" pitchFamily="18" charset="-34"/>
                <a:cs typeface="Angsana New" pitchFamily="18" charset="-34"/>
              </a:rPr>
              <a:t> </a:t>
            </a:r>
            <a:endParaRPr lang="th-TH" altLang="en-US" sz="4400" b="1">
              <a:solidFill>
                <a:srgbClr val="3333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22531" name="Rectangle 9"/>
          <p:cNvSpPr>
            <a:spLocks noChangeArrowheads="1"/>
          </p:cNvSpPr>
          <p:nvPr/>
        </p:nvSpPr>
        <p:spPr bwMode="auto">
          <a:xfrm>
            <a:off x="1452563" y="2357438"/>
            <a:ext cx="6858000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z="4400" b="1">
              <a:solidFill>
                <a:srgbClr val="3333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81125" y="571500"/>
            <a:ext cx="9429750" cy="1108075"/>
          </a:xfrm>
          <a:prstGeom prst="rect">
            <a:avLst/>
          </a:prstGeom>
          <a:noFill/>
          <a:ln w="88900" cap="sq" cmpd="thinThick"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6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ค่าใช้จ่ายในการฝึกอบรม(ต่อ)</a:t>
            </a:r>
            <a:endParaRPr lang="en-US" sz="6600" b="1" dirty="0">
              <a:solidFill>
                <a:schemeClr val="tx1">
                  <a:lumMod val="50000"/>
                </a:schemeClr>
              </a:solidFill>
              <a:latin typeface="TH SarabunIT๙" pitchFamily="34" charset="-34"/>
              <a:cs typeface="+mj-cs"/>
            </a:endParaRPr>
          </a:p>
        </p:txBody>
      </p:sp>
      <p:sp>
        <p:nvSpPr>
          <p:cNvPr id="9" name="TextBox 8"/>
          <p:cNvSpPr txBox="1"/>
          <p:nvPr/>
        </p:nvSpPr>
        <p:spPr>
          <a:xfrm flipH="1">
            <a:off x="1381125" y="1965325"/>
            <a:ext cx="9667875" cy="3786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AngsanaUPC" pitchFamily="18" charset="-34"/>
                <a:cs typeface="+mj-cs"/>
              </a:rPr>
              <a:t> </a:t>
            </a:r>
            <a:r>
              <a:rPr lang="th-TH" sz="4800" b="1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ค่ากระเป๋า / สิ่งที่ใช้บรรจุเอกสาร ไม่เกินใบละ 300 บาท</a:t>
            </a:r>
          </a:p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ค่าของสมนาคุณในการดูงาน แห่งละไม่เกิน 1,500 บาท</a:t>
            </a:r>
          </a:p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800" b="1" dirty="0">
                <a:solidFill>
                  <a:srgbClr val="CC00FF"/>
                </a:solidFill>
                <a:latin typeface="TH SarabunIT๙" pitchFamily="34" charset="-34"/>
                <a:cs typeface="+mj-cs"/>
              </a:rPr>
              <a:t>ค่าสมนาคุณวิทยากร</a:t>
            </a:r>
          </a:p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>
                    <a:lumMod val="10000"/>
                  </a:schemeClr>
                </a:solidFill>
                <a:latin typeface="TH SarabunIT๙" pitchFamily="34" charset="-34"/>
                <a:cs typeface="+mj-cs"/>
              </a:rPr>
              <a:t>ค่าอาหาร</a:t>
            </a: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  /  </a:t>
            </a:r>
            <a:r>
              <a:rPr lang="th-TH" sz="4800" b="1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ค่าเช่าที่พัก  </a:t>
            </a: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/  </a:t>
            </a:r>
            <a:r>
              <a:rPr lang="th-TH" sz="4800" b="1" dirty="0">
                <a:solidFill>
                  <a:srgbClr val="00B050"/>
                </a:solidFill>
                <a:latin typeface="TH SarabunIT๙" pitchFamily="34" charset="-34"/>
                <a:cs typeface="+mj-cs"/>
              </a:rPr>
              <a:t>ค่ายานพาหนะ</a:t>
            </a:r>
          </a:p>
          <a:p>
            <a:pPr marL="914400" indent="-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(เบิกจ่ายตามหลักเกณฑ์และอัตราที่กำหนด</a:t>
            </a: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AngsanaUPC" pitchFamily="18" charset="-34"/>
                <a:cs typeface="+mj-cs"/>
              </a:rPr>
              <a:t>)</a:t>
            </a:r>
            <a:endParaRPr lang="en-US" sz="4800" b="1" dirty="0">
              <a:solidFill>
                <a:schemeClr val="tx1">
                  <a:lumMod val="50000"/>
                </a:schemeClr>
              </a:solidFill>
              <a:latin typeface="AngsanaUPC" pitchFamily="18" charset="-34"/>
              <a:cs typeface="+mj-cs"/>
            </a:endParaRPr>
          </a:p>
        </p:txBody>
      </p:sp>
      <p:pic>
        <p:nvPicPr>
          <p:cNvPr id="22534" name="Picture 11" descr="C:\Program Files\Common Files\Microsoft Shared\Clipart\cagcat50\bd07153_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25" y="3571875"/>
            <a:ext cx="19494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flipH="1">
            <a:off x="1143000" y="249238"/>
            <a:ext cx="99060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b="1" u="sng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ค่าใช้จ่ายในการจัดฝึกอบรม(ต่อ) </a:t>
            </a:r>
            <a:endParaRPr lang="en-US" sz="6000" b="1" u="sng" dirty="0">
              <a:solidFill>
                <a:srgbClr val="0000FF"/>
              </a:solidFill>
              <a:latin typeface="TH SarabunIT๙" pitchFamily="34" charset="-34"/>
              <a:cs typeface="+mj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43025" y="1196975"/>
            <a:ext cx="9705975" cy="44624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742950" indent="-7429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u="sng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ค่าใช้จ่ายที่ไม่ต้องดำเนินการตามพ.ร.บ.จัดซื้อจัดจ้าง</a:t>
            </a:r>
          </a:p>
          <a:p>
            <a:pPr marL="742950" indent="-74295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th-TH" sz="4800" b="1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ค่าอาหาร</a:t>
            </a:r>
          </a:p>
          <a:p>
            <a:pPr marL="742950" indent="-74295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th-TH" sz="4800" b="1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ค่าอาหารว่างและเครื่องดื่ม</a:t>
            </a:r>
          </a:p>
          <a:p>
            <a:pPr marL="742950" indent="-74295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th-TH" sz="4800" b="1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ค่าเช่าที่พัก</a:t>
            </a:r>
          </a:p>
          <a:p>
            <a:pPr marL="742950" indent="-7429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u="sng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หลักฐานการจ่าย</a:t>
            </a:r>
          </a:p>
          <a:p>
            <a:pPr marL="742950" indent="-7429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ใบเสร็จรับเงิน/ใบรับรองการจ่ายเงิน/ใบสำคัญรับเงิน</a:t>
            </a:r>
          </a:p>
        </p:txBody>
      </p:sp>
      <p:pic>
        <p:nvPicPr>
          <p:cNvPr id="6" name="Picture 7" descr="j02925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3063" y="4002088"/>
            <a:ext cx="1985962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211" name="Rectangle 1027"/>
          <p:cNvSpPr>
            <a:spLocks noChangeArrowheads="1"/>
          </p:cNvSpPr>
          <p:nvPr/>
        </p:nvSpPr>
        <p:spPr bwMode="auto">
          <a:xfrm>
            <a:off x="1452563" y="1930400"/>
            <a:ext cx="9286875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th-TH" sz="800" b="1" dirty="0">
              <a:latin typeface="Angsana New" pitchFamily="18" charset="-34"/>
              <a:cs typeface="+mj-cs"/>
            </a:endParaRPr>
          </a:p>
          <a:p>
            <a:pPr marL="2232025" lvl="2" indent="-1150938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chemeClr val="accent2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1. ประธานในพิธีเปิด-ปิด แขกผู้มีเกียรติ และผู้ติดตาม</a:t>
            </a:r>
          </a:p>
          <a:p>
            <a:pPr marL="2232025" lvl="2" indent="-1150938" algn="thaiDist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chemeClr val="accent2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2.  เจ้าหน้าที่</a:t>
            </a:r>
          </a:p>
          <a:p>
            <a:pPr marL="2232025" lvl="2" indent="-1150938" algn="thaiDist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chemeClr val="accent2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3.  วิทยากร</a:t>
            </a:r>
          </a:p>
          <a:p>
            <a:pPr marL="2232025" lvl="2" indent="-1150938" algn="thaiDist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chemeClr val="accent2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4.  ผู้เข้ารับการฝึกอบรม</a:t>
            </a:r>
          </a:p>
          <a:p>
            <a:pPr marL="2232025" lvl="2" indent="-1150938" algn="thaiDist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chemeClr val="accent2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5.  ผู้สังเกตการณ์</a:t>
            </a:r>
            <a:endParaRPr lang="en-US" sz="4000" b="1" dirty="0">
              <a:solidFill>
                <a:schemeClr val="accent2">
                  <a:lumMod val="50000"/>
                </a:schemeClr>
              </a:solidFill>
              <a:latin typeface="TH SarabunIT๙" pitchFamily="34" charset="-34"/>
              <a:cs typeface="+mj-cs"/>
            </a:endParaRPr>
          </a:p>
          <a:p>
            <a:pPr marL="533400" indent="-533400" algn="thaiDist" eaLnBrk="1" fontAlgn="auto" hangingPunct="1">
              <a:lnSpc>
                <a:spcPct val="80000"/>
              </a:lnSpc>
              <a:spcBef>
                <a:spcPts val="150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	</a:t>
            </a:r>
          </a:p>
          <a:p>
            <a:pPr marL="533400" indent="-533400" algn="thaiDist" eaLnBrk="1" fontAlgn="auto" hangingPunct="1">
              <a:lnSpc>
                <a:spcPct val="80000"/>
              </a:lnSpc>
              <a:spcBef>
                <a:spcPts val="150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3600" b="1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ค่าใช้จ่ายทั้งหมดส่วนราชการผู้จัดเป็นผู้เบิกจ่าย หากจะเบิกจ่ายจาก</a:t>
            </a:r>
            <a:br>
              <a:rPr lang="th-TH" sz="3600" b="1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</a:br>
            <a:r>
              <a:rPr lang="th-TH" sz="3600" b="1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ต้นสังกัด ส่วนราชการที่จัดฝึกอบรมร้องขอ และส่วนราชการต้นสังกัดตกลงยินยอม  			</a:t>
            </a:r>
          </a:p>
        </p:txBody>
      </p:sp>
      <p:pic>
        <p:nvPicPr>
          <p:cNvPr id="25604" name="Picture 1030" descr="C:\Program Files\Common Files\Microsoft Shared\Clipart\cagcat50\bd06982_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2754313"/>
            <a:ext cx="285750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วงรี 7"/>
          <p:cNvSpPr/>
          <p:nvPr/>
        </p:nvSpPr>
        <p:spPr>
          <a:xfrm>
            <a:off x="2309812" y="73025"/>
            <a:ext cx="7572375" cy="1857375"/>
          </a:xfrm>
          <a:prstGeom prst="ellipse">
            <a:avLst/>
          </a:prstGeom>
          <a:solidFill>
            <a:srgbClr val="00B05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cs typeface="+mj-cs"/>
              </a:rPr>
              <a:t>บุคคลที่จะเบิกจ่ายค่าใช้จ่าย                     ในการฝึกอบรม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4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34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4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42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7"/>
          <p:cNvSpPr txBox="1">
            <a:spLocks noChangeArrowheads="1"/>
          </p:cNvSpPr>
          <p:nvPr/>
        </p:nvSpPr>
        <p:spPr bwMode="auto">
          <a:xfrm>
            <a:off x="1666875" y="1111250"/>
            <a:ext cx="9382125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>
              <a:defRPr/>
            </a:pPr>
            <a:r>
              <a:rPr lang="th-TH" altLang="en-US" sz="6000" b="1" dirty="0" smtClean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หลักเกณฑ์การจ่าย</a:t>
            </a:r>
          </a:p>
          <a:p>
            <a:pPr eaLnBrk="1" hangingPunct="1">
              <a:defRPr/>
            </a:pPr>
            <a:r>
              <a:rPr lang="th-TH" altLang="en-US" sz="4400" b="1" dirty="0" smtClean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	</a:t>
            </a:r>
            <a:r>
              <a:rPr lang="th-TH" altLang="en-US" sz="4800" b="1" dirty="0" smtClean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บรรยาย	                                 ไม่เกิน 1 คน</a:t>
            </a:r>
          </a:p>
          <a:p>
            <a:pPr eaLnBrk="1" hangingPunct="1">
              <a:defRPr/>
            </a:pPr>
            <a:r>
              <a:rPr lang="th-TH" altLang="en-US" sz="4800" b="1" dirty="0" smtClean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	อภิปราย / สัมมนาเป็นคณะ	      ไม่เกิน 5 คน</a:t>
            </a:r>
          </a:p>
          <a:p>
            <a:pPr eaLnBrk="1" hangingPunct="1">
              <a:defRPr/>
            </a:pPr>
            <a:r>
              <a:rPr lang="th-TH" altLang="en-US" sz="4800" b="1" dirty="0" smtClean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	แบ่งกลุ่ม	- ฝึกภาคปฏิบัติ</a:t>
            </a:r>
          </a:p>
          <a:p>
            <a:pPr eaLnBrk="1" hangingPunct="1">
              <a:defRPr/>
            </a:pPr>
            <a:r>
              <a:rPr lang="th-TH" altLang="en-US" sz="4800" b="1" dirty="0" smtClean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			- อภิปราย</a:t>
            </a:r>
          </a:p>
          <a:p>
            <a:pPr eaLnBrk="1" hangingPunct="1">
              <a:defRPr/>
            </a:pPr>
            <a:r>
              <a:rPr lang="th-TH" altLang="en-US" sz="4800" b="1" dirty="0" smtClean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			- ทำกิจกรรม</a:t>
            </a:r>
          </a:p>
          <a:p>
            <a:pPr eaLnBrk="1" hangingPunct="1">
              <a:defRPr/>
            </a:pPr>
            <a:r>
              <a:rPr lang="th-TH" altLang="en-US" sz="4800" b="1" dirty="0" smtClean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	วิทยากรเกินที่กำหนดให้เฉลี่ยจ่าย</a:t>
            </a:r>
          </a:p>
        </p:txBody>
      </p:sp>
      <p:sp>
        <p:nvSpPr>
          <p:cNvPr id="606210" name="Rectangle 2"/>
          <p:cNvSpPr>
            <a:spLocks noChangeArrowheads="1"/>
          </p:cNvSpPr>
          <p:nvPr/>
        </p:nvSpPr>
        <p:spPr bwMode="auto">
          <a:xfrm>
            <a:off x="1638300" y="260350"/>
            <a:ext cx="89154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72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ค่าสมนาคุณวิทยากร</a:t>
            </a:r>
          </a:p>
        </p:txBody>
      </p:sp>
      <p:sp>
        <p:nvSpPr>
          <p:cNvPr id="606216" name="AutoShape 8"/>
          <p:cNvSpPr>
            <a:spLocks/>
          </p:cNvSpPr>
          <p:nvPr/>
        </p:nvSpPr>
        <p:spPr bwMode="auto">
          <a:xfrm>
            <a:off x="7146925" y="3821113"/>
            <a:ext cx="431800" cy="1728787"/>
          </a:xfrm>
          <a:prstGeom prst="rightBrace">
            <a:avLst>
              <a:gd name="adj1" fmla="val 34736"/>
              <a:gd name="adj2" fmla="val 50000"/>
            </a:avLst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/>
            <a:endParaRPr lang="en-US" altLang="en-US" sz="18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27653" name="Text Box 10"/>
          <p:cNvSpPr txBox="1">
            <a:spLocks noChangeArrowheads="1"/>
          </p:cNvSpPr>
          <p:nvPr/>
        </p:nvSpPr>
        <p:spPr bwMode="auto">
          <a:xfrm>
            <a:off x="7848600" y="4114800"/>
            <a:ext cx="1841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endParaRPr lang="en-US" altLang="en-US" sz="6600">
              <a:latin typeface="Arial Narrow" pitchFamily="34" charset="0"/>
              <a:cs typeface="Angsana New" pitchFamily="18" charset="-34"/>
            </a:endParaRPr>
          </a:p>
        </p:txBody>
      </p:sp>
      <p:sp>
        <p:nvSpPr>
          <p:cNvPr id="27654" name="TextBox 8"/>
          <p:cNvSpPr txBox="1">
            <a:spLocks noChangeArrowheads="1"/>
          </p:cNvSpPr>
          <p:nvPr/>
        </p:nvSpPr>
        <p:spPr bwMode="auto">
          <a:xfrm>
            <a:off x="7848600" y="4300538"/>
            <a:ext cx="30956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>
              <a:defRPr/>
            </a:pPr>
            <a:r>
              <a:rPr lang="th-TH" altLang="en-US" sz="4400" b="1" dirty="0" smtClean="0">
                <a:solidFill>
                  <a:srgbClr val="800080"/>
                </a:solidFill>
                <a:cs typeface="+mj-cs"/>
              </a:rPr>
              <a:t>ไม่เกินกลุ่มละ 2 คน</a:t>
            </a:r>
            <a:endParaRPr lang="en-US" altLang="en-US" sz="4400" b="1" dirty="0" smtClean="0">
              <a:solidFill>
                <a:srgbClr val="800080"/>
              </a:solidFill>
              <a:cs typeface="+mj-cs"/>
            </a:endParaRPr>
          </a:p>
        </p:txBody>
      </p:sp>
      <p:pic>
        <p:nvPicPr>
          <p:cNvPr id="27655" name="Picture 9" descr="C:\Program Files\Microsoft Office\MEDIA\CAGCAT10\j0301252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71463"/>
            <a:ext cx="1830388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06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06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606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606210" grpId="0"/>
      <p:bldP spid="606216" grpId="0" animBg="1"/>
      <p:bldP spid="2765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186" name="Text Box 2"/>
          <p:cNvSpPr txBox="1">
            <a:spLocks noChangeArrowheads="1"/>
          </p:cNvSpPr>
          <p:nvPr/>
        </p:nvSpPr>
        <p:spPr bwMode="auto">
          <a:xfrm>
            <a:off x="3586163" y="188913"/>
            <a:ext cx="525303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72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การนับเวลาบรรยาย</a:t>
            </a:r>
          </a:p>
        </p:txBody>
      </p:sp>
      <p:sp>
        <p:nvSpPr>
          <p:cNvPr id="605189" name="Rectangle 5"/>
          <p:cNvSpPr>
            <a:spLocks noChangeArrowheads="1"/>
          </p:cNvSpPr>
          <p:nvPr/>
        </p:nvSpPr>
        <p:spPr bwMode="auto">
          <a:xfrm>
            <a:off x="1524000" y="1643063"/>
            <a:ext cx="9296400" cy="409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4638" lvl="1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tabLst>
                <a:tab pos="952500" algn="l"/>
              </a:tabLst>
              <a:defRPr/>
            </a:pPr>
            <a:r>
              <a:rPr lang="th-TH" sz="4400" b="1" dirty="0">
                <a:solidFill>
                  <a:srgbClr val="A50021"/>
                </a:solidFill>
                <a:latin typeface="Cordia New" pitchFamily="34" charset="-34"/>
                <a:cs typeface="+mn-cs"/>
              </a:rPr>
              <a:t>	</a:t>
            </a:r>
            <a:r>
              <a:rPr lang="th-TH" sz="4400" b="1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  <a:t>นับตามเวลาที่กำหนดในตารางการฝึกอบรม</a:t>
            </a:r>
          </a:p>
          <a:p>
            <a:pPr marL="274638" lvl="1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tabLst>
                <a:tab pos="952500" algn="l"/>
              </a:tabLst>
              <a:defRPr/>
            </a:pPr>
            <a:r>
              <a:rPr lang="th-TH" sz="4000" b="1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400" b="1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  <a:t>ไม่ต้องหักเวลาที่พักรับประทานอาหารว่าง</a:t>
            </a:r>
          </a:p>
          <a:p>
            <a:pPr marL="274638" lvl="1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tabLst>
                <a:tab pos="952500" algn="l"/>
              </a:tabLst>
              <a:defRPr/>
            </a:pPr>
            <a:r>
              <a:rPr lang="th-TH" sz="4000" b="1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400" b="1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  <a:t>แต่ละชั่วโมงการฝึกอบรมต้องไม่น้อยกว่า 50 นาที</a:t>
            </a:r>
          </a:p>
          <a:p>
            <a:pPr marL="274638" lvl="1" algn="thaiDist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tabLst>
                <a:tab pos="952500" algn="l"/>
              </a:tabLst>
              <a:defRPr/>
            </a:pPr>
            <a:r>
              <a:rPr lang="th-TH" sz="4000" b="1" spc="-100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400" b="1" spc="-100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  <a:t>ชั่วโมงการอบรมไม่ถึง 50 นาที แต่ไม่น้อยกว่า</a:t>
            </a:r>
            <a:br>
              <a:rPr lang="th-TH" sz="4400" b="1" spc="-100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</a:br>
            <a:r>
              <a:rPr lang="th-TH" sz="4400" b="1" spc="-100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  <a:t>	25 นาที </a:t>
            </a:r>
            <a:r>
              <a:rPr lang="th-TH" sz="4400" b="1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  <a:t>ให้เบิกค่าสมนาคุณวิทยากรได้กึ่งหนึ่ง</a:t>
            </a:r>
          </a:p>
          <a:p>
            <a:pPr marL="274638" lvl="1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tabLst>
                <a:tab pos="952500" algn="l"/>
              </a:tabLst>
              <a:defRPr/>
            </a:pPr>
            <a:endParaRPr lang="th-TH" sz="4000" b="1" dirty="0">
              <a:solidFill>
                <a:srgbClr val="A50021"/>
              </a:solidFill>
              <a:latin typeface="Cordia New" pitchFamily="34" charset="-34"/>
            </a:endParaRPr>
          </a:p>
        </p:txBody>
      </p:sp>
      <p:pic>
        <p:nvPicPr>
          <p:cNvPr id="29700" name="Picture 6" descr="C:\Program Files\Common Files\Microsoft Shared\Clipart\cagcat50\pe01931_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838" y="5072063"/>
            <a:ext cx="2519362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05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051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5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5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5186" grpId="0"/>
      <p:bldP spid="60518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 noChangeArrowheads="1"/>
          </p:cNvSpPr>
          <p:nvPr/>
        </p:nvSpPr>
        <p:spPr bwMode="auto">
          <a:xfrm>
            <a:off x="1517650" y="1428750"/>
            <a:ext cx="84661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3888" indent="-623888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>
                <a:solidFill>
                  <a:srgbClr val="FF0000"/>
                </a:solidFill>
                <a:latin typeface="Angsana New" panose="02020603050405020304" pitchFamily="18" charset="-34"/>
                <a:cs typeface="+mj-cs"/>
              </a:rPr>
              <a:t> </a:t>
            </a:r>
            <a:r>
              <a:rPr lang="th-TH" altLang="en-US" sz="4800" b="1" dirty="0">
                <a:solidFill>
                  <a:srgbClr val="00B050"/>
                </a:solidFill>
                <a:latin typeface="Angsana New" panose="02020603050405020304" pitchFamily="18" charset="-34"/>
                <a:cs typeface="+mj-cs"/>
              </a:rPr>
              <a:t>(ก)	</a:t>
            </a:r>
            <a:r>
              <a:rPr lang="th-TH" altLang="en-US" sz="4800" b="1" dirty="0">
                <a:solidFill>
                  <a:srgbClr val="00B050"/>
                </a:solidFill>
                <a:latin typeface="TH SarabunIT๙" panose="020B0500040200020003" pitchFamily="34" charset="-34"/>
                <a:cs typeface="+mj-cs"/>
              </a:rPr>
              <a:t>วิทยากรที่เป็นบุคลากรของรัฐ</a:t>
            </a:r>
          </a:p>
        </p:txBody>
      </p:sp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1530350" y="2060575"/>
            <a:ext cx="90011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3888" indent="-623888" eaLnBrk="0" hangingPunct="0"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>
                <a:solidFill>
                  <a:srgbClr val="FF0000"/>
                </a:solidFill>
                <a:latin typeface="Angsana New" panose="02020603050405020304" pitchFamily="18" charset="-34"/>
                <a:cs typeface="+mj-cs"/>
              </a:rPr>
              <a:t> 		</a:t>
            </a:r>
            <a:r>
              <a:rPr lang="th-TH" altLang="en-US" sz="4000" b="1" dirty="0">
                <a:solidFill>
                  <a:srgbClr val="0070C0"/>
                </a:solidFill>
                <a:latin typeface="TH SarabunIT๙" panose="020B0500040200020003" pitchFamily="34" charset="-34"/>
                <a:cs typeface="+mj-cs"/>
              </a:rPr>
              <a:t>การฝึกอบรมประเภท ก 	ไม่เกินชั่วโมงละ </a:t>
            </a:r>
            <a:r>
              <a:rPr lang="th-TH" altLang="en-US" sz="48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800</a:t>
            </a:r>
            <a:r>
              <a:rPr lang="th-TH" altLang="en-US" sz="4800" b="1" dirty="0">
                <a:solidFill>
                  <a:schemeClr val="accent1"/>
                </a:solidFill>
                <a:latin typeface="TH SarabunIT๙" panose="020B0500040200020003" pitchFamily="34" charset="-34"/>
                <a:cs typeface="+mj-cs"/>
              </a:rPr>
              <a:t> </a:t>
            </a:r>
            <a:r>
              <a:rPr lang="th-TH" altLang="en-US" sz="4000" b="1" dirty="0">
                <a:solidFill>
                  <a:srgbClr val="0070C0"/>
                </a:solidFill>
                <a:latin typeface="TH SarabunIT๙" panose="020B0500040200020003" pitchFamily="34" charset="-34"/>
                <a:cs typeface="+mj-cs"/>
              </a:rPr>
              <a:t>บาท</a:t>
            </a:r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1530350" y="2616200"/>
            <a:ext cx="4649788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3888" indent="-623888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1938" algn="l"/>
                <a:tab pos="623888" algn="l"/>
                <a:tab pos="465931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1938" algn="l"/>
                <a:tab pos="623888" algn="l"/>
                <a:tab pos="465931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1938" algn="l"/>
                <a:tab pos="623888" algn="l"/>
                <a:tab pos="4659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1938" algn="l"/>
                <a:tab pos="623888" algn="l"/>
                <a:tab pos="4659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1938" algn="l"/>
                <a:tab pos="623888" algn="l"/>
                <a:tab pos="4659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1938" algn="l"/>
                <a:tab pos="623888" algn="l"/>
                <a:tab pos="4659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1938" algn="l"/>
                <a:tab pos="623888" algn="l"/>
                <a:tab pos="4659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1938" algn="l"/>
                <a:tab pos="623888" algn="l"/>
                <a:tab pos="465931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+mj-cs"/>
              </a:rPr>
              <a:t> 		</a:t>
            </a:r>
            <a:r>
              <a:rPr lang="th-TH" altLang="en-US" sz="4000" b="1" dirty="0" smtClean="0">
                <a:solidFill>
                  <a:srgbClr val="0070C0"/>
                </a:solidFill>
                <a:latin typeface="Angsana New" panose="02020603050405020304" pitchFamily="18" charset="-34"/>
                <a:cs typeface="+mj-cs"/>
              </a:rPr>
              <a:t>การฝึกอบรมประเภท ข </a:t>
            </a:r>
            <a:r>
              <a:rPr lang="th-TH" altLang="en-US" sz="4000" b="1" dirty="0" smtClean="0">
                <a:solidFill>
                  <a:srgbClr val="FF0000"/>
                </a:solidFill>
                <a:latin typeface="Angsana New" panose="02020603050405020304" pitchFamily="18" charset="-34"/>
                <a:cs typeface="+mj-cs"/>
              </a:rPr>
              <a:t>	</a:t>
            </a: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1517650" y="3054350"/>
            <a:ext cx="479266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3888" indent="-623888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>
                <a:solidFill>
                  <a:srgbClr val="FF0000"/>
                </a:solidFill>
                <a:latin typeface="Angsana New" panose="02020603050405020304" pitchFamily="18" charset="-34"/>
                <a:cs typeface="+mj-cs"/>
              </a:rPr>
              <a:t> 		</a:t>
            </a:r>
            <a:r>
              <a:rPr lang="th-TH" altLang="en-US" sz="4000" b="1" dirty="0">
                <a:solidFill>
                  <a:srgbClr val="0070C0"/>
                </a:solidFill>
                <a:latin typeface="AngsanaUPC" panose="02020603050405020304" pitchFamily="18" charset="-34"/>
                <a:cs typeface="+mj-cs"/>
              </a:rPr>
              <a:t>การฝึกอบรมบุคคลภายนอก </a:t>
            </a:r>
            <a:r>
              <a:rPr lang="th-TH" altLang="en-US" sz="4000" b="1" dirty="0">
                <a:solidFill>
                  <a:srgbClr val="FF0000"/>
                </a:solidFill>
                <a:latin typeface="AngsanaUPC" panose="02020603050405020304" pitchFamily="18" charset="-34"/>
                <a:cs typeface="+mj-cs"/>
              </a:rPr>
              <a:t>	</a:t>
            </a:r>
          </a:p>
        </p:txBody>
      </p:sp>
      <p:sp>
        <p:nvSpPr>
          <p:cNvPr id="31750" name="AutoShape 7"/>
          <p:cNvSpPr>
            <a:spLocks/>
          </p:cNvSpPr>
          <p:nvPr/>
        </p:nvSpPr>
        <p:spPr bwMode="auto">
          <a:xfrm>
            <a:off x="6096000" y="2809875"/>
            <a:ext cx="144463" cy="935038"/>
          </a:xfrm>
          <a:prstGeom prst="rightBrace">
            <a:avLst>
              <a:gd name="adj1" fmla="val 53938"/>
              <a:gd name="adj2" fmla="val 50000"/>
            </a:avLst>
          </a:prstGeom>
          <a:noFill/>
          <a:ln w="15875">
            <a:solidFill>
              <a:schemeClr val="bg2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US" altLang="en-US" sz="1800" smtClean="0">
              <a:latin typeface="Arial" panose="020B0604020202020204" pitchFamily="34" charset="0"/>
              <a:cs typeface="+mj-cs"/>
            </a:endParaRPr>
          </a:p>
        </p:txBody>
      </p:sp>
      <p:sp>
        <p:nvSpPr>
          <p:cNvPr id="31752" name="Rectangle 5"/>
          <p:cNvSpPr>
            <a:spLocks noChangeArrowheads="1"/>
          </p:cNvSpPr>
          <p:nvPr/>
        </p:nvSpPr>
        <p:spPr bwMode="auto">
          <a:xfrm>
            <a:off x="6383338" y="2820988"/>
            <a:ext cx="42481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3888" indent="-623888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>
                <a:solidFill>
                  <a:srgbClr val="0070C0"/>
                </a:solidFill>
                <a:latin typeface="Angsana New" panose="02020603050405020304" pitchFamily="18" charset="-34"/>
                <a:cs typeface="+mj-cs"/>
              </a:rPr>
              <a:t> </a:t>
            </a:r>
            <a:r>
              <a:rPr lang="th-TH" altLang="en-US" sz="4000" b="1" dirty="0">
                <a:solidFill>
                  <a:srgbClr val="0070C0"/>
                </a:solidFill>
                <a:latin typeface="TH SarabunIT๙" panose="020B0500040200020003" pitchFamily="34" charset="-34"/>
                <a:cs typeface="+mj-cs"/>
              </a:rPr>
              <a:t>ไม่เกินชั่วโมงละ </a:t>
            </a:r>
            <a:r>
              <a:rPr lang="th-TH" altLang="en-US" sz="48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600</a:t>
            </a:r>
            <a:r>
              <a:rPr lang="th-TH" altLang="en-US" sz="4000" b="1" dirty="0">
                <a:solidFill>
                  <a:schemeClr val="bg1"/>
                </a:solidFill>
                <a:latin typeface="TH SarabunIT๙" panose="020B0500040200020003" pitchFamily="34" charset="-34"/>
                <a:cs typeface="+mj-cs"/>
              </a:rPr>
              <a:t> </a:t>
            </a:r>
            <a:r>
              <a:rPr lang="th-TH" altLang="en-US" sz="4000" b="1" dirty="0">
                <a:solidFill>
                  <a:srgbClr val="0070C0"/>
                </a:solidFill>
                <a:latin typeface="TH SarabunIT๙" panose="020B0500040200020003" pitchFamily="34" charset="-34"/>
                <a:cs typeface="+mj-cs"/>
              </a:rPr>
              <a:t>บาท</a:t>
            </a:r>
            <a:r>
              <a:rPr lang="th-TH" altLang="en-US" sz="4000" b="1" dirty="0">
                <a:solidFill>
                  <a:schemeClr val="bg1"/>
                </a:solidFill>
                <a:latin typeface="TH SarabunIT๙" panose="020B0500040200020003" pitchFamily="34" charset="-34"/>
                <a:cs typeface="+mj-cs"/>
              </a:rPr>
              <a:t> </a:t>
            </a:r>
            <a:endParaRPr lang="th-TH" altLang="en-US" sz="4000" b="1" dirty="0">
              <a:solidFill>
                <a:srgbClr val="FF0000"/>
              </a:solidFill>
              <a:latin typeface="Angsana New" panose="02020603050405020304" pitchFamily="18" charset="-34"/>
              <a:cs typeface="+mj-cs"/>
            </a:endParaRPr>
          </a:p>
        </p:txBody>
      </p:sp>
      <p:sp>
        <p:nvSpPr>
          <p:cNvPr id="31753" name="Rectangle 5"/>
          <p:cNvSpPr>
            <a:spLocks noChangeArrowheads="1"/>
          </p:cNvSpPr>
          <p:nvPr/>
        </p:nvSpPr>
        <p:spPr bwMode="auto">
          <a:xfrm>
            <a:off x="1519238" y="4033838"/>
            <a:ext cx="84661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3888" indent="-623888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>
                <a:solidFill>
                  <a:srgbClr val="FF0000"/>
                </a:solidFill>
                <a:latin typeface="Angsana New" panose="02020603050405020304" pitchFamily="18" charset="-34"/>
                <a:cs typeface="+mj-cs"/>
              </a:rPr>
              <a:t> </a:t>
            </a:r>
            <a:r>
              <a:rPr lang="th-TH" altLang="en-US" sz="4800" b="1" dirty="0">
                <a:solidFill>
                  <a:srgbClr val="00B050"/>
                </a:solidFill>
                <a:latin typeface="TH SarabunIT๙" panose="020B0500040200020003" pitchFamily="34" charset="-34"/>
                <a:cs typeface="+mj-cs"/>
              </a:rPr>
              <a:t>(ข)วิทยากรที่มิใช่บุคลากรของรัฐ</a:t>
            </a:r>
          </a:p>
        </p:txBody>
      </p:sp>
      <p:sp>
        <p:nvSpPr>
          <p:cNvPr id="31754" name="Rectangle 5"/>
          <p:cNvSpPr>
            <a:spLocks noChangeArrowheads="1"/>
          </p:cNvSpPr>
          <p:nvPr/>
        </p:nvSpPr>
        <p:spPr bwMode="auto">
          <a:xfrm>
            <a:off x="1589088" y="4714875"/>
            <a:ext cx="94599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3888" indent="-623888" eaLnBrk="0" hangingPunct="0"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9355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>
                <a:solidFill>
                  <a:srgbClr val="FF0000"/>
                </a:solidFill>
                <a:latin typeface="Angsana New" panose="02020603050405020304" pitchFamily="18" charset="-34"/>
                <a:cs typeface="+mj-cs"/>
              </a:rPr>
              <a:t> 	</a:t>
            </a:r>
            <a:r>
              <a:rPr lang="th-TH" altLang="en-US" sz="4400" b="1" dirty="0">
                <a:solidFill>
                  <a:schemeClr val="bg1"/>
                </a:solidFill>
                <a:latin typeface="Angsana New" panose="02020603050405020304" pitchFamily="18" charset="-34"/>
                <a:cs typeface="+mj-cs"/>
              </a:rPr>
              <a:t>	</a:t>
            </a:r>
            <a:r>
              <a:rPr lang="th-TH" altLang="en-US" sz="4000" b="1" dirty="0">
                <a:solidFill>
                  <a:srgbClr val="0070C0"/>
                </a:solidFill>
                <a:latin typeface="AngsanaUPC" panose="02020603050405020304" pitchFamily="18" charset="-34"/>
                <a:cs typeface="+mj-cs"/>
              </a:rPr>
              <a:t>การฝึกอบรมประเภท ก 	</a:t>
            </a:r>
            <a:r>
              <a:rPr lang="th-TH" altLang="en-US" sz="4000" b="1" dirty="0">
                <a:solidFill>
                  <a:srgbClr val="0070C0"/>
                </a:solidFill>
                <a:latin typeface="TH SarabunIT๙" panose="020B0500040200020003" pitchFamily="34" charset="-34"/>
                <a:cs typeface="+mj-cs"/>
              </a:rPr>
              <a:t>ไม่เกินชั่วโมงละ </a:t>
            </a:r>
            <a:r>
              <a:rPr lang="th-TH" altLang="en-US" sz="48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1,600</a:t>
            </a:r>
            <a:r>
              <a:rPr lang="th-TH" altLang="en-US" sz="4000" b="1" dirty="0">
                <a:solidFill>
                  <a:schemeClr val="bg1"/>
                </a:solidFill>
                <a:latin typeface="TH SarabunIT๙" panose="020B0500040200020003" pitchFamily="34" charset="-34"/>
                <a:cs typeface="+mj-cs"/>
              </a:rPr>
              <a:t> </a:t>
            </a:r>
            <a:r>
              <a:rPr lang="th-TH" altLang="en-US" sz="4000" b="1" dirty="0">
                <a:solidFill>
                  <a:srgbClr val="0070C0"/>
                </a:solidFill>
                <a:latin typeface="TH SarabunIT๙" panose="020B0500040200020003" pitchFamily="34" charset="-34"/>
                <a:cs typeface="+mj-cs"/>
              </a:rPr>
              <a:t>บาท</a:t>
            </a:r>
          </a:p>
        </p:txBody>
      </p:sp>
      <p:sp>
        <p:nvSpPr>
          <p:cNvPr id="31755" name="Rectangle 5"/>
          <p:cNvSpPr>
            <a:spLocks noChangeArrowheads="1"/>
          </p:cNvSpPr>
          <p:nvPr/>
        </p:nvSpPr>
        <p:spPr bwMode="auto">
          <a:xfrm>
            <a:off x="1562100" y="5213350"/>
            <a:ext cx="9001125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3888" indent="-623888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>
                <a:solidFill>
                  <a:srgbClr val="0070C0"/>
                </a:solidFill>
                <a:latin typeface="Angsana New" panose="02020603050405020304" pitchFamily="18" charset="-34"/>
                <a:cs typeface="+mj-cs"/>
              </a:rPr>
              <a:t> 		</a:t>
            </a:r>
            <a:r>
              <a:rPr lang="th-TH" altLang="en-US" sz="4000" b="1" dirty="0">
                <a:solidFill>
                  <a:srgbClr val="0070C0"/>
                </a:solidFill>
                <a:latin typeface="AngsanaUPC" panose="02020603050405020304" pitchFamily="18" charset="-34"/>
                <a:cs typeface="+mj-cs"/>
              </a:rPr>
              <a:t>การฝึกอบรมประเภท ข 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000" b="1" dirty="0">
                <a:solidFill>
                  <a:srgbClr val="FF0000"/>
                </a:solidFill>
                <a:latin typeface="Angsana New" panose="02020603050405020304" pitchFamily="18" charset="-34"/>
                <a:cs typeface="+mj-cs"/>
              </a:rPr>
              <a:t>	</a:t>
            </a:r>
          </a:p>
        </p:txBody>
      </p:sp>
      <p:sp>
        <p:nvSpPr>
          <p:cNvPr id="31756" name="Rectangle 5"/>
          <p:cNvSpPr>
            <a:spLocks noChangeArrowheads="1"/>
          </p:cNvSpPr>
          <p:nvPr/>
        </p:nvSpPr>
        <p:spPr bwMode="auto">
          <a:xfrm>
            <a:off x="1309688" y="5715000"/>
            <a:ext cx="479266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3888" indent="-623888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>
                <a:solidFill>
                  <a:srgbClr val="FF0000"/>
                </a:solidFill>
                <a:latin typeface="Angsana New" panose="02020603050405020304" pitchFamily="18" charset="-34"/>
                <a:cs typeface="+mj-cs"/>
              </a:rPr>
              <a:t> 		  </a:t>
            </a:r>
            <a:r>
              <a:rPr lang="th-TH" altLang="en-US" sz="4000" b="1" dirty="0">
                <a:solidFill>
                  <a:srgbClr val="0070C0"/>
                </a:solidFill>
                <a:latin typeface="AngsanaUPC" panose="02020603050405020304" pitchFamily="18" charset="-34"/>
                <a:cs typeface="+mj-cs"/>
              </a:rPr>
              <a:t>การฝึกอบรมบุคคลภายนอก </a:t>
            </a:r>
            <a:r>
              <a:rPr lang="th-TH" altLang="en-US" sz="4000" b="1" dirty="0">
                <a:solidFill>
                  <a:srgbClr val="FF0000"/>
                </a:solidFill>
                <a:latin typeface="Angsana New" panose="02020603050405020304" pitchFamily="18" charset="-34"/>
                <a:cs typeface="+mj-cs"/>
              </a:rPr>
              <a:t>	</a:t>
            </a:r>
          </a:p>
        </p:txBody>
      </p:sp>
      <p:sp>
        <p:nvSpPr>
          <p:cNvPr id="31757" name="Rectangle 5"/>
          <p:cNvSpPr>
            <a:spLocks noChangeArrowheads="1"/>
          </p:cNvSpPr>
          <p:nvPr/>
        </p:nvSpPr>
        <p:spPr bwMode="auto">
          <a:xfrm>
            <a:off x="5880100" y="5540375"/>
            <a:ext cx="51689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3888" indent="-623888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61938" algn="l"/>
                <a:tab pos="623888" algn="l"/>
                <a:tab pos="465931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>
                <a:solidFill>
                  <a:srgbClr val="0070C0"/>
                </a:solidFill>
                <a:latin typeface="Angsana New" panose="02020603050405020304" pitchFamily="18" charset="-34"/>
                <a:cs typeface="+mj-cs"/>
              </a:rPr>
              <a:t> 		</a:t>
            </a:r>
            <a:r>
              <a:rPr lang="th-TH" altLang="en-US" sz="4000" b="1" dirty="0">
                <a:solidFill>
                  <a:srgbClr val="0070C0"/>
                </a:solidFill>
                <a:latin typeface="TH SarabunIT๙" panose="020B0500040200020003" pitchFamily="34" charset="-34"/>
                <a:cs typeface="+mj-cs"/>
              </a:rPr>
              <a:t>ไม่เกินชั่วโมงละ </a:t>
            </a:r>
            <a:r>
              <a:rPr lang="th-TH" altLang="en-US" sz="48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1,200</a:t>
            </a:r>
            <a:r>
              <a:rPr lang="th-TH" altLang="en-US" sz="4000" b="1" dirty="0">
                <a:solidFill>
                  <a:schemeClr val="bg1"/>
                </a:solidFill>
                <a:latin typeface="TH SarabunIT๙" panose="020B0500040200020003" pitchFamily="34" charset="-34"/>
                <a:cs typeface="+mj-cs"/>
              </a:rPr>
              <a:t> </a:t>
            </a:r>
            <a:r>
              <a:rPr lang="th-TH" altLang="en-US" sz="4000" b="1" dirty="0">
                <a:solidFill>
                  <a:srgbClr val="0070C0"/>
                </a:solidFill>
                <a:latin typeface="TH SarabunIT๙" panose="020B0500040200020003" pitchFamily="34" charset="-34"/>
                <a:cs typeface="+mj-cs"/>
              </a:rPr>
              <a:t>บาท </a:t>
            </a:r>
            <a:r>
              <a:rPr lang="th-TH" altLang="en-US" sz="4000" b="1" dirty="0">
                <a:solidFill>
                  <a:srgbClr val="0070C0"/>
                </a:solidFill>
                <a:latin typeface="Angsana New" panose="02020603050405020304" pitchFamily="18" charset="-34"/>
                <a:cs typeface="+mj-cs"/>
              </a:rPr>
              <a:t>	</a:t>
            </a:r>
          </a:p>
        </p:txBody>
      </p:sp>
      <p:sp>
        <p:nvSpPr>
          <p:cNvPr id="31758" name="AutoShape 15"/>
          <p:cNvSpPr>
            <a:spLocks/>
          </p:cNvSpPr>
          <p:nvPr/>
        </p:nvSpPr>
        <p:spPr bwMode="auto">
          <a:xfrm>
            <a:off x="6097588" y="5457825"/>
            <a:ext cx="144462" cy="935038"/>
          </a:xfrm>
          <a:prstGeom prst="rightBrace">
            <a:avLst>
              <a:gd name="adj1" fmla="val 53938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US" altLang="en-US" sz="1800" smtClean="0">
              <a:latin typeface="Arial" panose="020B0604020202020204" pitchFamily="34" charset="0"/>
              <a:cs typeface="+mj-cs"/>
            </a:endParaRPr>
          </a:p>
        </p:txBody>
      </p:sp>
      <p:sp>
        <p:nvSpPr>
          <p:cNvPr id="678914" name="Rectangle 2"/>
          <p:cNvSpPr>
            <a:spLocks noChangeArrowheads="1"/>
          </p:cNvSpPr>
          <p:nvPr/>
        </p:nvSpPr>
        <p:spPr bwMode="auto">
          <a:xfrm>
            <a:off x="2168525" y="368300"/>
            <a:ext cx="7916863" cy="944563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7200" b="1" kern="0" dirty="0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H SarabunIT๙" pitchFamily="34" charset="-34"/>
                <a:ea typeface="+mj-ea"/>
                <a:cs typeface="+mj-cs"/>
              </a:rPr>
              <a:t>อัตราค่าสมนาคุณวิทยากร</a:t>
            </a:r>
          </a:p>
        </p:txBody>
      </p:sp>
      <p:sp>
        <p:nvSpPr>
          <p:cNvPr id="17" name="AutoShape 15"/>
          <p:cNvSpPr>
            <a:spLocks/>
          </p:cNvSpPr>
          <p:nvPr/>
        </p:nvSpPr>
        <p:spPr bwMode="auto">
          <a:xfrm>
            <a:off x="6096000" y="2803525"/>
            <a:ext cx="144463" cy="935038"/>
          </a:xfrm>
          <a:prstGeom prst="rightBrace">
            <a:avLst>
              <a:gd name="adj1" fmla="val 53938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US" altLang="en-US" sz="1800" smtClean="0">
              <a:latin typeface="Arial" panose="020B0604020202020204" pitchFamily="34" charset="0"/>
              <a:cs typeface="+mj-cs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7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/>
      <p:bldP spid="31748" grpId="0"/>
      <p:bldP spid="31749" grpId="0"/>
      <p:bldP spid="31752" grpId="0"/>
      <p:bldP spid="31753" grpId="0"/>
      <p:bldP spid="31754" grpId="0"/>
      <p:bldP spid="31755" grpId="0"/>
      <p:bldP spid="31756" grpId="0"/>
      <p:bldP spid="31757" grpId="0"/>
      <p:bldP spid="31758" grpId="0" animBg="1"/>
      <p:bldP spid="678914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5049838" y="188913"/>
            <a:ext cx="2090737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endParaRPr lang="en-US" altLang="en-US" sz="6600" b="1">
              <a:solidFill>
                <a:srgbClr val="0000FF"/>
              </a:solidFill>
              <a:latin typeface="Arial Narrow" pitchFamily="34" charset="0"/>
              <a:cs typeface="AngsanaUPC" pitchFamily="18" charset="-34"/>
            </a:endParaRPr>
          </a:p>
        </p:txBody>
      </p:sp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2424113" y="2565400"/>
            <a:ext cx="8172450" cy="295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US" altLang="en-US" sz="4800" b="1"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4800" b="1">
                <a:latin typeface="Angsana New" pitchFamily="18" charset="-34"/>
                <a:cs typeface="Angsana New" pitchFamily="18" charset="-34"/>
              </a:rPr>
              <a:t>       </a:t>
            </a:r>
          </a:p>
        </p:txBody>
      </p:sp>
      <p:sp>
        <p:nvSpPr>
          <p:cNvPr id="604166" name="Rectangle 6"/>
          <p:cNvSpPr>
            <a:spLocks noChangeArrowheads="1"/>
          </p:cNvSpPr>
          <p:nvPr/>
        </p:nvSpPr>
        <p:spPr bwMode="auto">
          <a:xfrm>
            <a:off x="1416050" y="274638"/>
            <a:ext cx="9288463" cy="944562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5400" b="1" dirty="0">
                <a:solidFill>
                  <a:srgbClr val="FF6600"/>
                </a:solidFill>
                <a:latin typeface="TH SarabunIT๙" panose="020B0500040200020003" pitchFamily="34" charset="-34"/>
                <a:cs typeface="+mj-cs"/>
              </a:rPr>
              <a:t>อัตราค่าสมนาคุณวิทยากร </a:t>
            </a:r>
          </a:p>
        </p:txBody>
      </p:sp>
      <p:sp>
        <p:nvSpPr>
          <p:cNvPr id="32773" name="Text Box 7"/>
          <p:cNvSpPr txBox="1">
            <a:spLocks noChangeArrowheads="1"/>
          </p:cNvSpPr>
          <p:nvPr/>
        </p:nvSpPr>
        <p:spPr bwMode="auto">
          <a:xfrm>
            <a:off x="1676400" y="1373188"/>
            <a:ext cx="9372600" cy="550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lang="th-TH" altLang="en-US" sz="4400" dirty="0">
                <a:latin typeface="Arial Narrow" panose="020B0606020202030204" pitchFamily="34" charset="0"/>
                <a:cs typeface="+mj-cs"/>
              </a:rPr>
              <a:t> </a:t>
            </a:r>
            <a:r>
              <a:rPr lang="th-TH" altLang="en-US" sz="44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จะให้วิทยากรได้รับค่าสมนาคุณสูงกว่าอัตราที่ระเบียบกำหนดให้อยู่ในดุลพินิจของหัวหน้าส่วนราชการเจ้าของงบประมาณก่อน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lang="th-TH" altLang="en-US" sz="44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 </a:t>
            </a:r>
            <a:r>
              <a:rPr lang="th-TH" altLang="en-US" sz="4400" b="1" dirty="0">
                <a:solidFill>
                  <a:schemeClr val="accent6">
                    <a:lumMod val="75000"/>
                  </a:schemeClr>
                </a:solidFill>
                <a:latin typeface="TH SarabunIT๙" panose="020B0500040200020003" pitchFamily="34" charset="-34"/>
                <a:cs typeface="+mj-cs"/>
              </a:rPr>
              <a:t>วิทยากรที่เป็นบุคลากรของรัฐไม่ว่าจะสังกัดส่วนราชการ </a:t>
            </a:r>
            <a:r>
              <a:rPr lang="en-US" altLang="en-US" sz="4400" b="1" dirty="0" smtClean="0">
                <a:solidFill>
                  <a:schemeClr val="accent6">
                    <a:lumMod val="75000"/>
                  </a:schemeClr>
                </a:solidFill>
                <a:latin typeface="TH SarabunIT๙" panose="020B0500040200020003" pitchFamily="34" charset="-34"/>
                <a:cs typeface="+mj-cs"/>
              </a:rPr>
              <a:t/>
            </a:r>
            <a:br>
              <a:rPr lang="en-US" altLang="en-US" sz="4400" b="1" dirty="0" smtClean="0">
                <a:solidFill>
                  <a:schemeClr val="accent6">
                    <a:lumMod val="75000"/>
                  </a:schemeClr>
                </a:solidFill>
                <a:latin typeface="TH SarabunIT๙" panose="020B0500040200020003" pitchFamily="34" charset="-34"/>
                <a:cs typeface="+mj-cs"/>
              </a:rPr>
            </a:br>
            <a:r>
              <a:rPr lang="th-TH" altLang="en-US" sz="4400" b="1" dirty="0" smtClean="0">
                <a:solidFill>
                  <a:schemeClr val="accent6">
                    <a:lumMod val="75000"/>
                  </a:schemeClr>
                </a:solidFill>
                <a:latin typeface="TH SarabunIT๙" panose="020B0500040200020003" pitchFamily="34" charset="-34"/>
                <a:cs typeface="+mj-cs"/>
              </a:rPr>
              <a:t>ที่</a:t>
            </a:r>
            <a:r>
              <a:rPr lang="th-TH" altLang="en-US" sz="4400" b="1" dirty="0">
                <a:solidFill>
                  <a:schemeClr val="accent6">
                    <a:lumMod val="75000"/>
                  </a:schemeClr>
                </a:solidFill>
                <a:latin typeface="TH SarabunIT๙" panose="020B0500040200020003" pitchFamily="34" charset="-34"/>
                <a:cs typeface="+mj-cs"/>
              </a:rPr>
              <a:t>จัดหรือไม่ก็ตาม ให้ได้รับค่าสมนาคุณวิทยากรได้ตามระเบียบกำหนด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lang="th-TH" altLang="en-US" sz="44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ใช้แบบใบสำคัญรับเงินสำหรับวิทยากรเป็นหลักฐานการจ่าย (เอกสารหมายเลข 1</a:t>
            </a:r>
            <a:r>
              <a:rPr lang="th-TH" altLang="en-US" sz="4400" b="1" dirty="0" smtClean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)</a:t>
            </a:r>
            <a:endParaRPr lang="th-TH" altLang="en-US" sz="4400" b="1" dirty="0">
              <a:solidFill>
                <a:srgbClr val="993300"/>
              </a:solidFill>
              <a:latin typeface="AngsanaUPC" panose="02020603050405020304" pitchFamily="18" charset="-34"/>
              <a:cs typeface="+mj-cs"/>
            </a:endParaRPr>
          </a:p>
        </p:txBody>
      </p:sp>
      <p:pic>
        <p:nvPicPr>
          <p:cNvPr id="604169" name="Picture 9" descr="j030125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8063" y="236538"/>
            <a:ext cx="207645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4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04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66" grpId="0" animBg="1"/>
      <p:bldP spid="3277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ChangeArrowheads="1"/>
          </p:cNvSpPr>
          <p:nvPr/>
        </p:nvSpPr>
        <p:spPr bwMode="auto">
          <a:xfrm>
            <a:off x="2595563" y="188913"/>
            <a:ext cx="68580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endParaRPr lang="en-US" altLang="en-US" sz="6600" b="1">
              <a:solidFill>
                <a:srgbClr val="0000FF"/>
              </a:solidFill>
              <a:latin typeface="Arial Narrow" pitchFamily="34" charset="0"/>
              <a:cs typeface="AngsanaUPC" pitchFamily="18" charset="-34"/>
            </a:endParaRPr>
          </a:p>
        </p:txBody>
      </p:sp>
      <p:sp>
        <p:nvSpPr>
          <p:cNvPr id="35843" name="Rectangle 5"/>
          <p:cNvSpPr>
            <a:spLocks noChangeArrowheads="1"/>
          </p:cNvSpPr>
          <p:nvPr/>
        </p:nvSpPr>
        <p:spPr bwMode="auto">
          <a:xfrm>
            <a:off x="2424113" y="2565400"/>
            <a:ext cx="8172450" cy="295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US" altLang="en-US" sz="4800" b="1">
              <a:latin typeface="Angsana New" pitchFamily="18" charset="-34"/>
              <a:cs typeface="Angsana New" pitchFamily="18" charset="-34"/>
            </a:endParaRPr>
          </a:p>
          <a:p>
            <a:pPr marL="609600" indent="-6096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4800" b="1">
                <a:latin typeface="Angsana New" pitchFamily="18" charset="-34"/>
                <a:cs typeface="Angsana New" pitchFamily="18" charset="-34"/>
              </a:rPr>
              <a:t>       </a:t>
            </a:r>
          </a:p>
        </p:txBody>
      </p:sp>
      <p:sp>
        <p:nvSpPr>
          <p:cNvPr id="14341" name="Text Box 7"/>
          <p:cNvSpPr txBox="1">
            <a:spLocks noChangeArrowheads="1"/>
          </p:cNvSpPr>
          <p:nvPr/>
        </p:nvSpPr>
        <p:spPr bwMode="auto">
          <a:xfrm>
            <a:off x="1758950" y="1562100"/>
            <a:ext cx="950277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74675" indent="-574675" eaLnBrk="1" fontAlgn="auto" hangingPunct="1">
              <a:spcBef>
                <a:spcPts val="0"/>
              </a:spcBef>
              <a:spcAft>
                <a:spcPts val="0"/>
              </a:spcAft>
              <a:tabLst>
                <a:tab pos="574675" algn="l"/>
              </a:tabLst>
              <a:defRPr/>
            </a:pPr>
            <a:r>
              <a:rPr lang="th-TH" sz="5400" b="1" dirty="0">
                <a:solidFill>
                  <a:srgbClr val="993300"/>
                </a:solidFill>
                <a:latin typeface="Angsana New" panose="02020603050405020304" pitchFamily="18" charset="-34"/>
                <a:cs typeface="+mj-cs"/>
              </a:rPr>
              <a:t>@ ให้ส่วนราชการที่จัดการฝึกอบรมเบิกจ่ายค่าอาหารได้เท่าที่จ่ายจริง อยู่ในดุลพินิจจะจัดให้ก่อน / ระหว่าง / หลัง การฝึกอบรม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574675" algn="l"/>
              </a:tabLst>
              <a:defRPr/>
            </a:pPr>
            <a:r>
              <a:rPr lang="th-TH" sz="5400" b="1" dirty="0">
                <a:solidFill>
                  <a:srgbClr val="993300"/>
                </a:solidFill>
                <a:latin typeface="Angsana New" panose="02020603050405020304" pitchFamily="18" charset="-34"/>
                <a:cs typeface="+mj-cs"/>
              </a:rPr>
              <a:t>@ แต่ไม่เกินอัตราค่าอาหารตามระเบียบ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666875" y="260350"/>
            <a:ext cx="8486775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80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ค่าอาหาร</a:t>
            </a:r>
            <a:r>
              <a:rPr lang="th-TH" altLang="en-US" sz="8000" b="1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 </a:t>
            </a:r>
          </a:p>
        </p:txBody>
      </p:sp>
      <p:pic>
        <p:nvPicPr>
          <p:cNvPr id="35846" name="Picture 8" descr="C:\Program Files\Microsoft Office\MEDIA\CAGCAT10\j0199283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675" y="5099050"/>
            <a:ext cx="2263775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8" grpId="0"/>
      <p:bldP spid="8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34" name="Rectangle 2"/>
          <p:cNvSpPr>
            <a:spLocks noChangeArrowheads="1"/>
          </p:cNvSpPr>
          <p:nvPr/>
        </p:nvSpPr>
        <p:spPr bwMode="auto">
          <a:xfrm>
            <a:off x="2038350" y="0"/>
            <a:ext cx="81153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80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ค่าอาหาร</a:t>
            </a:r>
            <a:r>
              <a:rPr lang="th-TH" altLang="en-US" sz="6000" b="1" dirty="0">
                <a:solidFill>
                  <a:srgbClr val="0000FF"/>
                </a:solidFill>
                <a:cs typeface="AngsanaUPC" panose="02020603050405020304" pitchFamily="18" charset="-34"/>
              </a:rPr>
              <a:t> </a:t>
            </a:r>
          </a:p>
        </p:txBody>
      </p:sp>
      <p:sp>
        <p:nvSpPr>
          <p:cNvPr id="607235" name="Rectangle 3"/>
          <p:cNvSpPr>
            <a:spLocks noChangeArrowheads="1"/>
          </p:cNvSpPr>
          <p:nvPr/>
        </p:nvSpPr>
        <p:spPr bwMode="auto">
          <a:xfrm>
            <a:off x="1524000" y="1071563"/>
            <a:ext cx="895350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755650" indent="-755650" eaLnBrk="0" hangingPunct="0">
              <a:tabLst>
                <a:tab pos="7556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7556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7556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7556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7556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556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556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556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55650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6000" b="1" dirty="0">
                <a:solidFill>
                  <a:srgbClr val="A50021"/>
                </a:solidFill>
                <a:latin typeface="Cordia New" panose="020B0304020202020204" pitchFamily="34" charset="-34"/>
                <a:cs typeface="+mj-cs"/>
              </a:rPr>
              <a:t> </a:t>
            </a:r>
            <a:r>
              <a:rPr lang="th-TH" altLang="en-US" sz="6000" b="1" dirty="0">
                <a:solidFill>
                  <a:srgbClr val="A50021"/>
                </a:solidFill>
                <a:latin typeface="TH SarabunIT๙" panose="020B0500040200020003" pitchFamily="34" charset="-34"/>
                <a:cs typeface="+mj-cs"/>
              </a:rPr>
              <a:t>อัตราค่าอาหาร             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altLang="en-US" sz="1200" b="1" i="1" dirty="0">
              <a:solidFill>
                <a:srgbClr val="A50021"/>
              </a:solidFill>
              <a:cs typeface="+mj-cs"/>
            </a:endParaRPr>
          </a:p>
        </p:txBody>
      </p:sp>
      <p:graphicFrame>
        <p:nvGraphicFramePr>
          <p:cNvPr id="1065" name="Group 41"/>
          <p:cNvGraphicFramePr>
            <a:graphicFrameLocks noGrp="1"/>
          </p:cNvGraphicFramePr>
          <p:nvPr/>
        </p:nvGraphicFramePr>
        <p:xfrm>
          <a:off x="1309688" y="2182813"/>
          <a:ext cx="9510712" cy="4467225"/>
        </p:xfrm>
        <a:graphic>
          <a:graphicData uri="http://schemas.openxmlformats.org/drawingml/2006/table">
            <a:tbl>
              <a:tblPr/>
              <a:tblGrid>
                <a:gridCol w="3214665"/>
                <a:gridCol w="1928819"/>
                <a:gridCol w="2171690"/>
                <a:gridCol w="2195538"/>
              </a:tblGrid>
              <a:tr h="841490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H SarabunIT๙" pitchFamily="34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ประเภทการฝึกอบรม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สถานที่ราชการ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 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ฯ 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ต่างประเทศ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2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ในประเทศ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920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ครบมื้อ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ไม่ครบมื้อ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46872">
                <a:tc>
                  <a:txBody>
                    <a:bodyPr/>
                    <a:lstStyle/>
                    <a:p>
                      <a:pPr marL="0" marR="0" lvl="0" indent="0" algn="l" defTabSz="2619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การฝึกอบรมประเภท ก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ไม่เกิน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85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0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ไม่เกิน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6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00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ไม่เกิน 2,500 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4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>
                          <a:tab pos="0" algn="l"/>
                        </a:tabLst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การฝึกอบรมประเภท ข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ไม่เกิน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6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00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ไม่เกิน 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4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00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ไม่เกิน 2,500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9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>
                          <a:tab pos="0" algn="l"/>
                        </a:tabLst>
                      </a:pPr>
                      <a:r>
                        <a:rPr kumimoji="0" lang="th-TH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การฝึกอบรมบุคคลภายนอก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ไม่เกิน 500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ไม่เกิน 300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ไม่เกิน 2,500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23" name="Text Box 73"/>
          <p:cNvSpPr txBox="1">
            <a:spLocks noChangeArrowheads="1"/>
          </p:cNvSpPr>
          <p:nvPr/>
        </p:nvSpPr>
        <p:spPr bwMode="auto">
          <a:xfrm>
            <a:off x="6461125" y="4164013"/>
            <a:ext cx="1841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endParaRPr lang="en-US" altLang="en-US" sz="6600">
              <a:latin typeface="Arial Narrow" pitchFamily="34" charset="0"/>
              <a:cs typeface="AngsanaUPC" pitchFamily="18" charset="-34"/>
            </a:endParaRPr>
          </a:p>
        </p:txBody>
      </p:sp>
      <p:graphicFrame>
        <p:nvGraphicFramePr>
          <p:cNvPr id="37924" name="Object 2048"/>
          <p:cNvGraphicFramePr>
            <a:graphicFrameLocks noChangeAspect="1"/>
          </p:cNvGraphicFramePr>
          <p:nvPr/>
        </p:nvGraphicFramePr>
        <p:xfrm>
          <a:off x="1666875" y="0"/>
          <a:ext cx="2219325" cy="208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2" name="Clip" r:id="rId5" imgW="3642511" imgH="3426737" progId="MS_ClipArt_Gallery.5">
                  <p:embed/>
                </p:oleObj>
              </mc:Choice>
              <mc:Fallback>
                <p:oleObj name="Clip" r:id="rId5" imgW="3642511" imgH="3426737" progId="MS_ClipArt_Gallery.5">
                  <p:embed/>
                  <p:pic>
                    <p:nvPicPr>
                      <p:cNvPr id="0" name="Object 20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6875" y="0"/>
                        <a:ext cx="2219325" cy="2087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925" name="Text Box 139"/>
          <p:cNvSpPr txBox="1">
            <a:spLocks noChangeArrowheads="1"/>
          </p:cNvSpPr>
          <p:nvPr/>
        </p:nvSpPr>
        <p:spPr bwMode="auto">
          <a:xfrm>
            <a:off x="10515600" y="6400800"/>
            <a:ext cx="533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400" b="1">
                <a:solidFill>
                  <a:srgbClr val="000000"/>
                </a:solidFill>
                <a:latin typeface="Cordia New" pitchFamily="34" charset="-34"/>
              </a:rPr>
              <a:t>.</a:t>
            </a:r>
          </a:p>
        </p:txBody>
      </p:sp>
      <p:graphicFrame>
        <p:nvGraphicFramePr>
          <p:cNvPr id="37926" name="Object 33"/>
          <p:cNvGraphicFramePr>
            <a:graphicFrameLocks noChangeAspect="1"/>
          </p:cNvGraphicFramePr>
          <p:nvPr/>
        </p:nvGraphicFramePr>
        <p:xfrm>
          <a:off x="8239125" y="0"/>
          <a:ext cx="2219325" cy="2087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33" name="Clip" r:id="rId7" imgW="3642511" imgH="3426737" progId="MS_ClipArt_Gallery.5">
                  <p:embed/>
                </p:oleObj>
              </mc:Choice>
              <mc:Fallback>
                <p:oleObj name="Clip" r:id="rId7" imgW="3642511" imgH="3426737" progId="MS_ClipArt_Gallery.5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39125" y="0"/>
                        <a:ext cx="2219325" cy="2087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53" name="Group 33"/>
          <p:cNvGraphicFramePr>
            <a:graphicFrameLocks noGrp="1"/>
          </p:cNvGraphicFramePr>
          <p:nvPr/>
        </p:nvGraphicFramePr>
        <p:xfrm>
          <a:off x="1309688" y="1423988"/>
          <a:ext cx="9296400" cy="4868864"/>
        </p:xfrm>
        <a:graphic>
          <a:graphicData uri="http://schemas.openxmlformats.org/drawingml/2006/table">
            <a:tbl>
              <a:tblPr/>
              <a:tblGrid>
                <a:gridCol w="3214710"/>
                <a:gridCol w="2009756"/>
                <a:gridCol w="2090734"/>
                <a:gridCol w="1981200"/>
              </a:tblGrid>
              <a:tr h="57909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 New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ประเภทการฝึกอบรม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 </a:t>
                      </a:r>
                      <a:endParaRPr kumimoji="0" lang="th-TH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H SarabunIT๙" pitchFamily="34" charset="-34"/>
                        <a:cs typeface="+mj-cs"/>
                      </a:endParaRP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สถานที่เอกชน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endParaRPr kumimoji="0" lang="th-TH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ต่างประเทศ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0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ในประเทศ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90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ครบมื้อ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ไม่ครบมื้อ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0551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>
                          <a:tab pos="377825" algn="l"/>
                        </a:tabLst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 New" panose="02020603050405020304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>
                          <a:tab pos="377825" algn="l"/>
                        </a:tabLst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การฝึกอบรมประเภท ก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 New" panose="02020603050405020304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ไม่เกิน 1,</a:t>
                      </a:r>
                      <a:r>
                        <a:rPr kumimoji="0" 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2</a:t>
                      </a: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00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 New" panose="02020603050405020304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ไม่เกิน 850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 New" panose="02020603050405020304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ngsana New" panose="02020603050405020304" pitchFamily="18" charset="-34"/>
                          <a:cs typeface="+mj-cs"/>
                        </a:rPr>
                        <a:t>ไม่เกิน 2,500 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97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>
                          <a:tab pos="377825" algn="l"/>
                        </a:tabLst>
                        <a:defRPr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UPC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>
                          <a:tab pos="377825" algn="l"/>
                        </a:tabLst>
                        <a:defRPr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การฝึกอบรมประเภท ข  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  <a:defRPr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UPC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  <a:defRPr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ไม่เกิน 950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  <a:defRPr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UPC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  <a:defRPr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ไม่เกิน 700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  <a:defRPr/>
                      </a:pPr>
                      <a:endParaRPr kumimoji="0" lang="th-TH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UPC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  <a:defRPr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ไม่เกิน 2,500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77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>
                          <a:tab pos="377825" algn="l"/>
                        </a:tabLst>
                      </a:pPr>
                      <a:r>
                        <a:rPr kumimoji="0" lang="en-US" sz="3200" b="1" i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 </a:t>
                      </a:r>
                      <a:r>
                        <a:rPr kumimoji="0" lang="th-TH" sz="3200" b="1" i="0" u="none" strike="noStrike" cap="none" spc="0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การฝึกอบรมบุคคลภายนอก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  <a:defRPr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UPC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  <a:defRPr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ไม่เกิน 800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UPC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  <a:defRPr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ไม่เกิน 600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ngsanaUPC" pitchFamily="18" charset="-34"/>
                        <a:cs typeface="+mj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Monotype Sorts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H SarabunIT๙" pitchFamily="34" charset="-34"/>
                          <a:cs typeface="+mj-cs"/>
                        </a:rPr>
                        <a:t>ไม่เกิน 2,500</a:t>
                      </a:r>
                    </a:p>
                  </a:txBody>
                  <a:tcPr marT="45707" marB="45707" horzOverflow="overflow">
                    <a:lnL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849" name="Rectangle 1052"/>
          <p:cNvSpPr>
            <a:spLocks noChangeArrowheads="1"/>
          </p:cNvSpPr>
          <p:nvPr/>
        </p:nvSpPr>
        <p:spPr bwMode="auto">
          <a:xfrm>
            <a:off x="4095750" y="214313"/>
            <a:ext cx="3176588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80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ค่าอาหาร</a:t>
            </a:r>
            <a:r>
              <a:rPr lang="th-TH" altLang="en-US" sz="6000" b="1" dirty="0">
                <a:solidFill>
                  <a:srgbClr val="0000FF"/>
                </a:solidFill>
                <a:cs typeface="+mj-cs"/>
              </a:rPr>
              <a:t> </a:t>
            </a:r>
          </a:p>
        </p:txBody>
      </p:sp>
      <p:pic>
        <p:nvPicPr>
          <p:cNvPr id="39970" name="Picture 1102" descr="C:\Program Files\Common Files\Microsoft Shared\Clipart\cagcat50\pe02622_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0"/>
            <a:ext cx="297180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95438" y="214313"/>
            <a:ext cx="8643937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u="sng" dirty="0">
                <a:solidFill>
                  <a:srgbClr val="FF0000"/>
                </a:solidFill>
                <a:latin typeface="TH SarabunIT๙" pitchFamily="34" charset="-34"/>
                <a:cs typeface="+mj-cs"/>
              </a:rPr>
              <a:t>ค่าอาหารว่างและเครื่องดื่ม</a:t>
            </a:r>
            <a:endParaRPr lang="en-US" sz="8000" b="1" u="sng" dirty="0">
              <a:solidFill>
                <a:srgbClr val="FF0000"/>
              </a:solidFill>
              <a:latin typeface="TH SarabunIT๙" pitchFamily="34" charset="-34"/>
              <a:cs typeface="+mj-cs"/>
            </a:endParaRPr>
          </a:p>
        </p:txBody>
      </p:sp>
      <p:sp>
        <p:nvSpPr>
          <p:cNvPr id="28676" name="TextBox 4"/>
          <p:cNvSpPr txBox="1">
            <a:spLocks noChangeArrowheads="1"/>
          </p:cNvSpPr>
          <p:nvPr/>
        </p:nvSpPr>
        <p:spPr bwMode="auto">
          <a:xfrm>
            <a:off x="1595438" y="2108200"/>
            <a:ext cx="9453562" cy="329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เบิกจ่ายโดยใช้ดุลพินิจได้เท่าที่จ่ายจริง ตามความจำเป็น เหมาะสม และประหยัด  เพื่อประโยชน์ของทางราชการ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b="1" dirty="0">
              <a:solidFill>
                <a:srgbClr val="002060"/>
              </a:solidFill>
              <a:latin typeface="TH SarabunIT๙" pitchFamily="34" charset="-34"/>
              <a:cs typeface="+mj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dirty="0">
                <a:solidFill>
                  <a:srgbClr val="002060"/>
                </a:solidFill>
                <a:latin typeface="TH SarabunIT๙" pitchFamily="34" charset="-34"/>
                <a:cs typeface="+mj-cs"/>
              </a:rPr>
              <a:t>(มติ ค.ร.ม.จัดที่สถานที่ราชการเบิกได้ไม่เกิน35 บาท สถานที่เอกชนไม่เกิน 50 บาท</a:t>
            </a:r>
            <a:r>
              <a:rPr lang="th-TH" sz="4800" b="1" dirty="0">
                <a:solidFill>
                  <a:srgbClr val="002060"/>
                </a:solidFill>
                <a:latin typeface="AngsanaUPC" pitchFamily="18" charset="-34"/>
                <a:cs typeface="+mj-cs"/>
              </a:rPr>
              <a:t>)</a:t>
            </a:r>
          </a:p>
        </p:txBody>
      </p:sp>
      <p:pic>
        <p:nvPicPr>
          <p:cNvPr id="41989" name="Picture 2" descr="C:\Documents and Settings\LENO\Desktop\PowerPoint_2007\Pic _Flower\285_35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9538" y="5357813"/>
            <a:ext cx="2509837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867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286" name="Rectangle 6"/>
          <p:cNvSpPr>
            <a:spLocks noChangeArrowheads="1"/>
          </p:cNvSpPr>
          <p:nvPr/>
        </p:nvSpPr>
        <p:spPr bwMode="auto">
          <a:xfrm>
            <a:off x="1638300" y="188913"/>
            <a:ext cx="8915400" cy="123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72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ค่าเช่าที่พัก</a:t>
            </a:r>
            <a:r>
              <a:rPr lang="th-TH" altLang="en-US" sz="7200" b="1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 </a:t>
            </a:r>
          </a:p>
        </p:txBody>
      </p:sp>
      <p:pic>
        <p:nvPicPr>
          <p:cNvPr id="43011" name="Picture 11" descr="C:\Documents and Settings\user\Application Data\Microsoft\Media Catalog\G1309819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300" y="4652963"/>
            <a:ext cx="2627313" cy="220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Rectangle 5"/>
          <p:cNvSpPr>
            <a:spLocks noChangeArrowheads="1"/>
          </p:cNvSpPr>
          <p:nvPr/>
        </p:nvSpPr>
        <p:spPr bwMode="auto">
          <a:xfrm>
            <a:off x="1244600" y="1214438"/>
            <a:ext cx="9804400" cy="418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3538" indent="-363538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3600" b="1" dirty="0">
                <a:solidFill>
                  <a:srgbClr val="660066"/>
                </a:solidFill>
                <a:latin typeface="Angsana New" panose="02020603050405020304" pitchFamily="18" charset="-34"/>
                <a:cs typeface="+mj-cs"/>
              </a:rPr>
              <a:t>	</a:t>
            </a:r>
          </a:p>
          <a:p>
            <a:pPr eaLnBrk="1" fontAlgn="auto" hangingPunct="1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3600" b="1" dirty="0">
                <a:solidFill>
                  <a:srgbClr val="660066"/>
                </a:solidFill>
                <a:latin typeface="Angsana New" panose="02020603050405020304" pitchFamily="18" charset="-34"/>
                <a:cs typeface="+mj-cs"/>
              </a:rPr>
              <a:t>	</a:t>
            </a:r>
            <a:r>
              <a:rPr lang="th-TH" altLang="en-US" sz="4400" b="1" u="sng" dirty="0">
                <a:solidFill>
                  <a:srgbClr val="660066"/>
                </a:solidFill>
                <a:latin typeface="TH SarabunIT๙" panose="020B0500040200020003" pitchFamily="34" charset="-34"/>
                <a:cs typeface="+mj-cs"/>
              </a:rPr>
              <a:t>การฝึกอบรมประเภท ข และการฝึกอบรมบุคคลภายนอก</a:t>
            </a:r>
          </a:p>
          <a:p>
            <a:pPr eaLnBrk="1" fontAlgn="auto" hangingPunct="1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>
                <a:solidFill>
                  <a:srgbClr val="660066"/>
                </a:solidFill>
                <a:latin typeface="TH SarabunIT๙" panose="020B0500040200020003" pitchFamily="34" charset="-34"/>
                <a:cs typeface="+mj-cs"/>
              </a:rPr>
              <a:t>    ผู้เข้ารับการฝึกอบรม / ผู้สังเกตการณ์ / เจ้าหน้าที่</a:t>
            </a:r>
          </a:p>
          <a:p>
            <a:pPr eaLnBrk="1" fontAlgn="auto" hangingPunct="1">
              <a:lnSpc>
                <a:spcPct val="50000"/>
              </a:lnSpc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400" b="1" dirty="0">
                <a:solidFill>
                  <a:srgbClr val="660066"/>
                </a:solidFill>
                <a:latin typeface="TH SarabunIT๙" panose="020B0500040200020003" pitchFamily="34" charset="-34"/>
                <a:cs typeface="+mj-cs"/>
              </a:rPr>
              <a:t>	</a:t>
            </a:r>
            <a:r>
              <a:rPr lang="th-TH" altLang="en-US" sz="4400" b="1" dirty="0">
                <a:solidFill>
                  <a:srgbClr val="7030A0"/>
                </a:solidFill>
                <a:latin typeface="TH SarabunIT๙" panose="020B0500040200020003" pitchFamily="34" charset="-34"/>
                <a:cs typeface="+mj-cs"/>
              </a:rPr>
              <a:t>ให้พัก 2 คนต่อห้อง (ระดับ 8 ลงมา)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3600" b="1" dirty="0" smtClean="0">
                <a:solidFill>
                  <a:schemeClr val="bg1"/>
                </a:solidFill>
                <a:latin typeface="TH SarabunIT๙" panose="020B0500040200020003" pitchFamily="34" charset="-34"/>
                <a:cs typeface="+mj-cs"/>
              </a:rPr>
              <a:t>     </a:t>
            </a:r>
            <a:r>
              <a:rPr lang="th-TH" altLang="en-US" sz="4800" b="1" u="sng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เว้นแต่</a:t>
            </a:r>
            <a:r>
              <a:rPr lang="th-TH" altLang="en-US" sz="48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  </a:t>
            </a:r>
            <a:r>
              <a:rPr lang="th-TH" altLang="en-US" sz="4400" b="1" dirty="0">
                <a:solidFill>
                  <a:srgbClr val="660066"/>
                </a:solidFill>
                <a:latin typeface="TH SarabunIT๙" panose="020B0500040200020003" pitchFamily="34" charset="-34"/>
                <a:cs typeface="+mj-cs"/>
              </a:rPr>
              <a:t>เป็นกรณีไม่เหมาะสม / มีเหตุจำเป็นไม่อาจพักรวมกับผู้อื่นได้ จัดให้พักห้องพักคนเดียว</a:t>
            </a:r>
            <a:r>
              <a:rPr lang="th-TH" altLang="en-US" sz="4400" b="1" dirty="0" smtClean="0">
                <a:solidFill>
                  <a:srgbClr val="660066"/>
                </a:solidFill>
                <a:latin typeface="TH SarabunIT๙" panose="020B0500040200020003" pitchFamily="34" charset="-34"/>
                <a:cs typeface="+mj-cs"/>
              </a:rPr>
              <a:t>ได้</a:t>
            </a:r>
            <a:endParaRPr lang="th-TH" altLang="en-US" sz="4400" b="1" dirty="0">
              <a:solidFill>
                <a:srgbClr val="660066"/>
              </a:solidFill>
              <a:latin typeface="TH SarabunIT๙" panose="020B0500040200020003" pitchFamily="34" charset="-34"/>
              <a:cs typeface="+mj-cs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5"/>
          <p:cNvSpPr>
            <a:spLocks noChangeArrowheads="1"/>
          </p:cNvSpPr>
          <p:nvPr/>
        </p:nvSpPr>
        <p:spPr bwMode="auto">
          <a:xfrm>
            <a:off x="1347788" y="763588"/>
            <a:ext cx="9834562" cy="609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3538" indent="-363538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000" b="1" dirty="0">
                <a:solidFill>
                  <a:srgbClr val="660066"/>
                </a:solidFill>
                <a:latin typeface="Angsana New" panose="02020603050405020304" pitchFamily="18" charset="-34"/>
                <a:cs typeface="+mj-cs"/>
              </a:rPr>
              <a:t>	</a:t>
            </a:r>
          </a:p>
          <a:p>
            <a:pPr eaLnBrk="1" fontAlgn="auto" hangingPunct="1">
              <a:spcBef>
                <a:spcPts val="25"/>
              </a:spcBef>
              <a:spcAft>
                <a:spcPts val="0"/>
              </a:spcAft>
              <a:buClr>
                <a:schemeClr val="tx1"/>
              </a:buClr>
              <a:defRPr/>
            </a:pPr>
            <a:r>
              <a:rPr lang="th-TH" altLang="en-US" sz="4000" b="1" dirty="0">
                <a:solidFill>
                  <a:srgbClr val="660066"/>
                </a:solidFill>
                <a:latin typeface="Angsana New" panose="02020603050405020304" pitchFamily="18" charset="-34"/>
                <a:cs typeface="+mj-cs"/>
              </a:rPr>
              <a:t>	</a:t>
            </a:r>
            <a:r>
              <a:rPr lang="th-TH" altLang="en-US" sz="4800" b="1" u="sng" dirty="0">
                <a:solidFill>
                  <a:srgbClr val="660066"/>
                </a:solidFill>
                <a:latin typeface="TH SarabunIT๙" panose="020B0500040200020003" pitchFamily="34" charset="-34"/>
                <a:cs typeface="+mj-cs"/>
              </a:rPr>
              <a:t>การฝึกอบรมประเภท ก (ระดับ 9 ขึ้นไป)</a:t>
            </a:r>
          </a:p>
          <a:p>
            <a:pPr eaLnBrk="1" fontAlgn="auto" hangingPunct="1">
              <a:spcBef>
                <a:spcPts val="25"/>
              </a:spcBef>
              <a:spcAft>
                <a:spcPts val="0"/>
              </a:spcAft>
              <a:buClr>
                <a:schemeClr val="tx1"/>
              </a:buClr>
              <a:defRPr/>
            </a:pPr>
            <a:r>
              <a:rPr lang="th-TH" altLang="en-US" sz="4000" b="1" dirty="0">
                <a:solidFill>
                  <a:srgbClr val="660066"/>
                </a:solidFill>
                <a:latin typeface="TH SarabunIT๙" panose="020B0500040200020003" pitchFamily="34" charset="-34"/>
                <a:cs typeface="+mj-cs"/>
              </a:rPr>
              <a:t>	</a:t>
            </a:r>
            <a:r>
              <a:rPr lang="th-TH" altLang="en-US" sz="4400" b="1" dirty="0">
                <a:solidFill>
                  <a:srgbClr val="660066"/>
                </a:solidFill>
                <a:latin typeface="TH SarabunIT๙" panose="020B0500040200020003" pitchFamily="34" charset="-34"/>
                <a:cs typeface="+mj-cs"/>
              </a:rPr>
              <a:t>ผู้เข้ารับการฝึกอบรม / ผู้สังเกตการณ์ / เจ้าหน้าที่                           ประเภททั่วไป ระดับทักษะพิเศษประเภทวิชาการ ระดับวิชาการ , ระดับเชี่ยวชาญ , ระดับทรงคุณวุฒิ ประเภทอำนวยการ ระดับสูง ประเภทบริหาร ระดับต้น ระดับสูง</a:t>
            </a:r>
          </a:p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000" b="1" dirty="0">
                <a:solidFill>
                  <a:srgbClr val="660066"/>
                </a:solidFill>
                <a:latin typeface="TH SarabunIT๙" panose="020B0500040200020003" pitchFamily="34" charset="-34"/>
                <a:cs typeface="+mj-cs"/>
              </a:rPr>
              <a:t>	</a:t>
            </a:r>
            <a:r>
              <a:rPr lang="th-TH" altLang="en-US" sz="4400" b="1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ให้พัก 2 คนต่อห้องก็ได้ หรือจัดให้พักห้องพักคนเดียวก็ได้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000" b="1" dirty="0">
                <a:solidFill>
                  <a:srgbClr val="660066"/>
                </a:solidFill>
                <a:latin typeface="TH SarabunIT๙" panose="020B0500040200020003" pitchFamily="34" charset="-34"/>
                <a:cs typeface="+mj-cs"/>
              </a:rPr>
              <a:t>	</a:t>
            </a:r>
            <a:r>
              <a:rPr lang="th-TH" altLang="en-US" sz="4000" b="1" u="sng" dirty="0" smtClean="0">
                <a:solidFill>
                  <a:srgbClr val="660066"/>
                </a:solidFill>
                <a:latin typeface="Angsana New" panose="02020603050405020304" pitchFamily="18" charset="-34"/>
                <a:cs typeface="+mj-cs"/>
              </a:rPr>
              <a:t>จัด</a:t>
            </a:r>
            <a:r>
              <a:rPr lang="th-TH" altLang="en-US" sz="4000" b="1" u="sng" dirty="0">
                <a:solidFill>
                  <a:srgbClr val="660066"/>
                </a:solidFill>
                <a:latin typeface="Angsana New" panose="02020603050405020304" pitchFamily="18" charset="-34"/>
                <a:cs typeface="+mj-cs"/>
              </a:rPr>
              <a:t>ให้พักห้องพักคนเดียวได้</a:t>
            </a:r>
          </a:p>
        </p:txBody>
      </p:sp>
      <p:sp>
        <p:nvSpPr>
          <p:cNvPr id="609286" name="Rectangle 6"/>
          <p:cNvSpPr>
            <a:spLocks noChangeArrowheads="1"/>
          </p:cNvSpPr>
          <p:nvPr/>
        </p:nvSpPr>
        <p:spPr bwMode="auto">
          <a:xfrm>
            <a:off x="1631950" y="188913"/>
            <a:ext cx="6048375" cy="15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72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ค่าเช่าที่พัก</a:t>
            </a:r>
            <a:r>
              <a:rPr lang="th-TH" altLang="en-US" sz="7200" b="1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 (ต่อ)</a:t>
            </a:r>
          </a:p>
        </p:txBody>
      </p:sp>
      <p:pic>
        <p:nvPicPr>
          <p:cNvPr id="45060" name="Picture 11" descr="C:\Documents and Settings\user\Application Data\Microsoft\Media Catalog\G1309819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9213" y="285750"/>
            <a:ext cx="281940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5"/>
          <p:cNvSpPr>
            <a:spLocks noChangeArrowheads="1"/>
          </p:cNvSpPr>
          <p:nvPr/>
        </p:nvSpPr>
        <p:spPr bwMode="auto">
          <a:xfrm>
            <a:off x="1214438" y="785813"/>
            <a:ext cx="9834562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3538" indent="-363538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3538" algn="l"/>
                <a:tab pos="1074738" algn="l"/>
                <a:tab pos="143668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4000" b="1" dirty="0">
                <a:solidFill>
                  <a:srgbClr val="660066"/>
                </a:solidFill>
                <a:latin typeface="Angsana New" panose="02020603050405020304" pitchFamily="18" charset="-34"/>
              </a:rPr>
              <a:t>	</a:t>
            </a:r>
          </a:p>
          <a:p>
            <a:pPr eaLnBrk="1" fontAlgn="auto" hangingPunct="1">
              <a:spcBef>
                <a:spcPts val="25"/>
              </a:spcBef>
              <a:spcAft>
                <a:spcPts val="0"/>
              </a:spcAft>
              <a:buClr>
                <a:schemeClr val="tx1"/>
              </a:buClr>
              <a:defRPr/>
            </a:pPr>
            <a:r>
              <a:rPr lang="th-TH" altLang="en-US" sz="4000" b="1" dirty="0">
                <a:solidFill>
                  <a:srgbClr val="660066"/>
                </a:solidFill>
                <a:latin typeface="Angsana New" panose="02020603050405020304" pitchFamily="18" charset="-34"/>
              </a:rPr>
              <a:t>	</a:t>
            </a:r>
            <a:r>
              <a:rPr lang="th-TH" altLang="en-US" sz="4000" b="1" dirty="0">
                <a:solidFill>
                  <a:srgbClr val="660066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	</a:t>
            </a:r>
            <a:r>
              <a:rPr lang="th-TH" altLang="en-US" sz="4800" b="1" dirty="0">
                <a:solidFill>
                  <a:srgbClr val="FF33CC"/>
                </a:solidFill>
                <a:latin typeface="TH SarabunIT๙" panose="020B0500040200020003" pitchFamily="34" charset="-34"/>
                <a:cs typeface="+mj-cs"/>
              </a:rPr>
              <a:t>การจัดที่พักสำหรับประธานในพิธีเปิดหรือปิด / แขกผู้มีเกียรติและผู้ติดตาม / วิทยากร ให้พักห้องพักคนเดียวหรือพักห้องพักคู่ก็ได้ และเบิกจ่ายได้เท่าที่จ่ายจริง               แต่ไม่เกินอัตราค่าเช่าที่พักตามบัญชีหมายเลข 2 / 3 </a:t>
            </a:r>
            <a:endParaRPr lang="th-TH" altLang="en-US" sz="4800" b="1" u="sng" dirty="0">
              <a:solidFill>
                <a:srgbClr val="FF33CC"/>
              </a:solidFill>
              <a:latin typeface="TH SarabunIT๙" panose="020B0500040200020003" pitchFamily="34" charset="-34"/>
              <a:cs typeface="+mj-cs"/>
            </a:endParaRPr>
          </a:p>
        </p:txBody>
      </p:sp>
      <p:sp>
        <p:nvSpPr>
          <p:cNvPr id="609286" name="Rectangle 6"/>
          <p:cNvSpPr>
            <a:spLocks noChangeArrowheads="1"/>
          </p:cNvSpPr>
          <p:nvPr/>
        </p:nvSpPr>
        <p:spPr bwMode="auto">
          <a:xfrm>
            <a:off x="1631950" y="188913"/>
            <a:ext cx="6048375" cy="15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72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ค่าเช่าที่พัก</a:t>
            </a:r>
            <a:r>
              <a:rPr lang="th-TH" altLang="en-US" sz="7200" b="1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 (ต่อ)</a:t>
            </a:r>
          </a:p>
        </p:txBody>
      </p:sp>
      <p:pic>
        <p:nvPicPr>
          <p:cNvPr id="47108" name="Picture 11" descr="C:\Documents and Settings\user\Application Data\Microsoft\Media Catalog\G1309819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4357688"/>
            <a:ext cx="28194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Group 30"/>
          <p:cNvGrpSpPr>
            <a:grpSpLocks/>
          </p:cNvGrpSpPr>
          <p:nvPr/>
        </p:nvGrpSpPr>
        <p:grpSpPr bwMode="auto">
          <a:xfrm>
            <a:off x="1676400" y="1752600"/>
            <a:ext cx="9063038" cy="4176713"/>
            <a:chOff x="336" y="1104"/>
            <a:chExt cx="5712" cy="2221"/>
          </a:xfrm>
        </p:grpSpPr>
        <p:grpSp>
          <p:nvGrpSpPr>
            <p:cNvPr id="49159" name="Group 29"/>
            <p:cNvGrpSpPr>
              <a:grpSpLocks/>
            </p:cNvGrpSpPr>
            <p:nvPr/>
          </p:nvGrpSpPr>
          <p:grpSpPr bwMode="auto">
            <a:xfrm>
              <a:off x="340" y="1106"/>
              <a:ext cx="5704" cy="2217"/>
              <a:chOff x="340" y="1106"/>
              <a:chExt cx="5704" cy="2217"/>
            </a:xfrm>
          </p:grpSpPr>
          <p:grpSp>
            <p:nvGrpSpPr>
              <p:cNvPr id="49161" name="Group 12"/>
              <p:cNvGrpSpPr>
                <a:grpSpLocks/>
              </p:cNvGrpSpPr>
              <p:nvPr/>
            </p:nvGrpSpPr>
            <p:grpSpPr bwMode="auto">
              <a:xfrm>
                <a:off x="340" y="1106"/>
                <a:ext cx="1901" cy="263"/>
                <a:chOff x="0" y="0"/>
                <a:chExt cx="1457" cy="481"/>
              </a:xfrm>
            </p:grpSpPr>
            <p:sp>
              <p:nvSpPr>
                <p:cNvPr id="39962" name="Rectangle 5"/>
                <p:cNvSpPr>
                  <a:spLocks noChangeArrowheads="1"/>
                </p:cNvSpPr>
                <p:nvPr/>
              </p:nvSpPr>
              <p:spPr bwMode="auto">
                <a:xfrm>
                  <a:off x="43" y="-2"/>
                  <a:ext cx="1371" cy="483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1pPr>
                  <a:lvl2pPr marL="742950" indent="-28575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2pPr>
                  <a:lvl3pPr marL="1143000" indent="-22860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3pPr>
                  <a:lvl4pPr marL="1600200" indent="-22860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4pPr>
                  <a:lvl5pPr marL="2057400" indent="-22860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9pPr>
                </a:lstStyle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th-TH" altLang="ko-KR" sz="2400" b="1" dirty="0">
                    <a:solidFill>
                      <a:srgbClr val="333300"/>
                    </a:solidFill>
                    <a:latin typeface="Cordia New" panose="020B0304020202020204" pitchFamily="34" charset="-34"/>
                    <a:cs typeface="Cordia New" panose="020B0304020202020204" pitchFamily="34" charset="-34"/>
                  </a:endParaRPr>
                </a:p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altLang="ko-KR" sz="3200" b="1" dirty="0">
                      <a:solidFill>
                        <a:srgbClr val="333300"/>
                      </a:solidFill>
                      <a:latin typeface="TH SarabunIT๙" panose="020B0500040200020003" pitchFamily="34" charset="-34"/>
                      <a:cs typeface="+mn-cs"/>
                    </a:rPr>
                    <a:t>ประเภทการฝึกอบรม</a:t>
                  </a:r>
                  <a:endParaRPr lang="en-US" altLang="ko-KR" sz="3200" b="1" dirty="0">
                    <a:solidFill>
                      <a:srgbClr val="333300"/>
                    </a:solidFill>
                    <a:latin typeface="TH SarabunIT๙" panose="020B0500040200020003" pitchFamily="34" charset="-34"/>
                    <a:ea typeface="Gulim" panose="020B0600000101010101" pitchFamily="34" charset="-127"/>
                    <a:cs typeface="+mn-cs"/>
                  </a:endParaRP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altLang="ko-KR" sz="2500" b="1" dirty="0">
                    <a:solidFill>
                      <a:srgbClr val="333300"/>
                    </a:solidFill>
                    <a:latin typeface="TH SarabunIT๙" panose="020B0500040200020003" pitchFamily="34" charset="-34"/>
                    <a:ea typeface="Gulim" panose="020B0600000101010101" pitchFamily="34" charset="-127"/>
                    <a:cs typeface="+mn-cs"/>
                  </a:endParaRPr>
                </a:p>
              </p:txBody>
            </p:sp>
            <p:sp>
              <p:nvSpPr>
                <p:cNvPr id="49178" name="Rectangle 11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1457" cy="481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en-US" altLang="en-US" sz="1800">
                    <a:latin typeface="Arial" pitchFamily="34" charset="0"/>
                    <a:cs typeface="Angsana New" pitchFamily="18" charset="-34"/>
                  </a:endParaRPr>
                </a:p>
              </p:txBody>
            </p:sp>
          </p:grpSp>
          <p:grpSp>
            <p:nvGrpSpPr>
              <p:cNvPr id="49162" name="Group 14"/>
              <p:cNvGrpSpPr>
                <a:grpSpLocks/>
              </p:cNvGrpSpPr>
              <p:nvPr/>
            </p:nvGrpSpPr>
            <p:grpSpPr bwMode="auto">
              <a:xfrm>
                <a:off x="2241" y="1106"/>
                <a:ext cx="1902" cy="263"/>
                <a:chOff x="1457" y="0"/>
                <a:chExt cx="1457" cy="481"/>
              </a:xfrm>
            </p:grpSpPr>
            <p:sp>
              <p:nvSpPr>
                <p:cNvPr id="39960" name="Rectangle 6"/>
                <p:cNvSpPr>
                  <a:spLocks noChangeArrowheads="1"/>
                </p:cNvSpPr>
                <p:nvPr/>
              </p:nvSpPr>
              <p:spPr bwMode="auto">
                <a:xfrm>
                  <a:off x="1500" y="-2"/>
                  <a:ext cx="1371" cy="483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1pPr>
                  <a:lvl2pPr marL="742950" indent="-28575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2pPr>
                  <a:lvl3pPr marL="1143000" indent="-22860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3pPr>
                  <a:lvl4pPr marL="1600200" indent="-22860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4pPr>
                  <a:lvl5pPr marL="2057400" indent="-22860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9pPr>
                </a:lstStyle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th-TH" altLang="ko-KR" sz="2400" b="1" dirty="0">
                    <a:solidFill>
                      <a:srgbClr val="333300"/>
                    </a:solidFill>
                    <a:latin typeface="Cordia New" panose="020B0304020202020204" pitchFamily="34" charset="-34"/>
                    <a:cs typeface="+mj-cs"/>
                  </a:endParaRPr>
                </a:p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altLang="ko-KR" sz="3200" b="1" dirty="0">
                      <a:solidFill>
                        <a:srgbClr val="333300"/>
                      </a:solidFill>
                      <a:latin typeface="TH SarabunIT๙" panose="020B0500040200020003" pitchFamily="34" charset="-34"/>
                      <a:cs typeface="+mj-cs"/>
                    </a:rPr>
                    <a:t>ค่าเช่าห้องพักคนเดียว</a:t>
                  </a:r>
                  <a:endParaRPr lang="en-US" altLang="ko-KR" sz="3200" dirty="0">
                    <a:solidFill>
                      <a:srgbClr val="333300"/>
                    </a:solidFill>
                    <a:latin typeface="TH SarabunIT๙" panose="020B0500040200020003" pitchFamily="34" charset="-34"/>
                    <a:ea typeface="Gulim" panose="020B0600000101010101" pitchFamily="34" charset="-127"/>
                    <a:cs typeface="+mj-cs"/>
                  </a:endParaRP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altLang="ko-KR" sz="2400" dirty="0">
                    <a:solidFill>
                      <a:srgbClr val="333300"/>
                    </a:solidFill>
                    <a:ea typeface="Gulim" panose="020B0600000101010101" pitchFamily="34" charset="-127"/>
                    <a:cs typeface="+mj-cs"/>
                  </a:endParaRPr>
                </a:p>
              </p:txBody>
            </p:sp>
            <p:sp>
              <p:nvSpPr>
                <p:cNvPr id="49176" name="Rectangle 13"/>
                <p:cNvSpPr>
                  <a:spLocks noChangeArrowheads="1"/>
                </p:cNvSpPr>
                <p:nvPr/>
              </p:nvSpPr>
              <p:spPr bwMode="auto">
                <a:xfrm>
                  <a:off x="1457" y="0"/>
                  <a:ext cx="1457" cy="481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en-US" altLang="en-US" sz="1800">
                    <a:latin typeface="Arial" pitchFamily="34" charset="0"/>
                    <a:cs typeface="Angsana New" pitchFamily="18" charset="-34"/>
                  </a:endParaRPr>
                </a:p>
              </p:txBody>
            </p:sp>
          </p:grpSp>
          <p:grpSp>
            <p:nvGrpSpPr>
              <p:cNvPr id="49163" name="Group 16"/>
              <p:cNvGrpSpPr>
                <a:grpSpLocks/>
              </p:cNvGrpSpPr>
              <p:nvPr/>
            </p:nvGrpSpPr>
            <p:grpSpPr bwMode="auto">
              <a:xfrm>
                <a:off x="4143" y="1106"/>
                <a:ext cx="1901" cy="263"/>
                <a:chOff x="2914" y="0"/>
                <a:chExt cx="1457" cy="481"/>
              </a:xfrm>
            </p:grpSpPr>
            <p:sp>
              <p:nvSpPr>
                <p:cNvPr id="39958" name="Rectangle 7"/>
                <p:cNvSpPr>
                  <a:spLocks noChangeArrowheads="1"/>
                </p:cNvSpPr>
                <p:nvPr/>
              </p:nvSpPr>
              <p:spPr bwMode="auto">
                <a:xfrm>
                  <a:off x="2957" y="-2"/>
                  <a:ext cx="1371" cy="483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anchor="ctr"/>
                <a:lstStyle>
                  <a:lvl1pPr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1pPr>
                  <a:lvl2pPr marL="742950" indent="-28575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2pPr>
                  <a:lvl3pPr marL="1143000" indent="-22860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3pPr>
                  <a:lvl4pPr marL="1600200" indent="-22860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4pPr>
                  <a:lvl5pPr marL="2057400" indent="-228600" eaLnBrk="0" hangingPunct="0"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ngsana New" panose="02020603050405020304" pitchFamily="18" charset="-34"/>
                    </a:defRPr>
                  </a:lvl9pPr>
                </a:lstStyle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th-TH" altLang="ko-KR" sz="2400" b="1" dirty="0">
                    <a:solidFill>
                      <a:srgbClr val="333300"/>
                    </a:solidFill>
                    <a:latin typeface="Cordia New" panose="020B0304020202020204" pitchFamily="34" charset="-34"/>
                    <a:cs typeface="+mj-cs"/>
                  </a:endParaRPr>
                </a:p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th-TH" altLang="ko-KR" sz="3200" b="1" dirty="0">
                      <a:solidFill>
                        <a:srgbClr val="333300"/>
                      </a:solidFill>
                      <a:latin typeface="TH SarabunIT๙" panose="020B0500040200020003" pitchFamily="34" charset="-34"/>
                      <a:cs typeface="+mj-cs"/>
                    </a:rPr>
                    <a:t>ค่าเช่าห้องพักคู่</a:t>
                  </a:r>
                  <a:endParaRPr lang="en-US" altLang="ko-KR" sz="3200" dirty="0">
                    <a:solidFill>
                      <a:srgbClr val="333300"/>
                    </a:solidFill>
                    <a:latin typeface="TH SarabunIT๙" panose="020B0500040200020003" pitchFamily="34" charset="-34"/>
                    <a:ea typeface="Gulim" panose="020B0600000101010101" pitchFamily="34" charset="-127"/>
                    <a:cs typeface="+mj-cs"/>
                  </a:endParaRP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altLang="ko-KR" sz="2400" dirty="0">
                    <a:solidFill>
                      <a:srgbClr val="333300"/>
                    </a:solidFill>
                    <a:ea typeface="Gulim" panose="020B0600000101010101" pitchFamily="34" charset="-127"/>
                    <a:cs typeface="+mj-cs"/>
                  </a:endParaRPr>
                </a:p>
              </p:txBody>
            </p:sp>
            <p:sp>
              <p:nvSpPr>
                <p:cNvPr id="49174" name="Rectangle 15"/>
                <p:cNvSpPr>
                  <a:spLocks noChangeArrowheads="1"/>
                </p:cNvSpPr>
                <p:nvPr/>
              </p:nvSpPr>
              <p:spPr bwMode="auto">
                <a:xfrm>
                  <a:off x="2914" y="0"/>
                  <a:ext cx="1457" cy="481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en-US" altLang="en-US" sz="1800">
                    <a:latin typeface="Arial" pitchFamily="34" charset="0"/>
                    <a:cs typeface="Angsana New" pitchFamily="18" charset="-34"/>
                  </a:endParaRPr>
                </a:p>
              </p:txBody>
            </p:sp>
          </p:grpSp>
          <p:grpSp>
            <p:nvGrpSpPr>
              <p:cNvPr id="49164" name="Group 18"/>
              <p:cNvGrpSpPr>
                <a:grpSpLocks/>
              </p:cNvGrpSpPr>
              <p:nvPr/>
            </p:nvGrpSpPr>
            <p:grpSpPr bwMode="auto">
              <a:xfrm>
                <a:off x="340" y="1369"/>
                <a:ext cx="1901" cy="1954"/>
                <a:chOff x="0" y="481"/>
                <a:chExt cx="1457" cy="3572"/>
              </a:xfrm>
            </p:grpSpPr>
            <p:sp>
              <p:nvSpPr>
                <p:cNvPr id="37908" name="Rectangle 8"/>
                <p:cNvSpPr>
                  <a:spLocks noChangeArrowheads="1"/>
                </p:cNvSpPr>
                <p:nvPr/>
              </p:nvSpPr>
              <p:spPr bwMode="auto">
                <a:xfrm>
                  <a:off x="43" y="481"/>
                  <a:ext cx="1371" cy="3572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139700" indent="-34290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tabLst>
                      <a:tab pos="846138" algn="l"/>
                    </a:tabLst>
                    <a:defRPr/>
                  </a:pPr>
                  <a:endParaRPr lang="en-US" altLang="ko-KR" sz="2400" dirty="0">
                    <a:solidFill>
                      <a:srgbClr val="333300"/>
                    </a:solidFill>
                    <a:latin typeface="Angsana New" pitchFamily="18" charset="-34"/>
                    <a:ea typeface="Gulim" pitchFamily="34" charset="-127"/>
                    <a:cs typeface="+mj-cs"/>
                  </a:endParaRPr>
                </a:p>
                <a:p>
                  <a:pPr marL="139700" indent="-34290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tabLst>
                      <a:tab pos="846138" algn="l"/>
                    </a:tabLst>
                    <a:defRPr/>
                  </a:pPr>
                  <a:r>
                    <a:rPr lang="en-US" altLang="ko-KR" b="1" dirty="0">
                      <a:solidFill>
                        <a:srgbClr val="1625E6"/>
                      </a:solidFill>
                      <a:latin typeface="TH SarabunIT๙" pitchFamily="34" charset="-34"/>
                      <a:ea typeface="Gulim" pitchFamily="34" charset="-127"/>
                      <a:cs typeface="+mj-cs"/>
                    </a:rPr>
                    <a:t>1.</a:t>
                  </a:r>
                  <a:r>
                    <a:rPr lang="th-TH" altLang="ko-KR" b="1" dirty="0">
                      <a:solidFill>
                        <a:srgbClr val="1625E6"/>
                      </a:solidFill>
                      <a:latin typeface="TH SarabunIT๙" pitchFamily="34" charset="-34"/>
                      <a:ea typeface="Gulim" pitchFamily="34" charset="-127"/>
                      <a:cs typeface="+mj-cs"/>
                    </a:rPr>
                    <a:t>การฝึกอบรมประเภท ก</a:t>
                  </a:r>
                </a:p>
                <a:p>
                  <a:pPr marL="139700" indent="-34290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tabLst>
                      <a:tab pos="846138" algn="l"/>
                    </a:tabLst>
                    <a:defRPr/>
                  </a:pPr>
                  <a:endParaRPr lang="th-TH" altLang="ko-KR" sz="2500" b="1" dirty="0">
                    <a:solidFill>
                      <a:srgbClr val="1625E6"/>
                    </a:solidFill>
                    <a:latin typeface="TH SarabunIT๙" pitchFamily="34" charset="-34"/>
                    <a:ea typeface="Gulim" pitchFamily="34" charset="-127"/>
                    <a:cs typeface="+mj-cs"/>
                  </a:endParaRPr>
                </a:p>
                <a:p>
                  <a:pPr marL="139700" indent="-34290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tabLst>
                      <a:tab pos="846138" algn="l"/>
                    </a:tabLst>
                    <a:defRPr/>
                  </a:pPr>
                  <a:endParaRPr lang="th-TH" altLang="ko-KR" sz="2500" b="1" dirty="0">
                    <a:solidFill>
                      <a:srgbClr val="1625E6"/>
                    </a:solidFill>
                    <a:latin typeface="TH SarabunIT๙" pitchFamily="34" charset="-34"/>
                    <a:ea typeface="Gulim" pitchFamily="34" charset="-127"/>
                    <a:cs typeface="+mj-cs"/>
                  </a:endParaRPr>
                </a:p>
                <a:p>
                  <a:pPr marL="139700" indent="-34290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tabLst>
                      <a:tab pos="846138" algn="l"/>
                    </a:tabLst>
                    <a:defRPr/>
                  </a:pPr>
                  <a:r>
                    <a:rPr lang="th-TH" altLang="ko-KR" b="1" dirty="0">
                      <a:solidFill>
                        <a:srgbClr val="1625E6"/>
                      </a:solidFill>
                      <a:latin typeface="TH SarabunIT๙" pitchFamily="34" charset="-34"/>
                      <a:ea typeface="Gulim" pitchFamily="34" charset="-127"/>
                      <a:cs typeface="+mj-cs"/>
                    </a:rPr>
                    <a:t>2.การฝึกอบรมประเภท ข</a:t>
                  </a:r>
                </a:p>
                <a:p>
                  <a:pPr marL="139700" indent="-34290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tabLst>
                      <a:tab pos="846138" algn="l"/>
                    </a:tabLst>
                    <a:defRPr/>
                  </a:pPr>
                  <a:r>
                    <a:rPr lang="th-TH" altLang="ko-KR" b="1" dirty="0">
                      <a:solidFill>
                        <a:srgbClr val="1625E6"/>
                      </a:solidFill>
                      <a:latin typeface="TH SarabunIT๙" pitchFamily="34" charset="-34"/>
                      <a:ea typeface="Gulim" pitchFamily="34" charset="-127"/>
                      <a:cs typeface="+mj-cs"/>
                    </a:rPr>
                    <a:t> </a:t>
                  </a:r>
                </a:p>
                <a:p>
                  <a:pPr marL="139700" indent="-342900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tabLst>
                      <a:tab pos="846138" algn="l"/>
                    </a:tabLst>
                    <a:defRPr/>
                  </a:pPr>
                  <a:r>
                    <a:rPr lang="th-TH" altLang="ko-KR" b="1" dirty="0">
                      <a:solidFill>
                        <a:srgbClr val="1625E6"/>
                      </a:solidFill>
                      <a:latin typeface="TH SarabunIT๙" pitchFamily="34" charset="-34"/>
                      <a:ea typeface="Gulim" pitchFamily="34" charset="-127"/>
                      <a:cs typeface="+mj-cs"/>
                    </a:rPr>
                    <a:t>3</a:t>
                  </a:r>
                  <a:r>
                    <a:rPr lang="th-TH" altLang="ko-KR" b="1" spc="-50" dirty="0">
                      <a:solidFill>
                        <a:srgbClr val="1625E6"/>
                      </a:solidFill>
                      <a:latin typeface="TH SarabunIT๙" pitchFamily="34" charset="-34"/>
                      <a:ea typeface="Gulim" pitchFamily="34" charset="-127"/>
                      <a:cs typeface="+mj-cs"/>
                    </a:rPr>
                    <a:t>. การฝึกอบรมบุคคลภายนอก</a:t>
                  </a:r>
                  <a:endParaRPr lang="en-US" altLang="ko-KR" sz="2400" dirty="0">
                    <a:solidFill>
                      <a:srgbClr val="333300"/>
                    </a:solidFill>
                    <a:latin typeface="+mn-lt"/>
                    <a:ea typeface="Gulim" pitchFamily="34" charset="-127"/>
                    <a:cs typeface="+mj-cs"/>
                  </a:endParaRPr>
                </a:p>
              </p:txBody>
            </p:sp>
            <p:sp>
              <p:nvSpPr>
                <p:cNvPr id="49172" name="Rectangle 17"/>
                <p:cNvSpPr>
                  <a:spLocks noChangeArrowheads="1"/>
                </p:cNvSpPr>
                <p:nvPr/>
              </p:nvSpPr>
              <p:spPr bwMode="auto">
                <a:xfrm>
                  <a:off x="0" y="481"/>
                  <a:ext cx="1457" cy="3572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en-US" altLang="en-US" sz="1800">
                    <a:latin typeface="Arial" pitchFamily="34" charset="0"/>
                    <a:cs typeface="Angsana New" pitchFamily="18" charset="-34"/>
                  </a:endParaRPr>
                </a:p>
              </p:txBody>
            </p:sp>
          </p:grpSp>
          <p:grpSp>
            <p:nvGrpSpPr>
              <p:cNvPr id="49165" name="Group 20"/>
              <p:cNvGrpSpPr>
                <a:grpSpLocks/>
              </p:cNvGrpSpPr>
              <p:nvPr/>
            </p:nvGrpSpPr>
            <p:grpSpPr bwMode="auto">
              <a:xfrm>
                <a:off x="2241" y="1369"/>
                <a:ext cx="1902" cy="1954"/>
                <a:chOff x="1457" y="481"/>
                <a:chExt cx="1457" cy="3572"/>
              </a:xfrm>
            </p:grpSpPr>
            <p:sp>
              <p:nvSpPr>
                <p:cNvPr id="49170" name="Rectangle 9"/>
                <p:cNvSpPr>
                  <a:spLocks noChangeArrowheads="1"/>
                </p:cNvSpPr>
                <p:nvPr/>
              </p:nvSpPr>
              <p:spPr bwMode="auto">
                <a:xfrm>
                  <a:off x="1500" y="481"/>
                  <a:ext cx="1371" cy="3572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en-US" altLang="ko-KR" sz="2400" dirty="0" smtClean="0">
                      <a:solidFill>
                        <a:srgbClr val="333300"/>
                      </a:solidFill>
                      <a:latin typeface="Times New Roman" panose="02020603050405020304" pitchFamily="18" charset="0"/>
                      <a:ea typeface="Gulim" panose="020B0600000101010101" pitchFamily="34" charset="-127"/>
                      <a:cs typeface="+mj-cs"/>
                    </a:rPr>
                    <a:t> </a:t>
                  </a:r>
                  <a:endParaRPr lang="en-US" altLang="ko-KR" sz="2400" dirty="0" smtClean="0">
                    <a:solidFill>
                      <a:srgbClr val="333300"/>
                    </a:solidFill>
                    <a:latin typeface="Angsana New" panose="02020603050405020304" pitchFamily="18" charset="-34"/>
                    <a:ea typeface="Gulim" panose="020B0600000101010101" pitchFamily="34" charset="-127"/>
                    <a:cs typeface="+mj-cs"/>
                  </a:endParaRP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th-TH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ไม่เกิน</a:t>
                  </a:r>
                  <a:r>
                    <a:rPr lang="en-US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 </a:t>
                  </a:r>
                  <a:r>
                    <a:rPr lang="th-TH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2400</a:t>
                  </a:r>
                  <a:endParaRPr lang="en-US" altLang="ko-KR" b="1" dirty="0" smtClean="0">
                    <a:solidFill>
                      <a:srgbClr val="1625E6"/>
                    </a:solidFill>
                    <a:latin typeface="TH SarabunIT๙" panose="020B0500040200020003" pitchFamily="34" charset="-34"/>
                    <a:ea typeface="Gulim" panose="020B0600000101010101" pitchFamily="34" charset="-127"/>
                    <a:cs typeface="+mj-cs"/>
                  </a:endParaRP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en-US" altLang="ko-KR" sz="2500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 </a:t>
                  </a: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en-US" altLang="ko-KR" sz="2500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  </a:t>
                  </a: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th-TH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ไม่เกิน</a:t>
                  </a:r>
                  <a:r>
                    <a:rPr lang="en-US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 </a:t>
                  </a:r>
                  <a:r>
                    <a:rPr lang="th-TH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1450</a:t>
                  </a: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endParaRPr lang="th-TH" altLang="ko-KR" b="1" dirty="0" smtClean="0">
                    <a:solidFill>
                      <a:srgbClr val="1625E6"/>
                    </a:solidFill>
                    <a:latin typeface="TH SarabunIT๙" panose="020B0500040200020003" pitchFamily="34" charset="-34"/>
                    <a:ea typeface="Gulim" panose="020B0600000101010101" pitchFamily="34" charset="-127"/>
                    <a:cs typeface="+mj-cs"/>
                  </a:endParaRP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th-TH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ไม่เกิน 1200</a:t>
                  </a: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endParaRPr lang="th-TH" altLang="ko-KR" b="1" dirty="0" smtClean="0">
                    <a:solidFill>
                      <a:srgbClr val="1625E6"/>
                    </a:solidFill>
                    <a:latin typeface="AngsanaUPC" panose="02020603050405020304" pitchFamily="18" charset="-34"/>
                    <a:ea typeface="Gulim" panose="020B0600000101010101" pitchFamily="34" charset="-127"/>
                    <a:cs typeface="+mj-cs"/>
                  </a:endParaRP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endParaRPr lang="en-US" altLang="ko-KR" b="1" dirty="0" smtClean="0">
                    <a:solidFill>
                      <a:srgbClr val="1625E6"/>
                    </a:solidFill>
                    <a:latin typeface="AngsanaUPC" panose="02020603050405020304" pitchFamily="18" charset="-34"/>
                    <a:ea typeface="Gulim" panose="020B0600000101010101" pitchFamily="34" charset="-127"/>
                    <a:cs typeface="+mj-cs"/>
                  </a:endParaRP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endParaRPr lang="en-US" altLang="ko-KR" sz="2400" b="1" dirty="0" smtClean="0">
                    <a:solidFill>
                      <a:srgbClr val="1625E6"/>
                    </a:solidFill>
                    <a:latin typeface="Arial" panose="020B0604020202020204" pitchFamily="34" charset="0"/>
                    <a:ea typeface="Gulim" panose="020B0600000101010101" pitchFamily="34" charset="-127"/>
                    <a:cs typeface="+mj-cs"/>
                  </a:endParaRPr>
                </a:p>
              </p:txBody>
            </p:sp>
            <p:sp>
              <p:nvSpPr>
                <p:cNvPr id="2" name="Rectangle 19"/>
                <p:cNvSpPr>
                  <a:spLocks noChangeArrowheads="1"/>
                </p:cNvSpPr>
                <p:nvPr/>
              </p:nvSpPr>
              <p:spPr bwMode="auto">
                <a:xfrm>
                  <a:off x="1457" y="481"/>
                  <a:ext cx="1457" cy="3572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en-US" altLang="en-US" sz="1800">
                    <a:latin typeface="Arial" pitchFamily="34" charset="0"/>
                    <a:cs typeface="Angsana New" pitchFamily="18" charset="-34"/>
                  </a:endParaRPr>
                </a:p>
              </p:txBody>
            </p:sp>
          </p:grpSp>
          <p:grpSp>
            <p:nvGrpSpPr>
              <p:cNvPr id="49166" name="Group 22"/>
              <p:cNvGrpSpPr>
                <a:grpSpLocks/>
              </p:cNvGrpSpPr>
              <p:nvPr/>
            </p:nvGrpSpPr>
            <p:grpSpPr bwMode="auto">
              <a:xfrm>
                <a:off x="4143" y="1369"/>
                <a:ext cx="1901" cy="1954"/>
                <a:chOff x="2914" y="481"/>
                <a:chExt cx="1457" cy="3572"/>
              </a:xfrm>
            </p:grpSpPr>
            <p:sp>
              <p:nvSpPr>
                <p:cNvPr id="49168" name="Rectangle 10"/>
                <p:cNvSpPr>
                  <a:spLocks noChangeArrowheads="1"/>
                </p:cNvSpPr>
                <p:nvPr/>
              </p:nvSpPr>
              <p:spPr bwMode="auto">
                <a:xfrm>
                  <a:off x="2957" y="481"/>
                  <a:ext cx="1371" cy="3572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5pPr>
                  <a:lvl6pPr marL="25146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6pPr>
                  <a:lvl7pPr marL="29718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7pPr>
                  <a:lvl8pPr marL="34290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8pPr>
                  <a:lvl9pPr marL="3886200" indent="-228600" fontAlgn="base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  <a:cs typeface="Cordia New" panose="020B0304020202020204" pitchFamily="34" charset="-34"/>
                    </a:defRPr>
                  </a:lvl9pPr>
                </a:lstStyle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en-US" altLang="ko-KR" sz="2400" dirty="0" smtClean="0">
                      <a:solidFill>
                        <a:srgbClr val="333300"/>
                      </a:solidFill>
                      <a:latin typeface="Times New Roman" panose="02020603050405020304" pitchFamily="18" charset="0"/>
                      <a:ea typeface="Gulim" panose="020B0600000101010101" pitchFamily="34" charset="-127"/>
                      <a:cs typeface="+mj-cs"/>
                    </a:rPr>
                    <a:t> </a:t>
                  </a:r>
                  <a:endParaRPr lang="en-US" altLang="ko-KR" sz="2400" dirty="0" smtClean="0">
                    <a:solidFill>
                      <a:srgbClr val="333300"/>
                    </a:solidFill>
                    <a:latin typeface="Angsana New" panose="02020603050405020304" pitchFamily="18" charset="-34"/>
                    <a:ea typeface="Gulim" panose="020B0600000101010101" pitchFamily="34" charset="-127"/>
                    <a:cs typeface="+mj-cs"/>
                  </a:endParaRP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th-TH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ไม่เกิน</a:t>
                  </a:r>
                  <a:r>
                    <a:rPr lang="en-US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 </a:t>
                  </a:r>
                  <a:r>
                    <a:rPr lang="th-TH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1300</a:t>
                  </a:r>
                  <a:endParaRPr lang="en-US" altLang="ko-KR" b="1" dirty="0" smtClean="0">
                    <a:solidFill>
                      <a:srgbClr val="1625E6"/>
                    </a:solidFill>
                    <a:latin typeface="TH SarabunIT๙" panose="020B0500040200020003" pitchFamily="34" charset="-34"/>
                    <a:ea typeface="Gulim" panose="020B0600000101010101" pitchFamily="34" charset="-127"/>
                    <a:cs typeface="+mj-cs"/>
                  </a:endParaRP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en-US" altLang="ko-KR" sz="2500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 </a:t>
                  </a: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en-US" altLang="ko-KR" sz="2500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 </a:t>
                  </a: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en-US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 </a:t>
                  </a:r>
                  <a:r>
                    <a:rPr lang="th-TH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ไม่เกิน 900</a:t>
                  </a: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endParaRPr lang="th-TH" altLang="ko-KR" b="1" dirty="0" smtClean="0">
                    <a:solidFill>
                      <a:srgbClr val="1625E6"/>
                    </a:solidFill>
                    <a:latin typeface="TH SarabunIT๙" panose="020B0500040200020003" pitchFamily="34" charset="-34"/>
                    <a:ea typeface="Gulim" panose="020B0600000101010101" pitchFamily="34" charset="-127"/>
                    <a:cs typeface="+mj-cs"/>
                  </a:endParaRPr>
                </a:p>
                <a:p>
                  <a:pPr algn="ctr"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  <a:defRPr/>
                  </a:pPr>
                  <a:r>
                    <a:rPr lang="th-TH" altLang="ko-KR" b="1" dirty="0" smtClean="0">
                      <a:solidFill>
                        <a:srgbClr val="1625E6"/>
                      </a:solidFill>
                      <a:latin typeface="TH SarabunIT๙" panose="020B0500040200020003" pitchFamily="34" charset="-34"/>
                      <a:ea typeface="Gulim" panose="020B0600000101010101" pitchFamily="34" charset="-127"/>
                      <a:cs typeface="+mj-cs"/>
                    </a:rPr>
                    <a:t>ไม่เกิน 750</a:t>
                  </a:r>
                  <a:endParaRPr lang="en-US" altLang="ko-KR" b="1" dirty="0" smtClean="0">
                    <a:solidFill>
                      <a:srgbClr val="1625E6"/>
                    </a:solidFill>
                    <a:latin typeface="TH SarabunIT๙" panose="020B0500040200020003" pitchFamily="34" charset="-34"/>
                    <a:ea typeface="Gulim" panose="020B0600000101010101" pitchFamily="34" charset="-127"/>
                    <a:cs typeface="+mj-cs"/>
                  </a:endParaRPr>
                </a:p>
              </p:txBody>
            </p:sp>
            <p:sp>
              <p:nvSpPr>
                <p:cNvPr id="3" name="Rectangle 21"/>
                <p:cNvSpPr>
                  <a:spLocks noChangeArrowheads="1"/>
                </p:cNvSpPr>
                <p:nvPr/>
              </p:nvSpPr>
              <p:spPr bwMode="auto">
                <a:xfrm>
                  <a:off x="2914" y="481"/>
                  <a:ext cx="1457" cy="3572"/>
                </a:xfrm>
                <a:prstGeom prst="rect">
                  <a:avLst/>
                </a:prstGeom>
                <a:noFill/>
                <a:ln w="1270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en-US" altLang="en-US" sz="1800">
                    <a:latin typeface="Arial" pitchFamily="34" charset="0"/>
                    <a:cs typeface="Angsana New" pitchFamily="18" charset="-34"/>
                  </a:endParaRPr>
                </a:p>
              </p:txBody>
            </p:sp>
          </p:grpSp>
        </p:grpSp>
        <p:sp>
          <p:nvSpPr>
            <p:cNvPr id="49160" name="Rectangle 24"/>
            <p:cNvSpPr>
              <a:spLocks noChangeArrowheads="1"/>
            </p:cNvSpPr>
            <p:nvPr/>
          </p:nvSpPr>
          <p:spPr bwMode="auto">
            <a:xfrm>
              <a:off x="336" y="1104"/>
              <a:ext cx="5712" cy="2221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en-US" altLang="en-US" sz="1800">
                <a:latin typeface="Arial" pitchFamily="34" charset="0"/>
                <a:cs typeface="Angsana New" pitchFamily="18" charset="-34"/>
              </a:endParaRPr>
            </a:p>
          </p:txBody>
        </p:sp>
      </p:grpSp>
      <p:sp>
        <p:nvSpPr>
          <p:cNvPr id="49155" name="Rectangle 26"/>
          <p:cNvSpPr>
            <a:spLocks noChangeArrowheads="1"/>
          </p:cNvSpPr>
          <p:nvPr/>
        </p:nvSpPr>
        <p:spPr bwMode="auto">
          <a:xfrm>
            <a:off x="1143000" y="142875"/>
            <a:ext cx="99060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203136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13208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3208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3208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320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1320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320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320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320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13208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4400" b="1" dirty="0" smtClean="0">
                <a:solidFill>
                  <a:srgbClr val="993300"/>
                </a:solidFill>
                <a:latin typeface="Cordia New" panose="020B0304020202020204" pitchFamily="34" charset="-34"/>
                <a:ea typeface="Gulim" panose="020B0600000101010101" pitchFamily="34" charset="-127"/>
                <a:cs typeface="+mj-cs"/>
              </a:rPr>
              <a:t>   </a:t>
            </a:r>
            <a:r>
              <a:rPr lang="th-TH" altLang="ko-KR" sz="4800" b="1" u="sng" dirty="0" smtClean="0">
                <a:solidFill>
                  <a:srgbClr val="993300"/>
                </a:solidFill>
                <a:latin typeface="TH SarabunIT๙" panose="020B0500040200020003" pitchFamily="34" charset="-34"/>
                <a:ea typeface="Gulim" panose="020B0600000101010101" pitchFamily="34" charset="-127"/>
                <a:cs typeface="+mj-cs"/>
              </a:rPr>
              <a:t>อัตราค่าเช่าที่พักในการฝึกอบรมในประเทศ</a:t>
            </a:r>
            <a:endParaRPr lang="en-US" altLang="ko-KR" sz="4800" b="1" u="sng" dirty="0" smtClean="0">
              <a:solidFill>
                <a:srgbClr val="993300"/>
              </a:solidFill>
              <a:latin typeface="TH SarabunIT๙" panose="020B0500040200020003" pitchFamily="34" charset="-34"/>
              <a:ea typeface="Gulim" panose="020B0600000101010101" pitchFamily="34" charset="-127"/>
              <a:cs typeface="+mj-cs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ko-KR" sz="4800" b="1" u="sng" dirty="0" smtClean="0">
                <a:solidFill>
                  <a:srgbClr val="993300"/>
                </a:solidFill>
                <a:latin typeface="TH SarabunIT๙" panose="020B0500040200020003" pitchFamily="34" charset="-34"/>
                <a:ea typeface="Gulim" panose="020B0600000101010101" pitchFamily="34" charset="-127"/>
                <a:cs typeface="+mj-cs"/>
              </a:rPr>
              <a:t>(</a:t>
            </a:r>
            <a:r>
              <a:rPr lang="th-TH" altLang="ko-KR" sz="4800" b="1" u="sng" dirty="0" smtClean="0">
                <a:solidFill>
                  <a:srgbClr val="993300"/>
                </a:solidFill>
                <a:latin typeface="TH SarabunIT๙" panose="020B0500040200020003" pitchFamily="34" charset="-34"/>
                <a:ea typeface="Gulim" panose="020B0600000101010101" pitchFamily="34" charset="-127"/>
                <a:cs typeface="+mj-cs"/>
              </a:rPr>
              <a:t>บาท</a:t>
            </a:r>
            <a:r>
              <a:rPr lang="en-US" altLang="ko-KR" sz="4800" b="1" u="sng" dirty="0" smtClean="0">
                <a:solidFill>
                  <a:srgbClr val="993300"/>
                </a:solidFill>
                <a:latin typeface="TH SarabunIT๙" panose="020B0500040200020003" pitchFamily="34" charset="-34"/>
                <a:ea typeface="Gulim" panose="020B0600000101010101" pitchFamily="34" charset="-127"/>
                <a:cs typeface="+mj-cs"/>
              </a:rPr>
              <a:t> : </a:t>
            </a:r>
            <a:r>
              <a:rPr lang="th-TH" altLang="ko-KR" sz="4800" b="1" u="sng" dirty="0" smtClean="0">
                <a:solidFill>
                  <a:srgbClr val="993300"/>
                </a:solidFill>
                <a:latin typeface="TH SarabunIT๙" panose="020B0500040200020003" pitchFamily="34" charset="-34"/>
                <a:ea typeface="Gulim" panose="020B0600000101010101" pitchFamily="34" charset="-127"/>
                <a:cs typeface="+mj-cs"/>
              </a:rPr>
              <a:t>วัน</a:t>
            </a:r>
            <a:r>
              <a:rPr lang="en-US" altLang="ko-KR" sz="4800" b="1" u="sng" dirty="0" smtClean="0">
                <a:solidFill>
                  <a:srgbClr val="993300"/>
                </a:solidFill>
                <a:latin typeface="TH SarabunIT๙" panose="020B0500040200020003" pitchFamily="34" charset="-34"/>
                <a:ea typeface="Gulim" panose="020B0600000101010101" pitchFamily="34" charset="-127"/>
                <a:cs typeface="+mj-cs"/>
              </a:rPr>
              <a:t> : </a:t>
            </a:r>
            <a:r>
              <a:rPr lang="th-TH" altLang="ko-KR" sz="4800" b="1" u="sng" dirty="0" smtClean="0">
                <a:solidFill>
                  <a:srgbClr val="993300"/>
                </a:solidFill>
                <a:latin typeface="TH SarabunIT๙" panose="020B0500040200020003" pitchFamily="34" charset="-34"/>
                <a:ea typeface="Gulim" panose="020B0600000101010101" pitchFamily="34" charset="-127"/>
                <a:cs typeface="+mj-cs"/>
              </a:rPr>
              <a:t>คน</a:t>
            </a:r>
            <a:r>
              <a:rPr lang="en-US" altLang="ko-KR" sz="4800" b="1" u="sng" dirty="0" smtClean="0">
                <a:solidFill>
                  <a:srgbClr val="993300"/>
                </a:solidFill>
                <a:latin typeface="TH SarabunIT๙" panose="020B0500040200020003" pitchFamily="34" charset="-34"/>
                <a:ea typeface="Gulim" panose="020B0600000101010101" pitchFamily="34" charset="-127"/>
                <a:cs typeface="+mj-cs"/>
              </a:rPr>
              <a:t>)</a:t>
            </a:r>
          </a:p>
        </p:txBody>
      </p:sp>
      <p:pic>
        <p:nvPicPr>
          <p:cNvPr id="27" name="Picture 7" descr="j02925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0400" y="461963"/>
            <a:ext cx="13049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7" descr="j02925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550863"/>
            <a:ext cx="1281112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026"/>
          <p:cNvSpPr>
            <a:spLocks noChangeArrowheads="1"/>
          </p:cNvSpPr>
          <p:nvPr/>
        </p:nvSpPr>
        <p:spPr bwMode="auto">
          <a:xfrm>
            <a:off x="1666875" y="0"/>
            <a:ext cx="89154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66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ค่ายานพาหนะ </a:t>
            </a:r>
          </a:p>
        </p:txBody>
      </p:sp>
      <p:sp>
        <p:nvSpPr>
          <p:cNvPr id="615427" name="Rectangle 1027"/>
          <p:cNvSpPr>
            <a:spLocks noChangeArrowheads="1"/>
          </p:cNvSpPr>
          <p:nvPr/>
        </p:nvSpPr>
        <p:spPr bwMode="auto">
          <a:xfrm>
            <a:off x="442913" y="714375"/>
            <a:ext cx="11329987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lvl="2" indent="-45720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defRPr/>
            </a:pPr>
            <a:r>
              <a:rPr lang="el-GR" sz="3600" b="1" dirty="0">
                <a:solidFill>
                  <a:srgbClr val="336600"/>
                </a:solidFill>
                <a:latin typeface="Cordia New" pitchFamily="34" charset="-34"/>
                <a:cs typeface="+mj-cs"/>
              </a:rPr>
              <a:t>®</a:t>
            </a:r>
            <a:r>
              <a:rPr lang="th-TH" sz="3400" b="1" dirty="0">
                <a:solidFill>
                  <a:srgbClr val="336600"/>
                </a:solidFill>
                <a:latin typeface="Cordia New" pitchFamily="34" charset="-34"/>
                <a:cs typeface="+mj-cs"/>
              </a:rPr>
              <a:t>1. </a:t>
            </a:r>
            <a:r>
              <a:rPr lang="th-TH" sz="3400" b="1" u="sng" dirty="0">
                <a:solidFill>
                  <a:srgbClr val="336600"/>
                </a:solidFill>
                <a:latin typeface="Cordia New" pitchFamily="34" charset="-34"/>
                <a:cs typeface="+mj-cs"/>
              </a:rPr>
              <a:t>กรณีส่วนราชการที่จัดการฝึกอบรมจัดยานพาหนะให้หรือรับผิดชอบ</a:t>
            </a:r>
            <a:r>
              <a:rPr lang="th-TH" sz="3400" b="1" dirty="0">
                <a:solidFill>
                  <a:srgbClr val="336600"/>
                </a:solidFill>
                <a:latin typeface="Cordia New" pitchFamily="34" charset="-34"/>
                <a:cs typeface="+mj-cs"/>
              </a:rPr>
              <a:t> </a:t>
            </a:r>
            <a:r>
              <a:rPr lang="th-TH" sz="3400" b="1" u="sng" dirty="0">
                <a:solidFill>
                  <a:srgbClr val="336600"/>
                </a:solidFill>
                <a:latin typeface="Cordia New" pitchFamily="34" charset="-34"/>
                <a:cs typeface="+mj-cs"/>
              </a:rPr>
              <a:t>ค่ายานพาหนะสำหรับบุคคลตามข้อ 10 ให้ดำเนินการ </a:t>
            </a:r>
            <a:r>
              <a:rPr lang="th-TH" sz="3400" b="1" dirty="0">
                <a:solidFill>
                  <a:srgbClr val="336600"/>
                </a:solidFill>
                <a:latin typeface="Cordia New" pitchFamily="34" charset="-34"/>
                <a:cs typeface="+mj-cs"/>
              </a:rPr>
              <a:t>ดังนี้</a:t>
            </a:r>
            <a:endParaRPr lang="th-TH" sz="3400" b="1" dirty="0">
              <a:solidFill>
                <a:srgbClr val="336600"/>
              </a:solidFill>
              <a:latin typeface="TH SarabunIT๙" pitchFamily="34" charset="-34"/>
              <a:cs typeface="+mj-cs"/>
            </a:endParaRPr>
          </a:p>
          <a:p>
            <a:pPr marL="457200" lvl="2" indent="-45720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defRPr/>
            </a:pPr>
            <a:r>
              <a:rPr lang="th-TH" sz="3600" b="1" dirty="0">
                <a:solidFill>
                  <a:srgbClr val="336600"/>
                </a:solidFill>
                <a:latin typeface="AngsanaUPC" pitchFamily="18" charset="-34"/>
                <a:cs typeface="+mj-cs"/>
              </a:rPr>
              <a:t> </a:t>
            </a:r>
            <a:r>
              <a:rPr lang="el-GR" sz="3200" b="1" dirty="0">
                <a:solidFill>
                  <a:srgbClr val="336600"/>
                </a:solidFill>
                <a:latin typeface="Cordia New" pitchFamily="34" charset="-34"/>
                <a:cs typeface="+mj-cs"/>
              </a:rPr>
              <a:t>®</a:t>
            </a:r>
            <a:r>
              <a:rPr lang="th-TH" sz="32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 ใช้ยานพาหนะของส่วนราชการผู้จัด ยืมจากส่วนราชการอื่น / หน่วยงานอื่น </a:t>
            </a:r>
            <a:r>
              <a:rPr lang="th-TH" sz="3200" b="1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  <a:t>เบิกค่าน้ำมันเท่าที่จ่ายจริง</a:t>
            </a:r>
          </a:p>
          <a:p>
            <a:pPr marL="457200" lvl="2" indent="-45720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defRPr/>
            </a:pPr>
            <a:r>
              <a:rPr lang="el-GR" sz="3200" b="1" dirty="0">
                <a:solidFill>
                  <a:srgbClr val="336600"/>
                </a:solidFill>
                <a:latin typeface="Cordia New" pitchFamily="34" charset="-34"/>
                <a:cs typeface="+mj-cs"/>
              </a:rPr>
              <a:t>®</a:t>
            </a:r>
            <a:r>
              <a:rPr lang="th-TH" sz="32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 ใช้ยานพาหนะประจำทาง/เช่าเหมายานพาหนะ </a:t>
            </a:r>
            <a:r>
              <a:rPr lang="th-TH" sz="3200" b="1" spc="-40" dirty="0">
                <a:solidFill>
                  <a:srgbClr val="FF33CC"/>
                </a:solidFill>
                <a:latin typeface="TH SarabunIT๙" pitchFamily="34" charset="-34"/>
                <a:cs typeface="+mj-cs"/>
              </a:rPr>
              <a:t>ให้จัดยานพาหนะตามประเภทการฝึกอบรม ตามสิทธิข้าราชการตามพระราชกฤษฎีกาค่าใช้จ่ายในการเดินทาง ดังนี้</a:t>
            </a:r>
          </a:p>
          <a:p>
            <a:pPr marL="457200" lvl="2" indent="-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    </a:t>
            </a:r>
            <a:r>
              <a:rPr lang="th-TH" sz="3200" b="1" u="sng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ประเภท ก  </a:t>
            </a:r>
            <a:r>
              <a:rPr lang="th-TH" sz="32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จัดตามสิทธิข้าราชการ ประเภทบริหารระดับสูง(ระดับ 10 เดิม)</a:t>
            </a:r>
          </a:p>
          <a:p>
            <a:pPr marL="457200" lvl="2" indent="-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3200" b="1" u="sng" dirty="0">
                <a:solidFill>
                  <a:srgbClr val="C00000"/>
                </a:solidFill>
                <a:latin typeface="TH SarabunIT๙" pitchFamily="34" charset="-34"/>
                <a:cs typeface="+mj-cs"/>
              </a:rPr>
              <a:t>ยกเว้น</a:t>
            </a:r>
            <a:r>
              <a:rPr lang="th-TH" sz="3200" b="1" dirty="0">
                <a:solidFill>
                  <a:srgbClr val="C00000"/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3200" b="1" dirty="0">
                <a:solidFill>
                  <a:srgbClr val="A50021"/>
                </a:solidFill>
                <a:latin typeface="TH SarabunIT๙" pitchFamily="34" charset="-34"/>
                <a:cs typeface="+mj-cs"/>
              </a:rPr>
              <a:t>เครื่องบินใช้ชั้นธุรกิจ แต่ถ้าเดินทางไม่ได้ให้ใช้ชั้นหนึ่ง</a:t>
            </a:r>
            <a:endParaRPr lang="th-TH" sz="3200" b="1" dirty="0">
              <a:solidFill>
                <a:srgbClr val="336600"/>
              </a:solidFill>
              <a:latin typeface="TH SarabunIT๙" pitchFamily="34" charset="-34"/>
              <a:cs typeface="+mj-cs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    </a:t>
            </a:r>
            <a:r>
              <a:rPr lang="th-TH" sz="3200" b="1" u="sng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ประเภท ข  </a:t>
            </a:r>
            <a:r>
              <a:rPr lang="th-TH" sz="32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จัดตามสิทธิข้าราชการ </a:t>
            </a:r>
            <a:r>
              <a:rPr lang="th-TH" sz="3200" b="1" u="sng" dirty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+mj-cs"/>
              </a:rPr>
              <a:t>ประเภททั่วไประดับชำนาญงาน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    </a:t>
            </a:r>
            <a:r>
              <a:rPr lang="th-TH" sz="3200" b="1" u="sng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บุคคลภายนอก </a:t>
            </a:r>
            <a:r>
              <a:rPr lang="th-TH" sz="32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จัดตามสิทธิข้าราชการ </a:t>
            </a:r>
            <a:r>
              <a:rPr lang="th-TH" sz="3200" b="1" u="sng" dirty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+mj-cs"/>
              </a:rPr>
              <a:t>ประเภททั่วไประดับปฏิบัติงาน</a:t>
            </a:r>
            <a:endParaRPr lang="th-TH" sz="1800" b="1" u="sng" dirty="0">
              <a:solidFill>
                <a:schemeClr val="accent5">
                  <a:lumMod val="75000"/>
                </a:schemeClr>
              </a:solidFill>
              <a:latin typeface="TH SarabunIT๙" pitchFamily="34" charset="-34"/>
              <a:cs typeface="+mj-cs"/>
            </a:endParaRPr>
          </a:p>
          <a:p>
            <a:pPr marL="457200" lvl="2" indent="-45720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defRPr/>
            </a:pPr>
            <a:r>
              <a:rPr lang="th-TH" sz="32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    </a:t>
            </a:r>
            <a:r>
              <a:rPr lang="th-TH" sz="3200" b="1" dirty="0">
                <a:solidFill>
                  <a:srgbClr val="990000"/>
                </a:solidFill>
                <a:latin typeface="TH SarabunIT๙" pitchFamily="34" charset="-34"/>
                <a:cs typeface="+mj-cs"/>
              </a:rPr>
              <a:t>ทั้งนี้ ให้เบิกจ่ายค่าพาหนะได้เท่าที่จ่ายจริงตามความจำเป็นเหมาะสมประหยัด</a:t>
            </a:r>
          </a:p>
          <a:p>
            <a:pPr marL="457200" lvl="2" indent="-45720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defRPr/>
            </a:pPr>
            <a:r>
              <a:rPr lang="el-GR" sz="3200" b="1" dirty="0">
                <a:solidFill>
                  <a:srgbClr val="336600"/>
                </a:solidFill>
                <a:latin typeface="Cordia New" pitchFamily="34" charset="-34"/>
                <a:cs typeface="+mj-cs"/>
              </a:rPr>
              <a:t>®</a:t>
            </a:r>
            <a:r>
              <a:rPr lang="th-TH" sz="32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 ค่าพาหนะรับจ้าง ไป – กลับ ให้วิทยากรแทนการจัดรถรับส่งวิทยากร </a:t>
            </a:r>
            <a:r>
              <a:rPr lang="th-TH" sz="3200" b="1" dirty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+mj-cs"/>
              </a:rPr>
              <a:t>ใช้ใบสำคัญรับเงินสำหรับวิทยากรเป็นหลักฐานการจ่าย</a:t>
            </a:r>
            <a:r>
              <a:rPr lang="th-TH" sz="3200" b="1" dirty="0">
                <a:solidFill>
                  <a:schemeClr val="accent1"/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32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(เอกสารหมายเลข 1)</a:t>
            </a:r>
          </a:p>
          <a:p>
            <a:pPr marL="457200" lvl="2" indent="-45720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defRPr/>
            </a:pPr>
            <a:endParaRPr lang="th-TH" sz="3600" b="1" dirty="0">
              <a:latin typeface="AngsanaUPC" pitchFamily="18" charset="-34"/>
              <a:cs typeface="+mj-cs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27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355" name="Rectangle 3"/>
          <p:cNvSpPr>
            <a:spLocks noChangeArrowheads="1"/>
          </p:cNvSpPr>
          <p:nvPr/>
        </p:nvSpPr>
        <p:spPr bwMode="auto">
          <a:xfrm>
            <a:off x="1143000" y="550863"/>
            <a:ext cx="9906000" cy="615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400" b="1" spc="-70" dirty="0">
                <a:solidFill>
                  <a:schemeClr val="bg1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400" b="1" spc="-70" dirty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+mj-cs"/>
              </a:rPr>
              <a:t>2. </a:t>
            </a:r>
            <a:r>
              <a:rPr lang="th-TH" sz="4400" b="1" i="1" u="sng" spc="-70" dirty="0">
                <a:solidFill>
                  <a:schemeClr val="accent5">
                    <a:lumMod val="75000"/>
                  </a:schemeClr>
                </a:solidFill>
                <a:latin typeface="TH SarabunIT๙" pitchFamily="34" charset="-34"/>
                <a:cs typeface="+mj-cs"/>
              </a:rPr>
              <a:t>กรณีส่วนราชการที่จัดฝึกอบรม 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400" spc="-70" dirty="0">
                <a:solidFill>
                  <a:schemeClr val="bg1"/>
                </a:solidFill>
                <a:latin typeface="TH SarabunIT๙" pitchFamily="34" charset="-34"/>
                <a:cs typeface="+mj-cs"/>
              </a:rPr>
              <a:t>	    </a:t>
            </a:r>
            <a:r>
              <a:rPr lang="th-TH" sz="4400" spc="-70" dirty="0">
                <a:solidFill>
                  <a:srgbClr val="CC00FF"/>
                </a:solidFill>
                <a:latin typeface="TH SarabunIT๙" pitchFamily="34" charset="-34"/>
                <a:cs typeface="+mj-cs"/>
              </a:rPr>
              <a:t>1. </a:t>
            </a:r>
            <a:r>
              <a:rPr lang="th-TH" sz="4400" b="1" u="sng" spc="-70" dirty="0">
                <a:solidFill>
                  <a:srgbClr val="CC00FF"/>
                </a:solidFill>
                <a:latin typeface="TH SarabunIT๙" pitchFamily="34" charset="-34"/>
                <a:cs typeface="+mj-cs"/>
              </a:rPr>
              <a:t>ไม่จัดอาหาร / ที่พัก /ยานพาหนะทั้งหมด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400" b="1" spc="-70" dirty="0">
                <a:solidFill>
                  <a:schemeClr val="bg1"/>
                </a:solidFill>
                <a:latin typeface="TH SarabunIT๙" pitchFamily="34" charset="-34"/>
                <a:cs typeface="+mj-cs"/>
              </a:rPr>
              <a:t>	    </a:t>
            </a:r>
            <a:r>
              <a:rPr lang="th-TH" sz="4400" b="1" spc="-70" dirty="0">
                <a:solidFill>
                  <a:schemeClr val="tx2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2. </a:t>
            </a:r>
            <a:r>
              <a:rPr lang="th-TH" sz="4400" b="1" u="sng" spc="-70" dirty="0">
                <a:solidFill>
                  <a:schemeClr val="tx2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จัดให้บางส่วน</a:t>
            </a:r>
            <a:endParaRPr lang="th-TH" sz="4400" b="1" u="sng" dirty="0">
              <a:solidFill>
                <a:schemeClr val="tx2">
                  <a:lumMod val="50000"/>
                </a:schemeClr>
              </a:solidFill>
              <a:latin typeface="TH SarabunIT๙" pitchFamily="34" charset="-34"/>
              <a:cs typeface="+mj-cs"/>
            </a:endParaRPr>
          </a:p>
          <a:p>
            <a:pPr eaLnBrk="1" fontAlgn="auto" hangingPunct="1">
              <a:lnSpc>
                <a:spcPct val="80000"/>
              </a:lnSpc>
              <a:spcBef>
                <a:spcPts val="1500"/>
              </a:spcBef>
              <a:spcAft>
                <a:spcPts val="0"/>
              </a:spcAft>
              <a:buFontTx/>
              <a:buBlip>
                <a:blip r:embed="rId4"/>
              </a:buBlip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000" b="1" dirty="0">
                <a:solidFill>
                  <a:srgbClr val="002060"/>
                </a:solidFill>
                <a:latin typeface="TH SarabunIT๙" pitchFamily="34" charset="-34"/>
                <a:cs typeface="+mj-cs"/>
              </a:rPr>
              <a:t>ให้ส่วนราชการที่จัดฝึกอบรมเบิกจ่ายค่าใช้จ่ายทั้งหมด หรือส่วนที่ขาด </a:t>
            </a: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ให้แก่		* </a:t>
            </a:r>
            <a:r>
              <a:rPr lang="th-TH" sz="4000" b="1" dirty="0">
                <a:solidFill>
                  <a:srgbClr val="0070C0"/>
                </a:solidFill>
                <a:latin typeface="TH SarabunIT๙" pitchFamily="34" charset="-34"/>
                <a:cs typeface="+mj-cs"/>
              </a:rPr>
              <a:t>ประธานในพิธีเปิด/ปิด แขกผู้มีเกียรติ และผู้ติดตาม</a:t>
            </a:r>
          </a:p>
          <a:p>
            <a:pPr lvl="2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000" b="1" dirty="0">
                <a:solidFill>
                  <a:srgbClr val="0070C0"/>
                </a:solidFill>
                <a:latin typeface="TH SarabunIT๙" pitchFamily="34" charset="-34"/>
                <a:cs typeface="+mj-cs"/>
              </a:rPr>
              <a:t>		เจ้าหน้าที่/ วิทยากร/ ผู้เข้ารับการฝึกอบรม/ ผู้สังเกตการณ์</a:t>
            </a: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สำหรับผู้เข้ารับการฝึกอบรมและผู้สังเกตการณ์ ถ้าเป็นบุคลากร</a:t>
            </a:r>
            <a:r>
              <a:rPr lang="th-TH" sz="4000" b="1" spc="-40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ของรัฐให้เบิกจ่ายจากต้นสังกัด ทั้งนี้ </a:t>
            </a:r>
            <a:r>
              <a:rPr lang="th-TH" sz="4000" b="1" u="sng" spc="-40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ตามหลักเกณฑ์และวิธีการ             </a:t>
            </a:r>
            <a:r>
              <a:rPr lang="th-TH" sz="4000" b="1" u="sng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ในพระราชกฤษฎีกาค่าใช้จ่ายในการเดินทางไปราชการ</a:t>
            </a:r>
            <a:endParaRPr lang="th-TH" sz="4000" b="1" u="sng" dirty="0">
              <a:solidFill>
                <a:schemeClr val="accent1"/>
              </a:solidFill>
              <a:latin typeface="TH SarabunIT๙" pitchFamily="34" charset="-34"/>
              <a:cs typeface="+mj-cs"/>
            </a:endParaRP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800" b="1" u="sng" spc="-40" dirty="0">
                <a:solidFill>
                  <a:srgbClr val="FF0066"/>
                </a:solidFill>
                <a:latin typeface="TH SarabunIT๙" pitchFamily="34" charset="-34"/>
                <a:cs typeface="+mj-cs"/>
              </a:rPr>
              <a:t>ยกเว้น</a:t>
            </a:r>
            <a:r>
              <a:rPr lang="th-TH" sz="4800" b="1" spc="-40" dirty="0">
                <a:solidFill>
                  <a:schemeClr val="accent1"/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000" b="1" spc="-40" dirty="0">
                <a:solidFill>
                  <a:schemeClr val="accent1"/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000" b="1" u="sng" spc="-40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ค่าเช่าที่พัก ให้เบิกจ่ายตามหลักเกณฑ์และอัตราตามระเบียบ                      </a:t>
            </a:r>
            <a:r>
              <a:rPr lang="th-TH" sz="4000" b="1" spc="-40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000" b="1" u="sng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ค่าเบี้ยเลี้ยง</a:t>
            </a:r>
            <a:r>
              <a:rPr lang="th-TH" sz="4000" u="sng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000" b="1" u="sng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ผู้จัดเลี้ยงอาหารบางมื้อให้หักเบี้ยเลี้ยงมื้อละ 1 ใน 3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2355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3" name="Rectangle 3"/>
          <p:cNvSpPr>
            <a:spLocks noChangeArrowheads="1"/>
          </p:cNvSpPr>
          <p:nvPr/>
        </p:nvSpPr>
        <p:spPr bwMode="auto">
          <a:xfrm>
            <a:off x="1600200" y="152400"/>
            <a:ext cx="8915400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54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การคำนวณเบี้ยเลี้ยง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54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กรณีการฝึกอบรมมีการจัดอาหาร</a:t>
            </a:r>
          </a:p>
        </p:txBody>
      </p:sp>
      <p:sp>
        <p:nvSpPr>
          <p:cNvPr id="614404" name="Rectangle 4"/>
          <p:cNvSpPr>
            <a:spLocks noChangeArrowheads="1"/>
          </p:cNvSpPr>
          <p:nvPr/>
        </p:nvSpPr>
        <p:spPr bwMode="auto">
          <a:xfrm>
            <a:off x="1524000" y="2071688"/>
            <a:ext cx="9296400" cy="425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indent="765175" eaLnBrk="0" hangingPunct="0"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CC00CC"/>
              </a:buClr>
              <a:buFont typeface="Wingdings" panose="05000000000000000000" pitchFamily="2" charset="2"/>
              <a:buBlip>
                <a:blip r:embed="rId4"/>
              </a:buBlip>
              <a:defRPr/>
            </a:pPr>
            <a:r>
              <a:rPr lang="th-TH" altLang="en-US" sz="4400" b="1" dirty="0">
                <a:solidFill>
                  <a:srgbClr val="FF00FF"/>
                </a:solidFill>
                <a:latin typeface="TH SarabunIT๙" panose="020B0500040200020003" pitchFamily="34" charset="-34"/>
                <a:cs typeface="+mj-cs"/>
              </a:rPr>
              <a:t>ให้นับเวลาตั้งแต่ออกจากที่อยู่ / ที่ปฏิบัติราชการตามปกติ                   	จนกลับถึงที่อยู่ / ที่ปฏิบัติราชการตามปกติ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CC00CC"/>
              </a:buClr>
              <a:buFont typeface="Wingdings" panose="05000000000000000000" pitchFamily="2" charset="2"/>
              <a:buBlip>
                <a:blip r:embed="rId4"/>
              </a:buBlip>
              <a:defRPr/>
            </a:pPr>
            <a:r>
              <a:rPr lang="th-TH" altLang="en-US" sz="4400" b="1" dirty="0">
                <a:solidFill>
                  <a:srgbClr val="333300"/>
                </a:solidFill>
                <a:latin typeface="TH SarabunIT๙" panose="020B0500040200020003" pitchFamily="34" charset="-34"/>
                <a:cs typeface="+mj-cs"/>
              </a:rPr>
              <a:t>24 ชั่วโมงคิดเป็น 1 วัน หรือเกินกว่า 12 ชั่วโมง                    	คิดเป็น 1 วัน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rgbClr val="CC00CC"/>
              </a:buClr>
              <a:buFont typeface="Wingdings" panose="05000000000000000000" pitchFamily="2" charset="2"/>
              <a:buBlip>
                <a:blip r:embed="rId4"/>
              </a:buBlip>
              <a:defRPr/>
            </a:pPr>
            <a:r>
              <a:rPr lang="th-TH" altLang="en-US" sz="44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ผู้จัดฝึกอบรมจัดอาหารบางมื้อให้หักค่าเบี้ยเลี้ยงมื้อละ              	1 ใน 3 ของอัตราเบี้ยเลี้ยงเดินทางเหมาจ่าย</a:t>
            </a:r>
          </a:p>
        </p:txBody>
      </p:sp>
      <p:pic>
        <p:nvPicPr>
          <p:cNvPr id="5" name="Picture 7" descr="j02925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0088" y="252413"/>
            <a:ext cx="13049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j02925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075" y="285750"/>
            <a:ext cx="13049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4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4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03" grpId="0"/>
      <p:bldP spid="61440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716" name="Rectangle 2052"/>
          <p:cNvSpPr>
            <a:spLocks noChangeArrowheads="1"/>
          </p:cNvSpPr>
          <p:nvPr/>
        </p:nvSpPr>
        <p:spPr bwMode="auto">
          <a:xfrm>
            <a:off x="1638300" y="115888"/>
            <a:ext cx="89154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54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ตัวอย่างคำนวณ</a:t>
            </a:r>
            <a:r>
              <a:rPr lang="th-TH" altLang="en-US" sz="5400" b="1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/>
            </a:r>
            <a:br>
              <a:rPr lang="th-TH" altLang="en-US" sz="5400" b="1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</a:br>
            <a:r>
              <a:rPr lang="th-TH" altLang="en-US" sz="5400" b="1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เบี้ยเลี้ยงระหว่างฝึกอบรมมีการจัดอาหาร</a:t>
            </a:r>
          </a:p>
        </p:txBody>
      </p:sp>
      <p:sp>
        <p:nvSpPr>
          <p:cNvPr id="627717" name="Rectangle 2053"/>
          <p:cNvSpPr>
            <a:spLocks noChangeArrowheads="1"/>
          </p:cNvSpPr>
          <p:nvPr/>
        </p:nvSpPr>
        <p:spPr bwMode="auto">
          <a:xfrm>
            <a:off x="1524000" y="1676400"/>
            <a:ext cx="9296400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4400" b="1" dirty="0">
                <a:solidFill>
                  <a:schemeClr val="accent6">
                    <a:lumMod val="50000"/>
                  </a:schemeClr>
                </a:solidFill>
                <a:latin typeface="TH SarabunIT๙" panose="020B0500040200020003" pitchFamily="34" charset="-34"/>
                <a:cs typeface="+mj-cs"/>
              </a:rPr>
              <a:t>หลักสูตรอบรม 2 วัน จัดอาหารกลางวันให้มีการพักแรม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4400" b="1" dirty="0">
                <a:solidFill>
                  <a:schemeClr val="accent6">
                    <a:lumMod val="50000"/>
                  </a:schemeClr>
                </a:solidFill>
                <a:latin typeface="TH SarabunIT๙" panose="020B0500040200020003" pitchFamily="34" charset="-34"/>
                <a:cs typeface="+mj-cs"/>
              </a:rPr>
              <a:t>ออกจากบ้าน (วันที่ 1) 05.00 น. กลับถึงบ้าน (วันที่ 2) 22.00 น. รวมเวลา 41 ชม.  ได้รับเบี้ยเลี้ยง 2 วัน</a:t>
            </a:r>
          </a:p>
        </p:txBody>
      </p:sp>
      <p:grpSp>
        <p:nvGrpSpPr>
          <p:cNvPr id="57349" name="Group 2145"/>
          <p:cNvGrpSpPr>
            <a:grpSpLocks/>
          </p:cNvGrpSpPr>
          <p:nvPr/>
        </p:nvGrpSpPr>
        <p:grpSpPr bwMode="auto">
          <a:xfrm>
            <a:off x="4502150" y="4075113"/>
            <a:ext cx="2355850" cy="2065337"/>
            <a:chOff x="2116" y="2567"/>
            <a:chExt cx="1484" cy="1301"/>
          </a:xfrm>
        </p:grpSpPr>
        <p:sp>
          <p:nvSpPr>
            <p:cNvPr id="57355" name="Freeform 2096"/>
            <p:cNvSpPr>
              <a:spLocks/>
            </p:cNvSpPr>
            <p:nvPr/>
          </p:nvSpPr>
          <p:spPr bwMode="auto">
            <a:xfrm>
              <a:off x="2116" y="3696"/>
              <a:ext cx="1388" cy="172"/>
            </a:xfrm>
            <a:custGeom>
              <a:avLst/>
              <a:gdLst>
                <a:gd name="T0" fmla="*/ 0 w 2332"/>
                <a:gd name="T1" fmla="*/ 38643665 h 141"/>
                <a:gd name="T2" fmla="*/ 1 w 2332"/>
                <a:gd name="T3" fmla="*/ 0 h 141"/>
                <a:gd name="T4" fmla="*/ 1 w 2332"/>
                <a:gd name="T5" fmla="*/ 0 h 141"/>
                <a:gd name="T6" fmla="*/ 1 w 2332"/>
                <a:gd name="T7" fmla="*/ 38643665 h 141"/>
                <a:gd name="T8" fmla="*/ 0 w 2332"/>
                <a:gd name="T9" fmla="*/ 38643665 h 1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32"/>
                <a:gd name="T16" fmla="*/ 0 h 141"/>
                <a:gd name="T17" fmla="*/ 2332 w 2332"/>
                <a:gd name="T18" fmla="*/ 141 h 1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32" h="141">
                  <a:moveTo>
                    <a:pt x="0" y="141"/>
                  </a:moveTo>
                  <a:lnTo>
                    <a:pt x="182" y="0"/>
                  </a:lnTo>
                  <a:lnTo>
                    <a:pt x="2332" y="0"/>
                  </a:lnTo>
                  <a:lnTo>
                    <a:pt x="2149" y="141"/>
                  </a:lnTo>
                  <a:lnTo>
                    <a:pt x="0" y="141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56" name="Freeform 2097"/>
            <p:cNvSpPr>
              <a:spLocks/>
            </p:cNvSpPr>
            <p:nvPr/>
          </p:nvSpPr>
          <p:spPr bwMode="auto">
            <a:xfrm>
              <a:off x="2116" y="2567"/>
              <a:ext cx="182" cy="1301"/>
            </a:xfrm>
            <a:custGeom>
              <a:avLst/>
              <a:gdLst>
                <a:gd name="T0" fmla="*/ 0 w 182"/>
                <a:gd name="T1" fmla="*/ 1301 h 1301"/>
                <a:gd name="T2" fmla="*/ 0 w 182"/>
                <a:gd name="T3" fmla="*/ 134 h 1301"/>
                <a:gd name="T4" fmla="*/ 182 w 182"/>
                <a:gd name="T5" fmla="*/ 0 h 1301"/>
                <a:gd name="T6" fmla="*/ 182 w 182"/>
                <a:gd name="T7" fmla="*/ 1160 h 1301"/>
                <a:gd name="T8" fmla="*/ 0 w 182"/>
                <a:gd name="T9" fmla="*/ 1301 h 13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2"/>
                <a:gd name="T16" fmla="*/ 0 h 1301"/>
                <a:gd name="T17" fmla="*/ 182 w 182"/>
                <a:gd name="T18" fmla="*/ 1301 h 13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2" h="1301">
                  <a:moveTo>
                    <a:pt x="0" y="1301"/>
                  </a:moveTo>
                  <a:lnTo>
                    <a:pt x="0" y="134"/>
                  </a:lnTo>
                  <a:lnTo>
                    <a:pt x="182" y="0"/>
                  </a:lnTo>
                  <a:lnTo>
                    <a:pt x="182" y="1160"/>
                  </a:lnTo>
                  <a:lnTo>
                    <a:pt x="0" y="1301"/>
                  </a:lnTo>
                  <a:close/>
                </a:path>
              </a:pathLst>
            </a:cu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57" name="Rectangle 2098"/>
            <p:cNvSpPr>
              <a:spLocks noChangeArrowheads="1"/>
            </p:cNvSpPr>
            <p:nvPr/>
          </p:nvSpPr>
          <p:spPr bwMode="auto">
            <a:xfrm>
              <a:off x="2298" y="2567"/>
              <a:ext cx="1206" cy="1160"/>
            </a:xfrm>
            <a:prstGeom prst="rect">
              <a:avLst/>
            </a:prstGeom>
            <a:solidFill>
              <a:srgbClr val="C0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en-US" altLang="en-US" sz="1800"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7358" name="Freeform 2099"/>
            <p:cNvSpPr>
              <a:spLocks/>
            </p:cNvSpPr>
            <p:nvPr/>
          </p:nvSpPr>
          <p:spPr bwMode="auto">
            <a:xfrm>
              <a:off x="2116" y="3744"/>
              <a:ext cx="1484" cy="124"/>
            </a:xfrm>
            <a:custGeom>
              <a:avLst/>
              <a:gdLst>
                <a:gd name="T0" fmla="*/ 0 w 332"/>
                <a:gd name="T1" fmla="*/ 2147483646 h 20"/>
                <a:gd name="T2" fmla="*/ 2147483646 w 332"/>
                <a:gd name="T3" fmla="*/ 0 h 20"/>
                <a:gd name="T4" fmla="*/ 2147483646 w 332"/>
                <a:gd name="T5" fmla="*/ 0 h 20"/>
                <a:gd name="T6" fmla="*/ 0 60000 65536"/>
                <a:gd name="T7" fmla="*/ 0 60000 65536"/>
                <a:gd name="T8" fmla="*/ 0 60000 65536"/>
                <a:gd name="T9" fmla="*/ 0 w 332"/>
                <a:gd name="T10" fmla="*/ 0 h 20"/>
                <a:gd name="T11" fmla="*/ 332 w 332"/>
                <a:gd name="T12" fmla="*/ 20 h 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32" h="20">
                  <a:moveTo>
                    <a:pt x="0" y="20"/>
                  </a:moveTo>
                  <a:lnTo>
                    <a:pt x="26" y="0"/>
                  </a:lnTo>
                  <a:lnTo>
                    <a:pt x="33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59" name="Freeform 2100"/>
            <p:cNvSpPr>
              <a:spLocks/>
            </p:cNvSpPr>
            <p:nvPr/>
          </p:nvSpPr>
          <p:spPr bwMode="auto">
            <a:xfrm>
              <a:off x="2116" y="3504"/>
              <a:ext cx="1484" cy="125"/>
            </a:xfrm>
            <a:custGeom>
              <a:avLst/>
              <a:gdLst>
                <a:gd name="T0" fmla="*/ 0 w 332"/>
                <a:gd name="T1" fmla="*/ 2147483646 h 19"/>
                <a:gd name="T2" fmla="*/ 2147483646 w 332"/>
                <a:gd name="T3" fmla="*/ 0 h 19"/>
                <a:gd name="T4" fmla="*/ 2147483646 w 332"/>
                <a:gd name="T5" fmla="*/ 0 h 19"/>
                <a:gd name="T6" fmla="*/ 0 60000 65536"/>
                <a:gd name="T7" fmla="*/ 0 60000 65536"/>
                <a:gd name="T8" fmla="*/ 0 60000 65536"/>
                <a:gd name="T9" fmla="*/ 0 w 332"/>
                <a:gd name="T10" fmla="*/ 0 h 19"/>
                <a:gd name="T11" fmla="*/ 332 w 332"/>
                <a:gd name="T12" fmla="*/ 19 h 1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32" h="19">
                  <a:moveTo>
                    <a:pt x="0" y="19"/>
                  </a:moveTo>
                  <a:lnTo>
                    <a:pt x="26" y="0"/>
                  </a:lnTo>
                  <a:lnTo>
                    <a:pt x="33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60" name="Freeform 2101"/>
            <p:cNvSpPr>
              <a:spLocks/>
            </p:cNvSpPr>
            <p:nvPr/>
          </p:nvSpPr>
          <p:spPr bwMode="auto">
            <a:xfrm>
              <a:off x="2116" y="3264"/>
              <a:ext cx="1484" cy="133"/>
            </a:xfrm>
            <a:custGeom>
              <a:avLst/>
              <a:gdLst>
                <a:gd name="T0" fmla="*/ 0 w 332"/>
                <a:gd name="T1" fmla="*/ 2147483646 h 19"/>
                <a:gd name="T2" fmla="*/ 2147483646 w 332"/>
                <a:gd name="T3" fmla="*/ 0 h 19"/>
                <a:gd name="T4" fmla="*/ 2147483646 w 332"/>
                <a:gd name="T5" fmla="*/ 0 h 19"/>
                <a:gd name="T6" fmla="*/ 0 60000 65536"/>
                <a:gd name="T7" fmla="*/ 0 60000 65536"/>
                <a:gd name="T8" fmla="*/ 0 60000 65536"/>
                <a:gd name="T9" fmla="*/ 0 w 332"/>
                <a:gd name="T10" fmla="*/ 0 h 19"/>
                <a:gd name="T11" fmla="*/ 332 w 332"/>
                <a:gd name="T12" fmla="*/ 19 h 1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32" h="19">
                  <a:moveTo>
                    <a:pt x="0" y="19"/>
                  </a:moveTo>
                  <a:lnTo>
                    <a:pt x="26" y="0"/>
                  </a:lnTo>
                  <a:lnTo>
                    <a:pt x="33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61" name="Freeform 2102"/>
            <p:cNvSpPr>
              <a:spLocks/>
            </p:cNvSpPr>
            <p:nvPr/>
          </p:nvSpPr>
          <p:spPr bwMode="auto">
            <a:xfrm>
              <a:off x="2116" y="3024"/>
              <a:ext cx="1484" cy="141"/>
            </a:xfrm>
            <a:custGeom>
              <a:avLst/>
              <a:gdLst>
                <a:gd name="T0" fmla="*/ 0 w 332"/>
                <a:gd name="T1" fmla="*/ 2147483646 h 19"/>
                <a:gd name="T2" fmla="*/ 2147483646 w 332"/>
                <a:gd name="T3" fmla="*/ 0 h 19"/>
                <a:gd name="T4" fmla="*/ 2147483646 w 332"/>
                <a:gd name="T5" fmla="*/ 0 h 19"/>
                <a:gd name="T6" fmla="*/ 0 60000 65536"/>
                <a:gd name="T7" fmla="*/ 0 60000 65536"/>
                <a:gd name="T8" fmla="*/ 0 60000 65536"/>
                <a:gd name="T9" fmla="*/ 0 w 332"/>
                <a:gd name="T10" fmla="*/ 0 h 19"/>
                <a:gd name="T11" fmla="*/ 332 w 332"/>
                <a:gd name="T12" fmla="*/ 19 h 1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32" h="19">
                  <a:moveTo>
                    <a:pt x="0" y="19"/>
                  </a:moveTo>
                  <a:lnTo>
                    <a:pt x="26" y="0"/>
                  </a:lnTo>
                  <a:lnTo>
                    <a:pt x="33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62" name="Freeform 2103"/>
            <p:cNvSpPr>
              <a:spLocks/>
            </p:cNvSpPr>
            <p:nvPr/>
          </p:nvSpPr>
          <p:spPr bwMode="auto">
            <a:xfrm>
              <a:off x="2116" y="2784"/>
              <a:ext cx="1484" cy="149"/>
            </a:xfrm>
            <a:custGeom>
              <a:avLst/>
              <a:gdLst>
                <a:gd name="T0" fmla="*/ 0 w 332"/>
                <a:gd name="T1" fmla="*/ 2147483646 h 19"/>
                <a:gd name="T2" fmla="*/ 2147483646 w 332"/>
                <a:gd name="T3" fmla="*/ 0 h 19"/>
                <a:gd name="T4" fmla="*/ 2147483646 w 332"/>
                <a:gd name="T5" fmla="*/ 0 h 19"/>
                <a:gd name="T6" fmla="*/ 0 60000 65536"/>
                <a:gd name="T7" fmla="*/ 0 60000 65536"/>
                <a:gd name="T8" fmla="*/ 0 60000 65536"/>
                <a:gd name="T9" fmla="*/ 0 w 332"/>
                <a:gd name="T10" fmla="*/ 0 h 19"/>
                <a:gd name="T11" fmla="*/ 332 w 332"/>
                <a:gd name="T12" fmla="*/ 19 h 1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32" h="19">
                  <a:moveTo>
                    <a:pt x="0" y="19"/>
                  </a:moveTo>
                  <a:lnTo>
                    <a:pt x="26" y="0"/>
                  </a:lnTo>
                  <a:lnTo>
                    <a:pt x="33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63" name="Freeform 2105"/>
            <p:cNvSpPr>
              <a:spLocks/>
            </p:cNvSpPr>
            <p:nvPr/>
          </p:nvSpPr>
          <p:spPr bwMode="auto">
            <a:xfrm>
              <a:off x="2116" y="3744"/>
              <a:ext cx="1484" cy="124"/>
            </a:xfrm>
            <a:custGeom>
              <a:avLst/>
              <a:gdLst>
                <a:gd name="T0" fmla="*/ 1 w 2332"/>
                <a:gd name="T1" fmla="*/ 0 h 141"/>
                <a:gd name="T2" fmla="*/ 1 w 2332"/>
                <a:gd name="T3" fmla="*/ 4 h 141"/>
                <a:gd name="T4" fmla="*/ 0 w 2332"/>
                <a:gd name="T5" fmla="*/ 4 h 141"/>
                <a:gd name="T6" fmla="*/ 1 w 2332"/>
                <a:gd name="T7" fmla="*/ 0 h 141"/>
                <a:gd name="T8" fmla="*/ 1 w 2332"/>
                <a:gd name="T9" fmla="*/ 0 h 1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332"/>
                <a:gd name="T16" fmla="*/ 0 h 141"/>
                <a:gd name="T17" fmla="*/ 2332 w 2332"/>
                <a:gd name="T18" fmla="*/ 141 h 14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332" h="141">
                  <a:moveTo>
                    <a:pt x="2332" y="0"/>
                  </a:moveTo>
                  <a:lnTo>
                    <a:pt x="2149" y="141"/>
                  </a:lnTo>
                  <a:lnTo>
                    <a:pt x="0" y="141"/>
                  </a:lnTo>
                  <a:lnTo>
                    <a:pt x="182" y="0"/>
                  </a:lnTo>
                  <a:lnTo>
                    <a:pt x="2332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64" name="Freeform 2106"/>
            <p:cNvSpPr>
              <a:spLocks/>
            </p:cNvSpPr>
            <p:nvPr/>
          </p:nvSpPr>
          <p:spPr bwMode="auto">
            <a:xfrm>
              <a:off x="2116" y="2567"/>
              <a:ext cx="182" cy="1301"/>
            </a:xfrm>
            <a:custGeom>
              <a:avLst/>
              <a:gdLst>
                <a:gd name="T0" fmla="*/ 0 w 182"/>
                <a:gd name="T1" fmla="*/ 1301 h 1301"/>
                <a:gd name="T2" fmla="*/ 0 w 182"/>
                <a:gd name="T3" fmla="*/ 134 h 1301"/>
                <a:gd name="T4" fmla="*/ 182 w 182"/>
                <a:gd name="T5" fmla="*/ 0 h 1301"/>
                <a:gd name="T6" fmla="*/ 182 w 182"/>
                <a:gd name="T7" fmla="*/ 1160 h 1301"/>
                <a:gd name="T8" fmla="*/ 0 w 182"/>
                <a:gd name="T9" fmla="*/ 1301 h 130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2"/>
                <a:gd name="T16" fmla="*/ 0 h 1301"/>
                <a:gd name="T17" fmla="*/ 182 w 182"/>
                <a:gd name="T18" fmla="*/ 1301 h 130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2" h="1301">
                  <a:moveTo>
                    <a:pt x="0" y="1301"/>
                  </a:moveTo>
                  <a:lnTo>
                    <a:pt x="0" y="134"/>
                  </a:lnTo>
                  <a:lnTo>
                    <a:pt x="182" y="0"/>
                  </a:lnTo>
                  <a:lnTo>
                    <a:pt x="182" y="1160"/>
                  </a:lnTo>
                  <a:lnTo>
                    <a:pt x="0" y="1301"/>
                  </a:lnTo>
                  <a:close/>
                </a:path>
              </a:pathLst>
            </a:custGeom>
            <a:noFill/>
            <a:ln w="11113">
              <a:solidFill>
                <a:srgbClr val="808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65" name="Rectangle 2107"/>
            <p:cNvSpPr>
              <a:spLocks noChangeArrowheads="1"/>
            </p:cNvSpPr>
            <p:nvPr/>
          </p:nvSpPr>
          <p:spPr bwMode="auto">
            <a:xfrm>
              <a:off x="2298" y="2567"/>
              <a:ext cx="1302" cy="1160"/>
            </a:xfrm>
            <a:prstGeom prst="rect">
              <a:avLst/>
            </a:prstGeom>
            <a:noFill/>
            <a:ln w="11113">
              <a:solidFill>
                <a:srgbClr val="80808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1" hangingPunct="1"/>
              <a:endParaRPr lang="en-US" altLang="en-US" sz="1800"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7366" name="Freeform 2108"/>
            <p:cNvSpPr>
              <a:spLocks/>
            </p:cNvSpPr>
            <p:nvPr/>
          </p:nvSpPr>
          <p:spPr bwMode="auto">
            <a:xfrm>
              <a:off x="2544" y="3249"/>
              <a:ext cx="77" cy="576"/>
            </a:xfrm>
            <a:custGeom>
              <a:avLst/>
              <a:gdLst>
                <a:gd name="T0" fmla="*/ 0 w 77"/>
                <a:gd name="T1" fmla="*/ 576 h 576"/>
                <a:gd name="T2" fmla="*/ 0 w 77"/>
                <a:gd name="T3" fmla="*/ 56 h 576"/>
                <a:gd name="T4" fmla="*/ 77 w 77"/>
                <a:gd name="T5" fmla="*/ 0 h 576"/>
                <a:gd name="T6" fmla="*/ 77 w 77"/>
                <a:gd name="T7" fmla="*/ 520 h 576"/>
                <a:gd name="T8" fmla="*/ 0 w 77"/>
                <a:gd name="T9" fmla="*/ 576 h 5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7"/>
                <a:gd name="T16" fmla="*/ 0 h 576"/>
                <a:gd name="T17" fmla="*/ 77 w 77"/>
                <a:gd name="T18" fmla="*/ 576 h 5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7" h="576">
                  <a:moveTo>
                    <a:pt x="0" y="576"/>
                  </a:moveTo>
                  <a:lnTo>
                    <a:pt x="0" y="56"/>
                  </a:lnTo>
                  <a:lnTo>
                    <a:pt x="77" y="0"/>
                  </a:lnTo>
                  <a:lnTo>
                    <a:pt x="77" y="520"/>
                  </a:lnTo>
                  <a:lnTo>
                    <a:pt x="0" y="576"/>
                  </a:lnTo>
                  <a:close/>
                </a:path>
              </a:pathLst>
            </a:custGeom>
            <a:solidFill>
              <a:srgbClr val="4D4D8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367" name="Rectangle 2109"/>
            <p:cNvSpPr>
              <a:spLocks noChangeArrowheads="1"/>
            </p:cNvSpPr>
            <p:nvPr/>
          </p:nvSpPr>
          <p:spPr bwMode="auto">
            <a:xfrm>
              <a:off x="2333" y="3305"/>
              <a:ext cx="211" cy="520"/>
            </a:xfrm>
            <a:prstGeom prst="rect">
              <a:avLst/>
            </a:prstGeom>
            <a:solidFill>
              <a:srgbClr val="9999FF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en-US" sz="1800"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7368" name="Freeform 2110"/>
            <p:cNvSpPr>
              <a:spLocks/>
            </p:cNvSpPr>
            <p:nvPr/>
          </p:nvSpPr>
          <p:spPr bwMode="auto">
            <a:xfrm>
              <a:off x="2333" y="3249"/>
              <a:ext cx="288" cy="56"/>
            </a:xfrm>
            <a:custGeom>
              <a:avLst/>
              <a:gdLst>
                <a:gd name="T0" fmla="*/ 211 w 288"/>
                <a:gd name="T1" fmla="*/ 56 h 56"/>
                <a:gd name="T2" fmla="*/ 288 w 288"/>
                <a:gd name="T3" fmla="*/ 0 h 56"/>
                <a:gd name="T4" fmla="*/ 71 w 288"/>
                <a:gd name="T5" fmla="*/ 0 h 56"/>
                <a:gd name="T6" fmla="*/ 0 w 288"/>
                <a:gd name="T7" fmla="*/ 56 h 56"/>
                <a:gd name="T8" fmla="*/ 211 w 288"/>
                <a:gd name="T9" fmla="*/ 56 h 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8"/>
                <a:gd name="T16" fmla="*/ 0 h 56"/>
                <a:gd name="T17" fmla="*/ 288 w 288"/>
                <a:gd name="T18" fmla="*/ 56 h 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8" h="56">
                  <a:moveTo>
                    <a:pt x="211" y="56"/>
                  </a:moveTo>
                  <a:lnTo>
                    <a:pt x="288" y="0"/>
                  </a:lnTo>
                  <a:lnTo>
                    <a:pt x="71" y="0"/>
                  </a:lnTo>
                  <a:lnTo>
                    <a:pt x="0" y="56"/>
                  </a:lnTo>
                  <a:lnTo>
                    <a:pt x="211" y="56"/>
                  </a:lnTo>
                  <a:close/>
                </a:path>
              </a:pathLst>
            </a:custGeom>
            <a:solidFill>
              <a:srgbClr val="7373BF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369" name="Freeform 2111"/>
            <p:cNvSpPr>
              <a:spLocks/>
            </p:cNvSpPr>
            <p:nvPr/>
          </p:nvSpPr>
          <p:spPr bwMode="auto">
            <a:xfrm>
              <a:off x="2544" y="2996"/>
              <a:ext cx="77" cy="309"/>
            </a:xfrm>
            <a:custGeom>
              <a:avLst/>
              <a:gdLst>
                <a:gd name="T0" fmla="*/ 0 w 77"/>
                <a:gd name="T1" fmla="*/ 309 h 309"/>
                <a:gd name="T2" fmla="*/ 0 w 77"/>
                <a:gd name="T3" fmla="*/ 49 h 309"/>
                <a:gd name="T4" fmla="*/ 77 w 77"/>
                <a:gd name="T5" fmla="*/ 0 h 309"/>
                <a:gd name="T6" fmla="*/ 77 w 77"/>
                <a:gd name="T7" fmla="*/ 253 h 309"/>
                <a:gd name="T8" fmla="*/ 0 w 77"/>
                <a:gd name="T9" fmla="*/ 309 h 3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7"/>
                <a:gd name="T16" fmla="*/ 0 h 309"/>
                <a:gd name="T17" fmla="*/ 77 w 77"/>
                <a:gd name="T18" fmla="*/ 309 h 30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7" h="309">
                  <a:moveTo>
                    <a:pt x="0" y="309"/>
                  </a:moveTo>
                  <a:lnTo>
                    <a:pt x="0" y="49"/>
                  </a:lnTo>
                  <a:lnTo>
                    <a:pt x="77" y="0"/>
                  </a:lnTo>
                  <a:lnTo>
                    <a:pt x="77" y="253"/>
                  </a:lnTo>
                  <a:lnTo>
                    <a:pt x="0" y="309"/>
                  </a:lnTo>
                  <a:close/>
                </a:path>
              </a:pathLst>
            </a:custGeom>
            <a:solidFill>
              <a:srgbClr val="4D1A33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370" name="Rectangle 2112"/>
            <p:cNvSpPr>
              <a:spLocks noChangeArrowheads="1"/>
            </p:cNvSpPr>
            <p:nvPr/>
          </p:nvSpPr>
          <p:spPr bwMode="auto">
            <a:xfrm>
              <a:off x="2333" y="3045"/>
              <a:ext cx="211" cy="260"/>
            </a:xfrm>
            <a:prstGeom prst="rect">
              <a:avLst/>
            </a:prstGeom>
            <a:solidFill>
              <a:srgbClr val="993366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en-US" sz="1800"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7371" name="Freeform 2113"/>
            <p:cNvSpPr>
              <a:spLocks/>
            </p:cNvSpPr>
            <p:nvPr/>
          </p:nvSpPr>
          <p:spPr bwMode="auto">
            <a:xfrm>
              <a:off x="2333" y="2996"/>
              <a:ext cx="288" cy="49"/>
            </a:xfrm>
            <a:custGeom>
              <a:avLst/>
              <a:gdLst>
                <a:gd name="T0" fmla="*/ 211 w 288"/>
                <a:gd name="T1" fmla="*/ 49 h 49"/>
                <a:gd name="T2" fmla="*/ 288 w 288"/>
                <a:gd name="T3" fmla="*/ 0 h 49"/>
                <a:gd name="T4" fmla="*/ 71 w 288"/>
                <a:gd name="T5" fmla="*/ 0 h 49"/>
                <a:gd name="T6" fmla="*/ 0 w 288"/>
                <a:gd name="T7" fmla="*/ 49 h 49"/>
                <a:gd name="T8" fmla="*/ 211 w 288"/>
                <a:gd name="T9" fmla="*/ 49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8"/>
                <a:gd name="T16" fmla="*/ 0 h 49"/>
                <a:gd name="T17" fmla="*/ 288 w 288"/>
                <a:gd name="T18" fmla="*/ 49 h 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8" h="49">
                  <a:moveTo>
                    <a:pt x="211" y="49"/>
                  </a:moveTo>
                  <a:lnTo>
                    <a:pt x="288" y="0"/>
                  </a:lnTo>
                  <a:lnTo>
                    <a:pt x="71" y="0"/>
                  </a:lnTo>
                  <a:lnTo>
                    <a:pt x="0" y="49"/>
                  </a:lnTo>
                  <a:lnTo>
                    <a:pt x="211" y="49"/>
                  </a:lnTo>
                  <a:close/>
                </a:path>
              </a:pathLst>
            </a:custGeom>
            <a:solidFill>
              <a:srgbClr val="73264D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372" name="Freeform 2114"/>
            <p:cNvSpPr>
              <a:spLocks/>
            </p:cNvSpPr>
            <p:nvPr/>
          </p:nvSpPr>
          <p:spPr bwMode="auto">
            <a:xfrm>
              <a:off x="2544" y="2603"/>
              <a:ext cx="77" cy="442"/>
            </a:xfrm>
            <a:custGeom>
              <a:avLst/>
              <a:gdLst>
                <a:gd name="T0" fmla="*/ 0 w 77"/>
                <a:gd name="T1" fmla="*/ 442 h 442"/>
                <a:gd name="T2" fmla="*/ 0 w 77"/>
                <a:gd name="T3" fmla="*/ 56 h 442"/>
                <a:gd name="T4" fmla="*/ 77 w 77"/>
                <a:gd name="T5" fmla="*/ 0 h 442"/>
                <a:gd name="T6" fmla="*/ 77 w 77"/>
                <a:gd name="T7" fmla="*/ 393 h 442"/>
                <a:gd name="T8" fmla="*/ 0 w 77"/>
                <a:gd name="T9" fmla="*/ 442 h 4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7"/>
                <a:gd name="T16" fmla="*/ 0 h 442"/>
                <a:gd name="T17" fmla="*/ 77 w 77"/>
                <a:gd name="T18" fmla="*/ 442 h 4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7" h="442">
                  <a:moveTo>
                    <a:pt x="0" y="442"/>
                  </a:moveTo>
                  <a:lnTo>
                    <a:pt x="0" y="56"/>
                  </a:lnTo>
                  <a:lnTo>
                    <a:pt x="77" y="0"/>
                  </a:lnTo>
                  <a:lnTo>
                    <a:pt x="77" y="393"/>
                  </a:lnTo>
                  <a:lnTo>
                    <a:pt x="0" y="442"/>
                  </a:lnTo>
                  <a:close/>
                </a:path>
              </a:pathLst>
            </a:custGeom>
            <a:solidFill>
              <a:srgbClr val="808066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373" name="Rectangle 2115"/>
            <p:cNvSpPr>
              <a:spLocks noChangeArrowheads="1"/>
            </p:cNvSpPr>
            <p:nvPr/>
          </p:nvSpPr>
          <p:spPr bwMode="auto">
            <a:xfrm>
              <a:off x="2333" y="2659"/>
              <a:ext cx="211" cy="386"/>
            </a:xfrm>
            <a:prstGeom prst="rect">
              <a:avLst/>
            </a:prstGeom>
            <a:solidFill>
              <a:srgbClr val="FFFFCC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en-US" sz="1800"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7374" name="Freeform 2116"/>
            <p:cNvSpPr>
              <a:spLocks/>
            </p:cNvSpPr>
            <p:nvPr/>
          </p:nvSpPr>
          <p:spPr bwMode="auto">
            <a:xfrm>
              <a:off x="2333" y="2603"/>
              <a:ext cx="288" cy="56"/>
            </a:xfrm>
            <a:custGeom>
              <a:avLst/>
              <a:gdLst>
                <a:gd name="T0" fmla="*/ 211 w 288"/>
                <a:gd name="T1" fmla="*/ 56 h 56"/>
                <a:gd name="T2" fmla="*/ 288 w 288"/>
                <a:gd name="T3" fmla="*/ 0 h 56"/>
                <a:gd name="T4" fmla="*/ 71 w 288"/>
                <a:gd name="T5" fmla="*/ 0 h 56"/>
                <a:gd name="T6" fmla="*/ 0 w 288"/>
                <a:gd name="T7" fmla="*/ 56 h 56"/>
                <a:gd name="T8" fmla="*/ 211 w 288"/>
                <a:gd name="T9" fmla="*/ 56 h 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8"/>
                <a:gd name="T16" fmla="*/ 0 h 56"/>
                <a:gd name="T17" fmla="*/ 288 w 288"/>
                <a:gd name="T18" fmla="*/ 56 h 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8" h="56">
                  <a:moveTo>
                    <a:pt x="211" y="56"/>
                  </a:moveTo>
                  <a:lnTo>
                    <a:pt x="288" y="0"/>
                  </a:lnTo>
                  <a:lnTo>
                    <a:pt x="71" y="0"/>
                  </a:lnTo>
                  <a:lnTo>
                    <a:pt x="0" y="56"/>
                  </a:lnTo>
                  <a:lnTo>
                    <a:pt x="211" y="56"/>
                  </a:lnTo>
                  <a:close/>
                </a:path>
              </a:pathLst>
            </a:custGeom>
            <a:solidFill>
              <a:srgbClr val="BFBF99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375" name="Freeform 2117"/>
            <p:cNvSpPr>
              <a:spLocks/>
            </p:cNvSpPr>
            <p:nvPr/>
          </p:nvSpPr>
          <p:spPr bwMode="auto">
            <a:xfrm>
              <a:off x="3085" y="3249"/>
              <a:ext cx="70" cy="576"/>
            </a:xfrm>
            <a:custGeom>
              <a:avLst/>
              <a:gdLst>
                <a:gd name="T0" fmla="*/ 0 w 70"/>
                <a:gd name="T1" fmla="*/ 576 h 576"/>
                <a:gd name="T2" fmla="*/ 0 w 70"/>
                <a:gd name="T3" fmla="*/ 56 h 576"/>
                <a:gd name="T4" fmla="*/ 70 w 70"/>
                <a:gd name="T5" fmla="*/ 0 h 576"/>
                <a:gd name="T6" fmla="*/ 70 w 70"/>
                <a:gd name="T7" fmla="*/ 520 h 576"/>
                <a:gd name="T8" fmla="*/ 0 w 70"/>
                <a:gd name="T9" fmla="*/ 576 h 57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"/>
                <a:gd name="T16" fmla="*/ 0 h 576"/>
                <a:gd name="T17" fmla="*/ 70 w 70"/>
                <a:gd name="T18" fmla="*/ 576 h 57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" h="576">
                  <a:moveTo>
                    <a:pt x="0" y="576"/>
                  </a:moveTo>
                  <a:lnTo>
                    <a:pt x="0" y="56"/>
                  </a:lnTo>
                  <a:lnTo>
                    <a:pt x="70" y="0"/>
                  </a:lnTo>
                  <a:lnTo>
                    <a:pt x="70" y="520"/>
                  </a:lnTo>
                  <a:lnTo>
                    <a:pt x="0" y="576"/>
                  </a:lnTo>
                  <a:close/>
                </a:path>
              </a:pathLst>
            </a:custGeom>
            <a:solidFill>
              <a:srgbClr val="4D4D8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376" name="Rectangle 2118"/>
            <p:cNvSpPr>
              <a:spLocks noChangeArrowheads="1"/>
            </p:cNvSpPr>
            <p:nvPr/>
          </p:nvSpPr>
          <p:spPr bwMode="auto">
            <a:xfrm>
              <a:off x="2867" y="3305"/>
              <a:ext cx="218" cy="520"/>
            </a:xfrm>
            <a:prstGeom prst="rect">
              <a:avLst/>
            </a:prstGeom>
            <a:solidFill>
              <a:srgbClr val="9999FF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en-US" sz="1800"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7377" name="Freeform 2119"/>
            <p:cNvSpPr>
              <a:spLocks/>
            </p:cNvSpPr>
            <p:nvPr/>
          </p:nvSpPr>
          <p:spPr bwMode="auto">
            <a:xfrm>
              <a:off x="2867" y="3249"/>
              <a:ext cx="288" cy="56"/>
            </a:xfrm>
            <a:custGeom>
              <a:avLst/>
              <a:gdLst>
                <a:gd name="T0" fmla="*/ 218 w 288"/>
                <a:gd name="T1" fmla="*/ 56 h 56"/>
                <a:gd name="T2" fmla="*/ 288 w 288"/>
                <a:gd name="T3" fmla="*/ 0 h 56"/>
                <a:gd name="T4" fmla="*/ 78 w 288"/>
                <a:gd name="T5" fmla="*/ 0 h 56"/>
                <a:gd name="T6" fmla="*/ 0 w 288"/>
                <a:gd name="T7" fmla="*/ 56 h 56"/>
                <a:gd name="T8" fmla="*/ 218 w 288"/>
                <a:gd name="T9" fmla="*/ 56 h 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8"/>
                <a:gd name="T16" fmla="*/ 0 h 56"/>
                <a:gd name="T17" fmla="*/ 288 w 288"/>
                <a:gd name="T18" fmla="*/ 56 h 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8" h="56">
                  <a:moveTo>
                    <a:pt x="218" y="56"/>
                  </a:moveTo>
                  <a:lnTo>
                    <a:pt x="288" y="0"/>
                  </a:lnTo>
                  <a:lnTo>
                    <a:pt x="78" y="0"/>
                  </a:lnTo>
                  <a:lnTo>
                    <a:pt x="0" y="56"/>
                  </a:lnTo>
                  <a:lnTo>
                    <a:pt x="218" y="56"/>
                  </a:lnTo>
                  <a:close/>
                </a:path>
              </a:pathLst>
            </a:custGeom>
            <a:solidFill>
              <a:srgbClr val="7373BF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378" name="Freeform 2120"/>
            <p:cNvSpPr>
              <a:spLocks/>
            </p:cNvSpPr>
            <p:nvPr/>
          </p:nvSpPr>
          <p:spPr bwMode="auto">
            <a:xfrm>
              <a:off x="3085" y="2996"/>
              <a:ext cx="70" cy="309"/>
            </a:xfrm>
            <a:custGeom>
              <a:avLst/>
              <a:gdLst>
                <a:gd name="T0" fmla="*/ 0 w 70"/>
                <a:gd name="T1" fmla="*/ 309 h 309"/>
                <a:gd name="T2" fmla="*/ 0 w 70"/>
                <a:gd name="T3" fmla="*/ 49 h 309"/>
                <a:gd name="T4" fmla="*/ 70 w 70"/>
                <a:gd name="T5" fmla="*/ 0 h 309"/>
                <a:gd name="T6" fmla="*/ 70 w 70"/>
                <a:gd name="T7" fmla="*/ 253 h 309"/>
                <a:gd name="T8" fmla="*/ 0 w 70"/>
                <a:gd name="T9" fmla="*/ 309 h 3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"/>
                <a:gd name="T16" fmla="*/ 0 h 309"/>
                <a:gd name="T17" fmla="*/ 70 w 70"/>
                <a:gd name="T18" fmla="*/ 309 h 30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" h="309">
                  <a:moveTo>
                    <a:pt x="0" y="309"/>
                  </a:moveTo>
                  <a:lnTo>
                    <a:pt x="0" y="49"/>
                  </a:lnTo>
                  <a:lnTo>
                    <a:pt x="70" y="0"/>
                  </a:lnTo>
                  <a:lnTo>
                    <a:pt x="70" y="253"/>
                  </a:lnTo>
                  <a:lnTo>
                    <a:pt x="0" y="309"/>
                  </a:lnTo>
                  <a:close/>
                </a:path>
              </a:pathLst>
            </a:custGeom>
            <a:solidFill>
              <a:srgbClr val="4D1A33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379" name="Rectangle 2121"/>
            <p:cNvSpPr>
              <a:spLocks noChangeArrowheads="1"/>
            </p:cNvSpPr>
            <p:nvPr/>
          </p:nvSpPr>
          <p:spPr bwMode="auto">
            <a:xfrm>
              <a:off x="2867" y="3045"/>
              <a:ext cx="218" cy="260"/>
            </a:xfrm>
            <a:prstGeom prst="rect">
              <a:avLst/>
            </a:prstGeom>
            <a:solidFill>
              <a:srgbClr val="993366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en-US" sz="1800"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7380" name="Freeform 2122"/>
            <p:cNvSpPr>
              <a:spLocks/>
            </p:cNvSpPr>
            <p:nvPr/>
          </p:nvSpPr>
          <p:spPr bwMode="auto">
            <a:xfrm>
              <a:off x="2867" y="2996"/>
              <a:ext cx="288" cy="49"/>
            </a:xfrm>
            <a:custGeom>
              <a:avLst/>
              <a:gdLst>
                <a:gd name="T0" fmla="*/ 218 w 288"/>
                <a:gd name="T1" fmla="*/ 49 h 49"/>
                <a:gd name="T2" fmla="*/ 288 w 288"/>
                <a:gd name="T3" fmla="*/ 0 h 49"/>
                <a:gd name="T4" fmla="*/ 78 w 288"/>
                <a:gd name="T5" fmla="*/ 0 h 49"/>
                <a:gd name="T6" fmla="*/ 0 w 288"/>
                <a:gd name="T7" fmla="*/ 49 h 49"/>
                <a:gd name="T8" fmla="*/ 218 w 288"/>
                <a:gd name="T9" fmla="*/ 49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8"/>
                <a:gd name="T16" fmla="*/ 0 h 49"/>
                <a:gd name="T17" fmla="*/ 288 w 288"/>
                <a:gd name="T18" fmla="*/ 49 h 4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8" h="49">
                  <a:moveTo>
                    <a:pt x="218" y="49"/>
                  </a:moveTo>
                  <a:lnTo>
                    <a:pt x="288" y="0"/>
                  </a:lnTo>
                  <a:lnTo>
                    <a:pt x="78" y="0"/>
                  </a:lnTo>
                  <a:lnTo>
                    <a:pt x="0" y="49"/>
                  </a:lnTo>
                  <a:lnTo>
                    <a:pt x="218" y="49"/>
                  </a:lnTo>
                  <a:close/>
                </a:path>
              </a:pathLst>
            </a:custGeom>
            <a:solidFill>
              <a:srgbClr val="73264D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381" name="Freeform 2123"/>
            <p:cNvSpPr>
              <a:spLocks/>
            </p:cNvSpPr>
            <p:nvPr/>
          </p:nvSpPr>
          <p:spPr bwMode="auto">
            <a:xfrm>
              <a:off x="3085" y="2603"/>
              <a:ext cx="70" cy="442"/>
            </a:xfrm>
            <a:custGeom>
              <a:avLst/>
              <a:gdLst>
                <a:gd name="T0" fmla="*/ 0 w 70"/>
                <a:gd name="T1" fmla="*/ 442 h 442"/>
                <a:gd name="T2" fmla="*/ 0 w 70"/>
                <a:gd name="T3" fmla="*/ 56 h 442"/>
                <a:gd name="T4" fmla="*/ 70 w 70"/>
                <a:gd name="T5" fmla="*/ 0 h 442"/>
                <a:gd name="T6" fmla="*/ 70 w 70"/>
                <a:gd name="T7" fmla="*/ 393 h 442"/>
                <a:gd name="T8" fmla="*/ 0 w 70"/>
                <a:gd name="T9" fmla="*/ 442 h 4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0"/>
                <a:gd name="T16" fmla="*/ 0 h 442"/>
                <a:gd name="T17" fmla="*/ 70 w 70"/>
                <a:gd name="T18" fmla="*/ 442 h 4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0" h="442">
                  <a:moveTo>
                    <a:pt x="0" y="442"/>
                  </a:moveTo>
                  <a:lnTo>
                    <a:pt x="0" y="56"/>
                  </a:lnTo>
                  <a:lnTo>
                    <a:pt x="70" y="0"/>
                  </a:lnTo>
                  <a:lnTo>
                    <a:pt x="70" y="393"/>
                  </a:lnTo>
                  <a:lnTo>
                    <a:pt x="0" y="442"/>
                  </a:lnTo>
                  <a:close/>
                </a:path>
              </a:pathLst>
            </a:custGeom>
            <a:solidFill>
              <a:srgbClr val="808066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382" name="Rectangle 2124"/>
            <p:cNvSpPr>
              <a:spLocks noChangeArrowheads="1"/>
            </p:cNvSpPr>
            <p:nvPr/>
          </p:nvSpPr>
          <p:spPr bwMode="auto">
            <a:xfrm>
              <a:off x="2867" y="2659"/>
              <a:ext cx="218" cy="386"/>
            </a:xfrm>
            <a:prstGeom prst="rect">
              <a:avLst/>
            </a:prstGeom>
            <a:solidFill>
              <a:srgbClr val="FFFFCC"/>
            </a:solidFill>
            <a:ln w="11113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en-US" sz="1800">
                <a:latin typeface="Arial" pitchFamily="34" charset="0"/>
                <a:cs typeface="Angsana New" pitchFamily="18" charset="-34"/>
              </a:endParaRPr>
            </a:p>
          </p:txBody>
        </p:sp>
        <p:sp>
          <p:nvSpPr>
            <p:cNvPr id="57383" name="Freeform 2125"/>
            <p:cNvSpPr>
              <a:spLocks/>
            </p:cNvSpPr>
            <p:nvPr/>
          </p:nvSpPr>
          <p:spPr bwMode="auto">
            <a:xfrm>
              <a:off x="2867" y="2603"/>
              <a:ext cx="288" cy="56"/>
            </a:xfrm>
            <a:custGeom>
              <a:avLst/>
              <a:gdLst>
                <a:gd name="T0" fmla="*/ 218 w 288"/>
                <a:gd name="T1" fmla="*/ 56 h 56"/>
                <a:gd name="T2" fmla="*/ 288 w 288"/>
                <a:gd name="T3" fmla="*/ 0 h 56"/>
                <a:gd name="T4" fmla="*/ 78 w 288"/>
                <a:gd name="T5" fmla="*/ 0 h 56"/>
                <a:gd name="T6" fmla="*/ 0 w 288"/>
                <a:gd name="T7" fmla="*/ 56 h 56"/>
                <a:gd name="T8" fmla="*/ 218 w 288"/>
                <a:gd name="T9" fmla="*/ 56 h 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88"/>
                <a:gd name="T16" fmla="*/ 0 h 56"/>
                <a:gd name="T17" fmla="*/ 288 w 288"/>
                <a:gd name="T18" fmla="*/ 56 h 5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88" h="56">
                  <a:moveTo>
                    <a:pt x="218" y="56"/>
                  </a:moveTo>
                  <a:lnTo>
                    <a:pt x="288" y="0"/>
                  </a:lnTo>
                  <a:lnTo>
                    <a:pt x="78" y="0"/>
                  </a:lnTo>
                  <a:lnTo>
                    <a:pt x="0" y="56"/>
                  </a:lnTo>
                  <a:lnTo>
                    <a:pt x="218" y="56"/>
                  </a:lnTo>
                  <a:close/>
                </a:path>
              </a:pathLst>
            </a:custGeom>
            <a:solidFill>
              <a:srgbClr val="BFBF99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27750" name="Text Box 2086"/>
          <p:cNvSpPr txBox="1">
            <a:spLocks noChangeArrowheads="1"/>
          </p:cNvSpPr>
          <p:nvPr/>
        </p:nvSpPr>
        <p:spPr bwMode="auto">
          <a:xfrm>
            <a:off x="3419475" y="5788025"/>
            <a:ext cx="13684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altLang="en-US" sz="3000" b="1" dirty="0">
                <a:solidFill>
                  <a:srgbClr val="FF00FF"/>
                </a:solidFill>
                <a:latin typeface="TH SarabunIT๙" panose="020B0500040200020003" pitchFamily="34" charset="-34"/>
                <a:cs typeface="+mj-cs"/>
              </a:rPr>
              <a:t>เวลา </a:t>
            </a:r>
            <a:r>
              <a:rPr lang="en-US" altLang="en-US" sz="3000" b="1" dirty="0">
                <a:solidFill>
                  <a:srgbClr val="FF00FF"/>
                </a:solidFill>
                <a:latin typeface="TH SarabunIT๙" panose="020B0500040200020003" pitchFamily="34" charset="-34"/>
                <a:cs typeface="+mj-cs"/>
              </a:rPr>
              <a:t>/ </a:t>
            </a:r>
            <a:r>
              <a:rPr lang="th-TH" altLang="en-US" sz="3000" b="1" dirty="0">
                <a:solidFill>
                  <a:srgbClr val="FF00FF"/>
                </a:solidFill>
                <a:latin typeface="TH SarabunIT๙" panose="020B0500040200020003" pitchFamily="34" charset="-34"/>
                <a:cs typeface="+mj-cs"/>
              </a:rPr>
              <a:t>วันที่</a:t>
            </a:r>
          </a:p>
        </p:txBody>
      </p:sp>
      <p:sp>
        <p:nvSpPr>
          <p:cNvPr id="627751" name="Text Box 2087"/>
          <p:cNvSpPr txBox="1">
            <a:spLocks noChangeArrowheads="1"/>
          </p:cNvSpPr>
          <p:nvPr/>
        </p:nvSpPr>
        <p:spPr bwMode="auto">
          <a:xfrm>
            <a:off x="4876800" y="6235700"/>
            <a:ext cx="28733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altLang="en-US" sz="3000" b="1" dirty="0">
                <a:solidFill>
                  <a:srgbClr val="0000FF"/>
                </a:solidFill>
                <a:latin typeface="TH SarabunIT๙" panose="020B0500040200020003" pitchFamily="34" charset="-34"/>
                <a:cs typeface="+mn-cs"/>
              </a:rPr>
              <a:t>1</a:t>
            </a:r>
            <a:endParaRPr lang="en-US" altLang="en-US" sz="3000" b="1" dirty="0">
              <a:solidFill>
                <a:srgbClr val="0000FF"/>
              </a:solidFill>
              <a:latin typeface="TH SarabunIT๙" panose="020B0500040200020003" pitchFamily="34" charset="-34"/>
              <a:cs typeface="+mn-cs"/>
            </a:endParaRPr>
          </a:p>
        </p:txBody>
      </p:sp>
      <p:sp>
        <p:nvSpPr>
          <p:cNvPr id="627752" name="Text Box 2088"/>
          <p:cNvSpPr txBox="1">
            <a:spLocks noChangeArrowheads="1"/>
          </p:cNvSpPr>
          <p:nvPr/>
        </p:nvSpPr>
        <p:spPr bwMode="auto">
          <a:xfrm>
            <a:off x="5715000" y="6235700"/>
            <a:ext cx="288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defRPr/>
            </a:pPr>
            <a:r>
              <a:rPr lang="th-TH" altLang="en-US" sz="3000" b="1" dirty="0">
                <a:solidFill>
                  <a:srgbClr val="0000FF"/>
                </a:solidFill>
                <a:latin typeface="TH SarabunIT๙" panose="020B0500040200020003" pitchFamily="34" charset="-34"/>
                <a:cs typeface="+mn-cs"/>
              </a:rPr>
              <a:t>2</a:t>
            </a:r>
            <a:endParaRPr lang="en-US" altLang="en-US" sz="3000" b="1" dirty="0">
              <a:solidFill>
                <a:srgbClr val="0000FF"/>
              </a:solidFill>
              <a:latin typeface="TH SarabunIT๙" panose="020B0500040200020003" pitchFamily="34" charset="-34"/>
              <a:cs typeface="+mn-cs"/>
            </a:endParaRPr>
          </a:p>
        </p:txBody>
      </p:sp>
      <p:sp>
        <p:nvSpPr>
          <p:cNvPr id="46090" name="Text Box 2093"/>
          <p:cNvSpPr txBox="1">
            <a:spLocks noChangeArrowheads="1"/>
          </p:cNvSpPr>
          <p:nvPr/>
        </p:nvSpPr>
        <p:spPr bwMode="auto">
          <a:xfrm>
            <a:off x="2879725" y="3406775"/>
            <a:ext cx="14668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4400" dirty="0">
                <a:solidFill>
                  <a:srgbClr val="A50021"/>
                </a:solidFill>
                <a:latin typeface="TH SarabunIT๙" panose="020B0500040200020003" pitchFamily="34" charset="-34"/>
                <a:cs typeface="+mj-cs"/>
              </a:rPr>
              <a:t>05.00 น</a:t>
            </a:r>
            <a:r>
              <a:rPr lang="th-TH" altLang="en-US" sz="4400" dirty="0">
                <a:solidFill>
                  <a:srgbClr val="A50021"/>
                </a:solidFill>
                <a:latin typeface="Cordia New" panose="020B0304020202020204" pitchFamily="34" charset="-34"/>
                <a:cs typeface="+mj-cs"/>
              </a:rPr>
              <a:t>.</a:t>
            </a:r>
          </a:p>
        </p:txBody>
      </p:sp>
      <p:sp>
        <p:nvSpPr>
          <p:cNvPr id="46091" name="Text Box 2094"/>
          <p:cNvSpPr txBox="1">
            <a:spLocks noChangeArrowheads="1"/>
          </p:cNvSpPr>
          <p:nvPr/>
        </p:nvSpPr>
        <p:spPr bwMode="auto">
          <a:xfrm>
            <a:off x="6967538" y="6038850"/>
            <a:ext cx="14668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4400" dirty="0">
                <a:solidFill>
                  <a:srgbClr val="A50021"/>
                </a:solidFill>
                <a:latin typeface="TH SarabunIT๙" panose="020B0500040200020003" pitchFamily="34" charset="-34"/>
                <a:cs typeface="+mj-cs"/>
              </a:rPr>
              <a:t>22.00 น.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7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7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27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27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7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27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7716" grpId="0" autoUpdateAnimBg="0"/>
      <p:bldP spid="627717" grpId="0" autoUpdateAnimBg="0"/>
      <p:bldP spid="627750" grpId="0"/>
      <p:bldP spid="627751" grpId="0"/>
      <p:bldP spid="627752" grpId="0"/>
      <p:bldP spid="46090" grpId="0"/>
      <p:bldP spid="4609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355" name="Rectangle 3"/>
          <p:cNvSpPr>
            <a:spLocks noChangeArrowheads="1"/>
          </p:cNvSpPr>
          <p:nvPr/>
        </p:nvSpPr>
        <p:spPr bwMode="auto">
          <a:xfrm>
            <a:off x="1371600" y="476250"/>
            <a:ext cx="96774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800" b="1" u="sng" spc="-40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การจัดฝึกอบรมบุคคลภายนอกถ้าส่วนราชการที่จัดฝึกอบรม</a:t>
            </a:r>
            <a:r>
              <a:rPr lang="th-TH" sz="4800" b="1" u="sng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ไม่จัดอาหาร / ที่พัก / ยานพาหนะทั้งหมด/บางส่วน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8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000" b="1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ให้เบิกจ่ายให้แก่ผู้เข้าฝึกอบรมที่เป็นบุคลากรของรัฐตามข้อ 18</a:t>
            </a:r>
          </a:p>
          <a:p>
            <a:pPr eaLnBrk="1" fontAlgn="auto" hangingPunct="1">
              <a:lnSpc>
                <a:spcPct val="80000"/>
              </a:lnSpc>
              <a:spcBef>
                <a:spcPts val="1500"/>
              </a:spcBef>
              <a:spcAft>
                <a:spcPts val="0"/>
              </a:spcAft>
              <a:buFontTx/>
              <a:buBlip>
                <a:blip r:embed="rId4"/>
              </a:buBlip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	ให้จ่ายเงินให้แก่ผู้เข้าฝึกอบรมที่มิใช่บุคลากรของรัฐ ดังนี้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000" b="1" dirty="0">
                <a:solidFill>
                  <a:srgbClr val="FF0000"/>
                </a:solidFill>
                <a:latin typeface="TH SarabunIT๙" pitchFamily="34" charset="-34"/>
                <a:cs typeface="+mj-cs"/>
              </a:rPr>
              <a:t>	* ค่าเบี้ยเลี้ยง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			- ไม่จัดอาหารทั้ง 3 มื้อจ่ายไม่เกิน </a:t>
            </a:r>
            <a:r>
              <a:rPr lang="th-TH" sz="4000" b="1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240</a:t>
            </a: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 บาท / วัน/ คน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			- จัดอาหารให้      2 มื้อจ่ายไม่เกิน   </a:t>
            </a:r>
            <a:r>
              <a:rPr lang="th-TH" sz="4000" b="1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80</a:t>
            </a: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 บาท / วัน / คน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			- จัดอาหารให้      1 มื้อจ่ายไม่เกิน  </a:t>
            </a:r>
            <a:r>
              <a:rPr lang="th-TH" sz="4000" b="1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160</a:t>
            </a: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 บาท / วัน / คน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		</a:t>
            </a:r>
            <a:r>
              <a:rPr lang="th-TH" sz="4000" b="1" dirty="0">
                <a:solidFill>
                  <a:srgbClr val="FF0000"/>
                </a:solidFill>
                <a:latin typeface="TH SarabunIT๙" pitchFamily="34" charset="-34"/>
                <a:cs typeface="+mj-cs"/>
              </a:rPr>
              <a:t>* ค่าเช่าที่พัก  </a:t>
            </a: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เหมาจ่ายไม่เกิน            </a:t>
            </a:r>
            <a:r>
              <a:rPr lang="th-TH" sz="4000" b="1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500</a:t>
            </a: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 บาท / วัน /คน</a:t>
            </a:r>
          </a:p>
          <a:p>
            <a:pPr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000" b="1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		</a:t>
            </a:r>
            <a:r>
              <a:rPr lang="th-TH" sz="4000" b="1" spc="-30" dirty="0">
                <a:solidFill>
                  <a:srgbClr val="FF0000"/>
                </a:solidFill>
                <a:latin typeface="TH SarabunIT๙" pitchFamily="34" charset="-34"/>
                <a:cs typeface="+mj-cs"/>
              </a:rPr>
              <a:t>* ค่าพาหนะ </a:t>
            </a:r>
            <a:r>
              <a:rPr lang="th-TH" sz="4000" b="1" spc="-30" dirty="0">
                <a:solidFill>
                  <a:srgbClr val="CC00CC"/>
                </a:solidFill>
                <a:latin typeface="TH SarabunIT๙" pitchFamily="34" charset="-34"/>
                <a:cs typeface="+mj-cs"/>
              </a:rPr>
              <a:t>จ่ายจริงได้ตามสิทธิ</a:t>
            </a:r>
            <a:r>
              <a:rPr lang="th-TH" sz="4000" b="1" spc="-30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ประเภททั่วไประดับปฏิบัติงาน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tabLst>
                <a:tab pos="755650" algn="l"/>
                <a:tab pos="1050925" algn="l"/>
                <a:tab pos="1428750" algn="l"/>
              </a:tabLst>
              <a:defRPr/>
            </a:pPr>
            <a:r>
              <a:rPr lang="th-TH" sz="4000" b="1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000" b="1" u="sng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ใช้แบบใบสำคัญรับเงินการฝึกอบรมบุคคลภายนอก                                     เป็นหลักฐานการจ่าย</a:t>
            </a:r>
            <a:r>
              <a:rPr lang="th-TH" sz="4000" b="1" u="sng" spc="-40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 (เอกสารหมายเลข 2)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2355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1638300" y="44450"/>
            <a:ext cx="8915400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/>
            <a:endParaRPr lang="en-US" altLang="en-US" sz="5400" b="1">
              <a:solidFill>
                <a:srgbClr val="0000FF"/>
              </a:solidFill>
              <a:latin typeface="Arial" pitchFamily="34" charset="0"/>
              <a:cs typeface="AngsanaUPC" pitchFamily="18" charset="-34"/>
            </a:endParaRPr>
          </a:p>
        </p:txBody>
      </p:sp>
      <p:sp>
        <p:nvSpPr>
          <p:cNvPr id="631811" name="Rectangle 3"/>
          <p:cNvSpPr>
            <a:spLocks noChangeArrowheads="1"/>
          </p:cNvSpPr>
          <p:nvPr/>
        </p:nvSpPr>
        <p:spPr bwMode="auto">
          <a:xfrm>
            <a:off x="1247775" y="833438"/>
            <a:ext cx="966787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defRPr/>
            </a:pPr>
            <a:r>
              <a:rPr lang="en-US" altLang="en-US" sz="6000" b="1" dirty="0">
                <a:solidFill>
                  <a:srgbClr val="CC0066"/>
                </a:solidFill>
                <a:latin typeface="AngsanaUPC" panose="02020603050405020304" pitchFamily="18" charset="-34"/>
                <a:cs typeface="AngsanaUPC" panose="02020603050405020304" pitchFamily="18" charset="-34"/>
              </a:rPr>
              <a:t> </a:t>
            </a:r>
            <a:r>
              <a:rPr lang="th-TH" altLang="en-US" sz="6000" b="1" dirty="0">
                <a:solidFill>
                  <a:srgbClr val="CC0066"/>
                </a:solidFill>
                <a:latin typeface="TH SarabunIT๙" panose="020B0500040200020003" pitchFamily="34" charset="-34"/>
                <a:cs typeface="+mj-cs"/>
              </a:rPr>
              <a:t>การเบิกจ่ายค่าพาหนะ ไป </a:t>
            </a:r>
            <a:r>
              <a:rPr lang="en-US" altLang="en-US" sz="6000" b="1" dirty="0">
                <a:solidFill>
                  <a:srgbClr val="CC0066"/>
                </a:solidFill>
                <a:latin typeface="TH SarabunIT๙" panose="020B0500040200020003" pitchFamily="34" charset="-34"/>
                <a:cs typeface="+mj-cs"/>
              </a:rPr>
              <a:t>–</a:t>
            </a:r>
            <a:r>
              <a:rPr lang="th-TH" altLang="en-US" sz="6000" b="1" dirty="0">
                <a:solidFill>
                  <a:srgbClr val="CC0066"/>
                </a:solidFill>
                <a:latin typeface="TH SarabunIT๙" panose="020B0500040200020003" pitchFamily="34" charset="-34"/>
                <a:cs typeface="+mj-cs"/>
              </a:rPr>
              <a:t> กลับ </a:t>
            </a:r>
          </a:p>
        </p:txBody>
      </p:sp>
      <p:sp>
        <p:nvSpPr>
          <p:cNvPr id="41988" name="TextBox 5"/>
          <p:cNvSpPr txBox="1">
            <a:spLocks noChangeArrowheads="1"/>
          </p:cNvSpPr>
          <p:nvPr/>
        </p:nvSpPr>
        <p:spPr bwMode="auto">
          <a:xfrm>
            <a:off x="3024188" y="1939925"/>
            <a:ext cx="16430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4800" b="1" dirty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ที่อยู่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4800" b="1" dirty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ที่พัก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4800" b="1" dirty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ที่ทำงาน</a:t>
            </a:r>
            <a:endParaRPr lang="en-US" altLang="en-US" sz="4800" b="1" dirty="0">
              <a:solidFill>
                <a:srgbClr val="800080"/>
              </a:solidFill>
              <a:latin typeface="TH SarabunIT๙" panose="020B0500040200020003" pitchFamily="34" charset="-34"/>
              <a:cs typeface="+mj-cs"/>
            </a:endParaRPr>
          </a:p>
        </p:txBody>
      </p:sp>
      <p:sp>
        <p:nvSpPr>
          <p:cNvPr id="41989" name="TextBox 6"/>
          <p:cNvSpPr txBox="1">
            <a:spLocks noChangeArrowheads="1"/>
          </p:cNvSpPr>
          <p:nvPr/>
        </p:nvSpPr>
        <p:spPr bwMode="auto">
          <a:xfrm>
            <a:off x="7310438" y="2232025"/>
            <a:ext cx="200025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4800" b="1" dirty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สถานที่จัดฝึกอบรม</a:t>
            </a:r>
            <a:endParaRPr lang="en-US" altLang="en-US" sz="4800" b="1" dirty="0">
              <a:solidFill>
                <a:srgbClr val="800080"/>
              </a:solidFill>
              <a:latin typeface="TH SarabunIT๙" panose="020B0500040200020003" pitchFamily="34" charset="-34"/>
              <a:cs typeface="+mj-cs"/>
            </a:endParaRPr>
          </a:p>
        </p:txBody>
      </p:sp>
      <p:sp>
        <p:nvSpPr>
          <p:cNvPr id="8" name="ลูกศรขวา 7"/>
          <p:cNvSpPr/>
          <p:nvPr/>
        </p:nvSpPr>
        <p:spPr>
          <a:xfrm>
            <a:off x="5381625" y="2816225"/>
            <a:ext cx="1357313" cy="285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1991" name="TextBox 8"/>
          <p:cNvSpPr txBox="1">
            <a:spLocks noChangeArrowheads="1"/>
          </p:cNvSpPr>
          <p:nvPr/>
        </p:nvSpPr>
        <p:spPr bwMode="auto">
          <a:xfrm>
            <a:off x="1452563" y="4143375"/>
            <a:ext cx="95964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800" b="1" spc="-40" dirty="0">
                <a:solidFill>
                  <a:srgbClr val="CC00FF"/>
                </a:solidFill>
                <a:latin typeface="TH SarabunIT๙" pitchFamily="34" charset="-34"/>
                <a:cs typeface="+mj-cs"/>
              </a:rPr>
              <a:t>ให้อยู่ในดุลยพินิจของหัวหน้าส่วนราชการที่จัด / ต้นสังกัด</a:t>
            </a:r>
            <a:endParaRPr lang="en-US" sz="4800" spc="-40" dirty="0">
              <a:solidFill>
                <a:srgbClr val="CC00FF"/>
              </a:solidFill>
              <a:latin typeface="TH SarabunIT๙" pitchFamily="34" charset="-34"/>
              <a:cs typeface="+mj-cs"/>
            </a:endParaRPr>
          </a:p>
        </p:txBody>
      </p:sp>
      <p:pic>
        <p:nvPicPr>
          <p:cNvPr id="61448" name="Picture 9" descr="C:\Program Files\Microsoft Office\MEDIA\CAGCAT10\j0183328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813" y="4857750"/>
            <a:ext cx="2643187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811" grpId="0" autoUpdateAnimBg="0"/>
      <p:bldP spid="41988" grpId="0"/>
      <p:bldP spid="41989" grpId="0"/>
      <p:bldP spid="8" grpId="0" animBg="1"/>
      <p:bldP spid="4199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3" name="Rectangle 3"/>
          <p:cNvSpPr>
            <a:spLocks noChangeArrowheads="1"/>
          </p:cNvSpPr>
          <p:nvPr/>
        </p:nvSpPr>
        <p:spPr bwMode="auto">
          <a:xfrm>
            <a:off x="1544638" y="1289050"/>
            <a:ext cx="9525000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tabLst>
                <a:tab pos="3778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3778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3778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3778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3778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778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778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778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7782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lang="th-TH" altLang="en-US" sz="4400" b="1" dirty="0">
                <a:solidFill>
                  <a:srgbClr val="336600"/>
                </a:solidFill>
                <a:latin typeface="Cordia New" panose="020B0304020202020204" pitchFamily="34" charset="-34"/>
                <a:cs typeface="+mj-cs"/>
                <a:sym typeface="Wingdings 2" panose="05020102010507070707" pitchFamily="18" charset="2"/>
              </a:rPr>
              <a:t></a:t>
            </a:r>
            <a:r>
              <a:rPr lang="th-TH" altLang="en-US" sz="4400" b="1" spc="-40" dirty="0">
                <a:solidFill>
                  <a:srgbClr val="333300"/>
                </a:solidFill>
                <a:latin typeface="TH SarabunIT๙" panose="020B0500040200020003" pitchFamily="34" charset="-34"/>
                <a:cs typeface="+mj-cs"/>
              </a:rPr>
              <a:t>โครงการ/หลักสูตรการฝึกอบรมที่ส่วนราชการที่จัดฝึกอบรมได้รับความช่วยเหลือ</a:t>
            </a:r>
            <a:r>
              <a:rPr lang="th-TH" altLang="en-US" sz="4400" b="1" dirty="0">
                <a:solidFill>
                  <a:srgbClr val="333300"/>
                </a:solidFill>
                <a:latin typeface="TH SarabunIT๙" panose="020B0500040200020003" pitchFamily="34" charset="-34"/>
                <a:cs typeface="+mj-cs"/>
              </a:rPr>
              <a:t>ค่าใช้จ่ายทั้งหมดจากหน่วยงานภายใน-ภายนอกประเทศ หรือระหว่างประเทศ </a:t>
            </a:r>
            <a:r>
              <a:rPr lang="th-TH" altLang="en-US" sz="4400" b="1" u="sng" dirty="0">
                <a:solidFill>
                  <a:srgbClr val="7030A0"/>
                </a:solidFill>
                <a:latin typeface="TH SarabunIT๙" panose="020B0500040200020003" pitchFamily="34" charset="-34"/>
                <a:cs typeface="+mj-cs"/>
              </a:rPr>
              <a:t>ให้งดเบิกจ่าย</a:t>
            </a:r>
            <a:r>
              <a:rPr lang="th-TH" altLang="en-US" sz="4400" b="1" dirty="0">
                <a:solidFill>
                  <a:schemeClr val="accent1"/>
                </a:solidFill>
                <a:latin typeface="TH SarabunIT๙" panose="020B0500040200020003" pitchFamily="34" charset="-34"/>
                <a:cs typeface="+mj-cs"/>
              </a:rPr>
              <a:t>   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defRPr/>
            </a:pPr>
            <a:r>
              <a:rPr lang="th-TH" altLang="en-US" sz="4400" b="1" dirty="0">
                <a:solidFill>
                  <a:srgbClr val="336600"/>
                </a:solidFill>
                <a:latin typeface="TH SarabunIT๙" panose="020B0500040200020003" pitchFamily="34" charset="-34"/>
                <a:cs typeface="+mj-cs"/>
              </a:rPr>
              <a:t>ได้รับความช่วยเหลือค่าใช้จ่ายบางส่วน </a:t>
            </a:r>
            <a:r>
              <a:rPr lang="th-TH" altLang="en-US" sz="4400" b="1" u="sng" dirty="0">
                <a:solidFill>
                  <a:srgbClr val="7030A0"/>
                </a:solidFill>
                <a:latin typeface="TH SarabunIT๙" panose="020B0500040200020003" pitchFamily="34" charset="-34"/>
                <a:cs typeface="+mj-cs"/>
              </a:rPr>
              <a:t>เบิกจ่ายสมทบได้ตามหลักเกณฑ์และอัตราที่กำหนดไว้ในระเบียบ</a:t>
            </a:r>
          </a:p>
        </p:txBody>
      </p:sp>
      <p:sp>
        <p:nvSpPr>
          <p:cNvPr id="63492" name="TextBox 4"/>
          <p:cNvSpPr txBox="1">
            <a:spLocks noChangeArrowheads="1"/>
          </p:cNvSpPr>
          <p:nvPr/>
        </p:nvSpPr>
        <p:spPr bwMode="auto">
          <a:xfrm>
            <a:off x="7167563" y="714375"/>
            <a:ext cx="460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endParaRPr lang="en-US" altLang="en-US" sz="1800"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47109" name="สี่เหลี่ยมผืนผ้า 7"/>
          <p:cNvSpPr>
            <a:spLocks noChangeArrowheads="1"/>
          </p:cNvSpPr>
          <p:nvPr/>
        </p:nvSpPr>
        <p:spPr bwMode="auto">
          <a:xfrm>
            <a:off x="2424113" y="214313"/>
            <a:ext cx="6457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60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การจัดฝึกอบรมในต่างประเทศ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0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6" name="Rectangle 4"/>
          <p:cNvSpPr>
            <a:spLocks noChangeArrowheads="1"/>
          </p:cNvSpPr>
          <p:nvPr/>
        </p:nvSpPr>
        <p:spPr bwMode="auto">
          <a:xfrm>
            <a:off x="1600200" y="214313"/>
            <a:ext cx="9072563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6000" b="1" u="sng" dirty="0">
                <a:solidFill>
                  <a:srgbClr val="0000FF"/>
                </a:solidFill>
                <a:latin typeface="TH SarabunIT๙" panose="020B0500040200020003" pitchFamily="34" charset="-34"/>
                <a:cs typeface="+mj-cs"/>
              </a:rPr>
              <a:t>การจัดฝึกอบรมในต่างประเทศ(ต่อ)</a:t>
            </a:r>
          </a:p>
        </p:txBody>
      </p:sp>
      <p:sp>
        <p:nvSpPr>
          <p:cNvPr id="622597" name="Rectangle 5"/>
          <p:cNvSpPr>
            <a:spLocks noChangeArrowheads="1"/>
          </p:cNvSpPr>
          <p:nvPr/>
        </p:nvSpPr>
        <p:spPr bwMode="auto">
          <a:xfrm>
            <a:off x="4583113" y="1295400"/>
            <a:ext cx="9906000" cy="463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Clr>
                <a:schemeClr val="tx1"/>
              </a:buClr>
            </a:pPr>
            <a:endParaRPr lang="en-US" altLang="en-US" sz="4800" b="1">
              <a:latin typeface="Angsana New" pitchFamily="18" charset="-34"/>
              <a:cs typeface="AngsanaUPC" pitchFamily="18" charset="-34"/>
            </a:endParaRPr>
          </a:p>
          <a:p>
            <a:pPr eaLnBrk="1" hangingPunct="1">
              <a:buClr>
                <a:schemeClr val="tx1"/>
              </a:buClr>
            </a:pPr>
            <a:endParaRPr lang="en-US" altLang="en-US" sz="4800" b="1">
              <a:latin typeface="Angsana New" pitchFamily="18" charset="-34"/>
              <a:cs typeface="AngsanaUPC" pitchFamily="18" charset="-34"/>
            </a:endParaRPr>
          </a:p>
          <a:p>
            <a:pPr eaLnBrk="1" hangingPunct="1"/>
            <a:endParaRPr lang="en-US" altLang="en-US" sz="4800">
              <a:latin typeface="Angsana New" pitchFamily="18" charset="-34"/>
              <a:cs typeface="AngsanaUPC" pitchFamily="18" charset="-34"/>
            </a:endParaRPr>
          </a:p>
          <a:p>
            <a:pPr eaLnBrk="1" hangingPunct="1"/>
            <a:endParaRPr lang="en-US" altLang="en-US" sz="440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7111" name="สี่เหลี่ยมผืนผ้า 6"/>
          <p:cNvSpPr>
            <a:spLocks noChangeArrowheads="1"/>
          </p:cNvSpPr>
          <p:nvPr/>
        </p:nvSpPr>
        <p:spPr bwMode="auto">
          <a:xfrm>
            <a:off x="1143000" y="1071563"/>
            <a:ext cx="9739313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Blip>
                <a:blip r:embed="rId4"/>
              </a:buBlip>
              <a:tabLst>
                <a:tab pos="377825" algn="l"/>
              </a:tabLst>
              <a:defRPr/>
            </a:pPr>
            <a:r>
              <a:rPr lang="th-TH" sz="4400" b="1" dirty="0">
                <a:solidFill>
                  <a:srgbClr val="333300"/>
                </a:solidFill>
                <a:latin typeface="TH SarabunIT๙" pitchFamily="34" charset="-34"/>
                <a:cs typeface="+mj-cs"/>
              </a:rPr>
              <a:t>ค่าเครื่องแต่งตัวในการฝึกอบรมในต่างประเทศเบิกจ่ายได้เฉพาะ</a:t>
            </a:r>
            <a:r>
              <a:rPr lang="th-TH" sz="4400" b="1" u="sng" dirty="0">
                <a:solidFill>
                  <a:srgbClr val="333300"/>
                </a:solidFill>
                <a:latin typeface="TH SarabunIT๙" pitchFamily="34" charset="-34"/>
                <a:cs typeface="+mj-cs"/>
              </a:rPr>
              <a:t>ผู้เข้ารับการฝึกอบรมที่เป็นบุคลากรของรัฐหรือเจ้าหน้าที่ </a:t>
            </a:r>
            <a:endParaRPr lang="th-TH" sz="4400" u="sng" dirty="0">
              <a:latin typeface="TH SarabunIT๙" pitchFamily="34" charset="-34"/>
              <a:cs typeface="+mj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377825" algn="l"/>
              </a:tabLst>
              <a:defRPr/>
            </a:pPr>
            <a:r>
              <a:rPr lang="th-TH" sz="4400" b="1" spc="-40" dirty="0">
                <a:solidFill>
                  <a:schemeClr val="accent1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400" b="1" spc="-4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ประเภททั่วไป ระดับปฏิบัติงาน/ประเภทวิชาการ ระดับปฏิบัติการ  </a:t>
            </a:r>
            <a:r>
              <a:rPr lang="th-TH" sz="4400" b="1" u="sng" spc="-4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เหมาจ่าย </a:t>
            </a:r>
            <a:r>
              <a:rPr lang="th-TH" sz="4400" b="1" u="sng" spc="-40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7,500</a:t>
            </a:r>
            <a:r>
              <a:rPr lang="th-TH" sz="4400" b="1" u="sng" spc="-40" dirty="0">
                <a:solidFill>
                  <a:schemeClr val="accent1"/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400" b="1" u="sng" spc="-4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บาท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377825" algn="l"/>
              </a:tabLst>
              <a:defRPr/>
            </a:pPr>
            <a:r>
              <a:rPr lang="th-TH" sz="4400" b="1" dirty="0">
                <a:solidFill>
                  <a:schemeClr val="accent1"/>
                </a:solidFill>
                <a:latin typeface="TH SarabunIT๙" pitchFamily="34" charset="-34"/>
                <a:cs typeface="+mj-cs"/>
              </a:rPr>
              <a:t>	</a:t>
            </a:r>
            <a:r>
              <a:rPr lang="th-TH" sz="4400" b="1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ประเภททั่วไป ระดับชำนาญงาน/อาวุโส/ทักษะพิเศษ ประเภท</a:t>
            </a:r>
            <a:r>
              <a:rPr lang="th-TH" sz="4400" b="1" spc="-50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วิชาการ ระดับชำนาญการ/ชำนาญการพิเศษ/เชี่ยวชาญ/ทรงคุณวุฒิ  </a:t>
            </a:r>
            <a:r>
              <a:rPr lang="th-TH" sz="4400" b="1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ประเภทอำนวยการระดับต้น/สูง ประเภทบริหารระดับต้น/สูง         </a:t>
            </a:r>
            <a:r>
              <a:rPr lang="th-TH" sz="4400" b="1" u="sng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เหมาจ่าย </a:t>
            </a:r>
            <a:r>
              <a:rPr lang="th-TH" sz="4400" b="1" u="sng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9,000</a:t>
            </a:r>
            <a:r>
              <a:rPr lang="th-TH" sz="4400" b="1" u="sng" dirty="0">
                <a:solidFill>
                  <a:schemeClr val="accent1"/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400" b="1" u="sng" dirty="0">
                <a:solidFill>
                  <a:srgbClr val="7030A0"/>
                </a:solidFill>
                <a:latin typeface="TH SarabunIT๙" pitchFamily="34" charset="-34"/>
                <a:cs typeface="+mj-cs"/>
              </a:rPr>
              <a:t>บาท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22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22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22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225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22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22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596" grpId="0"/>
      <p:bldP spid="62259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572" name="Rectangle 4"/>
          <p:cNvSpPr>
            <a:spLocks noChangeArrowheads="1"/>
          </p:cNvSpPr>
          <p:nvPr/>
        </p:nvSpPr>
        <p:spPr bwMode="auto">
          <a:xfrm>
            <a:off x="2038350" y="549275"/>
            <a:ext cx="8210550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4800" b="1" u="sng" dirty="0">
                <a:solidFill>
                  <a:srgbClr val="0000FF"/>
                </a:solidFill>
                <a:latin typeface="TH NiramitIT๙" panose="02000506000000020004" pitchFamily="2" charset="-34"/>
                <a:cs typeface="+mj-cs"/>
              </a:rPr>
              <a:t>กรณีส่วนราชการที่จัดฝึกอบรมจะจ้างจัดฝึกอบรมไม่ว่าทั้งหมดหรือบางส่วนให้ดำเนินการได้</a:t>
            </a:r>
          </a:p>
        </p:txBody>
      </p:sp>
      <p:sp>
        <p:nvSpPr>
          <p:cNvPr id="621573" name="Rectangle 5"/>
          <p:cNvSpPr>
            <a:spLocks noChangeArrowheads="1"/>
          </p:cNvSpPr>
          <p:nvPr/>
        </p:nvSpPr>
        <p:spPr bwMode="auto">
          <a:xfrm>
            <a:off x="1752600" y="2592388"/>
            <a:ext cx="8496300" cy="250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92278"/>
              </a:buClr>
              <a:buFont typeface="Wingdings" panose="05000000000000000000" pitchFamily="2" charset="2"/>
              <a:buChar char="v"/>
              <a:defRPr/>
            </a:pPr>
            <a:r>
              <a:rPr lang="th-TH" altLang="en-US" sz="4400" b="1" dirty="0">
                <a:solidFill>
                  <a:srgbClr val="993300"/>
                </a:solidFill>
                <a:latin typeface="Angsana New" panose="02020603050405020304" pitchFamily="18" charset="-34"/>
                <a:cs typeface="+mj-cs"/>
              </a:rPr>
              <a:t>	ตาม</a:t>
            </a:r>
            <a:r>
              <a:rPr lang="th-TH" altLang="en-US" sz="44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หลักเกณฑ์ / อัตราค่าใช้จ่ายตามระเบียบกำหนด</a:t>
            </a: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92278"/>
              </a:buClr>
              <a:buFont typeface="Wingdings" panose="05000000000000000000" pitchFamily="2" charset="2"/>
              <a:buChar char="v"/>
              <a:defRPr/>
            </a:pPr>
            <a:r>
              <a:rPr lang="th-TH" altLang="en-US" sz="44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	วิธีการจัดจ้าง ตามระเบียบพัสดุ</a:t>
            </a:r>
          </a:p>
          <a:p>
            <a:pPr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92278"/>
              </a:buClr>
              <a:buFont typeface="Wingdings" panose="05000000000000000000" pitchFamily="2" charset="2"/>
              <a:buChar char="v"/>
              <a:defRPr/>
            </a:pPr>
            <a:r>
              <a:rPr lang="th-TH" altLang="en-US" sz="44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	ใช้ใบเสร็จรับเงินผู้รับจ้าง เป็นหลักฐานการเบิกจ่า</a:t>
            </a:r>
            <a:r>
              <a:rPr lang="th-TH" altLang="en-US" sz="4400" b="1" dirty="0">
                <a:solidFill>
                  <a:srgbClr val="993300"/>
                </a:solidFill>
                <a:latin typeface="Angsana New" panose="02020603050405020304" pitchFamily="18" charset="-34"/>
                <a:cs typeface="+mj-cs"/>
              </a:rPr>
              <a:t>ย</a:t>
            </a:r>
          </a:p>
        </p:txBody>
      </p:sp>
      <p:pic>
        <p:nvPicPr>
          <p:cNvPr id="621574" name="Picture 6" descr="j025065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0" y="5099050"/>
            <a:ext cx="3240088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21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21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21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215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21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21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21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21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21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1572" grpId="0"/>
      <p:bldP spid="62157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4"/>
          <p:cNvSpPr txBox="1">
            <a:spLocks noChangeArrowheads="1"/>
          </p:cNvSpPr>
          <p:nvPr/>
        </p:nvSpPr>
        <p:spPr bwMode="auto">
          <a:xfrm>
            <a:off x="1204913" y="1028700"/>
            <a:ext cx="9739312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04813" indent="-404813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8000" b="1" u="sng" dirty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ส่วนที่ 2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altLang="en-US" sz="6000" b="1" u="sng" dirty="0">
                <a:solidFill>
                  <a:srgbClr val="800080"/>
                </a:solidFill>
                <a:latin typeface="TH SarabunIT๙" panose="020B0500040200020003" pitchFamily="34" charset="-34"/>
                <a:cs typeface="+mj-cs"/>
              </a:rPr>
              <a:t>ค่าใช้จ่ายของผู้เข้ารับการฝึกอบรม</a:t>
            </a:r>
            <a:endParaRPr lang="en-US" altLang="en-US" sz="6000" b="1" u="sng" dirty="0">
              <a:solidFill>
                <a:srgbClr val="800080"/>
              </a:solidFill>
              <a:latin typeface="TH SarabunIT๙" panose="020B0500040200020003" pitchFamily="34" charset="-34"/>
              <a:cs typeface="+mj-cs"/>
            </a:endParaRPr>
          </a:p>
        </p:txBody>
      </p:sp>
      <p:pic>
        <p:nvPicPr>
          <p:cNvPr id="69635" name="Picture 6" descr="C:\Program Files\Microsoft Office\MEDIA\CAGCAT10\j0149481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25" y="3857625"/>
            <a:ext cx="4403725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l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986" name="Rectangle 2"/>
          <p:cNvSpPr>
            <a:spLocks noChangeArrowheads="1"/>
          </p:cNvSpPr>
          <p:nvPr/>
        </p:nvSpPr>
        <p:spPr bwMode="auto">
          <a:xfrm>
            <a:off x="1381125" y="500063"/>
            <a:ext cx="920115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600" b="1" u="sng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ค่าใช้จ่ายของผู้เข้ารับการฝึกอบรม</a:t>
            </a:r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1309688" y="1714500"/>
            <a:ext cx="9739312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04813" indent="-4048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eaLnBrk="1" hangingPunct="1">
              <a:defRPr/>
            </a:pPr>
            <a:r>
              <a:rPr lang="th-TH" altLang="en-US" sz="44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+mj-cs"/>
              </a:rPr>
              <a:t>♥ </a:t>
            </a:r>
            <a:r>
              <a:rPr lang="th-TH" altLang="en-US" sz="4400" b="1" dirty="0" smtClean="0">
                <a:solidFill>
                  <a:srgbClr val="336600"/>
                </a:solidFill>
                <a:latin typeface="TH SarabunIT๙" panose="020B0500040200020003" pitchFamily="34" charset="-34"/>
                <a:cs typeface="+mj-cs"/>
              </a:rPr>
              <a:t>การส่งบุคลากรเข้ารับการฝึกอบรมให้ส่วนราชการต้นสังกัดอนุมัติเฉพาะ</a:t>
            </a:r>
            <a:r>
              <a:rPr lang="th-TH" altLang="en-US" sz="4400" b="1" u="sng" dirty="0" smtClean="0">
                <a:solidFill>
                  <a:srgbClr val="336600"/>
                </a:solidFill>
                <a:latin typeface="TH SarabunIT๙" panose="020B0500040200020003" pitchFamily="34" charset="-34"/>
                <a:cs typeface="+mj-cs"/>
              </a:rPr>
              <a:t>ผู้ปฏิบัติหน้าที่เกี่ยวข้องหรือเป็นประโยชน์ต่อส่วนราชการนั้น ตามจำนวนที่เห็นสมควร โดยคำนึงถึง            ความจำเป็น และเหมาะสมในการปฏิบัติงาน </a:t>
            </a:r>
            <a:r>
              <a:rPr lang="th-TH" altLang="en-US" sz="4400" b="1" dirty="0" smtClean="0">
                <a:solidFill>
                  <a:srgbClr val="C00000"/>
                </a:solidFill>
                <a:latin typeface="AngsanaUPC" panose="02020603050405020304" pitchFamily="18" charset="-34"/>
                <a:cs typeface="+mj-cs"/>
              </a:rPr>
              <a:t>♥</a:t>
            </a:r>
          </a:p>
        </p:txBody>
      </p:sp>
      <p:pic>
        <p:nvPicPr>
          <p:cNvPr id="6" name="Picture 7" descr="j02925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25" y="4429125"/>
            <a:ext cx="3643313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1986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309688" y="1071563"/>
            <a:ext cx="9739312" cy="55705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04813" indent="-40481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C00000"/>
                </a:solidFill>
                <a:latin typeface="+mn-lt"/>
                <a:cs typeface="+mj-cs"/>
              </a:rPr>
              <a:t>♥ </a:t>
            </a:r>
            <a:r>
              <a:rPr lang="th-TH" sz="4400" b="1" dirty="0">
                <a:solidFill>
                  <a:srgbClr val="C00000"/>
                </a:solidFill>
                <a:latin typeface="TH SarabunIT๙" pitchFamily="34" charset="-34"/>
                <a:cs typeface="+mj-cs"/>
              </a:rPr>
              <a:t>ค่าลงทะเบียน / ค่าธรรมเนียม/ทำนองเดียวกันเรียกชื่ออย่างอื่นเบิกเท่าที่จ่ายจริง ตามที่ส่วนราชการหน่วยงานจัดฝึกอบรมเรียกเก็บ</a:t>
            </a:r>
          </a:p>
          <a:p>
            <a:pPr marL="404813" indent="-40481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♥ </a:t>
            </a:r>
            <a:r>
              <a:rPr lang="th-TH" sz="4400" b="1" dirty="0">
                <a:solidFill>
                  <a:srgbClr val="0070C0"/>
                </a:solidFill>
                <a:latin typeface="TH SarabunIT๙" pitchFamily="34" charset="-34"/>
                <a:cs typeface="+mj-cs"/>
              </a:rPr>
              <a:t>ถ้าค่าลงทะเบียนรวมค่าอาหาร ที่พัก พาหนะในการฝึกอบรม</a:t>
            </a:r>
          </a:p>
          <a:p>
            <a:pPr marL="692150" indent="-6921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0070C0"/>
                </a:solidFill>
                <a:latin typeface="TH SarabunIT๙" pitchFamily="34" charset="-34"/>
                <a:cs typeface="+mj-cs"/>
              </a:rPr>
              <a:t>     ไว้หมดแล้ว หรือผู้จัดออกให้ทั้งหมด  </a:t>
            </a:r>
            <a:r>
              <a:rPr lang="th-TH" sz="4800" b="1" u="sng" dirty="0">
                <a:solidFill>
                  <a:srgbClr val="FF0000"/>
                </a:solidFill>
                <a:latin typeface="TH SarabunIT๙" pitchFamily="34" charset="-34"/>
                <a:cs typeface="+mj-cs"/>
              </a:rPr>
              <a:t>ต้องงดเบิก </a:t>
            </a:r>
          </a:p>
          <a:p>
            <a:pPr marL="692150" indent="-6921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002060"/>
                </a:solidFill>
                <a:latin typeface="TH SarabunIT๙" pitchFamily="34" charset="-34"/>
                <a:cs typeface="+mj-cs"/>
              </a:rPr>
              <a:t> </a:t>
            </a:r>
            <a:r>
              <a:rPr lang="th-TH" sz="4400" b="1" dirty="0">
                <a:solidFill>
                  <a:schemeClr val="accent6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♥ </a:t>
            </a:r>
            <a:r>
              <a:rPr lang="th-TH" sz="4400" b="1" dirty="0">
                <a:solidFill>
                  <a:srgbClr val="0070C0"/>
                </a:solidFill>
                <a:latin typeface="TH SarabunIT๙" pitchFamily="34" charset="-34"/>
                <a:cs typeface="+mj-cs"/>
              </a:rPr>
              <a:t>ถ้าค่าลงทะเบียนไม่รวมค่าอาหาร ที่พัก ยานพาหนะ หรือ           ผู้จัดไม่ออกค่าใช้จ่าย ให้ผู้เข้ารับการฝึกอบรมเบิกในส่วนที่ไม่ได้ออกให้ตามหลักเกณฑ์และอัตราตามระเบียบ ข้อ 18</a:t>
            </a:r>
          </a:p>
        </p:txBody>
      </p:sp>
      <p:sp>
        <p:nvSpPr>
          <p:cNvPr id="681986" name="Rectangle 2"/>
          <p:cNvSpPr>
            <a:spLocks noChangeArrowheads="1"/>
          </p:cNvSpPr>
          <p:nvPr/>
        </p:nvSpPr>
        <p:spPr bwMode="auto">
          <a:xfrm>
            <a:off x="1524000" y="214313"/>
            <a:ext cx="920115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b="1" u="sng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ค่าใช้จ่ายของผู้เข้ารับการฝึกอบรม (ต่อ</a:t>
            </a:r>
            <a:r>
              <a:rPr lang="th-TH" sz="60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)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1986" grpId="0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6" name="Rectangle 6"/>
          <p:cNvSpPr>
            <a:spLocks noChangeArrowheads="1"/>
          </p:cNvSpPr>
          <p:nvPr/>
        </p:nvSpPr>
        <p:spPr bwMode="auto">
          <a:xfrm>
            <a:off x="1343025" y="428625"/>
            <a:ext cx="9705975" cy="498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96850" lvl="1" indent="-6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u="sng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โครงการหรือหลักสูตรการฝึกอบรมต่างประเทศ</a:t>
            </a:r>
          </a:p>
          <a:p>
            <a:pPr marL="196850" lvl="1" indent="-6350" algn="thai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400" b="1" dirty="0">
                <a:solidFill>
                  <a:srgbClr val="FF6600"/>
                </a:solidFill>
                <a:latin typeface="TH SarabunIT๙" pitchFamily="34" charset="-34"/>
                <a:cs typeface="+mj-cs"/>
              </a:rPr>
              <a:t>		</a:t>
            </a:r>
            <a:r>
              <a:rPr lang="th-TH" sz="4400" b="1" dirty="0">
                <a:solidFill>
                  <a:schemeClr val="tx2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กรณีบุคลากรของรัฐได้รับอนุมัติให้เดินทางไปฝึกอบรม                                                                                  ในต่างประเทศ</a:t>
            </a:r>
            <a:r>
              <a:rPr lang="th-TH" sz="4400" b="1" u="sng" dirty="0">
                <a:solidFill>
                  <a:schemeClr val="tx2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โดยได้รับความช่วยเหลือ</a:t>
            </a:r>
            <a:r>
              <a:rPr lang="th-TH" sz="4400" b="1" u="sng" spc="-120" dirty="0">
                <a:solidFill>
                  <a:schemeClr val="tx2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ค่าใช้จ่ายทั้งหมด               ให้งดเบิกค่าใช้จ่าย </a:t>
            </a:r>
            <a:r>
              <a:rPr lang="th-TH" sz="4400" b="1" u="sng" dirty="0">
                <a:solidFill>
                  <a:srgbClr val="FF0000"/>
                </a:solidFill>
                <a:latin typeface="TH SarabunIT๙" pitchFamily="34" charset="-34"/>
                <a:cs typeface="+mj-cs"/>
              </a:rPr>
              <a:t>หากได้รับความช่วยเหลือบางส่วนให้เบิก</a:t>
            </a:r>
            <a:r>
              <a:rPr lang="th-TH" sz="4400" b="1" u="sng" spc="-60" dirty="0">
                <a:solidFill>
                  <a:srgbClr val="FF0000"/>
                </a:solidFill>
                <a:latin typeface="TH SarabunIT๙" pitchFamily="34" charset="-34"/>
                <a:cs typeface="+mj-cs"/>
              </a:rPr>
              <a:t>ค่าใช้จ่ายสมทบในส่วนที่ไม่ได้รับความช่วยเหลือได้ตามพระราชกฤษฎีกาค่าใช้จ่ายในการเดินทาง</a:t>
            </a:r>
            <a:r>
              <a:rPr lang="th-TH" sz="4400" b="1" u="sng" dirty="0">
                <a:solidFill>
                  <a:srgbClr val="FF0000"/>
                </a:solidFill>
                <a:latin typeface="TH SarabunIT๙" pitchFamily="34" charset="-34"/>
                <a:cs typeface="+mj-cs"/>
              </a:rPr>
              <a:t>แต่ต้องไม่เกินวงเงินที่ได้รับความช่วยเหลือภายใต้เงื่อนไข ดังนี้</a:t>
            </a:r>
          </a:p>
        </p:txBody>
      </p:sp>
      <p:sp>
        <p:nvSpPr>
          <p:cNvPr id="75779" name="Rectangle 9"/>
          <p:cNvSpPr>
            <a:spLocks noChangeArrowheads="1"/>
          </p:cNvSpPr>
          <p:nvPr/>
        </p:nvSpPr>
        <p:spPr bwMode="auto">
          <a:xfrm>
            <a:off x="1447800" y="3124200"/>
            <a:ext cx="8748713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/>
          <a:p>
            <a:pPr lvl="1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en-US" sz="4000">
                <a:latin typeface="Angsana New" pitchFamily="18" charset="-34"/>
                <a:cs typeface="Angsana New" pitchFamily="18" charset="-34"/>
              </a:rPr>
              <a:t>  </a:t>
            </a:r>
            <a:endParaRPr lang="th-TH" altLang="en-US" sz="4000" b="1">
              <a:solidFill>
                <a:srgbClr val="993300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75780" name="Picture 10" descr="C:\Program Files\Microsoft Office\MEDIA\CAGCAT10\j0233070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5218113"/>
            <a:ext cx="2281238" cy="1417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526" grpId="0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8"/>
          <p:cNvSpPr>
            <a:spLocks noChangeArrowheads="1"/>
          </p:cNvSpPr>
          <p:nvPr/>
        </p:nvSpPr>
        <p:spPr bwMode="auto">
          <a:xfrm>
            <a:off x="1343025" y="404813"/>
            <a:ext cx="312420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342900" indent="-3429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>
                <a:srgbClr val="1625E6"/>
              </a:buClr>
              <a:buFont typeface="Monotype Sorts" charset="2"/>
              <a:buBlip>
                <a:blip r:embed="rId4"/>
              </a:buBlip>
              <a:defRPr/>
            </a:pPr>
            <a:r>
              <a:rPr lang="en-US" altLang="en-US" sz="4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en-US" sz="4500" b="1" u="sng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ค่าเครื่องบิน</a:t>
            </a:r>
          </a:p>
        </p:txBody>
      </p:sp>
      <p:sp>
        <p:nvSpPr>
          <p:cNvPr id="53252" name="Rectangle 9"/>
          <p:cNvSpPr>
            <a:spLocks noChangeArrowheads="1"/>
          </p:cNvSpPr>
          <p:nvPr/>
        </p:nvSpPr>
        <p:spPr bwMode="auto">
          <a:xfrm>
            <a:off x="3357563" y="465138"/>
            <a:ext cx="76882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342900" indent="-3429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lvl="1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US" altLang="en-US" sz="4000" dirty="0">
                <a:latin typeface="Angsana New" panose="02020603050405020304" pitchFamily="18" charset="-34"/>
                <a:cs typeface="+mj-cs"/>
              </a:rPr>
              <a:t>  </a:t>
            </a:r>
            <a:r>
              <a:rPr lang="th-TH" altLang="en-US" sz="40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ได้รับไป</a:t>
            </a:r>
            <a:r>
              <a:rPr lang="en-US" altLang="en-US" sz="40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 – </a:t>
            </a:r>
            <a:r>
              <a:rPr lang="th-TH" altLang="en-US" sz="40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กลับ</a:t>
            </a:r>
            <a:r>
              <a:rPr lang="en-US" altLang="en-US" sz="40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 : </a:t>
            </a:r>
            <a:r>
              <a:rPr lang="th-TH" altLang="en-US" sz="40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งดเบิก (แม้จะได้รับต่ำกว่าสิทธิ)</a:t>
            </a:r>
          </a:p>
        </p:txBody>
      </p:sp>
      <p:sp>
        <p:nvSpPr>
          <p:cNvPr id="53253" name="Rectangle 10"/>
          <p:cNvSpPr>
            <a:spLocks noChangeArrowheads="1"/>
          </p:cNvSpPr>
          <p:nvPr/>
        </p:nvSpPr>
        <p:spPr bwMode="auto">
          <a:xfrm>
            <a:off x="1435100" y="1211263"/>
            <a:ext cx="94488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342900" indent="-3429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lvl="1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th-TH" altLang="en-US" sz="40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ได้รับเที่ยวเดียว</a:t>
            </a:r>
            <a:r>
              <a:rPr lang="en-US" altLang="en-US" sz="40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 : </a:t>
            </a:r>
            <a:r>
              <a:rPr lang="th-TH" altLang="en-US" sz="40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เบิกอีกหนึ่งเที่ยวชั้นเดียวกัน</a:t>
            </a:r>
            <a:r>
              <a:rPr lang="en-US" altLang="en-US" sz="40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 </a:t>
            </a:r>
            <a:r>
              <a:rPr lang="th-TH" altLang="en-US" sz="4000" b="1" dirty="0">
                <a:solidFill>
                  <a:srgbClr val="FF0000"/>
                </a:solidFill>
                <a:latin typeface="TH SarabunIT๙" panose="020B0500040200020003" pitchFamily="34" charset="-34"/>
                <a:cs typeface="+mj-cs"/>
              </a:rPr>
              <a:t>แต่ไม่สูงกว่าสิทธิ</a:t>
            </a:r>
          </a:p>
        </p:txBody>
      </p:sp>
      <p:sp>
        <p:nvSpPr>
          <p:cNvPr id="53254" name="Rectangle 11"/>
          <p:cNvSpPr>
            <a:spLocks noChangeArrowheads="1"/>
          </p:cNvSpPr>
          <p:nvPr/>
        </p:nvSpPr>
        <p:spPr bwMode="auto">
          <a:xfrm>
            <a:off x="1343025" y="1908175"/>
            <a:ext cx="5597525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marL="342900" indent="-3429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>
                <a:srgbClr val="1625E6"/>
              </a:buClr>
              <a:buFont typeface="Monotype Sorts" charset="2"/>
              <a:buBlip>
                <a:blip r:embed="rId4"/>
              </a:buBlip>
              <a:defRPr/>
            </a:pPr>
            <a:r>
              <a:rPr lang="en-US" altLang="en-US" sz="4500" b="1" dirty="0">
                <a:latin typeface="Angsana New" panose="02020603050405020304" pitchFamily="18" charset="-34"/>
              </a:rPr>
              <a:t> </a:t>
            </a:r>
            <a:r>
              <a:rPr lang="th-TH" altLang="en-US" sz="4500" b="1" u="sng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ค่าที่พัก</a:t>
            </a:r>
            <a:r>
              <a:rPr lang="en-US" altLang="en-US" sz="45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 </a:t>
            </a:r>
            <a:r>
              <a:rPr lang="th-TH" altLang="en-US" sz="45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จัดให้ </a:t>
            </a:r>
            <a:r>
              <a:rPr lang="en-US" altLang="en-US" sz="45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: </a:t>
            </a:r>
            <a:r>
              <a:rPr lang="th-TH" altLang="en-US" sz="45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งดเบิก</a:t>
            </a:r>
            <a:r>
              <a:rPr lang="en-US" altLang="en-US" sz="4500" b="1" dirty="0">
                <a:solidFill>
                  <a:srgbClr val="993300"/>
                </a:solidFill>
                <a:latin typeface="TH SarabunIT๙" panose="020B0500040200020003" pitchFamily="34" charset="-34"/>
                <a:cs typeface="+mj-cs"/>
              </a:rPr>
              <a:t> </a:t>
            </a:r>
            <a:endParaRPr lang="th-TH" altLang="en-US" sz="4500" b="1" dirty="0">
              <a:solidFill>
                <a:srgbClr val="993300"/>
              </a:solidFill>
              <a:latin typeface="TH SarabunIT๙" panose="020B0500040200020003" pitchFamily="34" charset="-34"/>
              <a:cs typeface="+mj-cs"/>
            </a:endParaRPr>
          </a:p>
        </p:txBody>
      </p:sp>
      <p:sp>
        <p:nvSpPr>
          <p:cNvPr id="53256" name="Rectangle 13"/>
          <p:cNvSpPr>
            <a:spLocks noChangeArrowheads="1"/>
          </p:cNvSpPr>
          <p:nvPr/>
        </p:nvSpPr>
        <p:spPr bwMode="auto">
          <a:xfrm>
            <a:off x="1343025" y="2719388"/>
            <a:ext cx="9372600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marL="342900" indent="-342900" eaLnBrk="1" fontAlgn="auto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4000" dirty="0">
                <a:solidFill>
                  <a:schemeClr val="accent2">
                    <a:lumMod val="50000"/>
                  </a:schemeClr>
                </a:solidFill>
                <a:latin typeface="AngsanaUPC" pitchFamily="18" charset="-34"/>
                <a:cs typeface="+mj-cs"/>
              </a:rPr>
              <a:t>     </a:t>
            </a:r>
            <a:r>
              <a:rPr lang="th-TH" sz="4000" dirty="0">
                <a:solidFill>
                  <a:schemeClr val="accent5">
                    <a:lumMod val="50000"/>
                  </a:schemeClr>
                </a:solidFill>
                <a:latin typeface="AngsanaUPC" pitchFamily="18" charset="-34"/>
                <a:cs typeface="+mj-cs"/>
              </a:rPr>
              <a:t>ได้รับ</a:t>
            </a:r>
            <a:r>
              <a:rPr lang="th-TH" sz="4000" b="1" dirty="0">
                <a:solidFill>
                  <a:schemeClr val="accent5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ต่ำกว่าสิทธิ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:</a:t>
            </a:r>
            <a:r>
              <a:rPr lang="th-TH" sz="4000" b="1" dirty="0">
                <a:solidFill>
                  <a:schemeClr val="accent5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เบิกเพิ่มส่วนที่ขาดตามที่จ่ายจริง</a:t>
            </a:r>
            <a:r>
              <a:rPr lang="en-US" sz="4000" b="1" dirty="0">
                <a:solidFill>
                  <a:schemeClr val="accent5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 / </a:t>
            </a:r>
            <a:r>
              <a:rPr lang="th-TH" sz="4000" b="1" dirty="0">
                <a:solidFill>
                  <a:schemeClr val="accent5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ไม่เกินสิทธิ</a:t>
            </a:r>
          </a:p>
        </p:txBody>
      </p:sp>
      <p:sp>
        <p:nvSpPr>
          <p:cNvPr id="77832" name="สี่เหลี่ยมผืนผ้า 1"/>
          <p:cNvSpPr>
            <a:spLocks noChangeArrowheads="1"/>
          </p:cNvSpPr>
          <p:nvPr/>
        </p:nvSpPr>
        <p:spPr bwMode="auto">
          <a:xfrm>
            <a:off x="1343025" y="3384550"/>
            <a:ext cx="2560638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  <a:buClr>
                <a:srgbClr val="5130CC"/>
              </a:buClr>
              <a:buFontTx/>
              <a:buBlip>
                <a:blip r:embed="rId4"/>
              </a:buBlip>
            </a:pPr>
            <a:r>
              <a:rPr lang="th-TH" altLang="en-US" sz="5000" b="1" u="sng">
                <a:solidFill>
                  <a:srgbClr val="333300"/>
                </a:solidFill>
                <a:latin typeface="TH SarabunIT๙" pitchFamily="34" charset="-34"/>
                <a:cs typeface="Angsana New" pitchFamily="18" charset="-34"/>
              </a:rPr>
              <a:t>ค่าเบี้ยเลี้ยง</a:t>
            </a:r>
          </a:p>
        </p:txBody>
      </p:sp>
      <p:sp>
        <p:nvSpPr>
          <p:cNvPr id="77833" name="สี่เหลี่ยมผืนผ้า 2"/>
          <p:cNvSpPr>
            <a:spLocks noChangeArrowheads="1"/>
          </p:cNvSpPr>
          <p:nvPr/>
        </p:nvSpPr>
        <p:spPr bwMode="auto">
          <a:xfrm>
            <a:off x="1357313" y="4170363"/>
            <a:ext cx="9094787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1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altLang="en-US" sz="4800" b="1">
                <a:solidFill>
                  <a:srgbClr val="333300"/>
                </a:solidFill>
                <a:latin typeface="TH SarabunIT๙" pitchFamily="34" charset="-34"/>
                <a:cs typeface="Angsana New" pitchFamily="18" charset="-34"/>
              </a:rPr>
              <a:t>ได้รับต่ำกว่าสิทธิ</a:t>
            </a:r>
            <a:r>
              <a:rPr lang="en-US" altLang="en-US" sz="4800" b="1">
                <a:solidFill>
                  <a:srgbClr val="333300"/>
                </a:solidFill>
                <a:latin typeface="TH SarabunIT๙" pitchFamily="34" charset="-34"/>
                <a:cs typeface="Angsana New" pitchFamily="18" charset="-34"/>
              </a:rPr>
              <a:t> : </a:t>
            </a:r>
            <a:r>
              <a:rPr lang="th-TH" altLang="en-US" sz="4800" b="1">
                <a:solidFill>
                  <a:srgbClr val="333300"/>
                </a:solidFill>
                <a:latin typeface="TH SarabunIT๙" pitchFamily="34" charset="-34"/>
                <a:cs typeface="Angsana New" pitchFamily="18" charset="-34"/>
              </a:rPr>
              <a:t>เบิกสมทบได้ไม่เกินสิทธิแต่มี</a:t>
            </a:r>
          </a:p>
        </p:txBody>
      </p:sp>
      <p:sp>
        <p:nvSpPr>
          <p:cNvPr id="77834" name="สี่เหลี่ยมผืนผ้า 3"/>
          <p:cNvSpPr>
            <a:spLocks noChangeArrowheads="1"/>
          </p:cNvSpPr>
          <p:nvPr/>
        </p:nvSpPr>
        <p:spPr bwMode="auto">
          <a:xfrm>
            <a:off x="1330325" y="4826000"/>
            <a:ext cx="8766175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lvl="1" eaLnBrk="1" hangingPunct="1">
              <a:lnSpc>
                <a:spcPct val="90000"/>
              </a:lnSpc>
              <a:spcBef>
                <a:spcPct val="50000"/>
              </a:spcBef>
            </a:pPr>
            <a:r>
              <a:rPr lang="th-TH" altLang="en-US" sz="4800" b="1">
                <a:solidFill>
                  <a:srgbClr val="333300"/>
                </a:solidFill>
                <a:latin typeface="TH SarabunIT๙" pitchFamily="34" charset="-34"/>
                <a:cs typeface="Angsana New" pitchFamily="18" charset="-34"/>
              </a:rPr>
              <a:t>การจัดอาหารระหว่างฝึกอบรมหักเบี้ยเลี้ยงเหมือน          ในประเทศ (1 ใน 3 ของอัตราเบี้ยเลี้ยงเดินทาง)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858" name="Rectangle 1026"/>
          <p:cNvSpPr>
            <a:spLocks noChangeArrowheads="1"/>
          </p:cNvSpPr>
          <p:nvPr/>
        </p:nvSpPr>
        <p:spPr bwMode="auto">
          <a:xfrm>
            <a:off x="3524250" y="381000"/>
            <a:ext cx="5357813" cy="990600"/>
          </a:xfrm>
          <a:prstGeom prst="rect">
            <a:avLst/>
          </a:prstGeom>
          <a:noFill/>
          <a:ln w="762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577850" indent="-57785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6000" b="1" dirty="0">
                <a:solidFill>
                  <a:schemeClr val="hlink"/>
                </a:solidFill>
                <a:latin typeface="Angsana New" panose="02020603050405020304" pitchFamily="18" charset="-34"/>
                <a:cs typeface="AngsanaUPC" panose="02020603050405020304" pitchFamily="18" charset="-34"/>
              </a:rPr>
              <a:t>  </a:t>
            </a:r>
            <a:r>
              <a:rPr lang="th-TH" altLang="en-US" sz="6000" b="1" dirty="0">
                <a:solidFill>
                  <a:schemeClr val="hlink"/>
                </a:solidFill>
                <a:latin typeface="TH SarabunIT๙" panose="020B0500040200020003" pitchFamily="34" charset="-34"/>
                <a:cs typeface="+mj-cs"/>
              </a:rPr>
              <a:t>ค่าใช้จ่ายในการจัดงาน</a:t>
            </a:r>
          </a:p>
        </p:txBody>
      </p:sp>
      <p:sp>
        <p:nvSpPr>
          <p:cNvPr id="761860" name="Rectangle 1028"/>
          <p:cNvSpPr>
            <a:spLocks noChangeArrowheads="1"/>
          </p:cNvSpPr>
          <p:nvPr/>
        </p:nvSpPr>
        <p:spPr bwMode="auto">
          <a:xfrm>
            <a:off x="1524000" y="1928813"/>
            <a:ext cx="9396413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77850" indent="-57785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Tx/>
              <a:buBlip>
                <a:blip r:embed="rId4"/>
              </a:buBlip>
              <a:tabLst>
                <a:tab pos="574675" algn="l"/>
              </a:tabLst>
              <a:defRPr/>
            </a:pPr>
            <a:r>
              <a:rPr lang="th-TH" sz="4800" b="1" dirty="0">
                <a:solidFill>
                  <a:srgbClr val="006600"/>
                </a:solidFill>
                <a:latin typeface="TH SarabunIT๙" pitchFamily="34" charset="-34"/>
                <a:cs typeface="+mj-cs"/>
              </a:rPr>
              <a:t>การจัดงานตามแผนงาน</a:t>
            </a:r>
            <a:r>
              <a:rPr lang="en-US" sz="4800" b="1" dirty="0">
                <a:solidFill>
                  <a:srgbClr val="006600"/>
                </a:solidFill>
                <a:latin typeface="TH SarabunIT๙" pitchFamily="34" charset="-34"/>
                <a:cs typeface="+mj-cs"/>
              </a:rPr>
              <a:t>/</a:t>
            </a:r>
            <a:r>
              <a:rPr lang="th-TH" sz="4800" b="1" dirty="0">
                <a:solidFill>
                  <a:srgbClr val="006600"/>
                </a:solidFill>
                <a:latin typeface="TH SarabunIT๙" pitchFamily="34" charset="-34"/>
                <a:cs typeface="+mj-cs"/>
              </a:rPr>
              <a:t>โครงการตามภารกิจปกติ                                         </a:t>
            </a:r>
            <a:r>
              <a:rPr lang="th-TH" sz="4800" b="1" spc="-70" dirty="0">
                <a:solidFill>
                  <a:srgbClr val="006600"/>
                </a:solidFill>
                <a:latin typeface="TH SarabunIT๙" pitchFamily="34" charset="-34"/>
                <a:cs typeface="+mj-cs"/>
              </a:rPr>
              <a:t>ตามนโยบายของทางราชการให้หัวหน้าส่วนราชการ</a:t>
            </a:r>
            <a:r>
              <a:rPr lang="th-TH" sz="4800" b="1" spc="-40" dirty="0">
                <a:solidFill>
                  <a:srgbClr val="006600"/>
                </a:solidFill>
                <a:latin typeface="TH SarabunIT๙" pitchFamily="34" charset="-34"/>
                <a:cs typeface="+mj-cs"/>
              </a:rPr>
              <a:t>พิจารณาอนุมัติการเบิกจ่ายค่าใช้จ่ายในการจัดงาน                         </a:t>
            </a:r>
            <a:r>
              <a:rPr lang="th-TH" sz="4800" b="1" dirty="0">
                <a:solidFill>
                  <a:srgbClr val="006600"/>
                </a:solidFill>
                <a:latin typeface="TH SarabunIT๙" pitchFamily="34" charset="-34"/>
                <a:cs typeface="+mj-cs"/>
              </a:rPr>
              <a:t>ได้เท่าที่จ่ายจริงตามความจำเป็นเหมาะสม ประหยัด </a:t>
            </a:r>
          </a:p>
        </p:txBody>
      </p:sp>
      <p:pic>
        <p:nvPicPr>
          <p:cNvPr id="79876" name="Picture 5" descr="C:\Program Files\Microsoft Office\MEDIA\CAGCAT10\j0283209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75" y="285750"/>
            <a:ext cx="1198563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77" name="Picture 5" descr="C:\Program Files\Microsoft Office\MEDIA\CAGCAT10\j0283209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285750"/>
            <a:ext cx="1198562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18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1858" grpId="0" autoUpdateAnimBg="0"/>
      <p:bldP spid="761860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858" name="Rectangle 1026"/>
          <p:cNvSpPr>
            <a:spLocks noChangeArrowheads="1"/>
          </p:cNvSpPr>
          <p:nvPr/>
        </p:nvSpPr>
        <p:spPr bwMode="auto">
          <a:xfrm>
            <a:off x="3309938" y="381000"/>
            <a:ext cx="5500687" cy="990600"/>
          </a:xfrm>
          <a:prstGeom prst="rect">
            <a:avLst/>
          </a:prstGeom>
          <a:noFill/>
          <a:ln w="76200">
            <a:solidFill>
              <a:schemeClr val="fol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577850" indent="-57785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6000" b="1" dirty="0">
                <a:solidFill>
                  <a:schemeClr val="hlink"/>
                </a:solidFill>
                <a:latin typeface="Angsana New" panose="02020603050405020304" pitchFamily="18" charset="-34"/>
                <a:cs typeface="AngsanaUPC" panose="02020603050405020304" pitchFamily="18" charset="-34"/>
              </a:rPr>
              <a:t>  </a:t>
            </a:r>
            <a:r>
              <a:rPr lang="th-TH" altLang="en-US" sz="6000" b="1" dirty="0">
                <a:solidFill>
                  <a:schemeClr val="hlink"/>
                </a:solidFill>
                <a:latin typeface="TH SarabunIT๙" panose="020B0500040200020003" pitchFamily="34" charset="-34"/>
                <a:cs typeface="+mj-cs"/>
              </a:rPr>
              <a:t>ค่าใช้จ่ายในการจัดงาน</a:t>
            </a:r>
          </a:p>
        </p:txBody>
      </p:sp>
      <p:sp>
        <p:nvSpPr>
          <p:cNvPr id="761860" name="Rectangle 1028"/>
          <p:cNvSpPr>
            <a:spLocks noChangeArrowheads="1"/>
          </p:cNvSpPr>
          <p:nvPr/>
        </p:nvSpPr>
        <p:spPr bwMode="auto">
          <a:xfrm>
            <a:off x="1381125" y="3929063"/>
            <a:ext cx="9667875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77850" indent="-57785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tabLst>
                <a:tab pos="574675" algn="l"/>
              </a:tabLst>
              <a:defRPr/>
            </a:pPr>
            <a:r>
              <a:rPr lang="th-TH" sz="4800" b="1" dirty="0">
                <a:solidFill>
                  <a:srgbClr val="C00000"/>
                </a:solidFill>
                <a:latin typeface="AngsanaUPC" pitchFamily="18" charset="-34"/>
                <a:cs typeface="+mj-cs"/>
              </a:rPr>
              <a:t>♥ </a:t>
            </a:r>
            <a:r>
              <a:rPr lang="th-TH" sz="4800" b="1" dirty="0">
                <a:solidFill>
                  <a:srgbClr val="006600"/>
                </a:solidFill>
                <a:latin typeface="Angsana New" pitchFamily="18" charset="-34"/>
                <a:cs typeface="+mj-cs"/>
              </a:rPr>
              <a:t>	</a:t>
            </a:r>
            <a:r>
              <a:rPr lang="th-TH" sz="4800" b="1" spc="-60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กรณีส่วนราชการที่จัดงานไม่จัดอาหาร ที่พัก ยานพาหนะ</a:t>
            </a:r>
            <a:r>
              <a:rPr lang="th-TH" sz="4800" b="1" dirty="0">
                <a:solidFill>
                  <a:schemeClr val="tx1">
                    <a:lumMod val="50000"/>
                  </a:schemeClr>
                </a:solidFill>
                <a:latin typeface="TH SarabunIT๙" pitchFamily="34" charset="-34"/>
                <a:cs typeface="+mj-cs"/>
              </a:rPr>
              <a:t>ให้แก่ ประธาน/แขกผู้มีเกียรติ/ผู้ติดตาม เจ้าหน้าที่                     หรือผู้เข้าร่วมงาน ให้นำข้อ 18 มาใช้บังคับ</a:t>
            </a:r>
            <a:endParaRPr lang="th-TH" sz="4800" b="1" dirty="0">
              <a:solidFill>
                <a:srgbClr val="006600"/>
              </a:solidFill>
              <a:latin typeface="Angsana New" pitchFamily="18" charset="-34"/>
              <a:cs typeface="+mj-cs"/>
            </a:endParaRPr>
          </a:p>
        </p:txBody>
      </p:sp>
      <p:pic>
        <p:nvPicPr>
          <p:cNvPr id="81924" name="Picture 5" descr="C:\Program Files\Microsoft Office\MEDIA\CAGCAT10\j028320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375" y="285750"/>
            <a:ext cx="1198563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5" name="Picture 5" descr="C:\Program Files\Microsoft Office\MEDIA\CAGCAT10\j028320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285750"/>
            <a:ext cx="1198562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4" name="สี่เหลี่ยมผืนผ้า 7"/>
          <p:cNvSpPr>
            <a:spLocks noChangeArrowheads="1"/>
          </p:cNvSpPr>
          <p:nvPr/>
        </p:nvSpPr>
        <p:spPr bwMode="auto">
          <a:xfrm>
            <a:off x="1381125" y="1571625"/>
            <a:ext cx="94297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77850" indent="-57785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Tx/>
              <a:buBlip>
                <a:blip r:embed="rId5"/>
              </a:buBlip>
              <a:tabLst>
                <a:tab pos="574675" algn="l"/>
              </a:tabLst>
              <a:defRPr/>
            </a:pPr>
            <a:r>
              <a:rPr lang="th-TH" sz="4800" b="1" spc="-40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กรณีจัดอาหาร ที่พัก ยานพาหนะให้แก่ ประธานในพิธี </a:t>
            </a:r>
            <a:r>
              <a:rPr lang="th-TH" sz="4800" b="1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แขกผู้มีเกียรติ ผู้ติดตาม เจ้าหน้าที่ / ผู้เข้าร่วมงานให้</a:t>
            </a:r>
            <a:r>
              <a:rPr lang="th-TH" sz="4800" b="1" spc="-80" dirty="0">
                <a:solidFill>
                  <a:srgbClr val="0000FF"/>
                </a:solidFill>
                <a:latin typeface="TH SarabunIT๙" pitchFamily="34" charset="-34"/>
                <a:cs typeface="+mj-cs"/>
              </a:rPr>
              <a:t>ใช้หลักเกณฑ์/อัตรา ตามข้อ 15 /16 /17 มาใช้บังคับ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1858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1858" grpId="0" autoUpdateAnimBg="0"/>
      <p:bldP spid="761860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810" name="Rectangle 2"/>
          <p:cNvSpPr>
            <a:spLocks noChangeArrowheads="1"/>
          </p:cNvSpPr>
          <p:nvPr/>
        </p:nvSpPr>
        <p:spPr bwMode="auto">
          <a:xfrm>
            <a:off x="4267200" y="381000"/>
            <a:ext cx="3886200" cy="1066800"/>
          </a:xfrm>
          <a:prstGeom prst="rect">
            <a:avLst/>
          </a:prstGeom>
          <a:noFill/>
          <a:ln w="57150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577850" indent="-57785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574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r>
              <a:rPr lang="th-TH" altLang="en-US" sz="6000" b="1" dirty="0">
                <a:solidFill>
                  <a:srgbClr val="0070C0"/>
                </a:solidFill>
                <a:latin typeface="TH SarabunIT๙" panose="020B0500040200020003" pitchFamily="34" charset="-34"/>
                <a:cs typeface="+mj-cs"/>
              </a:rPr>
              <a:t>กรณีจ้างจัดงาน</a:t>
            </a:r>
          </a:p>
        </p:txBody>
      </p:sp>
      <p:sp>
        <p:nvSpPr>
          <p:cNvPr id="759812" name="Rectangle 4"/>
          <p:cNvSpPr>
            <a:spLocks noChangeArrowheads="1"/>
          </p:cNvSpPr>
          <p:nvPr/>
        </p:nvSpPr>
        <p:spPr bwMode="auto">
          <a:xfrm>
            <a:off x="1809750" y="2384425"/>
            <a:ext cx="93726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765175" indent="-679450" eaLnBrk="0" hangingPunct="0"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 eaLnBrk="0" hangingPunct="0"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 eaLnBrk="0" hangingPunct="0"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 eaLnBrk="0" hangingPunct="0"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 eaLnBrk="0" hangingPunct="0"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7651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Blip>
                <a:blip r:embed="rId4"/>
              </a:buBlip>
              <a:defRPr/>
            </a:pPr>
            <a:r>
              <a:rPr lang="th-TH" altLang="en-US" sz="4800" b="1" dirty="0">
                <a:solidFill>
                  <a:srgbClr val="000066"/>
                </a:solidFill>
                <a:latin typeface="TH SarabunIT๙" panose="020B0500040200020003" pitchFamily="34" charset="-34"/>
                <a:cs typeface="+mj-cs"/>
              </a:rPr>
              <a:t>ส่วนราชการจ้างจัดงานไม่ว่าทั้งหมด/บางส่วน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Blip>
                <a:blip r:embed="rId4"/>
              </a:buBlip>
              <a:defRPr/>
            </a:pPr>
            <a:r>
              <a:rPr lang="th-TH" altLang="en-US" sz="4800" b="1" dirty="0">
                <a:solidFill>
                  <a:schemeClr val="accent1">
                    <a:lumMod val="50000"/>
                  </a:schemeClr>
                </a:solidFill>
                <a:latin typeface="TH SarabunIT๙" panose="020B0500040200020003" pitchFamily="34" charset="-34"/>
                <a:cs typeface="+mj-cs"/>
              </a:rPr>
              <a:t>ให้ดำเนินการตามหลักเกณฑ์และอัตราตามระเบียบฯ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Blip>
                <a:blip r:embed="rId4"/>
              </a:buBlip>
              <a:defRPr/>
            </a:pPr>
            <a:r>
              <a:rPr lang="th-TH" altLang="en-US" sz="4800" b="1" dirty="0">
                <a:solidFill>
                  <a:schemeClr val="accent6">
                    <a:lumMod val="50000"/>
                  </a:schemeClr>
                </a:solidFill>
                <a:latin typeface="TH SarabunIT๙" panose="020B0500040200020003" pitchFamily="34" charset="-34"/>
                <a:cs typeface="+mj-cs"/>
              </a:rPr>
              <a:t>วิธีการจัดจ้างทำตามระเบียบพัสดุ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Blip>
                <a:blip r:embed="rId4"/>
              </a:buBlip>
              <a:defRPr/>
            </a:pPr>
            <a:r>
              <a:rPr lang="th-TH" altLang="en-US" sz="4800" b="1" dirty="0">
                <a:solidFill>
                  <a:srgbClr val="0070C0"/>
                </a:solidFill>
                <a:latin typeface="TH SarabunIT๙" panose="020B0500040200020003" pitchFamily="34" charset="-34"/>
                <a:cs typeface="+mj-cs"/>
              </a:rPr>
              <a:t>ใช้ใบเสร็จรับเงินของผู้รับจ้างเป็นหลักฐานการจ่า</a:t>
            </a:r>
            <a:r>
              <a:rPr lang="th-TH" altLang="en-US" sz="4800" b="1" dirty="0">
                <a:solidFill>
                  <a:srgbClr val="0070C0"/>
                </a:solidFill>
                <a:latin typeface="Angsana New" panose="02020603050405020304" pitchFamily="18" charset="-34"/>
                <a:cs typeface="+mj-cs"/>
              </a:rPr>
              <a:t>ย</a:t>
            </a:r>
          </a:p>
        </p:txBody>
      </p:sp>
      <p:pic>
        <p:nvPicPr>
          <p:cNvPr id="83972" name="Picture 5" descr="C:\Program Files\Microsoft Office\MEDIA\CAGCAT10\j0222015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0313" y="357188"/>
            <a:ext cx="1174750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3" name="Picture 5" descr="C:\Program Files\Microsoft Office\MEDIA\CAGCAT10\j0222015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25" y="285750"/>
            <a:ext cx="1174750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9810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9810" grpId="0" autoUpdateAnimBg="0"/>
      <p:bldP spid="759812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9" name="Picture 5" descr="D:\My Documents\My Pictures\Microsoft Clip Organizer\j0433066.jpg"/>
          <p:cNvPicPr>
            <a:picLocks noChangeAspect="1" noChangeArrowheads="1"/>
          </p:cNvPicPr>
          <p:nvPr/>
        </p:nvPicPr>
        <p:blipFill>
          <a:blip r:embed="rId2" cstate="print">
            <a:lum bright="1000"/>
          </a:blip>
          <a:srcRect/>
          <a:stretch>
            <a:fillRect/>
          </a:stretch>
        </p:blipFill>
        <p:spPr bwMode="auto">
          <a:xfrm>
            <a:off x="1231276" y="104504"/>
            <a:ext cx="9739346" cy="6643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6019" name="TextBox 7"/>
          <p:cNvSpPr txBox="1">
            <a:spLocks noChangeArrowheads="1"/>
          </p:cNvSpPr>
          <p:nvPr/>
        </p:nvSpPr>
        <p:spPr bwMode="auto">
          <a:xfrm>
            <a:off x="7381875" y="357188"/>
            <a:ext cx="33575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r>
              <a:rPr lang="th-TH" altLang="en-US" sz="9600" b="1">
                <a:solidFill>
                  <a:srgbClr val="FF0000"/>
                </a:solidFill>
              </a:rPr>
              <a:t>สวัสดีค่ะ</a:t>
            </a:r>
            <a:endParaRPr lang="en-US" altLang="en-US" sz="9600" b="1">
              <a:solidFill>
                <a:srgbClr val="FF0000"/>
              </a:solidFill>
            </a:endParaRPr>
          </a:p>
        </p:txBody>
      </p:sp>
      <p:pic>
        <p:nvPicPr>
          <p:cNvPr id="86021" name="รูปภาพ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5838" y="0"/>
            <a:ext cx="5865812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613" y="514350"/>
            <a:ext cx="7876787" cy="2500313"/>
          </a:xfrm>
          <a:prstGeom prst="rect">
            <a:avLst/>
          </a:prstGeom>
          <a:effectLst>
            <a:softEdge rad="0"/>
          </a:effectLst>
        </p:spPr>
      </p:pic>
      <p:pic>
        <p:nvPicPr>
          <p:cNvPr id="87043" name="รูปภาพ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77788"/>
            <a:ext cx="36480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สี่เหลี่ยมผืนผ้า 5"/>
          <p:cNvSpPr/>
          <p:nvPr/>
        </p:nvSpPr>
        <p:spPr>
          <a:xfrm>
            <a:off x="1220788" y="296863"/>
            <a:ext cx="9906000" cy="65865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4000" b="1" i="1" dirty="0">
              <a:solidFill>
                <a:schemeClr val="bg1">
                  <a:lumMod val="75000"/>
                </a:schemeClr>
              </a:solidFill>
              <a:latin typeface="Arial Narrow" pitchFamily="34" charset="0"/>
              <a:cs typeface="AngsanaUPC" pitchFamily="18" charset="-3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ผุสดีพร อยู่ยง</a:t>
            </a:r>
            <a:r>
              <a:rPr lang="th-TH" sz="6000" b="1" dirty="0" err="1">
                <a:solidFill>
                  <a:srgbClr val="336600"/>
                </a:solidFill>
                <a:latin typeface="TH SarabunIT๙" pitchFamily="34" charset="-34"/>
                <a:cs typeface="+mj-cs"/>
              </a:rPr>
              <a:t>สินธุ์</a:t>
            </a:r>
            <a:r>
              <a:rPr lang="th-TH" sz="60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dirty="0">
                <a:solidFill>
                  <a:srgbClr val="336600"/>
                </a:solidFill>
                <a:latin typeface="TH SarabunIT๙" pitchFamily="34" charset="-34"/>
                <a:cs typeface="+mj-cs"/>
              </a:rPr>
              <a:t>นักวิชาการคลังชำนาญการ</a:t>
            </a:r>
            <a:endParaRPr lang="en-US" sz="5400" b="1" dirty="0">
              <a:solidFill>
                <a:srgbClr val="336600"/>
              </a:solidFill>
              <a:latin typeface="TH SarabunIT๙" pitchFamily="34" charset="-34"/>
              <a:cs typeface="+mj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3600" b="1" dirty="0">
                <a:solidFill>
                  <a:srgbClr val="FF0000"/>
                </a:solidFill>
                <a:latin typeface="TH SarabunIT๙" pitchFamily="34" charset="-34"/>
                <a:cs typeface="+mn-cs"/>
              </a:rPr>
              <a:t>สถานที่ทำงาน  </a:t>
            </a:r>
            <a:r>
              <a:rPr lang="en-US" sz="4400" b="1" dirty="0">
                <a:solidFill>
                  <a:schemeClr val="bg1"/>
                </a:solidFill>
                <a:latin typeface="TH SarabunIT๙" pitchFamily="34" charset="-34"/>
                <a:cs typeface="+mn-cs"/>
              </a:rPr>
              <a:t>:</a:t>
            </a:r>
            <a:r>
              <a:rPr lang="en-US" sz="3600" b="1" dirty="0">
                <a:solidFill>
                  <a:srgbClr val="7030A0"/>
                </a:solidFill>
                <a:latin typeface="TH SarabunIT๙" pitchFamily="34" charset="-34"/>
                <a:cs typeface="+mn-cs"/>
              </a:rPr>
              <a:t>	</a:t>
            </a:r>
            <a:r>
              <a:rPr lang="th-TH" sz="3600" b="1" spc="-50" dirty="0">
                <a:solidFill>
                  <a:srgbClr val="7030A0"/>
                </a:solidFill>
                <a:latin typeface="TH SarabunIT๙" pitchFamily="34" charset="-34"/>
                <a:cs typeface="+mn-cs"/>
              </a:rPr>
              <a:t>กลุ่มงานบริหารค่าใช้จ่าย</a:t>
            </a:r>
            <a:endParaRPr lang="en-US" sz="3600" b="1" spc="-50" dirty="0">
              <a:solidFill>
                <a:srgbClr val="7030A0"/>
              </a:solidFill>
              <a:latin typeface="TH SarabunIT๙" pitchFamily="34" charset="-34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rgbClr val="7030A0"/>
                </a:solidFill>
                <a:latin typeface="TH SarabunIT๙" pitchFamily="34" charset="-34"/>
                <a:cs typeface="+mn-cs"/>
              </a:rPr>
              <a:t>			</a:t>
            </a:r>
            <a:r>
              <a:rPr lang="th-TH" sz="3600" b="1" dirty="0">
                <a:solidFill>
                  <a:srgbClr val="7030A0"/>
                </a:solidFill>
                <a:latin typeface="TH SarabunIT๙" pitchFamily="34" charset="-34"/>
                <a:cs typeface="+mn-cs"/>
              </a:rPr>
              <a:t>กองค่าตอบแทนและประโยชน์เกื้อกูล   </a:t>
            </a:r>
            <a:br>
              <a:rPr lang="th-TH" sz="3600" b="1" dirty="0">
                <a:solidFill>
                  <a:srgbClr val="7030A0"/>
                </a:solidFill>
                <a:latin typeface="TH SarabunIT๙" pitchFamily="34" charset="-34"/>
                <a:cs typeface="+mn-cs"/>
              </a:rPr>
            </a:br>
            <a:r>
              <a:rPr lang="th-TH" sz="3600" b="1" dirty="0">
                <a:solidFill>
                  <a:srgbClr val="7030A0"/>
                </a:solidFill>
                <a:latin typeface="TH SarabunIT๙" pitchFamily="34" charset="-34"/>
                <a:cs typeface="+mn-cs"/>
              </a:rPr>
              <a:t> 			กรมบัญชีกลาง</a:t>
            </a:r>
            <a:endParaRPr lang="en-US" sz="3600" b="1" dirty="0">
              <a:solidFill>
                <a:srgbClr val="7030A0"/>
              </a:solidFill>
              <a:latin typeface="TH SarabunIT๙" pitchFamily="34" charset="-34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4000" b="1" dirty="0">
                <a:solidFill>
                  <a:schemeClr val="bg1"/>
                </a:solidFill>
                <a:latin typeface="TH SarabunIT๙" pitchFamily="34" charset="-34"/>
                <a:cs typeface="+mn-cs"/>
              </a:rPr>
              <a:t> </a:t>
            </a:r>
            <a:r>
              <a:rPr lang="th-TH" sz="4000" b="1" dirty="0">
                <a:solidFill>
                  <a:srgbClr val="0070C0"/>
                </a:solidFill>
                <a:latin typeface="TH SarabunIT๙" pitchFamily="34" charset="-34"/>
                <a:cs typeface="+mn-cs"/>
              </a:rPr>
              <a:t>โทรศัพท์</a:t>
            </a:r>
            <a:r>
              <a:rPr lang="th-TH" sz="4000" b="1" dirty="0">
                <a:solidFill>
                  <a:srgbClr val="00B050"/>
                </a:solidFill>
                <a:latin typeface="TH SarabunIT๙" pitchFamily="34" charset="-34"/>
                <a:cs typeface="+mn-cs"/>
              </a:rPr>
              <a:t>	</a:t>
            </a:r>
            <a:r>
              <a:rPr lang="en-US" sz="4000" b="1" dirty="0">
                <a:solidFill>
                  <a:srgbClr val="00B050"/>
                </a:solidFill>
                <a:latin typeface="TH SarabunIT๙" pitchFamily="34" charset="-34"/>
                <a:cs typeface="+mn-cs"/>
              </a:rPr>
              <a:t>:</a:t>
            </a:r>
            <a:r>
              <a:rPr lang="th-TH" sz="4000" b="1" dirty="0">
                <a:solidFill>
                  <a:srgbClr val="00B050"/>
                </a:solidFill>
                <a:latin typeface="TH SarabunIT๙" pitchFamily="34" charset="-34"/>
                <a:cs typeface="+mn-cs"/>
              </a:rPr>
              <a:t>	0-2127-7261-2</a:t>
            </a:r>
            <a:r>
              <a:rPr lang="en-US" sz="4000" b="1" dirty="0">
                <a:solidFill>
                  <a:srgbClr val="00B050"/>
                </a:solidFill>
                <a:latin typeface="TH SarabunIT๙" pitchFamily="34" charset="-34"/>
                <a:cs typeface="+mn-cs"/>
              </a:rPr>
              <a:t>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rgbClr val="00B050"/>
                </a:solidFill>
                <a:latin typeface="TH SarabunIT๙" pitchFamily="34" charset="-34"/>
                <a:cs typeface="+mn-cs"/>
              </a:rPr>
              <a:t>			</a:t>
            </a:r>
            <a:r>
              <a:rPr lang="th-TH" sz="4000" b="1" dirty="0">
                <a:solidFill>
                  <a:srgbClr val="00B050"/>
                </a:solidFill>
                <a:latin typeface="TH SarabunIT๙" pitchFamily="34" charset="-34"/>
                <a:cs typeface="+mn-cs"/>
              </a:rPr>
              <a:t>0-2127-7000</a:t>
            </a:r>
            <a:r>
              <a:rPr lang="en-US" sz="4000" b="1" dirty="0">
                <a:solidFill>
                  <a:srgbClr val="00B050"/>
                </a:solidFill>
                <a:latin typeface="TH SarabunIT๙" pitchFamily="34" charset="-34"/>
                <a:cs typeface="+mn-cs"/>
              </a:rPr>
              <a:t> # </a:t>
            </a:r>
            <a:r>
              <a:rPr lang="th-TH" sz="4000" b="1" dirty="0">
                <a:solidFill>
                  <a:srgbClr val="00B050"/>
                </a:solidFill>
                <a:latin typeface="TH SarabunIT๙" pitchFamily="34" charset="-34"/>
                <a:cs typeface="+mn-cs"/>
              </a:rPr>
              <a:t>4851/4442/4438/6520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bg1"/>
                </a:solidFill>
                <a:latin typeface="+mn-lt"/>
                <a:cs typeface="+mn-cs"/>
              </a:rPr>
              <a:t> </a:t>
            </a:r>
            <a:r>
              <a:rPr lang="en-US" sz="3200" b="1" dirty="0">
                <a:solidFill>
                  <a:srgbClr val="FF0066"/>
                </a:solidFill>
                <a:latin typeface="+mn-lt"/>
                <a:cs typeface="+mn-cs"/>
              </a:rPr>
              <a:t>Email</a:t>
            </a:r>
            <a:r>
              <a:rPr lang="en-US" sz="3200" b="1" dirty="0">
                <a:solidFill>
                  <a:schemeClr val="bg1"/>
                </a:solidFill>
                <a:latin typeface="+mn-lt"/>
                <a:cs typeface="+mn-cs"/>
              </a:rPr>
              <a:t>	</a:t>
            </a:r>
            <a:r>
              <a:rPr lang="en-US" sz="3200" b="1" dirty="0">
                <a:solidFill>
                  <a:srgbClr val="FF33CC"/>
                </a:solidFill>
                <a:latin typeface="+mn-lt"/>
                <a:cs typeface="+mn-cs"/>
              </a:rPr>
              <a:t>:	mam_pusadee@hotmail.com</a:t>
            </a:r>
            <a:endParaRPr lang="th-TH" sz="3200" b="1" dirty="0">
              <a:solidFill>
                <a:srgbClr val="FF33CC"/>
              </a:solidFill>
              <a:latin typeface="+mn-lt"/>
              <a:cs typeface="+mn-cs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4000" b="1" dirty="0">
              <a:solidFill>
                <a:srgbClr val="FF33CC"/>
              </a:solidFill>
              <a:latin typeface="+mn-lt"/>
              <a:cs typeface="+mj-cs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1645</Words>
  <Application>Microsoft Office PowerPoint</Application>
  <PresentationFormat>กำหนดเอง</PresentationFormat>
  <Paragraphs>349</Paragraphs>
  <Slides>45</Slides>
  <Notes>40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45</vt:i4>
      </vt:variant>
    </vt:vector>
  </HeadingPairs>
  <TitlesOfParts>
    <vt:vector size="47" baseType="lpstr">
      <vt:lpstr>ธีมของ Office</vt:lpstr>
      <vt:lpstr>Clip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toshiba</dc:creator>
  <cp:lastModifiedBy>boyboss</cp:lastModifiedBy>
  <cp:revision>30</cp:revision>
  <dcterms:created xsi:type="dcterms:W3CDTF">2017-10-08T14:19:57Z</dcterms:created>
  <dcterms:modified xsi:type="dcterms:W3CDTF">2019-02-11T06:45:10Z</dcterms:modified>
</cp:coreProperties>
</file>