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handoutMasterIdLst>
    <p:handoutMasterId r:id="rId47"/>
  </p:handoutMasterIdLst>
  <p:sldIdLst>
    <p:sldId id="256" r:id="rId2"/>
    <p:sldId id="315" r:id="rId3"/>
    <p:sldId id="316" r:id="rId4"/>
    <p:sldId id="338" r:id="rId5"/>
    <p:sldId id="339" r:id="rId6"/>
    <p:sldId id="282" r:id="rId7"/>
    <p:sldId id="340" r:id="rId8"/>
    <p:sldId id="284" r:id="rId9"/>
    <p:sldId id="295" r:id="rId10"/>
    <p:sldId id="293" r:id="rId11"/>
    <p:sldId id="285" r:id="rId12"/>
    <p:sldId id="286" r:id="rId13"/>
    <p:sldId id="324" r:id="rId14"/>
    <p:sldId id="287" r:id="rId15"/>
    <p:sldId id="341" r:id="rId16"/>
    <p:sldId id="342" r:id="rId17"/>
    <p:sldId id="343" r:id="rId18"/>
    <p:sldId id="288" r:id="rId19"/>
    <p:sldId id="325" r:id="rId20"/>
    <p:sldId id="289" r:id="rId21"/>
    <p:sldId id="290" r:id="rId22"/>
    <p:sldId id="327" r:id="rId23"/>
    <p:sldId id="305" r:id="rId24"/>
    <p:sldId id="349" r:id="rId25"/>
    <p:sldId id="306" r:id="rId26"/>
    <p:sldId id="351" r:id="rId27"/>
    <p:sldId id="352" r:id="rId28"/>
    <p:sldId id="337" r:id="rId29"/>
    <p:sldId id="307" r:id="rId30"/>
    <p:sldId id="350" r:id="rId31"/>
    <p:sldId id="353" r:id="rId32"/>
    <p:sldId id="354" r:id="rId33"/>
    <p:sldId id="355" r:id="rId34"/>
    <p:sldId id="356" r:id="rId35"/>
    <p:sldId id="357" r:id="rId36"/>
    <p:sldId id="358" r:id="rId37"/>
    <p:sldId id="308" r:id="rId38"/>
    <p:sldId id="309" r:id="rId39"/>
    <p:sldId id="310" r:id="rId40"/>
    <p:sldId id="311" r:id="rId41"/>
    <p:sldId id="323" r:id="rId42"/>
    <p:sldId id="335" r:id="rId43"/>
    <p:sldId id="313" r:id="rId44"/>
    <p:sldId id="314" r:id="rId45"/>
  </p:sldIdLst>
  <p:sldSz cx="9144000" cy="6858000" type="screen4x3"/>
  <p:notesSz cx="6788150" cy="992346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9937" autoAdjust="0"/>
    <p:restoredTop sz="94349" autoAdjust="0"/>
  </p:normalViewPr>
  <p:slideViewPr>
    <p:cSldViewPr snapToGrid="0">
      <p:cViewPr varScale="1">
        <p:scale>
          <a:sx n="99" d="100"/>
          <a:sy n="99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1532" cy="4978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45047" y="1"/>
            <a:ext cx="2941532" cy="4978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9F745D-0F18-4225-87A9-63A8CAD41507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5568"/>
            <a:ext cx="2941532" cy="4978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45047" y="9425568"/>
            <a:ext cx="2941532" cy="4978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CC8364-7DC5-4618-83C9-422CEADB205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5664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1532" cy="4978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5047" y="1"/>
            <a:ext cx="2941532" cy="4978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94A74-C824-46A6-9EA2-9778D22A6A01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1239838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15" y="4775666"/>
            <a:ext cx="5430520" cy="39073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5568"/>
            <a:ext cx="2941532" cy="4978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5047" y="9425568"/>
            <a:ext cx="2941532" cy="4978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90AE41-A583-47B6-8021-F71C0D8C447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2019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1225"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1pPr>
            <a:lvl2pPr marL="742950" indent="-28575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2pPr>
            <a:lvl3pPr marL="11430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3pPr>
            <a:lvl4pPr marL="16002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4pPr>
            <a:lvl5pPr marL="20574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9pPr>
          </a:lstStyle>
          <a:p>
            <a:r>
              <a:rPr lang="th-TH" altLang="th-TH" smtClean="0"/>
              <a:t>การจัดวางระบบการควบคุมภายใน</a:t>
            </a:r>
            <a:endParaRPr lang="en-US" altLang="th-TH" smtClean="0"/>
          </a:p>
        </p:txBody>
      </p:sp>
      <p:sp>
        <p:nvSpPr>
          <p:cNvPr id="4915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1225"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1pPr>
            <a:lvl2pPr marL="742950" indent="-28575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2pPr>
            <a:lvl3pPr marL="11430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3pPr>
            <a:lvl4pPr marL="16002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4pPr>
            <a:lvl5pPr marL="20574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9pPr>
          </a:lstStyle>
          <a:p>
            <a:r>
              <a:rPr lang="th-TH" altLang="th-TH" smtClean="0"/>
              <a:t>กองตรวจสอบภาครัฐ กรมบัญชีกลาง</a:t>
            </a:r>
            <a:endParaRPr lang="en-US" altLang="th-TH" smtClean="0"/>
          </a:p>
        </p:txBody>
      </p:sp>
      <p:sp>
        <p:nvSpPr>
          <p:cNvPr id="4915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1225"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1pPr>
            <a:lvl2pPr marL="742950" indent="-28575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2pPr>
            <a:lvl3pPr marL="11430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3pPr>
            <a:lvl4pPr marL="16002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4pPr>
            <a:lvl5pPr marL="2057400" indent="-228600" defTabSz="9112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 Narrow" panose="020B0606020202030204" pitchFamily="34" charset="0"/>
                <a:cs typeface="Angsana New" panose="02020603050405020304" pitchFamily="18" charset="-34"/>
              </a:defRPr>
            </a:lvl9pPr>
          </a:lstStyle>
          <a:p>
            <a:fld id="{54FB7670-E910-4E44-8C38-3FF7114FA7ED}" type="slidenum">
              <a:rPr lang="en-US" altLang="th-TH" smtClean="0"/>
              <a:pPr/>
              <a:t>9</a:t>
            </a:fld>
            <a:endParaRPr lang="th-TH" altLang="th-TH" smtClean="0"/>
          </a:p>
        </p:txBody>
      </p:sp>
      <p:sp>
        <p:nvSpPr>
          <p:cNvPr id="49157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9158" name="Rectangle 2051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th-TH" altLang="th-TH" smtClean="0"/>
          </a:p>
        </p:txBody>
      </p:sp>
    </p:spTree>
    <p:extLst>
      <p:ext uri="{BB962C8B-B14F-4D97-AF65-F5344CB8AC3E}">
        <p14:creationId xmlns:p14="http://schemas.microsoft.com/office/powerpoint/2010/main" val="2728175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18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(ผู้กำกับดูแล หมายความว่า บุคคล หรือคณะบุคคล ผู้มีหน้าที่รับผิดชอบในการกำกับดูแล หรือบังคับบัญชาของหน่วยงานของรัฐ เช่น คณะกรรมการบริหารของรัฐวิสาหกิจ คณะกรรมการบริหารขององค์การมหาชน สภามหาวิทยาลัย)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90AE41-A583-47B6-8021-F71C0D8C447E}" type="slidenum">
              <a:rPr lang="th-TH" smtClean="0"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6025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1171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680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3692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6269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2967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01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5505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9910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69865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2355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61632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ชื่อเรื่องและตาร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768350"/>
            <a:ext cx="77724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ตาราง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th-TH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643B1-0B71-41A7-AF0C-0310272FE08E}" type="slidenum">
              <a:rPr lang="en-US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840636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685800" y="768350"/>
            <a:ext cx="7772400" cy="532765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02D13-DE47-4C88-ABB3-148230FD0035}" type="slidenum">
              <a:rPr lang="en-US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633411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0083B-50E5-42B4-BF8B-F98AEE3E4A52}" type="datetimeFigureOut">
              <a:rPr lang="th-TH" smtClean="0"/>
              <a:t>11/02/62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34625-8D76-4E04-9926-AB59D347822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0430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28650" y="1146573"/>
            <a:ext cx="8296275" cy="1177528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2561</a:t>
            </a:r>
            <a:endParaRPr lang="th-TH" sz="32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18548" y="5497513"/>
            <a:ext cx="6858000" cy="1112837"/>
          </a:xfrm>
        </p:spPr>
        <p:txBody>
          <a:bodyPr/>
          <a:lstStyle/>
          <a:p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กองตรวจสอบภาครัฐ </a:t>
            </a:r>
          </a:p>
          <a:p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กรมบัญชีกลาง กระทรวงการคลัง</a:t>
            </a:r>
            <a:endParaRPr lang="th-TH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33" y="1290142"/>
            <a:ext cx="773233" cy="890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505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74155" y="0"/>
            <a:ext cx="8296275" cy="851804"/>
          </a:xfrm>
        </p:spPr>
        <p:txBody>
          <a:bodyPr>
            <a:normAutofit/>
          </a:bodyPr>
          <a:lstStyle/>
          <a:p>
            <a:r>
              <a:rPr lang="th-TH" sz="27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หลักเกณฑ์กระทรวงการคลังว่าด้วยมาตรฐานและหลักเกณฑ์</a:t>
            </a:r>
            <a:r>
              <a:rPr lang="th-TH" sz="27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ปฏิบัติ</a:t>
            </a:r>
            <a:br>
              <a:rPr lang="th-TH" sz="27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7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การ</a:t>
            </a:r>
            <a:r>
              <a:rPr lang="th-TH" sz="2700" b="1" dirty="0">
                <a:latin typeface="TH Baijam" panose="02000506000000020004" pitchFamily="2" charset="-34"/>
                <a:cs typeface="TH Baijam" panose="02000506000000020004" pitchFamily="2" charset="-34"/>
              </a:rPr>
              <a:t>ควบคุมภายในสำหรับหน่วยงานของรัฐ พ.ศ. 2561</a:t>
            </a:r>
            <a:endParaRPr lang="th-TH" sz="27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70415" y="1090114"/>
            <a:ext cx="8555636" cy="542879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- อาศัยอำนาจตามความในมาตรา 79 แห่ง</a:t>
            </a:r>
            <a:r>
              <a:rPr lang="en-US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พ.ร.บ.ฯ </a:t>
            </a:r>
          </a:p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  (</a:t>
            </a:r>
            <a:r>
              <a:rPr lang="th-TH" sz="2600" b="1" i="1" dirty="0">
                <a:latin typeface="TH Baijam" panose="02000506000000020004" pitchFamily="2" charset="-34"/>
                <a:cs typeface="TH Baijam" panose="02000506000000020004" pitchFamily="2" charset="-34"/>
              </a:rPr>
              <a:t>มาตรา 79 ให้หน่วยงานของรัฐจัดให้มีการตรวจสอบภายใน การควบคุมภายในและการบริหาร</a:t>
            </a:r>
            <a:r>
              <a:rPr lang="th-TH" sz="2600" b="1" i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จัดการความ</a:t>
            </a:r>
            <a:r>
              <a:rPr lang="th-TH" sz="2600" b="1" i="1" dirty="0">
                <a:latin typeface="TH Baijam" panose="02000506000000020004" pitchFamily="2" charset="-34"/>
                <a:cs typeface="TH Baijam" panose="02000506000000020004" pitchFamily="2" charset="-34"/>
              </a:rPr>
              <a:t>เสี่ยง โดยให้ถือปฏิบัติตามมาตรฐานและหลักเกณฑ์ที่กระทรวงการคลังกำหนด</a:t>
            </a:r>
          </a:p>
          <a:p>
            <a:pPr algn="l"/>
            <a:r>
              <a:rPr lang="th-TH" sz="2600" b="1" i="1" dirty="0">
                <a:latin typeface="TH Baijam" panose="02000506000000020004" pitchFamily="2" charset="-34"/>
                <a:cs typeface="TH Baijam" panose="02000506000000020004" pitchFamily="2" charset="-34"/>
              </a:rPr>
              <a:t>   ประกาศ 19 เม.ย. 2561/บังคับใช้ 20 เม.ย. 2561</a:t>
            </a:r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)</a:t>
            </a:r>
          </a:p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- ใช้บังคับตั้งแต่วันถัดจากวันที่กระทรวงการคลัง (</a:t>
            </a:r>
            <a:r>
              <a:rPr lang="th-TH" sz="2600" b="1" dirty="0" err="1">
                <a:latin typeface="TH Baijam" panose="02000506000000020004" pitchFamily="2" charset="-34"/>
                <a:cs typeface="TH Baijam" panose="02000506000000020004" pitchFamily="2" charset="-34"/>
              </a:rPr>
              <a:t>กค</a:t>
            </a:r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) ประกาศเป็นต้นไป</a:t>
            </a:r>
          </a:p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   (ประกาศ 3 ต.ค. 2561 /บังคับใช้ 4 ต.ค. 2561)</a:t>
            </a:r>
          </a:p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- ให้หน่วยงานของรัฐตาม พ.ร.บ.ฯ ถือปฏิบัติตาม</a:t>
            </a:r>
          </a:p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  มาตรฐานและหลักเกณฑ์ปฏิบัติการควบคุมภายใน ที่แนบท้ายหลักเกณฑ์</a:t>
            </a:r>
          </a:p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- </a:t>
            </a:r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กรณีมีเจตนาหรือปล่อยปละละเลยในการปฏิบัติฯ โดย</a:t>
            </a:r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ไม่มีเหตุอันควร</a:t>
            </a:r>
          </a:p>
          <a:p>
            <a:pPr algn="l"/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   ให้ </a:t>
            </a:r>
            <a:r>
              <a:rPr lang="th-TH" sz="2600" b="1" dirty="0" err="1">
                <a:latin typeface="TH Baijam" panose="02000506000000020004" pitchFamily="2" charset="-34"/>
                <a:cs typeface="TH Baijam" panose="02000506000000020004" pitchFamily="2" charset="-34"/>
              </a:rPr>
              <a:t>กค</a:t>
            </a:r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 พิจารณาการเสนอความเห็นพฤติการณ์ดังกล่าวต่อผู้เกี่ยวข้องไปดำเนินการตามอำนาจ</a:t>
            </a:r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และหน้าที่</a:t>
            </a:r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ต่อไป</a:t>
            </a: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51804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582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00396" y="0"/>
            <a:ext cx="8296275" cy="851804"/>
          </a:xfrm>
        </p:spPr>
        <p:txBody>
          <a:bodyPr>
            <a:normAutofit/>
          </a:bodyPr>
          <a:lstStyle/>
          <a:p>
            <a:r>
              <a:rPr lang="th-TH" sz="27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หลักเกณฑ์กระทรวงการคลังว่าด้วยมาตรฐานและหลักเกณฑ์</a:t>
            </a:r>
            <a:r>
              <a:rPr lang="th-TH" sz="27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ปฏิบัติ</a:t>
            </a:r>
            <a:br>
              <a:rPr lang="th-TH" sz="27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7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การ</a:t>
            </a:r>
            <a:r>
              <a:rPr lang="th-TH" sz="2700" b="1" dirty="0">
                <a:latin typeface="TH Baijam" panose="02000506000000020004" pitchFamily="2" charset="-34"/>
                <a:cs typeface="TH Baijam" panose="02000506000000020004" pitchFamily="2" charset="-34"/>
              </a:rPr>
              <a:t>ควบคุมภายในสำหรับหน่วยงานของรัฐ พ.ศ. 2561</a:t>
            </a:r>
            <a:endParaRPr lang="th-TH" sz="27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7569" y="1038416"/>
            <a:ext cx="8620529" cy="558512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หน่วยงานของรัฐ (มาตรา 4 แห่ง พ.ร.บ.ฯ)</a:t>
            </a:r>
          </a:p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(1) ส่วนราชการ</a:t>
            </a:r>
          </a:p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(2) รัฐวิสาหกิจ</a:t>
            </a:r>
          </a:p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(3) หน่วยงานของรัฐสภา ศาลยุติธรรม ศาลปกครอง ศาลรัฐธรรมนูญ องค์กรอิสระตามรัฐธรรมนูญ และองค์กรอัยการ (องค์กรอิสระฯ ได้แก่ กกต. ผผ. ปปช. สตง. กสม. /องค์กรอัยการ ได้แก่ อัยการสูงสุด)</a:t>
            </a:r>
          </a:p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(4) องค์การมหาชน (เช่น โรงพยาบาล</a:t>
            </a:r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บ้าน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แพ้ว)</a:t>
            </a:r>
          </a:p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(5) ทุนหมุนเวียนที่มีฐานะเป็นนิติบุคคล</a:t>
            </a:r>
          </a:p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(6) องค์กรปกครองส่วนท้องถิ่น</a:t>
            </a:r>
          </a:p>
          <a:p>
            <a:pPr algn="l"/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(7) หน่วยงานอื่นของรัฐตามที่กฎหมายกำหนด (เช่น มหาวิทยาลัยในกำกับของรัฐ </a:t>
            </a:r>
            <a:b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ธนาคาร</a:t>
            </a:r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แห่งประเทศ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ไทย โดยมีรมต.กระทรวงการคลังเป็นผู้รักษาการ)</a:t>
            </a:r>
          </a:p>
          <a:p>
            <a:pPr algn="l"/>
            <a:endParaRPr lang="th-TH" b="1" dirty="0" smtClean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 algn="l"/>
            <a:endParaRPr lang="th-TH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51804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900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06401" y="44142"/>
            <a:ext cx="2400298" cy="635000"/>
          </a:xfrm>
        </p:spPr>
        <p:txBody>
          <a:bodyPr>
            <a:normAutofit fontScale="90000"/>
          </a:bodyPr>
          <a:lstStyle/>
          <a:p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คำนิยาม</a:t>
            </a:r>
            <a:endParaRPr lang="th-TH" sz="4800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406401" y="1876424"/>
            <a:ext cx="8316976" cy="12301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2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บุคคลหรือคณะบุคคล ผู้มีหน้าที่รับผิดชอบในการกำกับดูแล หรือบังคับบัญชาของหน่วยงานของรัฐ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412114" y="848182"/>
            <a:ext cx="6305550" cy="72579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ผู้กำกับดูแล</a:t>
            </a:r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679142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9" name="สี่เหลี่ยมผืนผ้ามุมมน 7"/>
          <p:cNvSpPr/>
          <p:nvPr/>
        </p:nvSpPr>
        <p:spPr>
          <a:xfrm>
            <a:off x="406401" y="4078075"/>
            <a:ext cx="8422484" cy="90072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2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ผู้บริหารสูงสุดของหน่วยงานของรัฐตามกฎหมายจัดตั้งหน่วยงานของรัฐนั้น</a:t>
            </a:r>
          </a:p>
        </p:txBody>
      </p:sp>
      <p:sp>
        <p:nvSpPr>
          <p:cNvPr id="10" name="สี่เหลี่ยมผืนผ้า 5"/>
          <p:cNvSpPr/>
          <p:nvPr/>
        </p:nvSpPr>
        <p:spPr>
          <a:xfrm>
            <a:off x="1606550" y="3234013"/>
            <a:ext cx="6305550" cy="71666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หัวหน้าหน่วยงานของรัฐ</a:t>
            </a:r>
          </a:p>
        </p:txBody>
      </p:sp>
      <p:sp>
        <p:nvSpPr>
          <p:cNvPr id="11" name="สี่เหลี่ยมผืนผ้ามุมมน 7"/>
          <p:cNvSpPr/>
          <p:nvPr/>
        </p:nvSpPr>
        <p:spPr>
          <a:xfrm>
            <a:off x="406401" y="5940547"/>
            <a:ext cx="8316976" cy="8316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2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ผู้บริหารทุกระดับของหน่วยงานของรัฐ</a:t>
            </a:r>
          </a:p>
        </p:txBody>
      </p:sp>
      <p:sp>
        <p:nvSpPr>
          <p:cNvPr id="13" name="สี่เหลี่ยมผืนผ้า 5"/>
          <p:cNvSpPr/>
          <p:nvPr/>
        </p:nvSpPr>
        <p:spPr>
          <a:xfrm>
            <a:off x="1606550" y="5173634"/>
            <a:ext cx="6305550" cy="7068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ฝ่ายบริหาร</a:t>
            </a:r>
          </a:p>
        </p:txBody>
      </p:sp>
    </p:spTree>
    <p:extLst>
      <p:ext uri="{BB962C8B-B14F-4D97-AF65-F5344CB8AC3E}">
        <p14:creationId xmlns:p14="http://schemas.microsoft.com/office/powerpoint/2010/main" val="410688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06401" y="44142"/>
            <a:ext cx="2400298" cy="635000"/>
          </a:xfrm>
        </p:spPr>
        <p:txBody>
          <a:bodyPr>
            <a:normAutofit fontScale="90000"/>
          </a:bodyPr>
          <a:lstStyle/>
          <a:p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คำนิยาม</a:t>
            </a:r>
            <a:endParaRPr lang="th-TH" sz="4800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406401" y="1876424"/>
            <a:ext cx="8316976" cy="112685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2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คณะกรรมการที่ทำหน้าที่เกี่ยวกับการประเมินผลการควบคุมภายในของหน่วยงานของรัฐ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412114" y="848182"/>
            <a:ext cx="6305550" cy="66238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679142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9" name="สี่เหลี่ยมผืนผ้ามุมมน 7"/>
          <p:cNvSpPr/>
          <p:nvPr/>
        </p:nvSpPr>
        <p:spPr>
          <a:xfrm>
            <a:off x="406401" y="4679459"/>
            <a:ext cx="8422484" cy="131103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2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ดำรงตำแหน่งผู้ตรวจสอบภายในของหน่วยงานหรือดำรงตำแหน่งอื่นที่ทำหน้าที่เช่นเดียวกับผู้ตรวจสอบภายในของหน่วยงานของรัฐ</a:t>
            </a:r>
          </a:p>
        </p:txBody>
      </p:sp>
      <p:sp>
        <p:nvSpPr>
          <p:cNvPr id="10" name="สี่เหลี่ยมผืนผ้า 5"/>
          <p:cNvSpPr/>
          <p:nvPr/>
        </p:nvSpPr>
        <p:spPr>
          <a:xfrm>
            <a:off x="1412114" y="3509321"/>
            <a:ext cx="6305550" cy="66409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ผู้ตรวจสอบภายใน</a:t>
            </a:r>
          </a:p>
        </p:txBody>
      </p:sp>
    </p:spTree>
    <p:extLst>
      <p:ext uri="{BB962C8B-B14F-4D97-AF65-F5344CB8AC3E}">
        <p14:creationId xmlns:p14="http://schemas.microsoft.com/office/powerpoint/2010/main" val="302350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06401" y="44142"/>
            <a:ext cx="2400298" cy="635000"/>
          </a:xfrm>
        </p:spPr>
        <p:txBody>
          <a:bodyPr>
            <a:normAutofit fontScale="90000"/>
          </a:bodyPr>
          <a:lstStyle/>
          <a:p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คำนิยาม</a:t>
            </a:r>
            <a:endParaRPr lang="th-TH" sz="4800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406401" y="1783283"/>
            <a:ext cx="8316976" cy="28844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2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กระบวนการปฏิบัติงาน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ที่ผู้กำกับดูแล หัวหน้าหน่วยงานของรัฐ 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ฝ่าย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บริหาร และบุคลากรของหน่วยงานของรัฐจัดให้มีขึ้น </a:t>
            </a:r>
            <a: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เพื่อสร้างความ</a:t>
            </a:r>
            <a: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มั่นใจอย่าง</a:t>
            </a:r>
            <a: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สมเหตุสมผล</a:t>
            </a:r>
            <a: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ว่าการ</a:t>
            </a:r>
            <a: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ดำเนินงานของ</a:t>
            </a:r>
            <a: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</a:t>
            </a:r>
            <a:b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จะ</a:t>
            </a:r>
            <a: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บรรลุวัตถุประสงค์ด้านการดำเนินงาน ด้านการรายงาน และ</a:t>
            </a:r>
            <a: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</a:t>
            </a:r>
            <a:b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ปฏิบัติตามกฎหมาย ระเบียบ และข้อบังคับ</a:t>
            </a:r>
            <a:endParaRPr lang="en-US" sz="32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181100" y="973596"/>
            <a:ext cx="6305550" cy="59729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การควบคุมภายใน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679142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9" name="สี่เหลี่ยมผืนผ้ามุมมน 7"/>
          <p:cNvSpPr/>
          <p:nvPr/>
        </p:nvSpPr>
        <p:spPr>
          <a:xfrm>
            <a:off x="406401" y="5594623"/>
            <a:ext cx="8316976" cy="112685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2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ความเป็นไปได้ที่เหตุการณ์ใดเหตุการณ์หนึ่งอาจเกิดขึ้นและเป็นอุปสรรคต่อการบรรลุวัตถุประสงค์</a:t>
            </a:r>
          </a:p>
        </p:txBody>
      </p:sp>
      <p:sp>
        <p:nvSpPr>
          <p:cNvPr id="10" name="สี่เหลี่ยมผืนผ้า 5"/>
          <p:cNvSpPr/>
          <p:nvPr/>
        </p:nvSpPr>
        <p:spPr>
          <a:xfrm>
            <a:off x="1447283" y="4787049"/>
            <a:ext cx="6305550" cy="66238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</a:t>
            </a:r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เสี่ยง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8680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39725" y="-93784"/>
            <a:ext cx="7772400" cy="1020318"/>
          </a:xfrm>
        </p:spPr>
        <p:txBody>
          <a:bodyPr>
            <a:normAutofit/>
          </a:bodyPr>
          <a:lstStyle/>
          <a:p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แนวคิดของ</a:t>
            </a:r>
            <a:r>
              <a:rPr lang="th-TH" sz="4800" dirty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การควบคุม</a:t>
            </a:r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ภายใน</a:t>
            </a:r>
            <a:endParaRPr lang="th-TH" sz="4800" dirty="0">
              <a:solidFill>
                <a:srgbClr val="0070C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21111" y="957943"/>
            <a:ext cx="8847043" cy="5611134"/>
          </a:xfrm>
        </p:spPr>
        <p:txBody>
          <a:bodyPr>
            <a:noAutofit/>
          </a:bodyPr>
          <a:lstStyle/>
          <a:p>
            <a:pPr algn="thaiDist">
              <a:buFont typeface="Wingdings" panose="05000000000000000000" pitchFamily="2" charset="2"/>
              <a:buChar char="v"/>
            </a:pPr>
            <a: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เป็นกลไกที่จะทำให้หน่วยงานของรัฐบรรลุวัตถุประสงค์การควบคุมภายในด้านใด</a:t>
            </a:r>
            <a:b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ด้านหนึ่ง หรือหลายด้าน ได้แก่ ด้านการดำเนินงาน ด้านการรายงาน และด้านการปฏิบัติตามกฎหมาย ระเบียบ และข้อบังคับ</a:t>
            </a:r>
          </a:p>
          <a:p>
            <a:pPr algn="thaiDist">
              <a:buFont typeface="Wingdings" panose="05000000000000000000" pitchFamily="2" charset="2"/>
              <a:buChar char="v"/>
            </a:pPr>
            <a: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เป็นส่วนประกอบที่แทรกอยู่ในการปฏิบัติงานตามปกติของหน่วยงานของรัฐ ต้องกระทำอย่างเป็นขั้นตอนและต่อเนื่อง มิใช่เป็นผลสุดท้ายของการกระทำ</a:t>
            </a:r>
          </a:p>
          <a:p>
            <a:pPr algn="thaiDist">
              <a:buFont typeface="Wingdings" panose="05000000000000000000" pitchFamily="2" charset="2"/>
              <a:buChar char="v"/>
            </a:pPr>
            <a: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เกิดขึ้นได้โดยบุคลากรของหน่วยงานของรัฐ โดยผู้กำกับดูแล ฝ่ายบริหาร ผู้ปฏิบัติงาน และผู้ตรวจสอบภายใน เป็นผู้มีบทบาทสำคัญในการทำให้มีการควบคุมภายในเกิดขึ้น </a:t>
            </a:r>
            <a:b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ซึ่งมิใช่เพียงการกำหนดนโยบาย ระบบงาน คู่มือการปฏิบัติงานและแบบฟอร์มดำเนินงานเท่านั้น หากแต่ต้องมีการปฏิบัติ</a:t>
            </a:r>
          </a:p>
          <a:p>
            <a:pPr algn="thaiDist">
              <a:buFont typeface="Wingdings" panose="05000000000000000000" pitchFamily="2" charset="2"/>
              <a:buChar char="v"/>
            </a:pPr>
            <a: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สามารถให้ความเชื่อมั่นอย่างสมเหตุสมผลว่าจะบรรลุตามวัตถุประสงค์ที่กำหนดของหน่วยงานของรัฐ </a:t>
            </a:r>
          </a:p>
          <a:p>
            <a:pPr algn="thaiDist">
              <a:buFont typeface="Wingdings" panose="05000000000000000000" pitchFamily="2" charset="2"/>
              <a:buChar char="v"/>
            </a:pPr>
            <a:r>
              <a:rPr lang="th-TH" b="1" dirty="0" smtClean="0">
                <a:solidFill>
                  <a:schemeClr val="accent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ควรกำหนดให้เหมาะสมกับโครงสร้างองค์กรและภารกิจของหน่วยงานของรัฐ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0" y="791308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249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39725" y="0"/>
            <a:ext cx="7772400" cy="1020318"/>
          </a:xfrm>
        </p:spPr>
        <p:txBody>
          <a:bodyPr>
            <a:normAutofit/>
          </a:bodyPr>
          <a:lstStyle/>
          <a:p>
            <a:r>
              <a:rPr lang="th-TH" sz="4800" dirty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วัตถุประสงค์ของการควบคุม</a:t>
            </a:r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ภายใน</a:t>
            </a:r>
            <a:endParaRPr lang="th-TH" sz="4800" dirty="0">
              <a:solidFill>
                <a:srgbClr val="0070C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47869" y="1110342"/>
            <a:ext cx="8394239" cy="4873193"/>
          </a:xfrm>
        </p:spPr>
        <p:txBody>
          <a:bodyPr>
            <a:noAutofit/>
          </a:bodyPr>
          <a:lstStyle/>
          <a:p>
            <a:pPr algn="thaiDist">
              <a:buFont typeface="Wingdings" panose="05000000000000000000" pitchFamily="2" charset="2"/>
              <a:buChar char="q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</a:t>
            </a:r>
            <a:r>
              <a:rPr lang="th-TH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ด้านการดำเนินงาน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(Operations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Objectives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4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</a:t>
            </a: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มีประสิทธิผลและประสิทธิภาพของการดำเนินงาน รวมถึงการบรรลุเป้าหมายด้านการดำเนินงาน </a:t>
            </a:r>
            <a:r>
              <a:rPr lang="th-TH" sz="24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ด้านการเงิน ตลอดจนการใช้ทรัพยากร การดูแลรักษาทรัพย์สิน การป้องกันหรือลดความผิดพลาด </a:t>
            </a:r>
            <a:r>
              <a:rPr lang="th-TH" sz="24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 ตลอดจนความเสียหาย การรั่วไหล การสิ้นเปลือง หรือการทุจริตในหน่วยงานของ</a:t>
            </a:r>
            <a:r>
              <a:rPr lang="th-TH" sz="24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รัฐ</a:t>
            </a:r>
            <a:endParaRPr lang="th-TH" sz="24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buFont typeface="Wingdings" panose="05000000000000000000" pitchFamily="2" charset="2"/>
              <a:buChar char="q"/>
            </a:pP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วัตถุประสงค์</a:t>
            </a:r>
            <a:r>
              <a:rPr lang="th-TH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ด้านการรายงาน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(Reporting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Objectives)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24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รายงานทางการเงิน</a:t>
            </a:r>
            <a:r>
              <a:rPr lang="th-TH" sz="2400" b="1" i="1" u="sng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และไม่ใช่การเงิน </a:t>
            </a:r>
            <a:r>
              <a:rPr lang="th-TH" sz="2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ที่ใช้ภายในและภายนอกหน่วยงานของรัฐ </a:t>
            </a:r>
            <a:r>
              <a:rPr lang="th-TH" sz="24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รวมถึง</a:t>
            </a:r>
            <a:br>
              <a:rPr lang="th-TH" sz="24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รายงานที่เชื่อถือได้ ทันเวลา โปร่งใส หรือข้อกำหนดอื่นของทางราชการ</a:t>
            </a:r>
            <a:endParaRPr lang="en-US" sz="24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buFont typeface="Wingdings" panose="05000000000000000000" pitchFamily="2" charset="2"/>
              <a:buChar char="q"/>
            </a:pP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</a:t>
            </a:r>
            <a:r>
              <a:rPr lang="th-TH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ด้านการปฏิบัติตามกฎหมาย ระเบียบและ</a:t>
            </a: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ข้อบังคับ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(Compliance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Objectives)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การ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ปฏิบัติตามกฎหมาย ระเบียบ ข้อบังคับหรือมติคณะรัฐมนตรีที่เกี่ยวข้อง</a:t>
            </a:r>
            <a:r>
              <a:rPr lang="th-TH" sz="24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 รวมทั้งข้อกำหนดอื่นของทางราชการ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159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48132" name="Text Box 3"/>
          <p:cNvSpPr txBox="1">
            <a:spLocks noChangeArrowheads="1"/>
          </p:cNvSpPr>
          <p:nvPr/>
        </p:nvSpPr>
        <p:spPr bwMode="auto">
          <a:xfrm>
            <a:off x="914400" y="0"/>
            <a:ext cx="5791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th-TH" sz="4000" b="1">
                <a:solidFill>
                  <a:srgbClr val="660066"/>
                </a:solidFill>
                <a:latin typeface="Angsana New" panose="02020603050405020304" pitchFamily="18" charset="-34"/>
              </a:rPr>
              <a:t>COSO</a:t>
            </a:r>
            <a:r>
              <a:rPr kumimoji="0" lang="th-TH" altLang="th-TH" sz="4000" b="1">
                <a:solidFill>
                  <a:srgbClr val="660066"/>
                </a:solidFill>
                <a:latin typeface="Angsana New" panose="02020603050405020304" pitchFamily="18" charset="-34"/>
              </a:rPr>
              <a:t> </a:t>
            </a:r>
            <a:r>
              <a:rPr kumimoji="0" lang="en-US" altLang="th-TH" sz="4000" b="1">
                <a:solidFill>
                  <a:srgbClr val="660066"/>
                </a:solidFill>
                <a:latin typeface="Angsana New" panose="02020603050405020304" pitchFamily="18" charset="-34"/>
              </a:rPr>
              <a:t> Control</a:t>
            </a:r>
            <a:r>
              <a:rPr kumimoji="0" lang="th-TH" altLang="th-TH" sz="4000" b="1">
                <a:solidFill>
                  <a:srgbClr val="660066"/>
                </a:solidFill>
                <a:latin typeface="Angsana New" panose="02020603050405020304" pitchFamily="18" charset="-34"/>
              </a:rPr>
              <a:t> </a:t>
            </a:r>
            <a:r>
              <a:rPr kumimoji="0" lang="en-US" altLang="th-TH" sz="4000" b="1">
                <a:solidFill>
                  <a:srgbClr val="660066"/>
                </a:solidFill>
                <a:latin typeface="Angsana New" panose="02020603050405020304" pitchFamily="18" charset="-34"/>
              </a:rPr>
              <a:t> Framework</a:t>
            </a:r>
            <a:endParaRPr kumimoji="0" lang="th-TH" altLang="th-TH" sz="4000" b="1">
              <a:solidFill>
                <a:srgbClr val="660066"/>
              </a:solidFill>
              <a:latin typeface="Angsana New" panose="02020603050405020304" pitchFamily="18" charset="-34"/>
            </a:endParaRPr>
          </a:p>
        </p:txBody>
      </p:sp>
      <p:sp>
        <p:nvSpPr>
          <p:cNvPr id="48133" name="AutoShape 46"/>
          <p:cNvSpPr>
            <a:spLocks/>
          </p:cNvSpPr>
          <p:nvPr/>
        </p:nvSpPr>
        <p:spPr bwMode="auto">
          <a:xfrm>
            <a:off x="388005" y="2564904"/>
            <a:ext cx="228600" cy="2667000"/>
          </a:xfrm>
          <a:prstGeom prst="leftBrace">
            <a:avLst>
              <a:gd name="adj1" fmla="val 97222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4" name="AutoShape 47"/>
          <p:cNvSpPr>
            <a:spLocks/>
          </p:cNvSpPr>
          <p:nvPr/>
        </p:nvSpPr>
        <p:spPr bwMode="auto">
          <a:xfrm>
            <a:off x="7355482" y="1998916"/>
            <a:ext cx="228600" cy="2667000"/>
          </a:xfrm>
          <a:prstGeom prst="rightBrace">
            <a:avLst>
              <a:gd name="adj1" fmla="val 97222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5" name="AutoShape 48"/>
          <p:cNvSpPr>
            <a:spLocks/>
          </p:cNvSpPr>
          <p:nvPr/>
        </p:nvSpPr>
        <p:spPr bwMode="auto">
          <a:xfrm rot="5400000">
            <a:off x="5960740" y="740726"/>
            <a:ext cx="228600" cy="2286000"/>
          </a:xfrm>
          <a:prstGeom prst="leftBrace">
            <a:avLst>
              <a:gd name="adj1" fmla="val 83333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6" name="Text Box 49"/>
          <p:cNvSpPr txBox="1">
            <a:spLocks noChangeArrowheads="1"/>
          </p:cNvSpPr>
          <p:nvPr/>
        </p:nvSpPr>
        <p:spPr bwMode="auto">
          <a:xfrm>
            <a:off x="76200" y="5231904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b="1" dirty="0">
                <a:solidFill>
                  <a:srgbClr val="0000CC"/>
                </a:solidFill>
                <a:latin typeface="Times New Roman" panose="02020603050405020304" pitchFamily="18" charset="0"/>
                <a:cs typeface="JasmineUPC" panose="02020603050405020304" pitchFamily="18" charset="-34"/>
              </a:rPr>
              <a:t>องค์ประกอบ</a:t>
            </a:r>
          </a:p>
        </p:txBody>
      </p:sp>
      <p:sp>
        <p:nvSpPr>
          <p:cNvPr id="48137" name="Text Box 50"/>
          <p:cNvSpPr txBox="1">
            <a:spLocks noChangeArrowheads="1"/>
          </p:cNvSpPr>
          <p:nvPr/>
        </p:nvSpPr>
        <p:spPr bwMode="auto">
          <a:xfrm>
            <a:off x="7596336" y="3066856"/>
            <a:ext cx="14417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b="1" dirty="0">
                <a:solidFill>
                  <a:srgbClr val="006600"/>
                </a:solidFill>
                <a:latin typeface="Times New Roman" panose="02020603050405020304" pitchFamily="18" charset="0"/>
                <a:cs typeface="JasmineUPC" panose="02020603050405020304" pitchFamily="18" charset="-34"/>
              </a:rPr>
              <a:t>หน่วยงาน</a:t>
            </a:r>
          </a:p>
        </p:txBody>
      </p:sp>
      <p:sp>
        <p:nvSpPr>
          <p:cNvPr id="48138" name="Text Box 51"/>
          <p:cNvSpPr txBox="1">
            <a:spLocks noChangeArrowheads="1"/>
          </p:cNvSpPr>
          <p:nvPr/>
        </p:nvSpPr>
        <p:spPr bwMode="auto">
          <a:xfrm>
            <a:off x="5181600" y="1266728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b="1">
                <a:solidFill>
                  <a:srgbClr val="000000"/>
                </a:solidFill>
                <a:latin typeface="Times New Roman" panose="02020603050405020304" pitchFamily="18" charset="0"/>
                <a:cs typeface="JasmineUPC" panose="02020603050405020304" pitchFamily="18" charset="-34"/>
              </a:rPr>
              <a:t>วัตถุประสงค์</a:t>
            </a:r>
          </a:p>
        </p:txBody>
      </p:sp>
      <p:pic>
        <p:nvPicPr>
          <p:cNvPr id="48140" name="Picture 5"/>
          <p:cNvPicPr>
            <a:picLocks noChangeAspect="1"/>
          </p:cNvPicPr>
          <p:nvPr/>
        </p:nvPicPr>
        <p:blipFill>
          <a:blip r:embed="rId3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71438"/>
            <a:ext cx="52387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4260" name="Picture 4" descr="à¸à¸¥à¸à¸²à¸£à¸à¹à¸à¸«à¸²à¸£à¸¹à¸à¸ à¸²à¸à¸ªà¸³à¸«à¸£à¸±à¸ coso 2013 cu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58" y="2118463"/>
            <a:ext cx="6517282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3497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95275" y="0"/>
            <a:ext cx="8220075" cy="1050196"/>
          </a:xfrm>
        </p:spPr>
        <p:txBody>
          <a:bodyPr>
            <a:normAutofit/>
          </a:bodyPr>
          <a:lstStyle/>
          <a:p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องค์ประกอบ</a:t>
            </a:r>
            <a:r>
              <a:rPr lang="th-TH" sz="4800" dirty="0"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ของมาตรฐานการควบคุม</a:t>
            </a:r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ภายใน</a:t>
            </a:r>
            <a:endParaRPr lang="th-TH" sz="4800" dirty="0">
              <a:solidFill>
                <a:srgbClr val="0070C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93505"/>
              </p:ext>
            </p:extLst>
          </p:nvPr>
        </p:nvGraphicFramePr>
        <p:xfrm>
          <a:off x="163625" y="1156074"/>
          <a:ext cx="8856549" cy="5303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939687"/>
                <a:gridCol w="49168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เดิม</a:t>
                      </a:r>
                      <a:endParaRPr lang="th-TH" sz="28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ปัจจุบัน (ปี 61)</a:t>
                      </a:r>
                      <a:endParaRPr lang="th-TH" sz="28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1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.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สภาพแวดล้อมของการควบคุม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2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.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การประเมินความเสี่ยง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 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3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.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กิจกรรมการควบคุม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 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4. สารสนเทศและการสื่อสาร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5. การติดตามและประเมินผล</a:t>
                      </a:r>
                    </a:p>
                    <a:p>
                      <a:endParaRPr lang="th-TH" sz="28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1. สภาพแวดล้อมการควบคุม (</a:t>
                      </a:r>
                      <a:r>
                        <a:rPr lang="en-US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Control Environment)</a:t>
                      </a:r>
                    </a:p>
                    <a:p>
                      <a:r>
                        <a:rPr lang="th-TH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2. การประเมินความเสี่ยง (</a:t>
                      </a:r>
                      <a:r>
                        <a:rPr lang="en-US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Risk Assessment)</a:t>
                      </a:r>
                    </a:p>
                    <a:p>
                      <a:r>
                        <a:rPr lang="th-TH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3. กิจกรรมการควบคุม (</a:t>
                      </a:r>
                      <a:r>
                        <a:rPr lang="en-US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Control Activities)</a:t>
                      </a:r>
                    </a:p>
                    <a:p>
                      <a:r>
                        <a:rPr lang="th-TH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4. สารสนเทศและการสื่อสาร(</a:t>
                      </a:r>
                      <a:r>
                        <a:rPr lang="en-US" sz="2800" b="1" dirty="0" smtClean="0"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Information and Communication)</a:t>
                      </a:r>
                    </a:p>
                    <a:p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5. กิจกรรมการติดตามผล (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Baijam" panose="02000506000000020004" pitchFamily="2" charset="-34"/>
                          <a:cs typeface="TH Baijam" panose="02000506000000020004" pitchFamily="2" charset="-34"/>
                        </a:rPr>
                        <a:t>Monitoring Activities)</a:t>
                      </a:r>
                    </a:p>
                    <a:p>
                      <a:endParaRPr lang="th-TH" sz="2800" dirty="0">
                        <a:latin typeface="TH Baijam" panose="02000506000000020004" pitchFamily="2" charset="-34"/>
                        <a:cs typeface="TH Baijam" panose="02000506000000020004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701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66712" y="94106"/>
            <a:ext cx="8220075" cy="835748"/>
          </a:xfrm>
        </p:spPr>
        <p:txBody>
          <a:bodyPr>
            <a:normAutofit/>
          </a:bodyPr>
          <a:lstStyle/>
          <a:p>
            <a:r>
              <a:rPr lang="th-TH" sz="4800" dirty="0"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องค์ประกอบของมาตรฐานการควบคุม</a:t>
            </a:r>
            <a:r>
              <a:rPr lang="th-TH" sz="4800" dirty="0" smtClean="0"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ภายใน</a:t>
            </a:r>
            <a:endParaRPr lang="th-TH" sz="4800" dirty="0">
              <a:solidFill>
                <a:srgbClr val="0070C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17987" y="1254633"/>
            <a:ext cx="8873614" cy="4050792"/>
          </a:xfrm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3200" b="1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การควบคุมภายในจะประกอบด้วย ๕ องค์ประกอบ ๑๗ หลักการ ดังนี้</a:t>
            </a:r>
            <a:endParaRPr lang="en-US" sz="32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lnSpc>
                <a:spcPct val="100000"/>
              </a:lnSpc>
              <a:buNone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๑.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สภาพแวดล้อมการควบคุม</a:t>
            </a:r>
            <a:r>
              <a:rPr lang="en-US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(Control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Environment)</a:t>
            </a:r>
          </a:p>
          <a:p>
            <a:pPr marL="0" indent="0" algn="thaiDist">
              <a:lnSpc>
                <a:spcPct val="100000"/>
              </a:lnSpc>
              <a:buNone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๒.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การประเมินความเสี่ยง</a:t>
            </a:r>
            <a:r>
              <a:rPr lang="en-US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(Risk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Assessment)</a:t>
            </a:r>
          </a:p>
          <a:p>
            <a:pPr marL="0" indent="0" algn="thaiDist">
              <a:lnSpc>
                <a:spcPct val="100000"/>
              </a:lnSpc>
              <a:buNone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๓.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กิจกรรมการควบคุม</a:t>
            </a:r>
            <a:r>
              <a:rPr lang="en-US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(Control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Activities)</a:t>
            </a:r>
          </a:p>
          <a:p>
            <a:pPr marL="0" indent="0" algn="thaiDist">
              <a:lnSpc>
                <a:spcPct val="100000"/>
              </a:lnSpc>
              <a:spcBef>
                <a:spcPts val="600"/>
              </a:spcBef>
              <a:buNone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๔.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สารสนเทศและการ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สื่อสาร</a:t>
            </a:r>
            <a:r>
              <a:rPr lang="en-US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(Information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and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Communication)</a:t>
            </a:r>
          </a:p>
          <a:p>
            <a:pPr marL="0" indent="0" algn="thaiDist">
              <a:lnSpc>
                <a:spcPct val="100000"/>
              </a:lnSpc>
              <a:buNone/>
            </a:pP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๕.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กิจกรรมการติดตามผล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(Monitoring Activities)</a:t>
            </a:r>
          </a:p>
          <a:p>
            <a:pPr algn="thaiDist"/>
            <a:endParaRPr lang="th-TH" sz="2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7728155" y="2043315"/>
            <a:ext cx="1263446" cy="430887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๕ หลักการ</a:t>
            </a:r>
            <a:endParaRPr lang="th-TH" sz="2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7728155" y="2682418"/>
            <a:ext cx="1263446" cy="430887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๔ หลักการ</a:t>
            </a:r>
            <a:endParaRPr lang="th-TH" sz="2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7728155" y="3948788"/>
            <a:ext cx="1263446" cy="430887"/>
          </a:xfrm>
          <a:prstGeom prst="rect">
            <a:avLst/>
          </a:prstGeom>
          <a:solidFill>
            <a:srgbClr val="FF9966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๓ หลักการ</a:t>
            </a:r>
            <a:endParaRPr lang="th-TH" sz="2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7728155" y="3280029"/>
            <a:ext cx="1263446" cy="430887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๓ หลักการ</a:t>
            </a:r>
            <a:endParaRPr lang="th-TH" sz="2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7728155" y="4605965"/>
            <a:ext cx="1263446" cy="430887"/>
          </a:xfrm>
          <a:prstGeom prst="rect">
            <a:avLst/>
          </a:prstGeom>
          <a:solidFill>
            <a:srgbClr val="FFFF99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๒ หลักการ</a:t>
            </a:r>
            <a:endParaRPr lang="th-TH" sz="2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10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48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90575"/>
          </a:xfr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๑. สภาพแวดล้อมการ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28953" y="3254376"/>
            <a:ext cx="8484577" cy="3467100"/>
          </a:xfrm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สภาพแวดล้อมการควบคุม ประกอบด้วย 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๕ หลักการ 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</a:p>
          <a:p>
            <a:pPr marL="0" indent="0" algn="thaiDist">
              <a:buNone/>
            </a:pP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๑) หน่วยงานของรัฐแสดงให้เห็นถึงการยึดมั่นในคุณค่าของความซื่อตรงและจริยธรรม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๒) ผู้กำกับดูแลของหน่วยงานของรัฐ แสดงให้เห็นถึงความเป็นอิสระจากฝ่ายบริหารและมีหน้าที่กำกับดูแลให้มีการพัฒนาหรือปรับปรุงการควบคุมภายใน รวมถึงการดำเนินการเกี่ยวกับการควบคุม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</a:t>
            </a:r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๓) หัวหน้าหน่วยงานของรัฐจัดให้มีโครงสร้างองค์กร สายการบังคับบัญชา อำนาจหน้าที่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และความรับผิดชอบที่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เหมาะสมในการบรรลุวัตถุประสงค์ของหน่วยงานของรัฐภายใต้การกำกับดูแลของผู้กำกับดูแล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๔) หน่วยงานของรัฐแสดงให้เห็นถึงความมุ่งมั่นในการสร้างแรงจูงใจ พัฒนาและรักษา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บุคลากรที่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มีความรู้ความสามารถที่สอดคล้องกับวัตถุประสงค์ของหน่วยงานของรัฐ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๕) หน่วยงานของรัฐกำหนดให้บุคลากรมีหน้าที่และความรับผิดชอบต่อผลการปฏิบัติงาน</a:t>
            </a: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ตามระบบการ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ควบคุมภายใน เพื่อให้บรรลุวัตถุประสงค์ของหน่วยงานของรัฐ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562708" y="904875"/>
            <a:ext cx="8133616" cy="22383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endParaRPr lang="th-TH" sz="2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สภาพแวดล้อม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การควบคุมเป็นปัจจัยพื้นฐานในการดำเนินงานที่ส่งผลให้มีการ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             การ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ควบคุมภายในมาปฏิบัติทั่วทั้งหน่วยงานของรัฐ ทั้งนี้ ผู้กำกับดูแลและฝ่าย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บริหาร     จะต้อง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สร้างบรรยากาศให้ทุกระดับตระหนักถึงความสำคัญของการควบคุมภายใน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รวมทั้ง</a:t>
            </a:r>
            <a:b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ดำเนินงานที่คาดหวังของผู้กำกับดูแล และฝ่ายบริหาร ทั้งนี้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สภาพแวดล้อมการ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ควบคุมดังกล่าวเป็นพื้นฐานสำคัญที่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จะส่งผล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กระทบต่อองค์ประกอบของการควบคุมภายใน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อื่นๆ</a:t>
            </a:r>
          </a:p>
          <a:p>
            <a:pPr algn="thaiDist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                                  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86600" y="6467477"/>
            <a:ext cx="2057400" cy="365125"/>
          </a:xfrm>
        </p:spPr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1589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pPr>
              <a:defRPr/>
            </a:pPr>
            <a:fld id="{F91905BB-488E-48D0-9850-594C9DB03525}" type="slidenum">
              <a:rPr 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pPr>
                <a:defRPr/>
              </a:pPr>
              <a:t>13</a:t>
            </a:fld>
            <a:endParaRPr lang="th-TH" sz="140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70658" name="Picture 2" descr="j02317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4724400"/>
            <a:ext cx="2800350" cy="1825625"/>
          </a:xfrm>
          <a:prstGeom prst="rect">
            <a:avLst/>
          </a:prstGeom>
          <a:noFill/>
        </p:spPr>
      </p:pic>
      <p:sp>
        <p:nvSpPr>
          <p:cNvPr id="70659" name="Rectangle 3"/>
          <p:cNvSpPr>
            <a:spLocks noGrp="1" noChangeArrowheads="1"/>
          </p:cNvSpPr>
          <p:nvPr>
            <p:ph type="title"/>
          </p:nvPr>
        </p:nvSpPr>
        <p:spPr>
          <a:xfrm>
            <a:off x="323934" y="177801"/>
            <a:ext cx="6035675" cy="546100"/>
          </a:xfrm>
          <a:noFill/>
        </p:spPr>
        <p:txBody>
          <a:bodyPr>
            <a:noAutofit/>
          </a:bodyPr>
          <a:lstStyle/>
          <a:p>
            <a:pPr algn="l"/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สภาพแวดล้อมการควบคุม</a:t>
            </a: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23934" y="1118636"/>
            <a:ext cx="6245225" cy="4103688"/>
          </a:xfrm>
          <a:noFill/>
        </p:spPr>
        <p:txBody>
          <a:bodyPr anchor="ctr"/>
          <a:lstStyle/>
          <a:p>
            <a:r>
              <a:rPr lang="th-TH" sz="32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ความซื่อสัตย์และจริยธรรม</a:t>
            </a:r>
          </a:p>
          <a:p>
            <a:r>
              <a:rPr lang="th-TH" sz="32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ปรัชญาและรูปแบบการบริหาร</a:t>
            </a:r>
          </a:p>
          <a:p>
            <a:r>
              <a:rPr lang="th-TH" sz="32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  ทักษะ  และความสามารถ</a:t>
            </a:r>
          </a:p>
          <a:p>
            <a:r>
              <a:rPr lang="th-TH" sz="32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โครงสร้างการจัดองค์กร</a:t>
            </a:r>
          </a:p>
          <a:p>
            <a:r>
              <a:rPr lang="th-TH" sz="32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การมอบอำนาจและความรับผิดชอบ</a:t>
            </a:r>
          </a:p>
          <a:p>
            <a:r>
              <a:rPr lang="th-TH" sz="32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นโยบายด้านทรัพยากรบุคคล</a:t>
            </a:r>
          </a:p>
          <a:p>
            <a:r>
              <a:rPr lang="th-TH" sz="32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ผู้บริหารหรือคณะกรรมการตรวจสอบ</a:t>
            </a:r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 sz="320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73775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17907"/>
            <a:ext cx="9144000" cy="896493"/>
          </a:xfrm>
          <a:solidFill>
            <a:srgbClr val="FF99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๒. การประเมินความ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เสี่ยง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22739" y="3362324"/>
            <a:ext cx="8578362" cy="3495676"/>
          </a:xfrm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การประเมินความเสี่ยง ประกอบด้วย 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๔ หลักการ 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</a:p>
          <a:p>
            <a:pPr marL="0" indent="0" algn="thaiDist">
              <a:buNone/>
            </a:pPr>
            <a:r>
              <a:rPr lang="th-TH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๖) หน่วยงานของรัฐระบุวัตถุประสงค์การควบคุมภายในของการปฏิบัติงานให้สอดคล้องกับวัตถุประสงค์ขององค์กรไว้อย่างชัดเจนและเพียงพอที่จะสามารถระบุและประเมินความเสี่ยงที่เกี่ยวข้องกับวัตถุประสงค์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(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๗) หน่วยงานของรัฐระบุความเสี่ยงที่มีผลต่อการบรรลุวัตถุประสงค์การควบคุม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ภายในอย่าง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ครอบคลุม ทั้งหน่วยงานของรัฐ และวิเคราะห์ความเสี่ยงเพื่อกำหนดวิธีการจัดการความเสี่ยงนั้น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๘) หน่วยงานของรัฐพิจารณาโอกาสที่อาจเกิดการทุจริต เพื่อประกอบการประเมินความ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เสี่ยงที่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ส่งผลต่อการบรรลุวัตถุประสงค์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(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๙) หน่วยงานของรัฐระบุและประเมินการเปลี่ยนแปลงที่อาจมีผลกระทบอย่างมี</a:t>
            </a:r>
            <a:r>
              <a:rPr lang="th-TH" sz="2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นัยสำคัญต่อ</a:t>
            </a:r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ระบบการควบคุมภายใน</a:t>
            </a:r>
            <a:endParaRPr lang="en-US" sz="2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endParaRPr lang="th-TH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714375" y="1090612"/>
            <a:ext cx="7905749" cy="2095500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endParaRPr lang="th-TH" sz="2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ประเมินความเสี่ยงเป็นกระบวนการที่ดำเนินการอย่างต่อเนื่องและเป็นประจำ เพื่อระบุ และวิเคราะห์ความเสี่ยงที่มีผลกระทบต่อการบรรลุวัตถุประสงค์ของหน่วยงานของรัฐ รวมถึงกำหนดวิธีการจัดการความเสี่ยงนั้น ฝ่ายบริหารควรคำนึงถึงการ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เปลี่ยนแปลงของ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สภาพแวดล้อมภายนอกและภารกิจภายในทั้งหมดที่มีผลต่อการบรรลุ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วัตถุประสงค์ของ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 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</a:p>
          <a:p>
            <a:pPr algn="thaiDist"/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14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8906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pPr>
              <a:defRPr/>
            </a:pPr>
            <a:fld id="{F91905BB-488E-48D0-9850-594C9DB03525}" type="slidenum">
              <a:rPr lang="en-US"/>
              <a:pPr>
                <a:defRPr/>
              </a:pPr>
              <a:t>15</a:t>
            </a:fld>
            <a:endParaRPr lang="th-TH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title"/>
          </p:nvPr>
        </p:nvSpPr>
        <p:spPr>
          <a:xfrm>
            <a:off x="2328584" y="50618"/>
            <a:ext cx="6035675" cy="546100"/>
          </a:xfrm>
          <a:noFill/>
        </p:spPr>
        <p:txBody>
          <a:bodyPr>
            <a:normAutofit fontScale="90000"/>
          </a:bodyPr>
          <a:lstStyle/>
          <a:p>
            <a:r>
              <a:rPr lang="th-TH" sz="4000" b="1" dirty="0">
                <a:latin typeface="Browallia New" pitchFamily="34" charset="-34"/>
                <a:cs typeface="JasmineUPC" pitchFamily="18" charset="-34"/>
              </a:rPr>
              <a:t>การประเมินความ</a:t>
            </a:r>
            <a:r>
              <a:rPr lang="th-TH" sz="4000" b="1" dirty="0" smtClean="0">
                <a:latin typeface="Browallia New" pitchFamily="34" charset="-34"/>
                <a:cs typeface="JasmineUPC" pitchFamily="18" charset="-34"/>
              </a:rPr>
              <a:t>เสี่ยง</a:t>
            </a:r>
            <a:endParaRPr lang="th-TH" sz="4000" b="1" dirty="0" smtClean="0">
              <a:solidFill>
                <a:schemeClr val="tx1"/>
              </a:solidFill>
              <a:latin typeface="Browallia New" pitchFamily="34" charset="-34"/>
              <a:cs typeface="JasmineUPC" pitchFamily="18" charset="-34"/>
            </a:endParaRPr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723901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359716" y="1446414"/>
            <a:ext cx="2448572" cy="119994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131" tIns="45066" rIns="90131" bIns="45066"/>
          <a:lstStyle>
            <a:lvl1pPr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1pPr>
            <a:lvl2pPr marL="742950" indent="-28575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2pPr>
            <a:lvl3pPr marL="1143000" indent="-22860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3pPr>
            <a:lvl4pPr marL="1600200" indent="-22860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4pPr>
            <a:lvl5pPr marL="2057400" indent="-22860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5pPr>
            <a:lvl6pPr marL="25146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6pPr>
            <a:lvl7pPr marL="29718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7pPr>
            <a:lvl8pPr marL="34290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8pPr>
            <a:lvl9pPr marL="38862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th-TH" altLang="th-TH" sz="216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 </a:t>
            </a:r>
            <a:r>
              <a:rPr lang="th-TH" altLang="th-TH" sz="28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 (</a:t>
            </a:r>
            <a:r>
              <a:rPr lang="en-US" altLang="th-TH" sz="28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Likelihood</a:t>
            </a:r>
            <a:r>
              <a:rPr lang="th-TH" altLang="th-TH" sz="28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>
              <a:lnSpc>
                <a:spcPct val="120000"/>
              </a:lnSpc>
              <a:defRPr/>
            </a:pPr>
            <a:r>
              <a:rPr lang="th-TH" altLang="th-TH" sz="28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 ผลกระทบ (</a:t>
            </a:r>
            <a:r>
              <a:rPr lang="en-US" altLang="th-TH" sz="28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Impact</a:t>
            </a:r>
            <a:r>
              <a:rPr lang="th-TH" altLang="th-TH" sz="28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</a:p>
          <a:p>
            <a:pPr>
              <a:lnSpc>
                <a:spcPct val="120000"/>
              </a:lnSpc>
              <a:defRPr/>
            </a:pPr>
            <a:r>
              <a:rPr lang="th-TH" altLang="th-TH" sz="216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th-TH" altLang="th-TH" sz="2160" b="1" dirty="0" smtClean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11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578071" y="898139"/>
            <a:ext cx="1857375" cy="395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31" tIns="45066" rIns="90131" bIns="45066" anchor="ctr"/>
          <a:lstStyle>
            <a:lvl1pPr marL="376238" indent="-376238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1pPr>
            <a:lvl2pPr marL="742950" indent="-28575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2pPr>
            <a:lvl3pPr marL="1143000" indent="-22860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3pPr>
            <a:lvl4pPr marL="1600200" indent="-22860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4pPr>
            <a:lvl5pPr marL="2057400" indent="-228600" defTabSz="1001713"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5pPr>
            <a:lvl6pPr marL="25146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6pPr>
            <a:lvl7pPr marL="29718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7pPr>
            <a:lvl8pPr marL="34290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8pPr>
            <a:lvl9pPr marL="3886200" indent="-228600" defTabSz="1001713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Tahoma" panose="020B060403050404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None/>
              <a:defRPr/>
            </a:pPr>
            <a:r>
              <a:rPr lang="th-TH" altLang="th-TH" sz="3200" b="1" dirty="0" smtClean="0">
                <a:solidFill>
                  <a:srgbClr val="0000CC"/>
                </a:solidFill>
                <a:cs typeface="JasmineUPC" panose="02020603050405020304" pitchFamily="18" charset="-34"/>
              </a:rPr>
              <a:t>วิเคราะห์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325813" y="733425"/>
            <a:ext cx="5189537" cy="5622925"/>
            <a:chOff x="2882773" y="1160459"/>
            <a:chExt cx="5189537" cy="5622925"/>
          </a:xfrm>
        </p:grpSpPr>
        <p:sp>
          <p:nvSpPr>
            <p:cNvPr id="10" name="Rectangle 2"/>
            <p:cNvSpPr>
              <a:spLocks noChangeArrowheads="1"/>
            </p:cNvSpPr>
            <p:nvPr/>
          </p:nvSpPr>
          <p:spPr bwMode="auto">
            <a:xfrm>
              <a:off x="7253160" y="5746746"/>
              <a:ext cx="817563" cy="50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5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11" name="Rectangle 3"/>
            <p:cNvSpPr>
              <a:spLocks noChangeArrowheads="1"/>
            </p:cNvSpPr>
            <p:nvPr/>
          </p:nvSpPr>
          <p:spPr bwMode="auto">
            <a:xfrm>
              <a:off x="6437185" y="5746746"/>
              <a:ext cx="815975" cy="50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4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5619623" y="5746746"/>
              <a:ext cx="817562" cy="50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3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13" name="Rectangle 5"/>
            <p:cNvSpPr>
              <a:spLocks noChangeArrowheads="1"/>
            </p:cNvSpPr>
            <p:nvPr/>
          </p:nvSpPr>
          <p:spPr bwMode="auto">
            <a:xfrm>
              <a:off x="4802060" y="5746746"/>
              <a:ext cx="817563" cy="50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2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3984498" y="5746746"/>
              <a:ext cx="817562" cy="50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1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15" name="Rectangle 7"/>
            <p:cNvSpPr>
              <a:spLocks noChangeArrowheads="1"/>
            </p:cNvSpPr>
            <p:nvPr/>
          </p:nvSpPr>
          <p:spPr bwMode="auto">
            <a:xfrm>
              <a:off x="3465385" y="5746746"/>
              <a:ext cx="519113" cy="50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16" name="Rectangle 8"/>
            <p:cNvSpPr>
              <a:spLocks noChangeArrowheads="1"/>
            </p:cNvSpPr>
            <p:nvPr/>
          </p:nvSpPr>
          <p:spPr bwMode="auto">
            <a:xfrm>
              <a:off x="7253160" y="5078409"/>
              <a:ext cx="817563" cy="66833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6437185" y="5078409"/>
              <a:ext cx="815975" cy="668337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5619623" y="5078409"/>
              <a:ext cx="817562" cy="668337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>
              <a:off x="4802060" y="5078409"/>
              <a:ext cx="817563" cy="668337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3984498" y="5078409"/>
              <a:ext cx="817562" cy="668337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b="1" smtClean="0">
                  <a:solidFill>
                    <a:srgbClr val="000000"/>
                  </a:solidFill>
                  <a:latin typeface="Arial" panose="020B0604020202020204" pitchFamily="34" charset="0"/>
                  <a:cs typeface="JasmineUPC" panose="02020603050405020304" pitchFamily="18" charset="-34"/>
                </a:rPr>
                <a:t>ต่ำ</a:t>
              </a: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3465385" y="5078409"/>
              <a:ext cx="519113" cy="668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1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22" name="Rectangle 14"/>
            <p:cNvSpPr>
              <a:spLocks noChangeArrowheads="1"/>
            </p:cNvSpPr>
            <p:nvPr/>
          </p:nvSpPr>
          <p:spPr bwMode="auto">
            <a:xfrm>
              <a:off x="7253160" y="4410071"/>
              <a:ext cx="817563" cy="66833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23" name="Rectangle 15"/>
            <p:cNvSpPr>
              <a:spLocks noChangeArrowheads="1"/>
            </p:cNvSpPr>
            <p:nvPr/>
          </p:nvSpPr>
          <p:spPr bwMode="auto">
            <a:xfrm>
              <a:off x="6437185" y="4410071"/>
              <a:ext cx="815975" cy="66833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24" name="Rectangle 16"/>
            <p:cNvSpPr>
              <a:spLocks noChangeArrowheads="1"/>
            </p:cNvSpPr>
            <p:nvPr/>
          </p:nvSpPr>
          <p:spPr bwMode="auto">
            <a:xfrm>
              <a:off x="5619623" y="4410071"/>
              <a:ext cx="817562" cy="668338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b="1" smtClean="0">
                  <a:solidFill>
                    <a:srgbClr val="000000"/>
                  </a:solidFill>
                  <a:latin typeface="Arial" panose="020B0604020202020204" pitchFamily="34" charset="0"/>
                  <a:cs typeface="JasmineUPC" panose="02020603050405020304" pitchFamily="18" charset="-34"/>
                </a:rPr>
                <a:t>กลาง</a:t>
              </a:r>
            </a:p>
          </p:txBody>
        </p:sp>
        <p:sp>
          <p:nvSpPr>
            <p:cNvPr id="25" name="Rectangle 17"/>
            <p:cNvSpPr>
              <a:spLocks noChangeArrowheads="1"/>
            </p:cNvSpPr>
            <p:nvPr/>
          </p:nvSpPr>
          <p:spPr bwMode="auto">
            <a:xfrm>
              <a:off x="4802060" y="4410071"/>
              <a:ext cx="817563" cy="668338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b="1" smtClean="0">
                  <a:solidFill>
                    <a:srgbClr val="000000"/>
                  </a:solidFill>
                  <a:latin typeface="Arial" panose="020B0604020202020204" pitchFamily="34" charset="0"/>
                  <a:cs typeface="JasmineUPC" panose="02020603050405020304" pitchFamily="18" charset="-34"/>
                </a:rPr>
                <a:t>ปาน</a:t>
              </a:r>
            </a:p>
          </p:txBody>
        </p:sp>
        <p:sp>
          <p:nvSpPr>
            <p:cNvPr id="26" name="Rectangle 18"/>
            <p:cNvSpPr>
              <a:spLocks noChangeArrowheads="1"/>
            </p:cNvSpPr>
            <p:nvPr/>
          </p:nvSpPr>
          <p:spPr bwMode="auto">
            <a:xfrm>
              <a:off x="3984498" y="4410071"/>
              <a:ext cx="817562" cy="668338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3465385" y="4410071"/>
              <a:ext cx="519113" cy="66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2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28" name="Rectangle 20"/>
            <p:cNvSpPr>
              <a:spLocks noChangeArrowheads="1"/>
            </p:cNvSpPr>
            <p:nvPr/>
          </p:nvSpPr>
          <p:spPr bwMode="auto">
            <a:xfrm>
              <a:off x="7253160" y="3741734"/>
              <a:ext cx="817563" cy="66833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29" name="Rectangle 21"/>
            <p:cNvSpPr>
              <a:spLocks noChangeArrowheads="1"/>
            </p:cNvSpPr>
            <p:nvPr/>
          </p:nvSpPr>
          <p:spPr bwMode="auto">
            <a:xfrm>
              <a:off x="6437185" y="3741734"/>
              <a:ext cx="815975" cy="66833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30" name="Rectangle 22"/>
            <p:cNvSpPr>
              <a:spLocks noChangeArrowheads="1"/>
            </p:cNvSpPr>
            <p:nvPr/>
          </p:nvSpPr>
          <p:spPr bwMode="auto">
            <a:xfrm>
              <a:off x="5619623" y="3741734"/>
              <a:ext cx="817562" cy="66833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b="1" smtClean="0">
                  <a:solidFill>
                    <a:srgbClr val="000000"/>
                  </a:solidFill>
                  <a:latin typeface="Arial" panose="020B0604020202020204" pitchFamily="34" charset="0"/>
                  <a:cs typeface="JasmineUPC" panose="02020603050405020304" pitchFamily="18" charset="-34"/>
                </a:rPr>
                <a:t>สูง</a:t>
              </a:r>
            </a:p>
          </p:txBody>
        </p:sp>
        <p:sp>
          <p:nvSpPr>
            <p:cNvPr id="31" name="Rectangle 23"/>
            <p:cNvSpPr>
              <a:spLocks noChangeArrowheads="1"/>
            </p:cNvSpPr>
            <p:nvPr/>
          </p:nvSpPr>
          <p:spPr bwMode="auto">
            <a:xfrm>
              <a:off x="4802060" y="3741734"/>
              <a:ext cx="817563" cy="668337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32" name="Rectangle 24"/>
            <p:cNvSpPr>
              <a:spLocks noChangeArrowheads="1"/>
            </p:cNvSpPr>
            <p:nvPr/>
          </p:nvSpPr>
          <p:spPr bwMode="auto">
            <a:xfrm>
              <a:off x="3984498" y="3741734"/>
              <a:ext cx="817562" cy="668337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33" name="Rectangle 25"/>
            <p:cNvSpPr>
              <a:spLocks noChangeArrowheads="1"/>
            </p:cNvSpPr>
            <p:nvPr/>
          </p:nvSpPr>
          <p:spPr bwMode="auto">
            <a:xfrm>
              <a:off x="3465385" y="3741734"/>
              <a:ext cx="519113" cy="668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3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34" name="Rectangle 26"/>
            <p:cNvSpPr>
              <a:spLocks noChangeArrowheads="1"/>
            </p:cNvSpPr>
            <p:nvPr/>
          </p:nvSpPr>
          <p:spPr bwMode="auto">
            <a:xfrm>
              <a:off x="7253160" y="3073396"/>
              <a:ext cx="817563" cy="66833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b="1" smtClean="0">
                  <a:solidFill>
                    <a:srgbClr val="000000"/>
                  </a:solidFill>
                  <a:latin typeface="Arial" panose="020B0604020202020204" pitchFamily="34" charset="0"/>
                  <a:cs typeface="JasmineUPC" panose="02020603050405020304" pitchFamily="18" charset="-34"/>
                </a:rPr>
                <a:t>มาก</a:t>
              </a:r>
            </a:p>
          </p:txBody>
        </p:sp>
        <p:sp>
          <p:nvSpPr>
            <p:cNvPr id="35" name="Rectangle 27"/>
            <p:cNvSpPr>
              <a:spLocks noChangeArrowheads="1"/>
            </p:cNvSpPr>
            <p:nvPr/>
          </p:nvSpPr>
          <p:spPr bwMode="auto">
            <a:xfrm>
              <a:off x="6437185" y="3073396"/>
              <a:ext cx="815975" cy="66833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b="1" smtClean="0">
                  <a:solidFill>
                    <a:srgbClr val="000000"/>
                  </a:solidFill>
                  <a:latin typeface="Arial" panose="020B0604020202020204" pitchFamily="34" charset="0"/>
                  <a:cs typeface="JasmineUPC" panose="02020603050405020304" pitchFamily="18" charset="-34"/>
                </a:rPr>
                <a:t>สูง</a:t>
              </a:r>
            </a:p>
          </p:txBody>
        </p:sp>
        <p:sp>
          <p:nvSpPr>
            <p:cNvPr id="36" name="Rectangle 28"/>
            <p:cNvSpPr>
              <a:spLocks noChangeArrowheads="1"/>
            </p:cNvSpPr>
            <p:nvPr/>
          </p:nvSpPr>
          <p:spPr bwMode="auto">
            <a:xfrm>
              <a:off x="5619623" y="3073396"/>
              <a:ext cx="817562" cy="66833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37" name="Rectangle 29"/>
            <p:cNvSpPr>
              <a:spLocks noChangeArrowheads="1"/>
            </p:cNvSpPr>
            <p:nvPr/>
          </p:nvSpPr>
          <p:spPr bwMode="auto">
            <a:xfrm>
              <a:off x="4802060" y="3073396"/>
              <a:ext cx="817563" cy="66833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38" name="Rectangle 30"/>
            <p:cNvSpPr>
              <a:spLocks noChangeArrowheads="1"/>
            </p:cNvSpPr>
            <p:nvPr/>
          </p:nvSpPr>
          <p:spPr bwMode="auto">
            <a:xfrm>
              <a:off x="3984498" y="3073396"/>
              <a:ext cx="817562" cy="668338"/>
            </a:xfrm>
            <a:prstGeom prst="rect">
              <a:avLst/>
            </a:pr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solidFill>
                  <a:schemeClr val="bg2"/>
                </a:solidFill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39" name="Rectangle 31"/>
            <p:cNvSpPr>
              <a:spLocks noChangeArrowheads="1"/>
            </p:cNvSpPr>
            <p:nvPr/>
          </p:nvSpPr>
          <p:spPr bwMode="auto">
            <a:xfrm>
              <a:off x="3465385" y="3073396"/>
              <a:ext cx="519113" cy="66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4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40" name="Rectangle 32"/>
            <p:cNvSpPr>
              <a:spLocks noChangeArrowheads="1"/>
            </p:cNvSpPr>
            <p:nvPr/>
          </p:nvSpPr>
          <p:spPr bwMode="auto">
            <a:xfrm>
              <a:off x="7253160" y="2403471"/>
              <a:ext cx="817563" cy="66992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41" name="Rectangle 33"/>
            <p:cNvSpPr>
              <a:spLocks noChangeArrowheads="1"/>
            </p:cNvSpPr>
            <p:nvPr/>
          </p:nvSpPr>
          <p:spPr bwMode="auto">
            <a:xfrm>
              <a:off x="6437185" y="2403471"/>
              <a:ext cx="815975" cy="66992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42" name="Rectangle 34"/>
            <p:cNvSpPr>
              <a:spLocks noChangeArrowheads="1"/>
            </p:cNvSpPr>
            <p:nvPr/>
          </p:nvSpPr>
          <p:spPr bwMode="auto">
            <a:xfrm>
              <a:off x="5619623" y="2403471"/>
              <a:ext cx="817562" cy="66992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43" name="Rectangle 35"/>
            <p:cNvSpPr>
              <a:spLocks noChangeArrowheads="1"/>
            </p:cNvSpPr>
            <p:nvPr/>
          </p:nvSpPr>
          <p:spPr bwMode="auto">
            <a:xfrm>
              <a:off x="4802060" y="2403471"/>
              <a:ext cx="817563" cy="669925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44" name="Rectangle 36"/>
            <p:cNvSpPr>
              <a:spLocks noChangeArrowheads="1"/>
            </p:cNvSpPr>
            <p:nvPr/>
          </p:nvSpPr>
          <p:spPr bwMode="auto">
            <a:xfrm>
              <a:off x="3984498" y="2403471"/>
              <a:ext cx="817562" cy="669925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endParaRPr lang="en-US" altLang="th-TH" sz="2340" smtClean="0">
                <a:latin typeface="Arial" panose="020B060402020202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45" name="Rectangle 37"/>
            <p:cNvSpPr>
              <a:spLocks noChangeArrowheads="1"/>
            </p:cNvSpPr>
            <p:nvPr/>
          </p:nvSpPr>
          <p:spPr bwMode="auto">
            <a:xfrm>
              <a:off x="3465385" y="2403471"/>
              <a:ext cx="519113" cy="669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defRPr/>
              </a:pPr>
              <a:r>
                <a:rPr lang="th-TH" altLang="th-TH" sz="2340" smtClean="0">
                  <a:latin typeface="Arial" panose="020B0604020202020204" pitchFamily="34" charset="0"/>
                  <a:cs typeface="JasmineUPC" panose="02020603050405020304" pitchFamily="18" charset="-34"/>
                </a:rPr>
                <a:t>5</a:t>
              </a:r>
              <a:endParaRPr lang="en-US" altLang="th-TH" sz="2340" smtClean="0">
                <a:latin typeface="Arial" panose="020B0604020202020204" pitchFamily="34" charset="0"/>
                <a:cs typeface="JasmineUPC" panose="02020603050405020304" pitchFamily="18" charset="-34"/>
              </a:endParaRPr>
            </a:p>
          </p:txBody>
        </p:sp>
        <p:sp>
          <p:nvSpPr>
            <p:cNvPr id="46" name="Line 38"/>
            <p:cNvSpPr>
              <a:spLocks noChangeShapeType="1"/>
            </p:cNvSpPr>
            <p:nvPr/>
          </p:nvSpPr>
          <p:spPr bwMode="auto">
            <a:xfrm>
              <a:off x="3465385" y="3073396"/>
              <a:ext cx="4605338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47" name="Line 39"/>
            <p:cNvSpPr>
              <a:spLocks noChangeShapeType="1"/>
            </p:cNvSpPr>
            <p:nvPr/>
          </p:nvSpPr>
          <p:spPr bwMode="auto">
            <a:xfrm>
              <a:off x="3465385" y="3741734"/>
              <a:ext cx="4605338" cy="15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48" name="Line 40"/>
            <p:cNvSpPr>
              <a:spLocks noChangeShapeType="1"/>
            </p:cNvSpPr>
            <p:nvPr/>
          </p:nvSpPr>
          <p:spPr bwMode="auto">
            <a:xfrm>
              <a:off x="3465385" y="4410071"/>
              <a:ext cx="4605338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49" name="Line 41"/>
            <p:cNvSpPr>
              <a:spLocks noChangeShapeType="1"/>
            </p:cNvSpPr>
            <p:nvPr/>
          </p:nvSpPr>
          <p:spPr bwMode="auto">
            <a:xfrm>
              <a:off x="3465385" y="5078409"/>
              <a:ext cx="4605338" cy="15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0" name="Line 42"/>
            <p:cNvSpPr>
              <a:spLocks noChangeShapeType="1"/>
            </p:cNvSpPr>
            <p:nvPr/>
          </p:nvSpPr>
          <p:spPr bwMode="auto">
            <a:xfrm>
              <a:off x="3465385" y="5746746"/>
              <a:ext cx="4605338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1" name="Line 43"/>
            <p:cNvSpPr>
              <a:spLocks noChangeShapeType="1"/>
            </p:cNvSpPr>
            <p:nvPr/>
          </p:nvSpPr>
          <p:spPr bwMode="auto">
            <a:xfrm>
              <a:off x="3465385" y="6251571"/>
              <a:ext cx="4605338" cy="158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2" name="Line 44"/>
            <p:cNvSpPr>
              <a:spLocks noChangeShapeType="1"/>
            </p:cNvSpPr>
            <p:nvPr/>
          </p:nvSpPr>
          <p:spPr bwMode="auto">
            <a:xfrm>
              <a:off x="3465385" y="2403471"/>
              <a:ext cx="1588" cy="384810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3" name="Line 45"/>
            <p:cNvSpPr>
              <a:spLocks noChangeShapeType="1"/>
            </p:cNvSpPr>
            <p:nvPr/>
          </p:nvSpPr>
          <p:spPr bwMode="auto">
            <a:xfrm>
              <a:off x="3984498" y="2403471"/>
              <a:ext cx="1587" cy="3848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4" name="Line 46"/>
            <p:cNvSpPr>
              <a:spLocks noChangeShapeType="1"/>
            </p:cNvSpPr>
            <p:nvPr/>
          </p:nvSpPr>
          <p:spPr bwMode="auto">
            <a:xfrm>
              <a:off x="4802060" y="2403471"/>
              <a:ext cx="1588" cy="3848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5" name="Line 47"/>
            <p:cNvSpPr>
              <a:spLocks noChangeShapeType="1"/>
            </p:cNvSpPr>
            <p:nvPr/>
          </p:nvSpPr>
          <p:spPr bwMode="auto">
            <a:xfrm>
              <a:off x="5619623" y="2403471"/>
              <a:ext cx="1587" cy="3848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6" name="Line 48"/>
            <p:cNvSpPr>
              <a:spLocks noChangeShapeType="1"/>
            </p:cNvSpPr>
            <p:nvPr/>
          </p:nvSpPr>
          <p:spPr bwMode="auto">
            <a:xfrm>
              <a:off x="6437185" y="2403471"/>
              <a:ext cx="1588" cy="3848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7" name="Line 49"/>
            <p:cNvSpPr>
              <a:spLocks noChangeShapeType="1"/>
            </p:cNvSpPr>
            <p:nvPr/>
          </p:nvSpPr>
          <p:spPr bwMode="auto">
            <a:xfrm>
              <a:off x="7253160" y="2403471"/>
              <a:ext cx="1588" cy="3848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8" name="Line 50"/>
            <p:cNvSpPr>
              <a:spLocks noChangeShapeType="1"/>
            </p:cNvSpPr>
            <p:nvPr/>
          </p:nvSpPr>
          <p:spPr bwMode="auto">
            <a:xfrm>
              <a:off x="8070723" y="2403471"/>
              <a:ext cx="1587" cy="384810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59" name="Line 51"/>
            <p:cNvSpPr>
              <a:spLocks noChangeShapeType="1"/>
            </p:cNvSpPr>
            <p:nvPr/>
          </p:nvSpPr>
          <p:spPr bwMode="auto">
            <a:xfrm>
              <a:off x="3465385" y="2403471"/>
              <a:ext cx="4605338" cy="158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/>
            <a:lstStyle/>
            <a:p>
              <a:pPr>
                <a:defRPr/>
              </a:pPr>
              <a:endParaRPr lang="en-US" sz="2633"/>
            </a:p>
          </p:txBody>
        </p:sp>
        <p:sp>
          <p:nvSpPr>
            <p:cNvPr id="60" name="Text Box 52"/>
            <p:cNvSpPr txBox="1">
              <a:spLocks noChangeArrowheads="1"/>
            </p:cNvSpPr>
            <p:nvPr/>
          </p:nvSpPr>
          <p:spPr bwMode="auto">
            <a:xfrm>
              <a:off x="3500310" y="6330946"/>
              <a:ext cx="4494213" cy="452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2340" b="1" smtClean="0">
                  <a:latin typeface="Times New Roman" panose="02020603050405020304" pitchFamily="18" charset="0"/>
                  <a:cs typeface="JasmineUPC" panose="02020603050405020304" pitchFamily="18" charset="-34"/>
                </a:rPr>
                <a:t>โอกาสที่จะเกิด</a:t>
              </a:r>
            </a:p>
          </p:txBody>
        </p:sp>
        <p:sp>
          <p:nvSpPr>
            <p:cNvPr id="61" name="Rectangle 53"/>
            <p:cNvSpPr>
              <a:spLocks noChangeArrowheads="1"/>
            </p:cNvSpPr>
            <p:nvPr/>
          </p:nvSpPr>
          <p:spPr bwMode="auto">
            <a:xfrm>
              <a:off x="3368548" y="1160459"/>
              <a:ext cx="4633912" cy="890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2880" b="1" smtClean="0">
                  <a:solidFill>
                    <a:schemeClr val="tx2"/>
                  </a:solidFill>
                  <a:latin typeface="Angsana New" panose="02020603050405020304" pitchFamily="18" charset="-34"/>
                  <a:cs typeface="JasmineUPC" panose="02020603050405020304" pitchFamily="18" charset="-34"/>
                </a:rPr>
                <a:t>แผนภูมิความเสี่ยง</a:t>
              </a:r>
            </a:p>
          </p:txBody>
        </p:sp>
        <p:sp>
          <p:nvSpPr>
            <p:cNvPr id="62" name="Text Box 54"/>
            <p:cNvSpPr txBox="1">
              <a:spLocks noChangeArrowheads="1"/>
            </p:cNvSpPr>
            <p:nvPr/>
          </p:nvSpPr>
          <p:spPr bwMode="auto">
            <a:xfrm rot="-5400000">
              <a:off x="1177798" y="4057646"/>
              <a:ext cx="3862388" cy="452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1pPr>
              <a:lvl2pPr marL="742950" indent="-28575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2pPr>
              <a:lvl3pPr marL="11430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3pPr>
              <a:lvl4pPr marL="16002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4pPr>
              <a:lvl5pPr marL="2057400" indent="-228600"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700">
                  <a:solidFill>
                    <a:schemeClr val="tx1"/>
                  </a:solidFill>
                  <a:latin typeface="Tahoma" panose="020B0604030504040204" pitchFamily="34" charset="0"/>
                  <a:cs typeface="Cordia New" panose="020B0304020202020204" pitchFamily="34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2340" b="1" smtClean="0">
                  <a:latin typeface="Times New Roman" panose="02020603050405020304" pitchFamily="18" charset="0"/>
                  <a:cs typeface="JasmineUPC" panose="02020603050405020304" pitchFamily="18" charset="-34"/>
                </a:rPr>
                <a:t>ผลกระทบ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461369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3046" name="Group 11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34341080"/>
              </p:ext>
            </p:extLst>
          </p:nvPr>
        </p:nvGraphicFramePr>
        <p:xfrm>
          <a:off x="609600" y="128588"/>
          <a:ext cx="7850188" cy="595313"/>
        </p:xfrm>
        <a:graphic>
          <a:graphicData uri="http://schemas.openxmlformats.org/drawingml/2006/table">
            <a:tbl>
              <a:tblPr/>
              <a:tblGrid>
                <a:gridCol w="7850188"/>
              </a:tblGrid>
              <a:tr h="5953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ตัวอย่าง </a:t>
                      </a:r>
                      <a:r>
                        <a:rPr kumimoji="1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: </a:t>
                      </a:r>
                      <a:r>
                        <a:rPr kumimoji="1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เกณฑ์ประเมินระดับ</a:t>
                      </a:r>
                      <a:r>
                        <a:rPr kumimoji="1" lang="th-TH" sz="3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โอกาส</a:t>
                      </a:r>
                      <a:r>
                        <a:rPr kumimoji="1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ที่จะเกิดความเสี่ยง</a:t>
                      </a:r>
                      <a:endParaRPr kumimoji="1" lang="th-TH" sz="32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itchFamily="18" charset="0"/>
                        <a:ea typeface="JasmineUPC" pitchFamily="18" charset="-34"/>
                        <a:cs typeface="JasmineUPC" pitchFamily="18" charset="-34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92985" name="Group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523616"/>
              </p:ext>
            </p:extLst>
          </p:nvPr>
        </p:nvGraphicFramePr>
        <p:xfrm>
          <a:off x="1031630" y="1058740"/>
          <a:ext cx="7086600" cy="2463801"/>
        </p:xfrm>
        <a:graphic>
          <a:graphicData uri="http://schemas.openxmlformats.org/drawingml/2006/table">
            <a:tbl>
              <a:tblPr/>
              <a:tblGrid>
                <a:gridCol w="2209800"/>
                <a:gridCol w="3276600"/>
                <a:gridCol w="1600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โอกาสจะเกิดความเสี่ยง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ความถี่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ระดับคะแนน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น้อยกว่า 1 เดือนต่อครั้ง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1-6 เดือนต่อครั้ง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ปานกลาง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7-12 เดือนต่อครั้ง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มากกว่า 1 ปี แต่ไม่เกิน 3 ปีต่อครั้ง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มากกว่า 3 ปีต่อครั้ง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93015" name="Group 87"/>
          <p:cNvGraphicFramePr>
            <a:graphicFrameLocks noGrp="1"/>
          </p:cNvGraphicFramePr>
          <p:nvPr/>
        </p:nvGraphicFramePr>
        <p:xfrm>
          <a:off x="1066800" y="4024313"/>
          <a:ext cx="7086600" cy="2463801"/>
        </p:xfrm>
        <a:graphic>
          <a:graphicData uri="http://schemas.openxmlformats.org/drawingml/2006/table">
            <a:tbl>
              <a:tblPr/>
              <a:tblGrid>
                <a:gridCol w="2209800"/>
                <a:gridCol w="3276600"/>
                <a:gridCol w="1600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โอกาสจะเกิดความเสี่ยง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ร้อยละของโอกาส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ระดับคะแนน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มากกว่าร้อยละ 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ร้อยละ 70-79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ปานกลาง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ร้อยละ 60-69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ร้อยละ 50-59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น้อยกว่าร้อยละ 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723901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391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4074" name="Group 122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518372814"/>
              </p:ext>
            </p:extLst>
          </p:nvPr>
        </p:nvGraphicFramePr>
        <p:xfrm>
          <a:off x="848336" y="128589"/>
          <a:ext cx="7450137" cy="595312"/>
        </p:xfrm>
        <a:graphic>
          <a:graphicData uri="http://schemas.openxmlformats.org/drawingml/2006/table">
            <a:tbl>
              <a:tblPr/>
              <a:tblGrid>
                <a:gridCol w="7450137"/>
              </a:tblGrid>
              <a:tr h="59531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ตัวอย่าง </a:t>
                      </a:r>
                      <a:r>
                        <a:rPr kumimoji="1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: </a:t>
                      </a:r>
                      <a:r>
                        <a:rPr kumimoji="1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เกณฑ์ประเมินระดับ</a:t>
                      </a:r>
                      <a:r>
                        <a:rPr kumimoji="1" lang="th-TH" sz="3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ผลกระทบของ</a:t>
                      </a:r>
                      <a:r>
                        <a:rPr kumimoji="1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JasmineUPC" pitchFamily="18" charset="-34"/>
                          <a:cs typeface="JasmineUPC" pitchFamily="18" charset="-34"/>
                        </a:rPr>
                        <a:t>ความเสี่ยง</a:t>
                      </a:r>
                      <a:endParaRPr kumimoji="1" lang="th-TH" sz="32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itchFamily="18" charset="0"/>
                        <a:ea typeface="JasmineUPC" pitchFamily="18" charset="-34"/>
                        <a:cs typeface="JasmineUPC" pitchFamily="18" charset="-34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94081" name="Group 1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245956"/>
              </p:ext>
            </p:extLst>
          </p:nvPr>
        </p:nvGraphicFramePr>
        <p:xfrm>
          <a:off x="857250" y="1157288"/>
          <a:ext cx="7362825" cy="2438400"/>
        </p:xfrm>
        <a:graphic>
          <a:graphicData uri="http://schemas.openxmlformats.org/drawingml/2006/table">
            <a:tbl>
              <a:tblPr/>
              <a:tblGrid>
                <a:gridCol w="1644886"/>
                <a:gridCol w="4308036"/>
                <a:gridCol w="1409903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JasmineUPC" pitchFamily="18" charset="-34"/>
                        </a:rPr>
                        <a:t>ผลกระทบ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JasmineUPC" pitchFamily="18" charset="-34"/>
                        </a:rPr>
                        <a:t>มูลค่าความเสียหาย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JasmineUPC" pitchFamily="18" charset="-34"/>
                        </a:rPr>
                        <a:t>ระดับคะแนน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&gt; </a:t>
                      </a: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10</a:t>
                      </a: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,</a:t>
                      </a: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000,000 </a:t>
                      </a: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บาท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&gt; </a:t>
                      </a: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250,000 </a:t>
                      </a: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–</a:t>
                      </a: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 10,000,000 บาท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ปานกลาง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&gt; </a:t>
                      </a: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50,000</a:t>
                      </a: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 – </a:t>
                      </a: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250,000</a:t>
                      </a: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 </a:t>
                      </a: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บาท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&gt;</a:t>
                      </a: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 10,000 - 50,000 บาท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&lt; </a:t>
                      </a: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10,000 บาท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94111" name="Group 159"/>
          <p:cNvGraphicFramePr>
            <a:graphicFrameLocks noGrp="1"/>
          </p:cNvGraphicFramePr>
          <p:nvPr/>
        </p:nvGraphicFramePr>
        <p:xfrm>
          <a:off x="857250" y="3986213"/>
          <a:ext cx="7362825" cy="2428878"/>
        </p:xfrm>
        <a:graphic>
          <a:graphicData uri="http://schemas.openxmlformats.org/drawingml/2006/table">
            <a:tbl>
              <a:tblPr/>
              <a:tblGrid>
                <a:gridCol w="1644886"/>
                <a:gridCol w="4308036"/>
                <a:gridCol w="1409903"/>
              </a:tblGrid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JasmineUPC" pitchFamily="18" charset="-34"/>
                        </a:rPr>
                        <a:t>ผลกระทบ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JasmineUPC" pitchFamily="18" charset="-34"/>
                        </a:rPr>
                        <a:t>ความเสียหาย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JasmineUPC" pitchFamily="18" charset="-34"/>
                        </a:rPr>
                        <a:t>ระดับคะแนน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B9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กระทบกับหน่วยงานทั้งในและนอกองค์กร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สูง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กระทบกับหน่วยงานภายในองค์กรมากกว่าร้อยละ 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ปานกลาง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กระทบกับหน่วยงานภายในองค์กรร้อยละ 50-75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กระทบกับหน่วยงานภายในองค์กรร้อยละ 25-49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น้อยมาก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กระทบกับหน่วยงานภายในองค์กรน้อยกว่าร้อยละ 25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th-TH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JasmineUPC" pitchFamily="18" charset="-34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723901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4249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" y="76200"/>
            <a:ext cx="8896349" cy="885826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๓. กิจกรรมการ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76275" y="3486149"/>
            <a:ext cx="7943850" cy="3090497"/>
          </a:xfrm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กิจกรรมการควบคุม ประกอบด้วย 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๓ หลักการ 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๑๐) หน่วยงานของรัฐระบุและพัฒนากิจกรรมการควบคุม เพื่อลดความเสี่ยงในการบรรลุวัตถุประสงค์ให้อยู่ในระดับที่ยอมรับได้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๑๑) หน่วยงานของรัฐระบุและพัฒนากิจกรรมการควบคุมทั่วไปด้านเทคโนโลยี เพื่อ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สนับสนุนการ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บรรลุวัตถุประสงค์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๑๒) หน่วยงานของรัฐจัดให้มีกิจกรรมการควบคุม โดยกำหนดไว้ในนโยบาย ประกอบด้วย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ผลสำเร็จที่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คาดหวังและขั้นตอนการปฏิบัติงาน เพื่อนำนโยบายไปสู่การปฏิบัติจริง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504825" y="1066800"/>
            <a:ext cx="8115300" cy="2209800"/>
          </a:xfrm>
          <a:prstGeom prst="roundRect">
            <a:avLst/>
          </a:prstGeom>
          <a:solidFill>
            <a:srgbClr val="99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endParaRPr lang="th-TH" sz="22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การควบคุมเป็นการปฏิบัติที่กำหนดไว้ในนโยบายและกระบวนการดำเนินงาน เพื่อให้มั่นใจว่าการปฏิบัติตามการสั่งการของฝ่ายบริหารจะลดหรือควบคุมความเสี่ยงให้สามารถบรรลุวัตถุประสงค์ กิจกรรมการควบคุมควรได้รับการนำไปปฏิบัติทั่วทุกระดับของหน่วยงานของรัฐ ในกระบวนการปฏิบัติงาน ขั้นตอนการดำเนินงานต่างๆ รวมถึงการนำ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เทคโนโลยีมา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ใช้ในการดำเนินงาน 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 </a:t>
            </a:r>
          </a:p>
          <a:p>
            <a:pPr algn="thaiDist"/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18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6060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pPr>
              <a:defRPr/>
            </a:pPr>
            <a:fld id="{5229049B-7444-4E70-AF72-497360EE2420}" type="slidenum">
              <a:rPr lang="en-US"/>
              <a:pPr>
                <a:defRPr/>
              </a:pPr>
              <a:t>19</a:t>
            </a:fld>
            <a:endParaRPr lang="th-TH"/>
          </a:p>
        </p:txBody>
      </p:sp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539750" y="188913"/>
            <a:ext cx="4495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3200" b="1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JasmineUPC" pitchFamily="18" charset="-34"/>
              </a:rPr>
              <a:t>ตัวอย่างกิจกรรมการควบคุม</a:t>
            </a: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827088" y="1049338"/>
            <a:ext cx="6453187" cy="564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1. การกำหนดระเบียบ ข้อบังคับ วิธีปฏิบัติ</a:t>
            </a: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2.</a:t>
            </a:r>
            <a:r>
              <a:rPr lang="en-US" sz="2800" b="1" dirty="0">
                <a:latin typeface="Angsana New" pitchFamily="18" charset="-34"/>
                <a:cs typeface="JasmineUPC" pitchFamily="18" charset="-34"/>
              </a:rPr>
              <a:t> </a:t>
            </a: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การแบ่งแยกหน้าที่ความรับผิดชอบ</a:t>
            </a:r>
            <a:endParaRPr lang="en-US" sz="2800" b="1" dirty="0">
              <a:latin typeface="Angsana New" pitchFamily="18" charset="-34"/>
              <a:cs typeface="JasmineUPC" pitchFamily="18" charset="-34"/>
            </a:endParaRP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3. </a:t>
            </a:r>
            <a:r>
              <a:rPr lang="th-TH" sz="2800" b="1" dirty="0">
                <a:cs typeface="JasmineUPC" pitchFamily="18" charset="-34"/>
              </a:rPr>
              <a:t>การกำหนดขอบเขต อำนาจหน้าที่ความรับผิดชอบ</a:t>
            </a:r>
            <a:endParaRPr lang="en-US" sz="2800" b="1" dirty="0">
              <a:latin typeface="Angsana New" pitchFamily="18" charset="-34"/>
              <a:cs typeface="JasmineUPC" pitchFamily="18" charset="-34"/>
            </a:endParaRP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4. การจัดทำบัญชี  ทะเบียน รายงาน</a:t>
            </a: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5. </a:t>
            </a:r>
            <a:r>
              <a:rPr lang="th-TH" sz="2800" b="1" dirty="0">
                <a:cs typeface="JasmineUPC" pitchFamily="18" charset="-34"/>
              </a:rPr>
              <a:t>การควบคุมทางกายภาพ</a:t>
            </a:r>
            <a:endParaRPr lang="th-TH" sz="2800" b="1" dirty="0">
              <a:latin typeface="Angsana New" pitchFamily="18" charset="-34"/>
              <a:cs typeface="JasmineUPC" pitchFamily="18" charset="-34"/>
            </a:endParaRP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6. การสับเปลี่ยนหมุนเวียนงาน</a:t>
            </a: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7. การควบคุมการประมวลผลข้อมูล</a:t>
            </a: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8. การกำหนดดัชนีวัดผลการดำเนินงาน</a:t>
            </a:r>
          </a:p>
          <a:p>
            <a:pPr eaLnBrk="0" hangingPunct="0">
              <a:spcBef>
                <a:spcPct val="50000"/>
              </a:spcBef>
            </a:pPr>
            <a:r>
              <a:rPr lang="th-TH" sz="2800" b="1" dirty="0">
                <a:latin typeface="Angsana New" pitchFamily="18" charset="-34"/>
                <a:cs typeface="JasmineUPC" pitchFamily="18" charset="-34"/>
              </a:rPr>
              <a:t>         ฯลฯ</a:t>
            </a:r>
          </a:p>
        </p:txBody>
      </p:sp>
      <p:graphicFrame>
        <p:nvGraphicFramePr>
          <p:cNvPr id="220160" name="Object 2048"/>
          <p:cNvGraphicFramePr>
            <a:graphicFrameLocks noChangeAspect="1"/>
          </p:cNvGraphicFramePr>
          <p:nvPr/>
        </p:nvGraphicFramePr>
        <p:xfrm>
          <a:off x="6084888" y="4365625"/>
          <a:ext cx="1662112" cy="204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Clip" r:id="rId3" imgW="3216960" imgH="3951360" progId="MS_ClipArt_Gallery">
                  <p:embed/>
                </p:oleObj>
              </mc:Choice>
              <mc:Fallback>
                <p:oleObj name="Clip" r:id="rId3" imgW="3216960" imgH="3951360" progId="MS_ClipArt_Gallery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888" y="4365625"/>
                        <a:ext cx="1662112" cy="204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854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737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781052"/>
          </a:xfrm>
          <a:solidFill>
            <a:srgbClr val="FF99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๔. สารสนเทศและการ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สื่อสาร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37405" y="3257549"/>
            <a:ext cx="8469190" cy="3342543"/>
          </a:xfrm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สารสนเทศและการสื่อสาร ประกอบด้วย 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๓ หลักการ 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</a:p>
          <a:p>
            <a:pPr marL="0" indent="0" algn="thaiDist">
              <a:buNone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๑๓) หน่วยงานของรัฐจัดทำหรือจัดหาและใช้สารสนเทศที่เกี่ยวข้องและมีคุณภาพ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เพื่อสนับสนุนให้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มีการปฏิบัติตามการควบคุมภายในที่กำหนด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๑๔) หน่วยงานของรัฐมีการสื่อสารภายในเกี่ยวกับสารสนเทศ รวมถึงวัตถุประสงค์และความ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รับผิดชอบที่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มีต่อการควบคุมภายในซึ่งมีความจำเป็นในการสนับสนุนให้มีการปฏิบัติตามการควบคุมภายในที่กำหนด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๑๕) หน่วยงานของรัฐมีการสื่อสารกับบุคคลภายนอกเกี่ยวกับเรื่องที่มีผลกระทบต่อการปฏิบัติ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ตามการ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ควบคุมภายในที่กำหนด</a:t>
            </a: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337405" y="1009651"/>
            <a:ext cx="8625620" cy="2019300"/>
          </a:xfrm>
          <a:prstGeom prst="roundRect">
            <a:avLst/>
          </a:prstGeom>
          <a:solidFill>
            <a:srgbClr val="FFCC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สารสนเทศเป็นสิ่งจำเป็นสำหรับหน่วยงานของรัฐที่จะช่วยให้มีการดำเนินการตามการควบคุมภายในที่กำหนด เพื่อสนับสนุนให้บรรลุวัตถุประสงค์ของหน่วยงานของรัฐ การสื่อสารเกิดขึ้นได้ทั้งจาก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ภายในและ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ภายนอก และเป็นช่องทางเพื่อให้ทราบถึงสารสนเทศที่สำคัญในการควบคุมการ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ดำเนินงานของ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 การสื่อสารจะช่วยให้บุคลากรในหน่วยงานมีความเข้าใจถึงความ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รับผิดชอบ และ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ความสำคัญของการควบคุมภายในที่มีต่อการบรรลุ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20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6021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71550"/>
          </a:xfrm>
          <a:solidFill>
            <a:srgbClr val="FF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๕. กิจกรรมการติดตาม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81355" y="3388233"/>
            <a:ext cx="8643570" cy="3176690"/>
          </a:xfrm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กิจกรรมการติดตามผล ประกอบด้วย 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 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 ดังนี้</a:t>
            </a:r>
          </a:p>
          <a:p>
            <a:pPr marL="0" indent="0" algn="thaiDist">
              <a:buNone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๑๖) หน่วยงานของรัฐระบุ พัฒนา และดำเนินการประเมินผลระหว่างการปฏิบัติงาน และ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spc="-6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pc="-6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ประเมินผลเป็นรายครั้งตามที่กำหนด เพื่อให้เกิดความมั่นใจว่าได้มีการปฏิบัติตามองค์ประกอบของการควบคุมภายใน</a:t>
            </a:r>
            <a:endParaRPr lang="en-US" spc="-6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(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๑๗) หน่วยงานของรัฐประเมินผลและสื่อสารข้อบกพร่อง หรือจุดอ่อนของการควบคุม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ภายในอย่างทันเวลาต่อ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ฝ่ายบริหารและผู้กำกับดูแล เพื่อให้ผู้รับผิดชอบสามารถสั่งการแก้ไขได้อย่างเหมาะสม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81355" y="1181100"/>
            <a:ext cx="8491172" cy="188595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กิจกรรมการติดตามผลเป็นการประเมินผลระหว่างการปฏิบัติงาน การประเมินผลเป็นรายครั้ง หรือเป็นการประเมินผลทั้งสองวิธีร่วมกัน เพื่อให้เกิดความมั่นใจว่าได้มีการปฏิบัติตามหลักการในแต่ละองค์ประกอบของการควบคุมภายในทั้ง ๕ องค์ประกอบ กรณีที่ผลการ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ประเมินการ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ควบคุมภายในจะก่อให้เกิดความเสียหายต่อหน่วยงานของรัฐ ให้รายงานต่อฝ่ายบริหาร และผู้กำกับดูแล อย่าง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ทันเวลา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21</a:t>
            </a:fld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26049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pPr>
              <a:defRPr/>
            </a:pPr>
            <a:fld id="{AF206A5E-6D11-4259-8C05-BBDE90D960CE}" type="slidenum">
              <a:rPr lang="en-US"/>
              <a:pPr>
                <a:defRPr/>
              </a:pPr>
              <a:t>22</a:t>
            </a:fld>
            <a:endParaRPr lang="th-TH"/>
          </a:p>
        </p:txBody>
      </p:sp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413544" y="-10173"/>
            <a:ext cx="77406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800" b="1" dirty="0">
                <a:latin typeface="TH Baijam" panose="02000506000000020004" pitchFamily="2" charset="-34"/>
                <a:cs typeface="TH Baijam" panose="02000506000000020004" pitchFamily="2" charset="-34"/>
              </a:rPr>
              <a:t>ระบบการควบคุมภายในที่ดี</a:t>
            </a:r>
            <a:endParaRPr lang="en-US" sz="48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900113" y="1412875"/>
            <a:ext cx="74152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th-TH" sz="3200" b="1">
              <a:latin typeface="Comic Sans MS" pitchFamily="66" charset="0"/>
              <a:cs typeface="JasmineUPC" pitchFamily="18" charset="-34"/>
              <a:sym typeface="Wingdings 2" pitchFamily="18" charset="2"/>
            </a:endParaRPr>
          </a:p>
        </p:txBody>
      </p:sp>
      <p:sp>
        <p:nvSpPr>
          <p:cNvPr id="128005" name="Text Box 5"/>
          <p:cNvSpPr txBox="1">
            <a:spLocks noChangeArrowheads="1"/>
          </p:cNvSpPr>
          <p:nvPr/>
        </p:nvSpPr>
        <p:spPr bwMode="auto">
          <a:xfrm>
            <a:off x="647700" y="1265239"/>
            <a:ext cx="792003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!"/>
              <a:tabLst>
                <a:tab pos="720725" algn="l"/>
              </a:tabLst>
            </a:pPr>
            <a:r>
              <a:rPr lang="th-TH" sz="3600" b="1" i="1" dirty="0">
                <a:latin typeface="TH Baijam" panose="02000506000000020004" pitchFamily="2" charset="-34"/>
                <a:cs typeface="TH Baijam" panose="02000506000000020004" pitchFamily="2" charset="-34"/>
                <a:sym typeface="Wingdings" pitchFamily="2" charset="2"/>
              </a:rPr>
              <a:t>	มีความเหมาะสม เพียงพอ และรัดกุม</a:t>
            </a:r>
          </a:p>
          <a:p>
            <a:pPr>
              <a:spcBef>
                <a:spcPct val="50000"/>
              </a:spcBef>
              <a:buFont typeface="Wingdings" pitchFamily="2" charset="2"/>
              <a:buChar char="!"/>
              <a:tabLst>
                <a:tab pos="720725" algn="l"/>
              </a:tabLst>
            </a:pPr>
            <a:r>
              <a:rPr lang="th-TH" sz="3600" b="1" i="1" dirty="0">
                <a:latin typeface="TH Baijam" panose="02000506000000020004" pitchFamily="2" charset="-34"/>
                <a:cs typeface="TH Baijam" panose="02000506000000020004" pitchFamily="2" charset="-34"/>
                <a:sym typeface="Wingdings" pitchFamily="2" charset="2"/>
              </a:rPr>
              <a:t>	มีความคุ้มค่า</a:t>
            </a:r>
          </a:p>
          <a:p>
            <a:pPr>
              <a:spcBef>
                <a:spcPct val="50000"/>
              </a:spcBef>
              <a:buFont typeface="Wingdings" pitchFamily="2" charset="2"/>
              <a:buChar char="!"/>
              <a:tabLst>
                <a:tab pos="720725" algn="l"/>
              </a:tabLst>
            </a:pPr>
            <a:r>
              <a:rPr lang="th-TH" sz="3600" b="1" i="1" dirty="0">
                <a:latin typeface="TH Baijam" panose="02000506000000020004" pitchFamily="2" charset="-34"/>
                <a:cs typeface="TH Baijam" panose="02000506000000020004" pitchFamily="2" charset="-34"/>
                <a:sym typeface="Wingdings" pitchFamily="2" charset="2"/>
              </a:rPr>
              <a:t>	สามารถป้องกันความเสียหายหรือความสูญเสีย</a:t>
            </a:r>
          </a:p>
          <a:p>
            <a:pPr>
              <a:spcBef>
                <a:spcPct val="50000"/>
              </a:spcBef>
              <a:buFont typeface="Wingdings" pitchFamily="2" charset="2"/>
              <a:buChar char="!"/>
              <a:tabLst>
                <a:tab pos="720725" algn="l"/>
              </a:tabLst>
            </a:pPr>
            <a:r>
              <a:rPr lang="th-TH" sz="3600" b="1" i="1" dirty="0">
                <a:latin typeface="TH Baijam" panose="02000506000000020004" pitchFamily="2" charset="-34"/>
                <a:cs typeface="TH Baijam" panose="02000506000000020004" pitchFamily="2" charset="-34"/>
                <a:sym typeface="Wingdings" pitchFamily="2" charset="2"/>
              </a:rPr>
              <a:t>	ปฏิบัติงานได้สะดวก และปลอดภัย</a:t>
            </a:r>
          </a:p>
          <a:p>
            <a:pPr>
              <a:spcBef>
                <a:spcPct val="50000"/>
              </a:spcBef>
              <a:buFont typeface="Wingdings" pitchFamily="2" charset="2"/>
              <a:buChar char="!"/>
              <a:tabLst>
                <a:tab pos="720725" algn="l"/>
              </a:tabLst>
            </a:pPr>
            <a:r>
              <a:rPr lang="th-TH" sz="3600" b="1" i="1" dirty="0">
                <a:latin typeface="TH Baijam" panose="02000506000000020004" pitchFamily="2" charset="-34"/>
                <a:cs typeface="TH Baijam" panose="02000506000000020004" pitchFamily="2" charset="-34"/>
                <a:sym typeface="Wingdings" pitchFamily="2" charset="2"/>
              </a:rPr>
              <a:t>	เสริมสร้างความพอใจ</a:t>
            </a:r>
            <a:endParaRPr lang="en-US" sz="3600" b="1" i="1" dirty="0">
              <a:latin typeface="TH Baijam" panose="02000506000000020004" pitchFamily="2" charset="-34"/>
              <a:cs typeface="TH Baijam" panose="02000506000000020004" pitchFamily="2" charset="-34"/>
              <a:sym typeface="Wingdings" pitchFamily="2" charset="2"/>
            </a:endParaRPr>
          </a:p>
        </p:txBody>
      </p:sp>
      <p:sp>
        <p:nvSpPr>
          <p:cNvPr id="7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59853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93784"/>
            <a:ext cx="9034818" cy="755672"/>
          </a:xfrm>
        </p:spPr>
        <p:txBody>
          <a:bodyPr>
            <a:noAutofit/>
          </a:bodyPr>
          <a:lstStyle/>
          <a:p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หลักเกณฑ์กระทรวงการคลังว่าด้วยมาตรฐานและหลักเกณฑ์ปฏิบัติการควบคุม</a:t>
            </a:r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</a:t>
            </a:r>
            <a:b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 พ.ศ. 2561</a:t>
            </a:r>
            <a:endParaRPr lang="th-TH" sz="2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879143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6131" y="1002615"/>
            <a:ext cx="8611737" cy="48936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หลักเกณฑ์ปฏิบัติการควบคุมภายในสำหรับหน่วยงานของรัฐ มีข้อกำหนด 14 ข้อ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(1)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คำนิยามต่างๆ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ได้แก่ หน่วยงานของรัฐ ผู้กำกับดูแล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หัวหน้า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 ฝ่ายบริหาร คณะกรรมการ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ตรวจสอบภายใน การควบคุมภายใน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ความเสี่ยง (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หลักเกณฑ์ฯ ข้อ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1)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(2) การจัดวางและการประเมินผลการควบคุมภายใน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การจัดวางและการประเมินผลการควบคุมภายใน การรายงานการจัดวางและการประเมินผลการควบคุมภายใน และการใช้ข้อมูล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รายงานการ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ประเมินผลการควบคุมภายใน (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หลักเกณฑ์ฯ ข้อ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2 - 11)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(3) ผู้ที่กำหนดคู่มือหรือแนวปฏิบัติการควบคุมภายใน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กำหนดผู้รับผิดชอบ ได้แก่ กรมบัญชีกลาง (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หลักเกณฑ์ฯ ข้อ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12)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(4) การให้ข้อมูลการควบคุมภายใน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กำหนดให้หน่วยงานของรัฐชี้แจงหรือให้ข้อมูลการควบคุมภายในต่อกระทรวงการคลัง และกรณีที่ไม่สามารถปฏิบัติตาม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หลักเกณฑ์ปฏิบัติ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ดังกล่าวได้ ให้ขอทำความตกลงกับกระทรวงการคลัง (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หลักเกณฑ์ฯ ข้อ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13 - 14)</a:t>
            </a:r>
          </a:p>
        </p:txBody>
      </p:sp>
    </p:spTree>
    <p:extLst>
      <p:ext uri="{BB962C8B-B14F-4D97-AF65-F5344CB8AC3E}">
        <p14:creationId xmlns:p14="http://schemas.microsoft.com/office/powerpoint/2010/main" val="281444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454" y="1084677"/>
            <a:ext cx="8611737" cy="52629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ข้อ 1</a:t>
            </a:r>
            <a:r>
              <a:rPr lang="en-US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คำนิยาม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หน่วยงาน</a:t>
            </a:r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ของ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รัฐ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(1)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ส่วนราชการ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(2)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รัฐวิสาหกิจ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(3)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หน่วยงานของรัฐสภา ศาลยุติธรรม ศาลปกครอง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ศาลรัฐธรรมนูญ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องค์กรอิสระตามรัฐธรรมนูญ และองค์กรอัยการ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(4) องค์การ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มหาชน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(5)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ทุนหมุนเวียนที่มีฐานะเป็นนิติบุคคล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(6)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องค์กรปกครองส่วนท้องถิ่น</a:t>
            </a:r>
          </a:p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(7)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หน่วยงานอื่นของรัฐตามที่กฎหมาย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ผู้กำกับดูแล หัวหน้าหน่วยงานของรัฐ ฝ่ายบริหาร คณะกรรมการ </a:t>
            </a:r>
            <a:b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ผู้ตรวจสอบภายใน การควบคุมภายใน และ ความเสี่ยง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1234597" y="143244"/>
            <a:ext cx="9034818" cy="58685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800" b="1" smtClean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6" name="Line 2"/>
          <p:cNvSpPr>
            <a:spLocks noChangeShapeType="1"/>
          </p:cNvSpPr>
          <p:nvPr/>
        </p:nvSpPr>
        <p:spPr bwMode="auto">
          <a:xfrm>
            <a:off x="0" y="793583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52410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06014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211540" y="724464"/>
            <a:ext cx="8611737" cy="52937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2</a:t>
            </a: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- ให้จัดวางระบบการควบคุมภายใน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โดยใช้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มาตรฐานฯ เป็นแนวทางในการจัดวางฯ</a:t>
            </a: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- ให้หน่วยงานที่จัดตั้งขึ้นใหม่/ปรับโครงสร้างองค์กรใหม่ จัดวางระบบฯ ให้แล้วเสร็จใน 1 ปี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นับ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แต่วันที่จัดตั้ง/ปรับโครงสร้าง</a:t>
            </a: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- ให้รายงานการจัดวางฯ ตามข้อ 6 และข้อ 7</a:t>
            </a:r>
          </a:p>
          <a:p>
            <a:pPr>
              <a:tabLst>
                <a:tab pos="539750" algn="l"/>
              </a:tabLst>
            </a:pPr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6</a:t>
            </a:r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รายงานการจัดวางฯ </a:t>
            </a: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ประกอบด้วย</a:t>
            </a:r>
            <a:b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การ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รับรองการจัด</a:t>
            </a: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วาง (</a:t>
            </a:r>
            <a:r>
              <a:rPr lang="th-TH" sz="250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วค</a:t>
            </a: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.1) 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รายงานการจัด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วางฯ (</a:t>
            </a:r>
            <a:r>
              <a:rPr lang="th-TH" sz="250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วค</a:t>
            </a: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.2) (ภารกิจตามกฎหมายที่จัดตั้งหร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ื</a:t>
            </a: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อภารกิจตามแผนการดำเนินงานที่สำคัญ วัตถุประสงค์การดำเนินงาน ข้อมูลเกี่ยวกับสภาพแวดล้อมการควบคุม ความเสี่ยงสำคัญที่มีผลกระทบต่อการบรรลุวัตถุประสงค์ของการควบคุม กิจกรรมการควบคุมที่สำคัญที่เกี่ยวข้องกับความเสี่ยง และผู้รับผิดชอบในกิจกรรมการควบคุม)</a:t>
            </a:r>
            <a:endParaRPr lang="th-TH" sz="2500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>
              <a:tabLst>
                <a:tab pos="539750" algn="l"/>
              </a:tabLst>
            </a:pPr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7 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จัดส่งรายงานการจัดวางระบบฯ </a:t>
            </a:r>
            <a:r>
              <a:rPr lang="th-TH" sz="25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ระดับหน่วยงานของรัฐ 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ตามข้อ 6 ให้</a:t>
            </a:r>
            <a:r>
              <a:rPr lang="th-TH" sz="25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ผู้กำกับดูแล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ภายใน 60 วัน นับแต่วันที่จัดวางระบบ</a:t>
            </a: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ฯ </a:t>
            </a:r>
            <a:r>
              <a:rPr lang="th-TH" sz="2500" dirty="0">
                <a:latin typeface="TH Baijam" panose="02000506000000020004" pitchFamily="2" charset="-34"/>
                <a:cs typeface="TH Baijam" panose="02000506000000020004" pitchFamily="2" charset="-34"/>
              </a:rPr>
              <a:t>แล้ว</a:t>
            </a:r>
            <a:r>
              <a:rPr lang="th-TH" sz="25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เสร็จ</a:t>
            </a:r>
            <a:endParaRPr lang="th-TH" sz="25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089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5975" y="148892"/>
            <a:ext cx="8750710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th-TH" sz="20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แบบ </a:t>
            </a:r>
            <a:r>
              <a:rPr lang="th-TH" sz="2000" b="1" dirty="0" err="1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วค</a:t>
            </a:r>
            <a:r>
              <a:rPr lang="th-TH" sz="20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</a:t>
            </a:r>
            <a:r>
              <a:rPr lang="th-TH" sz="2000" b="1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๑</a:t>
            </a:r>
            <a:endParaRPr lang="en-US" sz="20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ctr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th-TH" sz="20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หนังสือรับรองการจัดวางระบบการควบคุมภายใน</a:t>
            </a:r>
            <a:endParaRPr lang="en-US" sz="20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ts val="2200"/>
              </a:lnSpc>
              <a:spcBef>
                <a:spcPts val="1200"/>
              </a:spcBef>
            </a:pP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เรียน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...................(๑).......................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ts val="2200"/>
              </a:lnSpc>
              <a:spcBef>
                <a:spcPts val="1200"/>
              </a:spcBef>
            </a:pPr>
            <a:r>
              <a:rPr lang="en-US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810260" algn="thaiDist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1800" u="dotted" spc="-4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</a:t>
            </a:r>
            <a:r>
              <a:rPr lang="th-TH" sz="1800" u="dotted" spc="-4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(๒)</a:t>
            </a:r>
            <a:r>
              <a:rPr lang="en-US" sz="1800" u="dotted" spc="-4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</a:t>
            </a:r>
            <a:r>
              <a:rPr lang="th-TH" sz="1800" spc="-4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ได้จัดตั้งขึ้นใหม่ (หรือได้ปรับโครงสร้างใหม่)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ตาม</a:t>
            </a:r>
            <a:r>
              <a:rPr lang="th-TH" sz="1800" u="dotted" spc="-4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(๓)                               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เมื่อวันที่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(๔)..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เดือน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................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พ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ศ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........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</a:t>
            </a:r>
            <a:r>
              <a:rPr lang="en-US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</a:t>
            </a:r>
            <a:r>
              <a:rPr lang="th-TH" sz="1800" spc="-2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และได้จัดวางระบบการควบคุมภายในแล้วเสร็จ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เมื่อวันที่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(๕)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เดือน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พ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ศ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.......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ตามหลักเกณฑ์</a:t>
            </a:r>
            <a:r>
              <a:rPr lang="th-TH" sz="1800" spc="-3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กระทรวงการคลังว่าด้วย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มาตรฐานและหลักเกณฑ์ปฏิบัติ</a:t>
            </a:r>
            <a:r>
              <a:rPr lang="th-TH" sz="1800" spc="-3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การควบคุมภายในสำหรับหน่วยงานของรัฐ พ.ศ. </a:t>
            </a:r>
            <a:r>
              <a:rPr lang="th-TH" sz="1800" spc="-3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๒๕๖๑</a:t>
            </a:r>
            <a:r>
              <a:rPr lang="th-TH" sz="1800" spc="-2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800" spc="-3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โดยมีวัตถุประสงค์เพื่อให้ความมั่นใจ</a:t>
            </a:r>
            <a:r>
              <a:rPr lang="th-TH" sz="1800" spc="-4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อย่างสมเหตุสมผลว่า ภารกิจของหน่วยงานจะบรรลุวัตถุประสงค์ของการควบคุมภายใน ด้านการดำเนินงาน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ที่มีประสิทธิผล ประสิทธิภาพ ด้านการรายงานที่เกี่ยวกับการเงิน และไม่ใช่การเงิน   ที่เชื่อถือได้ ทันเวลา และโปร่งใส ด้านการปฏิบัติตามกฎหมาย ระเบียบ และข้อบังคับ ที่เกี่ยวข้องกับการดำเนินงาน </a:t>
            </a:r>
            <a:r>
              <a:rPr lang="th-TH" sz="1800" spc="-3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ภายใต้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การกำกับดูแลของ </a:t>
            </a:r>
            <a:r>
              <a:rPr lang="en-US" sz="1800" u="dotted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</a:t>
            </a:r>
            <a:r>
              <a:rPr lang="th-TH" sz="1800" u="dotted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(๖)                         </a:t>
            </a:r>
            <a:r>
              <a:rPr lang="en-US" sz="1800" u="dotted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810260" algn="thaiDist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</a:p>
          <a:p>
            <a:pPr indent="810260" algn="thaiDist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</a:p>
          <a:p>
            <a:pPr indent="810260" algn="thaiDist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</a:p>
          <a:p>
            <a:pPr indent="810260" algn="thaiDist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</a:p>
          <a:p>
            <a:pPr algn="ctr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   ลายมือชื่อ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.............................(๗).................................................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</a:t>
            </a:r>
          </a:p>
          <a:p>
            <a:pPr algn="ctr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ตำแหน่ง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(๘)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...........................</a:t>
            </a:r>
          </a:p>
          <a:p>
            <a:pPr algn="ctr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</a:pP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          วันที่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</a:t>
            </a:r>
            <a:r>
              <a:rPr lang="th-TH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(๙)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 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เดือน</a:t>
            </a:r>
            <a:r>
              <a:rPr lang="en-US" sz="18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................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พ</a:t>
            </a:r>
            <a:r>
              <a:rPr lang="en-US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</a:t>
            </a:r>
            <a:r>
              <a:rPr lang="th-TH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ศ</a:t>
            </a:r>
            <a:r>
              <a:rPr lang="en-US" sz="18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</a:t>
            </a:r>
            <a:r>
              <a:rPr lang="en-US" sz="1800" dirty="0" smtClean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.................</a:t>
            </a:r>
            <a:endParaRPr lang="en-US" sz="18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8554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724876"/>
              </p:ext>
            </p:extLst>
          </p:nvPr>
        </p:nvGraphicFramePr>
        <p:xfrm>
          <a:off x="314328" y="1706059"/>
          <a:ext cx="8750134" cy="35219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67969"/>
                <a:gridCol w="1074067"/>
                <a:gridCol w="1596901"/>
                <a:gridCol w="1533049"/>
                <a:gridCol w="1478148"/>
              </a:tblGrid>
              <a:tr h="13121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(๓)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ภารกิจตามกฎหมายที่จัดตั้งหน่วยงานของรัฐ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หรือภารกิจตามแผนการดำเนินงาน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หรือภารกิจอื่นๆ ที่สำคัญของหน่วยงานของรัฐ</a:t>
                      </a: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วัตถุประสงค์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(๔)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สภาพแวดล้อม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การควบคุม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(๕)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ความเสี่ยงที่สำคัญ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(๖)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การควบคุมที่สำคัญ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(๗)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  <a:r>
                        <a:rPr lang="th-TH" sz="1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รับผิดชอบ/กำหนดแล้วเสร็จ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37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8089" marR="580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32985" y="540633"/>
            <a:ext cx="536557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30800" algn="l"/>
              </a:tabLst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................................(๑)...............................</a:t>
            </a:r>
            <a:endParaRPr kumimoji="0" lang="en-US" altLang="th-TH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30800" algn="l"/>
              </a:tabLst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รายงานการจัดวางระบบการควบคุมภายใน</a:t>
            </a:r>
            <a:endParaRPr kumimoji="0" lang="en-US" altLang="th-TH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30800" algn="l"/>
              </a:tabLst>
            </a:pPr>
            <a:r>
              <a:rPr kumimoji="0" lang="th-TH" alt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ระยะเวลาตั้งแต่ .......................(๒)...................... ถึง ............................................</a:t>
            </a:r>
            <a:endParaRPr kumimoji="0" lang="en-US" altLang="th-TH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30800" algn="l"/>
              </a:tabLst>
            </a:pPr>
            <a:r>
              <a:rPr kumimoji="0" lang="th-TH" alt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</a:t>
            </a:r>
            <a:endParaRPr kumimoji="0" lang="th-TH" altLang="th-TH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84307" y="575370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ลายมือชื่อ ............................(๘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)...........................................</a:t>
            </a:r>
            <a:b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........(๙).................................................................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.......(๑๐)....... เดือน ....................... พ.ศ. ............</a:t>
            </a:r>
          </a:p>
        </p:txBody>
      </p:sp>
      <p:sp>
        <p:nvSpPr>
          <p:cNvPr id="6" name="Rectangle 5"/>
          <p:cNvSpPr/>
          <p:nvPr/>
        </p:nvSpPr>
        <p:spPr>
          <a:xfrm>
            <a:off x="8153023" y="0"/>
            <a:ext cx="9909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5130800" algn="l"/>
              </a:tabLst>
            </a:pPr>
            <a:r>
              <a:rPr lang="th-TH" altLang="th-TH" sz="20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แบบ </a:t>
            </a:r>
            <a:r>
              <a:rPr lang="th-TH" altLang="th-TH" sz="2000" b="1" dirty="0" err="1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วค</a:t>
            </a:r>
            <a:r>
              <a:rPr lang="th-TH" altLang="th-TH" sz="20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๒</a:t>
            </a:r>
            <a:endParaRPr lang="en-US" altLang="th-TH" sz="105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3086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88075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211540" y="1057206"/>
            <a:ext cx="8611737" cy="16927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3</a:t>
            </a:r>
            <a:endParaRPr lang="th-TH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-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ให้หน่วยงานของรัฐจัดให้มีการประเมินผลการควบคุมภายในตามที่หน่วยงานของรัฐกำหนด</a:t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อย่างน้อย </a:t>
            </a:r>
            <a:r>
              <a:rPr lang="th-TH" sz="2600" dirty="0" smtClean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ปีละหนึ่งครั้ง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โดยมีการรายงานตามข้อ 8 และข้อ 9</a:t>
            </a:r>
            <a:r>
              <a:rPr lang="th-TH" sz="24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4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endParaRPr lang="th-TH" sz="24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1540" y="3057552"/>
            <a:ext cx="8611737" cy="21236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4</a:t>
            </a:r>
            <a:endParaRPr lang="th-TH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-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ให้ฝ่ายบริหารเป็นผู้รับผิดชอบในการกำกับดูแลให้มีการนำมาตรฐานการควบคุมภายใน ฯ</a:t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มาใช้เป็นแนวทางในการจัดวางระบบการควบคุมภายในและประเมินผลการควบคุมภายในของหน่วยงานของรัฐ</a:t>
            </a:r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endParaRPr lang="th-TH" sz="26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262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88075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211539" y="1089149"/>
            <a:ext cx="8611737" cy="33239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5</a:t>
            </a:r>
          </a:p>
          <a:p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จัด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ให้มีคณะกรรมการคณะหนึ่งโดยมี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หน้าที่ ดังนี้</a:t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 (1) อำนวยการ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ประเมินผลการควบคุมภายใน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 (2) กำหนดแนวทางการประเมินผลการควบคุมภายในภาพรวม </a:t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 (3) รวบรวม พิจารณา และสรุปผลในภาพรวมของหน่วยงานของรัฐ</a:t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 (4) ประสานงานการประเมินผลฯ กับหน่วยงานในสังกัดที่เกี่ยวข้อง</a:t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  (5) จัดทำ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รายงานการประเมินผลฯ </a:t>
            </a:r>
            <a:r>
              <a:rPr lang="th-TH" sz="2600" dirty="0" smtClean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ระดับ</a:t>
            </a:r>
            <a:r>
              <a:rPr lang="th-TH" sz="26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หน่วยงานของรัฐ </a:t>
            </a:r>
            <a:endParaRPr lang="th-TH" sz="2600" dirty="0" smtClean="0">
              <a:solidFill>
                <a:srgbClr val="FF0000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องค์ประกอบ + คุณสมบัติของคณะกรรมการ ให้เป็นไปตามที่หน่วยงานของรัฐกำหนด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417480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88075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266131" y="1037628"/>
            <a:ext cx="8611737" cy="29238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8</a:t>
            </a: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ให้คณะกรรมการจัดทำรายงานการประเมินผลการควบคุมภายในระดับหน่วยงานของรัฐ</a:t>
            </a: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รายงานประกอบด้วย</a:t>
            </a:r>
          </a:p>
          <a:p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การรับรองการควบคุม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ภายใน (</a:t>
            </a:r>
            <a:r>
              <a:rPr lang="th-TH" sz="260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ปค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.1/</a:t>
            </a:r>
            <a:r>
              <a:rPr lang="th-TH" sz="260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ปค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.2/</a:t>
            </a:r>
            <a:r>
              <a:rPr lang="th-TH" sz="260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ปค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.3)</a:t>
            </a:r>
            <a:endParaRPr lang="th-TH" sz="2600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การ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ประเมิน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องค์ประกอบของการควบคุมภายใน (</a:t>
            </a:r>
            <a:r>
              <a:rPr lang="th-TH" sz="260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ปค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.4)</a:t>
            </a:r>
          </a:p>
          <a:p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การ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ประเมินผลการควบคุม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ภายใน (</a:t>
            </a:r>
            <a:r>
              <a:rPr lang="th-TH" sz="260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ปค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.5)</a:t>
            </a:r>
            <a:endParaRPr lang="th-TH" sz="2600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spc="-30" dirty="0">
                <a:latin typeface="TH Baijam" panose="02000506000000020004" pitchFamily="2" charset="-34"/>
                <a:cs typeface="TH Baijam" panose="02000506000000020004" pitchFamily="2" charset="-34"/>
              </a:rPr>
              <a:t>- ความเห็นของผู้ตรวจสอบภายในเกี่ยวกับการสอบทานการควบคุม</a:t>
            </a:r>
            <a:r>
              <a:rPr lang="th-TH" sz="2600" spc="-3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ภายใน (</a:t>
            </a:r>
            <a:r>
              <a:rPr lang="th-TH" sz="2600" spc="-30" dirty="0" err="1" smtClean="0">
                <a:latin typeface="TH Baijam" panose="02000506000000020004" pitchFamily="2" charset="-34"/>
                <a:cs typeface="TH Baijam" panose="02000506000000020004" pitchFamily="2" charset="-34"/>
              </a:rPr>
              <a:t>ปค</a:t>
            </a:r>
            <a:r>
              <a:rPr lang="th-TH" sz="2600" spc="-3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.6)</a:t>
            </a:r>
            <a:endParaRPr lang="th-TH" sz="2600" spc="-3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3561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9182" y="95534"/>
            <a:ext cx="9034818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รับรองการประเมินผลการควบคุมภายใน</a:t>
            </a:r>
          </a:p>
          <a:p>
            <a:pPr algn="ctr"/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(ระดับหน่วยงานของรัฐ)</a:t>
            </a: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 ....................(๑).............................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....................(๒).............................ได้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ประเมินผลการควบคุมภายในของหน่วยงาน สำหรับปีสิ้นสุด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วันที่...(๓).....เดือน  ...............                     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พ.ศ.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....................ด้วย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วิธีการที่หน่วยงานกำหนดซึ่งเป็นไปตามหลักเกณฑ์กระทรวงการคลังว่าด้วยมาตรฐานและหลักเกณฑ์ปฏิบัติ  การควบคุมภายในสำหรับหน่วยงานของรัฐ พ.ศ. ๒๕๖๑ โดยมีวัตถุประสงค์เพื่อให้ความมั่นใจอย่างสมเหตุสมผลว่า ภารกิจของหน่วยงานจะบรรลุวัตถุประสงค์ของการควบคุมภายในด้านการดำเนินงานที่มีประสิทธิผล ประสิทธิภาพ ด้านการรายงานที่เกี่ยวกับการเงิน และไม่ใช่การเงินที่เชื่อถือได้ ทันเวลา และโปร่งใส รวมทั้งด้านการปฏิบัติตามกฎหมาย ระเบียบ และข้อบังคับที่เกี่ยวข้องกับการดำเนินงาน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จาก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ผลการประเมินดังกล่าว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...................(๔).................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เห็นว่า การควบคุมภายในของหน่วยงานมีความเพียงพอ ปฏิบัติตามอย่างต่อเนื่อง และเป็นไปตาม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๒๕๖๑ ภายใต้  การกำกับดูแล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(๕)..................                        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        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ลายมือ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....................(๖)...................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ตำแหน่ง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..............(๗)....................................................................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    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วันที่...(๘)........ เดือน................พ.ศ. .................</a:t>
            </a:r>
          </a:p>
          <a:p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กรณีมีความเสี่ยงสำคัญ และกำหนดจะดำเนินการปรับปรุงการควบคุมภายในสำหรับความเสี่ยงดังกล่าวในปีงบประมาณ/ปีปฏิทินถัดไป ให้อธิบายเพิ่มเติมในวรรคสาม ดังนี้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อย่างไร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ก็ดี มีความเสี่ยงและได้กำหนดปรับปรุงการควบคุมภายใน ในปีงบประมาณหรือปีปฏิทินถัดไป สรุปได้ดังนี้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๑.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ความเสี่ยงที่มีอยู่ที่ต้องกำหนดปรับปรุงการควบคุมภายใน (๙)</a:t>
            </a: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๑.๑...............................................................................................................................</a:t>
            </a: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๑.๒...............................................................................................................................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๒.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การปรับปรุงการควบคุมภายใน (๑๐)</a:t>
            </a: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๒.๑...............................................................................................................................</a:t>
            </a: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๒.๒............................................................................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73487" y="0"/>
            <a:ext cx="1170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ปค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๑</a:t>
            </a:r>
          </a:p>
        </p:txBody>
      </p:sp>
    </p:spTree>
    <p:extLst>
      <p:ext uri="{BB962C8B-B14F-4D97-AF65-F5344CB8AC3E}">
        <p14:creationId xmlns:p14="http://schemas.microsoft.com/office/powerpoint/2010/main" val="77544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9182" y="40942"/>
            <a:ext cx="9034818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หนังสือรับรองการประเมินผลการควบคุมภายใน</a:t>
            </a:r>
          </a:p>
          <a:p>
            <a:pPr algn="ctr"/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(กรณีกระทรวงเจ้าสังกัดจัดส่งรายงานต่อกระทรวงการคลัง </a:t>
            </a:r>
          </a:p>
          <a:p>
            <a:pPr algn="ctr"/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หรือจังหวัดส่งรายงานในภาพรวมจังหวัดต่อกระทรวงการคลัง)</a:t>
            </a:r>
          </a:p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  ปลัดกระทรวงการคลัง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....................(๑)............................. ได้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ประเมินผลการควบคุมภายในของหน่วยงานของรัฐในสังกัด (หรือในภาพรวมของจังหวัด) สำหรับปี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สิ้นสุด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วันที่...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(๒).....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 พ.ศ.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ด้วย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ที่หน่วยงานกำหนดซึ่งเป็นไปตาม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๒๕๖๑ โดยมีวัตถุประสงค์เพื่อให้ความมั่นใจอย่างสมเหตุสมผลว่า ภารกิจของหน่วยงานจะบรรลุวัตถุประสงค์ของ การควบคุมภายในด้านการดำเนินงานที่มีประสิทธิผล ประสิทธิภาพ ด้านการรายงานที่เกี่ยวกับการเงิน และไม่ใช่การเงินที่เชื่อถือได้ ทันเวลา และโปร่งใส รวมทั้งด้านการปฏิบัติตามกฎหมาย ระเบียบ และข้อบังคับที่เกี่ยวข้องกับการดำเนินงาน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จาก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....................(๓)............................. เห็น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ว่า การควบคุมภายในของหน่วยงานของรัฐในสังกัด (หรือในภาพรวมของจังหวัด) มีความเพียงพอ ปฏิบัติตามอย่างต่อเนื่อง และเป็นไปตาม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๒๕๖๑         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ลายมือ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....................(๔)...................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ตำแหน่ง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(๕)....................................................................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    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(๖)........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เดือน................พ.ศ. .................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กรณีมีความเสี่ยงสำคัญ และกำหนดจะดำเนินการปรับปรุงการควบคุมภายในสำหรับความเสี่ยงดังกล่าวในปีงบประมาณ/ปีปฏิทินถัดไป ให้อธิบายเพิ่มเติมในวรรคสาม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  <a:b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อย่างไร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ก็ดี มีความเสี่ยงและได้กำหนดปรับปรุงการควบคุมภายใน ในปีงบประมาณหรือปีปฏิทินถัดไป สรุปได้ดังนี้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๑.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ความเสี่ยงที่มีอยู่ที่ต้องกำหนดปรับปรุงการควบคุมภายใน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(๗)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๑.๑...............................................................................................................................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๑.๒...............................................................................................................................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๒.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การปรับปรุงการควบคุมภายใน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๘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๒.๑...............................................................................................................................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๒.๒............................................................................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73487" y="0"/>
            <a:ext cx="1170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ปค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๒</a:t>
            </a:r>
            <a:endParaRPr lang="th-TH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4463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9182" y="40942"/>
            <a:ext cx="903481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หนังสือรับรองการประเมินผลการควบคุมภายใน</a:t>
            </a:r>
          </a:p>
          <a:p>
            <a:pPr algn="ctr"/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(กรณีหน่วยงานของรัฐไม่อยู่ในสังกัดกระทรวง)</a:t>
            </a:r>
          </a:p>
          <a:p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 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ปลัดกระทรวงการคลัง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....................(๑).............................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ได้ประเมินผลการควบคุมภายในของหน่วยงาน สำหรับปีสิ้นสุดวันที่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.....(๒).....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พ.ศ. ................... ด้วยวิธีการที่หน่วยงานกำหนดซึ่งเป็นไปตามหลักเกณฑ์กระทรวงการคลังว่าด้วยมาตรฐานและหลักเกณฑ์ปฏิบัติ  การควบคุมภายในสำหรับหน่วยงานของรัฐ พ.ศ. ๒๕๖๑ โดยมีวัตถุประสงค์เพื่อให้ความมั่นใจอย่างสมเหตุสมผลว่า ภารกิจของหน่วยงานจะบรรลุวัตถุประสงค์ของการควบคุมภายในด้านการดำเนินงานที่มีประสิทธิผล ประสิทธิภาพ ด้านการรายงานที่เกี่ยวกับการเงิน และไม่ใช่การเงินที่เชื่อถือได้ ทันเวลา และโปร่งใส รวมทั้งด้านการปฏิบัติตามกฎหมาย ระเบียบ และข้อบังคับที่เกี่ยวข้องกับการ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</a:t>
            </a:r>
            <a:b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จากผลการประเมินดังกล่าว ....................(๓)............................. เห็นว่า การควบคุมภายในของหน่วยงานมีความเพียงพอ ปฏิบัติตามอย่างต่อเนื่อง และเป็นไปตาม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๒๕๖๑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ลายมือ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....................(๔)...................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ตำแหน่ง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(๕)....................................................................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    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(๖)........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เดือน................พ.ศ. .................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กรณีมีความเสี่ยงสำคัญ และกำหนดจะดำเนินการปรับปรุงการควบคุมภายในสำหรับความเสี่ยงดังกล่าวในปีงบประมาณ/ปีปฏิทินถัดไป ให้อธิบายเพิ่มเติมในวรรคสาม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  <a:b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อย่างไร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ก็ดี มีความเสี่ยงและได้กำหนดปรับปรุงการควบคุมภายใน ในปีงบประมาณหรือปีปฏิทินถัดไป สรุปได้ดังนี้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๑.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ความเสี่ยงที่มีอยู่ที่ต้องกำหนดปรับปรุงการควบคุมภายใน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(๗)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๑.๑...............................................................................................................................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๑.๒...............................................................................................................................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๒.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การปรับปรุงการควบคุมภายใน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๘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๒.๑...............................................................................................................................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๒.๒............................................................................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73487" y="0"/>
            <a:ext cx="1170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ปค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๓</a:t>
            </a:r>
          </a:p>
        </p:txBody>
      </p:sp>
    </p:spTree>
    <p:extLst>
      <p:ext uri="{BB962C8B-B14F-4D97-AF65-F5344CB8AC3E}">
        <p14:creationId xmlns:p14="http://schemas.microsoft.com/office/powerpoint/2010/main" val="329737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569358"/>
              </p:ext>
            </p:extLst>
          </p:nvPr>
        </p:nvGraphicFramePr>
        <p:xfrm>
          <a:off x="1146411" y="976357"/>
          <a:ext cx="7042245" cy="41114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43952"/>
                <a:gridCol w="3398293"/>
              </a:tblGrid>
              <a:tr h="5775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(๓)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องค์ประกอบของการควบคุมภายใน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(๔)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ผลการประเมิน/ข้อสรุป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501858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๑.	สภาพแวดล้อมการควบคุม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๒.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	การประเมินความเสี่ยง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....</a:t>
                      </a: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๓.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	กิจกรรมการควบคุม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๔.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	สารสนเทศและการสื่อสาร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๕.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	กิจกรรมการติดตามผล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	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</a:tabLs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...............................................................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973487" y="0"/>
            <a:ext cx="1170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ปค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๔</a:t>
            </a:r>
            <a:endParaRPr lang="th-TH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09081" y="-53027"/>
            <a:ext cx="4572000" cy="10293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th-TH" sz="1800" b="1" kern="0" dirty="0">
                <a:latin typeface="Angsana New" panose="02020603050405020304" pitchFamily="18" charset="-34"/>
                <a:cs typeface="TH SarabunPSK" panose="020B0500040200020003" pitchFamily="34" charset="-34"/>
              </a:rPr>
              <a:t>..........................(๑)...................................</a:t>
            </a:r>
            <a:endParaRPr lang="en-US" sz="1800" b="1" kern="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th-TH" sz="1800" b="1" dirty="0">
                <a:latin typeface="Angsana New" panose="02020603050405020304" pitchFamily="18" charset="-34"/>
                <a:cs typeface="TH SarabunPSK" panose="020B0500040200020003" pitchFamily="34" charset="-34"/>
              </a:rPr>
              <a:t>รายงานการประเมินองค์ประกอบของการควบคุมภายใน</a:t>
            </a:r>
            <a:endParaRPr lang="en-US" sz="1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th-TH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H SarabunPSK" panose="020B0500040200020003" pitchFamily="34" charset="-34"/>
              </a:rPr>
              <a:t>สำหรับระยะเวลาดำเนินงานสิ้นสุด ........................(๒).........................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0536" y="5761419"/>
            <a:ext cx="35211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ลายมือ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.........................(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๖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).............................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 .........................(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๗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).................................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....(๘)....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…............... พ.ศ. ................</a:t>
            </a:r>
          </a:p>
        </p:txBody>
      </p:sp>
      <p:sp>
        <p:nvSpPr>
          <p:cNvPr id="7" name="Rectangle 6"/>
          <p:cNvSpPr/>
          <p:nvPr/>
        </p:nvSpPr>
        <p:spPr>
          <a:xfrm>
            <a:off x="1172307" y="5205969"/>
            <a:ext cx="63773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ผลการประเมินโดยรวม (๕)</a:t>
            </a:r>
            <a:b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</a:t>
            </a:r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677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73487" y="0"/>
            <a:ext cx="1170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ปค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๕</a:t>
            </a:r>
            <a:endParaRPr lang="th-TH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87606" y="0"/>
            <a:ext cx="6284794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th-TH" sz="1800" b="1" kern="0" dirty="0">
                <a:latin typeface="Angsana New" panose="02020603050405020304" pitchFamily="18" charset="-34"/>
                <a:cs typeface="TH SarabunPSK" panose="020B0500040200020003" pitchFamily="34" charset="-34"/>
              </a:rPr>
              <a:t>............................(๑)..............................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th-TH" sz="1800" b="1" kern="0" dirty="0">
                <a:latin typeface="Angsana New" panose="02020603050405020304" pitchFamily="18" charset="-34"/>
                <a:cs typeface="TH SarabunPSK" panose="020B0500040200020003" pitchFamily="34" charset="-34"/>
              </a:rPr>
              <a:t>รายงานการประเมินผลการควบคุมภายใน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th-TH" sz="1800" b="1" kern="0" dirty="0">
                <a:latin typeface="Angsana New" panose="02020603050405020304" pitchFamily="18" charset="-34"/>
                <a:cs typeface="TH SarabunPSK" panose="020B0500040200020003" pitchFamily="34" charset="-34"/>
              </a:rPr>
              <a:t>สำหรับระยะเวลาการดำเนินงาน</a:t>
            </a:r>
            <a:r>
              <a:rPr lang="th-TH" sz="1800" b="1" kern="0" dirty="0" smtClean="0">
                <a:latin typeface="Angsana New" panose="02020603050405020304" pitchFamily="18" charset="-34"/>
                <a:cs typeface="TH SarabunPSK" panose="020B0500040200020003" pitchFamily="34" charset="-34"/>
              </a:rPr>
              <a:t>สิ้นสุด............................</a:t>
            </a:r>
            <a:r>
              <a:rPr lang="th-TH" sz="1800" b="1" kern="0" dirty="0">
                <a:latin typeface="Angsana New" panose="02020603050405020304" pitchFamily="18" charset="-34"/>
                <a:cs typeface="TH SarabunPSK" panose="020B0500040200020003" pitchFamily="34" charset="-34"/>
              </a:rPr>
              <a:t>(๒)..........................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50125" y="1283494"/>
          <a:ext cx="8843750" cy="32725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5583"/>
                <a:gridCol w="973036"/>
                <a:gridCol w="1054885"/>
                <a:gridCol w="1135590"/>
                <a:gridCol w="1055458"/>
                <a:gridCol w="1054885"/>
                <a:gridCol w="1054313"/>
              </a:tblGrid>
              <a:tr h="13623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(๓)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ภารกิจตามกฎหมายที่จัดตั้งหน่วยงานของรัฐหรือ</a:t>
                      </a: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ภารกิจ</a:t>
                      </a:r>
                      <a:r>
                        <a:rPr lang="en-US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ตาม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แผนการดำเนินการ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หรือภารกิจอื่นๆ ที่สำคัญของหน่วยงานของรัฐ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วัตถุประสงค์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(๔)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ความเสี่ยง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(๕)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การควบคุมภายใน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ที่มีอยู่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(๖)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การประเมินผล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การควบคุมภายใน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(๗)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ความเสี่ยง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ที่ยังมีอยู่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(๘)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การปรับปรุง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การควบคุมภายใน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ที่รับผิดชอบ/กำหนดเสร็จ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3784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</a:endParaRPr>
                    </a:p>
                    <a:p>
                      <a:pPr algn="ctr">
                        <a:lnSpc>
                          <a:spcPts val="22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</a:endParaRPr>
                    </a:p>
                  </a:txBody>
                  <a:tcPr marL="54900" marR="549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5530536" y="5761419"/>
            <a:ext cx="35211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ลายมือ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 .........................(๑๐).............................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.........................(๑๑).................................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....(๑๒).... เดือน …............... พ.ศ. 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314742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9182" y="600500"/>
            <a:ext cx="903481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รายงานการสอบทานการประเมินผลการควบคุมภายในของผู้ตรวจสอบ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</a:t>
            </a: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 ....................(๑).............................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ตรวจสอบภายในของ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en-US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(๒)</a:t>
            </a:r>
            <a:r>
              <a:rPr lang="en-US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ได้สอบทานการประเมินผลการควบคุมภายในของหน่วยงาน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ปีสิ้นสุดวันที่ 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(๓)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 </a:t>
            </a:r>
            <a:r>
              <a:rPr lang="en-US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</a:t>
            </a:r>
            <a:r>
              <a:rPr lang="en-US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</a:t>
            </a:r>
            <a:r>
              <a:rPr lang="en-US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en-US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.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้วยวิธีการสอบทานตาม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๒๕๖๑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โดยมีวัตถุประสงค์เพื่อให้ความมั่นใจอย่างสมเหตุสมผลว่า ภารกิจของหน่วยงานจะบรรลุวัตถุประสงค์ของการควบคุมภายในด้านการดำเนินงานที่มีประสิทธิผล ประสิทธิภาพ  ด้านการรายงานที่เกี่ยวกับการเงิน และไม่ใช่การเงินที่เชื่อถือได้ ทันเวลา และโปร่งใส รวมทั้งด้านการปฏิบัติตามกฎหมาย ระเบียบ และข้อบังคับที่เกี่ยวข้องกับการดำเนินงาน</a:t>
            </a:r>
            <a:endParaRPr lang="en-US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จาก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ผลการสอบทานดังกล่าว ผู้ตรวจสอบภายในเห็นว่า การควบคุมภายใน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1800" u="dotted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</a:t>
            </a:r>
            <a:r>
              <a:rPr lang="th-TH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(๔)                        </a:t>
            </a:r>
            <a:r>
              <a:rPr lang="en-US" sz="1800" u="dotted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มีความเพียงพอ ปฏิบัติตามอย่างต่อเนื่อง และเป็นไปตาม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๒๕๖๑</a:t>
            </a:r>
            <a:endParaRPr lang="en-US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ลายมือ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....................(๕)...................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	ตำแหน่ง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(๖)..................................................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    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(๗)........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เดือน................พ.ศ. .................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กรณีได้สอบทานการประเมินผลการควบคุมภายในแล้ว มีข้อตรวจพบหรือข้อสังเกต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เกี่ยวกับความ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เสี่ยง และการควบคุมภายในหรือการปรับปรุงการควบคุมภายในสำหรับความเสี่ยงดังกล่าว ให้รายงานข้อตรวจพบหรือข้อสังเกตดังกล่าวในวรรคสาม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  <a:b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อย่างไร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ก็ดี มีความเสี่ยงและได้กำหนดปรับปรุงการควบคุมภายใน ในปีงบประมาณหรือปีปฏิทินถัดไป สรุปได้ดังนี้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๑.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ความเสี่ยงที่มีอยู่ที่ต้องกำหนดปรับปรุงการควบคุมภายใน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(๘)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๑.๑...............................................................................................................................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๑.๒...............................................................................................................................</a:t>
            </a:r>
          </a:p>
          <a:p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๒. </a:t>
            </a:r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การปรับปรุงการควบคุมภายใน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(๙)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๒.๑...............................................................................................................................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 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๒.๒............................................................................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73487" y="0"/>
            <a:ext cx="1170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ปค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๖</a:t>
            </a:r>
            <a:endParaRPr lang="th-TH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339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88075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266131" y="774751"/>
            <a:ext cx="8611737" cy="3724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</a:t>
            </a:r>
            <a:endParaRPr lang="th-TH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วรรคหนึ่ง</a:t>
            </a:r>
          </a:p>
          <a:p>
            <a:pPr>
              <a:tabLst>
                <a:tab pos="450850" algn="l"/>
              </a:tabLst>
            </a:pP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-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คณะกรรมการของหน่วยงานตามข้อ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(1) (2) (3) (4) (5)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และ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(7)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ยกเว้นหน่วยงานของรัฐตามวรรค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สอง</a:t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- เสนอ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รายงานการประเมินผลฯ ตามข้อ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8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ต่อ</a:t>
            </a:r>
            <a:r>
              <a:rPr lang="th-TH" sz="26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หัวหน้าหน่วยงานของรัฐ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เพื่อลงนาม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-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ส่งรายงานให้ผู้กำกับดูแล และกระทรวงเจ้าสังกัด ภายใน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90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นับแต่วันสิ้นปีงบประมาณ/ปีปฏิทิน</a:t>
            </a:r>
            <a:b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   	-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หาก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ผู้กำกับดูแลเป็นบุคคลเดียวกับกระทรวงเจ้าสังกัด ให้ถือว่ากระทรวงเจ้าสังกัดได้รับรายงานแล้ว</a:t>
            </a:r>
          </a:p>
        </p:txBody>
      </p:sp>
      <p:sp>
        <p:nvSpPr>
          <p:cNvPr id="6" name="Rectangle 5"/>
          <p:cNvSpPr/>
          <p:nvPr/>
        </p:nvSpPr>
        <p:spPr>
          <a:xfrm>
            <a:off x="266131" y="4644897"/>
            <a:ext cx="8611737" cy="21236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วรรคสอง</a:t>
            </a:r>
          </a:p>
          <a:p>
            <a:pPr>
              <a:tabLst>
                <a:tab pos="450850" algn="l"/>
              </a:tabLst>
            </a:pPr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- คณะกรรมการของหน่วยงานตามข้อ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(1)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กรณีจังหวัด ตามกฎหมายว่าด้วยระเบียบ</a:t>
            </a:r>
            <a:r>
              <a:rPr lang="th-TH" sz="2600" spc="-80" dirty="0">
                <a:latin typeface="TH Baijam" panose="02000506000000020004" pitchFamily="2" charset="-34"/>
                <a:cs typeface="TH Baijam" panose="02000506000000020004" pitchFamily="2" charset="-34"/>
              </a:rPr>
              <a:t>บริหารราชการแผ่นดิน</a:t>
            </a:r>
          </a:p>
          <a:p>
            <a:pPr>
              <a:tabLst>
                <a:tab pos="450850" algn="l"/>
              </a:tabLst>
            </a:pPr>
            <a:r>
              <a:rPr lang="th-TH" sz="2600" spc="-80" dirty="0">
                <a:latin typeface="TH Baijam" panose="02000506000000020004" pitchFamily="2" charset="-34"/>
                <a:cs typeface="TH Baijam" panose="02000506000000020004" pitchFamily="2" charset="-34"/>
              </a:rPr>
              <a:t>	- เสนอรายงานการประเมินผลฯ ตามข้อ </a:t>
            </a:r>
            <a:r>
              <a:rPr lang="th-TH" sz="2600" spc="-8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8 ต่อ</a:t>
            </a:r>
            <a:r>
              <a:rPr lang="th-TH" sz="2600" spc="-80" dirty="0">
                <a:latin typeface="TH Baijam" panose="02000506000000020004" pitchFamily="2" charset="-34"/>
                <a:cs typeface="TH Baijam" panose="02000506000000020004" pitchFamily="2" charset="-34"/>
              </a:rPr>
              <a:t>ผู้ว่าราชการจังหวัด เพื่อลงนาม ภายใน </a:t>
            </a:r>
            <a:r>
              <a:rPr lang="th-TH" sz="2600" spc="-8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90 </a:t>
            </a:r>
            <a:r>
              <a:rPr lang="th-TH" sz="2600" spc="-80" dirty="0">
                <a:latin typeface="TH Baijam" panose="02000506000000020004" pitchFamily="2" charset="-34"/>
                <a:cs typeface="TH Baijam" panose="02000506000000020004" pitchFamily="2" charset="-34"/>
              </a:rPr>
              <a:t>วัน</a:t>
            </a:r>
          </a:p>
          <a:p>
            <a:pPr>
              <a:tabLst>
                <a:tab pos="450850" algn="l"/>
              </a:tabLst>
            </a:pP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นับ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แต่วันสิ้นปีงบประมาณ (ในภาพรวมของส่วนราชการประจำจังหวัด)</a:t>
            </a:r>
          </a:p>
        </p:txBody>
      </p:sp>
    </p:spTree>
    <p:extLst>
      <p:ext uri="{BB962C8B-B14F-4D97-AF65-F5344CB8AC3E}">
        <p14:creationId xmlns:p14="http://schemas.microsoft.com/office/powerpoint/2010/main" val="198539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88075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22831" y="846001"/>
            <a:ext cx="8823277" cy="27392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sz="24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</a:t>
            </a:r>
            <a:endParaRPr lang="th-TH" sz="24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วรรคสาม</a:t>
            </a:r>
            <a:endParaRPr lang="th-TH" sz="26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>
              <a:tabLst>
                <a:tab pos="450850" algn="l"/>
              </a:tabLst>
            </a:pP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คณะกรรมการของหน่วยงานตามข้อ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(6)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องค์การบริหารส่วนตำบล เทศบาลตำบล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เสนอรายงานการประเมินผลฯ ตามข้อ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8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ต่อ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หัวหน้าหน่วยงานของรัฐ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 เพื่อลงนาม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ส่ง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นายอำเภอ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 (คณะกรรมการที่นายอำเภอจัดให้มีขึ้น) รวบรวม + สรุปรายงานการประเมินผลฯ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มา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จัดทำรายงานการประเมินผลฯ ขององค์กรปกครองส่วนท้องถิ่นระดับอำเภอ (ในภาพรวมของอำเภอ)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ส่งให้สำนักงานส่งเสริมการปกครองท้องถิ่นจังหวัด ภายใน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90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แต่วัน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สิ้นปีงบประมาณ</a:t>
            </a:r>
          </a:p>
        </p:txBody>
      </p:sp>
      <p:sp>
        <p:nvSpPr>
          <p:cNvPr id="6" name="Rectangle 5"/>
          <p:cNvSpPr/>
          <p:nvPr/>
        </p:nvSpPr>
        <p:spPr>
          <a:xfrm>
            <a:off x="122831" y="3585212"/>
            <a:ext cx="8823277" cy="1600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วรรคสี่</a:t>
            </a:r>
            <a:endParaRPr lang="th-TH" sz="26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>
              <a:tabLst>
                <a:tab pos="450850" algn="l"/>
              </a:tabLst>
            </a:pP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-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คณะกรรมการของหน่วยงานตามข้อ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(6)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เทศบาลเมือง เทศบาลนคร องค์การบริหารส่วนจังหวัด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เสนอรายงานการประเมินผลฯ ตามข้อ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8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ต่อ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หัวหน้าหน่วยงานของรัฐ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 เพื่อลงนาม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ส่งให้สำนักงานส่งเสริมการปกครองท้องถิ่นจังหวัด ภายใน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90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แต่วัน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สิ้นปีงบประมาณ</a:t>
            </a:r>
          </a:p>
        </p:txBody>
      </p:sp>
      <p:sp>
        <p:nvSpPr>
          <p:cNvPr id="7" name="Rectangle 6"/>
          <p:cNvSpPr/>
          <p:nvPr/>
        </p:nvSpPr>
        <p:spPr>
          <a:xfrm>
            <a:off x="122830" y="5185650"/>
            <a:ext cx="8823277" cy="1600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วรรคห้า</a:t>
            </a:r>
            <a:endParaRPr lang="th-TH" sz="26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คณะกรรมการของหน่วยงานตามข้อ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(6)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เมืองพัทยา กรุงเทพมหานคร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เสนอรายงานการประเมินผลฯ ตามข้อ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8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ต่อ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หัวหน้าหน่วยงานของรัฐ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เพื่อ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ลงนาม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ส่งรายงานต่อกระทรวงการคลังโดยตรง ภายใน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90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นับแต่วันสิ้นปีงบประมาณ</a:t>
            </a:r>
          </a:p>
        </p:txBody>
      </p:sp>
    </p:spTree>
    <p:extLst>
      <p:ext uri="{BB962C8B-B14F-4D97-AF65-F5344CB8AC3E}">
        <p14:creationId xmlns:p14="http://schemas.microsoft.com/office/powerpoint/2010/main" val="355100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88075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266131" y="1050717"/>
            <a:ext cx="8611737" cy="21236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10</a:t>
            </a:r>
            <a:endParaRPr lang="th-TH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วรรคหนึ่ง</a:t>
            </a:r>
          </a:p>
          <a:p>
            <a:pPr>
              <a:tabLst>
                <a:tab pos="450850" algn="l"/>
              </a:tabLst>
            </a:pP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600" spc="-60" dirty="0">
                <a:latin typeface="TH Baijam" panose="02000506000000020004" pitchFamily="2" charset="-34"/>
                <a:cs typeface="TH Baijam" panose="02000506000000020004" pitchFamily="2" charset="-34"/>
              </a:rPr>
              <a:t>- กระทรวงเจ้าสังกัด รวบรวม + สรุปรายงานการประเมินผลฯ </a:t>
            </a:r>
            <a:r>
              <a:rPr lang="th-TH" sz="2600" spc="-6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ที่</a:t>
            </a:r>
            <a:r>
              <a:rPr lang="th-TH" sz="2600" spc="-60" dirty="0">
                <a:latin typeface="TH Baijam" panose="02000506000000020004" pitchFamily="2" charset="-34"/>
                <a:cs typeface="TH Baijam" panose="02000506000000020004" pitchFamily="2" charset="-34"/>
              </a:rPr>
              <a:t>ได้รับตามข้อ </a:t>
            </a:r>
            <a:r>
              <a:rPr lang="th-TH" sz="2600" spc="-6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 </a:t>
            </a:r>
            <a:r>
              <a:rPr lang="th-TH" sz="2600" spc="-60" dirty="0">
                <a:latin typeface="TH Baijam" panose="02000506000000020004" pitchFamily="2" charset="-34"/>
                <a:cs typeface="TH Baijam" panose="02000506000000020004" pitchFamily="2" charset="-34"/>
              </a:rPr>
              <a:t>วรรคหนึ่ง</a:t>
            </a:r>
          </a:p>
          <a:p>
            <a:pPr>
              <a:tabLst>
                <a:tab pos="450850" algn="l"/>
              </a:tabLst>
            </a:pP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	- จัดทำรายงานการประเมินผลฯ </a:t>
            </a:r>
            <a:r>
              <a:rPr lang="th-TH" sz="26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ระดับกระทรวง</a:t>
            </a:r>
          </a:p>
          <a:p>
            <a:pPr>
              <a:tabLst>
                <a:tab pos="450850" algn="l"/>
              </a:tabLst>
            </a:pP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	- ส่ง</a:t>
            </a:r>
            <a:r>
              <a:rPr lang="th-TH" sz="2600" dirty="0">
                <a:solidFill>
                  <a:schemeClr val="accent1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600" dirty="0" err="1">
                <a:solidFill>
                  <a:schemeClr val="accent1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กค</a:t>
            </a:r>
            <a:r>
              <a:rPr lang="th-TH" sz="2600" dirty="0">
                <a:solidFill>
                  <a:schemeClr val="accent1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ภายใน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150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นับแต่วันสิ้นปีงบประมาณ/ปีปฏิทิน</a:t>
            </a:r>
          </a:p>
        </p:txBody>
      </p:sp>
      <p:sp>
        <p:nvSpPr>
          <p:cNvPr id="6" name="Rectangle 5"/>
          <p:cNvSpPr/>
          <p:nvPr/>
        </p:nvSpPr>
        <p:spPr>
          <a:xfrm>
            <a:off x="266131" y="3537017"/>
            <a:ext cx="8611737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600" b="1" dirty="0">
                <a:latin typeface="TH Baijam" panose="02000506000000020004" pitchFamily="2" charset="-34"/>
                <a:cs typeface="TH Baijam" panose="02000506000000020004" pitchFamily="2" charset="-34"/>
              </a:rPr>
              <a:t>วรรคสอง</a:t>
            </a:r>
          </a:p>
          <a:p>
            <a:pPr>
              <a:tabLst>
                <a:tab pos="450850" algn="l"/>
              </a:tabLst>
            </a:pP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- หน่วยงานที่ไม่สังกัดกระทรวง</a:t>
            </a:r>
          </a:p>
          <a:p>
            <a:pPr>
              <a:tabLst>
                <a:tab pos="450850" algn="l"/>
              </a:tabLst>
            </a:pP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	- ส่งรายงานต่อ </a:t>
            </a:r>
            <a:r>
              <a:rPr lang="th-TH" sz="2600" dirty="0" err="1">
                <a:solidFill>
                  <a:schemeClr val="accent1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กค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6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โดยตรง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 ภายใน 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90 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นับแต่วันสิ้นปีงบประมาณ/ปีปฏิทิน</a:t>
            </a:r>
          </a:p>
        </p:txBody>
      </p:sp>
    </p:spTree>
    <p:extLst>
      <p:ext uri="{BB962C8B-B14F-4D97-AF65-F5344CB8AC3E}">
        <p14:creationId xmlns:p14="http://schemas.microsoft.com/office/powerpoint/2010/main" val="280477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4591" y="0"/>
            <a:ext cx="9034818" cy="586854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-54591" y="688075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266131" y="4069781"/>
            <a:ext cx="8611737" cy="270843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วรรคสี่</a:t>
            </a:r>
            <a:endParaRPr lang="th-TH" sz="26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>
              <a:tabLst>
                <a:tab pos="450850" algn="l"/>
              </a:tabLst>
            </a:pPr>
            <a:r>
              <a:rPr lang="th-TH" sz="24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-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คณะกรรมการที่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ผู้ว่าราชการ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จังหวัดจัดให้มีขึ้น รวบรวม + สรุปรายงานการประเมินผลฯ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ที่ได้รับตาม </a:t>
            </a:r>
            <a:r>
              <a:rPr lang="th-TH" sz="2400" dirty="0" smtClean="0">
                <a:solidFill>
                  <a:schemeClr val="accent4">
                    <a:lumMod val="50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(ข้อ</a:t>
            </a:r>
            <a:r>
              <a:rPr lang="th-TH" sz="2400" dirty="0">
                <a:solidFill>
                  <a:schemeClr val="accent4">
                    <a:lumMod val="50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400" dirty="0" smtClean="0">
                <a:solidFill>
                  <a:schemeClr val="accent4">
                    <a:lumMod val="50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10) วรรค</a:t>
            </a:r>
            <a:r>
              <a:rPr lang="th-TH" sz="2400" dirty="0">
                <a:solidFill>
                  <a:schemeClr val="accent4">
                    <a:lumMod val="50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สาม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+ 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sz="2400" dirty="0" smtClean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9 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วรรค</a:t>
            </a:r>
            <a:r>
              <a:rPr lang="th-TH" sz="2400" dirty="0" smtClean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สอง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</a:t>
            </a:r>
            <a:r>
              <a:rPr lang="th-TH" sz="2400" dirty="0">
                <a:solidFill>
                  <a:schemeClr val="accent4">
                    <a:lumMod val="50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รายงานขององค์กรปกครองส่วนท้องถิ่นระดับจังหวัด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 + </a:t>
            </a:r>
            <a:r>
              <a:rPr lang="th-TH" sz="2400" dirty="0">
                <a:solidFill>
                  <a:srgbClr val="FF000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รายงานในภาพรวมของส่วนราชการประจำจังหวัด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)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จัดทำรายงานการประเมินผลฯ ในภาพรวมจังหวัด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เสนอผู้ว่าราชการจังหวัด เพื่อลงนาม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ส่ง </a:t>
            </a:r>
            <a:r>
              <a:rPr lang="th-TH" sz="2400" dirty="0" err="1">
                <a:solidFill>
                  <a:schemeClr val="accent1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กค</a:t>
            </a:r>
            <a:r>
              <a:rPr lang="th-TH" sz="2400" dirty="0">
                <a:solidFill>
                  <a:schemeClr val="accent1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ภายใน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180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นับแต่วันสิ้นปีงบประมาณ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131" y="762462"/>
            <a:ext cx="8611737" cy="32008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10</a:t>
            </a:r>
          </a:p>
          <a:p>
            <a:r>
              <a:rPr lang="th-TH" sz="26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วรรคสาม</a:t>
            </a:r>
            <a:endParaRPr lang="th-TH" sz="2600" b="1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>
              <a:tabLst>
                <a:tab pos="450850" algn="l"/>
              </a:tabLst>
            </a:pPr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400" spc="-20" dirty="0">
                <a:latin typeface="TH Baijam" panose="02000506000000020004" pitchFamily="2" charset="-34"/>
                <a:cs typeface="TH Baijam" panose="02000506000000020004" pitchFamily="2" charset="-34"/>
              </a:rPr>
              <a:t>- สำนักงานส่งเสริมการปกครองท้องถิ่นจังหวัด รวบรวม + สรุปรายงานการประเมินผลฯ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ที่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ได้รับตาม</a:t>
            </a:r>
            <a:r>
              <a:rPr lang="th-TH" sz="2400" dirty="0">
                <a:solidFill>
                  <a:srgbClr val="7030A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ข้อ </a:t>
            </a:r>
            <a:r>
              <a:rPr lang="th-TH" sz="2400" dirty="0" smtClean="0">
                <a:solidFill>
                  <a:srgbClr val="7030A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9 </a:t>
            </a:r>
            <a:r>
              <a:rPr lang="th-TH" sz="2400" dirty="0">
                <a:solidFill>
                  <a:srgbClr val="7030A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วรรคสาม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 + </a:t>
            </a:r>
            <a:r>
              <a:rPr lang="th-TH" sz="2400" dirty="0">
                <a:solidFill>
                  <a:schemeClr val="accent6">
                    <a:lumMod val="75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วรรค</a:t>
            </a:r>
            <a:r>
              <a:rPr lang="th-TH" sz="2400" dirty="0" smtClean="0">
                <a:solidFill>
                  <a:schemeClr val="accent6">
                    <a:lumMod val="75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สี่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(</a:t>
            </a:r>
            <a:r>
              <a:rPr lang="th-TH" sz="2400" dirty="0">
                <a:solidFill>
                  <a:srgbClr val="7030A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รายงานขององค์กรปกครองส่วนท้องถิ่นระดับอำ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เภอ + </a:t>
            </a:r>
            <a:r>
              <a:rPr lang="th-TH" sz="2400" dirty="0">
                <a:solidFill>
                  <a:schemeClr val="accent6">
                    <a:lumMod val="75000"/>
                  </a:schemeClr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รายงานเทศบาลเมือง เทศบาลนคร องค์การบริหารส่วนจังหวัด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)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จัดทำรายงานการประเมินผลฯ ขององค์กรปกครองส่วนท้องถิ่นระดับจังหวัด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เสนอต่อผู้ว่าราชการจังหวัด ภายใน </a:t>
            </a:r>
            <a:r>
              <a:rPr lang="th-TH" sz="24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150 </a:t>
            </a: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วัน นับแต่วันสิ้นปีงบประมาณ</a:t>
            </a:r>
          </a:p>
          <a:p>
            <a:pPr>
              <a:tabLst>
                <a:tab pos="450850" algn="l"/>
              </a:tabLst>
            </a:pPr>
            <a:r>
              <a:rPr lang="th-TH" sz="2400" dirty="0">
                <a:latin typeface="TH Baijam" panose="02000506000000020004" pitchFamily="2" charset="-34"/>
                <a:cs typeface="TH Baijam" panose="02000506000000020004" pitchFamily="2" charset="-34"/>
              </a:rPr>
              <a:t>	- สำเนาให้กรมส่งเสริมการปกครองท้องถิ่นด้วย</a:t>
            </a:r>
          </a:p>
        </p:txBody>
      </p:sp>
    </p:spTree>
    <p:extLst>
      <p:ext uri="{BB962C8B-B14F-4D97-AF65-F5344CB8AC3E}">
        <p14:creationId xmlns:p14="http://schemas.microsoft.com/office/powerpoint/2010/main" val="2949532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09182" y="0"/>
            <a:ext cx="9034818" cy="588502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TH Baijam" panose="02000506000000020004" pitchFamily="2" charset="-34"/>
                <a:cs typeface="TH Baijam" panose="02000506000000020004" pitchFamily="2" charset="-34"/>
              </a:rPr>
              <a:t>หลักเกณฑ์ปฏิบัติการควบคุมภายในสำหรับหน่วยงานของรัฐ</a:t>
            </a:r>
            <a:endParaRPr lang="th-TH" sz="2800" dirty="0"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0" y="715370"/>
            <a:ext cx="9144000" cy="0"/>
          </a:xfrm>
          <a:prstGeom prst="line">
            <a:avLst/>
          </a:prstGeom>
          <a:noFill/>
          <a:ln w="76200" cmpd="tri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245660" y="1002615"/>
            <a:ext cx="8611737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11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 	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ให้หัวหน้าหน่วยงาน ผู้กำกับดูแล กระทรวงเจ้าสังกัด ใช้ข้อมูลรายงานการประเมินผลฯ เพื่อให้หน่วยงานสามารถขับเคลื่อนการปฏิบัติงานให้บรรลุวัตถุประสงค์ที่กำหนด</a:t>
            </a:r>
          </a:p>
        </p:txBody>
      </p:sp>
      <p:sp>
        <p:nvSpPr>
          <p:cNvPr id="6" name="Rectangle 5"/>
          <p:cNvSpPr/>
          <p:nvPr/>
        </p:nvSpPr>
        <p:spPr>
          <a:xfrm>
            <a:off x="245659" y="2490188"/>
            <a:ext cx="8611738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12</a:t>
            </a:r>
            <a:endParaRPr lang="th-TH" sz="2600" dirty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	กรมบัญชีกลางเป็นผู้กำหนดคู่มือหรือแนวปฏิบัติการควบคุมภายใน</a:t>
            </a:r>
          </a:p>
        </p:txBody>
      </p:sp>
      <p:sp>
        <p:nvSpPr>
          <p:cNvPr id="7" name="Rectangle 6"/>
          <p:cNvSpPr/>
          <p:nvPr/>
        </p:nvSpPr>
        <p:spPr>
          <a:xfrm>
            <a:off x="245659" y="3608429"/>
            <a:ext cx="8611738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>
                <a:latin typeface="TH Baijam" panose="02000506000000020004" pitchFamily="2" charset="-34"/>
                <a:cs typeface="TH Baijam" panose="02000506000000020004" pitchFamily="2" charset="-34"/>
              </a:rPr>
              <a:t>ข้อ 13</a:t>
            </a:r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กรณี </a:t>
            </a:r>
            <a:r>
              <a:rPr lang="th-TH" sz="2600" i="1" dirty="0" err="1">
                <a:solidFill>
                  <a:srgbClr val="0070C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กค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 ขอให้หน่วยงานชี้แจง/ให้ข้อมูลระบบการควบคุมภายใน หน่วยงานต้องดำเนินการภายใน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ระยะเวลาที่</a:t>
            </a:r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กำหนด</a:t>
            </a:r>
          </a:p>
        </p:txBody>
      </p:sp>
      <p:sp>
        <p:nvSpPr>
          <p:cNvPr id="8" name="Rectangle 7"/>
          <p:cNvSpPr/>
          <p:nvPr/>
        </p:nvSpPr>
        <p:spPr>
          <a:xfrm>
            <a:off x="245659" y="5096002"/>
            <a:ext cx="8611738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ข้อ 14</a:t>
            </a:r>
            <a:endParaRPr lang="th-TH" sz="2600" dirty="0" smtClean="0"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r>
              <a:rPr lang="th-TH" sz="2600" dirty="0">
                <a:latin typeface="TH Baijam" panose="02000506000000020004" pitchFamily="2" charset="-34"/>
                <a:cs typeface="TH Baijam" panose="02000506000000020004" pitchFamily="2" charset="-34"/>
              </a:rPr>
              <a:t>	</a:t>
            </a:r>
            <a:r>
              <a:rPr lang="th-TH" sz="2600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กรณีหน่วยงานไม่สามารถปฏิบัติตามหลักเกณฑ์ปฏิบัติ ให้ขอทำความตกลงกับ </a:t>
            </a:r>
            <a:r>
              <a:rPr lang="th-TH" sz="2600" i="1" dirty="0" err="1" smtClean="0">
                <a:solidFill>
                  <a:srgbClr val="0070C0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กค</a:t>
            </a:r>
            <a:endParaRPr lang="th-TH" sz="2600" i="1" dirty="0">
              <a:solidFill>
                <a:srgbClr val="0070C0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4975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"/>
          <p:cNvSpPr>
            <a:spLocks noChangeArrowheads="1"/>
          </p:cNvSpPr>
          <p:nvPr/>
        </p:nvSpPr>
        <p:spPr bwMode="auto">
          <a:xfrm>
            <a:off x="2916238" y="2781300"/>
            <a:ext cx="3384550" cy="1439863"/>
          </a:xfrm>
          <a:prstGeom prst="ellipse">
            <a:avLst/>
          </a:prstGeom>
          <a:gradFill rotWithShape="1">
            <a:gsLst>
              <a:gs pos="0">
                <a:srgbClr val="FF00FF"/>
              </a:gs>
              <a:gs pos="50000">
                <a:schemeClr val="bg1"/>
              </a:gs>
              <a:gs pos="100000">
                <a:srgbClr val="FF00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 anchorCtr="1"/>
          <a:lstStyle/>
          <a:p>
            <a:pPr algn="ctr" eaLnBrk="1" hangingPunct="1">
              <a:defRPr/>
            </a:pPr>
            <a:r>
              <a:rPr lang="th-TH" b="1">
                <a:latin typeface="Arial" pitchFamily="34" charset="0"/>
              </a:rPr>
              <a:t>ปัจจัยสู่ความสำเร็จ</a:t>
            </a:r>
          </a:p>
        </p:txBody>
      </p:sp>
      <p:pic>
        <p:nvPicPr>
          <p:cNvPr id="110596" name="Picture 3" descr="PEOPO0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1976437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7" name="Text Box 4"/>
          <p:cNvSpPr txBox="1">
            <a:spLocks noChangeArrowheads="1"/>
          </p:cNvSpPr>
          <p:nvPr/>
        </p:nvSpPr>
        <p:spPr bwMode="auto">
          <a:xfrm>
            <a:off x="2916238" y="260350"/>
            <a:ext cx="3492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th-TH" altLang="th-TH" sz="2800" b="1">
                <a:latin typeface="Arial" panose="020B0604020202020204" pitchFamily="34" charset="0"/>
                <a:cs typeface="JasmineUPC" panose="02020603050405020304" pitchFamily="18" charset="-34"/>
              </a:rPr>
              <a:t>การสนับสนุนจากผู้บริหาร</a:t>
            </a:r>
          </a:p>
        </p:txBody>
      </p:sp>
      <p:pic>
        <p:nvPicPr>
          <p:cNvPr id="110598" name="Picture 5" descr="CMENO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573463"/>
            <a:ext cx="17272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599" name="Picture 6" descr="PEOPO00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481513"/>
            <a:ext cx="1576388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600" name="Text Box 7"/>
          <p:cNvSpPr txBox="1">
            <a:spLocks noChangeArrowheads="1"/>
          </p:cNvSpPr>
          <p:nvPr/>
        </p:nvSpPr>
        <p:spPr bwMode="auto">
          <a:xfrm>
            <a:off x="5940425" y="5229225"/>
            <a:ext cx="2952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th-TH" altLang="th-TH" sz="2800" b="1">
                <a:latin typeface="Arial" panose="020B0604020202020204" pitchFamily="34" charset="0"/>
                <a:cs typeface="JasmineUPC" panose="02020603050405020304" pitchFamily="18" charset="-34"/>
              </a:rPr>
              <a:t>การสื่อสารมีประสิทธิผล</a:t>
            </a:r>
          </a:p>
        </p:txBody>
      </p:sp>
      <p:sp>
        <p:nvSpPr>
          <p:cNvPr id="110601" name="Text Box 8"/>
          <p:cNvSpPr txBox="1">
            <a:spLocks noChangeArrowheads="1"/>
          </p:cNvSpPr>
          <p:nvPr/>
        </p:nvSpPr>
        <p:spPr bwMode="auto">
          <a:xfrm>
            <a:off x="179388" y="5229225"/>
            <a:ext cx="2952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th-TH" altLang="th-TH" sz="2800" b="1">
                <a:latin typeface="Arial" panose="020B0604020202020204" pitchFamily="34" charset="0"/>
                <a:cs typeface="JasmineUPC" panose="02020603050405020304" pitchFamily="18" charset="-34"/>
              </a:rPr>
              <a:t>การดำเนินการต่อเนื่อง</a:t>
            </a:r>
          </a:p>
        </p:txBody>
      </p:sp>
      <p:sp>
        <p:nvSpPr>
          <p:cNvPr id="110602" name="Text Box 9"/>
          <p:cNvSpPr txBox="1">
            <a:spLocks noChangeArrowheads="1"/>
          </p:cNvSpPr>
          <p:nvPr/>
        </p:nvSpPr>
        <p:spPr bwMode="auto">
          <a:xfrm>
            <a:off x="6443663" y="27082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th-TH" altLang="th-TH" sz="2800" b="1">
                <a:latin typeface="Arial" panose="020B0604020202020204" pitchFamily="34" charset="0"/>
                <a:cs typeface="JasmineUPC" panose="02020603050405020304" pitchFamily="18" charset="-34"/>
              </a:rPr>
              <a:t>ความรับผิดชอบ</a:t>
            </a:r>
          </a:p>
        </p:txBody>
      </p:sp>
      <p:sp>
        <p:nvSpPr>
          <p:cNvPr id="110603" name="Text Box 10"/>
          <p:cNvSpPr txBox="1">
            <a:spLocks noChangeArrowheads="1"/>
          </p:cNvSpPr>
          <p:nvPr/>
        </p:nvSpPr>
        <p:spPr bwMode="auto">
          <a:xfrm>
            <a:off x="2771775" y="6092825"/>
            <a:ext cx="3492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th-TH" altLang="th-TH" sz="2800" b="1">
                <a:latin typeface="Arial" panose="020B0604020202020204" pitchFamily="34" charset="0"/>
                <a:cs typeface="JasmineUPC" panose="02020603050405020304" pitchFamily="18" charset="-34"/>
              </a:rPr>
              <a:t>การวัดและติดตามผล</a:t>
            </a:r>
          </a:p>
        </p:txBody>
      </p:sp>
      <p:sp>
        <p:nvSpPr>
          <p:cNvPr id="110604" name="Text Box 11"/>
          <p:cNvSpPr txBox="1">
            <a:spLocks noChangeArrowheads="1"/>
          </p:cNvSpPr>
          <p:nvPr/>
        </p:nvSpPr>
        <p:spPr bwMode="auto">
          <a:xfrm>
            <a:off x="323850" y="2709863"/>
            <a:ext cx="2520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th-TH" altLang="th-TH" sz="2800" b="1">
                <a:latin typeface="Arial" panose="020B0604020202020204" pitchFamily="34" charset="0"/>
                <a:cs typeface="JasmineUPC" panose="02020603050405020304" pitchFamily="18" charset="-34"/>
              </a:rPr>
              <a:t>เป้าหมายที่ชัดเจน</a:t>
            </a:r>
          </a:p>
        </p:txBody>
      </p:sp>
      <p:pic>
        <p:nvPicPr>
          <p:cNvPr id="110605" name="Picture 12" descr="MENO00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836613"/>
            <a:ext cx="1944688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6" name="Picture 13" descr="MENO00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73463"/>
            <a:ext cx="200342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7" name="Picture 14" descr="PEOPL00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1012825"/>
            <a:ext cx="2146300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18CE-4780-4369-B8EF-396869328C35}" type="slidenum">
              <a:rPr lang="th-TH" smtClean="0"/>
              <a:t>42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369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WordArt 4"/>
          <p:cNvSpPr>
            <a:spLocks noChangeArrowheads="1" noChangeShapeType="1" noTextEdit="1"/>
          </p:cNvSpPr>
          <p:nvPr/>
        </p:nvSpPr>
        <p:spPr bwMode="auto">
          <a:xfrm>
            <a:off x="3124200" y="609600"/>
            <a:ext cx="2932113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2633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" panose="020B0604020202020204" pitchFamily="34" charset="0"/>
              </a:rPr>
              <a:t>คำถาม</a:t>
            </a:r>
          </a:p>
        </p:txBody>
      </p:sp>
      <p:pic>
        <p:nvPicPr>
          <p:cNvPr id="49155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00025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023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3"/>
          <p:cNvSpPr txBox="1">
            <a:spLocks noChangeArrowheads="1"/>
          </p:cNvSpPr>
          <p:nvPr/>
        </p:nvSpPr>
        <p:spPr bwMode="auto">
          <a:xfrm>
            <a:off x="2700338" y="4595813"/>
            <a:ext cx="46799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h-TH" alt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กองตรวจสอบภาครัฐ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h-TH" alt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โทร. 0 2127 7000 ต่อ 4374 </a:t>
            </a:r>
          </a:p>
        </p:txBody>
      </p:sp>
      <p:pic>
        <p:nvPicPr>
          <p:cNvPr id="50179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349500"/>
            <a:ext cx="234315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สี่เหลี่ยมผืนผ้า 3"/>
          <p:cNvSpPr/>
          <p:nvPr/>
        </p:nvSpPr>
        <p:spPr>
          <a:xfrm>
            <a:off x="2251187" y="980728"/>
            <a:ext cx="5129124" cy="923330"/>
          </a:xfrm>
          <a:prstGeom prst="rect">
            <a:avLst/>
          </a:prstGeom>
          <a:noFill/>
        </p:spPr>
        <p:txBody>
          <a:bodyPr>
            <a:prstTxWarp prst="textStop">
              <a:avLst/>
            </a:prstTxWarp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solidFill>
                  <a:srgbClr val="99CCFF"/>
                </a:solidFill>
                <a:effectLst>
                  <a:reflection blurRad="6350" stA="53000" endA="300" endPos="35500" dir="5400000" sy="-9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Thank You</a:t>
            </a:r>
            <a:endParaRPr lang="th-TH" sz="5400" dirty="0">
              <a:ln w="0"/>
              <a:solidFill>
                <a:srgbClr val="99CCFF"/>
              </a:solidFill>
              <a:effectLst>
                <a:reflection blurRad="6350" stA="53000" endA="300" endPos="35500" dir="5400000" sy="-90000" algn="bl" rotWithShape="0"/>
              </a:effectLst>
              <a:latin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9464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1833</TotalTime>
  <Words>2323</Words>
  <Application>Microsoft Office PowerPoint</Application>
  <PresentationFormat>นำเสนอทางหน้าจอ (4:3)</PresentationFormat>
  <Paragraphs>555</Paragraphs>
  <Slides>44</Slides>
  <Notes>2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44</vt:i4>
      </vt:variant>
    </vt:vector>
  </HeadingPairs>
  <TitlesOfParts>
    <vt:vector size="46" baseType="lpstr">
      <vt:lpstr>ธีมของ Office</vt:lpstr>
      <vt:lpstr>Clip</vt:lpstr>
      <vt:lpstr>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2561</vt:lpstr>
      <vt:lpstr>หลักเกณฑ์กระทรวงการคลังว่าด้วยมาตรฐานและหลักเกณฑ์ปฏิบัติ การควบคุมภายในสำหรับหน่วยงานของรัฐ พ.ศ. 2561</vt:lpstr>
      <vt:lpstr>หลักเกณฑ์กระทรวงการคลังว่าด้วยมาตรฐานและหลักเกณฑ์ปฏิบัติ การควบคุมภายในสำหรับหน่วยงานของรัฐ พ.ศ. 2561</vt:lpstr>
      <vt:lpstr>คำนิยาม</vt:lpstr>
      <vt:lpstr>คำนิยาม</vt:lpstr>
      <vt:lpstr>คำนิยาม</vt:lpstr>
      <vt:lpstr>แนวคิดของการควบคุมภายใน</vt:lpstr>
      <vt:lpstr>วัตถุประสงค์ของการควบคุมภายใน</vt:lpstr>
      <vt:lpstr>งานนำเสนอ PowerPoint</vt:lpstr>
      <vt:lpstr>องค์ประกอบของมาตรฐานการควบคุมภายใน</vt:lpstr>
      <vt:lpstr>องค์ประกอบของมาตรฐานการควบคุมภายใน</vt:lpstr>
      <vt:lpstr>๑. สภาพแวดล้อมการควบคุม</vt:lpstr>
      <vt:lpstr>สภาพแวดล้อมการควบคุม</vt:lpstr>
      <vt:lpstr>๒. การประเมินความเสี่ยง</vt:lpstr>
      <vt:lpstr>การประเมินความเสี่ยง</vt:lpstr>
      <vt:lpstr>งานนำเสนอ PowerPoint</vt:lpstr>
      <vt:lpstr>งานนำเสนอ PowerPoint</vt:lpstr>
      <vt:lpstr>๓. กิจกรรมการควบคุม</vt:lpstr>
      <vt:lpstr>งานนำเสนอ PowerPoint</vt:lpstr>
      <vt:lpstr>๔. สารสนเทศและการสื่อสาร</vt:lpstr>
      <vt:lpstr>๕. กิจกรรมการติดตามผล</vt:lpstr>
      <vt:lpstr>งานนำเสนอ PowerPoint</vt:lpstr>
      <vt:lpstr>หลักเกณฑ์กระทรวงการคลังว่าด้วยมาตรฐานและหลักเกณฑ์ปฏิบัติการควบคุมภายใน สำหรับหน่วยงานของรัฐ พ.ศ. 2561</vt:lpstr>
      <vt:lpstr>งานนำเสนอ PowerPoint</vt:lpstr>
      <vt:lpstr>หลักเกณฑ์ปฏิบัติการควบคุมภายในสำหรับหน่วยงานของรัฐ</vt:lpstr>
      <vt:lpstr>งานนำเสนอ PowerPoint</vt:lpstr>
      <vt:lpstr>งานนำเสนอ PowerPoint</vt:lpstr>
      <vt:lpstr>หลักเกณฑ์ปฏิบัติการควบคุมภายในสำหรับหน่วยงานของรัฐ</vt:lpstr>
      <vt:lpstr>หลักเกณฑ์ปฏิบัติการควบคุมภายในสำหรับหน่วยงานของรัฐ</vt:lpstr>
      <vt:lpstr>หลักเกณฑ์ปฏิบัติการควบคุมภายในสำหรับหน่วยงานของรัฐ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หลักเกณฑ์ปฏิบัติการควบคุมภายในสำหรับหน่วยงานของรัฐ</vt:lpstr>
      <vt:lpstr>หลักเกณฑ์ปฏิบัติการควบคุมภายในสำหรับหน่วยงานของรัฐ</vt:lpstr>
      <vt:lpstr>หลักเกณฑ์ปฏิบัติการควบคุมภายในสำหรับหน่วยงานของรัฐ</vt:lpstr>
      <vt:lpstr>หลักเกณฑ์ปฏิบัติการควบคุมภายในสำหรับหน่วยงานของรัฐ</vt:lpstr>
      <vt:lpstr>หลักเกณฑ์ปฏิบัติการควบคุมภายในสำหรับหน่วยงานของรัฐ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หลักเกณฑ์กระทรวงการคลังว่าด้วยมาตรฐานและหลักเกณฑ์ปฏิบัติการควบคุมภายในสำหรับหน่วยงานของรัฐ พ.ศ. 2561</dc:title>
  <dc:creator>สมพล ลิมปมาลัยพร</dc:creator>
  <cp:lastModifiedBy>boyboss</cp:lastModifiedBy>
  <cp:revision>157</cp:revision>
  <cp:lastPrinted>2018-11-26T01:03:37Z</cp:lastPrinted>
  <dcterms:modified xsi:type="dcterms:W3CDTF">2019-02-11T06:25:11Z</dcterms:modified>
</cp:coreProperties>
</file>