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20" r:id="rId2"/>
  </p:sldMasterIdLst>
  <p:notesMasterIdLst>
    <p:notesMasterId r:id="rId15"/>
  </p:notesMasterIdLst>
  <p:sldIdLst>
    <p:sldId id="273" r:id="rId3"/>
    <p:sldId id="257" r:id="rId4"/>
    <p:sldId id="258" r:id="rId5"/>
    <p:sldId id="269" r:id="rId6"/>
    <p:sldId id="275" r:id="rId7"/>
    <p:sldId id="276" r:id="rId8"/>
    <p:sldId id="277" r:id="rId9"/>
    <p:sldId id="340" r:id="rId10"/>
    <p:sldId id="271" r:id="rId11"/>
    <p:sldId id="272" r:id="rId12"/>
    <p:sldId id="815" r:id="rId13"/>
    <p:sldId id="816" r:id="rId14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C3E6"/>
    <a:srgbClr val="FFE59B"/>
    <a:srgbClr val="FF9999"/>
    <a:srgbClr val="0000CC"/>
    <a:srgbClr val="D9D9D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407" autoAdjust="0"/>
  </p:normalViewPr>
  <p:slideViewPr>
    <p:cSldViewPr snapToGrid="0">
      <p:cViewPr varScale="1">
        <p:scale>
          <a:sx n="67" d="100"/>
          <a:sy n="67" d="100"/>
        </p:scale>
        <p:origin x="12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en-US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r>
              <a:rPr lang="th-TH" sz="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ร้อยละของผู้ผ่านการทดสอบ</a:t>
            </a:r>
            <a:endParaRPr lang="en-US" sz="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defRPr lang="en-US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r>
              <a:rPr lang="th-TH" sz="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มาตรฐานฝีมือแรงงานแห่งชาติและได้รับค่าจ้างฯ </a:t>
            </a:r>
          </a:p>
        </c:rich>
      </c:tx>
      <c:layout>
        <c:manualLayout>
          <c:xMode val="edge"/>
          <c:yMode val="edge"/>
          <c:x val="0.13916188191928339"/>
          <c:y val="1.453973769391949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743078982925219"/>
          <c:y val="0.17887061935994167"/>
          <c:w val="0.84750909830426269"/>
          <c:h val="0.668771048987452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ร้อยละของผู้ผ่านการทดสอบมาตรฐานฝีมือแรงงานแห่งชาติฯ </c:v>
                </c:pt>
              </c:strCache>
            </c:strRef>
          </c:tx>
          <c:dLbls>
            <c:dLbl>
              <c:idx val="0"/>
              <c:layout>
                <c:manualLayout>
                  <c:x val="-0.10673118079103949"/>
                  <c:y val="-3.21505149783721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C6B-47CA-BD06-205F37FB37F9}"/>
                </c:ext>
              </c:extLst>
            </c:dLbl>
            <c:dLbl>
              <c:idx val="1"/>
              <c:layout>
                <c:manualLayout>
                  <c:x val="-6.1358196279524907E-2"/>
                  <c:y val="-7.1273697774943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C6B-47CA-BD06-205F37FB37F9}"/>
                </c:ext>
              </c:extLst>
            </c:dLbl>
            <c:dLbl>
              <c:idx val="2"/>
              <c:layout>
                <c:manualLayout>
                  <c:x val="-4.6193226920078774E-2"/>
                  <c:y val="-4.76988318293181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C6B-47CA-BD06-205F37FB37F9}"/>
                </c:ext>
              </c:extLst>
            </c:dLbl>
            <c:dLbl>
              <c:idx val="3"/>
              <c:layout>
                <c:manualLayout>
                  <c:x val="-3.0040920421828245E-2"/>
                  <c:y val="-3.41234799769734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C6B-47CA-BD06-205F37FB37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90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</c:v>
                </c:pt>
                <c:pt idx="4">
                  <c:v>ปี 2561</c:v>
                </c:pt>
              </c:strCache>
            </c:strRef>
          </c:cat>
          <c:val>
            <c:numRef>
              <c:f>Sheet1!$B$2:$B$6</c:f>
              <c:numCache>
                <c:formatCode>#,##0.00</c:formatCode>
                <c:ptCount val="5"/>
                <c:pt idx="0">
                  <c:v>75</c:v>
                </c:pt>
                <c:pt idx="1">
                  <c:v>65.69</c:v>
                </c:pt>
                <c:pt idx="2">
                  <c:v>79.75</c:v>
                </c:pt>
                <c:pt idx="3">
                  <c:v>81.25</c:v>
                </c:pt>
                <c:pt idx="4">
                  <c:v>82.48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C6B-47CA-BD06-205F37FB37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9795720"/>
        <c:axId val="199793760"/>
      </c:lineChart>
      <c:catAx>
        <c:axId val="199795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 sz="9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en-US"/>
          </a:p>
        </c:txPr>
        <c:crossAx val="199793760"/>
        <c:crosses val="autoZero"/>
        <c:auto val="1"/>
        <c:lblAlgn val="ctr"/>
        <c:lblOffset val="100"/>
        <c:noMultiLvlLbl val="0"/>
      </c:catAx>
      <c:valAx>
        <c:axId val="199793760"/>
        <c:scaling>
          <c:orientation val="minMax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lang="en-US" sz="9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en-US"/>
          </a:p>
        </c:txPr>
        <c:crossAx val="199795720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accent1"/>
      </a:solidFill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0.11581597438341321"/>
          <c:y val="0.18337487722825635"/>
          <c:w val="0.85305305609694215"/>
          <c:h val="0.6794940084888337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ร้อยละของแรงงานที่ได้รับบรรจุงานในประเทศ 
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3.26625368417984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80-4F47-8E70-3F8FFC95A694}"/>
                </c:ext>
              </c:extLst>
            </c:dLbl>
            <c:dLbl>
              <c:idx val="1"/>
              <c:layout>
                <c:manualLayout>
                  <c:x val="0"/>
                  <c:y val="3.26625368417984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B80-4F47-8E70-3F8FFC95A69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</c:v>
                </c:pt>
                <c:pt idx="4">
                  <c:v>ปี 2561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63.9</c:v>
                </c:pt>
                <c:pt idx="1">
                  <c:v>66.989999999999995</c:v>
                </c:pt>
                <c:pt idx="2">
                  <c:v>71.78</c:v>
                </c:pt>
                <c:pt idx="3">
                  <c:v>74.489999999999995</c:v>
                </c:pt>
                <c:pt idx="4">
                  <c:v>81.99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B80-4F47-8E70-3F8FFC95A6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6630144"/>
        <c:axId val="326631712"/>
      </c:lineChart>
      <c:catAx>
        <c:axId val="3266301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26631712"/>
        <c:crosses val="autoZero"/>
        <c:auto val="1"/>
        <c:lblAlgn val="ctr"/>
        <c:lblOffset val="100"/>
        <c:noMultiLvlLbl val="0"/>
      </c:catAx>
      <c:valAx>
        <c:axId val="326631712"/>
        <c:scaling>
          <c:orientation val="minMax"/>
          <c:min val="30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326630144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accent1"/>
      </a:solidFill>
    </a:ln>
  </c:spPr>
  <c:txPr>
    <a:bodyPr/>
    <a:lstStyle/>
    <a:p>
      <a:pPr>
        <a:defRPr sz="10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0.1226782797163075"/>
          <c:y val="0.18527766888089733"/>
          <c:w val="0.82100218953254389"/>
          <c:h val="0.6869449932028045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ร้อยละของคนพิการที่ได้รับบรรจุงานในประเทศ</c:v>
                </c:pt>
              </c:strCache>
            </c:strRef>
          </c:tx>
          <c:dLbls>
            <c:dLbl>
              <c:idx val="0"/>
              <c:layout>
                <c:manualLayout>
                  <c:x val="2.6970818211800906E-3"/>
                  <c:y val="2.177502456119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B80-4F47-8E70-3F8FFC95A694}"/>
                </c:ext>
              </c:extLst>
            </c:dLbl>
            <c:dLbl>
              <c:idx val="1"/>
              <c:layout>
                <c:manualLayout>
                  <c:x val="-2.6970818211800906E-3"/>
                  <c:y val="2.72187807014987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B80-4F47-8E70-3F8FFC95A69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</c:v>
                </c:pt>
                <c:pt idx="4">
                  <c:v>ปี 2561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43.65</c:v>
                </c:pt>
                <c:pt idx="1">
                  <c:v>48.9</c:v>
                </c:pt>
                <c:pt idx="2">
                  <c:v>51.89</c:v>
                </c:pt>
                <c:pt idx="3">
                  <c:v>63.65</c:v>
                </c:pt>
                <c:pt idx="4">
                  <c:v>76.37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B80-4F47-8E70-3F8FFC95A6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6632104"/>
        <c:axId val="326628576"/>
      </c:lineChart>
      <c:catAx>
        <c:axId val="3266321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26628576"/>
        <c:crosses val="autoZero"/>
        <c:auto val="1"/>
        <c:lblAlgn val="ctr"/>
        <c:lblOffset val="100"/>
        <c:noMultiLvlLbl val="0"/>
      </c:catAx>
      <c:valAx>
        <c:axId val="326628576"/>
        <c:scaling>
          <c:orientation val="minMax"/>
          <c:min val="30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326632104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accent1"/>
      </a:solidFill>
    </a:ln>
  </c:spPr>
  <c:txPr>
    <a:bodyPr/>
    <a:lstStyle/>
    <a:p>
      <a:pPr>
        <a:defRPr sz="10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r>
              <a:rPr lang="th-TH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ร้อยละของแรงงานผู้สูงอายุมีงานทำ</a:t>
            </a:r>
          </a:p>
        </c:rich>
      </c:tx>
      <c:layout>
        <c:manualLayout>
          <c:xMode val="edge"/>
          <c:yMode val="edge"/>
          <c:x val="0.14219851398953803"/>
          <c:y val="4.354991455717301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824446094784797E-2"/>
          <c:y val="0.14307258098159245"/>
          <c:w val="0.79465286336842456"/>
          <c:h val="0.6721568670261647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ร้อยละของผู้สูงอายุมีงานทำ
</c:v>
                </c:pt>
              </c:strCache>
            </c:strRef>
          </c:tx>
          <c:dLbls>
            <c:dLbl>
              <c:idx val="0"/>
              <c:layout>
                <c:manualLayout>
                  <c:x val="-9.5994872210920339E-3"/>
                  <c:y val="5.44375614029976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015-48A3-899D-79075E503E18}"/>
                </c:ext>
              </c:extLst>
            </c:dLbl>
            <c:dLbl>
              <c:idx val="1"/>
              <c:layout>
                <c:manualLayout>
                  <c:x val="-2.5195504517302004E-7"/>
                  <c:y val="-4.990052149766510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015-48A3-899D-79075E503E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900">
                    <a:latin typeface="Arial" pitchFamily="34" charset="0"/>
                    <a:cs typeface="Arial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</c:v>
                </c:pt>
                <c:pt idx="4">
                  <c:v>ปี 2561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79.099999999999994</c:v>
                </c:pt>
                <c:pt idx="1">
                  <c:v>56.4</c:v>
                </c:pt>
                <c:pt idx="2">
                  <c:v>43.3</c:v>
                </c:pt>
                <c:pt idx="3">
                  <c:v>21.21</c:v>
                </c:pt>
                <c:pt idx="4">
                  <c:v>45.72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015-48A3-899D-79075E503E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6632888"/>
        <c:axId val="326628968"/>
      </c:lineChart>
      <c:catAx>
        <c:axId val="3266328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lang="en-US"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326628968"/>
        <c:crosses val="autoZero"/>
        <c:auto val="1"/>
        <c:lblAlgn val="ctr"/>
        <c:lblOffset val="100"/>
        <c:noMultiLvlLbl val="0"/>
      </c:catAx>
      <c:valAx>
        <c:axId val="326628968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lang="en-US"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32663288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accent1"/>
      </a:solidFill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spc="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จำนนวนแรงงานนอกระบบที่อยู่ในระบบประกันสังคม (มาตรา 40)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2558</c:v>
                </c:pt>
                <c:pt idx="1">
                  <c:v>ปี 2559</c:v>
                </c:pt>
                <c:pt idx="2">
                  <c:v>ปี 2560</c:v>
                </c:pt>
                <c:pt idx="3">
                  <c:v>ปี 2561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2486948</c:v>
                </c:pt>
                <c:pt idx="1">
                  <c:v>2262527</c:v>
                </c:pt>
                <c:pt idx="2">
                  <c:v>2376136</c:v>
                </c:pt>
                <c:pt idx="3">
                  <c:v>2717711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9F4-41BF-9B2F-E9B3EB0276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0434168"/>
        <c:axId val="320435736"/>
      </c:lineChart>
      <c:catAx>
        <c:axId val="320434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en-US"/>
          </a:p>
        </c:txPr>
        <c:crossAx val="320435736"/>
        <c:crosses val="autoZero"/>
        <c:auto val="1"/>
        <c:lblAlgn val="ctr"/>
        <c:lblOffset val="100"/>
        <c:noMultiLvlLbl val="0"/>
      </c:catAx>
      <c:valAx>
        <c:axId val="320435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en-US"/>
          </a:p>
        </c:txPr>
        <c:crossAx val="320434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spc="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21280789194578"/>
          <c:y val="0.2603721470584841"/>
          <c:w val="0.79416289470770884"/>
          <c:h val="0.453686784560680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จำนวนแรงงานนอกระบบที่อยู่ในระบบประกันสังคม (มาตรา40) เพิ่มขึ้น 
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ปี 2559</c:v>
                </c:pt>
                <c:pt idx="1">
                  <c:v>ปี 2560</c:v>
                </c:pt>
                <c:pt idx="2">
                  <c:v>ปี 2561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-224421</c:v>
                </c:pt>
                <c:pt idx="1">
                  <c:v>113609</c:v>
                </c:pt>
                <c:pt idx="2">
                  <c:v>341575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808-4CC1-8D6B-0AAE19DECB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6629752"/>
        <c:axId val="326634064"/>
      </c:lineChart>
      <c:catAx>
        <c:axId val="326629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en-US"/>
          </a:p>
        </c:txPr>
        <c:crossAx val="326634064"/>
        <c:crosses val="autoZero"/>
        <c:auto val="1"/>
        <c:lblAlgn val="ctr"/>
        <c:lblOffset val="100"/>
        <c:noMultiLvlLbl val="0"/>
      </c:catAx>
      <c:valAx>
        <c:axId val="326634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en-US"/>
          </a:p>
        </c:txPr>
        <c:crossAx val="326629752"/>
        <c:crossesAt val="1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th-TH" dirty="0"/>
              <a:t>อันดับของไทยด้าน</a:t>
            </a:r>
            <a:r>
              <a:rPr lang="en-US" dirty="0"/>
              <a:t> Labor Productivity </a:t>
            </a:r>
            <a:r>
              <a:rPr lang="th-TH" dirty="0"/>
              <a:t>โดย</a:t>
            </a:r>
            <a:r>
              <a:rPr lang="en-US" dirty="0"/>
              <a:t> IMD</a:t>
            </a:r>
          </a:p>
        </c:rich>
      </c:tx>
      <c:overlay val="0"/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vertOverflow="overflow" horzOverflow="overflow">
                <a:noAutofit/>
              </a:bodyPr>
              <a:lstStyle/>
              <a:p>
                <a:pPr>
                  <a:defRPr b="1"/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ปี 2559</c:v>
                </c:pt>
                <c:pt idx="1">
                  <c:v>ปี 2560</c:v>
                </c:pt>
                <c:pt idx="2">
                  <c:v>ปี 2561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55</c:v>
                </c:pt>
                <c:pt idx="1">
                  <c:v>57</c:v>
                </c:pt>
                <c:pt idx="2">
                  <c:v>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A7C-4E91-86D2-95FC647336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upDownBars>
          <c:gapWidth val="150"/>
          <c:upBars/>
          <c:downBars/>
        </c:upDownBars>
        <c:marker val="1"/>
        <c:smooth val="0"/>
        <c:axId val="320437304"/>
        <c:axId val="320440832"/>
      </c:lineChart>
      <c:catAx>
        <c:axId val="320437304"/>
        <c:scaling>
          <c:orientation val="minMax"/>
        </c:scaling>
        <c:delete val="0"/>
        <c:axPos val="t"/>
        <c:numFmt formatCode="General" sourceLinked="0"/>
        <c:majorTickMark val="out"/>
        <c:minorTickMark val="none"/>
        <c:tickLblPos val="high"/>
        <c:crossAx val="320440832"/>
        <c:crosses val="autoZero"/>
        <c:auto val="1"/>
        <c:lblAlgn val="ctr"/>
        <c:lblOffset val="100"/>
        <c:noMultiLvlLbl val="0"/>
      </c:catAx>
      <c:valAx>
        <c:axId val="320440832"/>
        <c:scaling>
          <c:orientation val="maxMin"/>
          <c:max val="60"/>
          <c:min val="5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20437304"/>
        <c:crosses val="autoZero"/>
        <c:crossBetween val="between"/>
        <c:majorUnit val="1"/>
      </c:valAx>
    </c:plotArea>
    <c:plotVisOnly val="1"/>
    <c:dispBlanksAs val="zero"/>
    <c:showDLblsOverMax val="0"/>
  </c:chart>
  <c:spPr>
    <a:ln>
      <a:solidFill>
        <a:schemeClr val="accent5">
          <a:lumMod val="75000"/>
        </a:schemeClr>
      </a:solidFill>
    </a:ln>
  </c:spPr>
  <c:txPr>
    <a:bodyPr/>
    <a:lstStyle/>
    <a:p>
      <a:pPr>
        <a:defRPr sz="9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r>
              <a:rPr lang="th-TH"/>
              <a:t>อัตราการประสบอันตรายต่อลูกจ้าง </a:t>
            </a:r>
            <a:r>
              <a:rPr lang="en-US"/>
              <a:t>1,000</a:t>
            </a:r>
            <a:r>
              <a:rPr lang="th-TH"/>
              <a:t> คน (กรณีร้ายแรง)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2557</c:v>
                </c:pt>
                <c:pt idx="1">
                  <c:v>2558</c:v>
                </c:pt>
                <c:pt idx="2">
                  <c:v>2559</c:v>
                </c:pt>
                <c:pt idx="3">
                  <c:v>2560</c:v>
                </c:pt>
                <c:pt idx="4">
                  <c:v>2561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3.55</c:v>
                </c:pt>
                <c:pt idx="1">
                  <c:v>3.26</c:v>
                </c:pt>
                <c:pt idx="2">
                  <c:v>3.06</c:v>
                </c:pt>
                <c:pt idx="3">
                  <c:v>2.88</c:v>
                </c:pt>
                <c:pt idx="4">
                  <c:v>2.59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B86-4424-8F23-27247C83F7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6634456"/>
        <c:axId val="326634848"/>
      </c:lineChart>
      <c:catAx>
        <c:axId val="32663445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high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en-US"/>
          </a:p>
        </c:txPr>
        <c:crossAx val="326634848"/>
        <c:crosses val="autoZero"/>
        <c:auto val="1"/>
        <c:lblAlgn val="ctr"/>
        <c:lblOffset val="100"/>
        <c:noMultiLvlLbl val="0"/>
      </c:catAx>
      <c:valAx>
        <c:axId val="326634848"/>
        <c:scaling>
          <c:orientation val="maxMin"/>
          <c:min val="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en-US"/>
          </a:p>
        </c:txPr>
        <c:crossAx val="326634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 sz="105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8056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8056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>
              <a:defRPr sz="1200"/>
            </a:lvl1pPr>
          </a:lstStyle>
          <a:p>
            <a:fld id="{BADAC3A2-AF80-437E-BDDE-ECE29F6F0C44}" type="datetimeFigureOut">
              <a:rPr lang="th-TH" smtClean="0"/>
              <a:t>10/12/61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2108" tIns="46054" rIns="92108" bIns="4605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60" cy="498055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2" y="9428584"/>
            <a:ext cx="2945660" cy="498055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r">
              <a:defRPr sz="1200"/>
            </a:lvl1pPr>
          </a:lstStyle>
          <a:p>
            <a:fld id="{56EBA916-484B-4688-A401-F6315B69AF1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768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 dirty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43B4302-101B-471A-9093-4067C0115942}" type="slidenum">
              <a:rPr lang="en-US" altLang="th-TH">
                <a:solidFill>
                  <a:srgbClr val="000000"/>
                </a:solidFill>
              </a:rPr>
              <a:pPr/>
              <a:t>1</a:t>
            </a:fld>
            <a:endParaRPr lang="en-US" altLang="th-T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5100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573541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ตัวแทนรูปบนสไลด์ 1">
            <a:extLst>
              <a:ext uri="{FF2B5EF4-FFF2-40B4-BE49-F238E27FC236}">
                <a16:creationId xmlns:a16="http://schemas.microsoft.com/office/drawing/2014/main" id="{0A913AD5-6049-423B-954D-171B33D486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ตัวแทนบันทึกย่อ 2">
            <a:extLst>
              <a:ext uri="{FF2B5EF4-FFF2-40B4-BE49-F238E27FC236}">
                <a16:creationId xmlns:a16="http://schemas.microsoft.com/office/drawing/2014/main" id="{8BBCD922-F47C-44B2-A56B-75E9B4DD51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ตัวแทนรูปบนสไลด์ 1">
            <a:extLst>
              <a:ext uri="{FF2B5EF4-FFF2-40B4-BE49-F238E27FC236}">
                <a16:creationId xmlns:a16="http://schemas.microsoft.com/office/drawing/2014/main" id="{0A913AD5-6049-423B-954D-171B33D486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ตัวแทนบันทึกย่อ 2">
            <a:extLst>
              <a:ext uri="{FF2B5EF4-FFF2-40B4-BE49-F238E27FC236}">
                <a16:creationId xmlns:a16="http://schemas.microsoft.com/office/drawing/2014/main" id="{8BBCD922-F47C-44B2-A56B-75E9B4DD51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422120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5658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54722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00171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17527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475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914774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1075">
              <a:defRPr/>
            </a:pPr>
            <a:r>
              <a:rPr lang="th-TH" dirty="0"/>
              <a:t>ปี </a:t>
            </a:r>
            <a:r>
              <a:rPr lang="en-US" dirty="0"/>
              <a:t>2559</a:t>
            </a:r>
            <a:r>
              <a:rPr lang="th-TH" baseline="0" dirty="0"/>
              <a:t> ผลการดำเนินงานต่ำลงมาก เนื่องจาก แรงงานไปเข้ากองทุนการออมแห่งชาติ (ผู้ประกันตนมาตรา </a:t>
            </a:r>
            <a:r>
              <a:rPr lang="en-US" baseline="0" dirty="0"/>
              <a:t>40)</a:t>
            </a:r>
            <a:endParaRPr lang="th-TH" baseline="0" dirty="0"/>
          </a:p>
          <a:p>
            <a:pPr defTabSz="921075">
              <a:defRPr/>
            </a:pPr>
            <a:r>
              <a:rPr lang="th-TH" baseline="0" dirty="0"/>
              <a:t>ปี </a:t>
            </a:r>
            <a:r>
              <a:rPr lang="en-US" baseline="0" dirty="0"/>
              <a:t>2561 </a:t>
            </a:r>
            <a:r>
              <a:rPr lang="th-TH" baseline="0" dirty="0"/>
              <a:t>ผลการดำเนินงานโดดขึ้นมาก (ประมาณล้านกว่า) เนื่องจากมีการรณรงค์ให้ผู้ที่สิ้นสภาพไปกลับเข้าสู่ระบบใหม่ (ผู้ประกันตนมาตรา </a:t>
            </a:r>
            <a:r>
              <a:rPr lang="en-US" baseline="0" dirty="0"/>
              <a:t>39</a:t>
            </a:r>
            <a:r>
              <a:rPr lang="th-TH" baseline="0" dirty="0"/>
              <a:t>)</a:t>
            </a:r>
            <a:r>
              <a:rPr lang="en-US" baseline="0" dirty="0"/>
              <a:t> </a:t>
            </a:r>
          </a:p>
          <a:p>
            <a:pPr defTabSz="921075">
              <a:defRPr/>
            </a:pPr>
            <a:endParaRPr lang="th-TH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6801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8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ผลิตภาพแรงงาน คือ</a:t>
            </a:r>
            <a:r>
              <a:rPr lang="th-TH" sz="18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h-TH" sz="18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จำนวนผลผลิตสินค้าและบริการ ที่แรงงานสามารถผลิตได้ต่อชั่วโมงของการทำงาน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7440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E082D-5A41-4D05-85B6-9FB89A964EE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851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B570-455A-4A20-A4D5-4713FD27009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297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A1AE4-C35E-496A-ADBA-6864865E470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3597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 userDrawn="1"/>
        </p:nvSpPr>
        <p:spPr bwMode="auto">
          <a:xfrm>
            <a:off x="0" y="2552700"/>
            <a:ext cx="9139238" cy="16875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8" rIns="91373" bIns="45688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3" name="Line 31"/>
          <p:cNvSpPr>
            <a:spLocks noChangeShapeType="1"/>
          </p:cNvSpPr>
          <p:nvPr userDrawn="1"/>
        </p:nvSpPr>
        <p:spPr bwMode="auto">
          <a:xfrm>
            <a:off x="0" y="4335463"/>
            <a:ext cx="9144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</p:spPr>
        <p:txBody>
          <a:bodyPr lIns="91373" tIns="45688" rIns="91373" bIns="45688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2800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" name="Line 31"/>
          <p:cNvSpPr>
            <a:spLocks noChangeShapeType="1"/>
          </p:cNvSpPr>
          <p:nvPr userDrawn="1"/>
        </p:nvSpPr>
        <p:spPr bwMode="auto">
          <a:xfrm>
            <a:off x="0" y="2463800"/>
            <a:ext cx="9144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</p:spPr>
        <p:txBody>
          <a:bodyPr lIns="91373" tIns="45688" rIns="91373" bIns="45688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2800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5C47F-7D0B-4C64-BACE-4E2E4FF447B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AA7D4D-CF78-446F-838F-4A4102910699}" type="slidenum">
              <a:rPr lang="th-TH" altLang="th-TH"/>
              <a:pPr/>
              <a:t>‹#›</a:t>
            </a:fld>
            <a:endParaRPr lang="th-TH" altLang="th-TH"/>
          </a:p>
        </p:txBody>
      </p:sp>
      <p:pic>
        <p:nvPicPr>
          <p:cNvPr id="9" name="Picture 2" descr="C:\Users\ASUS\Desktop\148083353880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0090" y="5895027"/>
            <a:ext cx="930182" cy="7821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90096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CE219-7753-4C45-A0CB-8BC5F344DDE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94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E176-163A-473E-BF02-F30AD3C74A3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308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C976-4363-4F60-B646-34355C150D3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1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BCEF5-CB47-4D47-98C6-89F5FDED18C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588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491FF-1C51-419C-BA7B-26C438CF7ED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847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E2061-FBF5-4647-80DC-FC518107876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083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1E61-931B-45EA-A012-709DE42D818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249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9F570-1692-45CC-9F20-FC0FBE5884D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178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45A67-9DEA-4C1B-B15B-0DB9735E859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467" y="43949"/>
            <a:ext cx="9139533" cy="620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8" rIns="91373" bIns="45688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8" name="Line 31"/>
          <p:cNvSpPr>
            <a:spLocks noChangeShapeType="1"/>
          </p:cNvSpPr>
          <p:nvPr userDrawn="1"/>
        </p:nvSpPr>
        <p:spPr bwMode="auto">
          <a:xfrm>
            <a:off x="0" y="680521"/>
            <a:ext cx="9148467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9" name="Line 31"/>
          <p:cNvSpPr>
            <a:spLocks noChangeShapeType="1"/>
          </p:cNvSpPr>
          <p:nvPr userDrawn="1"/>
        </p:nvSpPr>
        <p:spPr bwMode="auto">
          <a:xfrm>
            <a:off x="0" y="19813"/>
            <a:ext cx="9148467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2550" y="191022"/>
            <a:ext cx="7842250" cy="381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194" y="80928"/>
            <a:ext cx="606256" cy="50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354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/>
              <a:t>Click to edit Master title style</a:t>
            </a:r>
            <a:endParaRPr lang="th-TH" altLang="th-TH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/>
              <a:t>Click to edit Master text styles</a:t>
            </a:r>
          </a:p>
          <a:p>
            <a:pPr lvl="1"/>
            <a:r>
              <a:rPr lang="en-US" altLang="th-TH"/>
              <a:t>Second level</a:t>
            </a:r>
          </a:p>
          <a:p>
            <a:pPr lvl="2"/>
            <a:r>
              <a:rPr lang="en-US" altLang="th-TH"/>
              <a:t>Third level</a:t>
            </a:r>
          </a:p>
          <a:p>
            <a:pPr lvl="3"/>
            <a:r>
              <a:rPr lang="en-US" altLang="th-TH"/>
              <a:t>Fourth level</a:t>
            </a:r>
          </a:p>
          <a:p>
            <a:pPr lvl="4"/>
            <a:r>
              <a:rPr lang="en-US" altLang="th-TH"/>
              <a:t>Fifth level</a:t>
            </a:r>
            <a:endParaRPr lang="th-TH" alt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8370163E-E982-4F29-9D8E-F3CE7447706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10/12/61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Cordia New" pitchFamily="34" charset="-34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A0CEB84B-A49B-4504-9C25-E923802A732B}" type="slidenum">
              <a:rPr lang="th-TH" altLang="th-TH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132957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 txBox="1">
            <a:spLocks/>
          </p:cNvSpPr>
          <p:nvPr/>
        </p:nvSpPr>
        <p:spPr bwMode="auto">
          <a:xfrm>
            <a:off x="0" y="2741687"/>
            <a:ext cx="9077325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ตัวชี้วัดการประเมินส่วนราชการตามมาตรการปรับปรุงประสิทธิภาพ</a:t>
            </a:r>
            <a:r>
              <a:rPr lang="en-US" altLang="th-TH" sz="20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                             </a:t>
            </a:r>
            <a:r>
              <a:rPr lang="th-TH" altLang="th-TH" sz="20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ในการปฏิบัติราชการของส่วนราชการในสังกัดกระทรวงแรงงาน</a:t>
            </a:r>
            <a:br>
              <a:rPr lang="th-TH" altLang="th-TH" sz="20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</a:br>
            <a:r>
              <a:rPr lang="th-TH" altLang="th-TH" sz="20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ประจำปีงบประมาณ พ.ศ. 2562</a:t>
            </a:r>
            <a:endParaRPr lang="en-US" altLang="th-TH" sz="1400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754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116646" y="6483021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D103AA-8845-4AAA-8DCD-945F174AEA28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Rounded Rectangle 3"/>
          <p:cNvSpPr/>
          <p:nvPr/>
        </p:nvSpPr>
        <p:spPr bwMode="gray">
          <a:xfrm>
            <a:off x="99305" y="943711"/>
            <a:ext cx="8086990" cy="40647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1234" y="999458"/>
            <a:ext cx="8398058" cy="315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อัตราการประสบอันตรายหรือเจ็บป่วยเนื่องจากการทำงานต่อลูกจ้าง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1,000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คน (นับกรณีร้ายแรง)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grpSp>
        <p:nvGrpSpPr>
          <p:cNvPr id="16" name="กลุ่ม 4"/>
          <p:cNvGrpSpPr>
            <a:grpSpLocks/>
          </p:cNvGrpSpPr>
          <p:nvPr/>
        </p:nvGrpSpPr>
        <p:grpSpPr bwMode="auto">
          <a:xfrm>
            <a:off x="8120567" y="1021699"/>
            <a:ext cx="1008062" cy="656974"/>
            <a:chOff x="7094187" y="1707729"/>
            <a:chExt cx="1164188" cy="759291"/>
          </a:xfrm>
        </p:grpSpPr>
        <p:pic>
          <p:nvPicPr>
            <p:cNvPr id="17" name="Picture 1" descr="C:\Users\dathpan\Downloads\056aac9a306aef891367aae43a86394b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7286861" y="1707729"/>
              <a:ext cx="742574" cy="759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2"/>
            <p:cNvSpPr txBox="1">
              <a:spLocks noChangeArrowheads="1"/>
            </p:cNvSpPr>
            <p:nvPr/>
          </p:nvSpPr>
          <p:spPr bwMode="auto">
            <a:xfrm rot="21120000">
              <a:off x="7094187" y="1848543"/>
              <a:ext cx="1164188" cy="497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ตัวชี้วัด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ต่อเนื่อง</a:t>
              </a: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2425" y="5979530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เงื่อนไข</a:t>
            </a:r>
          </a:p>
        </p:txBody>
      </p:sp>
      <p:graphicFrame>
        <p:nvGraphicFramePr>
          <p:cNvPr id="46" name="ตาราง 9"/>
          <p:cNvGraphicFramePr>
            <a:graphicFrameLocks noGrp="1"/>
          </p:cNvGraphicFramePr>
          <p:nvPr>
            <p:extLst/>
          </p:nvPr>
        </p:nvGraphicFramePr>
        <p:xfrm>
          <a:off x="99307" y="1712080"/>
          <a:ext cx="5677549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77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45396">
                <a:tc>
                  <a:txBody>
                    <a:bodyPr/>
                    <a:lstStyle/>
                    <a:p>
                      <a:pPr marL="263525" indent="-171450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อัตราการประสบอันตรายหรือเจ็บป่วยเนื่องจากการทำงาน หมายถึง จำนวนลูกจ้างที่ประสบอันตรายและเจ็บป่วยเนื่องจากการทำงานระหว่างปีงบประมาณ (เดือนตุลาคม 256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เดือนกันยายน 25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62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63525" indent="-171450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th-TH" sz="1000" b="0" u="sng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นับกรณีร้ายแรง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หมายถึง ตาย ทุพพลภาพ สูญเสียอวัยวะบางส่วน หยุดงานเกิน 3 เดือน เปรียบเทียบกับจำนวนลูกจ้างที่อยู่ในข่ายคุ้มครองกองทุนเงินทดแทน ณ เดือนกันยายน  (สิ้นปีงบประมาณ)</a:t>
                      </a:r>
                      <a:endParaRPr lang="en-US" sz="10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63525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000" b="1" u="sng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</a:t>
                      </a:r>
                      <a:r>
                        <a:rPr lang="th-TH" sz="10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</a:t>
                      </a:r>
                      <a:r>
                        <a:rPr lang="th-TH" sz="1000" b="0" u="sng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จํานวนการประสบอันตรายและเจ็บป่วยเนื่องจากการทํางาน(นับกรณีร้ายแรง) </a:t>
                      </a:r>
                      <a:r>
                        <a:rPr lang="en-US" sz="1000" b="0" u="non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x1000</a:t>
                      </a:r>
                    </a:p>
                    <a:p>
                      <a:pPr marL="9207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000" b="0" u="none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จำนวนลูกจ้างที่อยู่ในข่ายกองทุนเงินทดแทน ณ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สิ้นปีงบประมาณ</a:t>
                      </a:r>
                      <a:endParaRPr lang="en-US" sz="1000" b="0" u="sng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22425" y="1430929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0" y="2768496"/>
            <a:ext cx="48512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ข้อมูลพื้นฐาน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425" y="55469"/>
            <a:ext cx="8602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ตัวชี้วัด</a:t>
            </a: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กรมสวัสดิการและคุ้มครองแรงงาน</a:t>
            </a:r>
            <a:endParaRPr kumimoji="0" lang="en-US" altLang="th-TH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ตามมาตรการปรับปรุงประสิทธิภาพในการปฏิบัติราชการ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2562</a:t>
            </a:r>
            <a:endParaRPr kumimoji="0" lang="th-TH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8" name="ตาราง 9"/>
          <p:cNvGraphicFramePr>
            <a:graphicFrameLocks noGrp="1"/>
          </p:cNvGraphicFramePr>
          <p:nvPr>
            <p:extLst/>
          </p:nvPr>
        </p:nvGraphicFramePr>
        <p:xfrm>
          <a:off x="99305" y="6265068"/>
          <a:ext cx="5780101" cy="518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80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8374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นับผลการดำเนินงานแบบยิ่งน้อยยิ่งดี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  <a:defRPr/>
                      </a:pPr>
                      <a:endParaRPr kumimoji="0" lang="th-TH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3" name="Group 43"/>
          <p:cNvGrpSpPr/>
          <p:nvPr/>
        </p:nvGrpSpPr>
        <p:grpSpPr>
          <a:xfrm>
            <a:off x="7090103" y="1350188"/>
            <a:ext cx="1182604" cy="462802"/>
            <a:chOff x="46634" y="1615826"/>
            <a:chExt cx="877542" cy="386371"/>
          </a:xfrm>
        </p:grpSpPr>
        <p:sp>
          <p:nvSpPr>
            <p:cNvPr id="34" name="Pentagon 43"/>
            <p:cNvSpPr/>
            <p:nvPr/>
          </p:nvSpPr>
          <p:spPr>
            <a:xfrm rot="10800000">
              <a:off x="110755" y="1615826"/>
              <a:ext cx="749299" cy="353220"/>
            </a:xfrm>
            <a:prstGeom prst="flowChartOffpageConnector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6" name="TextBox 45"/>
            <p:cNvSpPr txBox="1"/>
            <p:nvPr/>
          </p:nvSpPr>
          <p:spPr>
            <a:xfrm>
              <a:off x="46634" y="1651217"/>
              <a:ext cx="877542" cy="350980"/>
            </a:xfrm>
            <a:prstGeom prst="flowChartOffpageConnector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ความเชื่อมโยง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ยุทธศาสตร์ส่วนราชการ</a:t>
              </a:r>
            </a:p>
          </p:txBody>
        </p:sp>
      </p:grp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99305" y="4871421"/>
          <a:ext cx="5691894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2908">
                  <a:extLst>
                    <a:ext uri="{9D8B030D-6E8A-4147-A177-3AD203B41FA5}">
                      <a16:colId xmlns:a16="http://schemas.microsoft.com/office/drawing/2014/main" val="1661457189"/>
                    </a:ext>
                  </a:extLst>
                </a:gridCol>
                <a:gridCol w="1999901">
                  <a:extLst>
                    <a:ext uri="{9D8B030D-6E8A-4147-A177-3AD203B41FA5}">
                      <a16:colId xmlns:a16="http://schemas.microsoft.com/office/drawing/2014/main" val="2395773697"/>
                    </a:ext>
                  </a:extLst>
                </a:gridCol>
                <a:gridCol w="1959085">
                  <a:extLst>
                    <a:ext uri="{9D8B030D-6E8A-4147-A177-3AD203B41FA5}">
                      <a16:colId xmlns:a16="http://schemas.microsoft.com/office/drawing/2014/main" val="2019525282"/>
                    </a:ext>
                  </a:extLst>
                </a:gridCol>
              </a:tblGrid>
              <a:tr h="301673"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เป้าหมายขั้นต่ำ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เป้าหมายมาตรฐาน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เป้าหมายขั้นสูง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(1.00)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69053"/>
                  </a:ext>
                </a:extLst>
              </a:tr>
              <a:tr h="553307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2.59</a:t>
                      </a:r>
                      <a:endParaRPr lang="th-TH" sz="10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th-TH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(ผล</a:t>
                      </a:r>
                      <a:r>
                        <a:rPr lang="th-TH" sz="9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การดำเนินงานปี 2561 </a:t>
                      </a:r>
                      <a:r>
                        <a:rPr lang="th-TH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buNone/>
                      </a:pPr>
                      <a:r>
                        <a:rPr lang="en-US" sz="10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2.35</a:t>
                      </a:r>
                      <a:br>
                        <a:rPr lang="en-US" sz="10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en-US" sz="10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(ผลการดำเนินงาน</a:t>
                      </a:r>
                      <a:r>
                        <a:rPr lang="th-TH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–</a:t>
                      </a:r>
                      <a:r>
                        <a:rPr lang="th-TH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Growth</a:t>
                      </a:r>
                      <a:r>
                        <a:rPr lang="th-TH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เฉลี่ย</a:t>
                      </a:r>
                      <a:r>
                        <a:rPr lang="en-US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0.24</a:t>
                      </a:r>
                      <a:r>
                        <a:rPr lang="th-TH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2.11</a:t>
                      </a:r>
                      <a:br>
                        <a:rPr lang="en-US" sz="9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en-US" sz="9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(ผล</a:t>
                      </a:r>
                      <a:r>
                        <a:rPr lang="th-TH" sz="9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การดำเนินงานปี 2561 </a:t>
                      </a:r>
                      <a:r>
                        <a:rPr lang="en-US" sz="9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– Growth</a:t>
                      </a:r>
                      <a:r>
                        <a:rPr lang="th-TH" sz="9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เฉลี่ย</a:t>
                      </a:r>
                      <a:r>
                        <a:rPr lang="en-US" sz="9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x2</a:t>
                      </a:r>
                      <a:r>
                        <a:rPr lang="th-TH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  <a:p>
                      <a:pPr algn="ctr"/>
                      <a:endParaRPr lang="th-TH" sz="9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45697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2425" y="4573213"/>
            <a:ext cx="48512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เกณฑ์การประเมิน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79407" y="6068874"/>
            <a:ext cx="3454076" cy="261590"/>
          </a:xfrm>
          <a:prstGeom prst="rect">
            <a:avLst/>
          </a:prstGeom>
          <a:noFill/>
        </p:spPr>
        <p:txBody>
          <a:bodyPr wrap="square" lIns="91423" tIns="45710" rIns="91423" bIns="45710" rtlCol="0">
            <a:spAutoFit/>
          </a:bodyPr>
          <a:lstStyle/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ประโยชน์ที่คาดว่าประชาชนจะได้รับ</a:t>
            </a:r>
          </a:p>
        </p:txBody>
      </p:sp>
      <p:graphicFrame>
        <p:nvGraphicFramePr>
          <p:cNvPr id="26" name="ตาราง 9"/>
          <p:cNvGraphicFramePr>
            <a:graphicFrameLocks noGrp="1"/>
          </p:cNvGraphicFramePr>
          <p:nvPr>
            <p:extLst/>
          </p:nvPr>
        </p:nvGraphicFramePr>
        <p:xfrm>
          <a:off x="5938137" y="6297451"/>
          <a:ext cx="2975357" cy="505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5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50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แรงงานได้รับการกำกับดูแลด้านความปลอดภัยในการทำงานให้เป็นไปตามกฎหมาย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Table 30"/>
          <p:cNvGraphicFramePr>
            <a:graphicFrameLocks noGrp="1"/>
          </p:cNvGraphicFramePr>
          <p:nvPr>
            <p:extLst/>
          </p:nvPr>
        </p:nvGraphicFramePr>
        <p:xfrm>
          <a:off x="99304" y="3003349"/>
          <a:ext cx="5688310" cy="1506019"/>
        </p:xfrm>
        <a:graphic>
          <a:graphicData uri="http://schemas.openxmlformats.org/drawingml/2006/table">
            <a:tbl>
              <a:tblPr firstRow="1"/>
              <a:tblGrid>
                <a:gridCol w="2256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7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6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69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7731">
                  <a:extLst>
                    <a:ext uri="{9D8B030D-6E8A-4147-A177-3AD203B41FA5}">
                      <a16:colId xmlns:a16="http://schemas.microsoft.com/office/drawing/2014/main" val="2096408396"/>
                    </a:ext>
                  </a:extLst>
                </a:gridCol>
                <a:gridCol w="7422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7877">
                <a:tc>
                  <a:txBody>
                    <a:bodyPr/>
                    <a:lstStyle/>
                    <a:p>
                      <a:pPr lvl="0" algn="ctr"/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ข้อมูลพื้นฐานประกอบตัวชี้วัด</a:t>
                      </a:r>
                      <a:endParaRPr lang="en-US" sz="9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2557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3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จํานวนการประสบอันตรายและเจ็บป่วยเนื่องจากการทํางาน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นับกรณีร้ายแรง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32,145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30,352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kern="12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28,747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kern="12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27,854</a:t>
                      </a:r>
                      <a:endParaRPr lang="en-US" sz="900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27,202</a:t>
                      </a:r>
                      <a:endParaRPr lang="th-TH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83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จำนวนลูกจ้างที่อยู่ในข่ายกองทุนเงินทดแทน (คน)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9,043,726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9,317,088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9,407,907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9,679,271</a:t>
                      </a: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10,508,371</a:t>
                      </a:r>
                      <a:endParaRPr lang="th-TH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3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อัตราการประสบอันตรายฯ (นับกรณีร้ายแรง)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3.26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3.06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2.88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2.59</a:t>
                      </a:r>
                      <a:endParaRPr lang="th-TH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83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Growth </a:t>
                      </a:r>
                      <a:r>
                        <a:rPr lang="th-TH" sz="900" b="1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เฉลี่ย</a:t>
                      </a:r>
                      <a:r>
                        <a:rPr lang="th-TH" sz="900" b="1" baseline="0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1" baseline="0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59-61 = 0.24</a:t>
                      </a:r>
                      <a:endParaRPr lang="en-US" sz="9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0.29</a:t>
                      </a:r>
                      <a:endParaRPr lang="th-TH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0.2</a:t>
                      </a:r>
                      <a:endParaRPr lang="th-TH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0.18</a:t>
                      </a:r>
                      <a:endParaRPr lang="th-TH" sz="900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0.29</a:t>
                      </a:r>
                      <a:endParaRPr lang="th-TH" sz="900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3" name="Chart 12"/>
          <p:cNvGraphicFramePr/>
          <p:nvPr>
            <p:extLst/>
          </p:nvPr>
        </p:nvGraphicFramePr>
        <p:xfrm>
          <a:off x="6008498" y="2247721"/>
          <a:ext cx="2845045" cy="31574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12180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Slide Number Placeholder 1">
            <a:extLst>
              <a:ext uri="{FF2B5EF4-FFF2-40B4-BE49-F238E27FC236}">
                <a16:creationId xmlns:a16="http://schemas.microsoft.com/office/drawing/2014/main" id="{F43A2EAA-C788-4D59-A48A-736D543528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7144195" y="6565646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4B93F3-6221-4E80-85EB-A814CC30B14E}" type="slidenum">
              <a:rPr kumimoji="0" lang="th-TH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th-TH" altLang="en-US" sz="10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2948" name="TextBox 34">
            <a:extLst>
              <a:ext uri="{FF2B5EF4-FFF2-40B4-BE49-F238E27FC236}">
                <a16:creationId xmlns:a16="http://schemas.microsoft.com/office/drawing/2014/main" id="{855BE4D4-E51D-443E-BE34-D1B70378EB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3" y="6097443"/>
            <a:ext cx="108108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เงื่อนไข</a:t>
            </a:r>
          </a:p>
        </p:txBody>
      </p:sp>
      <p:sp>
        <p:nvSpPr>
          <p:cNvPr id="82949" name="TextBox 46">
            <a:extLst>
              <a:ext uri="{FF2B5EF4-FFF2-40B4-BE49-F238E27FC236}">
                <a16:creationId xmlns:a16="http://schemas.microsoft.com/office/drawing/2014/main" id="{C2E38B5E-5A83-4284-8D1E-0EE316642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3" y="1927797"/>
            <a:ext cx="104933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คำอธิบาย</a:t>
            </a:r>
          </a:p>
        </p:txBody>
      </p:sp>
      <p:sp>
        <p:nvSpPr>
          <p:cNvPr id="82950" name="TextBox 28">
            <a:extLst>
              <a:ext uri="{FF2B5EF4-FFF2-40B4-BE49-F238E27FC236}">
                <a16:creationId xmlns:a16="http://schemas.microsoft.com/office/drawing/2014/main" id="{6E808749-9735-48F2-B1F2-6699598E5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" y="55563"/>
            <a:ext cx="8602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h-TH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ร่างตัวชี้วัดกระทรวงแรงงาน 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:</a:t>
            </a: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สำนักงานประกันสังคม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ตามมาตรการปรับปรุงประสิทธิภาพในการปฏิบัติราชการ </a:t>
            </a:r>
            <a:r>
              <a:rPr kumimoji="0" lang="th-TH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ประจำปีงบประมาณ พ.ศ. </a:t>
            </a: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2562</a:t>
            </a:r>
            <a:endParaRPr kumimoji="0" lang="th-TH" altLang="en-US" sz="9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</p:txBody>
      </p:sp>
      <p:graphicFrame>
        <p:nvGraphicFramePr>
          <p:cNvPr id="28" name="ตาราง 9">
            <a:extLst>
              <a:ext uri="{FF2B5EF4-FFF2-40B4-BE49-F238E27FC236}">
                <a16:creationId xmlns:a16="http://schemas.microsoft.com/office/drawing/2014/main" id="{2F3A1D20-6EB8-4444-BB03-C74BB82B806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92197" y="6317151"/>
          <a:ext cx="4783027" cy="502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3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550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ในปี </a:t>
                      </a: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2562</a:t>
                      </a: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วัดเฉพาะเขตกรุงเทพมหานคร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ห้กรมรายงานผลการขึ้นทะเบียนผู้ประกันตนผ่านระบบออนไลน์ในกรณีที่ดำเนินการไม่สำเร็จด้วยว่าติดปัญหาที่ขั้นตอนใด เพื่อใช้เป็นข้อมูลสำหรับกำหหนดแผนปรับปรุงประสิทธิภาพในปีถัดไป</a:t>
                      </a:r>
                    </a:p>
                  </a:txBody>
                  <a:tcPr marL="91444" marR="91444" marT="45759" marB="45759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2971" name="TextBox 23">
            <a:extLst>
              <a:ext uri="{FF2B5EF4-FFF2-40B4-BE49-F238E27FC236}">
                <a16:creationId xmlns:a16="http://schemas.microsoft.com/office/drawing/2014/main" id="{45494A2C-DC60-4A91-A4D5-DC7DE4CA8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5" y="5277148"/>
            <a:ext cx="48514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เกณฑ์การประเมิน</a:t>
            </a:r>
            <a:endParaRPr kumimoji="0" lang="en-US" altLang="en-US" sz="11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52252" name="TextBox 24">
            <a:extLst>
              <a:ext uri="{FF2B5EF4-FFF2-40B4-BE49-F238E27FC236}">
                <a16:creationId xmlns:a16="http://schemas.microsoft.com/office/drawing/2014/main" id="{41324AE0-84BB-461A-AAA9-2350627CD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1717" y="6097443"/>
            <a:ext cx="34528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0" rIns="91423" bIns="45710">
            <a:spAutoFit/>
          </a:bodyPr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ประโยชน์ที่คาดว่าประชาชนจะได้รับ</a:t>
            </a:r>
          </a:p>
        </p:txBody>
      </p:sp>
      <p:graphicFrame>
        <p:nvGraphicFramePr>
          <p:cNvPr id="26" name="ตาราง 9">
            <a:extLst>
              <a:ext uri="{FF2B5EF4-FFF2-40B4-BE49-F238E27FC236}">
                <a16:creationId xmlns:a16="http://schemas.microsoft.com/office/drawing/2014/main" id="{683FE036-614B-452B-ABFB-81091500EE9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074920" y="6317151"/>
          <a:ext cx="3826129" cy="502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6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นายจ้างได้รับการอำนวยความสะดวกในการขึ้นทะเบียนผ่านระบบออนไลน์ และการชำระเงินผ่านระบบ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e-payment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มากขึ้น ลดภาระค่าใช้จ่ายลง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เป็นการผลักดันอันดับ </a:t>
                      </a:r>
                      <a:r>
                        <a:rPr lang="en-US" sz="900" b="0" baseline="0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EoDB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ของประเทศไทย</a:t>
                      </a:r>
                    </a:p>
                  </a:txBody>
                  <a:tcPr marL="91428" marR="91428" marT="45413" marB="4541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Rounded Rectangle 3">
            <a:extLst>
              <a:ext uri="{FF2B5EF4-FFF2-40B4-BE49-F238E27FC236}">
                <a16:creationId xmlns:a16="http://schemas.microsoft.com/office/drawing/2014/main" id="{BA83C31C-D2F9-4036-A96A-2A2CB3979C83}"/>
              </a:ext>
            </a:extLst>
          </p:cNvPr>
          <p:cNvSpPr/>
          <p:nvPr/>
        </p:nvSpPr>
        <p:spPr bwMode="gray">
          <a:xfrm>
            <a:off x="100013" y="776986"/>
            <a:ext cx="8316912" cy="864000"/>
          </a:xfrm>
          <a:prstGeom prst="roundRect">
            <a:avLst>
              <a:gd name="adj" fmla="val 32325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3018" name="Rectangle 31">
            <a:extLst>
              <a:ext uri="{FF2B5EF4-FFF2-40B4-BE49-F238E27FC236}">
                <a16:creationId xmlns:a16="http://schemas.microsoft.com/office/drawing/2014/main" id="{0C6E72E9-6C0A-4E13-9AB6-EAB27207D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772224"/>
            <a:ext cx="839787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622300" marR="0" lvl="0" indent="-622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h-TH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ตัวชี้วัดที่ </a:t>
            </a: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6 </a:t>
            </a:r>
            <a:r>
              <a:rPr kumimoji="0" lang="th-TH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ความสำเร็จในการผลักดันอันดับความยากง่ายในการประกอบธุรกิจดีขึ้น :</a:t>
            </a: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</a:t>
            </a:r>
            <a:br>
              <a:rPr kumimoji="0" lang="th-TH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</a:br>
            <a:r>
              <a:rPr kumimoji="0" lang="th-TH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	</a:t>
            </a:r>
            <a:r>
              <a:rPr kumimoji="0" lang="th-TH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ด้านการเริ่มต้นธุรกิจ และด้านการชำระภาษี </a:t>
            </a:r>
          </a:p>
          <a:p>
            <a:pPr marL="622300" marR="0" lvl="0" indent="-622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>
                <a:tab pos="895350" algn="l"/>
                <a:tab pos="1252538" algn="l"/>
              </a:tabLst>
              <a:defRPr/>
            </a:pPr>
            <a:r>
              <a:rPr kumimoji="0" lang="th-TH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                 	</a:t>
            </a: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6.1</a:t>
            </a:r>
            <a:r>
              <a:rPr kumimoji="0" lang="th-TH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	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ร้อยละของนายจ้างที่ขึ้นทะเบียนประกันสังคมผ่านระบบทะเบียนผู้ประกันตนออนไลน์สำเร็จ </a:t>
            </a:r>
            <a:r>
              <a:rPr kumimoji="0" lang="th-TH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	</a:t>
            </a:r>
          </a:p>
          <a:p>
            <a:pPr marL="622300" marR="0" lvl="0" indent="-622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>
                <a:tab pos="895350" algn="l"/>
                <a:tab pos="1252538" algn="l"/>
              </a:tabLst>
              <a:defRPr/>
            </a:pPr>
            <a:r>
              <a:rPr kumimoji="0" lang="th-TH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		</a:t>
            </a: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6</a:t>
            </a:r>
            <a:r>
              <a:rPr kumimoji="0" lang="th-TH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.2  	ร้อยละของ</a:t>
            </a:r>
            <a:r>
              <a:rPr kumimoji="0" lang="th-TH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นายจ้าง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ที่ชำระเงินสมทบประกันสังคมผ่านระบบ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e-payment 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สำเร็จ</a:t>
            </a:r>
            <a:endParaRPr kumimoji="0" lang="th-TH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83019" name="Group 43">
            <a:extLst>
              <a:ext uri="{FF2B5EF4-FFF2-40B4-BE49-F238E27FC236}">
                <a16:creationId xmlns:a16="http://schemas.microsoft.com/office/drawing/2014/main" id="{26126C89-86CB-4132-B83E-F2A37D351A73}"/>
              </a:ext>
            </a:extLst>
          </p:cNvPr>
          <p:cNvGrpSpPr>
            <a:grpSpLocks/>
          </p:cNvGrpSpPr>
          <p:nvPr/>
        </p:nvGrpSpPr>
        <p:grpSpPr bwMode="auto">
          <a:xfrm>
            <a:off x="7784782" y="1426530"/>
            <a:ext cx="1304925" cy="462712"/>
            <a:chOff x="-48223" y="1615826"/>
            <a:chExt cx="972399" cy="387123"/>
          </a:xfrm>
        </p:grpSpPr>
        <p:sp>
          <p:nvSpPr>
            <p:cNvPr id="42" name="Pentagon 43">
              <a:extLst>
                <a:ext uri="{FF2B5EF4-FFF2-40B4-BE49-F238E27FC236}">
                  <a16:creationId xmlns:a16="http://schemas.microsoft.com/office/drawing/2014/main" id="{2CF203CE-0CDE-49B9-8754-FCD2ED86930E}"/>
                </a:ext>
              </a:extLst>
            </p:cNvPr>
            <p:cNvSpPr/>
            <p:nvPr/>
          </p:nvSpPr>
          <p:spPr>
            <a:xfrm rot="10800000">
              <a:off x="-48223" y="1615826"/>
              <a:ext cx="908299" cy="324071"/>
            </a:xfrm>
            <a:prstGeom prst="flowChartOffpageConnector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83025" name="TextBox 45">
              <a:extLst>
                <a:ext uri="{FF2B5EF4-FFF2-40B4-BE49-F238E27FC236}">
                  <a16:creationId xmlns:a16="http://schemas.microsoft.com/office/drawing/2014/main" id="{E8E997DA-0D07-4820-83A9-4AF5FAA41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8222" y="1651217"/>
              <a:ext cx="972398" cy="351732"/>
            </a:xfrm>
            <a:prstGeom prst="flowChartOffpageConnector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ยุทธศาสตร์ชาติที่ </a:t>
              </a: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6</a:t>
              </a:r>
              <a:r>
                <a:rPr kumimoji="0" lang="th-TH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 / </a:t>
              </a:r>
              <a:br>
                <a:rPr kumimoji="0" lang="th-TH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</a:br>
              <a:r>
                <a:rPr kumimoji="0" lang="th-TH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แผนฯ </a:t>
              </a: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12 : </a:t>
              </a:r>
              <a:r>
                <a:rPr kumimoji="0" lang="th-TH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ยุทธศาสตร์ที่ </a:t>
              </a: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6</a:t>
              </a:r>
              <a:endParaRPr kumimoji="0" lang="th-TH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66833557-F4A4-4C0B-A86C-A8A999F4A467}"/>
              </a:ext>
            </a:extLst>
          </p:cNvPr>
          <p:cNvSpPr txBox="1"/>
          <p:nvPr/>
        </p:nvSpPr>
        <p:spPr>
          <a:xfrm>
            <a:off x="206375" y="1678559"/>
            <a:ext cx="6194425" cy="26161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.1 ร้อยละของนายจ้างที่ขึ้นทะเบียนประกันสังคมผ่านระบบทะเบียนผู้ประกันตนออนไลน์สำเร็จ </a:t>
            </a:r>
          </a:p>
        </p:txBody>
      </p:sp>
      <p:grpSp>
        <p:nvGrpSpPr>
          <p:cNvPr id="83021" name="กลุ่ม 4">
            <a:extLst>
              <a:ext uri="{FF2B5EF4-FFF2-40B4-BE49-F238E27FC236}">
                <a16:creationId xmlns:a16="http://schemas.microsoft.com/office/drawing/2014/main" id="{F193A92A-C52B-406E-A3B0-CA1E51CE19D7}"/>
              </a:ext>
            </a:extLst>
          </p:cNvPr>
          <p:cNvGrpSpPr>
            <a:grpSpLocks/>
          </p:cNvGrpSpPr>
          <p:nvPr/>
        </p:nvGrpSpPr>
        <p:grpSpPr bwMode="auto">
          <a:xfrm>
            <a:off x="8266272" y="745445"/>
            <a:ext cx="1008062" cy="657225"/>
            <a:chOff x="12007408" y="893323"/>
            <a:chExt cx="1164188" cy="759291"/>
          </a:xfrm>
        </p:grpSpPr>
        <p:pic>
          <p:nvPicPr>
            <p:cNvPr id="83022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8DBD8C38-0BAB-4689-A801-6A4B09A0A1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2200079" y="893323"/>
              <a:ext cx="742573" cy="759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3023" name="TextBox 2">
              <a:extLst>
                <a:ext uri="{FF2B5EF4-FFF2-40B4-BE49-F238E27FC236}">
                  <a16:creationId xmlns:a16="http://schemas.microsoft.com/office/drawing/2014/main" id="{54A9E3F6-37D9-433D-B1E8-78EE1F7F2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1120000">
              <a:off x="12007408" y="1034232"/>
              <a:ext cx="1164188" cy="497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ตัวชี้วัด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ใหม่</a:t>
              </a:r>
            </a:p>
          </p:txBody>
        </p:sp>
      </p:grpSp>
      <p:graphicFrame>
        <p:nvGraphicFramePr>
          <p:cNvPr id="32" name="ตาราง 9">
            <a:extLst>
              <a:ext uri="{FF2B5EF4-FFF2-40B4-BE49-F238E27FC236}">
                <a16:creationId xmlns:a16="http://schemas.microsoft.com/office/drawing/2014/main" id="{A8252AE4-F731-443F-B71E-D298EAE6ABF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0629" y="1975229"/>
          <a:ext cx="8780358" cy="2261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0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61446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AutoNum type="arabicPeriod"/>
                        <a:tabLst/>
                        <a:defRPr/>
                      </a:pP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นาคารโลกได้มีข้อเสนอแนะแนวทางในการปรับปรุงประสิทธิภาพการบริการภาครัฐตามแนวทางการปรับปรุงสภาพแวดล้อมสำหรับการประกอบธุรกิจในประเทศไทย จำนวน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 คือ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1)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ด้านการเริ่มต้นธุรกิจ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2)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ด้านการขอใช้ไฟฟ้า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3)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ด้านการชำระภาษี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4)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ด้านการค้าระหว่างประเทศ ซึ่งการปรับปรุงสภาพแวดล้อมสำหรับ</a:t>
                      </a:r>
                      <a:b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การประกอบธุรกิจในประเทศไทยที่เกี่ยวข้องกับงานประกันสังคมโดยตรง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 ที่ควรได้รับการปรับปรุงโดยเร็ว ได้แก่ ด้านการเริ่มต้นธุรกิจ และด้านการชำระภาษี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AutoNum type="arabicPeriod"/>
                        <a:tabLst/>
                        <a:defRPr/>
                      </a:pP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ความสำเร็จในการผลักดันอันดับความยากง่ายในการประกอบธุรกิจดีขึ้น : </a:t>
                      </a:r>
                      <a:r>
                        <a:rPr lang="th-TH" sz="1000" b="1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ด้านการเริ่มต้นธุรกิจ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วัดจากการที่สำนักงานประกันสังคม </a:t>
                      </a:r>
                    </a:p>
                    <a:p>
                      <a:pPr marL="447675" marR="0" lvl="1" indent="-1825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000" b="1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ดำเนินการปรับปรุงระบบ </a:t>
                      </a:r>
                      <a:r>
                        <a:rPr lang="en-US" sz="1000" b="1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Online registration</a:t>
                      </a:r>
                      <a:r>
                        <a:rPr lang="th-TH" sz="1000" b="1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โดยการปรับระบบให้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user friendly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และส่งเสริม ผลักดันให้นายจ้างขึ้นทะเบียนผู้ประกันตนในระบบ</a:t>
                      </a:r>
                      <a:b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“ทะเบียนผู้ประกันตน” ซึ่งเป็นระบบการลงทะเบียนทางออนไลน์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en-GB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Online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Registration)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และให้นายจ้างดำเนินธุรกรรมในขั้นตอนต่าง ๆ ผ่านระบบฯ จนสิ้นสุดกระบวนการ แทนการ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walk-in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ไปยังสำนักงานที่ตั้งของหน่วยงาน </a:t>
                      </a:r>
                    </a:p>
                    <a:p>
                      <a:pPr marL="447675" marR="0" lvl="1" indent="-1825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000" b="1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จัดทำแผนดำเนินการในการเชื่อมโยงระหว่าง ระบบ “ทะเบียนผู้ประกันตน”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ของสำนักงานประกันสังคม </a:t>
                      </a:r>
                      <a:r>
                        <a:rPr lang="th-TH" sz="1000" b="1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กับ ระบบ </a:t>
                      </a:r>
                      <a:r>
                        <a:rPr lang="en-US" sz="1000" b="1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e-Registration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ของกรมพัฒนาธุรกิจการค้า ในลักษณะ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Web Portal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เพื่อให้การเริ่มต้นทางธุรกิจเป็นการดำเนินงานผ่าน </a:t>
                      </a:r>
                      <a:r>
                        <a:rPr lang="en-GB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One Stop Shop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ซึ่งจะส่งผลต่ออันดับความยากง่ายในการประกอบธุรกิจที่ดีขึ้น โดยแผนการดำเนินงานต้องระบุกิจกรรมที่จะกระตุ้นให้มีผู้ใช้งานผ่านระบบมากขึ้น และระบุเป้าหมายภายในปี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2565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ต้องมีผู้ใช้งานไม่น้อยกว่า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50%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AutoNum type="arabicPeriod"/>
                        <a:tabLst/>
                        <a:defRPr/>
                      </a:pPr>
                      <a:r>
                        <a:rPr lang="th-TH" sz="1000" b="0" kern="1200" noProof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สูตรการคำนวณ</a:t>
                      </a:r>
                    </a:p>
                    <a:p>
                      <a:pPr marL="265112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1000" b="0" dirty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4" name="Group 33">
            <a:extLst>
              <a:ext uri="{FF2B5EF4-FFF2-40B4-BE49-F238E27FC236}">
                <a16:creationId xmlns:a16="http://schemas.microsoft.com/office/drawing/2014/main" id="{8FFEB33D-9AF2-4103-A134-50D776F17563}"/>
              </a:ext>
            </a:extLst>
          </p:cNvPr>
          <p:cNvGrpSpPr/>
          <p:nvPr/>
        </p:nvGrpSpPr>
        <p:grpSpPr>
          <a:xfrm>
            <a:off x="1437234" y="3631013"/>
            <a:ext cx="7036841" cy="553998"/>
            <a:chOff x="746602" y="4215889"/>
            <a:chExt cx="7036841" cy="553998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D0415DB-CEAA-4190-A7DE-7B2B324264E2}"/>
                </a:ext>
              </a:extLst>
            </p:cNvPr>
            <p:cNvSpPr txBox="1"/>
            <p:nvPr/>
          </p:nvSpPr>
          <p:spPr>
            <a:xfrm>
              <a:off x="746602" y="4215889"/>
              <a:ext cx="7036841" cy="553998"/>
            </a:xfrm>
            <a:prstGeom prst="rect">
              <a:avLst/>
            </a:prstGeom>
            <a:noFill/>
            <a:ln cmpd="sng">
              <a:solidFill>
                <a:schemeClr val="tx1"/>
              </a:solidFill>
            </a:ln>
          </p:spPr>
          <p:txBody>
            <a:bodyPr wrap="square" l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0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จำนวนนายจ้างที่ได้รับ </a:t>
              </a:r>
              <a:r>
                <a:rPr kumimoji="0" lang="en-US" sz="1000" b="0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User ID </a:t>
              </a:r>
              <a:r>
                <a:rPr kumimoji="0" lang="th-TH" sz="1000" b="0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จากระบบทะเบียนผู้ประกันตน ที่เข้าใช้ระบบ </a:t>
              </a:r>
              <a:r>
                <a:rPr kumimoji="0" lang="en-US" sz="1000" b="0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Online registration </a:t>
              </a:r>
              <a:r>
                <a:rPr kumimoji="0" lang="th-TH" sz="1000" b="0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และขึ้นทะเบียนสำเร็จ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จำนวนนายจ้างที่ได้รับ 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User ID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จากระบบทะเบียนผู้ประกันตน ที่เข้าใช้ระบบ 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Online registration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และขึ้นทะเบียนสำเร็จ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+ </a:t>
              </a: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นายจ้างที่ใช้ระบบ 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Walk in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0B99C74-377F-4295-9472-460F08165E4B}"/>
                </a:ext>
              </a:extLst>
            </p:cNvPr>
            <p:cNvSpPr txBox="1"/>
            <p:nvPr/>
          </p:nvSpPr>
          <p:spPr>
            <a:xfrm>
              <a:off x="7246302" y="4269709"/>
              <a:ext cx="4700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X100</a:t>
              </a:r>
              <a:endPara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aphicFrame>
        <p:nvGraphicFramePr>
          <p:cNvPr id="43" name="Table 37">
            <a:extLst>
              <a:ext uri="{FF2B5EF4-FFF2-40B4-BE49-F238E27FC236}">
                <a16:creationId xmlns:a16="http://schemas.microsoft.com/office/drawing/2014/main" id="{FCFBAC2E-F959-4969-B38A-0BB99577A05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32325" y="4312037"/>
          <a:ext cx="8568775" cy="1005840"/>
        </p:xfrm>
        <a:graphic>
          <a:graphicData uri="http://schemas.openxmlformats.org/drawingml/2006/table">
            <a:tbl>
              <a:tblPr firstRow="1"/>
              <a:tblGrid>
                <a:gridCol w="1354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75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12602">
                  <a:extLst>
                    <a:ext uri="{9D8B030D-6E8A-4147-A177-3AD203B41FA5}">
                      <a16:colId xmlns:a16="http://schemas.microsoft.com/office/drawing/2014/main" val="4041828440"/>
                    </a:ext>
                  </a:extLst>
                </a:gridCol>
                <a:gridCol w="11381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1640">
                  <a:extLst>
                    <a:ext uri="{9D8B030D-6E8A-4147-A177-3AD203B41FA5}">
                      <a16:colId xmlns:a16="http://schemas.microsoft.com/office/drawing/2014/main" val="1844682109"/>
                    </a:ext>
                  </a:extLst>
                </a:gridCol>
                <a:gridCol w="1304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6787">
                <a:tc>
                  <a:txBody>
                    <a:bodyPr/>
                    <a:lstStyle/>
                    <a:p>
                      <a:pPr lvl="0" algn="ctr"/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ข้อมูลพื้นฐาน</a:t>
                      </a:r>
                      <a:br>
                        <a:rPr lang="en-US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ประกอบตัวชี้วัด</a:t>
                      </a:r>
                      <a:endParaRPr lang="en-US" sz="9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จำนวนนายจ้างที่ได้รับ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User ID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จากระบบ</a:t>
                      </a:r>
                      <a:endParaRPr lang="en-US" sz="900" b="1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จำนวนนายจ้างที่ </a:t>
                      </a:r>
                      <a:r>
                        <a:rPr lang="en-US" sz="9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Walk-in</a:t>
                      </a:r>
                      <a:endParaRPr lang="en-US" sz="900" b="1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รวมจำนวนนายจ้างทั้งหมด</a:t>
                      </a:r>
                      <a:endParaRPr lang="en-US" sz="900" b="1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จำนวนนายจ้างที่ได้รับ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User ID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จากระบบ เฉพาะที่ขึ้นทะเบียนในระบบสำเร็จ</a:t>
                      </a:r>
                      <a:endParaRPr lang="en-US" sz="900" b="1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ร้อยละความสำเร็จ (</a:t>
                      </a:r>
                      <a:r>
                        <a:rPr lang="en-US" sz="9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%)</a:t>
                      </a:r>
                      <a:endParaRPr lang="en-US" sz="900" b="1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1450">
                <a:tc>
                  <a:txBody>
                    <a:bodyPr/>
                    <a:lstStyle/>
                    <a:p>
                      <a:pPr algn="ctr"/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</a:t>
                      </a:r>
                      <a:r>
                        <a:rPr lang="th-TH" sz="8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8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2559</a:t>
                      </a:r>
                      <a:endParaRPr lang="en-US" sz="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450">
                <a:tc>
                  <a:txBody>
                    <a:bodyPr/>
                    <a:lstStyle/>
                    <a:p>
                      <a:pPr algn="ctr"/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</a:t>
                      </a:r>
                      <a:r>
                        <a:rPr lang="th-TH" sz="8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8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2560</a:t>
                      </a:r>
                      <a:endParaRPr lang="en-US" sz="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9536572"/>
                  </a:ext>
                </a:extLst>
              </a:tr>
              <a:tr h="189691">
                <a:tc>
                  <a:txBody>
                    <a:bodyPr/>
                    <a:lstStyle/>
                    <a:p>
                      <a:pPr algn="ctr"/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</a:t>
                      </a:r>
                      <a:r>
                        <a:rPr lang="en-US" sz="8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2561</a:t>
                      </a:r>
                      <a:endParaRPr lang="en-US" sz="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C834F0D4-7B81-4D06-A4DE-CF56F1B51E5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6707" y="5498913"/>
          <a:ext cx="6890055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6685">
                  <a:extLst>
                    <a:ext uri="{9D8B030D-6E8A-4147-A177-3AD203B41FA5}">
                      <a16:colId xmlns:a16="http://schemas.microsoft.com/office/drawing/2014/main" val="1661457189"/>
                    </a:ext>
                  </a:extLst>
                </a:gridCol>
                <a:gridCol w="2296685">
                  <a:extLst>
                    <a:ext uri="{9D8B030D-6E8A-4147-A177-3AD203B41FA5}">
                      <a16:colId xmlns:a16="http://schemas.microsoft.com/office/drawing/2014/main" val="2395773697"/>
                    </a:ext>
                  </a:extLst>
                </a:gridCol>
                <a:gridCol w="2296685">
                  <a:extLst>
                    <a:ext uri="{9D8B030D-6E8A-4147-A177-3AD203B41FA5}">
                      <a16:colId xmlns:a16="http://schemas.microsoft.com/office/drawing/2014/main" val="2019525282"/>
                    </a:ext>
                  </a:extLst>
                </a:gridCol>
              </a:tblGrid>
              <a:tr h="138856"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เป้าหมายขั้นต่ำ 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เป้าหมายมาตรฐาน 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เป้าหมายขั้นสูง (1.00)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69053"/>
                  </a:ext>
                </a:extLst>
              </a:tr>
              <a:tr h="226982">
                <a:tc>
                  <a:txBody>
                    <a:bodyPr/>
                    <a:lstStyle/>
                    <a:p>
                      <a:pPr marL="180975" indent="-180975" algn="ctr" eaLnBrk="1" hangingPunct="1">
                        <a:spcAft>
                          <a:spcPts val="0"/>
                        </a:spcAft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prstClr val="black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80975" indent="-180975" algn="ctr" eaLnBrk="1" hangingPunct="1">
                        <a:spcAft>
                          <a:spcPts val="0"/>
                        </a:spcAft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	(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ผลดำเนินการปี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61)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-180975" algn="ctr" defTabSz="914400" rtl="0" eaLnBrk="1" latinLnBrk="0" hangingPunct="1">
                        <a:spcAft>
                          <a:spcPts val="0"/>
                        </a:spcAft>
                        <a:buFontTx/>
                        <a:buNone/>
                        <a:tabLst/>
                        <a:defRPr/>
                      </a:pPr>
                      <a:r>
                        <a:rPr lang="th-TH" sz="900" b="0" kern="120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	</a:t>
                      </a:r>
                      <a:r>
                        <a:rPr lang="th-TH" sz="900" b="0" baseline="0" dirty="0">
                          <a:solidFill>
                            <a:prstClr val="black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</a:t>
                      </a:r>
                      <a:r>
                        <a:rPr lang="en-US" sz="900" b="0" kern="120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 + Growth</a:t>
                      </a:r>
                      <a:r>
                        <a:rPr lang="th-TH" sz="900" b="0" kern="120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เฉลี่ย</a:t>
                      </a:r>
                      <a:endParaRPr lang="en-US" sz="900" b="0" kern="1200" dirty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80975" indent="-180975" algn="ctr" defTabSz="914400" rtl="0" eaLnBrk="1" latinLnBrk="0" hangingPunct="1">
                        <a:spcAft>
                          <a:spcPts val="0"/>
                        </a:spcAft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	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ผลดำเนินการปี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61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+ Growth </a:t>
                      </a:r>
                      <a:r>
                        <a:rPr lang="th-TH" sz="900" b="0" kern="120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เฉลี่ย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900" b="0" kern="1200" dirty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900" b="0" baseline="0" dirty="0">
                          <a:solidFill>
                            <a:prstClr val="black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</a:t>
                      </a:r>
                      <a:r>
                        <a:rPr lang="en-US" sz="900" b="0" kern="120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 + Growth) + Growth</a:t>
                      </a:r>
                      <a:r>
                        <a:rPr lang="th-TH" sz="900" b="0" kern="120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เฉลี่ย</a:t>
                      </a:r>
                      <a:endParaRPr lang="en-US" sz="900" b="0" kern="1200" dirty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80975" indent="-180975" algn="ctr" defTabSz="914400" rtl="0" eaLnBrk="1" latinLnBrk="0" hangingPunct="1">
                        <a:spcAft>
                          <a:spcPts val="0"/>
                        </a:spcAft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เป้าหมายมาตรฐาน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+ Growth </a:t>
                      </a:r>
                      <a:r>
                        <a:rPr lang="th-TH" sz="900" b="0" kern="120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เฉลี่ย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900" b="0" kern="1200" dirty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45697"/>
                  </a:ext>
                </a:extLst>
              </a:tr>
            </a:tbl>
          </a:graphicData>
        </a:graphic>
      </p:graphicFrame>
      <p:sp>
        <p:nvSpPr>
          <p:cNvPr id="82986" name="TextBox 38">
            <a:extLst>
              <a:ext uri="{FF2B5EF4-FFF2-40B4-BE49-F238E27FC236}">
                <a16:creationId xmlns:a16="http://schemas.microsoft.com/office/drawing/2014/main" id="{0FDD764F-2DF2-4CDE-84AA-773B847812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5" y="4070477"/>
            <a:ext cx="131340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ข้อมูลพื้นฐาน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4D44034-BDFA-4D5A-9E8B-264D124BFD0A}"/>
              </a:ext>
            </a:extLst>
          </p:cNvPr>
          <p:cNvSpPr/>
          <p:nvPr/>
        </p:nvSpPr>
        <p:spPr>
          <a:xfrm>
            <a:off x="226707" y="6973933"/>
            <a:ext cx="8495509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แนวทางการปรับปรุงที่ธนาคารโลกใช้ในการให้คะแนนเพื่อจัดอันดับ (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Good Practice)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 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สร้างหรือพัฒนาระบบการจดทะเบียนที่เกี่ยวข้องให้รวมอยู่แห่งเดียว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หน่วยงานที่เกี่ยวข้อง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หน่วยงาน ได้แก่ กรมพัฒนาธุรกิจการค้า (ระบบจดทำเบียนบริษัท) กรมสรรพากร (ระบบจดทะเบียนภาษีมูลค่าเพิ่ม) และสำนักงานประกันสังคม (ขึ้นทะเบียนประกันสังคม) มีการพัฒนาอิเล็กทรอนิส์เพื่อจดทะเบียนในส่วนที่อยู่ในความรับผิดชอบแล้ว และอยู่ระหว่างการพัฒนาให้เชื่อมโยงและสามารถจดทะเบียนด้วย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Single Form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Slide Number Placeholder 1">
            <a:extLst>
              <a:ext uri="{FF2B5EF4-FFF2-40B4-BE49-F238E27FC236}">
                <a16:creationId xmlns:a16="http://schemas.microsoft.com/office/drawing/2014/main" id="{F43A2EAA-C788-4D59-A48A-736D543528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7144195" y="6565646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4B93F3-6221-4E80-85EB-A814CC30B14E}" type="slidenum">
              <a:rPr kumimoji="0" lang="th-TH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th-TH" altLang="en-US" sz="10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2948" name="TextBox 34">
            <a:extLst>
              <a:ext uri="{FF2B5EF4-FFF2-40B4-BE49-F238E27FC236}">
                <a16:creationId xmlns:a16="http://schemas.microsoft.com/office/drawing/2014/main" id="{855BE4D4-E51D-443E-BE34-D1B70378EB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3" y="6097443"/>
            <a:ext cx="108108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เงื่อนไข</a:t>
            </a:r>
          </a:p>
        </p:txBody>
      </p:sp>
      <p:sp>
        <p:nvSpPr>
          <p:cNvPr id="82949" name="TextBox 46">
            <a:extLst>
              <a:ext uri="{FF2B5EF4-FFF2-40B4-BE49-F238E27FC236}">
                <a16:creationId xmlns:a16="http://schemas.microsoft.com/office/drawing/2014/main" id="{C2E38B5E-5A83-4284-8D1E-0EE316642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3" y="1616901"/>
            <a:ext cx="104933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คำอธิบาย</a:t>
            </a:r>
          </a:p>
        </p:txBody>
      </p:sp>
      <p:sp>
        <p:nvSpPr>
          <p:cNvPr id="82950" name="TextBox 28">
            <a:extLst>
              <a:ext uri="{FF2B5EF4-FFF2-40B4-BE49-F238E27FC236}">
                <a16:creationId xmlns:a16="http://schemas.microsoft.com/office/drawing/2014/main" id="{6E808749-9735-48F2-B1F2-6699598E5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" y="55563"/>
            <a:ext cx="8602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h-TH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ร่างตัวชี้วัดกระทรวงแรงงาน 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:</a:t>
            </a: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สำนักงานประกันสังคม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ตามมาตรการปรับปรุงประสิทธิภาพในการปฏิบัติราชการ </a:t>
            </a:r>
            <a:r>
              <a:rPr kumimoji="0" lang="th-TH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ประจำปีงบประมาณ พ.ศ. </a:t>
            </a: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2562</a:t>
            </a:r>
            <a:endParaRPr kumimoji="0" lang="th-TH" altLang="en-US" sz="9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</p:txBody>
      </p:sp>
      <p:graphicFrame>
        <p:nvGraphicFramePr>
          <p:cNvPr id="28" name="ตาราง 9">
            <a:extLst>
              <a:ext uri="{FF2B5EF4-FFF2-40B4-BE49-F238E27FC236}">
                <a16:creationId xmlns:a16="http://schemas.microsoft.com/office/drawing/2014/main" id="{2F3A1D20-6EB8-4444-BB03-C74BB82B806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0013" y="6317151"/>
          <a:ext cx="5157787" cy="502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7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550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ในปี </a:t>
                      </a: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2562</a:t>
                      </a: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วัดเฉพาะเขตกรุงเทพมหานคร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กรมต้องประชาสัมพันธ์ให้นายจ้างและผู้ที่เกี่ยวข้องทราบถึงข้อกำหนด หลักเกณฑ์ที่ชัดเจน เช่น กำหนดระยะเวลา กลุ่มเป้าหมายที่ต้องรับรู้ รายละเอียดของการเปลี่ยนแปลง กำหนดเวลาการมีผลบังคับใช้ เป็นต้น</a:t>
                      </a:r>
                    </a:p>
                  </a:txBody>
                  <a:tcPr marL="91444" marR="91444" marT="45759" marB="45759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2971" name="TextBox 23">
            <a:extLst>
              <a:ext uri="{FF2B5EF4-FFF2-40B4-BE49-F238E27FC236}">
                <a16:creationId xmlns:a16="http://schemas.microsoft.com/office/drawing/2014/main" id="{45494A2C-DC60-4A91-A4D5-DC7DE4CA8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3" y="5238292"/>
            <a:ext cx="142627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เกณฑ์การประเมิน</a:t>
            </a:r>
            <a:endParaRPr kumimoji="0" lang="en-US" altLang="en-US" sz="11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52252" name="TextBox 24">
            <a:extLst>
              <a:ext uri="{FF2B5EF4-FFF2-40B4-BE49-F238E27FC236}">
                <a16:creationId xmlns:a16="http://schemas.microsoft.com/office/drawing/2014/main" id="{41324AE0-84BB-461A-AAA9-2350627CD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1717" y="6097443"/>
            <a:ext cx="34528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0" rIns="91423" bIns="45710">
            <a:spAutoFit/>
          </a:bodyPr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ประโยชน์ที่คาดว่าประชาชนจะได้รับ</a:t>
            </a:r>
          </a:p>
        </p:txBody>
      </p:sp>
      <p:graphicFrame>
        <p:nvGraphicFramePr>
          <p:cNvPr id="26" name="ตาราง 9">
            <a:extLst>
              <a:ext uri="{FF2B5EF4-FFF2-40B4-BE49-F238E27FC236}">
                <a16:creationId xmlns:a16="http://schemas.microsoft.com/office/drawing/2014/main" id="{683FE036-614B-452B-ABFB-81091500EE9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257800" y="6317151"/>
          <a:ext cx="3745887" cy="502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5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นายจ้างได้รับการอำนวยความสะดวกในการขึ้นทะเบียนผ่านระบบออนไลน์ และการชำระเงินผ่านระบบ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e-payment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มากขึ้น ลดภาระค่าใช้จ่ายลง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เป็นการผลักดันอันดับ </a:t>
                      </a:r>
                      <a:r>
                        <a:rPr lang="en-US" sz="900" b="0" baseline="0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EoDB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ของประเทศไทย</a:t>
                      </a:r>
                    </a:p>
                  </a:txBody>
                  <a:tcPr marL="91428" marR="91428" marT="45413" marB="4541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2986" name="TextBox 38">
            <a:extLst>
              <a:ext uri="{FF2B5EF4-FFF2-40B4-BE49-F238E27FC236}">
                <a16:creationId xmlns:a16="http://schemas.microsoft.com/office/drawing/2014/main" id="{0FDD764F-2DF2-4CDE-84AA-773B847812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5" y="3787012"/>
            <a:ext cx="142627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ข้อมูลพื้นฐาน</a:t>
            </a:r>
          </a:p>
        </p:txBody>
      </p:sp>
      <p:sp>
        <p:nvSpPr>
          <p:cNvPr id="30" name="Rounded Rectangle 3">
            <a:extLst>
              <a:ext uri="{FF2B5EF4-FFF2-40B4-BE49-F238E27FC236}">
                <a16:creationId xmlns:a16="http://schemas.microsoft.com/office/drawing/2014/main" id="{BA83C31C-D2F9-4036-A96A-2A2CB3979C83}"/>
              </a:ext>
            </a:extLst>
          </p:cNvPr>
          <p:cNvSpPr/>
          <p:nvPr/>
        </p:nvSpPr>
        <p:spPr bwMode="gray">
          <a:xfrm>
            <a:off x="100013" y="776986"/>
            <a:ext cx="8316912" cy="518458"/>
          </a:xfrm>
          <a:prstGeom prst="roundRect">
            <a:avLst>
              <a:gd name="adj" fmla="val 32325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3018" name="Rectangle 31">
            <a:extLst>
              <a:ext uri="{FF2B5EF4-FFF2-40B4-BE49-F238E27FC236}">
                <a16:creationId xmlns:a16="http://schemas.microsoft.com/office/drawing/2014/main" id="{0C6E72E9-6C0A-4E13-9AB6-EAB27207D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772224"/>
            <a:ext cx="8397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622300" marR="0" lvl="0" indent="-622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h-TH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ตัวชี้วัดที่ </a:t>
            </a:r>
            <a:r>
              <a:rPr lang="en-US" altLang="en-US" sz="1400" b="1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6</a:t>
            </a: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th-TH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ความสำเร็จในการผลักดันอันดับความยากง่ายในการประกอบธุรกิจดีขึ้น :</a:t>
            </a: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</a:t>
            </a:r>
            <a:br>
              <a:rPr kumimoji="0" lang="th-TH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</a:br>
            <a:r>
              <a:rPr kumimoji="0" lang="th-TH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	</a:t>
            </a:r>
            <a:r>
              <a:rPr kumimoji="0" lang="th-TH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ด้านการเริ่มต้นธุรกิจ และด้านการชำระภาษี  (ต่อ)</a:t>
            </a:r>
          </a:p>
        </p:txBody>
      </p:sp>
      <p:grpSp>
        <p:nvGrpSpPr>
          <p:cNvPr id="83019" name="Group 43">
            <a:extLst>
              <a:ext uri="{FF2B5EF4-FFF2-40B4-BE49-F238E27FC236}">
                <a16:creationId xmlns:a16="http://schemas.microsoft.com/office/drawing/2014/main" id="{26126C89-86CB-4132-B83E-F2A37D351A73}"/>
              </a:ext>
            </a:extLst>
          </p:cNvPr>
          <p:cNvGrpSpPr>
            <a:grpSpLocks/>
          </p:cNvGrpSpPr>
          <p:nvPr/>
        </p:nvGrpSpPr>
        <p:grpSpPr bwMode="auto">
          <a:xfrm>
            <a:off x="7784782" y="1252794"/>
            <a:ext cx="1304925" cy="462712"/>
            <a:chOff x="-48223" y="1615826"/>
            <a:chExt cx="972399" cy="387123"/>
          </a:xfrm>
        </p:grpSpPr>
        <p:sp>
          <p:nvSpPr>
            <p:cNvPr id="42" name="Pentagon 43">
              <a:extLst>
                <a:ext uri="{FF2B5EF4-FFF2-40B4-BE49-F238E27FC236}">
                  <a16:creationId xmlns:a16="http://schemas.microsoft.com/office/drawing/2014/main" id="{2CF203CE-0CDE-49B9-8754-FCD2ED86930E}"/>
                </a:ext>
              </a:extLst>
            </p:cNvPr>
            <p:cNvSpPr/>
            <p:nvPr/>
          </p:nvSpPr>
          <p:spPr>
            <a:xfrm rot="10800000">
              <a:off x="-48223" y="1615826"/>
              <a:ext cx="908299" cy="324071"/>
            </a:xfrm>
            <a:prstGeom prst="flowChartOffpageConnector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83025" name="TextBox 45">
              <a:extLst>
                <a:ext uri="{FF2B5EF4-FFF2-40B4-BE49-F238E27FC236}">
                  <a16:creationId xmlns:a16="http://schemas.microsoft.com/office/drawing/2014/main" id="{E8E997DA-0D07-4820-83A9-4AF5FAA41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8222" y="1651217"/>
              <a:ext cx="972398" cy="351732"/>
            </a:xfrm>
            <a:prstGeom prst="flowChartOffpageConnector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ยุทธศาสตร์ชาติที่ </a:t>
              </a: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6</a:t>
              </a:r>
              <a:r>
                <a:rPr kumimoji="0" lang="th-TH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 / </a:t>
              </a:r>
              <a:br>
                <a:rPr kumimoji="0" lang="th-TH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</a:br>
              <a:r>
                <a:rPr kumimoji="0" lang="th-TH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แผนฯ </a:t>
              </a: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12 : </a:t>
              </a:r>
              <a:r>
                <a:rPr kumimoji="0" lang="th-TH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ยุทธศาสตร์ที่ </a:t>
              </a:r>
              <a:r>
                <a:rPr kumimoji="0" lang="en-US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6</a:t>
              </a:r>
              <a:endParaRPr kumimoji="0" lang="th-TH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66833557-F4A4-4C0B-A86C-A8A999F4A467}"/>
              </a:ext>
            </a:extLst>
          </p:cNvPr>
          <p:cNvSpPr txBox="1"/>
          <p:nvPr/>
        </p:nvSpPr>
        <p:spPr>
          <a:xfrm>
            <a:off x="206375" y="1367663"/>
            <a:ext cx="6194425" cy="26161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.2  ร้อยละของนายจ้างที่ชำระเงินสมทบประกันสังคมผ่านระบบ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e-payment 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สำเร็จ</a:t>
            </a:r>
          </a:p>
        </p:txBody>
      </p:sp>
      <p:grpSp>
        <p:nvGrpSpPr>
          <p:cNvPr id="83021" name="กลุ่ม 4">
            <a:extLst>
              <a:ext uri="{FF2B5EF4-FFF2-40B4-BE49-F238E27FC236}">
                <a16:creationId xmlns:a16="http://schemas.microsoft.com/office/drawing/2014/main" id="{F193A92A-C52B-406E-A3B0-CA1E51CE19D7}"/>
              </a:ext>
            </a:extLst>
          </p:cNvPr>
          <p:cNvGrpSpPr>
            <a:grpSpLocks/>
          </p:cNvGrpSpPr>
          <p:nvPr/>
        </p:nvGrpSpPr>
        <p:grpSpPr bwMode="auto">
          <a:xfrm>
            <a:off x="8266272" y="708869"/>
            <a:ext cx="1008062" cy="657225"/>
            <a:chOff x="12007408" y="893323"/>
            <a:chExt cx="1164188" cy="759291"/>
          </a:xfrm>
        </p:grpSpPr>
        <p:pic>
          <p:nvPicPr>
            <p:cNvPr id="83022" name="Picture 1" descr="C:\Users\dathpan\Downloads\056aac9a306aef891367aae43a86394b.jpg">
              <a:extLst>
                <a:ext uri="{FF2B5EF4-FFF2-40B4-BE49-F238E27FC236}">
                  <a16:creationId xmlns:a16="http://schemas.microsoft.com/office/drawing/2014/main" id="{8DBD8C38-0BAB-4689-A801-6A4B09A0A1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12200079" y="893323"/>
              <a:ext cx="742573" cy="759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3023" name="TextBox 2">
              <a:extLst>
                <a:ext uri="{FF2B5EF4-FFF2-40B4-BE49-F238E27FC236}">
                  <a16:creationId xmlns:a16="http://schemas.microsoft.com/office/drawing/2014/main" id="{54A9E3F6-37D9-433D-B1E8-78EE1F7F2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1120000">
              <a:off x="12007408" y="1034232"/>
              <a:ext cx="1164188" cy="497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ตัวชี้วัด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ใหม่</a:t>
              </a:r>
            </a:p>
          </p:txBody>
        </p:sp>
      </p:grpSp>
      <p:graphicFrame>
        <p:nvGraphicFramePr>
          <p:cNvPr id="32" name="ตาราง 9">
            <a:extLst>
              <a:ext uri="{FF2B5EF4-FFF2-40B4-BE49-F238E27FC236}">
                <a16:creationId xmlns:a16="http://schemas.microsoft.com/office/drawing/2014/main" id="{A8252AE4-F731-443F-B71E-D298EAE6ABF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0629" y="1664332"/>
          <a:ext cx="8780358" cy="21422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0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286">
                <a:tc>
                  <a:txBody>
                    <a:bodyPr/>
                    <a:lstStyle/>
                    <a:p>
                      <a:pPr marL="228600" marR="0" lvl="0" indent="-22860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AutoNum type="arabicPeriod"/>
                        <a:tabLst/>
                        <a:defRPr/>
                      </a:pP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นาคารโลกได้มีข้อเสนอแนะแนวทางในการปรับปรุงประสิทธิภาพการบริการภาครัฐตามแนวทางการปรับปรุงสภาพแวดล้อมสำหรับการประกอบธุรกิจในประเทศไทย จำนวน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 คือ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1)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ด้านการเริ่มต้นธุรกิจ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2)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ด้านการขอใช้ไฟฟ้า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3)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ด้านการชำระภาษี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4)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ด้านการค้าระหว่างประเทศ ซึ่งการปรับปรุงสภาพแวดล้อมสำหรับ</a:t>
                      </a:r>
                      <a:b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การประกอบธุรกิจในประเทศไทยที่เกี่ยวข้องกับงานประกันสังคมโดยตรง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 ที่ควรได้รับการปรับปรุงโดยเร็ว ได้แก่ ด้านการเริ่มต้นธุรกิจ และด้านการชำระภาษี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AutoNum type="arabicPeriod"/>
                        <a:tabLst/>
                        <a:defRPr/>
                      </a:pP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ความสำเร็จในการผลักดันอันดับความยากง่ายในการประกอบธุรกิจดีขึ้น : </a:t>
                      </a:r>
                      <a:r>
                        <a:rPr lang="th-TH" altLang="en-US" sz="1000" b="1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ด้านการชำระภาษี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วัดจากการที่สำนักงานประกันสังคม </a:t>
                      </a:r>
                    </a:p>
                    <a:p>
                      <a:pPr marL="447675" marR="0" lvl="1" indent="-182563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000" b="1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ดำเนินการปรับปรุงระบบ “การชำระเงินสมทบประกันสังคม”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โดยการพัฒนาระบบการกรอกข้อมูลและจัดเก็บข้อมูล (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e-filing)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ก่อนการชำระเงิน และ</a:t>
                      </a:r>
                      <a:b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เพิ่มประสิทธิภาพของระบบการชำระเงินผ่านระบบ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e-payment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ซึ่งเชื่อมต่อกับธนาคารพาณิชย์ทุกแห่ง เพื่ออำนวยความสะดวกและเพิ่มช่องทางการชำระเงินให้แก่นายจ้าง รวมทั้งส่งเสริมให้นายจ้างหันมาใช้ระบบ “การชำระเงินสมทบประกันสังคม” ซึ่งรองรับระบบ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e-payment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มากขึ้น</a:t>
                      </a:r>
                    </a:p>
                    <a:p>
                      <a:pPr marL="447675" marR="0" lvl="1" indent="-182563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000" b="1" spc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จัดทำแผนพัฒนาระบบบริการชำระเงินทางอิเล็กทรอนิกส์ </a:t>
                      </a:r>
                      <a:r>
                        <a:rPr lang="en-US" sz="1000" b="1" spc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(e-payment)</a:t>
                      </a:r>
                      <a:r>
                        <a:rPr lang="th-TH" sz="1000" b="1" spc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000" b="0" spc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ให้สำนักงานบัญชีสามารถส่งรายการชำระเงินสมทบฯ  ได้หลายสถานประกอบการ </a:t>
                      </a:r>
                      <a:r>
                        <a:rPr lang="th-TH" sz="1000" b="0" spc="0" baseline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โดยใช้ </a:t>
                      </a:r>
                      <a:r>
                        <a:rPr lang="en-US" sz="1000" b="0" spc="0" baseline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User</a:t>
                      </a:r>
                      <a:r>
                        <a:rPr lang="th-TH" sz="1000" b="0" spc="0" baseline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เดียว เพื่ออำนวยความสะดวกให้แก่ผู้ประกอบการและสำนักงานบัญชี ซึ่งจะส่งผลต่อการลดระยะเวลาการชำระเงินสมทบประกันสังคมและอันดับที่ดีขึ้น</a:t>
                      </a:r>
                      <a:r>
                        <a:rPr lang="th-TH" sz="1000" b="0" spc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 </a:t>
                      </a:r>
                      <a:r>
                        <a:rPr lang="en-US" sz="1000" b="0" spc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Doing Business </a:t>
                      </a:r>
                      <a:r>
                        <a:rPr lang="th-TH" sz="1000" b="1" spc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รวมทั้ง แผนการสื่อสารการรับรู้และเข้าใจ</a:t>
                      </a:r>
                      <a:r>
                        <a:rPr lang="th-TH" sz="1000" b="0" spc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เกี่ยวกับสิทธิและประโยชน์ในการเปลี่ยนมาใช้ระบบ </a:t>
                      </a:r>
                      <a:r>
                        <a:rPr lang="en-US" sz="1000" b="0" spc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e-payment </a:t>
                      </a:r>
                      <a:r>
                        <a:rPr lang="th-TH" sz="1000" b="0" spc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แทนการชำระเงินผ่านช่องทางอื่น</a:t>
                      </a:r>
                      <a:endParaRPr lang="en-US" sz="1000" b="0" spc="0" dirty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AutoNum type="arabicPeriod"/>
                        <a:tabLst/>
                        <a:defRPr/>
                      </a:pPr>
                      <a:r>
                        <a:rPr lang="th-TH" sz="1000" b="0" kern="1200" noProof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สูตรการคำนวณ</a:t>
                      </a:r>
                    </a:p>
                    <a:p>
                      <a:pPr marL="265112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1000" b="0" dirty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4" name="Group 33">
            <a:extLst>
              <a:ext uri="{FF2B5EF4-FFF2-40B4-BE49-F238E27FC236}">
                <a16:creationId xmlns:a16="http://schemas.microsoft.com/office/drawing/2014/main" id="{8FFEB33D-9AF2-4103-A134-50D776F17563}"/>
              </a:ext>
            </a:extLst>
          </p:cNvPr>
          <p:cNvGrpSpPr/>
          <p:nvPr/>
        </p:nvGrpSpPr>
        <p:grpSpPr>
          <a:xfrm>
            <a:off x="1502366" y="3310684"/>
            <a:ext cx="5512205" cy="400110"/>
            <a:chOff x="801466" y="4215889"/>
            <a:chExt cx="5512205" cy="40011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D0415DB-CEAA-4190-A7DE-7B2B324264E2}"/>
                </a:ext>
              </a:extLst>
            </p:cNvPr>
            <p:cNvSpPr txBox="1"/>
            <p:nvPr/>
          </p:nvSpPr>
          <p:spPr>
            <a:xfrm>
              <a:off x="801466" y="4215889"/>
              <a:ext cx="5512205" cy="400110"/>
            </a:xfrm>
            <a:prstGeom prst="rect">
              <a:avLst/>
            </a:prstGeom>
            <a:noFill/>
            <a:ln cmpd="sng">
              <a:solidFill>
                <a:schemeClr val="tx1"/>
              </a:solidFill>
            </a:ln>
          </p:spPr>
          <p:txBody>
            <a:bodyPr wrap="square" l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0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จำนวนนายจ้างที่ชำระเงินสมทบประกันสังคมผ่านระบบ </a:t>
              </a:r>
              <a:r>
                <a:rPr kumimoji="0" lang="en-US" sz="1000" b="0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e-payment </a:t>
              </a:r>
              <a:r>
                <a:rPr kumimoji="0" lang="th-TH" sz="1000" b="0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สำเร็จ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จำนวนนายจ้างที่ชำระเงินสมทบประกันสังคมผ่านช่องทางทั้งหมดที่เปิดบริการ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0B99C74-377F-4295-9472-460F08165E4B}"/>
                </a:ext>
              </a:extLst>
            </p:cNvPr>
            <p:cNvSpPr txBox="1"/>
            <p:nvPr/>
          </p:nvSpPr>
          <p:spPr>
            <a:xfrm>
              <a:off x="5520888" y="4273587"/>
              <a:ext cx="4700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X100</a:t>
              </a:r>
              <a:endPara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aphicFrame>
        <p:nvGraphicFramePr>
          <p:cNvPr id="27" name="Table 37">
            <a:extLst>
              <a:ext uri="{FF2B5EF4-FFF2-40B4-BE49-F238E27FC236}">
                <a16:creationId xmlns:a16="http://schemas.microsoft.com/office/drawing/2014/main" id="{56F93C04-E017-4545-B740-09EAFD9A00F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4663" y="4037964"/>
          <a:ext cx="8418513" cy="1211315"/>
        </p:xfrm>
        <a:graphic>
          <a:graphicData uri="http://schemas.openxmlformats.org/drawingml/2006/table">
            <a:tbl>
              <a:tblPr firstRow="1"/>
              <a:tblGrid>
                <a:gridCol w="12200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91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057937">
                  <a:extLst>
                    <a:ext uri="{9D8B030D-6E8A-4147-A177-3AD203B41FA5}">
                      <a16:colId xmlns:a16="http://schemas.microsoft.com/office/drawing/2014/main" val="4041828440"/>
                    </a:ext>
                  </a:extLst>
                </a:gridCol>
                <a:gridCol w="17813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2603">
                <a:tc>
                  <a:txBody>
                    <a:bodyPr/>
                    <a:lstStyle/>
                    <a:p>
                      <a:pPr lvl="0" algn="ctr"/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ข้อมูลพื้นฐาน</a:t>
                      </a:r>
                      <a:br>
                        <a:rPr lang="en-US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ประกอบตัวชี้วัด</a:t>
                      </a:r>
                      <a:endParaRPr lang="en-US" sz="9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จำนวนผู้ประกันตนที่ชำระเงิน</a:t>
                      </a:r>
                      <a:br>
                        <a:rPr lang="th-TH" sz="9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9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ผ่านระบบ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e-payment </a:t>
                      </a:r>
                      <a:endParaRPr lang="th-TH" sz="900" b="1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(แยกสถิติรายเดือน)</a:t>
                      </a:r>
                      <a:endParaRPr lang="en-US" sz="900" b="1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จำนวนผู้ประกันตนที่ชำระเงิน</a:t>
                      </a:r>
                      <a:br>
                        <a:rPr lang="th-TH" sz="9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9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ผ่านช่องทางทั้งหมดที่เปิดบริการ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(แยกสถิติรายเดือน และ แยกรายช่องทางที่เปิดบริการ)</a:t>
                      </a:r>
                      <a:endParaRPr lang="en-US" sz="900" b="1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ร้อยละความสำเร็จ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en-US" sz="9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%)</a:t>
                      </a:r>
                      <a:endParaRPr lang="en-US" sz="900" b="1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857">
                <a:tc>
                  <a:txBody>
                    <a:bodyPr/>
                    <a:lstStyle/>
                    <a:p>
                      <a:pPr algn="ctr"/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</a:t>
                      </a:r>
                      <a:r>
                        <a:rPr lang="th-TH" sz="8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8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2559</a:t>
                      </a:r>
                      <a:endParaRPr lang="en-US" sz="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857">
                <a:tc>
                  <a:txBody>
                    <a:bodyPr/>
                    <a:lstStyle/>
                    <a:p>
                      <a:pPr algn="ctr"/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</a:t>
                      </a:r>
                      <a:r>
                        <a:rPr lang="th-TH" sz="8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8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2560</a:t>
                      </a:r>
                      <a:endParaRPr lang="en-US" sz="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9536572"/>
                  </a:ext>
                </a:extLst>
              </a:tr>
              <a:tr h="234681">
                <a:tc>
                  <a:txBody>
                    <a:bodyPr/>
                    <a:lstStyle/>
                    <a:p>
                      <a:pPr algn="ctr"/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</a:t>
                      </a:r>
                      <a:r>
                        <a:rPr lang="en-US" sz="800" b="1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2561</a:t>
                      </a:r>
                      <a:endParaRPr lang="en-US" sz="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2792D773-9541-4069-AFB1-A6281169DD8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6707" y="5480625"/>
          <a:ext cx="6890055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6685">
                  <a:extLst>
                    <a:ext uri="{9D8B030D-6E8A-4147-A177-3AD203B41FA5}">
                      <a16:colId xmlns:a16="http://schemas.microsoft.com/office/drawing/2014/main" val="1661457189"/>
                    </a:ext>
                  </a:extLst>
                </a:gridCol>
                <a:gridCol w="2296685">
                  <a:extLst>
                    <a:ext uri="{9D8B030D-6E8A-4147-A177-3AD203B41FA5}">
                      <a16:colId xmlns:a16="http://schemas.microsoft.com/office/drawing/2014/main" val="2395773697"/>
                    </a:ext>
                  </a:extLst>
                </a:gridCol>
                <a:gridCol w="2296685">
                  <a:extLst>
                    <a:ext uri="{9D8B030D-6E8A-4147-A177-3AD203B41FA5}">
                      <a16:colId xmlns:a16="http://schemas.microsoft.com/office/drawing/2014/main" val="2019525282"/>
                    </a:ext>
                  </a:extLst>
                </a:gridCol>
              </a:tblGrid>
              <a:tr h="138856"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เป้าหมายขั้นต่ำ 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เป้าหมายมาตรฐาน 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เป้าหมายขั้นสูง (1.00)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69053"/>
                  </a:ext>
                </a:extLst>
              </a:tr>
              <a:tr h="226982">
                <a:tc>
                  <a:txBody>
                    <a:bodyPr/>
                    <a:lstStyle/>
                    <a:p>
                      <a:pPr marL="180975" indent="-180975" algn="ctr" eaLnBrk="1" hangingPunct="1">
                        <a:spcAft>
                          <a:spcPts val="0"/>
                        </a:spcAft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prstClr val="black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80975" indent="-180975" algn="ctr" eaLnBrk="1" hangingPunct="1">
                        <a:spcAft>
                          <a:spcPts val="0"/>
                        </a:spcAft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	(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ผลดำเนินการปี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61)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-180975" algn="ctr" defTabSz="914400" rtl="0" eaLnBrk="1" latinLnBrk="0" hangingPunct="1">
                        <a:spcAft>
                          <a:spcPts val="0"/>
                        </a:spcAft>
                        <a:buFontTx/>
                        <a:buNone/>
                        <a:tabLst/>
                        <a:defRPr/>
                      </a:pPr>
                      <a:r>
                        <a:rPr lang="th-TH" sz="900" b="0" kern="120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	</a:t>
                      </a:r>
                      <a:r>
                        <a:rPr lang="th-TH" sz="900" b="0" baseline="0" dirty="0">
                          <a:solidFill>
                            <a:prstClr val="black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</a:t>
                      </a:r>
                      <a:r>
                        <a:rPr lang="en-US" sz="900" b="0" kern="120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 + Growth</a:t>
                      </a:r>
                      <a:r>
                        <a:rPr lang="th-TH" sz="900" b="0" kern="120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เฉลี่ย</a:t>
                      </a:r>
                      <a:endParaRPr lang="en-US" sz="900" b="0" kern="1200" dirty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80975" indent="-180975" algn="ctr" defTabSz="914400" rtl="0" eaLnBrk="1" latinLnBrk="0" hangingPunct="1">
                        <a:spcAft>
                          <a:spcPts val="0"/>
                        </a:spcAft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	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ผลดำเนินการปี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61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+ Growth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kern="120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เฉลี่ย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900" b="0" kern="1200" dirty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900" b="0" baseline="0" dirty="0">
                          <a:solidFill>
                            <a:prstClr val="black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</a:t>
                      </a:r>
                      <a:r>
                        <a:rPr lang="en-US" sz="900" b="0" kern="120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 + Growth) + Growth</a:t>
                      </a:r>
                      <a:r>
                        <a:rPr lang="th-TH" sz="900" b="0" kern="120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เฉลี่ย</a:t>
                      </a:r>
                      <a:endParaRPr lang="en-US" sz="900" b="0" kern="1200" dirty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80975" indent="-180975" algn="ctr" defTabSz="914400" rtl="0" eaLnBrk="1" latinLnBrk="0" hangingPunct="1">
                        <a:spcAft>
                          <a:spcPts val="0"/>
                        </a:spcAft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เป้าหมายมาตรฐาน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+ Growth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kern="120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เฉลี่ย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900" b="0" kern="1200" dirty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456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9096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Rounded Rectangle 141"/>
          <p:cNvSpPr/>
          <p:nvPr/>
        </p:nvSpPr>
        <p:spPr>
          <a:xfrm>
            <a:off x="1177612" y="5934993"/>
            <a:ext cx="7968818" cy="411480"/>
          </a:xfrm>
          <a:prstGeom prst="roundRect">
            <a:avLst/>
          </a:prstGeom>
          <a:solidFill>
            <a:srgbClr val="9DC3E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6" name="Rounded Rectangle 135"/>
          <p:cNvSpPr/>
          <p:nvPr/>
        </p:nvSpPr>
        <p:spPr>
          <a:xfrm>
            <a:off x="1177612" y="5003659"/>
            <a:ext cx="7968818" cy="411480"/>
          </a:xfrm>
          <a:prstGeom prst="roundRect">
            <a:avLst/>
          </a:prstGeom>
          <a:solidFill>
            <a:srgbClr val="9DC3E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0" name="Rounded Rectangle 219"/>
          <p:cNvSpPr/>
          <p:nvPr/>
        </p:nvSpPr>
        <p:spPr>
          <a:xfrm>
            <a:off x="1186417" y="5470405"/>
            <a:ext cx="7968818" cy="411480"/>
          </a:xfrm>
          <a:prstGeom prst="roundRect">
            <a:avLst/>
          </a:prstGeom>
          <a:solidFill>
            <a:srgbClr val="9DC3E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4" name="Rounded Rectangle 153"/>
          <p:cNvSpPr/>
          <p:nvPr/>
        </p:nvSpPr>
        <p:spPr>
          <a:xfrm>
            <a:off x="1793800" y="3638725"/>
            <a:ext cx="7359951" cy="501458"/>
          </a:xfrm>
          <a:prstGeom prst="roundRect">
            <a:avLst/>
          </a:prstGeom>
          <a:solidFill>
            <a:srgbClr val="FFE59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5" name="Rounded Rectangle 144"/>
          <p:cNvSpPr/>
          <p:nvPr/>
        </p:nvSpPr>
        <p:spPr>
          <a:xfrm>
            <a:off x="1623803" y="4271907"/>
            <a:ext cx="7530668" cy="660252"/>
          </a:xfrm>
          <a:prstGeom prst="roundRect">
            <a:avLst>
              <a:gd name="adj" fmla="val 8440"/>
            </a:avLst>
          </a:prstGeom>
          <a:solidFill>
            <a:srgbClr val="FF999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7" name="Rounded Rectangle 136"/>
          <p:cNvSpPr/>
          <p:nvPr/>
        </p:nvSpPr>
        <p:spPr>
          <a:xfrm>
            <a:off x="1786248" y="3199092"/>
            <a:ext cx="7359951" cy="382839"/>
          </a:xfrm>
          <a:prstGeom prst="roundRect">
            <a:avLst/>
          </a:prstGeom>
          <a:solidFill>
            <a:srgbClr val="FFE59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5" name="Rounded Rectangle 124"/>
          <p:cNvSpPr/>
          <p:nvPr/>
        </p:nvSpPr>
        <p:spPr>
          <a:xfrm>
            <a:off x="1781741" y="2438584"/>
            <a:ext cx="7359951" cy="721142"/>
          </a:xfrm>
          <a:prstGeom prst="roundRect">
            <a:avLst/>
          </a:prstGeom>
          <a:solidFill>
            <a:srgbClr val="FFE59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67622" y="2278614"/>
            <a:ext cx="2140272" cy="4297680"/>
          </a:xfrm>
          <a:prstGeom prst="roundRect">
            <a:avLst>
              <a:gd name="adj" fmla="val 8322"/>
            </a:avLst>
          </a:prstGeom>
          <a:solidFill>
            <a:schemeClr val="bg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ภารกิจกระทรวง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4" name="Rounded Rectangle 173"/>
          <p:cNvSpPr/>
          <p:nvPr/>
        </p:nvSpPr>
        <p:spPr>
          <a:xfrm>
            <a:off x="743835" y="8226434"/>
            <a:ext cx="247424" cy="220176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4579" y="8209615"/>
            <a:ext cx="36260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A2</a:t>
            </a:r>
          </a:p>
        </p:txBody>
      </p:sp>
      <p:sp>
        <p:nvSpPr>
          <p:cNvPr id="184" name="Rounded Rectangle 183"/>
          <p:cNvSpPr/>
          <p:nvPr/>
        </p:nvSpPr>
        <p:spPr>
          <a:xfrm>
            <a:off x="1048067" y="8226434"/>
            <a:ext cx="247424" cy="22017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249363" y="7274054"/>
            <a:ext cx="1917037" cy="78422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113382" y="7277262"/>
            <a:ext cx="1969714" cy="8001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อ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683331" y="7275098"/>
            <a:ext cx="2280211" cy="81597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16763" y="7278273"/>
            <a:ext cx="2173287" cy="81597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5" name="Pentagon 44"/>
          <p:cNvSpPr/>
          <p:nvPr/>
        </p:nvSpPr>
        <p:spPr>
          <a:xfrm>
            <a:off x="70959" y="1303499"/>
            <a:ext cx="1735831" cy="344488"/>
          </a:xfrm>
          <a:prstGeom prst="homePlate">
            <a:avLst/>
          </a:prstGeom>
          <a:solidFill>
            <a:schemeClr val="accent4"/>
          </a:solidFill>
          <a:ln w="1905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900" b="1" i="0" u="none" strike="noStrike" kern="120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ยุทธศาสตร์การพัฒนาประเทศ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900" b="1" i="0" u="none" strike="noStrike" kern="120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(แผนฯ </a:t>
            </a:r>
            <a:r>
              <a:rPr kumimoji="0" lang="en-US" altLang="en-US" sz="900" b="1" i="0" u="none" strike="noStrike" kern="120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12 )</a:t>
            </a:r>
            <a:endParaRPr kumimoji="0" lang="th-TH" altLang="en-US" sz="900" b="1" i="0" u="none" strike="noStrike" kern="1200" cap="none" spc="-4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6086" y="857885"/>
            <a:ext cx="1739172" cy="369332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ยุทธศาสตร์ชาติ</a:t>
            </a:r>
            <a:b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20 </a:t>
            </a:r>
            <a:r>
              <a:rPr kumimoji="0" lang="th-TH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ปี</a:t>
            </a:r>
          </a:p>
        </p:txBody>
      </p:sp>
      <p:sp>
        <p:nvSpPr>
          <p:cNvPr id="120848" name="TextBox 50"/>
          <p:cNvSpPr txBox="1">
            <a:spLocks noChangeArrowheads="1"/>
          </p:cNvSpPr>
          <p:nvPr/>
        </p:nvSpPr>
        <p:spPr bwMode="auto">
          <a:xfrm>
            <a:off x="1815257" y="870205"/>
            <a:ext cx="2468880" cy="365760"/>
          </a:xfrm>
          <a:prstGeom prst="chevron">
            <a:avLst/>
          </a:prstGeom>
          <a:solidFill>
            <a:schemeClr val="accent5">
              <a:lumMod val="50000"/>
              <a:alpha val="40000"/>
            </a:schemeClr>
          </a:solidFill>
          <a:ln w="12700">
            <a:solidFill>
              <a:schemeClr val="accent5">
                <a:lumMod val="50000"/>
              </a:schemeClr>
            </a:solidFill>
          </a:ln>
          <a:extLst/>
        </p:spPr>
        <p:txBody>
          <a:bodyPr wrap="square">
            <a:spAutoFit/>
          </a:bodyPr>
          <a:lstStyle>
            <a:lvl1pPr marL="160338" indent="-16033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lvl="0" indent="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th-TH" altLang="en-US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ยุทธศาสตร์ที่ </a:t>
            </a:r>
            <a:r>
              <a:rPr lang="th-TH" altLang="en-US" sz="900" dirty="0">
                <a:latin typeface="Tahoma" panose="020B0604030504040204" pitchFamily="34" charset="0"/>
                <a:cs typeface="Tahoma" panose="020B0604030504040204" pitchFamily="34" charset="0"/>
              </a:rPr>
              <a:t>2 ด้านการสร้างความสามารถในการแข่งขัน</a:t>
            </a:r>
            <a:endParaRPr kumimoji="0" lang="th-TH" alt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0849" name="Rectangle 51"/>
          <p:cNvSpPr>
            <a:spLocks noChangeArrowheads="1"/>
          </p:cNvSpPr>
          <p:nvPr/>
        </p:nvSpPr>
        <p:spPr bwMode="auto">
          <a:xfrm>
            <a:off x="1801195" y="1296902"/>
            <a:ext cx="2468880" cy="369332"/>
          </a:xfrm>
          <a:prstGeom prst="chevron">
            <a:avLst>
              <a:gd name="adj" fmla="val 47954"/>
            </a:avLst>
          </a:prstGeom>
          <a:solidFill>
            <a:srgbClr val="FFE59B"/>
          </a:solidFill>
          <a:ln w="12700">
            <a:solidFill>
              <a:schemeClr val="accent5">
                <a:lumMod val="50000"/>
              </a:schemeClr>
            </a:solidFill>
          </a:ln>
          <a:extLst/>
        </p:spPr>
        <p:txBody>
          <a:bodyPr wrap="square">
            <a:spAutoFit/>
          </a:bodyPr>
          <a:lstStyle>
            <a:lvl1pPr marL="133350" indent="-1333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lvl="0" indent="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en-US" sz="9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ยุทธศาสตร์ที่ 1 การเสริมสร้างและพัฒนาศักยภาพทุนมนุษย์</a:t>
            </a:r>
            <a:endParaRPr kumimoji="0" lang="th-TH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0859" name="Rectangle 61"/>
          <p:cNvSpPr>
            <a:spLocks noChangeArrowheads="1"/>
          </p:cNvSpPr>
          <p:nvPr/>
        </p:nvSpPr>
        <p:spPr bwMode="auto">
          <a:xfrm>
            <a:off x="5571375" y="8675273"/>
            <a:ext cx="12033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68275" indent="-168275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168275" marR="0" lvl="0" indent="-1682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 Light" panose="020F0302020204030204" pitchFamily="34" charset="0"/>
              <a:buAutoNum type="arabicParenR"/>
              <a:tabLst/>
              <a:defRPr/>
            </a:pPr>
            <a:endParaRPr kumimoji="0" lang="en-US" altLang="en-US" sz="600" b="0" i="0" u="none" strike="noStrike" kern="1200" cap="none" spc="0" normalizeH="0" baseline="0" noProof="0">
              <a:ln>
                <a:noFill/>
              </a:ln>
              <a:solidFill>
                <a:srgbClr val="215968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223588" y="7406861"/>
            <a:ext cx="971550" cy="2746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1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1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5504700" y="7387811"/>
            <a:ext cx="1168400" cy="2746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1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429407" y="7587832"/>
            <a:ext cx="1061736" cy="46196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เพิ่มประสิทธิภาพการผลิตและยกระดับมาตรฐานสินค้าเกษตร</a:t>
            </a:r>
          </a:p>
        </p:txBody>
      </p:sp>
      <p:sp>
        <p:nvSpPr>
          <p:cNvPr id="86" name="Rectangle 85"/>
          <p:cNvSpPr/>
          <p:nvPr/>
        </p:nvSpPr>
        <p:spPr bwMode="auto">
          <a:xfrm>
            <a:off x="1514294" y="7587830"/>
            <a:ext cx="1072729" cy="45402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เพิ่มความสามารถในการแข่งขันภาคการเกษตรด้วยเทคโนโลยีและนวัตกรรม</a:t>
            </a:r>
          </a:p>
        </p:txBody>
      </p:sp>
      <p:sp>
        <p:nvSpPr>
          <p:cNvPr id="92" name="Rectangle 91"/>
          <p:cNvSpPr/>
          <p:nvPr/>
        </p:nvSpPr>
        <p:spPr bwMode="auto">
          <a:xfrm>
            <a:off x="5245943" y="7587832"/>
            <a:ext cx="1709731" cy="46196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สร้างความเข้มแข็งให้กับเกษตรกร</a:t>
            </a:r>
            <a:b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และสถาบันเกษตรกร</a:t>
            </a:r>
          </a:p>
        </p:txBody>
      </p:sp>
      <p:sp>
        <p:nvSpPr>
          <p:cNvPr id="129" name="Rectangle 128"/>
          <p:cNvSpPr/>
          <p:nvPr/>
        </p:nvSpPr>
        <p:spPr bwMode="auto">
          <a:xfrm>
            <a:off x="2709616" y="7587832"/>
            <a:ext cx="1096455" cy="46196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เพิ่มประสิทธิภาพการ ผลิตและยกระดับมาตรฐานสินค้าเกษตร</a:t>
            </a:r>
          </a:p>
        </p:txBody>
      </p:sp>
      <p:sp>
        <p:nvSpPr>
          <p:cNvPr id="130" name="Rectangle 129"/>
          <p:cNvSpPr/>
          <p:nvPr/>
        </p:nvSpPr>
        <p:spPr bwMode="auto">
          <a:xfrm>
            <a:off x="3829224" y="7587832"/>
            <a:ext cx="1111169" cy="46196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บริหารจัดการทรัพยากรเกษตรและสิ่งแวดล้อมอย่างสมดุลและยั่งยืน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5113381" y="8143462"/>
            <a:ext cx="1983579" cy="415925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7245619" y="8129173"/>
            <a:ext cx="1932556" cy="419100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76086" y="7184579"/>
            <a:ext cx="346249" cy="1575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vert27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เป้าหมาย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kumimoji="0" lang="th-TH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ยุทธศาสตร์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9" name="Down Arrow 168"/>
          <p:cNvSpPr/>
          <p:nvPr/>
        </p:nvSpPr>
        <p:spPr>
          <a:xfrm>
            <a:off x="1262807" y="8555370"/>
            <a:ext cx="552450" cy="164648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1" name="Down Arrow 170"/>
          <p:cNvSpPr/>
          <p:nvPr/>
        </p:nvSpPr>
        <p:spPr>
          <a:xfrm>
            <a:off x="5820612" y="8573339"/>
            <a:ext cx="552450" cy="125745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2" name="Down Arrow 171"/>
          <p:cNvSpPr/>
          <p:nvPr/>
        </p:nvSpPr>
        <p:spPr>
          <a:xfrm>
            <a:off x="3597338" y="8568070"/>
            <a:ext cx="552450" cy="158385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3" name="Down Arrow 172"/>
          <p:cNvSpPr/>
          <p:nvPr/>
        </p:nvSpPr>
        <p:spPr>
          <a:xfrm>
            <a:off x="7964485" y="8554393"/>
            <a:ext cx="552450" cy="144694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2761613" y="8143462"/>
            <a:ext cx="2128837" cy="415925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0" name="Rectangle 169"/>
          <p:cNvSpPr/>
          <p:nvPr/>
        </p:nvSpPr>
        <p:spPr>
          <a:xfrm>
            <a:off x="432638" y="8131555"/>
            <a:ext cx="2157412" cy="415925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ยี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3" name="Rectangle 182"/>
          <p:cNvSpPr/>
          <p:nvPr/>
        </p:nvSpPr>
        <p:spPr>
          <a:xfrm>
            <a:off x="991259" y="8207023"/>
            <a:ext cx="36260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B3</a:t>
            </a:r>
          </a:p>
        </p:txBody>
      </p:sp>
      <p:sp>
        <p:nvSpPr>
          <p:cNvPr id="185" name="Rounded Rectangle 184"/>
          <p:cNvSpPr/>
          <p:nvPr/>
        </p:nvSpPr>
        <p:spPr>
          <a:xfrm>
            <a:off x="3248915" y="8241358"/>
            <a:ext cx="247424" cy="22017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6" name="Rectangle 185"/>
          <p:cNvSpPr/>
          <p:nvPr/>
        </p:nvSpPr>
        <p:spPr>
          <a:xfrm>
            <a:off x="3205747" y="8223302"/>
            <a:ext cx="3626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B3</a:t>
            </a:r>
          </a:p>
        </p:txBody>
      </p:sp>
      <p:sp>
        <p:nvSpPr>
          <p:cNvPr id="189" name="Rounded Rectangle 188"/>
          <p:cNvSpPr/>
          <p:nvPr/>
        </p:nvSpPr>
        <p:spPr>
          <a:xfrm>
            <a:off x="5781245" y="8228575"/>
            <a:ext cx="247424" cy="22017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0" name="Rectangle 189"/>
          <p:cNvSpPr/>
          <p:nvPr/>
        </p:nvSpPr>
        <p:spPr>
          <a:xfrm>
            <a:off x="5721311" y="8209164"/>
            <a:ext cx="36260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B3</a:t>
            </a:r>
          </a:p>
        </p:txBody>
      </p:sp>
      <p:sp>
        <p:nvSpPr>
          <p:cNvPr id="192" name="Rectangle 191"/>
          <p:cNvSpPr/>
          <p:nvPr/>
        </p:nvSpPr>
        <p:spPr>
          <a:xfrm>
            <a:off x="5412367" y="8216648"/>
            <a:ext cx="36260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A2</a:t>
            </a:r>
          </a:p>
        </p:txBody>
      </p:sp>
      <p:sp>
        <p:nvSpPr>
          <p:cNvPr id="193" name="Rounded Rectangle 192"/>
          <p:cNvSpPr/>
          <p:nvPr/>
        </p:nvSpPr>
        <p:spPr>
          <a:xfrm>
            <a:off x="7806329" y="8230215"/>
            <a:ext cx="247424" cy="22017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7744811" y="8210804"/>
            <a:ext cx="36260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B4</a:t>
            </a:r>
          </a:p>
        </p:txBody>
      </p:sp>
      <p:sp>
        <p:nvSpPr>
          <p:cNvPr id="198" name="Rounded Rectangle 197"/>
          <p:cNvSpPr/>
          <p:nvPr/>
        </p:nvSpPr>
        <p:spPr>
          <a:xfrm>
            <a:off x="6090808" y="8226118"/>
            <a:ext cx="247424" cy="220176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9" name="Rectangle 198"/>
          <p:cNvSpPr/>
          <p:nvPr/>
        </p:nvSpPr>
        <p:spPr>
          <a:xfrm>
            <a:off x="6032477" y="8206707"/>
            <a:ext cx="35939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C1</a:t>
            </a:r>
          </a:p>
        </p:txBody>
      </p:sp>
      <p:sp>
        <p:nvSpPr>
          <p:cNvPr id="134" name="Rectangle 133"/>
          <p:cNvSpPr/>
          <p:nvPr/>
        </p:nvSpPr>
        <p:spPr bwMode="auto">
          <a:xfrm>
            <a:off x="7397838" y="7561466"/>
            <a:ext cx="1623975" cy="46196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บริหารจัดการทรัพยากรเกษตรและสิ่งแวดล้อมอย่างสมดุลและยั่งยืน</a:t>
            </a:r>
          </a:p>
        </p:txBody>
      </p:sp>
      <p:sp>
        <p:nvSpPr>
          <p:cNvPr id="181" name="Rounded Rectangle 180"/>
          <p:cNvSpPr/>
          <p:nvPr/>
        </p:nvSpPr>
        <p:spPr>
          <a:xfrm>
            <a:off x="8822928" y="8225703"/>
            <a:ext cx="277177" cy="23450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2" name="Rectangle 181"/>
          <p:cNvSpPr/>
          <p:nvPr/>
        </p:nvSpPr>
        <p:spPr>
          <a:xfrm>
            <a:off x="8747030" y="8206293"/>
            <a:ext cx="43794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E23</a:t>
            </a:r>
          </a:p>
        </p:txBody>
      </p:sp>
      <p:sp>
        <p:nvSpPr>
          <p:cNvPr id="195" name="Rounded Rectangle 194"/>
          <p:cNvSpPr/>
          <p:nvPr/>
        </p:nvSpPr>
        <p:spPr>
          <a:xfrm>
            <a:off x="6392855" y="8219563"/>
            <a:ext cx="277177" cy="234505"/>
          </a:xfrm>
          <a:prstGeom prst="roundRect">
            <a:avLst/>
          </a:prstGeom>
          <a:solidFill>
            <a:srgbClr val="CE85EF"/>
          </a:solidFill>
          <a:ln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0" name="Rectangle 199"/>
          <p:cNvSpPr/>
          <p:nvPr/>
        </p:nvSpPr>
        <p:spPr>
          <a:xfrm>
            <a:off x="6297814" y="8200153"/>
            <a:ext cx="45717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D14</a:t>
            </a:r>
          </a:p>
        </p:txBody>
      </p:sp>
      <p:sp>
        <p:nvSpPr>
          <p:cNvPr id="202" name="Rounded Rectangle 201"/>
          <p:cNvSpPr/>
          <p:nvPr/>
        </p:nvSpPr>
        <p:spPr>
          <a:xfrm>
            <a:off x="3854045" y="8228914"/>
            <a:ext cx="277177" cy="234505"/>
          </a:xfrm>
          <a:prstGeom prst="roundRect">
            <a:avLst/>
          </a:prstGeom>
          <a:solidFill>
            <a:srgbClr val="CE85EF"/>
          </a:solidFill>
          <a:ln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3" name="Rectangle 202"/>
          <p:cNvSpPr/>
          <p:nvPr/>
        </p:nvSpPr>
        <p:spPr>
          <a:xfrm>
            <a:off x="3759004" y="8209504"/>
            <a:ext cx="45717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D14</a:t>
            </a:r>
          </a:p>
        </p:txBody>
      </p:sp>
      <p:sp>
        <p:nvSpPr>
          <p:cNvPr id="204" name="Rounded Rectangle 203"/>
          <p:cNvSpPr/>
          <p:nvPr/>
        </p:nvSpPr>
        <p:spPr>
          <a:xfrm>
            <a:off x="4183372" y="8225617"/>
            <a:ext cx="277177" cy="23450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5" name="Rectangle 204"/>
          <p:cNvSpPr/>
          <p:nvPr/>
        </p:nvSpPr>
        <p:spPr>
          <a:xfrm>
            <a:off x="4149953" y="8206207"/>
            <a:ext cx="35298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E3</a:t>
            </a:r>
          </a:p>
        </p:txBody>
      </p:sp>
      <p:sp>
        <p:nvSpPr>
          <p:cNvPr id="206" name="Rounded Rectangle 205"/>
          <p:cNvSpPr/>
          <p:nvPr/>
        </p:nvSpPr>
        <p:spPr>
          <a:xfrm>
            <a:off x="1661861" y="8213732"/>
            <a:ext cx="277177" cy="23450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7" name="Rectangle 206"/>
          <p:cNvSpPr/>
          <p:nvPr/>
        </p:nvSpPr>
        <p:spPr>
          <a:xfrm>
            <a:off x="1618238" y="8194322"/>
            <a:ext cx="43794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E13</a:t>
            </a:r>
          </a:p>
        </p:txBody>
      </p:sp>
      <p:sp>
        <p:nvSpPr>
          <p:cNvPr id="210" name="Rounded Rectangle 209"/>
          <p:cNvSpPr/>
          <p:nvPr/>
        </p:nvSpPr>
        <p:spPr>
          <a:xfrm>
            <a:off x="2909787" y="8237561"/>
            <a:ext cx="247424" cy="220176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1" name="Rectangle 210"/>
          <p:cNvSpPr/>
          <p:nvPr/>
        </p:nvSpPr>
        <p:spPr>
          <a:xfrm>
            <a:off x="2848267" y="8223853"/>
            <a:ext cx="3626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A2</a:t>
            </a:r>
          </a:p>
        </p:txBody>
      </p:sp>
      <p:sp>
        <p:nvSpPr>
          <p:cNvPr id="212" name="Rounded Rectangle 211"/>
          <p:cNvSpPr/>
          <p:nvPr/>
        </p:nvSpPr>
        <p:spPr>
          <a:xfrm>
            <a:off x="5489690" y="8228770"/>
            <a:ext cx="247424" cy="220176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3" name="Rectangle 212"/>
          <p:cNvSpPr/>
          <p:nvPr/>
        </p:nvSpPr>
        <p:spPr>
          <a:xfrm>
            <a:off x="5428170" y="8215062"/>
            <a:ext cx="36260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A2</a:t>
            </a:r>
          </a:p>
        </p:txBody>
      </p:sp>
      <p:sp>
        <p:nvSpPr>
          <p:cNvPr id="216" name="Rounded Rectangle 215"/>
          <p:cNvSpPr/>
          <p:nvPr/>
        </p:nvSpPr>
        <p:spPr>
          <a:xfrm>
            <a:off x="2056179" y="8219392"/>
            <a:ext cx="247424" cy="220176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7" name="Rectangle 216"/>
          <p:cNvSpPr/>
          <p:nvPr/>
        </p:nvSpPr>
        <p:spPr>
          <a:xfrm>
            <a:off x="1996039" y="8199981"/>
            <a:ext cx="34817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F6</a:t>
            </a:r>
          </a:p>
        </p:txBody>
      </p:sp>
      <p:sp>
        <p:nvSpPr>
          <p:cNvPr id="218" name="Rounded Rectangle 217"/>
          <p:cNvSpPr/>
          <p:nvPr/>
        </p:nvSpPr>
        <p:spPr>
          <a:xfrm>
            <a:off x="7518299" y="8237971"/>
            <a:ext cx="247424" cy="220176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9" name="Rectangle 218"/>
          <p:cNvSpPr/>
          <p:nvPr/>
        </p:nvSpPr>
        <p:spPr>
          <a:xfrm>
            <a:off x="7456779" y="8224263"/>
            <a:ext cx="36260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A5</a:t>
            </a:r>
          </a:p>
        </p:txBody>
      </p:sp>
      <p:sp>
        <p:nvSpPr>
          <p:cNvPr id="196" name="Rounded Rectangle 201"/>
          <p:cNvSpPr/>
          <p:nvPr/>
        </p:nvSpPr>
        <p:spPr>
          <a:xfrm>
            <a:off x="1336099" y="8215518"/>
            <a:ext cx="277177" cy="234505"/>
          </a:xfrm>
          <a:prstGeom prst="roundRect">
            <a:avLst/>
          </a:prstGeom>
          <a:solidFill>
            <a:srgbClr val="CE85EF"/>
          </a:solidFill>
          <a:ln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7" name="Rectangle 202"/>
          <p:cNvSpPr/>
          <p:nvPr/>
        </p:nvSpPr>
        <p:spPr>
          <a:xfrm>
            <a:off x="1264091" y="8215518"/>
            <a:ext cx="45717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D2</a:t>
            </a:r>
          </a:p>
        </p:txBody>
      </p:sp>
      <p:sp>
        <p:nvSpPr>
          <p:cNvPr id="215" name="Rounded Rectangle 201"/>
          <p:cNvSpPr/>
          <p:nvPr/>
        </p:nvSpPr>
        <p:spPr>
          <a:xfrm>
            <a:off x="3527874" y="8233103"/>
            <a:ext cx="277177" cy="234505"/>
          </a:xfrm>
          <a:prstGeom prst="roundRect">
            <a:avLst/>
          </a:prstGeom>
          <a:solidFill>
            <a:srgbClr val="CE85EF"/>
          </a:solidFill>
          <a:ln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3" name="Rectangle 202"/>
          <p:cNvSpPr/>
          <p:nvPr/>
        </p:nvSpPr>
        <p:spPr>
          <a:xfrm>
            <a:off x="3432833" y="8213693"/>
            <a:ext cx="45717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D2</a:t>
            </a:r>
          </a:p>
        </p:txBody>
      </p:sp>
      <p:sp>
        <p:nvSpPr>
          <p:cNvPr id="225" name="Rounded Rectangle 194"/>
          <p:cNvSpPr/>
          <p:nvPr/>
        </p:nvSpPr>
        <p:spPr>
          <a:xfrm>
            <a:off x="8102755" y="8234928"/>
            <a:ext cx="277177" cy="234505"/>
          </a:xfrm>
          <a:prstGeom prst="roundRect">
            <a:avLst/>
          </a:prstGeom>
          <a:solidFill>
            <a:srgbClr val="CE85EF"/>
          </a:solidFill>
          <a:ln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6" name="Rectangle 199"/>
          <p:cNvSpPr/>
          <p:nvPr/>
        </p:nvSpPr>
        <p:spPr>
          <a:xfrm>
            <a:off x="8050193" y="8215518"/>
            <a:ext cx="372218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D6</a:t>
            </a:r>
          </a:p>
        </p:txBody>
      </p:sp>
      <p:sp>
        <p:nvSpPr>
          <p:cNvPr id="227" name="Rounded Rectangle 194"/>
          <p:cNvSpPr/>
          <p:nvPr/>
        </p:nvSpPr>
        <p:spPr>
          <a:xfrm>
            <a:off x="8462795" y="8234928"/>
            <a:ext cx="277177" cy="234505"/>
          </a:xfrm>
          <a:prstGeom prst="roundRect">
            <a:avLst/>
          </a:prstGeom>
          <a:solidFill>
            <a:srgbClr val="CE85EF"/>
          </a:solidFill>
          <a:ln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8" name="Rectangle 199"/>
          <p:cNvSpPr/>
          <p:nvPr/>
        </p:nvSpPr>
        <p:spPr>
          <a:xfrm>
            <a:off x="8367754" y="8215518"/>
            <a:ext cx="45717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D15</a:t>
            </a:r>
          </a:p>
        </p:txBody>
      </p:sp>
      <p:sp>
        <p:nvSpPr>
          <p:cNvPr id="229" name="Rounded Rectangle 203"/>
          <p:cNvSpPr/>
          <p:nvPr/>
        </p:nvSpPr>
        <p:spPr>
          <a:xfrm>
            <a:off x="4544928" y="8234928"/>
            <a:ext cx="277177" cy="23450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0" name="Rectangle 204"/>
          <p:cNvSpPr/>
          <p:nvPr/>
        </p:nvSpPr>
        <p:spPr>
          <a:xfrm>
            <a:off x="4425546" y="8215518"/>
            <a:ext cx="51095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E13</a:t>
            </a:r>
          </a:p>
        </p:txBody>
      </p:sp>
      <p:sp>
        <p:nvSpPr>
          <p:cNvPr id="232" name="Rounded Rectangle 203"/>
          <p:cNvSpPr/>
          <p:nvPr/>
        </p:nvSpPr>
        <p:spPr>
          <a:xfrm>
            <a:off x="6712065" y="8197036"/>
            <a:ext cx="277177" cy="23450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4" name="Rectangle 204"/>
          <p:cNvSpPr/>
          <p:nvPr/>
        </p:nvSpPr>
        <p:spPr>
          <a:xfrm>
            <a:off x="6592683" y="8177626"/>
            <a:ext cx="51095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E13</a:t>
            </a:r>
          </a:p>
        </p:txBody>
      </p:sp>
      <p:sp>
        <p:nvSpPr>
          <p:cNvPr id="150" name="Rectangle 51"/>
          <p:cNvSpPr>
            <a:spLocks noChangeArrowheads="1"/>
          </p:cNvSpPr>
          <p:nvPr/>
        </p:nvSpPr>
        <p:spPr bwMode="auto">
          <a:xfrm>
            <a:off x="4158053" y="1289037"/>
            <a:ext cx="2377440" cy="369332"/>
          </a:xfrm>
          <a:prstGeom prst="chevron">
            <a:avLst/>
          </a:prstGeom>
          <a:solidFill>
            <a:srgbClr val="FFE59B"/>
          </a:solidFill>
          <a:ln w="12700">
            <a:solidFill>
              <a:schemeClr val="accent5">
                <a:lumMod val="50000"/>
              </a:schemeClr>
            </a:solidFill>
          </a:ln>
          <a:extLst/>
        </p:spPr>
        <p:txBody>
          <a:bodyPr wrap="square">
            <a:spAutoFit/>
          </a:bodyPr>
          <a:lstStyle>
            <a:lvl1pPr marL="133350" indent="-1333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lvl="0" indent="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en-US" sz="9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ยุทธศาสตร์ที่ 2 การสร้างความเป็นธรรมและลดความเหลื่อมล้ำในสังคม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h-TH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Chevron 5"/>
          <p:cNvSpPr/>
          <p:nvPr/>
        </p:nvSpPr>
        <p:spPr>
          <a:xfrm>
            <a:off x="4193936" y="872352"/>
            <a:ext cx="2468880" cy="365760"/>
          </a:xfrm>
          <a:prstGeom prst="chevron">
            <a:avLst/>
          </a:prstGeom>
          <a:solidFill>
            <a:schemeClr val="accent5">
              <a:lumMod val="50000"/>
              <a:alpha val="40000"/>
            </a:schemeClr>
          </a:solidFill>
          <a:ln w="12700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en-US" sz="900" spc="-4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ยุทธศาสตร์ที่ 3 ด้านการพัฒนาและเสริมสร้างศักยภาพคน</a:t>
            </a:r>
            <a:endParaRPr kumimoji="0" lang="th-TH" altLang="en-US" sz="900" b="0" i="0" u="none" strike="noStrike" kern="1200" cap="none" spc="-4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8" name="TextBox 307"/>
          <p:cNvSpPr txBox="1"/>
          <p:nvPr/>
        </p:nvSpPr>
        <p:spPr>
          <a:xfrm>
            <a:off x="76086" y="1741179"/>
            <a:ext cx="8979746" cy="307777"/>
          </a:xfrm>
          <a:prstGeom prst="roundRect">
            <a:avLst>
              <a:gd name="adj" fmla="val 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กระทรวงแรงงาน</a:t>
            </a:r>
          </a:p>
        </p:txBody>
      </p:sp>
      <p:sp>
        <p:nvSpPr>
          <p:cNvPr id="98" name="TextBox 50"/>
          <p:cNvSpPr txBox="1">
            <a:spLocks noChangeArrowheads="1"/>
          </p:cNvSpPr>
          <p:nvPr/>
        </p:nvSpPr>
        <p:spPr bwMode="auto">
          <a:xfrm>
            <a:off x="329732" y="3263391"/>
            <a:ext cx="1642859" cy="715089"/>
          </a:xfrm>
          <a:prstGeom prst="roundRect">
            <a:avLst/>
          </a:prstGeom>
          <a:solidFill>
            <a:srgbClr val="2F5597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marL="160338" indent="-16033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lvl="0" indent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en-US" sz="1200" dirty="0">
                <a:solidFill>
                  <a:prstClr val="whit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ด้านส่งเสริมขีดความสามารถในการแข่งขันของประเทศ</a:t>
            </a:r>
            <a:endParaRPr kumimoji="0" lang="th-TH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9" name="TextBox 50"/>
          <p:cNvSpPr txBox="1">
            <a:spLocks noChangeArrowheads="1"/>
          </p:cNvSpPr>
          <p:nvPr/>
        </p:nvSpPr>
        <p:spPr bwMode="auto">
          <a:xfrm>
            <a:off x="301947" y="4289433"/>
            <a:ext cx="1691308" cy="715089"/>
          </a:xfrm>
          <a:prstGeom prst="roundRect">
            <a:avLst/>
          </a:prstGeom>
          <a:solidFill>
            <a:srgbClr val="2F5597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marL="160338" indent="-16033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lvl="0" indent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en-US" sz="1200" dirty="0">
                <a:solidFill>
                  <a:prstClr val="whit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ด้านประกัน</a:t>
            </a:r>
          </a:p>
          <a:p>
            <a:pPr marL="0" lvl="0" indent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en-US" sz="1200" dirty="0">
                <a:solidFill>
                  <a:prstClr val="whit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ความมั่นคงใน</a:t>
            </a:r>
            <a:endParaRPr lang="en-US" altLang="en-US" sz="1200" dirty="0">
              <a:solidFill>
                <a:prstClr val="whit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0" lvl="0" indent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en-US" sz="1200" dirty="0">
                <a:solidFill>
                  <a:prstClr val="whit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การทำงาน</a:t>
            </a:r>
            <a:endParaRPr kumimoji="0" lang="th-TH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16" name="Group 115"/>
          <p:cNvGrpSpPr/>
          <p:nvPr/>
        </p:nvGrpSpPr>
        <p:grpSpPr>
          <a:xfrm>
            <a:off x="2610966" y="2356440"/>
            <a:ext cx="3682714" cy="803731"/>
            <a:chOff x="343174" y="2605751"/>
            <a:chExt cx="1775192" cy="6981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7" name="Rounded Rectangle 116"/>
            <p:cNvSpPr/>
            <p:nvPr/>
          </p:nvSpPr>
          <p:spPr>
            <a:xfrm>
              <a:off x="350244" y="2705521"/>
              <a:ext cx="1747359" cy="556010"/>
            </a:xfrm>
            <a:prstGeom prst="roundRect">
              <a:avLst>
                <a:gd name="adj" fmla="val 6591"/>
              </a:avLst>
            </a:prstGeom>
            <a:solidFill>
              <a:srgbClr val="FFE5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8" name="Rounded Rectangle 117"/>
            <p:cNvSpPr/>
            <p:nvPr/>
          </p:nvSpPr>
          <p:spPr>
            <a:xfrm>
              <a:off x="343174" y="2605751"/>
              <a:ext cx="1775192" cy="698167"/>
            </a:xfrm>
            <a:prstGeom prst="roundRect">
              <a:avLst>
                <a:gd name="adj" fmla="val 20894"/>
              </a:avLst>
            </a:prstGeom>
            <a:noFill/>
          </p:spPr>
          <p:txBody>
            <a:bodyPr wrap="square" anchor="ctr">
              <a:spAutoFit/>
            </a:bodyPr>
            <a:lstStyle/>
            <a:p>
              <a:pPr marL="112713" indent="-112713" algn="thaiDist" defTabSz="914400">
                <a:buFontTx/>
                <a:buAutoNum type="arabicPeriod"/>
                <a:defRPr/>
              </a:pPr>
              <a:r>
                <a:rPr lang="th-TH" sz="1000" spc="-40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ผู้ที่ได้รับการรับรองคุณวุฒิวิชาชีพ</a:t>
              </a:r>
              <a:r>
                <a:rPr lang="th-TH" sz="1000" spc="-4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และผู้ผ่านการทดสอบมาตรฐานอาชีพและมาตรฐานฝีมือแรงงานเพิ่มขึ้น (ร้อยละผู้ผ่านการทดสอบมาตรฐานฝีมือแรงงานแห่งชาติได้รับอัตราค่าจ้างตามมาตรฐานฝีมือ</a:t>
              </a:r>
              <a:br>
                <a:rPr lang="th-TH" sz="1000" spc="-4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th-TH" sz="1000" spc="-4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ที่กำหนดตามกฎหมาย)</a:t>
              </a:r>
              <a:endParaRPr kumimoji="0" lang="th-TH" sz="1000" b="0" i="0" u="none" strike="noStrike" kern="1200" cap="none" spc="-4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621983" y="3182396"/>
            <a:ext cx="3707197" cy="400110"/>
            <a:chOff x="247558" y="3528805"/>
            <a:chExt cx="1555437" cy="40011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1" name="Rounded Rectangle 120"/>
            <p:cNvSpPr/>
            <p:nvPr/>
          </p:nvSpPr>
          <p:spPr>
            <a:xfrm>
              <a:off x="247558" y="3546182"/>
              <a:ext cx="1522470" cy="380131"/>
            </a:xfrm>
            <a:prstGeom prst="roundRect">
              <a:avLst/>
            </a:prstGeom>
            <a:solidFill>
              <a:srgbClr val="FFE5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254400" y="3528805"/>
              <a:ext cx="154859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14300" indent="-114300" defTabSz="914400">
                <a:buFont typeface="+mj-lt"/>
                <a:buAutoNum type="arabicPeriod" startAt="2"/>
                <a:defRPr/>
              </a:pPr>
              <a:r>
                <a:rPr lang="th-TH" sz="1000" spc="-4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การมีงานทำของผู้สูงอายุ (อายุ </a:t>
              </a:r>
              <a:r>
                <a:rPr lang="en-US" sz="1000" spc="-4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60-69 </a:t>
              </a:r>
              <a:r>
                <a:rPr lang="th-TH" sz="1000" spc="-4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ปี) เพิ่มขึ้น (ร้อยละของแรงงานได้รับการบรรจุงาน </a:t>
              </a:r>
              <a:r>
                <a:rPr lang="en-US" sz="1000" spc="-4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: </a:t>
              </a:r>
              <a:r>
                <a:rPr lang="th-TH" sz="1000" spc="-4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ร้อยละของผู้สูงอายุมีงานทำ)</a:t>
              </a:r>
              <a:endParaRPr kumimoji="0" lang="en-US" sz="10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2613881" y="3642022"/>
            <a:ext cx="3737841" cy="554245"/>
            <a:chOff x="136873" y="3885151"/>
            <a:chExt cx="1649804" cy="6650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4" name="Rounded Rectangle 123"/>
            <p:cNvSpPr/>
            <p:nvPr/>
          </p:nvSpPr>
          <p:spPr>
            <a:xfrm>
              <a:off x="136873" y="3885151"/>
              <a:ext cx="1605174" cy="637347"/>
            </a:xfrm>
            <a:prstGeom prst="roundRect">
              <a:avLst/>
            </a:prstGeom>
            <a:solidFill>
              <a:srgbClr val="FFE5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157616" y="3885447"/>
              <a:ext cx="1629061" cy="664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12713" lvl="0" indent="-112713" defTabSz="914400">
                <a:buFont typeface="+mj-lt"/>
                <a:buAutoNum type="arabicPeriod" startAt="3"/>
                <a:defRPr/>
              </a:pPr>
              <a:r>
                <a:rPr lang="th-TH" sz="1000" dirty="0">
                  <a:solidFill>
                    <a:srgbClr val="00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สัดส่วนแรงงานนอกระบบที่อยู่ภายใต้ประกันสังคม (ผู้ประกันตนตามมาตรา 40) </a:t>
              </a:r>
              <a:r>
                <a:rPr lang="th-TH" sz="1000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และที่เข้าร่วมกองทุนการออมแห่งชาติ</a:t>
              </a:r>
              <a:r>
                <a:rPr lang="th-TH" sz="1000" dirty="0">
                  <a:solidFill>
                    <a:srgbClr val="00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ต่อกำลังแรงงานเพิ่มขึ้น </a:t>
              </a:r>
              <a:r>
                <a:rPr lang="th-TH" sz="1000" spc="-4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(จำนวนแรงงานนอกระบบที่อยู่ในระบบประกันสังคมเพิ่มขึ้น)</a:t>
              </a:r>
              <a:endParaRPr kumimoji="0" lang="th-TH" sz="10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621334" y="4277731"/>
            <a:ext cx="3617014" cy="707886"/>
            <a:chOff x="2621982" y="4921337"/>
            <a:chExt cx="3842845" cy="7828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3" name="Rounded Rectangle 132"/>
            <p:cNvSpPr/>
            <p:nvPr/>
          </p:nvSpPr>
          <p:spPr>
            <a:xfrm>
              <a:off x="2621982" y="4926352"/>
              <a:ext cx="3842845" cy="741003"/>
            </a:xfrm>
            <a:prstGeom prst="roundRect">
              <a:avLst/>
            </a:prstGeom>
            <a:solidFill>
              <a:srgbClr val="FF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2633378" y="4921337"/>
              <a:ext cx="3750824" cy="782875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marL="114300" lvl="0" indent="-114300" defTabSz="914400" fontAlgn="ctr">
                <a:defRPr/>
              </a:pPr>
              <a:r>
                <a:rPr lang="en-US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4.World</a:t>
              </a:r>
              <a:r>
                <a:rPr lang="th-TH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Competitiveness</a:t>
              </a:r>
              <a:r>
                <a:rPr lang="th-TH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โดย </a:t>
              </a:r>
              <a:r>
                <a:rPr lang="en-US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International</a:t>
              </a:r>
              <a:r>
                <a:rPr lang="th-TH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Institute</a:t>
              </a:r>
              <a:r>
                <a:rPr lang="th-TH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for Management</a:t>
              </a:r>
              <a:r>
                <a:rPr lang="th-TH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Development</a:t>
              </a:r>
              <a:r>
                <a:rPr lang="th-TH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(IMD)</a:t>
              </a:r>
              <a:r>
                <a:rPr lang="th-TH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(อันดับความสามารถในการแข่งขันทางเศรษฐกิจของประเทศไทยด้านผลิตภาพแรงงาน (</a:t>
              </a:r>
              <a:r>
                <a:rPr lang="en-US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Labor Productivity)</a:t>
              </a:r>
              <a:r>
                <a:rPr lang="th-TH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โดย </a:t>
              </a:r>
              <a:r>
                <a:rPr lang="en-US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IMD</a:t>
              </a:r>
              <a:endParaRPr kumimoji="0" lang="th-TH" sz="1000" b="0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56" name="TextBox 169"/>
          <p:cNvSpPr txBox="1">
            <a:spLocks noChangeArrowheads="1"/>
          </p:cNvSpPr>
          <p:nvPr/>
        </p:nvSpPr>
        <p:spPr bwMode="auto">
          <a:xfrm>
            <a:off x="6338231" y="4257093"/>
            <a:ext cx="2932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en-US" sz="1000" b="1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สำนักงานปลัดกระทรวงแรงงาน</a:t>
            </a:r>
            <a:r>
              <a:rPr lang="en-US" altLang="en-US" sz="1000" b="1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/</a:t>
            </a:r>
            <a:br>
              <a:rPr lang="th-TH" altLang="en-US" sz="1000" b="1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th-TH" altLang="en-US" sz="1000" b="1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cs typeface="Tahoma" panose="020B0604030504040204" pitchFamily="34" charset="0"/>
              </a:rPr>
              <a:t>กรม</a:t>
            </a:r>
            <a:r>
              <a:rPr lang="th-TH" altLang="en-US" sz="1000" b="1" spc="-50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การจัดหางาน/ กรมพัฒนาฝีมือแรงงาน/</a:t>
            </a:r>
            <a:br>
              <a:rPr lang="th-TH" altLang="en-US" sz="1000" b="1" spc="-50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th-TH" altLang="en-US" sz="1000" b="1" spc="-50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กรมสวัสดิการและคุ้มครองแรงงาน/สำนักงานประกันสังคม</a:t>
            </a:r>
            <a:endParaRPr kumimoji="0" lang="en-US" altLang="en-US" sz="1000" b="1" i="0" u="none" strike="noStrike" kern="1200" cap="none" spc="-5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7" name="TextBox 35"/>
          <p:cNvSpPr txBox="1">
            <a:spLocks noChangeArrowheads="1"/>
          </p:cNvSpPr>
          <p:nvPr/>
        </p:nvSpPr>
        <p:spPr bwMode="auto">
          <a:xfrm>
            <a:off x="15875" y="155575"/>
            <a:ext cx="85534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การกำหนดตัวชี้วัดองค์ประกอบ </a:t>
            </a: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Function</a:t>
            </a:r>
            <a:r>
              <a:rPr kumimoji="0" lang="th-TH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Base</a:t>
            </a:r>
            <a:r>
              <a:rPr kumimoji="0" lang="th-TH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ของกระทรวง</a:t>
            </a:r>
            <a:r>
              <a:rPr lang="th-TH" altLang="en-US" sz="1600" b="1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แรงงาน</a:t>
            </a:r>
            <a:endParaRPr kumimoji="0" lang="th-TH" altLang="th-TH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158" name="TextBox 50"/>
          <p:cNvSpPr txBox="1">
            <a:spLocks noChangeArrowheads="1"/>
          </p:cNvSpPr>
          <p:nvPr/>
        </p:nvSpPr>
        <p:spPr bwMode="auto">
          <a:xfrm>
            <a:off x="2614981" y="2137914"/>
            <a:ext cx="2618630" cy="272415"/>
          </a:xfrm>
          <a:prstGeom prst="roundRect">
            <a:avLst/>
          </a:prstGeom>
          <a:solidFill>
            <a:schemeClr val="bg2"/>
          </a:solidFill>
          <a:ln w="12700">
            <a:noFill/>
          </a:ln>
          <a:extLst/>
        </p:spPr>
        <p:txBody>
          <a:bodyPr wrap="square">
            <a:spAutoFit/>
          </a:bodyPr>
          <a:lstStyle>
            <a:lvl1pPr marL="160338" indent="-16033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Function KPIs</a:t>
            </a:r>
            <a:endParaRPr kumimoji="0" lang="th-TH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2281840" y="4087123"/>
            <a:ext cx="323165" cy="10088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vert270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2273821" y="2051530"/>
            <a:ext cx="323165" cy="23850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vert270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ตัวชี้วัดตามแผน 12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6" name="TextBox 50"/>
          <p:cNvSpPr txBox="1">
            <a:spLocks noChangeArrowheads="1"/>
          </p:cNvSpPr>
          <p:nvPr/>
        </p:nvSpPr>
        <p:spPr bwMode="auto">
          <a:xfrm>
            <a:off x="6646371" y="2137914"/>
            <a:ext cx="2068018" cy="272415"/>
          </a:xfrm>
          <a:prstGeom prst="roundRect">
            <a:avLst/>
          </a:prstGeom>
          <a:solidFill>
            <a:schemeClr val="bg2"/>
          </a:solidFill>
          <a:ln w="12700">
            <a:noFill/>
          </a:ln>
          <a:extLst/>
        </p:spPr>
        <p:txBody>
          <a:bodyPr wrap="square">
            <a:spAutoFit/>
          </a:bodyPr>
          <a:lstStyle>
            <a:lvl1pPr marL="160338" indent="-16033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หน่วยงานที่รับผิดชอบ</a:t>
            </a:r>
          </a:p>
        </p:txBody>
      </p:sp>
      <p:sp>
        <p:nvSpPr>
          <p:cNvPr id="140" name="Isosceles Triangle 139"/>
          <p:cNvSpPr/>
          <p:nvPr/>
        </p:nvSpPr>
        <p:spPr>
          <a:xfrm rot="5400000">
            <a:off x="6180921" y="2711553"/>
            <a:ext cx="355648" cy="100018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grpSp>
        <p:nvGrpSpPr>
          <p:cNvPr id="148" name="Group 147"/>
          <p:cNvGrpSpPr/>
          <p:nvPr/>
        </p:nvGrpSpPr>
        <p:grpSpPr>
          <a:xfrm>
            <a:off x="1641909" y="6628048"/>
            <a:ext cx="5543527" cy="259939"/>
            <a:chOff x="1789954" y="6608120"/>
            <a:chExt cx="5543527" cy="259939"/>
          </a:xfrm>
        </p:grpSpPr>
        <p:sp>
          <p:nvSpPr>
            <p:cNvPr id="151" name="TextBox 150"/>
            <p:cNvSpPr txBox="1"/>
            <p:nvPr/>
          </p:nvSpPr>
          <p:spPr>
            <a:xfrm>
              <a:off x="1789954" y="6608120"/>
              <a:ext cx="1361322" cy="2308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การแบ่งกลุ่มตัวชี้วัด 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:</a:t>
              </a: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3029567" y="6637227"/>
              <a:ext cx="1951787" cy="230832"/>
            </a:xfrm>
            <a:prstGeom prst="rect">
              <a:avLst/>
            </a:prstGeom>
            <a:solidFill>
              <a:srgbClr val="FFE59B"/>
            </a:soli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ตัวชี้วัดตามแผน 12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4887802" y="6631251"/>
              <a:ext cx="1049129" cy="230832"/>
            </a:xfrm>
            <a:prstGeom prst="rect">
              <a:avLst/>
            </a:prstGeom>
            <a:solidFill>
              <a:srgbClr val="FF9999"/>
            </a:soli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Inter KPIs</a:t>
              </a: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5936931" y="6631943"/>
              <a:ext cx="1396550" cy="233399"/>
            </a:xfrm>
            <a:prstGeom prst="rect">
              <a:avLst/>
            </a:prstGeom>
            <a:solidFill>
              <a:srgbClr val="9DC3E6"/>
            </a:soli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ตัวชี้วัดตามภารกิจหลัก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75" name="Picture 6" descr="à¸à¸¥à¸à¸²à¸£à¸à¹à¸à¸«à¸²à¸£à¸¹à¸à¸ à¸²à¸à¸ªà¸³à¸«à¸£à¸±à¸ à¸£à¸²à¸¢à¹à¸à¹à¹à¸à¸´à¸à¸ªà¸à¸ªà¸¸à¸à¸à¸´à¸à¸²à¸à¸à¸²à¸£à¹à¸à¸©à¸à¸£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1962" y="7318688"/>
            <a:ext cx="1668024" cy="7047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75811" y="6491380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C4FC67-E36D-458E-BC27-A170CA27DBEB}" type="slidenum">
              <a:rPr kumimoji="0" lang="th-TH" alt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th-TH" alt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76" name="TextBox 169"/>
          <p:cNvSpPr txBox="1">
            <a:spLocks noChangeArrowheads="1"/>
          </p:cNvSpPr>
          <p:nvPr/>
        </p:nvSpPr>
        <p:spPr bwMode="auto">
          <a:xfrm>
            <a:off x="6442979" y="3261356"/>
            <a:ext cx="23799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กรมการจัดหางาน</a:t>
            </a:r>
            <a:endParaRPr kumimoji="0" lang="en-US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77" name="TextBox 169"/>
          <p:cNvSpPr txBox="1">
            <a:spLocks noChangeArrowheads="1"/>
          </p:cNvSpPr>
          <p:nvPr/>
        </p:nvSpPr>
        <p:spPr bwMode="auto">
          <a:xfrm>
            <a:off x="6454610" y="3762483"/>
            <a:ext cx="23799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th-TH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cs typeface="Tahoma" panose="020B0604030504040204" pitchFamily="34" charset="0"/>
              </a:rPr>
              <a:t>สำนักงานประกันสังคม</a:t>
            </a:r>
            <a:endParaRPr kumimoji="0" lang="en-US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8" name="TextBox 169"/>
          <p:cNvSpPr txBox="1">
            <a:spLocks noChangeArrowheads="1"/>
          </p:cNvSpPr>
          <p:nvPr/>
        </p:nvSpPr>
        <p:spPr bwMode="auto">
          <a:xfrm>
            <a:off x="6495702" y="2556400"/>
            <a:ext cx="23799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th-TH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สำนักงานปลัดกระทรวงแรงงาน</a:t>
            </a:r>
            <a:r>
              <a:rPr lang="en-US" altLang="en-US" sz="1000" b="1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/</a:t>
            </a:r>
            <a:br>
              <a:rPr lang="th-TH" altLang="en-US" sz="1000" b="1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th-TH" altLang="en-US" sz="1000" b="1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กรมพัฒนาฝีมือแรงงาน</a:t>
            </a:r>
            <a:endParaRPr kumimoji="0" lang="en-US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49" name="TextBox 50"/>
          <p:cNvSpPr txBox="1">
            <a:spLocks noChangeArrowheads="1"/>
          </p:cNvSpPr>
          <p:nvPr/>
        </p:nvSpPr>
        <p:spPr bwMode="auto">
          <a:xfrm>
            <a:off x="6592436" y="871831"/>
            <a:ext cx="2468880" cy="369332"/>
          </a:xfrm>
          <a:prstGeom prst="chevron">
            <a:avLst/>
          </a:prstGeom>
          <a:solidFill>
            <a:schemeClr val="accent5">
              <a:lumMod val="50000"/>
              <a:alpha val="40000"/>
            </a:schemeClr>
          </a:solidFill>
          <a:ln w="12700">
            <a:solidFill>
              <a:schemeClr val="accent5">
                <a:lumMod val="50000"/>
              </a:schemeClr>
            </a:solidFill>
          </a:ln>
          <a:extLst/>
        </p:spPr>
        <p:txBody>
          <a:bodyPr wrap="square">
            <a:spAutoFit/>
          </a:bodyPr>
          <a:lstStyle>
            <a:lvl1pPr marL="160338" indent="-16033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lvl="0" indent="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en-US" sz="900" dirty="0">
                <a:latin typeface="Tahoma" panose="020B0604030504040204" pitchFamily="34" charset="0"/>
                <a:cs typeface="Tahoma" panose="020B0604030504040204" pitchFamily="34" charset="0"/>
              </a:rPr>
              <a:t>ยุทธศาสตร์ที่ 4 ด้านการสร้างโอกาสความเสมอภาคและเท่าเทียมกันในสังคม</a:t>
            </a:r>
          </a:p>
        </p:txBody>
      </p:sp>
      <p:sp>
        <p:nvSpPr>
          <p:cNvPr id="155" name="Rectangle 51"/>
          <p:cNvSpPr>
            <a:spLocks noChangeArrowheads="1"/>
          </p:cNvSpPr>
          <p:nvPr/>
        </p:nvSpPr>
        <p:spPr bwMode="auto">
          <a:xfrm>
            <a:off x="6409586" y="1290368"/>
            <a:ext cx="2651760" cy="365760"/>
          </a:xfrm>
          <a:prstGeom prst="chevron">
            <a:avLst/>
          </a:prstGeom>
          <a:solidFill>
            <a:srgbClr val="FFE59B"/>
          </a:solidFill>
          <a:ln w="12700">
            <a:solidFill>
              <a:schemeClr val="accent5">
                <a:lumMod val="50000"/>
              </a:schemeClr>
            </a:solidFill>
          </a:ln>
          <a:extLst/>
        </p:spPr>
        <p:txBody>
          <a:bodyPr wrap="square">
            <a:spAutoFit/>
          </a:bodyPr>
          <a:lstStyle>
            <a:lvl1pPr marL="133350" indent="-1333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lvl="0" indent="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en-US" sz="9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ยุทธศาสตร์ที่ 3 การสร้างความเข้มแข็งทางเศรษฐกิจและแข่งขันได้อย่างยั่งยืน</a:t>
            </a:r>
            <a:endParaRPr kumimoji="0" lang="th-TH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7" name="Isosceles Triangle 186"/>
          <p:cNvSpPr/>
          <p:nvPr/>
        </p:nvSpPr>
        <p:spPr>
          <a:xfrm rot="5400000">
            <a:off x="6179774" y="3343770"/>
            <a:ext cx="355648" cy="100018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88" name="Isosceles Triangle 187"/>
          <p:cNvSpPr/>
          <p:nvPr/>
        </p:nvSpPr>
        <p:spPr>
          <a:xfrm rot="5400000">
            <a:off x="6178665" y="3863558"/>
            <a:ext cx="355648" cy="100018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01" name="Isosceles Triangle 200"/>
          <p:cNvSpPr/>
          <p:nvPr/>
        </p:nvSpPr>
        <p:spPr>
          <a:xfrm rot="5400000">
            <a:off x="6184064" y="4556691"/>
            <a:ext cx="355648" cy="100018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08" name="Rounded Rectangle 207"/>
          <p:cNvSpPr/>
          <p:nvPr/>
        </p:nvSpPr>
        <p:spPr>
          <a:xfrm>
            <a:off x="2613881" y="5033316"/>
            <a:ext cx="3624467" cy="365760"/>
          </a:xfrm>
          <a:prstGeom prst="roundRect">
            <a:avLst>
              <a:gd name="adj" fmla="val 11685"/>
            </a:avLst>
          </a:prstGeom>
          <a:solidFill>
            <a:srgbClr val="9DC3E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4300" marR="0" lvl="0" indent="-1143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noProof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</a:t>
            </a:r>
            <a:r>
              <a:rPr lang="th-TH" sz="1000" noProof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อัตราการประสบอันตรายหรือเจ็บป่วยเนื่องจากการทำงานต่อลูกจ้าง </a:t>
            </a:r>
            <a:r>
              <a:rPr lang="en-US" sz="1000" noProof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1,000 </a:t>
            </a:r>
            <a:r>
              <a:rPr lang="th-TH" sz="1000" noProof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คน</a:t>
            </a:r>
            <a:endParaRPr kumimoji="0" lang="th-TH" sz="1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4" name="Isosceles Triangle 213"/>
          <p:cNvSpPr/>
          <p:nvPr/>
        </p:nvSpPr>
        <p:spPr>
          <a:xfrm rot="5400000">
            <a:off x="6197249" y="5617251"/>
            <a:ext cx="355648" cy="100018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2170125" y="5177433"/>
            <a:ext cx="461665" cy="967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vert270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ตัวชี้วัดตาม</a:t>
            </a:r>
            <a:b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ภารกิจหลัก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2" name="TextBox 169"/>
          <p:cNvSpPr txBox="1">
            <a:spLocks noChangeArrowheads="1"/>
          </p:cNvSpPr>
          <p:nvPr/>
        </p:nvSpPr>
        <p:spPr bwMode="auto">
          <a:xfrm>
            <a:off x="6427060" y="5093359"/>
            <a:ext cx="266852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en-US" sz="1000" b="1" spc="-50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กรมสวัสดิการและคุ้มครองแรงงาน</a:t>
            </a:r>
            <a:endParaRPr kumimoji="0" lang="en-US" altLang="en-US" sz="1000" b="1" i="0" u="none" strike="noStrike" kern="1200" cap="none" spc="-5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2" name="Rounded Rectangle 131"/>
          <p:cNvSpPr/>
          <p:nvPr/>
        </p:nvSpPr>
        <p:spPr>
          <a:xfrm>
            <a:off x="2622117" y="5489449"/>
            <a:ext cx="3624467" cy="365760"/>
          </a:xfrm>
          <a:prstGeom prst="roundRect">
            <a:avLst>
              <a:gd name="adj" fmla="val 11685"/>
            </a:avLst>
          </a:prstGeom>
          <a:solidFill>
            <a:srgbClr val="9DC3E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defRPr/>
            </a:pPr>
            <a:r>
              <a:rPr lang="en-US" sz="1000" noProof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</a:t>
            </a:r>
            <a:r>
              <a:rPr lang="th-TH" sz="1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ความสำเร็จในการผลักดันอันดับความยากง่ายในการประกอบธุรกิจดีขึ้น : ด้านการเริ่มต้นธุรกิจ และด้านการชำระภาษี</a:t>
            </a:r>
            <a:endParaRPr kumimoji="0" lang="th-TH" sz="1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8" name="Isosceles Triangle 137"/>
          <p:cNvSpPr/>
          <p:nvPr/>
        </p:nvSpPr>
        <p:spPr>
          <a:xfrm rot="5400000">
            <a:off x="6178665" y="5159570"/>
            <a:ext cx="355648" cy="100018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43" name="Rounded Rectangle 142"/>
          <p:cNvSpPr/>
          <p:nvPr/>
        </p:nvSpPr>
        <p:spPr>
          <a:xfrm>
            <a:off x="2604356" y="5955125"/>
            <a:ext cx="3624467" cy="365760"/>
          </a:xfrm>
          <a:prstGeom prst="roundRect">
            <a:avLst>
              <a:gd name="adj" fmla="val 11685"/>
            </a:avLst>
          </a:prstGeom>
          <a:solidFill>
            <a:srgbClr val="9DC3E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9063" lvl="0" indent="-119063" defTabSz="914400">
              <a:defRPr/>
            </a:pPr>
            <a:r>
              <a:rPr lang="en-US" sz="1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US" sz="1000" noProof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kumimoji="0" lang="th-TH" sz="1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4" name="TextBox 169"/>
          <p:cNvSpPr txBox="1">
            <a:spLocks noChangeArrowheads="1"/>
          </p:cNvSpPr>
          <p:nvPr/>
        </p:nvSpPr>
        <p:spPr bwMode="auto">
          <a:xfrm>
            <a:off x="6417535" y="5529393"/>
            <a:ext cx="266852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en-US" sz="1000" b="1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สำนักงานประกันสังคม</a:t>
            </a:r>
            <a:endParaRPr lang="en-US" altLang="en-US" sz="1000" b="1" dirty="0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7" name="Isosceles Triangle 146"/>
          <p:cNvSpPr/>
          <p:nvPr/>
        </p:nvSpPr>
        <p:spPr>
          <a:xfrm rot="5400000">
            <a:off x="6165865" y="6090376"/>
            <a:ext cx="355648" cy="100018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40347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8700" y="4831644"/>
            <a:ext cx="9101433" cy="136595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ounded Rectangle 94"/>
          <p:cNvSpPr/>
          <p:nvPr/>
        </p:nvSpPr>
        <p:spPr>
          <a:xfrm>
            <a:off x="42568" y="4004649"/>
            <a:ext cx="7165844" cy="563477"/>
          </a:xfrm>
          <a:prstGeom prst="roundRect">
            <a:avLst>
              <a:gd name="adj" fmla="val 13651"/>
            </a:avLst>
          </a:prstGeom>
          <a:solidFill>
            <a:srgbClr val="FFE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>
              <a:defRPr/>
            </a:pPr>
            <a:endParaRPr kumimoji="0" lang="en-US" sz="1000" b="1" i="0" u="none" strike="noStrike" kern="1200" cap="none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4" name="Rounded Rectangle 173"/>
          <p:cNvSpPr/>
          <p:nvPr/>
        </p:nvSpPr>
        <p:spPr>
          <a:xfrm>
            <a:off x="743835" y="8226434"/>
            <a:ext cx="247424" cy="220176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4579" y="8209615"/>
            <a:ext cx="36260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A2</a:t>
            </a:r>
          </a:p>
        </p:txBody>
      </p:sp>
      <p:sp>
        <p:nvSpPr>
          <p:cNvPr id="184" name="Rounded Rectangle 183"/>
          <p:cNvSpPr/>
          <p:nvPr/>
        </p:nvSpPr>
        <p:spPr>
          <a:xfrm>
            <a:off x="1048067" y="8226434"/>
            <a:ext cx="247424" cy="22017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249363" y="7274054"/>
            <a:ext cx="1917037" cy="78422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113382" y="7277262"/>
            <a:ext cx="1969714" cy="8001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อ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683331" y="7275098"/>
            <a:ext cx="2280211" cy="81597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16763" y="7278273"/>
            <a:ext cx="2173287" cy="81597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20859" name="Rectangle 61"/>
          <p:cNvSpPr>
            <a:spLocks noChangeArrowheads="1"/>
          </p:cNvSpPr>
          <p:nvPr/>
        </p:nvSpPr>
        <p:spPr bwMode="auto">
          <a:xfrm>
            <a:off x="5571375" y="8675273"/>
            <a:ext cx="12033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68275" indent="-168275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168275" marR="0" lvl="0" indent="-1682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 Light" panose="020F0302020204030204" pitchFamily="34" charset="0"/>
              <a:buAutoNum type="arabicParenR"/>
              <a:tabLst/>
              <a:defRPr/>
            </a:pPr>
            <a:endParaRPr kumimoji="0" lang="en-US" altLang="en-US" sz="600" b="0" i="0" u="none" strike="noStrike" kern="1200" cap="none" spc="0" normalizeH="0" baseline="0" noProof="0">
              <a:ln>
                <a:noFill/>
              </a:ln>
              <a:solidFill>
                <a:srgbClr val="215968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223588" y="7406861"/>
            <a:ext cx="971550" cy="2746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1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1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5504700" y="7387811"/>
            <a:ext cx="1168400" cy="2746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1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429407" y="7587832"/>
            <a:ext cx="1061736" cy="46196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เพิ่มประสิทธิภาพการผลิตและยกระดับมาตรฐานสินค้าเกษตร</a:t>
            </a:r>
          </a:p>
        </p:txBody>
      </p:sp>
      <p:sp>
        <p:nvSpPr>
          <p:cNvPr id="86" name="Rectangle 85"/>
          <p:cNvSpPr/>
          <p:nvPr/>
        </p:nvSpPr>
        <p:spPr bwMode="auto">
          <a:xfrm>
            <a:off x="1514294" y="7587830"/>
            <a:ext cx="1072729" cy="45402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เพิ่มความสามารถในการแข่งขันภาคการเกษตรด้วยเทคโนโลยีและนวัตกรรม</a:t>
            </a:r>
          </a:p>
        </p:txBody>
      </p:sp>
      <p:sp>
        <p:nvSpPr>
          <p:cNvPr id="92" name="Rectangle 91"/>
          <p:cNvSpPr/>
          <p:nvPr/>
        </p:nvSpPr>
        <p:spPr bwMode="auto">
          <a:xfrm>
            <a:off x="5245943" y="7587832"/>
            <a:ext cx="1709731" cy="46196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สร้างความเข้มแข็งให้กับเกษตรกร</a:t>
            </a:r>
            <a:b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และสถาบันเกษตรกร</a:t>
            </a:r>
          </a:p>
        </p:txBody>
      </p:sp>
      <p:sp>
        <p:nvSpPr>
          <p:cNvPr id="129" name="Rectangle 128"/>
          <p:cNvSpPr/>
          <p:nvPr/>
        </p:nvSpPr>
        <p:spPr bwMode="auto">
          <a:xfrm>
            <a:off x="2709616" y="7587832"/>
            <a:ext cx="1096455" cy="46196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เพิ่มประสิทธิภาพการ ผลิตและยกระดับมาตรฐานสินค้าเกษตร</a:t>
            </a:r>
          </a:p>
        </p:txBody>
      </p:sp>
      <p:sp>
        <p:nvSpPr>
          <p:cNvPr id="130" name="Rectangle 129"/>
          <p:cNvSpPr/>
          <p:nvPr/>
        </p:nvSpPr>
        <p:spPr bwMode="auto">
          <a:xfrm>
            <a:off x="3829224" y="7587832"/>
            <a:ext cx="1111169" cy="46196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บริหารจัดการทรัพยากรเกษตรและสิ่งแวดล้อมอย่างสมดุลและยั่งยืน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5113381" y="8143462"/>
            <a:ext cx="1983579" cy="415925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7245619" y="8129173"/>
            <a:ext cx="1932556" cy="419100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76086" y="7184579"/>
            <a:ext cx="346249" cy="1575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vert27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เป้าหมาย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kumimoji="0" lang="th-TH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ยุทธศาสตร์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9" name="Down Arrow 168"/>
          <p:cNvSpPr/>
          <p:nvPr/>
        </p:nvSpPr>
        <p:spPr>
          <a:xfrm>
            <a:off x="1262807" y="8555370"/>
            <a:ext cx="552450" cy="164648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1" name="Down Arrow 170"/>
          <p:cNvSpPr/>
          <p:nvPr/>
        </p:nvSpPr>
        <p:spPr>
          <a:xfrm>
            <a:off x="5820612" y="8573339"/>
            <a:ext cx="552450" cy="125745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2" name="Down Arrow 171"/>
          <p:cNvSpPr/>
          <p:nvPr/>
        </p:nvSpPr>
        <p:spPr>
          <a:xfrm>
            <a:off x="3597338" y="8568070"/>
            <a:ext cx="552450" cy="158385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3" name="Down Arrow 172"/>
          <p:cNvSpPr/>
          <p:nvPr/>
        </p:nvSpPr>
        <p:spPr>
          <a:xfrm>
            <a:off x="7964485" y="8554393"/>
            <a:ext cx="552450" cy="144694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2761613" y="8143462"/>
            <a:ext cx="2128837" cy="415925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0" name="Rectangle 169"/>
          <p:cNvSpPr/>
          <p:nvPr/>
        </p:nvSpPr>
        <p:spPr>
          <a:xfrm>
            <a:off x="432638" y="8131555"/>
            <a:ext cx="2157412" cy="415925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t>ยี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3" name="Rectangle 182"/>
          <p:cNvSpPr/>
          <p:nvPr/>
        </p:nvSpPr>
        <p:spPr>
          <a:xfrm>
            <a:off x="991259" y="8207023"/>
            <a:ext cx="36260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B3</a:t>
            </a:r>
          </a:p>
        </p:txBody>
      </p:sp>
      <p:sp>
        <p:nvSpPr>
          <p:cNvPr id="185" name="Rounded Rectangle 184"/>
          <p:cNvSpPr/>
          <p:nvPr/>
        </p:nvSpPr>
        <p:spPr>
          <a:xfrm>
            <a:off x="3248915" y="8241358"/>
            <a:ext cx="247424" cy="22017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6" name="Rectangle 185"/>
          <p:cNvSpPr/>
          <p:nvPr/>
        </p:nvSpPr>
        <p:spPr>
          <a:xfrm>
            <a:off x="3205747" y="8223302"/>
            <a:ext cx="3626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B3</a:t>
            </a:r>
          </a:p>
        </p:txBody>
      </p:sp>
      <p:sp>
        <p:nvSpPr>
          <p:cNvPr id="189" name="Rounded Rectangle 188"/>
          <p:cNvSpPr/>
          <p:nvPr/>
        </p:nvSpPr>
        <p:spPr>
          <a:xfrm>
            <a:off x="5781245" y="8228575"/>
            <a:ext cx="247424" cy="22017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0" name="Rectangle 189"/>
          <p:cNvSpPr/>
          <p:nvPr/>
        </p:nvSpPr>
        <p:spPr>
          <a:xfrm>
            <a:off x="5721311" y="8209164"/>
            <a:ext cx="36260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B3</a:t>
            </a:r>
          </a:p>
        </p:txBody>
      </p:sp>
      <p:sp>
        <p:nvSpPr>
          <p:cNvPr id="192" name="Rectangle 191"/>
          <p:cNvSpPr/>
          <p:nvPr/>
        </p:nvSpPr>
        <p:spPr>
          <a:xfrm>
            <a:off x="5412367" y="8216648"/>
            <a:ext cx="36260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A2</a:t>
            </a:r>
          </a:p>
        </p:txBody>
      </p:sp>
      <p:sp>
        <p:nvSpPr>
          <p:cNvPr id="193" name="Rounded Rectangle 192"/>
          <p:cNvSpPr/>
          <p:nvPr/>
        </p:nvSpPr>
        <p:spPr>
          <a:xfrm>
            <a:off x="7806329" y="8230215"/>
            <a:ext cx="247424" cy="22017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7744811" y="8210804"/>
            <a:ext cx="36260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B4</a:t>
            </a:r>
          </a:p>
        </p:txBody>
      </p:sp>
      <p:sp>
        <p:nvSpPr>
          <p:cNvPr id="198" name="Rounded Rectangle 197"/>
          <p:cNvSpPr/>
          <p:nvPr/>
        </p:nvSpPr>
        <p:spPr>
          <a:xfrm>
            <a:off x="6090808" y="8226118"/>
            <a:ext cx="247424" cy="220176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9" name="Rectangle 198"/>
          <p:cNvSpPr/>
          <p:nvPr/>
        </p:nvSpPr>
        <p:spPr>
          <a:xfrm>
            <a:off x="6032477" y="8206707"/>
            <a:ext cx="35939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C1</a:t>
            </a:r>
          </a:p>
        </p:txBody>
      </p:sp>
      <p:sp>
        <p:nvSpPr>
          <p:cNvPr id="134" name="Rectangle 133"/>
          <p:cNvSpPr/>
          <p:nvPr/>
        </p:nvSpPr>
        <p:spPr bwMode="auto">
          <a:xfrm>
            <a:off x="7397838" y="7561466"/>
            <a:ext cx="1623975" cy="46196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บริหารจัดการทรัพยากรเกษตรและสิ่งแวดล้อมอย่างสมดุลและยั่งยืน</a:t>
            </a:r>
          </a:p>
        </p:txBody>
      </p:sp>
      <p:sp>
        <p:nvSpPr>
          <p:cNvPr id="181" name="Rounded Rectangle 180"/>
          <p:cNvSpPr/>
          <p:nvPr/>
        </p:nvSpPr>
        <p:spPr>
          <a:xfrm>
            <a:off x="8822928" y="8225703"/>
            <a:ext cx="277177" cy="23450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2" name="Rectangle 181"/>
          <p:cNvSpPr/>
          <p:nvPr/>
        </p:nvSpPr>
        <p:spPr>
          <a:xfrm>
            <a:off x="8747030" y="8206293"/>
            <a:ext cx="43794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E23</a:t>
            </a:r>
          </a:p>
        </p:txBody>
      </p:sp>
      <p:sp>
        <p:nvSpPr>
          <p:cNvPr id="195" name="Rounded Rectangle 194"/>
          <p:cNvSpPr/>
          <p:nvPr/>
        </p:nvSpPr>
        <p:spPr>
          <a:xfrm>
            <a:off x="6392855" y="8219563"/>
            <a:ext cx="277177" cy="234505"/>
          </a:xfrm>
          <a:prstGeom prst="roundRect">
            <a:avLst/>
          </a:prstGeom>
          <a:solidFill>
            <a:srgbClr val="CE85EF"/>
          </a:solidFill>
          <a:ln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0" name="Rectangle 199"/>
          <p:cNvSpPr/>
          <p:nvPr/>
        </p:nvSpPr>
        <p:spPr>
          <a:xfrm>
            <a:off x="6297814" y="8200153"/>
            <a:ext cx="45717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D14</a:t>
            </a:r>
          </a:p>
        </p:txBody>
      </p:sp>
      <p:sp>
        <p:nvSpPr>
          <p:cNvPr id="202" name="Rounded Rectangle 201"/>
          <p:cNvSpPr/>
          <p:nvPr/>
        </p:nvSpPr>
        <p:spPr>
          <a:xfrm>
            <a:off x="3854045" y="8228914"/>
            <a:ext cx="277177" cy="234505"/>
          </a:xfrm>
          <a:prstGeom prst="roundRect">
            <a:avLst/>
          </a:prstGeom>
          <a:solidFill>
            <a:srgbClr val="CE85EF"/>
          </a:solidFill>
          <a:ln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3" name="Rectangle 202"/>
          <p:cNvSpPr/>
          <p:nvPr/>
        </p:nvSpPr>
        <p:spPr>
          <a:xfrm>
            <a:off x="3759004" y="8209504"/>
            <a:ext cx="45717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D14</a:t>
            </a:r>
          </a:p>
        </p:txBody>
      </p:sp>
      <p:sp>
        <p:nvSpPr>
          <p:cNvPr id="204" name="Rounded Rectangle 203"/>
          <p:cNvSpPr/>
          <p:nvPr/>
        </p:nvSpPr>
        <p:spPr>
          <a:xfrm>
            <a:off x="4183372" y="8225617"/>
            <a:ext cx="277177" cy="23450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5" name="Rectangle 204"/>
          <p:cNvSpPr/>
          <p:nvPr/>
        </p:nvSpPr>
        <p:spPr>
          <a:xfrm>
            <a:off x="4149953" y="8206207"/>
            <a:ext cx="35298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E3</a:t>
            </a:r>
          </a:p>
        </p:txBody>
      </p:sp>
      <p:sp>
        <p:nvSpPr>
          <p:cNvPr id="206" name="Rounded Rectangle 205"/>
          <p:cNvSpPr/>
          <p:nvPr/>
        </p:nvSpPr>
        <p:spPr>
          <a:xfrm>
            <a:off x="1661861" y="8213732"/>
            <a:ext cx="277177" cy="23450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7" name="Rectangle 206"/>
          <p:cNvSpPr/>
          <p:nvPr/>
        </p:nvSpPr>
        <p:spPr>
          <a:xfrm>
            <a:off x="1618238" y="8194322"/>
            <a:ext cx="43794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E13</a:t>
            </a:r>
          </a:p>
        </p:txBody>
      </p:sp>
      <p:sp>
        <p:nvSpPr>
          <p:cNvPr id="210" name="Rounded Rectangle 209"/>
          <p:cNvSpPr/>
          <p:nvPr/>
        </p:nvSpPr>
        <p:spPr>
          <a:xfrm>
            <a:off x="2909787" y="8237561"/>
            <a:ext cx="247424" cy="220176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1" name="Rectangle 210"/>
          <p:cNvSpPr/>
          <p:nvPr/>
        </p:nvSpPr>
        <p:spPr>
          <a:xfrm>
            <a:off x="2848267" y="8223853"/>
            <a:ext cx="3626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A2</a:t>
            </a:r>
          </a:p>
        </p:txBody>
      </p:sp>
      <p:sp>
        <p:nvSpPr>
          <p:cNvPr id="212" name="Rounded Rectangle 211"/>
          <p:cNvSpPr/>
          <p:nvPr/>
        </p:nvSpPr>
        <p:spPr>
          <a:xfrm>
            <a:off x="5489690" y="8228770"/>
            <a:ext cx="247424" cy="220176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3" name="Rectangle 212"/>
          <p:cNvSpPr/>
          <p:nvPr/>
        </p:nvSpPr>
        <p:spPr>
          <a:xfrm>
            <a:off x="5428170" y="8215062"/>
            <a:ext cx="36260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A2</a:t>
            </a:r>
          </a:p>
        </p:txBody>
      </p:sp>
      <p:sp>
        <p:nvSpPr>
          <p:cNvPr id="216" name="Rounded Rectangle 215"/>
          <p:cNvSpPr/>
          <p:nvPr/>
        </p:nvSpPr>
        <p:spPr>
          <a:xfrm>
            <a:off x="2056179" y="8219392"/>
            <a:ext cx="247424" cy="220176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7" name="Rectangle 216"/>
          <p:cNvSpPr/>
          <p:nvPr/>
        </p:nvSpPr>
        <p:spPr>
          <a:xfrm>
            <a:off x="1996039" y="8199981"/>
            <a:ext cx="34817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F6</a:t>
            </a:r>
          </a:p>
        </p:txBody>
      </p:sp>
      <p:sp>
        <p:nvSpPr>
          <p:cNvPr id="218" name="Rounded Rectangle 217"/>
          <p:cNvSpPr/>
          <p:nvPr/>
        </p:nvSpPr>
        <p:spPr>
          <a:xfrm>
            <a:off x="7518299" y="8237971"/>
            <a:ext cx="247424" cy="220176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9" name="Rectangle 218"/>
          <p:cNvSpPr/>
          <p:nvPr/>
        </p:nvSpPr>
        <p:spPr>
          <a:xfrm>
            <a:off x="7456779" y="8224263"/>
            <a:ext cx="36260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A5</a:t>
            </a:r>
          </a:p>
        </p:txBody>
      </p:sp>
      <p:sp>
        <p:nvSpPr>
          <p:cNvPr id="196" name="Rounded Rectangle 201"/>
          <p:cNvSpPr/>
          <p:nvPr/>
        </p:nvSpPr>
        <p:spPr>
          <a:xfrm>
            <a:off x="1336099" y="8215518"/>
            <a:ext cx="277177" cy="234505"/>
          </a:xfrm>
          <a:prstGeom prst="roundRect">
            <a:avLst/>
          </a:prstGeom>
          <a:solidFill>
            <a:srgbClr val="CE85EF"/>
          </a:solidFill>
          <a:ln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7" name="Rectangle 202"/>
          <p:cNvSpPr/>
          <p:nvPr/>
        </p:nvSpPr>
        <p:spPr>
          <a:xfrm>
            <a:off x="1264091" y="8215518"/>
            <a:ext cx="45717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D2</a:t>
            </a:r>
          </a:p>
        </p:txBody>
      </p:sp>
      <p:sp>
        <p:nvSpPr>
          <p:cNvPr id="215" name="Rounded Rectangle 201"/>
          <p:cNvSpPr/>
          <p:nvPr/>
        </p:nvSpPr>
        <p:spPr>
          <a:xfrm>
            <a:off x="3527874" y="8233103"/>
            <a:ext cx="277177" cy="234505"/>
          </a:xfrm>
          <a:prstGeom prst="roundRect">
            <a:avLst/>
          </a:prstGeom>
          <a:solidFill>
            <a:srgbClr val="CE85EF"/>
          </a:solidFill>
          <a:ln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3" name="Rectangle 202"/>
          <p:cNvSpPr/>
          <p:nvPr/>
        </p:nvSpPr>
        <p:spPr>
          <a:xfrm>
            <a:off x="3432833" y="8213693"/>
            <a:ext cx="45717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D2</a:t>
            </a:r>
          </a:p>
        </p:txBody>
      </p:sp>
      <p:sp>
        <p:nvSpPr>
          <p:cNvPr id="225" name="Rounded Rectangle 194"/>
          <p:cNvSpPr/>
          <p:nvPr/>
        </p:nvSpPr>
        <p:spPr>
          <a:xfrm>
            <a:off x="8102755" y="8234928"/>
            <a:ext cx="277177" cy="234505"/>
          </a:xfrm>
          <a:prstGeom prst="roundRect">
            <a:avLst/>
          </a:prstGeom>
          <a:solidFill>
            <a:srgbClr val="CE85EF"/>
          </a:solidFill>
          <a:ln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6" name="Rectangle 199"/>
          <p:cNvSpPr/>
          <p:nvPr/>
        </p:nvSpPr>
        <p:spPr>
          <a:xfrm>
            <a:off x="8050193" y="8215518"/>
            <a:ext cx="372218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D6</a:t>
            </a:r>
          </a:p>
        </p:txBody>
      </p:sp>
      <p:sp>
        <p:nvSpPr>
          <p:cNvPr id="227" name="Rounded Rectangle 194"/>
          <p:cNvSpPr/>
          <p:nvPr/>
        </p:nvSpPr>
        <p:spPr>
          <a:xfrm>
            <a:off x="8462795" y="8234928"/>
            <a:ext cx="277177" cy="234505"/>
          </a:xfrm>
          <a:prstGeom prst="roundRect">
            <a:avLst/>
          </a:prstGeom>
          <a:solidFill>
            <a:srgbClr val="CE85EF"/>
          </a:solidFill>
          <a:ln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8" name="Rectangle 199"/>
          <p:cNvSpPr/>
          <p:nvPr/>
        </p:nvSpPr>
        <p:spPr>
          <a:xfrm>
            <a:off x="8367754" y="8215518"/>
            <a:ext cx="45717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D15</a:t>
            </a:r>
          </a:p>
        </p:txBody>
      </p:sp>
      <p:sp>
        <p:nvSpPr>
          <p:cNvPr id="229" name="Rounded Rectangle 203"/>
          <p:cNvSpPr/>
          <p:nvPr/>
        </p:nvSpPr>
        <p:spPr>
          <a:xfrm>
            <a:off x="4544928" y="8234928"/>
            <a:ext cx="277177" cy="23450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0" name="Rectangle 204"/>
          <p:cNvSpPr/>
          <p:nvPr/>
        </p:nvSpPr>
        <p:spPr>
          <a:xfrm>
            <a:off x="4425546" y="8215518"/>
            <a:ext cx="51095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E13</a:t>
            </a:r>
          </a:p>
        </p:txBody>
      </p:sp>
      <p:sp>
        <p:nvSpPr>
          <p:cNvPr id="232" name="Rounded Rectangle 203"/>
          <p:cNvSpPr/>
          <p:nvPr/>
        </p:nvSpPr>
        <p:spPr>
          <a:xfrm>
            <a:off x="6712065" y="8197036"/>
            <a:ext cx="277177" cy="23450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4" name="Rectangle 204"/>
          <p:cNvSpPr/>
          <p:nvPr/>
        </p:nvSpPr>
        <p:spPr>
          <a:xfrm>
            <a:off x="6592683" y="8177626"/>
            <a:ext cx="51095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E13</a:t>
            </a:r>
          </a:p>
        </p:txBody>
      </p:sp>
      <p:sp>
        <p:nvSpPr>
          <p:cNvPr id="308" name="TextBox 307"/>
          <p:cNvSpPr txBox="1"/>
          <p:nvPr/>
        </p:nvSpPr>
        <p:spPr>
          <a:xfrm>
            <a:off x="66835" y="1371472"/>
            <a:ext cx="8979746" cy="338554"/>
          </a:xfrm>
          <a:prstGeom prst="roundRect">
            <a:avLst>
              <a:gd name="adj" fmla="val 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กระทรวงแรงงาน</a:t>
            </a:r>
          </a:p>
        </p:txBody>
      </p:sp>
      <p:sp>
        <p:nvSpPr>
          <p:cNvPr id="98" name="TextBox 50"/>
          <p:cNvSpPr txBox="1">
            <a:spLocks noChangeArrowheads="1"/>
          </p:cNvSpPr>
          <p:nvPr/>
        </p:nvSpPr>
        <p:spPr bwMode="auto">
          <a:xfrm>
            <a:off x="1926934" y="1918012"/>
            <a:ext cx="3535597" cy="28092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 anchor="ctr">
            <a:spAutoFit/>
          </a:bodyPr>
          <a:lstStyle>
            <a:lvl1pPr marL="160338" indent="-16033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ด้านส่งเสริมขีดความสามารถในการแข่งขันของประเทศ</a:t>
            </a:r>
          </a:p>
        </p:txBody>
      </p:sp>
      <p:sp>
        <p:nvSpPr>
          <p:cNvPr id="99" name="TextBox 50"/>
          <p:cNvSpPr txBox="1">
            <a:spLocks noChangeArrowheads="1"/>
          </p:cNvSpPr>
          <p:nvPr/>
        </p:nvSpPr>
        <p:spPr bwMode="auto">
          <a:xfrm>
            <a:off x="5495647" y="1907623"/>
            <a:ext cx="3577767" cy="289441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 anchor="ctr">
            <a:spAutoFit/>
          </a:bodyPr>
          <a:lstStyle>
            <a:lvl1pPr marL="160338" indent="-16033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cs typeface="Tahoma" panose="020B0604030504040204" pitchFamily="34" charset="0"/>
              </a:rPr>
              <a:t>ด้านประกันความมั่นคงในการทำ</a:t>
            </a:r>
            <a:r>
              <a:rPr lang="th-TH" altLang="en-US" sz="1050" b="1" dirty="0">
                <a:solidFill>
                  <a:prstClr val="whit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งาน</a:t>
            </a:r>
            <a:endParaRPr kumimoji="0" lang="th-TH" altLang="en-US" sz="10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441524"/>
              </p:ext>
            </p:extLst>
          </p:nvPr>
        </p:nvGraphicFramePr>
        <p:xfrm>
          <a:off x="30083" y="2283794"/>
          <a:ext cx="9043329" cy="423186"/>
        </p:xfrm>
        <a:graphic>
          <a:graphicData uri="http://schemas.openxmlformats.org/drawingml/2006/table">
            <a:tbl>
              <a:tblPr firstRow="1" bandRow="1"/>
              <a:tblGrid>
                <a:gridCol w="1863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8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48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948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948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3186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สำนักงานปลัด</a:t>
                      </a:r>
                      <a:br>
                        <a:rPr lang="th-TH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กระทรวงแรงงาน</a:t>
                      </a:r>
                    </a:p>
                  </a:txBody>
                  <a:tcPr marL="1625" marR="1625" marT="16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กรมพัฒนาฝีมือแรงงาน</a:t>
                      </a:r>
                    </a:p>
                  </a:txBody>
                  <a:tcPr marL="1625" marR="1625" marT="16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กรมการจัดหางาน</a:t>
                      </a:r>
                    </a:p>
                  </a:txBody>
                  <a:tcPr marL="1625" marR="1625" marT="16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กรมสวัสดิการและ</a:t>
                      </a:r>
                      <a:br>
                        <a:rPr kumimoji="0" lang="th-TH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kumimoji="0" lang="th-TH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คุ้มครองแรงงาน</a:t>
                      </a:r>
                    </a:p>
                  </a:txBody>
                  <a:tcPr marL="1625" marR="1625" marT="16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สำนักงานประกันสังคม</a:t>
                      </a:r>
                    </a:p>
                  </a:txBody>
                  <a:tcPr marL="1625" marR="1625" marT="16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3" name="Rounded Rectangle 82"/>
          <p:cNvSpPr/>
          <p:nvPr/>
        </p:nvSpPr>
        <p:spPr>
          <a:xfrm>
            <a:off x="42567" y="2803341"/>
            <a:ext cx="3613183" cy="1143472"/>
          </a:xfrm>
          <a:prstGeom prst="roundRect">
            <a:avLst>
              <a:gd name="adj" fmla="val 13651"/>
            </a:avLst>
          </a:prstGeom>
          <a:solidFill>
            <a:srgbClr val="FFE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>
              <a:defRPr/>
            </a:pPr>
            <a:r>
              <a:rPr lang="th-TH" sz="1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้อยละผู้ผ่านการทดสอบมาตรฐานฝีมือแรงงานแห่งชาติได้รับอัตราค่าจ้างตามมาตรฐานฝีมือที่กำหนดตามกฎหมาย</a:t>
            </a:r>
            <a:endParaRPr kumimoji="0" lang="en-US" sz="1000" b="1" i="0" u="none" strike="noStrike" kern="1200" cap="none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7279216" y="2775287"/>
            <a:ext cx="1802686" cy="1171526"/>
          </a:xfrm>
          <a:prstGeom prst="roundRect">
            <a:avLst>
              <a:gd name="adj" fmla="val 8471"/>
            </a:avLst>
          </a:prstGeom>
          <a:solidFill>
            <a:srgbClr val="FFE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th-TH" sz="1000" b="1" spc="-4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จำนวนแรงงานนอกระบบที่อยู่ในระบบประกันสังคมเพิ่มขึ้น</a:t>
            </a:r>
            <a:br>
              <a:rPr lang="th-TH" sz="1000" b="1" spc="-4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000" b="1" spc="-4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(เฉพาะมาตรา</a:t>
            </a:r>
            <a:r>
              <a:rPr lang="en-US" sz="1000" b="1" spc="-4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40)</a:t>
            </a:r>
            <a:endParaRPr lang="th-TH" sz="10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1" name="Rounded Rectangle 100"/>
          <p:cNvSpPr/>
          <p:nvPr/>
        </p:nvSpPr>
        <p:spPr>
          <a:xfrm>
            <a:off x="5516381" y="2811147"/>
            <a:ext cx="1692030" cy="1135666"/>
          </a:xfrm>
          <a:prstGeom prst="roundRect">
            <a:avLst>
              <a:gd name="adj" fmla="val 6002"/>
            </a:avLst>
          </a:prstGeom>
          <a:solidFill>
            <a:srgbClr val="9D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000" b="1" noProof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อัตราการประสบอันตรายหรือเจ็บป่วยเนื่องจาก</a:t>
            </a:r>
            <a:br>
              <a:rPr lang="en-US" sz="1000" b="1" noProof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000" b="1" noProof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การทำงานต่อลูกจ้าง </a:t>
            </a:r>
            <a:r>
              <a:rPr lang="en-US" sz="1000" b="1" noProof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1,000 </a:t>
            </a:r>
            <a:r>
              <a:rPr lang="th-TH" sz="1000" b="1" noProof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คน</a:t>
            </a: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3706706" y="2806620"/>
            <a:ext cx="1779225" cy="1140193"/>
          </a:xfrm>
          <a:prstGeom prst="roundRect">
            <a:avLst>
              <a:gd name="adj" fmla="val 10474"/>
            </a:avLst>
          </a:prstGeom>
          <a:solidFill>
            <a:srgbClr val="9D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914400">
              <a:defRPr/>
            </a:pPr>
            <a:r>
              <a:rPr lang="th-TH" sz="1000" b="1" spc="-6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ร้อยละของแรงงานได้รับการบรรจุงาน </a:t>
            </a:r>
            <a:endParaRPr lang="en-US" sz="1000" b="1" spc="-6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17475" indent="-117475" defTabSz="914400">
              <a:buFont typeface="Arial" panose="020B0604020202020204" pitchFamily="34" charset="0"/>
              <a:buChar char="•"/>
              <a:defRPr/>
            </a:pPr>
            <a:r>
              <a:rPr lang="th-TH" sz="900" spc="-6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ร้อยละของแรงงานที่ได้รับบรรจุงานในประเทศ</a:t>
            </a:r>
          </a:p>
          <a:p>
            <a:pPr marL="117475" indent="-117475" defTabSz="914400">
              <a:buFont typeface="Arial" panose="020B0604020202020204" pitchFamily="34" charset="0"/>
              <a:buChar char="•"/>
              <a:defRPr/>
            </a:pPr>
            <a:r>
              <a:rPr lang="th-TH" sz="900" spc="-6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ร้อยละของแรงงานคนพิการที่ได้รับบรรจุงานในประเทศ</a:t>
            </a:r>
            <a:endParaRPr lang="en-US" sz="900" spc="-6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4" name="Rounded Rectangle 113"/>
          <p:cNvSpPr/>
          <p:nvPr/>
        </p:nvSpPr>
        <p:spPr>
          <a:xfrm>
            <a:off x="7272324" y="3965086"/>
            <a:ext cx="1801088" cy="713284"/>
          </a:xfrm>
          <a:prstGeom prst="roundRect">
            <a:avLst/>
          </a:prstGeom>
          <a:solidFill>
            <a:srgbClr val="9D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>
              <a:defRPr/>
            </a:pPr>
            <a:r>
              <a:rPr lang="th-TH" altLang="en-US" sz="900" b="1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ความสำเร็จในการผลักดันอันดับความยากง่ายในการประกอบธุรกิจดีขึ้น :</a:t>
            </a:r>
            <a:r>
              <a:rPr lang="en-US" altLang="en-US" sz="900" b="1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lang="th-TH" altLang="en-US" sz="900" b="1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th-TH" altLang="en-US" sz="800" b="1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ด้านการเริ่มต้นธุรกิจ และด้านการชำระภาษี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15" name="Group 114"/>
          <p:cNvGrpSpPr/>
          <p:nvPr/>
        </p:nvGrpSpPr>
        <p:grpSpPr>
          <a:xfrm>
            <a:off x="1231173" y="6441768"/>
            <a:ext cx="5543527" cy="257222"/>
            <a:chOff x="1789954" y="6503345"/>
            <a:chExt cx="5543527" cy="257222"/>
          </a:xfrm>
        </p:grpSpPr>
        <p:sp>
          <p:nvSpPr>
            <p:cNvPr id="120" name="TextBox 119"/>
            <p:cNvSpPr txBox="1"/>
            <p:nvPr/>
          </p:nvSpPr>
          <p:spPr>
            <a:xfrm>
              <a:off x="1789954" y="6503345"/>
              <a:ext cx="1361322" cy="2308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การแบ่งกลุ่มตัวชี้วัด 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: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3029567" y="6523985"/>
              <a:ext cx="1951787" cy="230832"/>
            </a:xfrm>
            <a:prstGeom prst="rect">
              <a:avLst/>
            </a:prstGeom>
            <a:solidFill>
              <a:srgbClr val="FFE59B"/>
            </a:soli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ตัวชี้วัดตามแผน 12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4887802" y="6526476"/>
              <a:ext cx="1049129" cy="230832"/>
            </a:xfrm>
            <a:prstGeom prst="rect">
              <a:avLst/>
            </a:prstGeom>
            <a:solidFill>
              <a:srgbClr val="FF9999"/>
            </a:soli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Inter KPIs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5936931" y="6527168"/>
              <a:ext cx="1396550" cy="233399"/>
            </a:xfrm>
            <a:prstGeom prst="rect">
              <a:avLst/>
            </a:prstGeom>
            <a:solidFill>
              <a:srgbClr val="9DC3E6"/>
            </a:soli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ตัวชี้วัดตามภารกิจหลัก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25" name="TextBox 50"/>
          <p:cNvSpPr txBox="1">
            <a:spLocks noChangeArrowheads="1"/>
          </p:cNvSpPr>
          <p:nvPr/>
        </p:nvSpPr>
        <p:spPr bwMode="auto">
          <a:xfrm>
            <a:off x="70194" y="1899060"/>
            <a:ext cx="1799381" cy="289441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 anchor="ctr">
            <a:spAutoFit/>
          </a:bodyPr>
          <a:lstStyle>
            <a:lvl1pPr marL="160338" indent="-16033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ไม่อยู่ภายใต้กลุ่มภารกิจ</a:t>
            </a:r>
          </a:p>
        </p:txBody>
      </p:sp>
      <p:sp>
        <p:nvSpPr>
          <p:cNvPr id="119" name="TextBox 35"/>
          <p:cNvSpPr txBox="1">
            <a:spLocks noChangeArrowheads="1"/>
          </p:cNvSpPr>
          <p:nvPr/>
        </p:nvSpPr>
        <p:spPr bwMode="auto">
          <a:xfrm>
            <a:off x="-69851" y="155575"/>
            <a:ext cx="87240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การกำหนดตัวชี้วัดองค์ประกอบ </a:t>
            </a: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Function</a:t>
            </a:r>
            <a:r>
              <a:rPr kumimoji="0" lang="th-TH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Base</a:t>
            </a:r>
            <a:r>
              <a:rPr kumimoji="0" lang="th-TH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ของกระทรวงแรงงาน</a:t>
            </a: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th-TH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(ต่อ)</a:t>
            </a:r>
            <a:endParaRPr kumimoji="0" lang="th-TH" altLang="th-TH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C4FC67-E36D-458E-BC27-A170CA27DBEB}" type="slidenum">
              <a:rPr kumimoji="0" lang="th-TH" alt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th-TH" alt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13" name="Rounded Rectangle 112"/>
          <p:cNvSpPr/>
          <p:nvPr/>
        </p:nvSpPr>
        <p:spPr>
          <a:xfrm>
            <a:off x="95443" y="4105590"/>
            <a:ext cx="7008194" cy="377534"/>
          </a:xfrm>
          <a:prstGeom prst="round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fontAlgn="ctr">
              <a:defRPr/>
            </a:pPr>
            <a:r>
              <a:rPr lang="th-TH" sz="1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อันดับความสามารถในการแข่งขันทางเศรษฐกิจของประเทศไทยด้านผลิตภาพแรงงาน </a:t>
            </a:r>
            <a:br>
              <a:rPr lang="en-US" sz="1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sz="1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Labor Productivity)</a:t>
            </a:r>
            <a:r>
              <a:rPr lang="th-TH" sz="1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โดย </a:t>
            </a:r>
            <a:r>
              <a:rPr lang="en-US" sz="1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IMD</a:t>
            </a:r>
            <a:endParaRPr lang="th-TH" sz="10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9" name="Rounded Rectangle 108"/>
          <p:cNvSpPr/>
          <p:nvPr/>
        </p:nvSpPr>
        <p:spPr>
          <a:xfrm>
            <a:off x="3706706" y="3767549"/>
            <a:ext cx="1779225" cy="179265"/>
          </a:xfrm>
          <a:prstGeom prst="roundRect">
            <a:avLst>
              <a:gd name="adj" fmla="val 30636"/>
            </a:avLst>
          </a:prstGeom>
          <a:solidFill>
            <a:srgbClr val="FFE59B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17475" defTabSz="914400">
              <a:buFont typeface="Arial" panose="020B0604020202020204" pitchFamily="34" charset="0"/>
              <a:buChar char="•"/>
              <a:defRPr/>
            </a:pPr>
            <a:r>
              <a:rPr lang="th-TH" sz="900" spc="-4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ร้อยละของผู้สูงอายุมีงานทำ</a:t>
            </a:r>
            <a:endParaRPr lang="en-US" sz="900" spc="-4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875879" y="7067286"/>
            <a:ext cx="6873854" cy="499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15000"/>
              </a:lnSpc>
              <a:buAutoNum type="arabicPeriod" startAt="6"/>
              <a:defRPr/>
            </a:pPr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</a:t>
            </a:r>
            <a:r>
              <a:rPr lang="en-US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ความสำเร็จในการผลักดันให้อันดับความยากง่ายในการประกอบธุรกิจดีขึ้น</a:t>
            </a:r>
            <a:endParaRPr lang="en-US" sz="12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15000"/>
              </a:lnSpc>
              <a:defRPr/>
            </a:pPr>
            <a:r>
              <a:rPr lang="th-TH" sz="11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1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1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6.2 ความสำเร็จของการสนับสนุนการใช้บริการการยื่นประกันสังคมและชำระประกันสังคมออนไลน์ </a:t>
            </a:r>
            <a:endParaRPr lang="en-US" sz="11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1" name="Rounded Rectangle 130"/>
          <p:cNvSpPr/>
          <p:nvPr/>
        </p:nvSpPr>
        <p:spPr>
          <a:xfrm>
            <a:off x="95442" y="5269099"/>
            <a:ext cx="1859537" cy="551356"/>
          </a:xfrm>
          <a:prstGeom prst="roundRect">
            <a:avLst/>
          </a:prstGeom>
          <a:solidFill>
            <a:srgbClr val="9D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ความสำเร็จของการกำหนดอัตราค่าจ้างตามมาตรฐานฝีมือ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3869560" y="4876011"/>
            <a:ext cx="1049129" cy="2539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สำรอง</a:t>
            </a:r>
            <a:endParaRPr kumimoji="0" lang="en-US" sz="10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776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D103AA-8845-4AAA-8DCD-945F174AEA28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Rounded Rectangle 3"/>
          <p:cNvSpPr/>
          <p:nvPr/>
        </p:nvSpPr>
        <p:spPr bwMode="gray">
          <a:xfrm>
            <a:off x="99305" y="765815"/>
            <a:ext cx="8009827" cy="527448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95" y="770043"/>
            <a:ext cx="83980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1.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ร้อยละของผู้ผ่านการทดสอบมาตรฐานฝีมือแรงงานแห่งชาติได้รับอัตราค่าจ้างตามมาตรฐานฝีมือ</a:t>
            </a:r>
            <a:b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ที่กำหนดตามกฎหมาย (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83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สาขาอาชีพ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6" name="กลุ่ม 4"/>
          <p:cNvGrpSpPr>
            <a:grpSpLocks/>
          </p:cNvGrpSpPr>
          <p:nvPr/>
        </p:nvGrpSpPr>
        <p:grpSpPr bwMode="auto">
          <a:xfrm>
            <a:off x="8201829" y="764299"/>
            <a:ext cx="1008062" cy="656974"/>
            <a:chOff x="7094187" y="1707729"/>
            <a:chExt cx="1164188" cy="759291"/>
          </a:xfrm>
        </p:grpSpPr>
        <p:pic>
          <p:nvPicPr>
            <p:cNvPr id="17" name="Picture 1" descr="C:\Users\dathpan\Downloads\056aac9a306aef891367aae43a86394b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7286861" y="1707729"/>
              <a:ext cx="742574" cy="759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2"/>
            <p:cNvSpPr txBox="1">
              <a:spLocks noChangeArrowheads="1"/>
            </p:cNvSpPr>
            <p:nvPr/>
          </p:nvSpPr>
          <p:spPr bwMode="auto">
            <a:xfrm rot="21120000">
              <a:off x="7094187" y="1848543"/>
              <a:ext cx="1164188" cy="497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ตัวชี้วัด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ต่อเนื่อง</a:t>
              </a: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2425" y="5399176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เงื่อนไข</a:t>
            </a:r>
          </a:p>
        </p:txBody>
      </p:sp>
      <p:graphicFrame>
        <p:nvGraphicFramePr>
          <p:cNvPr id="46" name="ตาราง 9"/>
          <p:cNvGraphicFramePr>
            <a:graphicFrameLocks noGrp="1"/>
          </p:cNvGraphicFramePr>
          <p:nvPr>
            <p:extLst/>
          </p:nvPr>
        </p:nvGraphicFramePr>
        <p:xfrm>
          <a:off x="99305" y="1493005"/>
          <a:ext cx="8912347" cy="8631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12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3167">
                <a:tc>
                  <a:txBody>
                    <a:bodyPr/>
                    <a:lstStyle/>
                    <a:p>
                      <a:pPr marL="171450" indent="-171450" algn="thaiDist"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(1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กลุ่มเป้าหมายตัวชี้วัด คือ ผู้ผ่านการทดสอบมาตรฐานฝีมือแห่งชาติตามมาตรฐานฝีมือที่กำหนดตามกฎหมาย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83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สาขาอาชีพ) ตั้งแต่วันที่ 1 มิถุนายน 25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61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 พฤษภาคม 25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62</a:t>
                      </a:r>
                      <a:endParaRPr lang="th-TH" sz="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(2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ผู้ผ่านการทดสอบมาตรฐานฝีมือแรงงานแห่งชาติ หมายถึง ผู้ที่ผ่านการทดสอบมาตรฐานฝีมือแรงงานตามมาตรฐานฝีมือที่กำหนดตามกฎหมาย (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83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สาขาอาชีพ) ตั้งแต่วันที่ 1 มิถุนายน 25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61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–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 พฤษภาคม 25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62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และได้รับหนังสือรับรองมาตรฐานฝีมือแรงงาน</a:t>
                      </a:r>
                    </a:p>
                    <a:p>
                      <a:pPr marL="0" indent="0" algn="thaiDist"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(3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การทดสอบมาตรฐานฝีมือแรงงานแห่งชาติ หมายถึง การทดสอบฝีมือ ความรู้ ความสามารถ และทัศนคติในการทำงานของผู้ประกอบอาชีพในสาขาต่าง ๆ</a:t>
                      </a:r>
                    </a:p>
                    <a:p>
                      <a:pPr marL="0" indent="0" algn="thaiDist"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(4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อัตราค่าจ้างตามมาตรฐานฝีมือ หมายถึง อัตราค่าจ้างที่คณะกรรมการค่าจ้างกำหนดขึ้นในแต่ละสาขาอาชีพตามมาตรฐานฝีมือ ตามประกาศของกระทรวงแรงงาน</a:t>
                      </a:r>
                      <a:endParaRPr lang="en-US" sz="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 algn="thaiDist"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5)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สำรวจแรงงานที่ผ่านการทดสอบฯ </a:t>
                      </a:r>
                      <a:r>
                        <a:rPr lang="th-TH" sz="800" b="0" i="1" u="sng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ณ วันที่ 1 มิย. 25</a:t>
                      </a:r>
                      <a:r>
                        <a:rPr lang="en-US" sz="800" b="0" i="1" u="sng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61</a:t>
                      </a:r>
                      <a:r>
                        <a:rPr lang="th-TH" sz="800" b="0" i="1" u="sng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- 31 พ.ค. 25</a:t>
                      </a:r>
                      <a:r>
                        <a:rPr lang="en-US" sz="800" b="0" i="1" u="sng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62</a:t>
                      </a:r>
                      <a:endParaRPr lang="th-TH" sz="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22425" y="1259479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2429" y="2313731"/>
            <a:ext cx="48512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ข้อมูลพื้นฐาน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425" y="55469"/>
            <a:ext cx="8602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ตัวชี้วัดกระทรวง</a:t>
            </a: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แรงงาน </a:t>
            </a:r>
            <a:r>
              <a:rPr kumimoji="0" lang="th-TH" altLang="th-TH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(สำนักงานปลัดกระทรวงฯ</a:t>
            </a:r>
            <a:r>
              <a:rPr kumimoji="0" lang="en-US" altLang="th-TH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/</a:t>
            </a:r>
            <a:r>
              <a:rPr kumimoji="0" lang="th-TH" altLang="th-TH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กรมพัฒนาฝีมือแรงงาน)</a:t>
            </a:r>
            <a:endParaRPr kumimoji="0" lang="th-TH" altLang="th-TH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ตามมาตรการปรับปรุงประสิทธิภาพในการปฏิบัติราชการ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2562</a:t>
            </a:r>
            <a:endParaRPr kumimoji="0" lang="th-TH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8" name="ตาราง 9"/>
          <p:cNvGraphicFramePr>
            <a:graphicFrameLocks noGrp="1"/>
          </p:cNvGraphicFramePr>
          <p:nvPr>
            <p:extLst/>
          </p:nvPr>
        </p:nvGraphicFramePr>
        <p:xfrm>
          <a:off x="99305" y="5645397"/>
          <a:ext cx="8912348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12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8374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th-TH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ให้ส่วนราชการจัดทำแผน</a:t>
                      </a:r>
                      <a:r>
                        <a:rPr kumimoji="0" lang="en-US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………………………. </a:t>
                      </a: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โดยการบูรณาการร่วมกันระหว่างสำนักงานปลัดกระทรวงแรงงานและกรมพัฒนาฝีมือแรงงาน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ให้ส่วนราชการรายงานผลการทดสอบมาตรฐานฝีมือแรง</a:t>
                      </a: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งานแห่งชาติ (</a:t>
                      </a:r>
                      <a:r>
                        <a:rPr lang="th-TH" sz="800" b="0" u="none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ตั้งแต่วันที่ </a:t>
                      </a:r>
                      <a:r>
                        <a:rPr lang="en-US" sz="800" b="0" i="1" u="none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800" b="0" i="1" u="none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มิ.ย.</a:t>
                      </a:r>
                      <a:r>
                        <a:rPr lang="en-US" sz="800" b="0" i="1" u="none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61– </a:t>
                      </a:r>
                      <a:r>
                        <a:rPr lang="th-TH" sz="800" b="0" i="1" u="none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 พ.ค. </a:t>
                      </a:r>
                      <a:r>
                        <a:rPr lang="en-US" sz="800" b="0" i="1" u="none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62</a:t>
                      </a:r>
                      <a:r>
                        <a:rPr lang="th-TH" sz="800" b="0" i="1" u="none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800" b="0" i="0" u="none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โดยอย่างน้อยต้องแสดงข้อมูลจำนวนผู้มาทดสอบทั้งหมด สาขาที่มีผู้เข้ามาทดสอบ จำนวนผู้ผ่านการทดสอบ และสาขาที่มีผู้ผ่านการทดสอบ </a:t>
                      </a:r>
                      <a:endParaRPr lang="th-TH" sz="800" b="0" i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คำนวณจากกลุ่มตัวอย่างที่ผ่านการทดสอบมาตรฐานฝีมือฯ ตั้งแต่วันที่ </a:t>
                      </a:r>
                      <a:r>
                        <a:rPr lang="en-US" sz="800" b="0" i="1" u="sng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800" b="0" i="1" u="sng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มิ.ย.</a:t>
                      </a:r>
                      <a:r>
                        <a:rPr lang="en-US" sz="800" b="0" i="1" u="sng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61– </a:t>
                      </a:r>
                      <a:r>
                        <a:rPr lang="th-TH" sz="800" b="0" i="1" u="sng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 พ.ค. </a:t>
                      </a:r>
                      <a:r>
                        <a:rPr lang="en-US" sz="800" b="0" i="1" u="sng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62 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ใช้วิธีการสุ่มตัวอย่างในเชิงสถิติ  กำหนดจำนวนตัวอย่างร้อยละ 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ของแต่ละสาขาอาชีพที่ผ่านการทดสอบภายในปีงบฯ 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2562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และจำนวนกลุ่มตัวอย่างที่นำมาประเมินต้องไม่น้อยกว่า 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400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คน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ตัวอย่างเป็นแรงงานที่ยังคงทำงานอยู่ในสถานประกอบกิจการและมีสถานะความเป็นลูกจ้างในวันที่ดำเนินการสำรวจ รวมทั้งทำงานในตำแหน่งที่ผ่านการทดสอบเท่านั้น</a:t>
                      </a:r>
                    </a:p>
                    <a:p>
                      <a:pPr marL="171450" indent="-171450" algn="thaiDist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th-TH" sz="800" b="0" i="1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กลุ่มตัวอย่างที่กำหนดต้องมีการกระจายจำนวนลงใน </a:t>
                      </a:r>
                      <a:r>
                        <a:rPr lang="en-US" sz="800" b="0" i="1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83</a:t>
                      </a:r>
                      <a:r>
                        <a:rPr lang="th-TH" sz="800" b="0" i="1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สาขาอาชีพ </a:t>
                      </a:r>
                      <a:r>
                        <a:rPr lang="th-TH" sz="800" b="0" u="sng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ยกเว้น กรณีพบว่า สาขาอาชีพใดไม่มีผู้ผ่านการทดสอบหรือกรณีผู้ผ่านการทดสอบไม่ได้ทำงานอยู่ในสถานประกอบกิจการ ทำให้กลุ่มตัวอย่างที่ใช้ในการสำรวจไม่ครบทั้ง </a:t>
                      </a:r>
                      <a:r>
                        <a:rPr lang="en-US" sz="800" b="0" u="sng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83</a:t>
                      </a:r>
                      <a:r>
                        <a:rPr lang="th-TH" sz="800" b="0" u="sng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สาขาอาชีพ</a:t>
                      </a:r>
                      <a:endParaRPr lang="en-US" sz="800" b="0" u="sng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3" name="Group 43"/>
          <p:cNvGrpSpPr/>
          <p:nvPr/>
        </p:nvGrpSpPr>
        <p:grpSpPr>
          <a:xfrm>
            <a:off x="7346087" y="1010027"/>
            <a:ext cx="1022577" cy="462802"/>
            <a:chOff x="46634" y="1615826"/>
            <a:chExt cx="877542" cy="386371"/>
          </a:xfrm>
        </p:grpSpPr>
        <p:sp>
          <p:nvSpPr>
            <p:cNvPr id="34" name="Pentagon 43"/>
            <p:cNvSpPr/>
            <p:nvPr/>
          </p:nvSpPr>
          <p:spPr>
            <a:xfrm rot="10800000">
              <a:off x="110755" y="1615826"/>
              <a:ext cx="749299" cy="353220"/>
            </a:xfrm>
            <a:prstGeom prst="flowChartOffpageConnector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6" name="TextBox 45"/>
            <p:cNvSpPr txBox="1"/>
            <p:nvPr/>
          </p:nvSpPr>
          <p:spPr>
            <a:xfrm>
              <a:off x="46634" y="1651217"/>
              <a:ext cx="877542" cy="350980"/>
            </a:xfrm>
            <a:prstGeom prst="flowChartOffpageConnector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ขับเคลื่อน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แผนฯ 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</a:t>
              </a:r>
              <a:endPara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99305" y="4504643"/>
          <a:ext cx="5780100" cy="866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9762">
                  <a:extLst>
                    <a:ext uri="{9D8B030D-6E8A-4147-A177-3AD203B41FA5}">
                      <a16:colId xmlns:a16="http://schemas.microsoft.com/office/drawing/2014/main" val="1661457189"/>
                    </a:ext>
                  </a:extLst>
                </a:gridCol>
                <a:gridCol w="2030893">
                  <a:extLst>
                    <a:ext uri="{9D8B030D-6E8A-4147-A177-3AD203B41FA5}">
                      <a16:colId xmlns:a16="http://schemas.microsoft.com/office/drawing/2014/main" val="2395773697"/>
                    </a:ext>
                  </a:extLst>
                </a:gridCol>
                <a:gridCol w="1989445">
                  <a:extLst>
                    <a:ext uri="{9D8B030D-6E8A-4147-A177-3AD203B41FA5}">
                      <a16:colId xmlns:a16="http://schemas.microsoft.com/office/drawing/2014/main" val="2019525282"/>
                    </a:ext>
                  </a:extLst>
                </a:gridCol>
              </a:tblGrid>
              <a:tr h="403369"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เป้าหมายขั้นต่ำ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เป้าหมายมาตรฐาน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เป้าหมายขั้นสูง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(1.00)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69053"/>
                  </a:ext>
                </a:extLst>
              </a:tr>
              <a:tr h="463363"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82.48</a:t>
                      </a: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th-TH" sz="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(ผล</a:t>
                      </a:r>
                      <a:r>
                        <a:rPr lang="th-TH" sz="8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การดำเนินงานปี 2561 </a:t>
                      </a:r>
                      <a:r>
                        <a:rPr lang="th-TH" sz="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buNone/>
                      </a:pPr>
                      <a:r>
                        <a:rPr lang="en-US" sz="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83.60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8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ผลการดำเนินงานปี 2561 </a:t>
                      </a:r>
                      <a:r>
                        <a:rPr lang="en-US" sz="8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+</a:t>
                      </a:r>
                      <a:r>
                        <a:rPr lang="en-US" sz="8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br>
                        <a:rPr lang="en-US" sz="8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en-US" sz="8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Growth </a:t>
                      </a:r>
                      <a:r>
                        <a:rPr lang="th-TH" sz="8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เฉลี่ย</a:t>
                      </a:r>
                      <a:r>
                        <a:rPr lang="en-US" sz="8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1.37)</a:t>
                      </a:r>
                      <a:endParaRPr lang="th-TH" sz="8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84.73</a:t>
                      </a:r>
                      <a:endParaRPr lang="th-TH" sz="800" b="1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8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ผลการดำเนินงานปี 2561 </a:t>
                      </a:r>
                      <a:r>
                        <a:rPr lang="en-US" sz="8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+</a:t>
                      </a:r>
                      <a:br>
                        <a:rPr lang="en-US" sz="8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en-US" sz="8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Growth </a:t>
                      </a:r>
                      <a:r>
                        <a:rPr lang="th-TH" sz="8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เฉลี่ย</a:t>
                      </a:r>
                      <a:r>
                        <a:rPr lang="en-US" sz="8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x2)</a:t>
                      </a:r>
                      <a:endParaRPr lang="th-TH" sz="8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45697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2425" y="4255701"/>
            <a:ext cx="48512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เกณฑ์การประเมิน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55607" y="4331901"/>
            <a:ext cx="3454076" cy="261590"/>
          </a:xfrm>
          <a:prstGeom prst="rect">
            <a:avLst/>
          </a:prstGeom>
          <a:noFill/>
        </p:spPr>
        <p:txBody>
          <a:bodyPr wrap="square" lIns="91423" tIns="45710" rIns="91423" bIns="45710" rtlCol="0">
            <a:spAutoFit/>
          </a:bodyPr>
          <a:lstStyle/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ประโยชน์ที่คาดว่าประชาชนจะได้รับ</a:t>
            </a:r>
          </a:p>
        </p:txBody>
      </p:sp>
      <p:graphicFrame>
        <p:nvGraphicFramePr>
          <p:cNvPr id="26" name="ตาราง 9"/>
          <p:cNvGraphicFramePr>
            <a:graphicFrameLocks noGrp="1"/>
          </p:cNvGraphicFramePr>
          <p:nvPr>
            <p:extLst/>
          </p:nvPr>
        </p:nvGraphicFramePr>
        <p:xfrm>
          <a:off x="6014337" y="4625024"/>
          <a:ext cx="2975357" cy="505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5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50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แรงงานที่ผ่านการทดสอบมาตรฐานฝีมือจะต้องได้รับอัตราค่าจ้างที่เป็นธรรมตามที่กฎหมายกำหนด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/>
          </p:nvPr>
        </p:nvGraphicFramePr>
        <p:xfrm>
          <a:off x="99305" y="2565816"/>
          <a:ext cx="5180028" cy="169121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805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1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49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0417">
                <a:tc>
                  <a:txBody>
                    <a:bodyPr/>
                    <a:lstStyle/>
                    <a:p>
                      <a:pPr algn="ctr"/>
                      <a:r>
                        <a:rPr lang="th-TH" sz="700" dirty="0">
                          <a:solidFill>
                            <a:srgbClr val="00206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ข้อมูลพื้นฐาน</a:t>
                      </a:r>
                    </a:p>
                  </a:txBody>
                  <a:tcPr marL="91455" marR="91455" marT="45554" marB="4555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rgbClr val="00206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2558</a:t>
                      </a:r>
                      <a:endParaRPr lang="th-TH" sz="700" dirty="0">
                        <a:solidFill>
                          <a:srgbClr val="00206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55" marR="91455" marT="45554" marB="4555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rgbClr val="00206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2559</a:t>
                      </a:r>
                      <a:endParaRPr lang="th-TH" sz="700" dirty="0">
                        <a:solidFill>
                          <a:srgbClr val="00206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55" marR="91455" marT="45554" marB="4555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rgbClr val="00206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2560</a:t>
                      </a:r>
                      <a:endParaRPr lang="th-TH" sz="700" dirty="0">
                        <a:solidFill>
                          <a:srgbClr val="00206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55" marR="91455" marT="45554" marB="45554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>
                          <a:solidFill>
                            <a:srgbClr val="00206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2561</a:t>
                      </a:r>
                      <a:endParaRPr lang="th-TH" sz="700" dirty="0">
                        <a:solidFill>
                          <a:srgbClr val="00206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55" marR="91455" marT="45554" marB="45554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5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700" b="0" i="0" u="none" strike="noStrike" kern="1200" cap="none" spc="-4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จำนวนผู้ผ่านการทดสอบมาตรฐานฝีมือแรงงานแห่งชาติ (</a:t>
                      </a:r>
                      <a:r>
                        <a:rPr kumimoji="0" lang="en-US" sz="700" b="0" i="0" u="none" strike="noStrike" kern="1200" cap="none" spc="-4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N)</a:t>
                      </a:r>
                      <a:endParaRPr lang="th-TH" sz="700" b="0" spc="-40" baseline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55" marR="91455" marT="45554" marB="45554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1,443 </a:t>
                      </a:r>
                      <a:endParaRPr lang="th-TH" sz="7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4,300 </a:t>
                      </a:r>
                      <a:endParaRPr lang="th-TH" sz="7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1,705</a:t>
                      </a:r>
                      <a:endParaRPr lang="th-TH" sz="7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1224</a:t>
                      </a:r>
                      <a:endParaRPr lang="th-TH" sz="7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7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กลุ่มตัวอย่างที่ใช้ในการสำรวจค่าจ้าง (ส่งแบบบสำรวจและได้รับตอบกลับ)</a:t>
                      </a:r>
                      <a:r>
                        <a:rPr lang="en-US" sz="7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7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55" marR="91455" marT="45554" marB="45554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7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564</a:t>
                      </a:r>
                      <a:endParaRPr lang="th-TH" sz="7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456</a:t>
                      </a: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714</a:t>
                      </a: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7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กลุ่มตัวอย่างที่ทำงานอยู่ในสาขาที่ทดสอบ</a:t>
                      </a:r>
                    </a:p>
                  </a:txBody>
                  <a:tcPr marL="91455" marR="91455" marT="45554" marB="45554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510</a:t>
                      </a:r>
                      <a:endParaRPr lang="th-TH" sz="7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489</a:t>
                      </a:r>
                      <a:endParaRPr lang="th-TH" sz="7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384</a:t>
                      </a: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605</a:t>
                      </a: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700" b="0" u="sng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ได้รับ</a:t>
                      </a:r>
                      <a:r>
                        <a:rPr lang="th-TH" sz="7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ค่าจ้างตามมาตรฐานที่กำหนด</a:t>
                      </a:r>
                    </a:p>
                  </a:txBody>
                  <a:tcPr marL="91455" marR="91455" marT="45554" marB="45554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335</a:t>
                      </a:r>
                      <a:endParaRPr lang="th-TH" sz="7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390</a:t>
                      </a:r>
                      <a:endParaRPr lang="th-TH" sz="7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312</a:t>
                      </a: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499</a:t>
                      </a: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700" b="0" u="sng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ไม่ได้รับ</a:t>
                      </a:r>
                      <a:r>
                        <a:rPr lang="th-TH" sz="7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ค่าจ้างตามมาตรฐานที่กำหนด</a:t>
                      </a:r>
                    </a:p>
                  </a:txBody>
                  <a:tcPr marL="91455" marR="91455" marT="45554" marB="45554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156</a:t>
                      </a:r>
                      <a:endParaRPr lang="th-TH" sz="7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99</a:t>
                      </a:r>
                      <a:endParaRPr lang="th-TH" sz="7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72</a:t>
                      </a: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106</a:t>
                      </a: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9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7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ร้อยละของผู้ผ่านการทดสอบมาตรฐานฝีมือแรงงานแห่งชาติได้รับอัตราค่าจ้างตามมาตรฐานฝีมือแรงงาน</a:t>
                      </a:r>
                      <a:endParaRPr lang="th-TH" sz="7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55" marR="91455" marT="45554" marB="45554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65.69</a:t>
                      </a: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79</a:t>
                      </a:r>
                      <a:r>
                        <a:rPr lang="th-TH" sz="7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en-US" sz="7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75</a:t>
                      </a:r>
                      <a:endParaRPr lang="th-TH" sz="7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81.25</a:t>
                      </a: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82.48</a:t>
                      </a:r>
                      <a:endParaRPr lang="en-US" sz="7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10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1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growth </a:t>
                      </a:r>
                      <a:r>
                        <a:rPr lang="th-TH" sz="700" b="1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เฉลี่ย </a:t>
                      </a:r>
                      <a:r>
                        <a:rPr lang="en-US" sz="700" b="1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59-61</a:t>
                      </a:r>
                      <a:r>
                        <a:rPr lang="en-US" sz="700" b="1" baseline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= 1.37</a:t>
                      </a:r>
                      <a:endParaRPr lang="th-TH" sz="700" b="1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55" marR="91455" marT="45554" marB="45554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7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14.06</a:t>
                      </a:r>
                      <a:endParaRPr lang="th-TH" sz="7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1.5</a:t>
                      </a: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1.23</a:t>
                      </a:r>
                    </a:p>
                  </a:txBody>
                  <a:tcPr marL="91433" marR="91433" marT="45616" marB="456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0" name="Chart 29"/>
          <p:cNvGraphicFramePr/>
          <p:nvPr>
            <p:extLst/>
          </p:nvPr>
        </p:nvGraphicFramePr>
        <p:xfrm>
          <a:off x="5457825" y="2406246"/>
          <a:ext cx="3553828" cy="1851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10108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116646" y="6483021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D103AA-8845-4AAA-8DCD-945F174AEA28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Rounded Rectangle 3"/>
          <p:cNvSpPr/>
          <p:nvPr/>
        </p:nvSpPr>
        <p:spPr bwMode="gray">
          <a:xfrm>
            <a:off x="99306" y="886305"/>
            <a:ext cx="5957250" cy="506276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1304" y="871820"/>
            <a:ext cx="8398058" cy="835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ร้อยละของแรงงานได้รับการบรรจุงาน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    2.1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ร้อยละของแรงงานที่ได้รับบรรจุงานในประเทศ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6" name="กลุ่ม 4"/>
          <p:cNvGrpSpPr>
            <a:grpSpLocks/>
          </p:cNvGrpSpPr>
          <p:nvPr/>
        </p:nvGrpSpPr>
        <p:grpSpPr bwMode="auto">
          <a:xfrm>
            <a:off x="8120567" y="838815"/>
            <a:ext cx="1008062" cy="656974"/>
            <a:chOff x="7094187" y="1707729"/>
            <a:chExt cx="1164188" cy="759291"/>
          </a:xfrm>
        </p:grpSpPr>
        <p:pic>
          <p:nvPicPr>
            <p:cNvPr id="17" name="Picture 1" descr="C:\Users\dathpan\Downloads\056aac9a306aef891367aae43a86394b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7286861" y="1707729"/>
              <a:ext cx="742574" cy="759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2"/>
            <p:cNvSpPr txBox="1">
              <a:spLocks noChangeArrowheads="1"/>
            </p:cNvSpPr>
            <p:nvPr/>
          </p:nvSpPr>
          <p:spPr bwMode="auto">
            <a:xfrm rot="21120000">
              <a:off x="7094187" y="1848543"/>
              <a:ext cx="1164188" cy="497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ตัวชี้วัด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ต่อเนื่อง</a:t>
              </a: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1516" y="5785739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เงื่อนไข</a:t>
            </a:r>
          </a:p>
        </p:txBody>
      </p:sp>
      <p:graphicFrame>
        <p:nvGraphicFramePr>
          <p:cNvPr id="46" name="ตาราง 9"/>
          <p:cNvGraphicFramePr>
            <a:graphicFrameLocks noGrp="1"/>
          </p:cNvGraphicFramePr>
          <p:nvPr>
            <p:extLst/>
          </p:nvPr>
        </p:nvGraphicFramePr>
        <p:xfrm>
          <a:off x="99306" y="1862920"/>
          <a:ext cx="8689691" cy="869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96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9755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th-TH" sz="10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ร้อยละของแรงงานที่ได้รับบรรจุงานในประเทศ 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หมายถึง จำนวนผู้สมัครงานมาใช้บริการจัดหางานและได้รับการบรรจุงานเปรียบเทียบกับจำนวนผู้สมัครงานมาใช้บริการจัดหางานทั้งหมด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th-TH" sz="10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ผู้สมัครงานมาใช้บริการจัดหางาน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หมายถึง ผู้ที่ต้องการหางานทำ และมาสมัครงานไว้กับกรมการจัดหางาน (</a:t>
                      </a:r>
                      <a:r>
                        <a:rPr lang="th-TH" sz="1000" b="0" i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กันยายน 256</a:t>
                      </a: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1000" b="0" i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– 31 สิงหาคม 256</a:t>
                      </a: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th-TH" sz="10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ผู้ได้รับการบรรจุงาน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หมายถึง ผู้สมัครงานที่ได้รับการบรรจุเข้าทำงานในสถานประกอบการโดยบริการของกรมการจัดหางาน (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ตุลาคม 256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– 3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กันยายน 256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โดยได้ทำงานตั้งแต่ 1 เดือนขึ้นไป และได้เข้าสู่ระบบประกันสังคม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0" y="1596005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1516" y="2780504"/>
            <a:ext cx="48512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ข้อมูลพื้นฐาน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425" y="55469"/>
            <a:ext cx="8602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ตัวชี้วัดกรมการจัดหางาน</a:t>
            </a:r>
            <a:endParaRPr kumimoji="0" lang="th-TH" altLang="th-TH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ตามมาตรการปรับปรุงประสิทธิภาพในการปฏิบัติราชการ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2562</a:t>
            </a:r>
            <a:endParaRPr kumimoji="0" lang="th-TH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8" name="ตาราง 9"/>
          <p:cNvGraphicFramePr>
            <a:graphicFrameLocks noGrp="1"/>
          </p:cNvGraphicFramePr>
          <p:nvPr>
            <p:extLst/>
          </p:nvPr>
        </p:nvGraphicFramePr>
        <p:xfrm>
          <a:off x="98396" y="6076950"/>
          <a:ext cx="5780101" cy="512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80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2701"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kumimoji="0" lang="th-TH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ให้ส่วนราชการจัดทำแผนเพื่อกำหนดทิศทางการส่งเสริมการมีงานทำของคนในประเทศ โดยต้องแสดงข้อมูลจำนวนแรงงานในประเทศและความต้องการ (</a:t>
                      </a: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Demand-Supply) </a:t>
                      </a:r>
                      <a:r>
                        <a:rPr kumimoji="0" lang="th-TH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ของตลาดแรงงาน</a:t>
                      </a: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th-TH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ทั้งนี้</a:t>
                      </a:r>
                      <a:r>
                        <a:rPr kumimoji="0" lang="th-TH" sz="9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แผนดังกล่าวต้องผ่านความเห็นชอบจากปลัดกระทรวงแรงงาน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3" name="Group 43"/>
          <p:cNvGrpSpPr/>
          <p:nvPr/>
        </p:nvGrpSpPr>
        <p:grpSpPr>
          <a:xfrm>
            <a:off x="6916547" y="856402"/>
            <a:ext cx="1182604" cy="500376"/>
            <a:chOff x="46634" y="1615824"/>
            <a:chExt cx="877542" cy="417740"/>
          </a:xfrm>
        </p:grpSpPr>
        <p:sp>
          <p:nvSpPr>
            <p:cNvPr id="34" name="Pentagon 43"/>
            <p:cNvSpPr/>
            <p:nvPr/>
          </p:nvSpPr>
          <p:spPr>
            <a:xfrm rot="10800000">
              <a:off x="110755" y="1615824"/>
              <a:ext cx="749299" cy="417739"/>
            </a:xfrm>
            <a:prstGeom prst="flowChartOffpageConnector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6" name="TextBox 45"/>
            <p:cNvSpPr txBox="1"/>
            <p:nvPr/>
          </p:nvSpPr>
          <p:spPr>
            <a:xfrm>
              <a:off x="46634" y="1682584"/>
              <a:ext cx="877542" cy="350980"/>
            </a:xfrm>
            <a:prstGeom prst="flowChartOffpageConnector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ความเชื่อมโยง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ยุทธศาสตร์ส่วนราชการ</a:t>
              </a:r>
            </a:p>
          </p:txBody>
        </p:sp>
      </p:grp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99306" y="4870339"/>
          <a:ext cx="569189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2908">
                  <a:extLst>
                    <a:ext uri="{9D8B030D-6E8A-4147-A177-3AD203B41FA5}">
                      <a16:colId xmlns:a16="http://schemas.microsoft.com/office/drawing/2014/main" val="1661457189"/>
                    </a:ext>
                  </a:extLst>
                </a:gridCol>
                <a:gridCol w="1999901">
                  <a:extLst>
                    <a:ext uri="{9D8B030D-6E8A-4147-A177-3AD203B41FA5}">
                      <a16:colId xmlns:a16="http://schemas.microsoft.com/office/drawing/2014/main" val="2395773697"/>
                    </a:ext>
                  </a:extLst>
                </a:gridCol>
                <a:gridCol w="1959085">
                  <a:extLst>
                    <a:ext uri="{9D8B030D-6E8A-4147-A177-3AD203B41FA5}">
                      <a16:colId xmlns:a16="http://schemas.microsoft.com/office/drawing/2014/main" val="2019525282"/>
                    </a:ext>
                  </a:extLst>
                </a:gridCol>
              </a:tblGrid>
              <a:tr h="301673"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เป้าหมายขั้นต่ำ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เป้าหมายมาตรฐาน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เป้าหมายขั้นสูง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(1.00)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69053"/>
                  </a:ext>
                </a:extLst>
              </a:tr>
              <a:tr h="49995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81.99</a:t>
                      </a:r>
                      <a:endParaRPr lang="th-TH" sz="10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th-TH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(ผล</a:t>
                      </a:r>
                      <a:r>
                        <a:rPr lang="th-TH" sz="9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การดำเนินงานปี 2561 </a:t>
                      </a:r>
                      <a:r>
                        <a:rPr lang="th-TH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buNone/>
                      </a:pPr>
                      <a:r>
                        <a:rPr lang="en-US" sz="10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87.1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9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ผลการดำเนินงานปี 2561 </a:t>
                      </a:r>
                      <a:r>
                        <a:rPr lang="en-US" sz="9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+</a:t>
                      </a:r>
                      <a:r>
                        <a:rPr lang="en-US" sz="9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br>
                        <a:rPr lang="en-US" sz="9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en-US" sz="9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Growth </a:t>
                      </a:r>
                      <a:r>
                        <a:rPr lang="th-TH" sz="9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เฉลี่ย</a:t>
                      </a:r>
                      <a:r>
                        <a:rPr lang="en-US" sz="9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5.11)</a:t>
                      </a:r>
                      <a:endParaRPr lang="th-TH" sz="9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th-TH" sz="9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45697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2425" y="4566039"/>
            <a:ext cx="48512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เกณฑ์การประเมิน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79407" y="6068874"/>
            <a:ext cx="3454076" cy="261590"/>
          </a:xfrm>
          <a:prstGeom prst="rect">
            <a:avLst/>
          </a:prstGeom>
          <a:noFill/>
        </p:spPr>
        <p:txBody>
          <a:bodyPr wrap="square" lIns="91423" tIns="45710" rIns="91423" bIns="45710" rtlCol="0">
            <a:spAutoFit/>
          </a:bodyPr>
          <a:lstStyle/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ประโยชน์ที่คาดว่าประชาชนจะได้รับ</a:t>
            </a:r>
          </a:p>
        </p:txBody>
      </p:sp>
      <p:graphicFrame>
        <p:nvGraphicFramePr>
          <p:cNvPr id="26" name="ตาราง 9"/>
          <p:cNvGraphicFramePr>
            <a:graphicFrameLocks noGrp="1"/>
          </p:cNvGraphicFramePr>
          <p:nvPr>
            <p:extLst/>
          </p:nvPr>
        </p:nvGraphicFramePr>
        <p:xfrm>
          <a:off x="5938137" y="6297451"/>
          <a:ext cx="2975357" cy="505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5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50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ประชาชนมีงานทำ และมีรายได้ ได้รับการคุ้มครองจากระบบประกันสังคม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" name="Table 29"/>
          <p:cNvGraphicFramePr>
            <a:graphicFrameLocks noGrp="1"/>
          </p:cNvGraphicFramePr>
          <p:nvPr>
            <p:extLst/>
          </p:nvPr>
        </p:nvGraphicFramePr>
        <p:xfrm>
          <a:off x="99306" y="3060432"/>
          <a:ext cx="5634521" cy="1419396"/>
        </p:xfrm>
        <a:graphic>
          <a:graphicData uri="http://schemas.openxmlformats.org/drawingml/2006/table">
            <a:tbl>
              <a:tblPr firstRow="1"/>
              <a:tblGrid>
                <a:gridCol w="2767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4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34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34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34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34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6712">
                <a:tc>
                  <a:txBody>
                    <a:bodyPr/>
                    <a:lstStyle/>
                    <a:p>
                      <a:pPr lvl="0" algn="ctr"/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ข้อมูลพื้นฐานประกอบตัวชี้วัด</a:t>
                      </a:r>
                      <a:endParaRPr lang="en-US" sz="9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2557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2560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407">
                <a:tc>
                  <a:txBody>
                    <a:bodyPr/>
                    <a:lstStyle/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ผู้ได้รับการบรรจุงาน </a:t>
                      </a:r>
                      <a:endParaRPr lang="en-US" sz="9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222</a:t>
                      </a:r>
                      <a:r>
                        <a:rPr lang="th-TH" sz="9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,452 </a:t>
                      </a: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spc="-5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311,309  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spc="-5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267,944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407">
                <a:tc>
                  <a:txBody>
                    <a:bodyPr/>
                    <a:lstStyle/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ผู้สมัครงานมาใช้บริการจัดหางาน </a:t>
                      </a:r>
                      <a:endParaRPr lang="en-US" sz="9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309,906 </a:t>
                      </a: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spc="-5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417,934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spc="-5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326,795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407">
                <a:tc>
                  <a:txBody>
                    <a:bodyPr/>
                    <a:lstStyle/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ร้อยละของแรงงานที่ได้รับการบรรจุงานในประเทศ </a:t>
                      </a:r>
                      <a:endParaRPr lang="en-US" sz="9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63.90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66.99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71.78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spc="-5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74.49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spc="-5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81.99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463">
                <a:tc>
                  <a:txBody>
                    <a:bodyPr/>
                    <a:lstStyle/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Growth  (%)    </a:t>
                      </a:r>
                      <a:r>
                        <a:rPr lang="th-TH" sz="900" b="1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เฉลี่ย </a:t>
                      </a:r>
                      <a:r>
                        <a:rPr lang="en-US" sz="900" b="1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59-61 = 5.11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3.09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4.79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2.71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7.5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2" name="Chart 31"/>
          <p:cNvGraphicFramePr/>
          <p:nvPr>
            <p:extLst/>
          </p:nvPr>
        </p:nvGraphicFramePr>
        <p:xfrm>
          <a:off x="5879407" y="2780504"/>
          <a:ext cx="3157017" cy="31990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01295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116646" y="6483021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D103AA-8845-4AAA-8DCD-945F174AEA28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Rounded Rectangle 3"/>
          <p:cNvSpPr/>
          <p:nvPr/>
        </p:nvSpPr>
        <p:spPr bwMode="gray">
          <a:xfrm>
            <a:off x="110063" y="868405"/>
            <a:ext cx="5978766" cy="565943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6540" y="881120"/>
            <a:ext cx="8398058" cy="835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ร้อยละของแรงงานได้รับการบรรจุงาน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   2.2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ร้อยละของแรงงานคนพิการที่ได้รับบรรจุงานในประเทศ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6" name="กลุ่ม 4"/>
          <p:cNvGrpSpPr>
            <a:grpSpLocks/>
          </p:cNvGrpSpPr>
          <p:nvPr/>
        </p:nvGrpSpPr>
        <p:grpSpPr bwMode="auto">
          <a:xfrm>
            <a:off x="8120567" y="838815"/>
            <a:ext cx="1008062" cy="656974"/>
            <a:chOff x="7094187" y="1707729"/>
            <a:chExt cx="1164188" cy="759291"/>
          </a:xfrm>
        </p:grpSpPr>
        <p:pic>
          <p:nvPicPr>
            <p:cNvPr id="17" name="Picture 1" descr="C:\Users\dathpan\Downloads\056aac9a306aef891367aae43a86394b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7286861" y="1707729"/>
              <a:ext cx="742574" cy="759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2"/>
            <p:cNvSpPr txBox="1">
              <a:spLocks noChangeArrowheads="1"/>
            </p:cNvSpPr>
            <p:nvPr/>
          </p:nvSpPr>
          <p:spPr bwMode="auto">
            <a:xfrm rot="21120000">
              <a:off x="7094187" y="1848543"/>
              <a:ext cx="1164188" cy="497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ตัวชี้วัด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ต่อเนื่อง</a:t>
              </a: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2425" y="5979530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เงื่อนไข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5515" y="1557454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5515" y="2859861"/>
            <a:ext cx="48512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ข้อมูลพื้นฐาน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425" y="55469"/>
            <a:ext cx="8602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ตัวชี้วัดกรมการจัดหางาน</a:t>
            </a:r>
            <a:endParaRPr kumimoji="0" lang="th-TH" altLang="th-TH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ตามมาตรการปรับปรุงประสิทธิภาพในการปฏิบัติราชการ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2562</a:t>
            </a:r>
            <a:endParaRPr kumimoji="0" lang="th-TH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8" name="ตาราง 9"/>
          <p:cNvGraphicFramePr>
            <a:graphicFrameLocks noGrp="1"/>
          </p:cNvGraphicFramePr>
          <p:nvPr>
            <p:extLst/>
          </p:nvPr>
        </p:nvGraphicFramePr>
        <p:xfrm>
          <a:off x="99305" y="6265068"/>
          <a:ext cx="5780101" cy="518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80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8374"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  <a:defRPr/>
                      </a:pPr>
                      <a:endParaRPr kumimoji="0" lang="th-TH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3" name="Group 43"/>
          <p:cNvGrpSpPr/>
          <p:nvPr/>
        </p:nvGrpSpPr>
        <p:grpSpPr>
          <a:xfrm>
            <a:off x="6916547" y="856402"/>
            <a:ext cx="1182604" cy="500376"/>
            <a:chOff x="46634" y="1615824"/>
            <a:chExt cx="877542" cy="417740"/>
          </a:xfrm>
        </p:grpSpPr>
        <p:sp>
          <p:nvSpPr>
            <p:cNvPr id="34" name="Pentagon 43"/>
            <p:cNvSpPr/>
            <p:nvPr/>
          </p:nvSpPr>
          <p:spPr>
            <a:xfrm rot="10800000">
              <a:off x="110755" y="1615824"/>
              <a:ext cx="749299" cy="417739"/>
            </a:xfrm>
            <a:prstGeom prst="flowChartOffpageConnector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6" name="TextBox 45"/>
            <p:cNvSpPr txBox="1"/>
            <p:nvPr/>
          </p:nvSpPr>
          <p:spPr>
            <a:xfrm>
              <a:off x="46634" y="1682584"/>
              <a:ext cx="877542" cy="350980"/>
            </a:xfrm>
            <a:prstGeom prst="flowChartOffpageConnector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ความเชื่อมโยง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ยุทธศาสตร์ส่วนราชการ</a:t>
              </a:r>
            </a:p>
          </p:txBody>
        </p:sp>
      </p:grp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31580" y="4861375"/>
          <a:ext cx="569189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2908">
                  <a:extLst>
                    <a:ext uri="{9D8B030D-6E8A-4147-A177-3AD203B41FA5}">
                      <a16:colId xmlns:a16="http://schemas.microsoft.com/office/drawing/2014/main" val="1661457189"/>
                    </a:ext>
                  </a:extLst>
                </a:gridCol>
                <a:gridCol w="1999901">
                  <a:extLst>
                    <a:ext uri="{9D8B030D-6E8A-4147-A177-3AD203B41FA5}">
                      <a16:colId xmlns:a16="http://schemas.microsoft.com/office/drawing/2014/main" val="2395773697"/>
                    </a:ext>
                  </a:extLst>
                </a:gridCol>
                <a:gridCol w="1959085">
                  <a:extLst>
                    <a:ext uri="{9D8B030D-6E8A-4147-A177-3AD203B41FA5}">
                      <a16:colId xmlns:a16="http://schemas.microsoft.com/office/drawing/2014/main" val="2019525282"/>
                    </a:ext>
                  </a:extLst>
                </a:gridCol>
              </a:tblGrid>
              <a:tr h="301673"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เป้าหมายขั้นต่ำ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เป้าหมายมาตรฐาน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เป้าหมายขั้นสูง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(1.00)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69053"/>
                  </a:ext>
                </a:extLst>
              </a:tr>
              <a:tr h="49995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76.37</a:t>
                      </a:r>
                      <a:endParaRPr lang="th-TH" sz="10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th-TH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(ผล</a:t>
                      </a:r>
                      <a:r>
                        <a:rPr lang="th-TH" sz="9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การดำเนินงานปี 2561 </a:t>
                      </a:r>
                      <a:r>
                        <a:rPr lang="th-TH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buNone/>
                      </a:pPr>
                      <a:r>
                        <a:rPr lang="en-US" sz="10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88.61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9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ผลการดำเนินงานปี 2561 </a:t>
                      </a:r>
                      <a:r>
                        <a:rPr lang="en-US" sz="9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+</a:t>
                      </a:r>
                      <a:r>
                        <a:rPr lang="en-US" sz="9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br>
                        <a:rPr lang="en-US" sz="9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en-US" sz="9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Growth </a:t>
                      </a:r>
                      <a:r>
                        <a:rPr lang="th-TH" sz="9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เฉลี่ย</a:t>
                      </a:r>
                      <a:r>
                        <a:rPr lang="en-US" sz="9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12.24)</a:t>
                      </a:r>
                      <a:endParaRPr lang="th-TH" sz="9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th-TH" sz="10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45697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4699" y="4557075"/>
            <a:ext cx="48512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เกณฑ์การประเมิน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79407" y="6068874"/>
            <a:ext cx="3454076" cy="261590"/>
          </a:xfrm>
          <a:prstGeom prst="rect">
            <a:avLst/>
          </a:prstGeom>
          <a:noFill/>
        </p:spPr>
        <p:txBody>
          <a:bodyPr wrap="square" lIns="91423" tIns="45710" rIns="91423" bIns="45710" rtlCol="0">
            <a:spAutoFit/>
          </a:bodyPr>
          <a:lstStyle/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ประโยชน์ที่คาดว่าประชาชนจะได้รับ</a:t>
            </a:r>
          </a:p>
        </p:txBody>
      </p:sp>
      <p:graphicFrame>
        <p:nvGraphicFramePr>
          <p:cNvPr id="26" name="ตาราง 9"/>
          <p:cNvGraphicFramePr>
            <a:graphicFrameLocks noGrp="1"/>
          </p:cNvGraphicFramePr>
          <p:nvPr>
            <p:extLst/>
          </p:nvPr>
        </p:nvGraphicFramePr>
        <p:xfrm>
          <a:off x="5938137" y="6297451"/>
          <a:ext cx="2975357" cy="505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5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50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ส่งเสริมการมีงานทำของคนพิการให้ได้รับการบรรจุงานและมีรายได้ และได้รับการคุ้มครองจากระบบประกันสังคม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ตาราง 9"/>
          <p:cNvGraphicFramePr>
            <a:graphicFrameLocks noGrp="1"/>
          </p:cNvGraphicFramePr>
          <p:nvPr>
            <p:extLst/>
          </p:nvPr>
        </p:nvGraphicFramePr>
        <p:xfrm>
          <a:off x="110063" y="1836877"/>
          <a:ext cx="8678935" cy="926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78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6199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th-TH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ร้อยละของแรงงานคนพิการที่ได้รับบรรจุงานในประเทศ </a:t>
                      </a:r>
                      <a:r>
                        <a:rPr lang="th-TH" sz="1000" b="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หมายถึง จำนวนผู้สมัครงาน (คนพิการ) มาใช้บริการจัดหางานและได้รับการบรรจุงานเปรียบเทียบกับจำนวนผู้สมัครงาน (คนพิการ) มาใช้บริการจัดหางานทั้งหมด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th-TH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คนพิการที่มาใช้บริการจัดหางาน </a:t>
                      </a:r>
                      <a:r>
                        <a:rPr lang="th-TH" sz="1000" b="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หมายถึง คนพิการที่ต้องการหางานทำ และมาสมัครงานไว้กับกรมการจัดหางาน 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(1 กันยายน 25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61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– 31 สิงหาคม 25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62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h-TH" sz="10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คนพิการได้รับการบรรจุงาน </a:t>
                      </a:r>
                      <a:r>
                        <a:rPr lang="th-TH" sz="1000" b="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หมายถึง คนพิการที่มาใช้บริการจัดหางาน ที่ได้รับการบรรจุเข้าทำงานในสถานประกอบการโดยบริการของกรมการจัดหางาน 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(1 ตุลาคม 25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61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– 30 กันยายน 2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562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1000" b="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โดยได้ทำงานตั้งแต่ 1 เดือนขึ้นไป และได้เข้าสู่ระบบประกันสังคม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/>
          </p:nvPr>
        </p:nvGraphicFramePr>
        <p:xfrm>
          <a:off x="110063" y="3137413"/>
          <a:ext cx="5691409" cy="1419662"/>
        </p:xfrm>
        <a:graphic>
          <a:graphicData uri="http://schemas.openxmlformats.org/drawingml/2006/table">
            <a:tbl>
              <a:tblPr firstRow="1"/>
              <a:tblGrid>
                <a:gridCol w="2795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9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9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9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92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92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1625">
                <a:tc>
                  <a:txBody>
                    <a:bodyPr/>
                    <a:lstStyle/>
                    <a:p>
                      <a:pPr lvl="0" algn="ctr"/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ข้อมูลพื้นฐานประกอบตัวชี้วัด</a:t>
                      </a:r>
                      <a:endParaRPr lang="en-US" sz="9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2557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2560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407">
                <a:tc>
                  <a:txBody>
                    <a:bodyPr/>
                    <a:lstStyle/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คนพิการได้รับการบรรจุงาน </a:t>
                      </a:r>
                      <a:endParaRPr lang="en-US" sz="9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2,021 </a:t>
                      </a: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spc="-5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2,661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spc="-5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1,703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407">
                <a:tc>
                  <a:txBody>
                    <a:bodyPr/>
                    <a:lstStyle/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คนพิการที่มาใช้บริการจัดหางาน </a:t>
                      </a:r>
                      <a:endParaRPr lang="en-US" sz="9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3,895 </a:t>
                      </a: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spc="-5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4,181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spc="-5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2,230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407">
                <a:tc>
                  <a:txBody>
                    <a:bodyPr/>
                    <a:lstStyle/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ร้อยละของคนพิการได้รับการบรรจุงานในประเทศ </a:t>
                      </a:r>
                      <a:endParaRPr lang="en-US" sz="9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43.65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48.90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51.89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spc="-5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63.65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spc="-5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76.37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816">
                <a:tc>
                  <a:txBody>
                    <a:bodyPr/>
                    <a:lstStyle/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Growth  (%)</a:t>
                      </a:r>
                      <a:r>
                        <a:rPr lang="th-TH" sz="900" b="1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1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</a:t>
                      </a:r>
                      <a:r>
                        <a:rPr lang="th-TH" sz="900" b="1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เฉลี่ย </a:t>
                      </a:r>
                      <a:r>
                        <a:rPr lang="en-US" sz="900" b="1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59</a:t>
                      </a:r>
                      <a:r>
                        <a:rPr lang="th-TH" sz="900" b="1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-6</a:t>
                      </a:r>
                      <a:r>
                        <a:rPr lang="en-US" sz="900" b="1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900" b="1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=</a:t>
                      </a:r>
                      <a:r>
                        <a:rPr lang="en-US" sz="900" b="1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12.24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2.99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11.76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0" kern="1200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12.72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7" name="Chart 26"/>
          <p:cNvGraphicFramePr/>
          <p:nvPr>
            <p:extLst/>
          </p:nvPr>
        </p:nvGraphicFramePr>
        <p:xfrm>
          <a:off x="5879407" y="2859860"/>
          <a:ext cx="3178532" cy="3119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96659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116646" y="6483021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D103AA-8845-4AAA-8DCD-945F174AEA28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Rounded Rectangle 3"/>
          <p:cNvSpPr/>
          <p:nvPr/>
        </p:nvSpPr>
        <p:spPr bwMode="gray">
          <a:xfrm>
            <a:off x="110063" y="868405"/>
            <a:ext cx="5978766" cy="565943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6540" y="881120"/>
            <a:ext cx="8398058" cy="80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ร้อยละของแรงงานได้รับการบรรจุงาน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   2.3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ร้อยละของแรงงานผู้สูงอายุมีงานทำ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6" name="กลุ่ม 4"/>
          <p:cNvGrpSpPr>
            <a:grpSpLocks/>
          </p:cNvGrpSpPr>
          <p:nvPr/>
        </p:nvGrpSpPr>
        <p:grpSpPr bwMode="auto">
          <a:xfrm>
            <a:off x="8120567" y="838815"/>
            <a:ext cx="1008062" cy="656974"/>
            <a:chOff x="7094187" y="1707729"/>
            <a:chExt cx="1164188" cy="759291"/>
          </a:xfrm>
        </p:grpSpPr>
        <p:pic>
          <p:nvPicPr>
            <p:cNvPr id="17" name="Picture 1" descr="C:\Users\dathpan\Downloads\056aac9a306aef891367aae43a86394b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7286861" y="1707729"/>
              <a:ext cx="742574" cy="759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2"/>
            <p:cNvSpPr txBox="1">
              <a:spLocks noChangeArrowheads="1"/>
            </p:cNvSpPr>
            <p:nvPr/>
          </p:nvSpPr>
          <p:spPr bwMode="auto">
            <a:xfrm rot="21120000">
              <a:off x="7094187" y="1848543"/>
              <a:ext cx="1164188" cy="497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ตัวชี้วัด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ต่อเนื่อง</a:t>
              </a: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2425" y="5979530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เงื่อนไข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5515" y="1514422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5515" y="2763039"/>
            <a:ext cx="48512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ข้อมูลพื้นฐาน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425" y="55469"/>
            <a:ext cx="8602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ตัวชี้วัดกรมการจัดหางาน</a:t>
            </a:r>
            <a:endParaRPr kumimoji="0" lang="th-TH" altLang="th-TH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ตามมาตรการปรับปรุงประสิทธิภาพในการปฏิบัติราชการ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2562</a:t>
            </a:r>
            <a:endParaRPr kumimoji="0" lang="th-TH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8" name="ตาราง 9"/>
          <p:cNvGraphicFramePr>
            <a:graphicFrameLocks noGrp="1"/>
          </p:cNvGraphicFramePr>
          <p:nvPr>
            <p:extLst/>
          </p:nvPr>
        </p:nvGraphicFramePr>
        <p:xfrm>
          <a:off x="99305" y="6265068"/>
          <a:ext cx="5780101" cy="518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80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8374"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  <a:defRPr/>
                      </a:pPr>
                      <a:endParaRPr kumimoji="0" lang="th-TH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3" name="Group 43"/>
          <p:cNvGrpSpPr/>
          <p:nvPr/>
        </p:nvGrpSpPr>
        <p:grpSpPr>
          <a:xfrm>
            <a:off x="6916547" y="856403"/>
            <a:ext cx="1182604" cy="653251"/>
            <a:chOff x="46634" y="1615825"/>
            <a:chExt cx="877542" cy="545368"/>
          </a:xfrm>
        </p:grpSpPr>
        <p:sp>
          <p:nvSpPr>
            <p:cNvPr id="34" name="Pentagon 43"/>
            <p:cNvSpPr/>
            <p:nvPr/>
          </p:nvSpPr>
          <p:spPr>
            <a:xfrm rot="10800000">
              <a:off x="110755" y="1615825"/>
              <a:ext cx="749299" cy="503572"/>
            </a:xfrm>
            <a:prstGeom prst="flowChartOffpageConnector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6" name="TextBox 45"/>
            <p:cNvSpPr txBox="1"/>
            <p:nvPr/>
          </p:nvSpPr>
          <p:spPr>
            <a:xfrm>
              <a:off x="46634" y="1682584"/>
              <a:ext cx="877542" cy="478609"/>
            </a:xfrm>
            <a:prstGeom prst="flowChartOffpageConnector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ความเชื่อมโยง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แผนฯ 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12+ </a:t>
              </a: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ยุทธศาสตร์ส่วนราชการ</a:t>
              </a:r>
            </a:p>
          </p:txBody>
        </p:sp>
      </p:grp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31580" y="4882886"/>
          <a:ext cx="5691894" cy="962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5780">
                  <a:extLst>
                    <a:ext uri="{9D8B030D-6E8A-4147-A177-3AD203B41FA5}">
                      <a16:colId xmlns:a16="http://schemas.microsoft.com/office/drawing/2014/main" val="1661457189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395773697"/>
                    </a:ext>
                  </a:extLst>
                </a:gridCol>
                <a:gridCol w="1891554">
                  <a:extLst>
                    <a:ext uri="{9D8B030D-6E8A-4147-A177-3AD203B41FA5}">
                      <a16:colId xmlns:a16="http://schemas.microsoft.com/office/drawing/2014/main" val="2019525282"/>
                    </a:ext>
                  </a:extLst>
                </a:gridCol>
              </a:tblGrid>
              <a:tr h="406077"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เป้าหมายขั้นต่ำ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เป้าหมายมาตรฐาน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เป้าหมายขั้นสูง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(1.00)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69053"/>
                  </a:ext>
                </a:extLst>
              </a:tr>
              <a:tr h="49995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36.74</a:t>
                      </a:r>
                      <a:endParaRPr lang="th-TH" sz="10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th-TH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(ผล</a:t>
                      </a:r>
                      <a:r>
                        <a:rPr lang="th-TH" sz="9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การดำเนินงานเฉลี่ย</a:t>
                      </a:r>
                      <a:r>
                        <a:rPr lang="th-TH" sz="9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r>
                        <a:rPr lang="th-TH" sz="900" b="0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ปีย้อนหลัง</a:t>
                      </a:r>
                      <a:r>
                        <a:rPr lang="th-TH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5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61.25</a:t>
                      </a:r>
                    </a:p>
                    <a:p>
                      <a:pPr algn="ctr"/>
                      <a:r>
                        <a:rPr lang="th-TH" sz="10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(ผลการดำเนินงานเฉลี่ย 3 ปีย้อนหลัง + </a:t>
                      </a:r>
                      <a:r>
                        <a:rPr lang="en-US" sz="10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Growth</a:t>
                      </a:r>
                      <a:r>
                        <a:rPr lang="th-TH" sz="10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(ค่าบวก)</a:t>
                      </a:r>
                      <a:r>
                        <a:rPr lang="en-US" sz="10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24.51)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45697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4699" y="4578586"/>
            <a:ext cx="48512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เกณฑ์การประเมิน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79407" y="6068874"/>
            <a:ext cx="3454076" cy="261590"/>
          </a:xfrm>
          <a:prstGeom prst="rect">
            <a:avLst/>
          </a:prstGeom>
          <a:noFill/>
        </p:spPr>
        <p:txBody>
          <a:bodyPr wrap="square" lIns="91423" tIns="45710" rIns="91423" bIns="45710" rtlCol="0">
            <a:spAutoFit/>
          </a:bodyPr>
          <a:lstStyle/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ประโยชน์ที่คาดว่าประชาชนจะได้รับ</a:t>
            </a:r>
          </a:p>
        </p:txBody>
      </p:sp>
      <p:graphicFrame>
        <p:nvGraphicFramePr>
          <p:cNvPr id="26" name="ตาราง 9"/>
          <p:cNvGraphicFramePr>
            <a:graphicFrameLocks noGrp="1"/>
          </p:cNvGraphicFramePr>
          <p:nvPr>
            <p:extLst/>
          </p:nvPr>
        </p:nvGraphicFramePr>
        <p:xfrm>
          <a:off x="5938137" y="6297451"/>
          <a:ext cx="2975357" cy="505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5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50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ส่งเสริการมีงานทำของผู้สูงอายุให้ได้รับการบรรจุงานและมีรายได้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7" name="Chart 26"/>
          <p:cNvGraphicFramePr/>
          <p:nvPr>
            <p:extLst/>
          </p:nvPr>
        </p:nvGraphicFramePr>
        <p:xfrm>
          <a:off x="6028258" y="2763039"/>
          <a:ext cx="2902133" cy="2826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0" name="ตาราง 9"/>
          <p:cNvGraphicFramePr>
            <a:graphicFrameLocks noGrp="1"/>
          </p:cNvGraphicFramePr>
          <p:nvPr>
            <p:extLst/>
          </p:nvPr>
        </p:nvGraphicFramePr>
        <p:xfrm>
          <a:off x="110063" y="1814530"/>
          <a:ext cx="8820328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0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720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เป็นการพัฒนาทรัพยากรมนุษย์ของประเทศไปสู่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Thailand 4.0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ที่มีจุดมุ่งหมายสำคัญอยู่ที่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“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การมีงานทำถ้วนหน้า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”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ประกอบกับประเทศไทยกำลังก้าวสู่สังคมผู้สูงอายุ  จึงต้องส่งเสริมการมีงานทำใหม่ สร้างมิติใหม่โดยส่งเสริมการมีงานทำในรูปแบบที่หลากหลายตามกลุ่มอายุและตามกลุ่มอาชีพ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พิจารณาจากผู้สูงอายุที่ได้รับบริการจัดหางาน </a:t>
                      </a:r>
                      <a:r>
                        <a:rPr lang="th-TH" sz="1000" b="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(สมัครงานไว้กับกรมการจัดหางาน 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ตั้งแต่ 1 กันยายน 25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61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– 31 สิงหาคม 25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62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และได้รับการบรรจุงาน </a:t>
                      </a:r>
                      <a:r>
                        <a:rPr lang="th-TH" sz="1000" b="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(1 ตุลาคม 25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61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– 30 กันยายน 2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562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ผู้สูงอายุ หมายถึง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บุคคลที่มีอายุ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60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ปีขึ้นไป และสัญชาติไทย</a:t>
                      </a:r>
                      <a:endParaRPr lang="th-TH" sz="10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>
            <p:extLst/>
          </p:nvPr>
        </p:nvGraphicFramePr>
        <p:xfrm>
          <a:off x="148305" y="3041206"/>
          <a:ext cx="5617792" cy="1282605"/>
        </p:xfrm>
        <a:graphic>
          <a:graphicData uri="http://schemas.openxmlformats.org/drawingml/2006/table">
            <a:tbl>
              <a:tblPr firstRow="1"/>
              <a:tblGrid>
                <a:gridCol w="1738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5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58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58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58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8361">
                <a:tc>
                  <a:txBody>
                    <a:bodyPr/>
                    <a:lstStyle/>
                    <a:p>
                      <a:pPr lvl="0" algn="ctr"/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ข้อมูลพื้นฐานประกอบตัวชี้วัด</a:t>
                      </a:r>
                      <a:endParaRPr lang="en-US" sz="9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2557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407">
                <a:tc>
                  <a:txBody>
                    <a:bodyPr/>
                    <a:lstStyle/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ผู้สูงอายุได้รับการบรรจุงาน</a:t>
                      </a:r>
                      <a:endParaRPr lang="en-US" sz="9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144</a:t>
                      </a:r>
                    </a:p>
                    <a:p>
                      <a:pPr algn="ctr"/>
                      <a:r>
                        <a:rPr lang="th-TH" sz="9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(มิ.ย.-ก.ย.</a:t>
                      </a:r>
                      <a:r>
                        <a:rPr lang="th-TH" sz="90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59)</a:t>
                      </a:r>
                      <a:endParaRPr lang="th-TH" sz="9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268</a:t>
                      </a:r>
                      <a:endParaRPr lang="th-TH" sz="9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428</a:t>
                      </a:r>
                      <a:endParaRPr lang="th-TH" sz="9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1,484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2,019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407">
                <a:tc>
                  <a:txBody>
                    <a:bodyPr/>
                    <a:lstStyle/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ผู้สูงอายุมาใช้บริการจัดหางาน </a:t>
                      </a:r>
                      <a:endParaRPr lang="en-US" sz="9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182</a:t>
                      </a:r>
                      <a:endParaRPr lang="th-TH" sz="9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(มิ.ย.-ก.ย.</a:t>
                      </a:r>
                      <a:r>
                        <a:rPr lang="th-TH" sz="90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59)</a:t>
                      </a:r>
                      <a:endParaRPr lang="th-TH" sz="9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475</a:t>
                      </a:r>
                      <a:endParaRPr lang="th-TH" sz="9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987</a:t>
                      </a:r>
                      <a:endParaRPr lang="th-TH" sz="9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6,997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4,416</a:t>
                      </a:r>
                      <a:endParaRPr lang="th-TH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9728">
                <a:tc>
                  <a:txBody>
                    <a:bodyPr/>
                    <a:lstStyle/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ร้อยละของผู้สูงอายุที่มีงานทำ</a:t>
                      </a:r>
                      <a:endParaRPr lang="en-US" sz="9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79.1</a:t>
                      </a:r>
                      <a:endParaRPr lang="th-TH" sz="9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56.4</a:t>
                      </a:r>
                      <a:endParaRPr lang="th-TH" sz="9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43.3</a:t>
                      </a:r>
                      <a:endParaRPr lang="th-TH" sz="9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21.21</a:t>
                      </a: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45.72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463">
                <a:tc>
                  <a:txBody>
                    <a:bodyPr/>
                    <a:lstStyle/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Growth  (%)</a:t>
                      </a:r>
                      <a:endParaRPr lang="th-TH" sz="800" b="0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-22.7</a:t>
                      </a:r>
                      <a:endParaRPr lang="th-TH" sz="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-13.1</a:t>
                      </a:r>
                      <a:endParaRPr lang="th-TH" sz="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- 22.1</a:t>
                      </a:r>
                      <a:endParaRPr lang="th-TH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24.51</a:t>
                      </a:r>
                      <a:endParaRPr lang="th-TH" sz="800" b="1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9" marR="68589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5421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116646" y="6483021"/>
            <a:ext cx="2057400" cy="365125"/>
          </a:xfrm>
        </p:spPr>
        <p:txBody>
          <a:bodyPr/>
          <a:lstStyle/>
          <a:p>
            <a:pPr defTabSz="914400">
              <a:defRPr/>
            </a:pPr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gray">
          <a:xfrm>
            <a:off x="99305" y="861065"/>
            <a:ext cx="8009827" cy="341107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Aft>
                <a:spcPts val="600"/>
              </a:spcAft>
              <a:defRPr/>
            </a:pPr>
            <a:endParaRPr lang="en-US" sz="1000" kern="0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95" y="865293"/>
            <a:ext cx="83980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</a:t>
            </a:r>
            <a:r>
              <a:rPr lang="th-TH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จำนวนแรงงานนอกระบบที่อยู่ในระบบประกันสังคม</a:t>
            </a:r>
            <a:r>
              <a:rPr lang="en-US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(มาตรา</a:t>
            </a:r>
            <a:r>
              <a:rPr lang="en-US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40) </a:t>
            </a:r>
            <a:r>
              <a:rPr lang="th-TH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เพิ่มขึ้น</a:t>
            </a:r>
            <a:r>
              <a:rPr lang="en-US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sz="10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6" name="กลุ่ม 4"/>
          <p:cNvGrpSpPr>
            <a:grpSpLocks/>
          </p:cNvGrpSpPr>
          <p:nvPr/>
        </p:nvGrpSpPr>
        <p:grpSpPr bwMode="auto">
          <a:xfrm>
            <a:off x="8201829" y="764299"/>
            <a:ext cx="1008062" cy="656974"/>
            <a:chOff x="7094187" y="1707729"/>
            <a:chExt cx="1164188" cy="759291"/>
          </a:xfrm>
        </p:grpSpPr>
        <p:pic>
          <p:nvPicPr>
            <p:cNvPr id="17" name="Picture 1" descr="C:\Users\dathpan\Downloads\056aac9a306aef891367aae43a86394b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7286861" y="1707729"/>
              <a:ext cx="742574" cy="759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2"/>
            <p:cNvSpPr txBox="1">
              <a:spLocks noChangeArrowheads="1"/>
            </p:cNvSpPr>
            <p:nvPr/>
          </p:nvSpPr>
          <p:spPr bwMode="auto">
            <a:xfrm rot="21120000">
              <a:off x="7094187" y="1848543"/>
              <a:ext cx="1164188" cy="497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defTabSz="914400" eaLnBrk="1" hangingPunct="1">
                <a:defRPr/>
              </a:pPr>
              <a:r>
                <a:rPr lang="th-TH" altLang="th-TH" sz="1100" dirty="0">
                  <a:solidFill>
                    <a:prstClr val="black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ตัวชี้วัด</a:t>
              </a:r>
            </a:p>
            <a:p>
              <a:pPr algn="ctr" defTabSz="914400" eaLnBrk="1" hangingPunct="1">
                <a:defRPr/>
              </a:pPr>
              <a:r>
                <a:rPr lang="th-TH" altLang="th-TH" sz="1100" dirty="0">
                  <a:solidFill>
                    <a:prstClr val="black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ต่อเนื่อง</a:t>
              </a:r>
            </a:p>
          </p:txBody>
        </p:sp>
      </p:grpSp>
      <p:graphicFrame>
        <p:nvGraphicFramePr>
          <p:cNvPr id="46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053026"/>
              </p:ext>
            </p:extLst>
          </p:nvPr>
        </p:nvGraphicFramePr>
        <p:xfrm>
          <a:off x="99306" y="1569203"/>
          <a:ext cx="5387093" cy="735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7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35847">
                <a:tc>
                  <a:txBody>
                    <a:bodyPr/>
                    <a:lstStyle/>
                    <a:p>
                      <a:pPr marL="85725" marR="0" lvl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73050" algn="l"/>
                        </a:tabLst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พิจารณาจากจำนวนแรงงานนอกระบบที่อยู่ในระบบประกันสังคม  มาตรา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ที่เพิ่มขึ้นในปีงบประมาณ พ.ศ.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2562</a:t>
                      </a:r>
                    </a:p>
                    <a:p>
                      <a:pPr marL="85725" marR="0" lvl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73050" algn="l"/>
                        </a:tabLst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ผู้ประกันตนในมาตรา 40 ผู้ประกันตนตามมาตรานี้ คือ ผู้ประกันตนที่ไม่ใช่ผู้ประกันตนตามมาตรา 33 และมาตรา 39 แห่งพ.ร.บ.ประกันสังคม พ.ศ. 2533 เป็นแรงงานนอกระบบ ประกอบอาชีพอิสระ และมีอายุไม่ต่ำกว่า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15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ปีบูรณ์และไม่เกิน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60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ปีบริบูรณ์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22425" y="1278529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th-TH" sz="11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2431" y="2428031"/>
            <a:ext cx="48512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th-TH" sz="11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ข้อมูลพื้นฐาน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425" y="55469"/>
            <a:ext cx="8602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th-TH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ตัวชี้วัดกระทรวง</a:t>
            </a:r>
            <a:r>
              <a:rPr lang="th-TH" altLang="th-TH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แรงงาน </a:t>
            </a:r>
            <a:r>
              <a:rPr lang="th-TH" altLang="th-TH" sz="14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(สำนักงานประกันสังคม)</a:t>
            </a:r>
            <a:endParaRPr lang="th-TH" altLang="th-TH" b="1" dirty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defTabSz="914400">
              <a:defRPr/>
            </a:pPr>
            <a:r>
              <a:rPr lang="th-TH" sz="1400" b="1" dirty="0">
                <a:solidFill>
                  <a:prstClr val="white">
                    <a:lumMod val="50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ตามมาตรการปรับปรุงประสิทธิภาพในการปฏิบัติราชการ </a:t>
            </a:r>
            <a:r>
              <a:rPr lang="th-TH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2562</a:t>
            </a:r>
            <a:endParaRPr lang="th-TH" sz="9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33" name="Group 43"/>
          <p:cNvGrpSpPr/>
          <p:nvPr/>
        </p:nvGrpSpPr>
        <p:grpSpPr>
          <a:xfrm>
            <a:off x="7346087" y="914777"/>
            <a:ext cx="1022577" cy="462802"/>
            <a:chOff x="46634" y="1615826"/>
            <a:chExt cx="877542" cy="386371"/>
          </a:xfrm>
        </p:grpSpPr>
        <p:sp>
          <p:nvSpPr>
            <p:cNvPr id="34" name="Pentagon 43"/>
            <p:cNvSpPr/>
            <p:nvPr/>
          </p:nvSpPr>
          <p:spPr>
            <a:xfrm rot="10800000">
              <a:off x="110755" y="1615826"/>
              <a:ext cx="749299" cy="353220"/>
            </a:xfrm>
            <a:prstGeom prst="flowChartOffpageConnector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th-TH" sz="9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6" name="TextBox 45"/>
            <p:cNvSpPr txBox="1"/>
            <p:nvPr/>
          </p:nvSpPr>
          <p:spPr>
            <a:xfrm>
              <a:off x="46634" y="1651217"/>
              <a:ext cx="877542" cy="350980"/>
            </a:xfrm>
            <a:prstGeom prst="flowChartOffpageConnector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th-TH" sz="80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ขับเคลื่อน</a:t>
              </a:r>
            </a:p>
            <a:p>
              <a:pPr algn="ctr" defTabSz="914400">
                <a:defRPr/>
              </a:pPr>
              <a:r>
                <a:rPr lang="th-TH" sz="80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แผนฯ </a:t>
              </a:r>
              <a:r>
                <a:rPr lang="en-US" sz="80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</a:t>
              </a:r>
              <a:endParaRPr lang="th-TH" sz="8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555447"/>
              </p:ext>
            </p:extLst>
          </p:nvPr>
        </p:nvGraphicFramePr>
        <p:xfrm>
          <a:off x="99305" y="4405523"/>
          <a:ext cx="535852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239">
                  <a:extLst>
                    <a:ext uri="{9D8B030D-6E8A-4147-A177-3AD203B41FA5}">
                      <a16:colId xmlns:a16="http://schemas.microsoft.com/office/drawing/2014/main" val="1661457189"/>
                    </a:ext>
                  </a:extLst>
                </a:gridCol>
                <a:gridCol w="1821431">
                  <a:extLst>
                    <a:ext uri="{9D8B030D-6E8A-4147-A177-3AD203B41FA5}">
                      <a16:colId xmlns:a16="http://schemas.microsoft.com/office/drawing/2014/main" val="2395773697"/>
                    </a:ext>
                  </a:extLst>
                </a:gridCol>
                <a:gridCol w="1847850">
                  <a:extLst>
                    <a:ext uri="{9D8B030D-6E8A-4147-A177-3AD203B41FA5}">
                      <a16:colId xmlns:a16="http://schemas.microsoft.com/office/drawing/2014/main" val="2019525282"/>
                    </a:ext>
                  </a:extLst>
                </a:gridCol>
              </a:tblGrid>
              <a:tr h="301673"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เป้าหมายขั้นต่ำ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เป้าหมายมาตรฐาน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เป้าหมายขั้นสูง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(1.00)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69053"/>
                  </a:ext>
                </a:extLst>
              </a:tr>
              <a:tr h="499956"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เพิ่มขึ้น</a:t>
                      </a:r>
                      <a:r>
                        <a:rPr lang="th-TH" sz="900" b="1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1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341,575</a:t>
                      </a:r>
                      <a:r>
                        <a:rPr lang="th-TH" sz="900" b="1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คน</a:t>
                      </a:r>
                      <a:endParaRPr lang="en-US" sz="900" b="1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th-TH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ผลการดำเนินงานปี </a:t>
                      </a:r>
                      <a:r>
                        <a:rPr lang="en-US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61)</a:t>
                      </a:r>
                      <a:br>
                        <a:rPr lang="th-TH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en-US" sz="900" baseline="0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th-TH" sz="9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จำนวนแรงงาน</a:t>
                      </a:r>
                      <a:r>
                        <a:rPr lang="th-TH" sz="900" b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นอกระบบที่อยู่ในระบบประกันสังคม</a:t>
                      </a:r>
                      <a:r>
                        <a:rPr lang="en-US" sz="900" b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(มาตรา</a:t>
                      </a:r>
                      <a:r>
                        <a:rPr lang="en-US" sz="900" b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40)</a:t>
                      </a:r>
                      <a:r>
                        <a:rPr lang="en-US" sz="9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=3,059,286</a:t>
                      </a:r>
                      <a:r>
                        <a:rPr lang="th-TH" sz="9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คน</a:t>
                      </a:r>
                      <a:r>
                        <a:rPr lang="en-US" sz="9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9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เพิ่มขึ้น</a:t>
                      </a:r>
                      <a:r>
                        <a:rPr lang="th-TH" sz="900" b="1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1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376,245</a:t>
                      </a:r>
                      <a:r>
                        <a:rPr lang="th-TH" sz="900" b="1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คน</a:t>
                      </a:r>
                      <a:endParaRPr lang="en-US" sz="900" b="1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th-TH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ผลการดำเนินงานปี </a:t>
                      </a:r>
                      <a:r>
                        <a:rPr lang="en-US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61+Growth</a:t>
                      </a:r>
                      <a:r>
                        <a:rPr lang="th-TH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เฉลี่ย</a:t>
                      </a:r>
                      <a:r>
                        <a:rPr lang="en-US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10.15)</a:t>
                      </a:r>
                      <a:br>
                        <a:rPr lang="th-TH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en-US" sz="900" baseline="0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th-TH" sz="9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จำนวนแรงงาน</a:t>
                      </a:r>
                      <a:r>
                        <a:rPr lang="th-TH" sz="900" b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นอกระบบที่อยู่ในระบบประกันสังคม</a:t>
                      </a:r>
                      <a:r>
                        <a:rPr lang="en-US" sz="900" b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(มาตรา</a:t>
                      </a:r>
                      <a:r>
                        <a:rPr lang="en-US" sz="900" b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40)</a:t>
                      </a:r>
                      <a:r>
                        <a:rPr lang="en-US" sz="9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br>
                        <a:rPr lang="en-US" sz="9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en-US" sz="9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=3,093,956</a:t>
                      </a:r>
                      <a:r>
                        <a:rPr lang="th-TH" sz="9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คน</a:t>
                      </a:r>
                      <a:r>
                        <a:rPr lang="en-US" sz="9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9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เพิ่มขึ้น</a:t>
                      </a:r>
                      <a:r>
                        <a:rPr lang="th-TH" sz="900" b="1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1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390,694</a:t>
                      </a:r>
                      <a:r>
                        <a:rPr lang="th-TH" sz="900" b="1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คน</a:t>
                      </a:r>
                      <a:endParaRPr lang="en-US" sz="900" b="1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th-TH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ผลการดำเนินงานปี </a:t>
                      </a:r>
                      <a:r>
                        <a:rPr lang="en-US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61+Growth</a:t>
                      </a:r>
                      <a:r>
                        <a:rPr lang="th-TH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ที่ดีที่สุด</a:t>
                      </a:r>
                      <a:r>
                        <a:rPr lang="en-US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14.38)</a:t>
                      </a:r>
                      <a:br>
                        <a:rPr lang="th-TH" sz="9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en-US" sz="900" baseline="0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th-TH" sz="9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จำนวนแรงงาน</a:t>
                      </a:r>
                      <a:r>
                        <a:rPr lang="th-TH" sz="900" b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นอกระบบที่อยู่ในระบบประกันสังคม</a:t>
                      </a:r>
                      <a:r>
                        <a:rPr lang="en-US" sz="900" b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(มาตรา</a:t>
                      </a:r>
                      <a:r>
                        <a:rPr lang="en-US" sz="900" b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40)</a:t>
                      </a:r>
                      <a:r>
                        <a:rPr lang="en-US" sz="9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=3,108,405</a:t>
                      </a:r>
                      <a:r>
                        <a:rPr lang="th-TH" sz="9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คน</a:t>
                      </a:r>
                      <a:r>
                        <a:rPr lang="en-US" sz="9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9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45697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4698" y="4117807"/>
            <a:ext cx="48512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th-TH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เกณฑ์การประเมิน</a:t>
            </a:r>
            <a:endParaRPr lang="en-US" sz="11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942948"/>
              </p:ext>
            </p:extLst>
          </p:nvPr>
        </p:nvGraphicFramePr>
        <p:xfrm>
          <a:off x="99305" y="2775805"/>
          <a:ext cx="5310895" cy="1127760"/>
        </p:xfrm>
        <a:graphic>
          <a:graphicData uri="http://schemas.openxmlformats.org/drawingml/2006/table">
            <a:tbl>
              <a:tblPr firstRow="1"/>
              <a:tblGrid>
                <a:gridCol w="2255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9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39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393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2727">
                <a:tc>
                  <a:txBody>
                    <a:bodyPr/>
                    <a:lstStyle/>
                    <a:p>
                      <a:pPr lvl="0" algn="ctr"/>
                      <a:r>
                        <a:rPr lang="th-TH" sz="10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ข้อมูลพื้นฐานประกอบตัวชี้วัด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89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0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จำนวนแรงงาน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นอกระบบที่อยู่ในระบบประกันสังคม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(มาตรา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40)</a:t>
                      </a: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0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(คน)</a:t>
                      </a:r>
                      <a:endParaRPr lang="th-TH" sz="1000" b="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2,486,948</a:t>
                      </a:r>
                      <a:endParaRPr lang="th-TH" sz="1000" b="0" i="0" u="none" strike="noStrike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2,262,527</a:t>
                      </a:r>
                      <a:endParaRPr lang="th-TH" sz="1000" b="0" i="0" u="none" strike="noStrike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2,376,136</a:t>
                      </a:r>
                      <a:endParaRPr lang="th-TH" sz="1000" b="0" i="0" u="none" strike="noStrike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2,717,711</a:t>
                      </a:r>
                      <a:endParaRPr lang="th-TH" sz="1000" b="0" i="0" u="none" strike="noStrike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891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เพิ่มขึ้น</a:t>
                      </a:r>
                      <a:r>
                        <a:rPr lang="en-US" sz="1000" b="1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000" b="1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000" b="1" i="0" u="none" strike="noStrike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-224,421</a:t>
                      </a:r>
                      <a:endParaRPr lang="th-TH" sz="1000" b="1" i="0" u="none" strike="noStrike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113,609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341,575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891">
                <a:tc>
                  <a:txBody>
                    <a:bodyPr/>
                    <a:lstStyle/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Growth </a:t>
                      </a:r>
                      <a:r>
                        <a:rPr lang="th-TH" sz="1000" b="1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เฉลี่ย</a:t>
                      </a:r>
                      <a:r>
                        <a:rPr lang="th-TH" sz="1000" b="1" baseline="0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000" b="1" baseline="0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59-61 = 10.15%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h-TH" sz="1000" b="0" i="0" u="none" strike="noStrike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h-TH" sz="1000" b="0" i="0" u="none" strike="noStrike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5.92</a:t>
                      </a:r>
                      <a:endParaRPr lang="th-TH" sz="1000" b="0" i="0" u="none" strike="noStrike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14.38</a:t>
                      </a:r>
                      <a:endParaRPr lang="th-TH" sz="1000" b="0" i="0" u="none" strike="noStrike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4150555818"/>
              </p:ext>
            </p:extLst>
          </p:nvPr>
        </p:nvGraphicFramePr>
        <p:xfrm>
          <a:off x="5573506" y="1472004"/>
          <a:ext cx="3438148" cy="2366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Chart 14"/>
          <p:cNvGraphicFramePr/>
          <p:nvPr>
            <p:extLst>
              <p:ext uri="{D42A27DB-BD31-4B8C-83A1-F6EECF244321}">
                <p14:modId xmlns:p14="http://schemas.microsoft.com/office/powerpoint/2010/main" val="2008088613"/>
              </p:ext>
            </p:extLst>
          </p:nvPr>
        </p:nvGraphicFramePr>
        <p:xfrm>
          <a:off x="5524959" y="3965990"/>
          <a:ext cx="3486694" cy="2339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031818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116646" y="6483021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D103AA-8845-4AAA-8DCD-945F174AEA28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Rounded Rectangle 3"/>
          <p:cNvSpPr/>
          <p:nvPr/>
        </p:nvSpPr>
        <p:spPr bwMode="gray">
          <a:xfrm>
            <a:off x="99305" y="765815"/>
            <a:ext cx="7321501" cy="581417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95" y="770043"/>
            <a:ext cx="83980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อันดับความสามารถในการแข่งขันทางเศรษฐกิจของประเทศไทย ด้านผลิตภาพแรงงาน 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Labor Productivity)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 โดย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IMD</a:t>
            </a:r>
          </a:p>
        </p:txBody>
      </p:sp>
      <p:grpSp>
        <p:nvGrpSpPr>
          <p:cNvPr id="16" name="กลุ่ม 4"/>
          <p:cNvGrpSpPr>
            <a:grpSpLocks/>
          </p:cNvGrpSpPr>
          <p:nvPr/>
        </p:nvGrpSpPr>
        <p:grpSpPr bwMode="auto">
          <a:xfrm>
            <a:off x="8201829" y="764299"/>
            <a:ext cx="1008062" cy="656974"/>
            <a:chOff x="7094187" y="1707729"/>
            <a:chExt cx="1164188" cy="759291"/>
          </a:xfrm>
        </p:grpSpPr>
        <p:pic>
          <p:nvPicPr>
            <p:cNvPr id="17" name="Picture 1" descr="C:\Users\dathpan\Downloads\056aac9a306aef891367aae43a86394b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7286861" y="1707729"/>
              <a:ext cx="742574" cy="759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2"/>
            <p:cNvSpPr txBox="1">
              <a:spLocks noChangeArrowheads="1"/>
            </p:cNvSpPr>
            <p:nvPr/>
          </p:nvSpPr>
          <p:spPr bwMode="auto">
            <a:xfrm rot="21120000">
              <a:off x="7094187" y="1848543"/>
              <a:ext cx="1164188" cy="497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ตัวชี้วัด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Tahoma" panose="020B0604030504040204" pitchFamily="34" charset="0"/>
                </a:rPr>
                <a:t>ต่อเนื่อง</a:t>
              </a:r>
            </a:p>
          </p:txBody>
        </p:sp>
      </p:grpSp>
      <p:graphicFrame>
        <p:nvGraphicFramePr>
          <p:cNvPr id="46" name="ตาราง 9"/>
          <p:cNvGraphicFramePr>
            <a:graphicFrameLocks noGrp="1"/>
          </p:cNvGraphicFramePr>
          <p:nvPr>
            <p:extLst/>
          </p:nvPr>
        </p:nvGraphicFramePr>
        <p:xfrm>
          <a:off x="99307" y="1712079"/>
          <a:ext cx="5282318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823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874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อันดับความสามารถในการแข่งขันทางเศรษฐกิจของประเทศไทย ด้านผลิตภาพแรงงาน (</a:t>
                      </a: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Labor Productivity)</a:t>
                      </a:r>
                      <a:r>
                        <a:rPr kumimoji="0" lang="th-TH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โดย </a:t>
                      </a: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IMD </a:t>
                      </a:r>
                    </a:p>
                    <a:p>
                      <a:pPr marL="266700" indent="-85725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พิจารณาผลการจัดอันดับความสามารถในการแข่งขันทางเศรษฐกิจของประเทศไทย ด้านผลิตภาพแรงงาน (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Labor Productivity) 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Institute for Management Development (IMD) </a:t>
                      </a:r>
                      <a:br>
                        <a:rPr lang="en-US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ซึ่งจะประกาศในช่วงเดือนมิถุนายน ปี พ.ศ. 256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th-TH" sz="10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66700" indent="-85725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Labor productivity is the amount of goods and services that a worker produces in a given amount of time. It is one of several types of productivity that economists measure.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22425" y="1430929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2429" y="3104306"/>
            <a:ext cx="48512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ข้อมูลพื้นฐาน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425" y="55469"/>
            <a:ext cx="8731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ตัวชี้วัดกระทรวง</a:t>
            </a: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แรงงาน </a:t>
            </a:r>
            <a:r>
              <a:rPr kumimoji="0" lang="th-TH" altLang="th-T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(สำนักงานปลัดกระทรวงฯ/กรมการจัดหางาน</a:t>
            </a:r>
            <a:r>
              <a:rPr kumimoji="0" lang="en-US" altLang="th-T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/</a:t>
            </a:r>
            <a:r>
              <a:rPr kumimoji="0" lang="th-TH" altLang="th-T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กรมพัฒนาฝีมือแรงงาน</a:t>
            </a:r>
            <a:r>
              <a:rPr kumimoji="0" lang="en-US" altLang="th-T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/</a:t>
            </a:r>
            <a:r>
              <a:rPr kumimoji="0" lang="th-TH" altLang="th-T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กรมสวัสดิการและคุ้มครองแรงงาน)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ตามมาตรการปรับปรุงประสิทธิภาพในการปฏิบัติราชการ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2562</a:t>
            </a:r>
            <a:endParaRPr kumimoji="0" lang="th-TH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33" name="Group 43"/>
          <p:cNvGrpSpPr/>
          <p:nvPr/>
        </p:nvGrpSpPr>
        <p:grpSpPr>
          <a:xfrm>
            <a:off x="7090967" y="955110"/>
            <a:ext cx="1182604" cy="615678"/>
            <a:chOff x="46634" y="1615826"/>
            <a:chExt cx="877542" cy="514000"/>
          </a:xfrm>
        </p:grpSpPr>
        <p:sp>
          <p:nvSpPr>
            <p:cNvPr id="34" name="Pentagon 43"/>
            <p:cNvSpPr/>
            <p:nvPr/>
          </p:nvSpPr>
          <p:spPr>
            <a:xfrm rot="10800000">
              <a:off x="110755" y="1615826"/>
              <a:ext cx="749299" cy="353220"/>
            </a:xfrm>
            <a:prstGeom prst="flowChartOffpageConnector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6" name="TextBox 45"/>
            <p:cNvSpPr txBox="1"/>
            <p:nvPr/>
          </p:nvSpPr>
          <p:spPr>
            <a:xfrm>
              <a:off x="46634" y="1651217"/>
              <a:ext cx="877542" cy="478609"/>
            </a:xfrm>
            <a:prstGeom prst="flowChartOffpageConnector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ความเชื่อมโยง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แผนฯ 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12+ Inter KPIs</a:t>
              </a:r>
              <a:endPara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99306" y="4780021"/>
          <a:ext cx="5780100" cy="9373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9762">
                  <a:extLst>
                    <a:ext uri="{9D8B030D-6E8A-4147-A177-3AD203B41FA5}">
                      <a16:colId xmlns:a16="http://schemas.microsoft.com/office/drawing/2014/main" val="1661457189"/>
                    </a:ext>
                  </a:extLst>
                </a:gridCol>
                <a:gridCol w="2030893">
                  <a:extLst>
                    <a:ext uri="{9D8B030D-6E8A-4147-A177-3AD203B41FA5}">
                      <a16:colId xmlns:a16="http://schemas.microsoft.com/office/drawing/2014/main" val="2395773697"/>
                    </a:ext>
                  </a:extLst>
                </a:gridCol>
                <a:gridCol w="1989445">
                  <a:extLst>
                    <a:ext uri="{9D8B030D-6E8A-4147-A177-3AD203B41FA5}">
                      <a16:colId xmlns:a16="http://schemas.microsoft.com/office/drawing/2014/main" val="2019525282"/>
                    </a:ext>
                  </a:extLst>
                </a:gridCol>
              </a:tblGrid>
              <a:tr h="437438"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เป้าหมายขั้นต่ำ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เป้าหมายมาตรฐาน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(0.</a:t>
                      </a: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75</a:t>
                      </a:r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เป้าหมายขั้นสูง</a:t>
                      </a:r>
                    </a:p>
                    <a:p>
                      <a:pPr algn="ctr"/>
                      <a:r>
                        <a:rPr lang="th-TH" sz="1000" b="1" dirty="0">
                          <a:solidFill>
                            <a:sysClr val="windowText" lastClr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(1.00)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69053"/>
                  </a:ext>
                </a:extLst>
              </a:tr>
              <a:tr h="499956">
                <a:tc>
                  <a:txBody>
                    <a:bodyPr/>
                    <a:lstStyle/>
                    <a:p>
                      <a:pPr algn="ctr"/>
                      <a:r>
                        <a:rPr lang="th-TH" sz="1000" b="1" baseline="0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ไม่ต่ำกว่า</a:t>
                      </a:r>
                      <a:r>
                        <a:rPr lang="th-TH" sz="10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อันดับที่ 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58 </a:t>
                      </a:r>
                      <a:endParaRPr lang="th-TH" sz="10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th-TH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(ผล</a:t>
                      </a:r>
                      <a:r>
                        <a:rPr lang="th-TH" sz="9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การดำเนินงานปี 2561 </a:t>
                      </a:r>
                      <a:r>
                        <a:rPr lang="th-TH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buNone/>
                      </a:pPr>
                      <a:r>
                        <a:rPr lang="th-TH" sz="10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อันดับที่ </a:t>
                      </a:r>
                      <a:r>
                        <a:rPr lang="en-US" sz="10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kern="120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อันดับที่ </a:t>
                      </a:r>
                      <a:r>
                        <a:rPr lang="en-US" sz="1000" b="1" kern="120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55</a:t>
                      </a:r>
                      <a:r>
                        <a:rPr lang="th-TH" sz="1000" b="1" kern="120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ขึ้นไป</a:t>
                      </a:r>
                      <a:endParaRPr lang="en-US" sz="1000" b="1" kern="120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(อันดับที่ดีที่สุดที่เคยทำได้)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45697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2426" y="4535337"/>
            <a:ext cx="48512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เกณฑ์การประเมิน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79407" y="6068874"/>
            <a:ext cx="3454076" cy="261590"/>
          </a:xfrm>
          <a:prstGeom prst="rect">
            <a:avLst/>
          </a:prstGeom>
          <a:noFill/>
        </p:spPr>
        <p:txBody>
          <a:bodyPr wrap="square" lIns="91423" tIns="45710" rIns="91423" bIns="45710" rtlCol="0">
            <a:spAutoFit/>
          </a:bodyPr>
          <a:lstStyle/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ประโยชน์ที่คาดว่าประชาชนจะได้รับ</a:t>
            </a:r>
          </a:p>
        </p:txBody>
      </p:sp>
      <p:graphicFrame>
        <p:nvGraphicFramePr>
          <p:cNvPr id="26" name="ตาราง 9"/>
          <p:cNvGraphicFramePr>
            <a:graphicFrameLocks noGrp="1"/>
          </p:cNvGraphicFramePr>
          <p:nvPr>
            <p:extLst/>
          </p:nvPr>
        </p:nvGraphicFramePr>
        <p:xfrm>
          <a:off x="5938137" y="6297451"/>
          <a:ext cx="2975357" cy="505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5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50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ผู้ประกอบการเชื่อมั่นในคุณภาพของผลิตภาพแรงงานไทย ส่งผลต่อการจ้างงานและการลงทุนในประเทศ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/>
          </p:nvPr>
        </p:nvGraphicFramePr>
        <p:xfrm>
          <a:off x="99305" y="3412697"/>
          <a:ext cx="5272794" cy="792480"/>
        </p:xfrm>
        <a:graphic>
          <a:graphicData uri="http://schemas.openxmlformats.org/drawingml/2006/table">
            <a:tbl>
              <a:tblPr firstRow="1"/>
              <a:tblGrid>
                <a:gridCol w="2264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12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5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22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2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33806">
                <a:tc>
                  <a:txBody>
                    <a:bodyPr/>
                    <a:lstStyle/>
                    <a:p>
                      <a:pPr lvl="0" algn="ctr"/>
                      <a:r>
                        <a:rPr lang="th-TH" sz="10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ข้อมูลพื้นฐานประกอบตัวชี้วัด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2557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2558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9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อันดับความสามารถในการแข่งขันทางเศรษฐกิจของประเทศไทย ด้านผลิตภาพแรงงาน (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Labor Productivity)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โดย 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IMD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57</a:t>
                      </a:r>
                      <a:endParaRPr lang="th-TH" sz="1000" b="0" i="0" u="none" strike="noStrike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n/a</a:t>
                      </a:r>
                      <a:endParaRPr lang="th-TH" sz="1000" b="0" i="0" u="none" strike="noStrike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55</a:t>
                      </a:r>
                      <a:endParaRPr lang="th-TH" sz="1000" b="0" i="0" u="none" strike="noStrike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57</a:t>
                      </a:r>
                      <a:endParaRPr lang="th-TH" sz="1000" b="0" i="0" u="none" strike="noStrike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58</a:t>
                      </a:r>
                      <a:endParaRPr lang="th-TH" sz="1000" b="0" i="0" u="none" strike="noStrike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" name="Chart 29"/>
          <p:cNvGraphicFramePr/>
          <p:nvPr>
            <p:extLst/>
          </p:nvPr>
        </p:nvGraphicFramePr>
        <p:xfrm>
          <a:off x="5744432" y="1692539"/>
          <a:ext cx="2971800" cy="2842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988511693"/>
      </p:ext>
    </p:extLst>
  </p:cSld>
  <p:clrMapOvr>
    <a:masterClrMapping/>
  </p:clrMapOvr>
</p:sld>
</file>

<file path=ppt/theme/theme1.xml><?xml version="1.0" encoding="utf-8"?>
<a:theme xmlns:a="http://schemas.openxmlformats.org/drawingml/2006/main" name="16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bg1">
              <a:lumMod val="75000"/>
            </a:schemeClr>
          </a:solidFill>
        </a:ln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3438</TotalTime>
  <Words>3849</Words>
  <Application>Microsoft Office PowerPoint</Application>
  <PresentationFormat>On-screen Show (4:3)</PresentationFormat>
  <Paragraphs>640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Tahoma</vt:lpstr>
      <vt:lpstr>Wingdings</vt:lpstr>
      <vt:lpstr>16_Office Theme</vt:lpstr>
      <vt:lpstr>5_Custom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krittapon.opdc@outlook.com</dc:creator>
  <cp:lastModifiedBy>Windows User</cp:lastModifiedBy>
  <cp:revision>174</cp:revision>
  <cp:lastPrinted>2018-10-22T01:15:47Z</cp:lastPrinted>
  <dcterms:created xsi:type="dcterms:W3CDTF">2018-09-05T03:45:59Z</dcterms:created>
  <dcterms:modified xsi:type="dcterms:W3CDTF">2018-12-10T15:26:16Z</dcterms:modified>
</cp:coreProperties>
</file>