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58" r:id="rId23"/>
    <p:sldId id="280" r:id="rId24"/>
    <p:sldId id="281" r:id="rId25"/>
    <p:sldId id="282" r:id="rId26"/>
    <p:sldId id="283" r:id="rId27"/>
    <p:sldId id="284" r:id="rId28"/>
    <p:sldId id="285" r:id="rId29"/>
    <p:sldId id="286" r:id="rId30"/>
    <p:sldId id="287" r:id="rId31"/>
    <p:sldId id="288" r:id="rId32"/>
    <p:sldId id="289" r:id="rId33"/>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594" y="2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a:defRPr sz="1200"/>
            </a:lvl1pPr>
          </a:lstStyle>
          <a:p>
            <a:fld id="{090F79CA-43CE-45E8-9A62-F6B013D0DAA8}" type="datetimeFigureOut">
              <a:rPr lang="en-US" smtClean="0"/>
              <a:t>27-Nov-18</a:t>
            </a:fld>
            <a:endParaRPr 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1038" y="4721225"/>
            <a:ext cx="5443537" cy="44719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1440" tIns="45720" rIns="91440" bIns="45720" rtlCol="0" anchor="b"/>
          <a:lstStyle>
            <a:lvl1pPr algn="r">
              <a:defRPr sz="1200"/>
            </a:lvl1pPr>
          </a:lstStyle>
          <a:p>
            <a:fld id="{61CAFA8B-DEF8-4CA2-888B-EB050F911CC7}" type="slidenum">
              <a:rPr lang="en-US" smtClean="0"/>
              <a:t>‹#›</a:t>
            </a:fld>
            <a:endParaRPr lang="en-US"/>
          </a:p>
        </p:txBody>
      </p:sp>
    </p:spTree>
    <p:extLst>
      <p:ext uri="{BB962C8B-B14F-4D97-AF65-F5344CB8AC3E}">
        <p14:creationId xmlns:p14="http://schemas.microsoft.com/office/powerpoint/2010/main" val="1519615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endParaRPr lang="th-TH" dirty="0"/>
          </a:p>
        </p:txBody>
      </p:sp>
      <p:sp>
        <p:nvSpPr>
          <p:cNvPr id="4" name="ตัวยึดหมายเลขภาพนิ่ง 3"/>
          <p:cNvSpPr>
            <a:spLocks noGrp="1"/>
          </p:cNvSpPr>
          <p:nvPr>
            <p:ph type="sldNum" sz="quarter" idx="10"/>
          </p:nvPr>
        </p:nvSpPr>
        <p:spPr/>
        <p:txBody>
          <a:bodyPr/>
          <a:lstStyle/>
          <a:p>
            <a:fld id="{BA856317-C64D-4C36-A668-CD62982F90B5}" type="slidenum">
              <a:rPr lang="th-TH" smtClean="0"/>
              <a:pPr/>
              <a:t>16</a:t>
            </a:fld>
            <a:endParaRPr lang="th-T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h-TH" dirty="0"/>
          </a:p>
        </p:txBody>
      </p:sp>
      <p:sp>
        <p:nvSpPr>
          <p:cNvPr id="4" name="Slide Number Placeholder 3"/>
          <p:cNvSpPr>
            <a:spLocks noGrp="1"/>
          </p:cNvSpPr>
          <p:nvPr>
            <p:ph type="sldNum" sz="quarter" idx="10"/>
          </p:nvPr>
        </p:nvSpPr>
        <p:spPr/>
        <p:txBody>
          <a:bodyPr/>
          <a:lstStyle/>
          <a:p>
            <a:fld id="{BA856317-C64D-4C36-A668-CD62982F90B5}" type="slidenum">
              <a:rPr lang="th-TH" smtClean="0"/>
              <a:pPr/>
              <a:t>23</a:t>
            </a:fld>
            <a:endParaRPr lang="th-T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en-US" dirty="0"/>
          </a:p>
        </p:txBody>
      </p:sp>
      <p:sp>
        <p:nvSpPr>
          <p:cNvPr id="4" name="ตัวแทนหมายเลขภาพนิ่ง 3"/>
          <p:cNvSpPr>
            <a:spLocks noGrp="1"/>
          </p:cNvSpPr>
          <p:nvPr>
            <p:ph type="sldNum" sz="quarter" idx="10"/>
          </p:nvPr>
        </p:nvSpPr>
        <p:spPr/>
        <p:txBody>
          <a:bodyPr/>
          <a:lstStyle/>
          <a:p>
            <a:fld id="{BA856317-C64D-4C36-A668-CD62982F90B5}" type="slidenum">
              <a:rPr lang="th-TH" smtClean="0"/>
              <a:pPr/>
              <a:t>24</a:t>
            </a:fld>
            <a:endParaRPr lang="th-TH"/>
          </a:p>
        </p:txBody>
      </p:sp>
    </p:spTree>
    <p:extLst>
      <p:ext uri="{BB962C8B-B14F-4D97-AF65-F5344CB8AC3E}">
        <p14:creationId xmlns:p14="http://schemas.microsoft.com/office/powerpoint/2010/main" val="1601585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en-US" dirty="0"/>
          </a:p>
        </p:txBody>
      </p:sp>
      <p:sp>
        <p:nvSpPr>
          <p:cNvPr id="4" name="ตัวแทนหมายเลขภาพนิ่ง 3"/>
          <p:cNvSpPr>
            <a:spLocks noGrp="1"/>
          </p:cNvSpPr>
          <p:nvPr>
            <p:ph type="sldNum" sz="quarter" idx="10"/>
          </p:nvPr>
        </p:nvSpPr>
        <p:spPr/>
        <p:txBody>
          <a:bodyPr/>
          <a:lstStyle/>
          <a:p>
            <a:fld id="{BA856317-C64D-4C36-A668-CD62982F90B5}" type="slidenum">
              <a:rPr lang="th-TH" smtClean="0"/>
              <a:pPr/>
              <a:t>25</a:t>
            </a:fld>
            <a:endParaRPr lang="th-TH"/>
          </a:p>
        </p:txBody>
      </p:sp>
    </p:spTree>
    <p:extLst>
      <p:ext uri="{BB962C8B-B14F-4D97-AF65-F5344CB8AC3E}">
        <p14:creationId xmlns:p14="http://schemas.microsoft.com/office/powerpoint/2010/main" val="1601585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856317-C64D-4C36-A668-CD62982F90B5}" type="slidenum">
              <a:rPr lang="th-TH" smtClean="0"/>
              <a:pPr/>
              <a:t>26</a:t>
            </a:fld>
            <a:endParaRPr lang="th-TH"/>
          </a:p>
        </p:txBody>
      </p:sp>
    </p:spTree>
    <p:extLst>
      <p:ext uri="{BB962C8B-B14F-4D97-AF65-F5344CB8AC3E}">
        <p14:creationId xmlns:p14="http://schemas.microsoft.com/office/powerpoint/2010/main" val="1198153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th-TH" dirty="0" smtClean="0"/>
          </a:p>
          <a:p>
            <a:endParaRPr lang="en-US" dirty="0"/>
          </a:p>
        </p:txBody>
      </p:sp>
      <p:sp>
        <p:nvSpPr>
          <p:cNvPr id="4" name="Slide Number Placeholder 3"/>
          <p:cNvSpPr>
            <a:spLocks noGrp="1"/>
          </p:cNvSpPr>
          <p:nvPr>
            <p:ph type="sldNum" sz="quarter" idx="10"/>
          </p:nvPr>
        </p:nvSpPr>
        <p:spPr/>
        <p:txBody>
          <a:bodyPr/>
          <a:lstStyle/>
          <a:p>
            <a:fld id="{BA856317-C64D-4C36-A668-CD62982F90B5}" type="slidenum">
              <a:rPr lang="th-TH" smtClean="0"/>
              <a:pPr/>
              <a:t>27</a:t>
            </a:fld>
            <a:endParaRPr lang="th-TH"/>
          </a:p>
        </p:txBody>
      </p:sp>
    </p:spTree>
    <p:extLst>
      <p:ext uri="{BB962C8B-B14F-4D97-AF65-F5344CB8AC3E}">
        <p14:creationId xmlns:p14="http://schemas.microsoft.com/office/powerpoint/2010/main" val="307976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746125"/>
            <a:ext cx="4965700" cy="3725863"/>
          </a:xfrm>
        </p:spPr>
      </p:sp>
      <p:sp>
        <p:nvSpPr>
          <p:cNvPr id="3" name="Notes Placeholder 2"/>
          <p:cNvSpPr>
            <a:spLocks noGrp="1"/>
          </p:cNvSpPr>
          <p:nvPr>
            <p:ph type="body" idx="1"/>
          </p:nvPr>
        </p:nvSpPr>
        <p:spPr/>
        <p:txBody>
          <a:bodyPr/>
          <a:lstStyle/>
          <a:p>
            <a:endParaRPr lang="th-TH" dirty="0"/>
          </a:p>
        </p:txBody>
      </p:sp>
      <p:sp>
        <p:nvSpPr>
          <p:cNvPr id="4" name="Slide Number Placeholder 3"/>
          <p:cNvSpPr>
            <a:spLocks noGrp="1"/>
          </p:cNvSpPr>
          <p:nvPr>
            <p:ph type="sldNum" sz="quarter" idx="10"/>
          </p:nvPr>
        </p:nvSpPr>
        <p:spPr/>
        <p:txBody>
          <a:bodyPr/>
          <a:lstStyle/>
          <a:p>
            <a:fld id="{8B78286B-B4EA-4531-BA06-11448942290A}" type="slidenum">
              <a:rPr lang="th-TH" smtClean="0"/>
              <a:pPr/>
              <a:t>31</a:t>
            </a:fld>
            <a:endParaRPr lang="th-TH"/>
          </a:p>
        </p:txBody>
      </p:sp>
    </p:spTree>
    <p:extLst>
      <p:ext uri="{BB962C8B-B14F-4D97-AF65-F5344CB8AC3E}">
        <p14:creationId xmlns:p14="http://schemas.microsoft.com/office/powerpoint/2010/main" val="3441827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71DC79-7BED-4E04-96D6-D79E0200B0E8}" type="datetimeFigureOut">
              <a:rPr lang="en-US" smtClean="0"/>
              <a:pPr/>
              <a:t>27-Nov-18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172512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71DC79-7BED-4E04-96D6-D79E0200B0E8}" type="datetimeFigureOut">
              <a:rPr lang="en-US" smtClean="0"/>
              <a:pPr/>
              <a:t>27-Nov-18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3803939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71DC79-7BED-4E04-96D6-D79E0200B0E8}" type="datetimeFigureOut">
              <a:rPr lang="en-US" smtClean="0"/>
              <a:pPr/>
              <a:t>27-Nov-18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20552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71DC79-7BED-4E04-96D6-D79E0200B0E8}" type="datetimeFigureOut">
              <a:rPr lang="en-US" smtClean="0"/>
              <a:pPr/>
              <a:t>27-Nov-18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942399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071DC79-7BED-4E04-96D6-D79E0200B0E8}" type="datetimeFigureOut">
              <a:rPr lang="en-US" smtClean="0"/>
              <a:pPr/>
              <a:t>27-Nov-18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3620524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071DC79-7BED-4E04-96D6-D79E0200B0E8}" type="datetimeFigureOut">
              <a:rPr lang="en-US" smtClean="0"/>
              <a:pPr/>
              <a:t>27-Nov-18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161850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071DC79-7BED-4E04-96D6-D79E0200B0E8}" type="datetimeFigureOut">
              <a:rPr lang="en-US" smtClean="0"/>
              <a:pPr/>
              <a:t>27-Nov-18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3761532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71DC79-7BED-4E04-96D6-D79E0200B0E8}" type="datetimeFigureOut">
              <a:rPr lang="en-US" smtClean="0"/>
              <a:pPr/>
              <a:t>27-Nov-18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2059221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71DC79-7BED-4E04-96D6-D79E0200B0E8}" type="datetimeFigureOut">
              <a:rPr lang="en-US" smtClean="0"/>
              <a:pPr/>
              <a:t>27-Nov-18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1833201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71DC79-7BED-4E04-96D6-D79E0200B0E8}" type="datetimeFigureOut">
              <a:rPr lang="en-US" smtClean="0"/>
              <a:pPr/>
              <a:t>27-Nov-18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176740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71DC79-7BED-4E04-96D6-D79E0200B0E8}" type="datetimeFigureOut">
              <a:rPr lang="en-US" smtClean="0"/>
              <a:pPr/>
              <a:t>27-Nov-18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AC3A-019D-478C-9E79-7C066E7F6FE6}" type="slidenum">
              <a:rPr lang="en-US" smtClean="0"/>
              <a:pPr/>
              <a:t>‹#›</a:t>
            </a:fld>
            <a:endParaRPr lang="en-US"/>
          </a:p>
        </p:txBody>
      </p:sp>
    </p:spTree>
    <p:extLst>
      <p:ext uri="{BB962C8B-B14F-4D97-AF65-F5344CB8AC3E}">
        <p14:creationId xmlns:p14="http://schemas.microsoft.com/office/powerpoint/2010/main" val="3822618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1DC79-7BED-4E04-96D6-D79E0200B0E8}" type="datetimeFigureOut">
              <a:rPr lang="en-US" smtClean="0"/>
              <a:pPr/>
              <a:t>27-Nov-18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29AC3A-019D-478C-9E79-7C066E7F6FE6}" type="slidenum">
              <a:rPr lang="en-US" smtClean="0"/>
              <a:pPr/>
              <a:t>‹#›</a:t>
            </a:fld>
            <a:endParaRPr lang="en-US"/>
          </a:p>
        </p:txBody>
      </p:sp>
    </p:spTree>
    <p:extLst>
      <p:ext uri="{BB962C8B-B14F-4D97-AF65-F5344CB8AC3E}">
        <p14:creationId xmlns:p14="http://schemas.microsoft.com/office/powerpoint/2010/main" val="4021755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dsd.go.th/DSD/Intro/ListTrainging2559"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dsd.go.th/DSD/Intro/ListTrainging2559"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dsd.go.th/DSD/Intro/ListTrainging2559"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dev.dsd.go.th/q"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dev.dsd.go.th/q"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hyperlink" Target="http://eit.dsd.go.th/cat3"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eit.dsd.go.th/cat3"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dsd.go.th/DSD/Intro/ListTrainging2559"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datacenter.dsd.go.th/"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dsd.go.th/DSD/Intro/ListTrainging2559"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113780" y="66677"/>
            <a:ext cx="923905" cy="923906"/>
          </a:xfrm>
          <a:prstGeom prst="rect">
            <a:avLst/>
          </a:prstGeom>
          <a:noFill/>
        </p:spPr>
      </p:pic>
      <p:sp>
        <p:nvSpPr>
          <p:cNvPr id="6" name="TextBox 5"/>
          <p:cNvSpPr txBox="1"/>
          <p:nvPr/>
        </p:nvSpPr>
        <p:spPr>
          <a:xfrm>
            <a:off x="0" y="-36731"/>
            <a:ext cx="8602173" cy="646331"/>
          </a:xfrm>
          <a:prstGeom prst="rect">
            <a:avLst/>
          </a:prstGeom>
          <a:noFill/>
        </p:spPr>
        <p:txBody>
          <a:bodyPr wrap="square" rtlCol="0">
            <a:spAutoFit/>
          </a:bodyPr>
          <a:lstStyle/>
          <a:p>
            <a:r>
              <a:rPr lang="th-TH" sz="2000" b="1" dirty="0">
                <a:latin typeface="Tahoma" pitchFamily="34" charset="0"/>
                <a:cs typeface="Tahoma" pitchFamily="34" charset="0"/>
              </a:rPr>
              <a:t>ตัวชี้วัดองค์ประกอบที่ 1 </a:t>
            </a:r>
            <a:r>
              <a:rPr lang="en-US" sz="1200" b="1" dirty="0">
                <a:latin typeface="Tahoma" pitchFamily="34" charset="0"/>
                <a:cs typeface="Tahoma" pitchFamily="34" charset="0"/>
              </a:rPr>
              <a:t>Function Base </a:t>
            </a:r>
            <a:r>
              <a:rPr lang="th-TH" sz="1000" b="1" dirty="0">
                <a:latin typeface="Tahoma" pitchFamily="34" charset="0"/>
                <a:cs typeface="Tahoma" pitchFamily="34" charset="0"/>
              </a:rPr>
              <a:t>(สถาบันพัฒนาฝีมือแรงงาน / สำนักงานพัฒนาฝีมือแรงงาน ทุกแห่ง)</a:t>
            </a: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76200" y="533400"/>
            <a:ext cx="8086829" cy="65279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ตัวชี้วัด 1.1 </a:t>
            </a: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ความสำเร็จของการบรรลุเป้าหมายตามแผนปฏิบัติงาน ประจำปี</a:t>
            </a:r>
            <a:r>
              <a:rPr lang="th-TH" sz="1400" kern="0" dirty="0" smtClean="0">
                <a:solidFill>
                  <a:schemeClr val="tx1"/>
                </a:solidFill>
                <a:latin typeface="Tahoma" pitchFamily="34" charset="0"/>
                <a:ea typeface="Tahoma" pitchFamily="34" charset="0"/>
                <a:cs typeface="Tahoma" pitchFamily="34" charset="0"/>
              </a:rPr>
              <a:t>งบประมาณ พ.ศ. 2562</a:t>
            </a:r>
            <a:endParaRPr lang="th-TH" sz="1400" kern="0" dirty="0">
              <a:solidFill>
                <a:schemeClr val="tx1"/>
              </a:solidFill>
              <a:latin typeface="Tahoma" pitchFamily="34" charset="0"/>
              <a:ea typeface="Tahoma" pitchFamily="34" charset="0"/>
              <a:cs typeface="Tahoma" pitchFamily="34" charset="0"/>
            </a:endParaRPr>
          </a:p>
          <a:p>
            <a:pPr fontAlgn="base">
              <a:spcAft>
                <a:spcPts val="600"/>
              </a:spcAft>
            </a:pPr>
            <a:r>
              <a:rPr lang="th-TH" sz="1400" kern="0" dirty="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ตามโครงการที่กำหนด </a:t>
            </a:r>
            <a:r>
              <a:rPr lang="th-TH" sz="1400" kern="0" dirty="0">
                <a:solidFill>
                  <a:schemeClr val="tx1"/>
                </a:solidFill>
                <a:latin typeface="Tahoma" pitchFamily="34" charset="0"/>
                <a:ea typeface="Tahoma" pitchFamily="34" charset="0"/>
                <a:cs typeface="Tahoma" pitchFamily="34" charset="0"/>
              </a:rPr>
              <a:t>และการเบิกจ่ายเงินงบประมาณ</a:t>
            </a:r>
            <a:r>
              <a:rPr lang="th-TH" sz="1400" kern="0" dirty="0" smtClean="0">
                <a:solidFill>
                  <a:schemeClr val="tx1"/>
                </a:solidFill>
                <a:latin typeface="Tahoma" pitchFamily="34" charset="0"/>
                <a:ea typeface="Tahoma" pitchFamily="34" charset="0"/>
                <a:cs typeface="Tahoma" pitchFamily="34" charset="0"/>
              </a:rPr>
              <a:t>ภาพรวม ประจำปีงบประมาณ พ.ศ.2562</a:t>
            </a:r>
            <a:endParaRPr lang="th-TH" sz="1400" kern="0" dirty="0">
              <a:solidFill>
                <a:schemeClr val="tx1"/>
              </a:solidFill>
              <a:latin typeface="Tahoma" pitchFamily="34" charset="0"/>
              <a:ea typeface="Tahoma" pitchFamily="34" charset="0"/>
              <a:cs typeface="Tahoma" pitchFamily="34" charset="0"/>
            </a:endParaRPr>
          </a:p>
        </p:txBody>
      </p:sp>
      <p:sp>
        <p:nvSpPr>
          <p:cNvPr id="12" name="TextBox 11"/>
          <p:cNvSpPr txBox="1"/>
          <p:nvPr/>
        </p:nvSpPr>
        <p:spPr>
          <a:xfrm>
            <a:off x="102003" y="1143000"/>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004870830"/>
              </p:ext>
            </p:extLst>
          </p:nvPr>
        </p:nvGraphicFramePr>
        <p:xfrm>
          <a:off x="264751" y="1404610"/>
          <a:ext cx="8498249" cy="3885456"/>
        </p:xfrm>
        <a:graphic>
          <a:graphicData uri="http://schemas.openxmlformats.org/drawingml/2006/table">
            <a:tbl>
              <a:tblPr firstRow="1" bandRow="1">
                <a:tableStyleId>{5C22544A-7EE6-4342-B048-85BDC9FD1C3A}</a:tableStyleId>
              </a:tblPr>
              <a:tblGrid>
                <a:gridCol w="8498249">
                  <a:extLst>
                    <a:ext uri="{9D8B030D-6E8A-4147-A177-3AD203B41FA5}">
                      <a16:colId xmlns:a16="http://schemas.microsoft.com/office/drawing/2014/main" xmlns="" val="20000"/>
                    </a:ext>
                  </a:extLst>
                </a:gridCol>
              </a:tblGrid>
              <a:tr h="3885456">
                <a:tc>
                  <a:txBody>
                    <a:bodyPr/>
                    <a:lstStyle/>
                    <a:p>
                      <a:pPr marL="228600" indent="-228600">
                        <a:buAutoNum type="arabicPeriod"/>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ความสำเร็จของการบรรลุเป้าหมายตามแผนปฏิบัติงาน ประจำปีงบประมาณ</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พ.ศ.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โครงการที่กำหนด</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และการเบิกจ่ายเงิน</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งบประมาณภาพรวม ประจำปีงบประมาณ</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พศ.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2562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เป็นการประเมินประสิทธิภาพในการดำเนินงานตาม หลักภารกิจพื้นฐาน งานประจำตามหน้าที่ปกติ ที่ได้รับมอบหมายในทุกผลผลิต โครงการและกิจกรรม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ใน</a:t>
                      </a:r>
                      <a:r>
                        <a:rPr lang="th-TH" sz="900" b="0" u="none"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การฝึกอบรม </a:t>
                      </a:r>
                      <a:r>
                        <a:rPr lang="th-TH" sz="900" b="0" u="none"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(เป้าหมาย 93,942 คน) ทดสอบ</a:t>
                      </a:r>
                      <a:r>
                        <a:rPr lang="th-TH" sz="900" b="0" u="none" baseline="0" dirty="0">
                          <a:solidFill>
                            <a:schemeClr val="tx1"/>
                          </a:solidFill>
                          <a:latin typeface="Tahoma" panose="020B0604030504040204" pitchFamily="34" charset="0"/>
                          <a:ea typeface="Tahoma" panose="020B0604030504040204" pitchFamily="34" charset="0"/>
                          <a:cs typeface="Tahoma" panose="020B0604030504040204" pitchFamily="34" charset="0"/>
                        </a:rPr>
                        <a:t>มาตรฐานฝีมือแรงงาน </a:t>
                      </a:r>
                      <a:r>
                        <a:rPr lang="th-TH" sz="900" b="0" u="none"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(เป้าหมาย 30,700 คน) การส่งเสริมการพัฒนาฝีมือแรงงานภายใต้ พ.ร.บ.ส่งเสริมการพัฒนาฝีมือแรงงาน พ.ศ. 2545 (เป้าหมาย 3,700,000 คน)</a:t>
                      </a:r>
                      <a:endParaRPr lang="en-US" sz="900" b="0" u="sng"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พิจารณาจากการดำเนินงานที่บรรลุ</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เป้าหมายในแต่ละกิจกรรมตามข้อ 1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ที่บันทึกข้อมูลผลการพัฒนาฝีมือแรงงานลงในระบบรายงานผลการพัฒนาฝีมือแรงงาน</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http://datacenter.dsd.go.th</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โดยค่าเป้าหมายในแต่ละกิจกรรมต้องไม่น้อยกว่าค่าเป้าหมายที่แต่ละหน่วยงานได้รับการจัดสรร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รวมทั้งการเบิกจ่ายเงินงบประมาณตามที่ได้รับจัดสรร (พิจารณาจากระบบ</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GFMIS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ของกรมบัญชีกลาง) รอบที่ 1 ผลการดำเนินการระหว่างวันที่ 1 ตุลาคม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- 31 มีนาคม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และรอบที่ 2 ผลการดำเนินการระหว่างวันที่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เมษายน - 30 กันยายน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หากหน่วยมีการเปลี่ยนแปลงจำนวนเป้าหมายที่จะมีผลต่อการประเมินตัวชี้วัด หน่วยงานจะต้องมีหนังสือชี้แจงเหตุผลมาที่กองแผนงานและสารสนเทศ เพื่อที่กองแผนงานและสารสนเทศจะได้พิจารณา และแจ้งศูนย์เทคโนโลยีสารสนเทศปรับจำนวนเป้าหมายในระบบ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KPI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ต่อไป</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5"/>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งบลงทุน และงบรายจ่ายอื่น ในลักษณะค่าจ้างที่ปรึกษา หากไม่สามารถเบิกจ่ายได้ภายในไตรมาสที่ 1-2 ให้ชี้แจงเหตุผลและกระบวนการดำเนินงานที่ดำเนินการแล้ว</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ไม่สามารถเบิกจ่ายได้ ส่งกองบริหารการคลัง เพื่อประกอบการพิจารณา</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spc="-5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spc="-2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2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กองแผนงานและสารสนเทศ ผู้รับผิดชอบ </a:t>
                      </a:r>
                      <a:r>
                        <a:rPr lang="en-US" sz="900" b="0" spc="-2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2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นางสาวนราภรณ์ สุวรรณประเสริฐ/นาย</a:t>
                      </a:r>
                      <a:r>
                        <a:rPr lang="th-TH" sz="900" b="0" spc="-2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สรา</a:t>
                      </a:r>
                      <a:r>
                        <a:rPr lang="th-TH" sz="900" b="0" spc="-2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ยุธ</a:t>
                      </a:r>
                      <a:r>
                        <a:rPr lang="th-TH" sz="900" b="0" spc="-2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20" baseline="0" dirty="0">
                          <a:solidFill>
                            <a:schemeClr val="tx1"/>
                          </a:solidFill>
                          <a:latin typeface="Tahoma" panose="020B0604030504040204" pitchFamily="34" charset="0"/>
                          <a:ea typeface="Tahoma" panose="020B0604030504040204" pitchFamily="34" charset="0"/>
                          <a:cs typeface="Tahoma" panose="020B0604030504040204" pitchFamily="34" charset="0"/>
                        </a:rPr>
                        <a:t>ศศิสุวรรณ/นางสาวอารีย์ ชู</a:t>
                      </a:r>
                      <a:r>
                        <a:rPr lang="th-TH" sz="900" b="0" spc="-2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ผึ้ง/นางสาว</a:t>
                      </a:r>
                      <a:r>
                        <a:rPr lang="th-TH" sz="900" b="0" spc="-2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พงศิ</a:t>
                      </a:r>
                      <a:r>
                        <a:rPr lang="th-TH" sz="900" b="0" spc="-2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ยา  อ่ำ</a:t>
                      </a:r>
                      <a:r>
                        <a:rPr lang="th-TH" sz="900" b="0" spc="-2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นาคิล</a:t>
                      </a:r>
                      <a:r>
                        <a:rPr lang="th-TH" sz="900" b="0" spc="-2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spc="-2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3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900" b="0" spc="-30" baseline="0" dirty="0">
                          <a:solidFill>
                            <a:schemeClr val="tx1"/>
                          </a:solidFill>
                          <a:latin typeface="Tahoma" panose="020B0604030504040204" pitchFamily="34" charset="0"/>
                          <a:ea typeface="Tahoma" panose="020B0604030504040204" pitchFamily="34" charset="0"/>
                          <a:cs typeface="Tahoma" panose="020B0604030504040204" pitchFamily="34" charset="0"/>
                        </a:rPr>
                        <a:t>: 0 </a:t>
                      </a:r>
                      <a:r>
                        <a:rPr lang="en-US" sz="900" b="0" spc="-3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2245 </a:t>
                      </a:r>
                      <a:r>
                        <a:rPr lang="en-US" sz="900" b="0" spc="-30" baseline="0" dirty="0">
                          <a:solidFill>
                            <a:schemeClr val="tx1"/>
                          </a:solidFill>
                          <a:latin typeface="Tahoma" panose="020B0604030504040204" pitchFamily="34" charset="0"/>
                          <a:ea typeface="Tahoma" panose="020B0604030504040204" pitchFamily="34" charset="0"/>
                          <a:cs typeface="Tahoma" panose="020B0604030504040204" pitchFamily="34" charset="0"/>
                        </a:rPr>
                        <a:t>7065 </a:t>
                      </a:r>
                    </a:p>
                    <a:p>
                      <a:pPr marL="228600" indent="-228600">
                        <a:buNone/>
                        <a:defRPr/>
                      </a:pP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กองบริหารการคลัง           ผู้รับผิดชอบ</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นางสาวยุวดี เก้าเอี้ยน/นางสาวอรพิน อินตาวิน</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โทรศัพท์</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0 2245 6166                       </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r>
                        <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xmlns="" val="10000"/>
                  </a:ext>
                </a:extLst>
              </a:tr>
            </a:tbl>
          </a:graphicData>
        </a:graphic>
      </p:graphicFrame>
      <p:sp>
        <p:nvSpPr>
          <p:cNvPr id="15" name="TextBox 14"/>
          <p:cNvSpPr txBox="1"/>
          <p:nvPr/>
        </p:nvSpPr>
        <p:spPr>
          <a:xfrm>
            <a:off x="73968" y="5105400"/>
            <a:ext cx="8308032" cy="369332"/>
          </a:xfrm>
          <a:prstGeom prst="rect">
            <a:avLst/>
          </a:prstGeom>
          <a:noFill/>
        </p:spPr>
        <p:txBody>
          <a:bodyPr wrap="square" rtlCol="0">
            <a:spAutoFit/>
          </a:bodyPr>
          <a:lstStyle/>
          <a:p>
            <a:endParaRPr lang="th-TH" sz="900" b="1" dirty="0" smtClean="0">
              <a:latin typeface="Tahoma" pitchFamily="34" charset="0"/>
              <a:ea typeface="Tahoma" pitchFamily="34" charset="0"/>
              <a:cs typeface="Tahoma" pitchFamily="34" charset="0"/>
            </a:endParaRPr>
          </a:p>
          <a:p>
            <a:r>
              <a:rPr lang="th-TH" sz="900" b="1" dirty="0" smtClean="0">
                <a:latin typeface="Tahoma" pitchFamily="34" charset="0"/>
                <a:ea typeface="Tahoma" pitchFamily="34" charset="0"/>
                <a:cs typeface="Tahoma" pitchFamily="34" charset="0"/>
              </a:rPr>
              <a:t>เป้าหมาย</a:t>
            </a:r>
            <a:r>
              <a:rPr lang="th-TH" sz="900" b="1" dirty="0">
                <a:latin typeface="Tahoma" pitchFamily="34" charset="0"/>
                <a:ea typeface="Tahoma" pitchFamily="34" charset="0"/>
                <a:cs typeface="Tahoma" pitchFamily="34" charset="0"/>
              </a:rPr>
              <a:t>ตามรอบ</a:t>
            </a:r>
            <a:r>
              <a:rPr lang="th-TH" sz="900" b="1" dirty="0" smtClean="0">
                <a:latin typeface="Tahoma" pitchFamily="34" charset="0"/>
                <a:ea typeface="Tahoma" pitchFamily="34" charset="0"/>
                <a:cs typeface="Tahoma" pitchFamily="34" charset="0"/>
              </a:rPr>
              <a:t>ประเมิน</a:t>
            </a:r>
            <a:endParaRPr lang="th-TH" sz="900" b="1" dirty="0">
              <a:latin typeface="Tahoma" pitchFamily="34" charset="0"/>
              <a:ea typeface="Tahoma" pitchFamily="34" charset="0"/>
              <a:cs typeface="Tahoma" pitchFamily="34" charset="0"/>
            </a:endParaRPr>
          </a:p>
        </p:txBody>
      </p:sp>
      <p:grpSp>
        <p:nvGrpSpPr>
          <p:cNvPr id="2" name="Group 4"/>
          <p:cNvGrpSpPr/>
          <p:nvPr/>
        </p:nvGrpSpPr>
        <p:grpSpPr>
          <a:xfrm>
            <a:off x="1158084" y="5264508"/>
            <a:ext cx="7681116" cy="341526"/>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a16="http://schemas.microsoft.com/office/drawing/2014/main" xmlns="" id="{158A2FA5-4FFE-4AC3-B2CB-0934EC5F31E6}"/>
              </a:ext>
            </a:extLst>
          </p:cNvPr>
          <p:cNvGraphicFramePr>
            <a:graphicFrameLocks noGrp="1"/>
          </p:cNvGraphicFramePr>
          <p:nvPr>
            <p:extLst>
              <p:ext uri="{D42A27DB-BD31-4B8C-83A1-F6EECF244321}">
                <p14:modId xmlns:p14="http://schemas.microsoft.com/office/powerpoint/2010/main" val="2754130700"/>
              </p:ext>
            </p:extLst>
          </p:nvPr>
        </p:nvGraphicFramePr>
        <p:xfrm>
          <a:off x="92939" y="5605461"/>
          <a:ext cx="8944745" cy="1176339"/>
        </p:xfrm>
        <a:graphic>
          <a:graphicData uri="http://schemas.openxmlformats.org/drawingml/2006/table">
            <a:tbl>
              <a:tblPr firstRow="1"/>
              <a:tblGrid>
                <a:gridCol w="1013233">
                  <a:extLst>
                    <a:ext uri="{9D8B030D-6E8A-4147-A177-3AD203B41FA5}">
                      <a16:colId xmlns:a16="http://schemas.microsoft.com/office/drawing/2014/main" xmlns="" val="20000"/>
                    </a:ext>
                  </a:extLst>
                </a:gridCol>
                <a:gridCol w="480153">
                  <a:extLst>
                    <a:ext uri="{9D8B030D-6E8A-4147-A177-3AD203B41FA5}">
                      <a16:colId xmlns:a16="http://schemas.microsoft.com/office/drawing/2014/main" xmlns="" val="20001"/>
                    </a:ext>
                  </a:extLst>
                </a:gridCol>
                <a:gridCol w="400128">
                  <a:extLst>
                    <a:ext uri="{9D8B030D-6E8A-4147-A177-3AD203B41FA5}">
                      <a16:colId xmlns:a16="http://schemas.microsoft.com/office/drawing/2014/main" xmlns="" val="20002"/>
                    </a:ext>
                  </a:extLst>
                </a:gridCol>
                <a:gridCol w="418159">
                  <a:extLst>
                    <a:ext uri="{9D8B030D-6E8A-4147-A177-3AD203B41FA5}">
                      <a16:colId xmlns:a16="http://schemas.microsoft.com/office/drawing/2014/main" xmlns="" val="20003"/>
                    </a:ext>
                  </a:extLst>
                </a:gridCol>
                <a:gridCol w="488973">
                  <a:extLst>
                    <a:ext uri="{9D8B030D-6E8A-4147-A177-3AD203B41FA5}">
                      <a16:colId xmlns:a16="http://schemas.microsoft.com/office/drawing/2014/main" xmlns="" val="20004"/>
                    </a:ext>
                  </a:extLst>
                </a:gridCol>
                <a:gridCol w="439081">
                  <a:extLst>
                    <a:ext uri="{9D8B030D-6E8A-4147-A177-3AD203B41FA5}">
                      <a16:colId xmlns:a16="http://schemas.microsoft.com/office/drawing/2014/main" xmlns="" val="20005"/>
                    </a:ext>
                  </a:extLst>
                </a:gridCol>
                <a:gridCol w="1905351">
                  <a:extLst>
                    <a:ext uri="{9D8B030D-6E8A-4147-A177-3AD203B41FA5}">
                      <a16:colId xmlns:a16="http://schemas.microsoft.com/office/drawing/2014/main" xmlns="" val="20006"/>
                    </a:ext>
                  </a:extLst>
                </a:gridCol>
                <a:gridCol w="429600">
                  <a:extLst>
                    <a:ext uri="{9D8B030D-6E8A-4147-A177-3AD203B41FA5}">
                      <a16:colId xmlns:a16="http://schemas.microsoft.com/office/drawing/2014/main" xmlns="" val="20007"/>
                    </a:ext>
                  </a:extLst>
                </a:gridCol>
                <a:gridCol w="400128">
                  <a:extLst>
                    <a:ext uri="{9D8B030D-6E8A-4147-A177-3AD203B41FA5}">
                      <a16:colId xmlns:a16="http://schemas.microsoft.com/office/drawing/2014/main" xmlns="" val="20008"/>
                    </a:ext>
                  </a:extLst>
                </a:gridCol>
                <a:gridCol w="480153">
                  <a:extLst>
                    <a:ext uri="{9D8B030D-6E8A-4147-A177-3AD203B41FA5}">
                      <a16:colId xmlns:a16="http://schemas.microsoft.com/office/drawing/2014/main" xmlns="" val="20009"/>
                    </a:ext>
                  </a:extLst>
                </a:gridCol>
                <a:gridCol w="409126">
                  <a:extLst>
                    <a:ext uri="{9D8B030D-6E8A-4147-A177-3AD203B41FA5}">
                      <a16:colId xmlns:a16="http://schemas.microsoft.com/office/drawing/2014/main" xmlns="" val="20010"/>
                    </a:ext>
                  </a:extLst>
                </a:gridCol>
                <a:gridCol w="480153">
                  <a:extLst>
                    <a:ext uri="{9D8B030D-6E8A-4147-A177-3AD203B41FA5}">
                      <a16:colId xmlns:a16="http://schemas.microsoft.com/office/drawing/2014/main" xmlns="" val="20011"/>
                    </a:ext>
                  </a:extLst>
                </a:gridCol>
                <a:gridCol w="1600507">
                  <a:extLst>
                    <a:ext uri="{9D8B030D-6E8A-4147-A177-3AD203B41FA5}">
                      <a16:colId xmlns:a16="http://schemas.microsoft.com/office/drawing/2014/main" xmlns="" val="20012"/>
                    </a:ext>
                  </a:extLst>
                </a:gridCol>
              </a:tblGrid>
              <a:tr h="192596">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xmlns="" val="10000"/>
                  </a:ext>
                </a:extLst>
              </a:tr>
              <a:tr h="962979">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จำนวนผู้เข้ารับการพัฒนาฝีมือแรงงาน</a:t>
                      </a:r>
                      <a:r>
                        <a:rPr lang="th-TH" sz="800" b="0" kern="1200" baseline="0" dirty="0">
                          <a:solidFill>
                            <a:schemeClr val="tx1"/>
                          </a:solidFill>
                          <a:effectLst/>
                          <a:latin typeface="Tahoma" pitchFamily="34" charset="0"/>
                          <a:ea typeface="Tahoma" pitchFamily="34" charset="0"/>
                          <a:cs typeface="Tahoma" pitchFamily="34" charset="0"/>
                        </a:rPr>
                        <a:t> </a:t>
                      </a:r>
                      <a:r>
                        <a:rPr lang="th-TH" sz="800" b="0" kern="1200" baseline="0" dirty="0" smtClean="0">
                          <a:solidFill>
                            <a:schemeClr val="tx1"/>
                          </a:solidFill>
                          <a:effectLst/>
                          <a:latin typeface="Tahoma" pitchFamily="34" charset="0"/>
                          <a:ea typeface="Tahoma" pitchFamily="34" charset="0"/>
                          <a:cs typeface="Tahoma" pitchFamily="34" charset="0"/>
                        </a:rPr>
                        <a:t>ตาม</a:t>
                      </a:r>
                      <a:r>
                        <a:rPr lang="th-TH" sz="800" b="0" kern="1200" dirty="0" smtClean="0">
                          <a:solidFill>
                            <a:schemeClr val="tx1"/>
                          </a:solidFill>
                          <a:effectLst/>
                          <a:latin typeface="Tahoma" pitchFamily="34" charset="0"/>
                          <a:ea typeface="Tahoma" pitchFamily="34" charset="0"/>
                          <a:cs typeface="Tahoma" pitchFamily="34" charset="0"/>
                        </a:rPr>
                        <a:t>โครงการที่กำหนด</a:t>
                      </a:r>
                      <a:r>
                        <a:rPr lang="th-TH" sz="800" b="0" kern="1200" baseline="0" dirty="0" smtClean="0">
                          <a:solidFill>
                            <a:schemeClr val="tx1"/>
                          </a:solidFill>
                          <a:effectLst/>
                          <a:latin typeface="Tahoma" pitchFamily="34" charset="0"/>
                          <a:ea typeface="Tahoma" pitchFamily="34" charset="0"/>
                          <a:cs typeface="Tahoma" pitchFamily="34" charset="0"/>
                        </a:rPr>
                        <a:t> และดำเนินการ</a:t>
                      </a:r>
                      <a:r>
                        <a:rPr lang="th-TH" sz="800" b="0" kern="1200" baseline="0" dirty="0">
                          <a:solidFill>
                            <a:schemeClr val="tx1"/>
                          </a:solidFill>
                          <a:effectLst/>
                          <a:latin typeface="Tahoma" pitchFamily="34" charset="0"/>
                          <a:ea typeface="Tahoma" pitchFamily="34" charset="0"/>
                          <a:cs typeface="Tahoma" pitchFamily="34" charset="0"/>
                        </a:rPr>
                        <a:t>แล้วเสร็จ </a:t>
                      </a:r>
                      <a:r>
                        <a:rPr lang="th-TH" sz="800" b="0" kern="1200" dirty="0">
                          <a:solidFill>
                            <a:schemeClr val="tx1"/>
                          </a:solidFill>
                          <a:effectLst/>
                          <a:latin typeface="Tahoma" pitchFamily="34" charset="0"/>
                          <a:ea typeface="Tahoma" pitchFamily="34" charset="0"/>
                          <a:cs typeface="Tahoma" pitchFamily="34" charset="0"/>
                        </a:rPr>
                        <a:t>ร้อยละ</a:t>
                      </a:r>
                      <a:r>
                        <a:rPr lang="th-TH" sz="800" b="0" kern="1200" baseline="0" dirty="0">
                          <a:solidFill>
                            <a:schemeClr val="tx1"/>
                          </a:solidFill>
                          <a:effectLst/>
                          <a:latin typeface="Tahoma" pitchFamily="34" charset="0"/>
                          <a:ea typeface="Tahoma" pitchFamily="34" charset="0"/>
                          <a:cs typeface="Tahoma" pitchFamily="34" charset="0"/>
                        </a:rPr>
                        <a:t> </a:t>
                      </a:r>
                      <a:r>
                        <a:rPr lang="th-TH" sz="800" b="0" kern="1200" baseline="0" dirty="0" smtClean="0">
                          <a:solidFill>
                            <a:schemeClr val="tx1"/>
                          </a:solidFill>
                          <a:effectLst/>
                          <a:latin typeface="Tahoma" pitchFamily="34" charset="0"/>
                          <a:ea typeface="Tahoma" pitchFamily="34" charset="0"/>
                          <a:cs typeface="Tahoma" pitchFamily="34" charset="0"/>
                        </a:rPr>
                        <a:t>40</a:t>
                      </a:r>
                      <a:endParaRPr lang="en-US" sz="800" b="0" kern="1200" dirty="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เบิกจ่ายเงิน</a:t>
                      </a:r>
                      <a:r>
                        <a:rPr lang="th-TH" sz="800" b="0" kern="1200" dirty="0" smtClean="0">
                          <a:solidFill>
                            <a:schemeClr val="tx1"/>
                          </a:solidFill>
                          <a:effectLst/>
                          <a:latin typeface="Tahoma" pitchFamily="34" charset="0"/>
                          <a:ea typeface="Tahoma" pitchFamily="34" charset="0"/>
                          <a:cs typeface="Tahoma" pitchFamily="34" charset="0"/>
                        </a:rPr>
                        <a:t>งบประมาณภาพรวม                    ไตรมาส 1-2 ไม่</a:t>
                      </a:r>
                      <a:r>
                        <a:rPr lang="th-TH" sz="800" b="0" kern="1200" dirty="0">
                          <a:solidFill>
                            <a:schemeClr val="tx1"/>
                          </a:solidFill>
                          <a:effectLst/>
                          <a:latin typeface="Tahoma" pitchFamily="34" charset="0"/>
                          <a:ea typeface="Tahoma" pitchFamily="34" charset="0"/>
                          <a:cs typeface="Tahoma" pitchFamily="34" charset="0"/>
                        </a:rPr>
                        <a:t>น้อยกว่า </a:t>
                      </a:r>
                      <a:r>
                        <a:rPr lang="th-TH" sz="800" b="0" kern="1200" dirty="0" smtClean="0">
                          <a:solidFill>
                            <a:schemeClr val="tx1"/>
                          </a:solidFill>
                          <a:effectLst/>
                          <a:latin typeface="Tahoma" pitchFamily="34" charset="0"/>
                          <a:ea typeface="Tahoma" pitchFamily="34" charset="0"/>
                          <a:cs typeface="Tahoma" pitchFamily="34" charset="0"/>
                        </a:rPr>
                        <a:t>ร้อยละ</a:t>
                      </a:r>
                      <a:r>
                        <a:rPr lang="en-US" sz="800" b="0" kern="1200" dirty="0" smtClean="0">
                          <a:solidFill>
                            <a:schemeClr val="tx1"/>
                          </a:solidFill>
                          <a:effectLst/>
                          <a:latin typeface="Tahoma" pitchFamily="34" charset="0"/>
                          <a:ea typeface="Tahoma" pitchFamily="34" charset="0"/>
                          <a:cs typeface="Tahoma" pitchFamily="34" charset="0"/>
                        </a:rPr>
                        <a:t> 90.00                 </a:t>
                      </a: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จำนวนผู้เข้ารับการพัฒนาฝีมือ</a:t>
                      </a:r>
                      <a:r>
                        <a:rPr lang="th-TH" sz="800" b="0" kern="1200" dirty="0" smtClean="0">
                          <a:solidFill>
                            <a:schemeClr val="tx1"/>
                          </a:solidFill>
                          <a:effectLst/>
                          <a:latin typeface="Tahoma" pitchFamily="34" charset="0"/>
                          <a:ea typeface="Tahoma" pitchFamily="34" charset="0"/>
                          <a:cs typeface="Tahoma" pitchFamily="34" charset="0"/>
                        </a:rPr>
                        <a:t>แรงงานตามโครงการที่กำหนด และดำเ</a:t>
                      </a:r>
                      <a:r>
                        <a:rPr lang="th-TH" sz="800" b="0" kern="1200" baseline="0" dirty="0" smtClean="0">
                          <a:solidFill>
                            <a:schemeClr val="tx1"/>
                          </a:solidFill>
                          <a:effectLst/>
                          <a:latin typeface="Tahoma" pitchFamily="34" charset="0"/>
                          <a:ea typeface="Tahoma" pitchFamily="34" charset="0"/>
                          <a:cs typeface="Tahoma" pitchFamily="34" charset="0"/>
                        </a:rPr>
                        <a:t>นินการ</a:t>
                      </a:r>
                      <a:r>
                        <a:rPr lang="th-TH" sz="800" b="0" kern="1200" baseline="0" dirty="0">
                          <a:solidFill>
                            <a:schemeClr val="tx1"/>
                          </a:solidFill>
                          <a:effectLst/>
                          <a:latin typeface="Tahoma" pitchFamily="34" charset="0"/>
                          <a:ea typeface="Tahoma" pitchFamily="34" charset="0"/>
                          <a:cs typeface="Tahoma" pitchFamily="34" charset="0"/>
                        </a:rPr>
                        <a:t>แล้วเสร็จ </a:t>
                      </a:r>
                      <a:r>
                        <a:rPr lang="th-TH" sz="800" b="0" kern="1200" dirty="0">
                          <a:solidFill>
                            <a:schemeClr val="tx1"/>
                          </a:solidFill>
                          <a:effectLst/>
                          <a:latin typeface="Tahoma" pitchFamily="34" charset="0"/>
                          <a:ea typeface="Tahoma" pitchFamily="34" charset="0"/>
                          <a:cs typeface="Tahoma" pitchFamily="34" charset="0"/>
                        </a:rPr>
                        <a:t>ร้อยละ</a:t>
                      </a:r>
                      <a:r>
                        <a:rPr lang="th-TH" sz="800" b="0" kern="1200" baseline="0" dirty="0">
                          <a:solidFill>
                            <a:schemeClr val="tx1"/>
                          </a:solidFill>
                          <a:effectLst/>
                          <a:latin typeface="Tahoma" pitchFamily="34" charset="0"/>
                          <a:ea typeface="Tahoma" pitchFamily="34" charset="0"/>
                          <a:cs typeface="Tahoma" pitchFamily="34" charset="0"/>
                        </a:rPr>
                        <a:t> </a:t>
                      </a:r>
                      <a:r>
                        <a:rPr lang="en-US" sz="800" b="0" kern="1200" baseline="0" dirty="0" smtClean="0">
                          <a:solidFill>
                            <a:schemeClr val="tx1"/>
                          </a:solidFill>
                          <a:effectLst/>
                          <a:latin typeface="Tahoma" pitchFamily="34" charset="0"/>
                          <a:ea typeface="Tahoma" pitchFamily="34" charset="0"/>
                          <a:cs typeface="Tahoma" pitchFamily="34" charset="0"/>
                        </a:rPr>
                        <a:t>100</a:t>
                      </a:r>
                      <a:endParaRPr lang="en-US" sz="800" b="0" kern="1200" dirty="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เบิกจ่ายเงินงบประมาณภาพรวม </a:t>
                      </a:r>
                      <a:r>
                        <a:rPr lang="th-TH" sz="800" b="0" kern="1200" dirty="0" smtClean="0">
                          <a:solidFill>
                            <a:schemeClr val="tx1"/>
                          </a:solidFill>
                          <a:effectLst/>
                          <a:latin typeface="Tahoma" pitchFamily="34" charset="0"/>
                          <a:ea typeface="Tahoma" pitchFamily="34" charset="0"/>
                          <a:cs typeface="Tahoma" pitchFamily="34" charset="0"/>
                        </a:rPr>
                        <a:t>               ไตรมาส 1-4 ไม่</a:t>
                      </a:r>
                      <a:r>
                        <a:rPr lang="th-TH" sz="800" b="0" kern="1200" dirty="0">
                          <a:solidFill>
                            <a:schemeClr val="tx1"/>
                          </a:solidFill>
                          <a:effectLst/>
                          <a:latin typeface="Tahoma" pitchFamily="34" charset="0"/>
                          <a:ea typeface="Tahoma" pitchFamily="34" charset="0"/>
                          <a:cs typeface="Tahoma" pitchFamily="34" charset="0"/>
                        </a:rPr>
                        <a:t>น้อย</a:t>
                      </a:r>
                      <a:r>
                        <a:rPr lang="th-TH" sz="800" b="0" kern="1200" dirty="0" smtClean="0">
                          <a:solidFill>
                            <a:schemeClr val="tx1"/>
                          </a:solidFill>
                          <a:effectLst/>
                          <a:latin typeface="Tahoma" pitchFamily="34" charset="0"/>
                          <a:ea typeface="Tahoma" pitchFamily="34" charset="0"/>
                          <a:cs typeface="Tahoma" pitchFamily="34" charset="0"/>
                        </a:rPr>
                        <a:t>กว่า                   </a:t>
                      </a:r>
                      <a:r>
                        <a:rPr lang="th-TH" sz="800" b="0" kern="1200" dirty="0">
                          <a:solidFill>
                            <a:schemeClr val="tx1"/>
                          </a:solidFill>
                          <a:effectLst/>
                          <a:latin typeface="Tahoma" pitchFamily="34" charset="0"/>
                          <a:ea typeface="Tahoma" pitchFamily="34" charset="0"/>
                          <a:cs typeface="Tahoma" pitchFamily="34" charset="0"/>
                        </a:rPr>
                        <a:t>ร้อย</a:t>
                      </a:r>
                      <a:r>
                        <a:rPr lang="th-TH" sz="800" b="0" kern="1200" dirty="0" smtClean="0">
                          <a:solidFill>
                            <a:schemeClr val="tx1"/>
                          </a:solidFill>
                          <a:effectLst/>
                          <a:latin typeface="Tahoma" pitchFamily="34" charset="0"/>
                          <a:ea typeface="Tahoma" pitchFamily="34" charset="0"/>
                          <a:cs typeface="Tahoma" pitchFamily="34" charset="0"/>
                        </a:rPr>
                        <a:t>ละ </a:t>
                      </a:r>
                      <a:r>
                        <a:rPr lang="th-TH" sz="800" b="0" kern="1200" baseline="0" dirty="0" smtClean="0">
                          <a:solidFill>
                            <a:schemeClr val="tx1"/>
                          </a:solidFill>
                          <a:effectLst/>
                          <a:latin typeface="Tahoma" pitchFamily="34" charset="0"/>
                          <a:ea typeface="Tahoma" pitchFamily="34" charset="0"/>
                          <a:cs typeface="Tahoma" pitchFamily="34" charset="0"/>
                        </a:rPr>
                        <a:t> </a:t>
                      </a:r>
                      <a:r>
                        <a:rPr lang="th-TH" sz="800" b="0" kern="1200" dirty="0" smtClean="0">
                          <a:solidFill>
                            <a:schemeClr val="tx1"/>
                          </a:solidFill>
                          <a:effectLst/>
                          <a:latin typeface="Tahoma" pitchFamily="34" charset="0"/>
                          <a:ea typeface="Tahoma" pitchFamily="34" charset="0"/>
                          <a:cs typeface="Tahoma" pitchFamily="34" charset="0"/>
                        </a:rPr>
                        <a:t>96.00 </a:t>
                      </a: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01"/>
                  </a:ext>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1411904327"/>
              </p:ext>
            </p:extLst>
          </p:nvPr>
        </p:nvGraphicFramePr>
        <p:xfrm>
          <a:off x="1447800" y="3352800"/>
          <a:ext cx="7315200" cy="868680"/>
        </p:xfrm>
        <a:graphic>
          <a:graphicData uri="http://schemas.openxmlformats.org/drawingml/2006/table">
            <a:tbl>
              <a:tblPr firstRow="1" bandRow="1">
                <a:tableStyleId>{5C22544A-7EE6-4342-B048-85BDC9FD1C3A}</a:tableStyleId>
              </a:tblPr>
              <a:tblGrid>
                <a:gridCol w="2037149">
                  <a:extLst>
                    <a:ext uri="{9D8B030D-6E8A-4147-A177-3AD203B41FA5}">
                      <a16:colId xmlns:a16="http://schemas.microsoft.com/office/drawing/2014/main" xmlns="" val="20000"/>
                    </a:ext>
                  </a:extLst>
                </a:gridCol>
                <a:gridCol w="4744651">
                  <a:extLst>
                    <a:ext uri="{9D8B030D-6E8A-4147-A177-3AD203B41FA5}">
                      <a16:colId xmlns:a16="http://schemas.microsoft.com/office/drawing/2014/main" xmlns="" val="20001"/>
                    </a:ext>
                  </a:extLst>
                </a:gridCol>
                <a:gridCol w="533400">
                  <a:extLst>
                    <a:ext uri="{9D8B030D-6E8A-4147-A177-3AD203B41FA5}">
                      <a16:colId xmlns:a16="http://schemas.microsoft.com/office/drawing/2014/main" xmlns="" val="20002"/>
                    </a:ext>
                  </a:extLst>
                </a:gridCol>
              </a:tblGrid>
              <a:tr h="320842">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spc="0" baseline="0" dirty="0">
                          <a:solidFill>
                            <a:schemeClr val="tx1"/>
                          </a:solidFill>
                          <a:latin typeface="Tahoma" pitchFamily="34" charset="0"/>
                          <a:ea typeface="Tahoma" pitchFamily="34" charset="0"/>
                          <a:cs typeface="Tahoma" pitchFamily="34" charset="0"/>
                        </a:rPr>
                        <a:t>ร้อยละของการบรรลุเป้าหมาย             ตามแผนการปฏิบัติงาน       </a:t>
                      </a:r>
                      <a:r>
                        <a:rPr lang="en-US" sz="900" b="0" spc="0" baseline="0" dirty="0">
                          <a:solidFill>
                            <a:schemeClr val="tx1"/>
                          </a:solidFill>
                          <a:latin typeface="Tahoma" pitchFamily="34" charset="0"/>
                          <a:ea typeface="Tahoma" pitchFamily="34" charset="0"/>
                          <a:cs typeface="Tahoma" pitchFamily="34" charset="0"/>
                        </a:rPr>
                        <a:t>  </a:t>
                      </a:r>
                      <a:r>
                        <a:rPr lang="th-TH" sz="900" b="0" spc="0" baseline="0" dirty="0">
                          <a:solidFill>
                            <a:schemeClr val="tx1"/>
                          </a:solidFill>
                          <a:latin typeface="Tahoma" pitchFamily="34" charset="0"/>
                          <a:ea typeface="Tahoma" pitchFamily="34" charset="0"/>
                          <a:cs typeface="Tahoma" pitchFamily="34" charset="0"/>
                        </a:rPr>
                        <a:t>   </a:t>
                      </a:r>
                      <a:r>
                        <a:rPr lang="en-US" sz="900" b="0" spc="0" baseline="0" dirty="0">
                          <a:solidFill>
                            <a:schemeClr val="tx1"/>
                          </a:solidFill>
                          <a:latin typeface="Tahoma" pitchFamily="34" charset="0"/>
                          <a:ea typeface="Tahoma" pitchFamily="34" charset="0"/>
                          <a:cs typeface="Tahoma" pitchFamily="34" charset="0"/>
                        </a:rPr>
                        <a:t>   =</a:t>
                      </a:r>
                      <a:endParaRPr lang="th-TH" sz="900" b="0" spc="0" baseline="0" dirty="0">
                        <a:solidFill>
                          <a:schemeClr val="tx1"/>
                        </a:solidFill>
                        <a:latin typeface="Tahoma" pitchFamily="34" charset="0"/>
                        <a:ea typeface="Tahoma" pitchFamily="34" charset="0"/>
                        <a:cs typeface="Tahoma"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h-TH" sz="900" b="0" spc="0" baseline="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spc="0" dirty="0">
                          <a:solidFill>
                            <a:schemeClr val="tx1"/>
                          </a:solidFill>
                          <a:latin typeface="Tahoma" pitchFamily="34" charset="0"/>
                          <a:ea typeface="Tahoma" pitchFamily="34" charset="0"/>
                          <a:cs typeface="Tahoma" pitchFamily="34" charset="0"/>
                        </a:rPr>
                        <a:t>จำนวนผู้เข้ารับ</a:t>
                      </a:r>
                      <a:r>
                        <a:rPr lang="th-TH" sz="900" b="0" spc="0" dirty="0" smtClean="0">
                          <a:solidFill>
                            <a:schemeClr val="tx1"/>
                          </a:solidFill>
                          <a:latin typeface="Tahoma" pitchFamily="34" charset="0"/>
                          <a:ea typeface="Tahoma" pitchFamily="34" charset="0"/>
                          <a:cs typeface="Tahoma" pitchFamily="34" charset="0"/>
                        </a:rPr>
                        <a:t>การพัฒนาฝีมือแรงงาน</a:t>
                      </a:r>
                      <a:r>
                        <a:rPr lang="th-TH" sz="900" b="0" spc="0" baseline="0" dirty="0" smtClean="0">
                          <a:solidFill>
                            <a:schemeClr val="tx1"/>
                          </a:solidFill>
                          <a:latin typeface="Tahoma" pitchFamily="34" charset="0"/>
                          <a:ea typeface="Tahoma" pitchFamily="34" charset="0"/>
                          <a:cs typeface="Tahoma" pitchFamily="34" charset="0"/>
                        </a:rPr>
                        <a:t> </a:t>
                      </a:r>
                      <a:r>
                        <a:rPr lang="th-TH" sz="900" b="0" spc="0" baseline="0" dirty="0">
                          <a:solidFill>
                            <a:schemeClr val="tx1"/>
                          </a:solidFill>
                          <a:latin typeface="Tahoma" pitchFamily="34" charset="0"/>
                          <a:ea typeface="Tahoma" pitchFamily="34" charset="0"/>
                          <a:cs typeface="Tahoma" pitchFamily="34" charset="0"/>
                        </a:rPr>
                        <a:t>(ฝึกอบรม </a:t>
                      </a:r>
                      <a:r>
                        <a:rPr lang="th-TH" sz="900" b="0" spc="0" baseline="0" dirty="0" smtClean="0">
                          <a:solidFill>
                            <a:schemeClr val="tx1"/>
                          </a:solidFill>
                          <a:latin typeface="Tahoma" pitchFamily="34" charset="0"/>
                          <a:ea typeface="Tahoma" pitchFamily="34" charset="0"/>
                          <a:cs typeface="Tahoma" pitchFamily="34" charset="0"/>
                        </a:rPr>
                        <a:t>ทดสอบ</a:t>
                      </a:r>
                      <a:r>
                        <a:rPr lang="th-TH" sz="900" b="0" spc="0" baseline="0" dirty="0">
                          <a:solidFill>
                            <a:schemeClr val="tx1"/>
                          </a:solidFill>
                          <a:latin typeface="Tahoma" pitchFamily="34" charset="0"/>
                          <a:ea typeface="Tahoma" pitchFamily="34" charset="0"/>
                          <a:cs typeface="Tahoma" pitchFamily="34" charset="0"/>
                        </a:rPr>
                        <a:t>มาตรฐานฝีมือ</a:t>
                      </a:r>
                      <a:r>
                        <a:rPr lang="th-TH" sz="900" b="0" spc="0" baseline="0" dirty="0" smtClean="0">
                          <a:solidFill>
                            <a:schemeClr val="tx1"/>
                          </a:solidFill>
                          <a:latin typeface="Tahoma" pitchFamily="34" charset="0"/>
                          <a:ea typeface="Tahoma" pitchFamily="34" charset="0"/>
                          <a:cs typeface="Tahoma" pitchFamily="34" charset="0"/>
                        </a:rPr>
                        <a:t>แรงงาน ส่งเสริมการพัฒนาฝีมือแรงงาน ภายใต้ พ.ร.บ. พ.ศ.2545 )</a:t>
                      </a:r>
                      <a:r>
                        <a:rPr lang="th-TH" sz="900" b="0" u="none"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dirty="0">
                          <a:solidFill>
                            <a:schemeClr val="tx1"/>
                          </a:solidFill>
                          <a:latin typeface="Tahoma" pitchFamily="34" charset="0"/>
                          <a:ea typeface="Tahoma" pitchFamily="34" charset="0"/>
                          <a:cs typeface="Tahoma" pitchFamily="34" charset="0"/>
                        </a:rPr>
                        <a:t>ที่ดำเนินการแล้วเสร็จ </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spc="-40" dirty="0">
                          <a:solidFill>
                            <a:schemeClr val="tx1"/>
                          </a:solidFill>
                          <a:latin typeface="Tahoma" pitchFamily="34" charset="0"/>
                          <a:ea typeface="Tahoma" pitchFamily="34" charset="0"/>
                          <a:cs typeface="Tahoma" pitchFamily="34" charset="0"/>
                        </a:rPr>
                        <a:t>X</a:t>
                      </a:r>
                      <a:r>
                        <a:rPr lang="en-US" sz="900" b="0" spc="-40" baseline="0" dirty="0">
                          <a:solidFill>
                            <a:schemeClr val="tx1"/>
                          </a:solidFill>
                          <a:latin typeface="Tahoma" pitchFamily="34" charset="0"/>
                          <a:ea typeface="Tahoma" pitchFamily="34" charset="0"/>
                          <a:cs typeface="Tahoma" pitchFamily="34" charset="0"/>
                        </a:rPr>
                        <a:t> 100</a:t>
                      </a:r>
                      <a:endParaRPr lang="th-TH" sz="900" b="0" spc="-4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41158">
                <a:tc vMerge="1">
                  <a:txBody>
                    <a:bodyPr/>
                    <a:lstStyle/>
                    <a:p>
                      <a:endParaRPr lang="th-TH" dirty="0"/>
                    </a:p>
                  </a:txBody>
                  <a:tcPr>
                    <a:noFill/>
                  </a:tcPr>
                </a:tc>
                <a:tc>
                  <a:txBody>
                    <a:bodyPr/>
                    <a:lstStyle/>
                    <a:p>
                      <a:r>
                        <a:rPr lang="th-TH" sz="900" b="0" spc="-40" dirty="0">
                          <a:latin typeface="Tahoma" pitchFamily="34" charset="0"/>
                          <a:ea typeface="Tahoma" pitchFamily="34" charset="0"/>
                          <a:cs typeface="Tahoma" pitchFamily="34" charset="0"/>
                        </a:rPr>
                        <a:t>       </a:t>
                      </a:r>
                      <a:r>
                        <a:rPr lang="th-TH" sz="900" b="0" spc="-40" baseline="0" dirty="0">
                          <a:latin typeface="Tahoma" pitchFamily="34" charset="0"/>
                          <a:ea typeface="Tahoma" pitchFamily="34" charset="0"/>
                          <a:cs typeface="Tahoma" pitchFamily="34" charset="0"/>
                        </a:rPr>
                        <a:t> </a:t>
                      </a:r>
                      <a:r>
                        <a:rPr lang="th-TH" sz="900" b="0" spc="-40" baseline="0" dirty="0" smtClean="0">
                          <a:latin typeface="Tahoma" pitchFamily="34" charset="0"/>
                          <a:ea typeface="Tahoma" pitchFamily="34" charset="0"/>
                          <a:cs typeface="Tahoma" pitchFamily="34" charset="0"/>
                        </a:rPr>
                        <a:t>          </a:t>
                      </a:r>
                      <a:r>
                        <a:rPr lang="th-TH" sz="900" b="0" spc="0" dirty="0" smtClean="0">
                          <a:latin typeface="Tahoma" pitchFamily="34" charset="0"/>
                          <a:ea typeface="Tahoma" pitchFamily="34" charset="0"/>
                          <a:cs typeface="Tahoma" pitchFamily="34" charset="0"/>
                        </a:rPr>
                        <a:t>เป้าหมาย</a:t>
                      </a:r>
                      <a:r>
                        <a:rPr lang="th-TH" sz="900" b="0" spc="0" dirty="0">
                          <a:latin typeface="Tahoma" pitchFamily="34" charset="0"/>
                          <a:ea typeface="Tahoma" pitchFamily="34" charset="0"/>
                          <a:cs typeface="Tahoma" pitchFamily="34" charset="0"/>
                        </a:rPr>
                        <a:t>การดำเนินการที่ได้รับในทุกโครงการ</a:t>
                      </a:r>
                      <a:r>
                        <a:rPr lang="th-TH" sz="900" b="0" spc="0" baseline="0" dirty="0">
                          <a:latin typeface="Tahoma" pitchFamily="34" charset="0"/>
                          <a:ea typeface="Tahoma" pitchFamily="34" charset="0"/>
                          <a:cs typeface="Tahoma" pitchFamily="34" charset="0"/>
                        </a:rPr>
                        <a:t> ฝึกอบรม </a:t>
                      </a:r>
                      <a:r>
                        <a:rPr lang="th-TH" sz="900" b="0" spc="0" baseline="0" dirty="0" smtClean="0">
                          <a:latin typeface="Tahoma" pitchFamily="34" charset="0"/>
                          <a:ea typeface="Tahoma" pitchFamily="34" charset="0"/>
                          <a:cs typeface="Tahoma" pitchFamily="34" charset="0"/>
                        </a:rPr>
                        <a:t>ทดสอบมาตรฐานฝีมือแรงงาน </a:t>
                      </a:r>
                    </a:p>
                    <a:p>
                      <a:r>
                        <a:rPr lang="th-TH" sz="900" b="0" spc="0" baseline="0" dirty="0" smtClean="0">
                          <a:latin typeface="Tahoma" pitchFamily="34" charset="0"/>
                          <a:ea typeface="Tahoma" pitchFamily="34" charset="0"/>
                          <a:cs typeface="Tahoma" pitchFamily="34" charset="0"/>
                        </a:rPr>
                        <a:t>               ส่งเสริมการพัฒนาฝีมือแรงงาน ภายใต้ พ.ร.บ. พ.ศ. 2545 </a:t>
                      </a:r>
                      <a:endParaRPr lang="th-TH" sz="900" b="0" spc="0" dirty="0">
                        <a:latin typeface="Tahoma" pitchFamily="34" charset="0"/>
                        <a:ea typeface="Tahoma" pitchFamily="34" charset="0"/>
                        <a:cs typeface="Tahoma" pitchFamily="34" charset="0"/>
                      </a:endParaRPr>
                    </a:p>
                    <a:p>
                      <a:r>
                        <a:rPr lang="th-TH" sz="900" b="0" spc="-40" dirty="0">
                          <a:latin typeface="Tahoma" pitchFamily="34" charset="0"/>
                          <a:ea typeface="Tahoma" pitchFamily="34" charset="0"/>
                          <a:cs typeface="Tahoma" pitchFamily="34" charset="0"/>
                        </a:rPr>
                        <a:t>     </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36" name="Table 29"/>
          <p:cNvGraphicFramePr>
            <a:graphicFrameLocks noGrp="1"/>
          </p:cNvGraphicFramePr>
          <p:nvPr>
            <p:extLst>
              <p:ext uri="{D42A27DB-BD31-4B8C-83A1-F6EECF244321}">
                <p14:modId xmlns:p14="http://schemas.microsoft.com/office/powerpoint/2010/main" val="4062806090"/>
              </p:ext>
            </p:extLst>
          </p:nvPr>
        </p:nvGraphicFramePr>
        <p:xfrm>
          <a:off x="1570116" y="4206240"/>
          <a:ext cx="6661716" cy="594360"/>
        </p:xfrm>
        <a:graphic>
          <a:graphicData uri="http://schemas.openxmlformats.org/drawingml/2006/table">
            <a:tbl>
              <a:tblPr firstRow="1" bandRow="1">
                <a:tableStyleId>{5C22544A-7EE6-4342-B048-85BDC9FD1C3A}</a:tableStyleId>
              </a:tblPr>
              <a:tblGrid>
                <a:gridCol w="1959919">
                  <a:extLst>
                    <a:ext uri="{9D8B030D-6E8A-4147-A177-3AD203B41FA5}">
                      <a16:colId xmlns:a16="http://schemas.microsoft.com/office/drawing/2014/main" xmlns="" val="20000"/>
                    </a:ext>
                  </a:extLst>
                </a:gridCol>
                <a:gridCol w="4174112">
                  <a:extLst>
                    <a:ext uri="{9D8B030D-6E8A-4147-A177-3AD203B41FA5}">
                      <a16:colId xmlns:a16="http://schemas.microsoft.com/office/drawing/2014/main" xmlns="" val="20001"/>
                    </a:ext>
                  </a:extLst>
                </a:gridCol>
                <a:gridCol w="527685">
                  <a:extLst>
                    <a:ext uri="{9D8B030D-6E8A-4147-A177-3AD203B41FA5}">
                      <a16:colId xmlns:a16="http://schemas.microsoft.com/office/drawing/2014/main" xmlns="" val="20002"/>
                    </a:ext>
                  </a:extLst>
                </a:gridCol>
              </a:tblGrid>
              <a:tr h="199541">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ร้อยละการเบิกจ่ายงบประมาณ </a:t>
                      </a:r>
                      <a:r>
                        <a:rPr lang="en-US" sz="900" b="0" dirty="0">
                          <a:solidFill>
                            <a:schemeClr val="tx1"/>
                          </a:solidFill>
                          <a:latin typeface="Tahoma" pitchFamily="34" charset="0"/>
                          <a:ea typeface="Tahoma" pitchFamily="34" charset="0"/>
                          <a:cs typeface="Tahoma" pitchFamily="34" charset="0"/>
                        </a:rPr>
                        <a:t>  </a:t>
                      </a:r>
                      <a:r>
                        <a:rPr lang="th-TH" sz="900" b="0" dirty="0">
                          <a:solidFill>
                            <a:schemeClr val="tx1"/>
                          </a:solidFill>
                          <a:latin typeface="Tahoma" pitchFamily="34" charset="0"/>
                          <a:ea typeface="Tahoma" pitchFamily="34" charset="0"/>
                          <a:cs typeface="Tahoma" pitchFamily="34" charset="0"/>
                        </a:rPr>
                        <a:t>   </a:t>
                      </a:r>
                      <a:r>
                        <a:rPr lang="en-US" sz="900" b="0" dirty="0">
                          <a:solidFill>
                            <a:schemeClr val="tx1"/>
                          </a:solidFill>
                          <a:latin typeface="Tahoma" pitchFamily="34" charset="0"/>
                          <a:ea typeface="Tahoma" pitchFamily="34" charset="0"/>
                          <a:cs typeface="Tahoma"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ของหน่วยงาน</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งบประมาณที่หน่วยงานเบิกจ่ายภาพรวม </a:t>
                      </a:r>
                      <a:r>
                        <a:rPr lang="th-TH" sz="900" b="0" dirty="0" smtClean="0">
                          <a:solidFill>
                            <a:schemeClr val="tx1"/>
                          </a:solidFill>
                          <a:latin typeface="Tahoma" pitchFamily="34" charset="0"/>
                          <a:ea typeface="Tahoma" pitchFamily="34" charset="0"/>
                          <a:cs typeface="Tahoma" pitchFamily="34" charset="0"/>
                        </a:rPr>
                        <a:t> ไตรมาสที่</a:t>
                      </a:r>
                      <a:r>
                        <a:rPr lang="th-TH" sz="900" b="0" baseline="0" dirty="0" smtClean="0">
                          <a:solidFill>
                            <a:schemeClr val="tx1"/>
                          </a:solidFill>
                          <a:latin typeface="Tahoma" pitchFamily="34" charset="0"/>
                          <a:ea typeface="Tahoma" pitchFamily="34" charset="0"/>
                          <a:cs typeface="Tahoma" pitchFamily="34" charset="0"/>
                        </a:rPr>
                        <a:t> 1-2 </a:t>
                      </a:r>
                      <a:r>
                        <a:rPr lang="th-TH" sz="900" b="0" dirty="0" smtClean="0">
                          <a:solidFill>
                            <a:schemeClr val="tx1"/>
                          </a:solidFill>
                          <a:latin typeface="Tahoma" pitchFamily="34" charset="0"/>
                          <a:ea typeface="Tahoma" pitchFamily="34" charset="0"/>
                          <a:cs typeface="Tahoma" pitchFamily="34" charset="0"/>
                        </a:rPr>
                        <a:t>(</a:t>
                      </a:r>
                      <a:r>
                        <a:rPr lang="th-TH" sz="900" b="0" dirty="0">
                          <a:solidFill>
                            <a:schemeClr val="tx1"/>
                          </a:solidFill>
                          <a:latin typeface="Tahoma" pitchFamily="34" charset="0"/>
                          <a:ea typeface="Tahoma" pitchFamily="34" charset="0"/>
                          <a:cs typeface="Tahoma" pitchFamily="34" charset="0"/>
                        </a:rPr>
                        <a:t>พิจารณาจากระบบ</a:t>
                      </a:r>
                      <a:r>
                        <a:rPr lang="th-TH" sz="900" b="0" baseline="0" dirty="0">
                          <a:solidFill>
                            <a:schemeClr val="tx1"/>
                          </a:solidFill>
                          <a:latin typeface="Tahoma" pitchFamily="34" charset="0"/>
                          <a:ea typeface="Tahoma" pitchFamily="34" charset="0"/>
                          <a:cs typeface="Tahoma" pitchFamily="34" charset="0"/>
                        </a:rPr>
                        <a:t> </a:t>
                      </a:r>
                      <a:r>
                        <a:rPr lang="en-US" sz="900" b="0" baseline="0" dirty="0">
                          <a:solidFill>
                            <a:schemeClr val="tx1"/>
                          </a:solidFill>
                          <a:latin typeface="Tahoma" pitchFamily="34" charset="0"/>
                          <a:ea typeface="Tahoma" pitchFamily="34" charset="0"/>
                          <a:cs typeface="Tahoma" pitchFamily="34" charset="0"/>
                        </a:rPr>
                        <a:t>GFMIS)</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23699">
                <a:tc vMerge="1">
                  <a:txBody>
                    <a:bodyPr/>
                    <a:lstStyle/>
                    <a:p>
                      <a:endParaRPr lang="th-TH" dirty="0"/>
                    </a:p>
                  </a:txBody>
                  <a:tcPr>
                    <a:noFill/>
                  </a:tcPr>
                </a:tc>
                <a:tc>
                  <a:txBody>
                    <a:bodyPr/>
                    <a:lstStyle/>
                    <a:p>
                      <a:r>
                        <a:rPr lang="th-TH" sz="900" b="0" dirty="0">
                          <a:latin typeface="Tahoma" pitchFamily="34" charset="0"/>
                          <a:ea typeface="Tahoma" pitchFamily="34" charset="0"/>
                          <a:cs typeface="Tahoma" pitchFamily="34" charset="0"/>
                        </a:rPr>
                        <a:t>        </a:t>
                      </a:r>
                      <a:r>
                        <a:rPr lang="th-TH" sz="900" b="0" dirty="0" smtClean="0">
                          <a:latin typeface="Tahoma" pitchFamily="34" charset="0"/>
                          <a:ea typeface="Tahoma" pitchFamily="34" charset="0"/>
                          <a:cs typeface="Tahoma" pitchFamily="34" charset="0"/>
                        </a:rPr>
                        <a:t>งบประมาณ</a:t>
                      </a:r>
                      <a:r>
                        <a:rPr lang="th-TH" sz="900" b="0" dirty="0">
                          <a:latin typeface="Tahoma" pitchFamily="34" charset="0"/>
                          <a:ea typeface="Tahoma" pitchFamily="34" charset="0"/>
                          <a:cs typeface="Tahoma" pitchFamily="34" charset="0"/>
                        </a:rPr>
                        <a:t>ที่หน่วยงาน</a:t>
                      </a:r>
                      <a:r>
                        <a:rPr lang="th-TH" sz="900" b="0" dirty="0" smtClean="0">
                          <a:latin typeface="Tahoma" pitchFamily="34" charset="0"/>
                          <a:ea typeface="Tahoma" pitchFamily="34" charset="0"/>
                          <a:cs typeface="Tahoma" pitchFamily="34" charset="0"/>
                        </a:rPr>
                        <a:t>ได้รับจัดสรรในปีงบประมาณ</a:t>
                      </a:r>
                      <a:r>
                        <a:rPr lang="th-TH" sz="900" b="0" baseline="0" dirty="0" smtClean="0">
                          <a:latin typeface="Tahoma" pitchFamily="34" charset="0"/>
                          <a:ea typeface="Tahoma" pitchFamily="34" charset="0"/>
                          <a:cs typeface="Tahoma" pitchFamily="34" charset="0"/>
                        </a:rPr>
                        <a:t> 2562 (</a:t>
                      </a:r>
                      <a:r>
                        <a:rPr lang="th-TH" sz="900" b="0" baseline="0" dirty="0" err="1" smtClean="0">
                          <a:latin typeface="Tahoma" pitchFamily="34" charset="0"/>
                          <a:ea typeface="Tahoma" pitchFamily="34" charset="0"/>
                          <a:cs typeface="Tahoma" pitchFamily="34" charset="0"/>
                        </a:rPr>
                        <a:t>ไตรมาส</a:t>
                      </a:r>
                      <a:r>
                        <a:rPr lang="th-TH" sz="900" b="0" baseline="0" dirty="0" smtClean="0">
                          <a:latin typeface="Tahoma" pitchFamily="34" charset="0"/>
                          <a:ea typeface="Tahoma" pitchFamily="34" charset="0"/>
                          <a:cs typeface="Tahoma" pitchFamily="34" charset="0"/>
                        </a:rPr>
                        <a:t> 1-2) </a:t>
                      </a:r>
                      <a:endParaRPr lang="en-US" sz="900" b="0" baseline="0" dirty="0" smtClean="0">
                        <a:latin typeface="Tahoma" pitchFamily="34" charset="0"/>
                        <a:ea typeface="Tahoma" pitchFamily="34" charset="0"/>
                        <a:cs typeface="Tahoma" pitchFamily="34" charset="0"/>
                      </a:endParaRPr>
                    </a:p>
                    <a:p>
                      <a:r>
                        <a:rPr lang="en-US" sz="900" b="0" baseline="0" dirty="0" smtClean="0">
                          <a:latin typeface="Tahoma" pitchFamily="34" charset="0"/>
                          <a:ea typeface="Tahoma" pitchFamily="34" charset="0"/>
                          <a:cs typeface="Tahoma" pitchFamily="34" charset="0"/>
                        </a:rPr>
                        <a:t>            </a:t>
                      </a:r>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25" name="Table 29"/>
          <p:cNvGraphicFramePr>
            <a:graphicFrameLocks noGrp="1"/>
          </p:cNvGraphicFramePr>
          <p:nvPr>
            <p:extLst>
              <p:ext uri="{D42A27DB-BD31-4B8C-83A1-F6EECF244321}">
                <p14:modId xmlns:p14="http://schemas.microsoft.com/office/powerpoint/2010/main" val="4189563248"/>
              </p:ext>
            </p:extLst>
          </p:nvPr>
        </p:nvGraphicFramePr>
        <p:xfrm>
          <a:off x="1570116" y="4784006"/>
          <a:ext cx="6888085" cy="626194"/>
        </p:xfrm>
        <a:graphic>
          <a:graphicData uri="http://schemas.openxmlformats.org/drawingml/2006/table">
            <a:tbl>
              <a:tblPr firstRow="1" bandRow="1">
                <a:tableStyleId>{5C22544A-7EE6-4342-B048-85BDC9FD1C3A}</a:tableStyleId>
              </a:tblPr>
              <a:tblGrid>
                <a:gridCol w="2026518">
                  <a:extLst>
                    <a:ext uri="{9D8B030D-6E8A-4147-A177-3AD203B41FA5}">
                      <a16:colId xmlns:a16="http://schemas.microsoft.com/office/drawing/2014/main" xmlns="" val="20000"/>
                    </a:ext>
                  </a:extLst>
                </a:gridCol>
                <a:gridCol w="4175766">
                  <a:extLst>
                    <a:ext uri="{9D8B030D-6E8A-4147-A177-3AD203B41FA5}">
                      <a16:colId xmlns:a16="http://schemas.microsoft.com/office/drawing/2014/main" xmlns="" val="20001"/>
                    </a:ext>
                  </a:extLst>
                </a:gridCol>
                <a:gridCol w="685801">
                  <a:extLst>
                    <a:ext uri="{9D8B030D-6E8A-4147-A177-3AD203B41FA5}">
                      <a16:colId xmlns:a16="http://schemas.microsoft.com/office/drawing/2014/main" xmlns="" val="20002"/>
                    </a:ext>
                  </a:extLst>
                </a:gridCol>
              </a:tblGrid>
              <a:tr h="306154">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ร้อยละการเบิกจ่ายงบประมาณ </a:t>
                      </a:r>
                      <a:r>
                        <a:rPr lang="en-US" sz="900" b="0" dirty="0">
                          <a:solidFill>
                            <a:schemeClr val="tx1"/>
                          </a:solidFill>
                          <a:latin typeface="Tahoma" pitchFamily="34" charset="0"/>
                          <a:ea typeface="Tahoma" pitchFamily="34" charset="0"/>
                          <a:cs typeface="Tahoma" pitchFamily="34" charset="0"/>
                        </a:rPr>
                        <a:t>  </a:t>
                      </a:r>
                      <a:r>
                        <a:rPr lang="th-TH" sz="900" b="0" dirty="0">
                          <a:solidFill>
                            <a:schemeClr val="tx1"/>
                          </a:solidFill>
                          <a:latin typeface="Tahoma" pitchFamily="34" charset="0"/>
                          <a:ea typeface="Tahoma" pitchFamily="34" charset="0"/>
                          <a:cs typeface="Tahoma" pitchFamily="34" charset="0"/>
                        </a:rPr>
                        <a:t>   </a:t>
                      </a:r>
                      <a:r>
                        <a:rPr lang="en-US" sz="900" b="0" dirty="0">
                          <a:solidFill>
                            <a:schemeClr val="tx1"/>
                          </a:solidFill>
                          <a:latin typeface="Tahoma" pitchFamily="34" charset="0"/>
                          <a:ea typeface="Tahoma" pitchFamily="34" charset="0"/>
                          <a:cs typeface="Tahoma"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ของหน่วยงาน</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งบประมาณที่หน่วยงานเบิกจ่ายภาพรวม </a:t>
                      </a:r>
                      <a:r>
                        <a:rPr lang="th-TH" sz="900" b="0" dirty="0" smtClean="0">
                          <a:solidFill>
                            <a:schemeClr val="tx1"/>
                          </a:solidFill>
                          <a:latin typeface="Tahoma" pitchFamily="34" charset="0"/>
                          <a:ea typeface="Tahoma" pitchFamily="34" charset="0"/>
                          <a:cs typeface="Tahoma" pitchFamily="34" charset="0"/>
                        </a:rPr>
                        <a:t> ไตรมาส 1-4 (</a:t>
                      </a:r>
                      <a:r>
                        <a:rPr lang="th-TH" sz="900" b="0" dirty="0">
                          <a:solidFill>
                            <a:schemeClr val="tx1"/>
                          </a:solidFill>
                          <a:latin typeface="Tahoma" pitchFamily="34" charset="0"/>
                          <a:ea typeface="Tahoma" pitchFamily="34" charset="0"/>
                          <a:cs typeface="Tahoma" pitchFamily="34" charset="0"/>
                        </a:rPr>
                        <a:t>พิจารณาจากระบบ</a:t>
                      </a:r>
                      <a:r>
                        <a:rPr lang="th-TH" sz="900" b="0" baseline="0" dirty="0">
                          <a:solidFill>
                            <a:schemeClr val="tx1"/>
                          </a:solidFill>
                          <a:latin typeface="Tahoma" pitchFamily="34" charset="0"/>
                          <a:ea typeface="Tahoma" pitchFamily="34" charset="0"/>
                          <a:cs typeface="Tahoma" pitchFamily="34" charset="0"/>
                        </a:rPr>
                        <a:t> </a:t>
                      </a:r>
                      <a:r>
                        <a:rPr lang="en-US" sz="900" b="0" baseline="0" dirty="0">
                          <a:solidFill>
                            <a:schemeClr val="tx1"/>
                          </a:solidFill>
                          <a:latin typeface="Tahoma" pitchFamily="34" charset="0"/>
                          <a:ea typeface="Tahoma" pitchFamily="34" charset="0"/>
                          <a:cs typeface="Tahoma" pitchFamily="34" charset="0"/>
                        </a:rPr>
                        <a:t>GFMIS)</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20040">
                <a:tc vMerge="1">
                  <a:txBody>
                    <a:bodyPr/>
                    <a:lstStyle/>
                    <a:p>
                      <a:endParaRPr lang="th-TH" dirty="0"/>
                    </a:p>
                  </a:txBody>
                  <a:tcPr>
                    <a:noFill/>
                  </a:tcPr>
                </a:tc>
                <a:tc>
                  <a:txBody>
                    <a:bodyPr/>
                    <a:lstStyle/>
                    <a:p>
                      <a:r>
                        <a:rPr lang="th-TH" sz="900" b="0" dirty="0">
                          <a:latin typeface="Tahoma" pitchFamily="34" charset="0"/>
                          <a:ea typeface="Tahoma" pitchFamily="34" charset="0"/>
                          <a:cs typeface="Tahoma" pitchFamily="34" charset="0"/>
                        </a:rPr>
                        <a:t>         </a:t>
                      </a:r>
                      <a:r>
                        <a:rPr lang="th-TH" sz="900" b="0" dirty="0" smtClean="0">
                          <a:latin typeface="Tahoma" pitchFamily="34" charset="0"/>
                          <a:ea typeface="Tahoma" pitchFamily="34" charset="0"/>
                          <a:cs typeface="Tahoma" pitchFamily="34" charset="0"/>
                        </a:rPr>
                        <a:t>งบประมาณ</a:t>
                      </a:r>
                      <a:r>
                        <a:rPr lang="th-TH" sz="900" b="0" dirty="0">
                          <a:latin typeface="Tahoma" pitchFamily="34" charset="0"/>
                          <a:ea typeface="Tahoma" pitchFamily="34" charset="0"/>
                          <a:cs typeface="Tahoma" pitchFamily="34" charset="0"/>
                        </a:rPr>
                        <a:t>ที่หน่วยงาน</a:t>
                      </a:r>
                      <a:r>
                        <a:rPr lang="th-TH" sz="900" b="0" dirty="0" smtClean="0">
                          <a:latin typeface="Tahoma" pitchFamily="34" charset="0"/>
                          <a:ea typeface="Tahoma" pitchFamily="34" charset="0"/>
                          <a:cs typeface="Tahoma" pitchFamily="34" charset="0"/>
                        </a:rPr>
                        <a:t>ได้รับจัดสรรในปีงบประมาณ</a:t>
                      </a:r>
                      <a:r>
                        <a:rPr lang="th-TH" sz="900" b="0" baseline="0" dirty="0" smtClean="0">
                          <a:latin typeface="Tahoma" pitchFamily="34" charset="0"/>
                          <a:ea typeface="Tahoma" pitchFamily="34" charset="0"/>
                          <a:cs typeface="Tahoma" pitchFamily="34" charset="0"/>
                        </a:rPr>
                        <a:t> 2562 (</a:t>
                      </a:r>
                      <a:r>
                        <a:rPr lang="th-TH" sz="900" b="0" baseline="0" dirty="0" err="1" smtClean="0">
                          <a:latin typeface="Tahoma" pitchFamily="34" charset="0"/>
                          <a:ea typeface="Tahoma" pitchFamily="34" charset="0"/>
                          <a:cs typeface="Tahoma" pitchFamily="34" charset="0"/>
                        </a:rPr>
                        <a:t>ไตรมาส</a:t>
                      </a:r>
                      <a:r>
                        <a:rPr lang="th-TH" sz="900" b="0" baseline="0" dirty="0" smtClean="0">
                          <a:latin typeface="Tahoma" pitchFamily="34" charset="0"/>
                          <a:ea typeface="Tahoma" pitchFamily="34" charset="0"/>
                          <a:cs typeface="Tahoma" pitchFamily="34" charset="0"/>
                        </a:rPr>
                        <a:t> 1-4)</a:t>
                      </a:r>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
        <p:nvSpPr>
          <p:cNvPr id="28" name="TextBox 27"/>
          <p:cNvSpPr txBox="1"/>
          <p:nvPr/>
        </p:nvSpPr>
        <p:spPr>
          <a:xfrm>
            <a:off x="224168" y="4341168"/>
            <a:ext cx="1454094" cy="230832"/>
          </a:xfrm>
          <a:prstGeom prst="rect">
            <a:avLst/>
          </a:prstGeom>
          <a:noFill/>
        </p:spPr>
        <p:txBody>
          <a:bodyPr wrap="square" rtlCol="0">
            <a:spAutoFit/>
          </a:bodyPr>
          <a:lstStyle/>
          <a:p>
            <a:r>
              <a:rPr lang="th-TH" sz="900" b="1" dirty="0" smtClean="0">
                <a:latin typeface="Tahoma" pitchFamily="34" charset="0"/>
                <a:ea typeface="Tahoma" pitchFamily="34" charset="0"/>
                <a:cs typeface="Tahoma" pitchFamily="34" charset="0"/>
              </a:rPr>
              <a:t>รอบที่ 1 มี.ค. (6 เดือน)</a:t>
            </a:r>
          </a:p>
        </p:txBody>
      </p:sp>
      <p:sp>
        <p:nvSpPr>
          <p:cNvPr id="29" name="TextBox 28"/>
          <p:cNvSpPr txBox="1"/>
          <p:nvPr/>
        </p:nvSpPr>
        <p:spPr>
          <a:xfrm>
            <a:off x="245341" y="4950768"/>
            <a:ext cx="1454094" cy="230832"/>
          </a:xfrm>
          <a:prstGeom prst="rect">
            <a:avLst/>
          </a:prstGeom>
          <a:noFill/>
        </p:spPr>
        <p:txBody>
          <a:bodyPr wrap="square" rtlCol="0">
            <a:spAutoFit/>
          </a:bodyPr>
          <a:lstStyle/>
          <a:p>
            <a:r>
              <a:rPr lang="th-TH" sz="900" b="1" dirty="0" smtClean="0">
                <a:latin typeface="Tahoma" pitchFamily="34" charset="0"/>
                <a:ea typeface="Tahoma" pitchFamily="34" charset="0"/>
                <a:cs typeface="Tahoma" pitchFamily="34" charset="0"/>
              </a:rPr>
              <a:t>รอบที่ 2 ก.ย. (12 เดือน)</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3175"/>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b="1" dirty="0" smtClean="0">
                <a:latin typeface="Tahoma" pitchFamily="34" charset="0"/>
                <a:cs typeface="Tahoma" pitchFamily="34" charset="0"/>
              </a:rPr>
              <a:t>2 </a:t>
            </a:r>
            <a:r>
              <a:rPr lang="en-US" sz="11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a:t>
            </a:r>
            <a:r>
              <a:rPr lang="th-TH" sz="900" b="1" dirty="0" smtClean="0">
                <a:latin typeface="Tahoma" pitchFamily="34" charset="0"/>
                <a:cs typeface="Tahoma" pitchFamily="34" charset="0"/>
              </a:rPr>
              <a:t>สำนักงานพัฒนาฝีมือแรงงาน)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76200" y="609600"/>
            <a:ext cx="8077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2.2.3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endParaRPr lang="th-TH" sz="1000" b="1" dirty="0" smtClean="0">
              <a:latin typeface="Tahoma" pitchFamily="34" charset="0"/>
              <a:ea typeface="Tahoma" pitchFamily="34" charset="0"/>
              <a:cs typeface="Tahoma" pitchFamily="34" charset="0"/>
            </a:endParaRPr>
          </a:p>
          <a:p>
            <a:pPr>
              <a:defRPr/>
            </a:pPr>
            <a:r>
              <a:rPr lang="th-TH" sz="1000" b="1" dirty="0" smtClean="0">
                <a:latin typeface="Tahoma" pitchFamily="34" charset="0"/>
                <a:ea typeface="Tahoma" pitchFamily="34" charset="0"/>
                <a:cs typeface="Tahoma" pitchFamily="34" charset="0"/>
              </a:rPr>
              <a:t>ตาม</a:t>
            </a:r>
            <a:r>
              <a:rPr lang="th-TH" sz="1000" b="1" dirty="0" smtClean="0">
                <a:solidFill>
                  <a:schemeClr val="tx1"/>
                </a:solidFill>
                <a:latin typeface="Tahoma" pitchFamily="34" charset="0"/>
                <a:ea typeface="Tahoma" pitchFamily="34" charset="0"/>
                <a:cs typeface="Tahoma" pitchFamily="34" charset="0"/>
              </a:rPr>
              <a:t>โครงการ</a:t>
            </a:r>
            <a:r>
              <a:rPr lang="th-TH" sz="1000" b="1" dirty="0" smtClean="0">
                <a:latin typeface="Tahoma" pitchFamily="34" charset="0"/>
                <a:ea typeface="Tahoma" pitchFamily="34" charset="0"/>
                <a:cs typeface="Tahoma" pitchFamily="34" charset="0"/>
              </a:rPr>
              <a:t>พัฒนาฝีมือแรงงานเพื่อรองรับการเปลี่ยนแปลงเทคโนโลยีของภาคอุตสาหกรรมและบริการ</a:t>
            </a:r>
            <a:endParaRPr lang="th-TH" sz="1050" b="1"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76200" y="1109662"/>
            <a:ext cx="990600" cy="261938"/>
          </a:xfrm>
          <a:prstGeom prst="rect">
            <a:avLst/>
          </a:prstGeom>
          <a:noFill/>
          <a:ln w="9525">
            <a:noFill/>
            <a:miter lim="800000"/>
            <a:headEnd/>
            <a:tailEnd/>
          </a:ln>
        </p:spPr>
        <p:txBody>
          <a:bodyPr wrap="square">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3781539765"/>
              </p:ext>
            </p:extLst>
          </p:nvPr>
        </p:nvGraphicFramePr>
        <p:xfrm>
          <a:off x="152400" y="1371600"/>
          <a:ext cx="8839200" cy="5257800"/>
        </p:xfrm>
        <a:graphic>
          <a:graphicData uri="http://schemas.openxmlformats.org/drawingml/2006/table">
            <a:tbl>
              <a:tblPr firstRow="1" bandRow="1">
                <a:tableStyleId>{5C22544A-7EE6-4342-B048-85BDC9FD1C3A}</a:tableStyleId>
              </a:tblPr>
              <a:tblGrid>
                <a:gridCol w="8839200">
                  <a:extLst>
                    <a:ext uri="{9D8B030D-6E8A-4147-A177-3AD203B41FA5}"/>
                  </a:extLst>
                </a:gridCol>
              </a:tblGrid>
              <a:tr h="5257800">
                <a:tc>
                  <a:txBody>
                    <a:bodyPr/>
                    <a:lstStyle/>
                    <a:p>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latin typeface="Tahoma" pitchFamily="34" charset="0"/>
                          <a:ea typeface="Tahoma" pitchFamily="34" charset="0"/>
                          <a:cs typeface="Tahoma" pitchFamily="34" charset="0"/>
                        </a:rPr>
                        <a:t>เป็นการประเมินประสิทธิภาพและคุณภาพในการดำเนินงานตามหลักการและแนวนโยบายของกระทรวงแรงงาน ภารกิจพื้นฐาน</a:t>
                      </a:r>
                      <a:r>
                        <a:rPr lang="th-TH" sz="900" b="0" kern="1200" baseline="0" dirty="0" smtClean="0">
                          <a:solidFill>
                            <a:schemeClr val="tx1"/>
                          </a:solidFill>
                          <a:latin typeface="Tahoma" pitchFamily="34" charset="0"/>
                          <a:ea typeface="Tahoma" pitchFamily="34" charset="0"/>
                          <a:cs typeface="Tahoma" pitchFamily="34" charset="0"/>
                        </a:rPr>
                        <a:t> และงานประจำตามหน้าที่ปกติ</a:t>
                      </a:r>
                      <a:r>
                        <a:rPr lang="th-TH" sz="900" b="0" kern="1200" dirty="0" smtClean="0">
                          <a:solidFill>
                            <a:schemeClr val="tx1"/>
                          </a:solidFill>
                          <a:latin typeface="Tahoma" pitchFamily="34" charset="0"/>
                          <a:ea typeface="Tahoma" pitchFamily="34" charset="0"/>
                          <a:cs typeface="Tahoma" pitchFamily="34" charset="0"/>
                        </a:rPr>
                        <a:t>ที่เชื่อมโยงกับเกณฑ์การประกันคุณภาพการพัฒนาฝีมือแรงงานกับโครงการ</a:t>
                      </a:r>
                      <a:r>
                        <a:rPr lang="th-TH" sz="900" b="0" dirty="0" smtClean="0">
                          <a:solidFill>
                            <a:schemeClr val="tx1"/>
                          </a:solidFill>
                          <a:latin typeface="Tahoma" pitchFamily="34" charset="0"/>
                          <a:ea typeface="Tahoma" pitchFamily="34" charset="0"/>
                          <a:cs typeface="Tahoma" pitchFamily="34" charset="0"/>
                        </a:rPr>
                        <a:t>พัฒนาฝีมือแรงงานเพื่อรองรับการเปลี่ยนแปลงเทคโนโลยีของภาคอุตสาหกรรมและบริการ</a:t>
                      </a:r>
                      <a:endParaRPr lang="th-TH" sz="900" b="0" kern="1200" dirty="0" smtClean="0">
                        <a:solidFill>
                          <a:schemeClr val="tx1"/>
                        </a:solidFill>
                        <a:latin typeface="Tahoma" pitchFamily="34" charset="0"/>
                        <a:ea typeface="Tahoma" pitchFamily="34" charset="0"/>
                        <a:cs typeface="Tahoma" pitchFamily="34" charset="0"/>
                      </a:endParaRPr>
                    </a:p>
                    <a:p>
                      <a:endParaRPr lang="en-US" sz="400" b="0" kern="1200" dirty="0" smtClean="0">
                        <a:solidFill>
                          <a:schemeClr val="tx1"/>
                        </a:solidFill>
                        <a:latin typeface="Tahoma" pitchFamily="34" charset="0"/>
                        <a:ea typeface="Tahoma" pitchFamily="34" charset="0"/>
                        <a:cs typeface="Tahoma" pitchFamily="34" charset="0"/>
                      </a:endParaRPr>
                    </a:p>
                    <a:p>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ดังนี้</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กำหนดให้รอบที่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  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เมษายน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- 30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กันยายน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พิจารณาจากหลักสูตรที่เปิดฝึกระหว่าง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28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กุมภาพันธ์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พิจารณาจากหลักสูตรที่เปิดฝึกตั้งแต่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สิงหาคม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หลักสูตรและกลุ่มเป้าหมายพิจารณาจากรายละเอียดที่กำหนดไว้ในโครงการตามเอกสาร “แนวทางการพัฒนาฝีมือแรงงาน ปีงบประมาณ พ.ศ.</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ใช้เกณฑ์การประกันคุณภาพและแบบฟอร์ม ตามเอกสาร “เกณฑ์การประกันคุณภาพการพัฒนาฝีมือแรงงาน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2018</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itchFamily="34" charset="0"/>
                          <a:ea typeface="Tahoma" pitchFamily="34" charset="0"/>
                          <a:cs typeface="Tahoma" pitchFamily="34" charset="0"/>
                        </a:rPr>
                        <a:t>5) </a:t>
                      </a:r>
                      <a:r>
                        <a:rPr lang="th-TH" sz="900" b="0" baseline="0" dirty="0" smtClean="0">
                          <a:solidFill>
                            <a:schemeClr val="tx1"/>
                          </a:solidFill>
                          <a:latin typeface="Tahoma" pitchFamily="34" charset="0"/>
                          <a:ea typeface="Tahoma" pitchFamily="34" charset="0"/>
                          <a:cs typeface="Tahoma" pitchFamily="34" charset="0"/>
                        </a:rPr>
                        <a:t>การฝึกอบรมฝีมือแรงงานให้เป็นไปตามแนวทางในหนังสือสำนักพัฒนาผู้ฝึกและเทคโนโลยีการฝึก </a:t>
                      </a:r>
                      <a:r>
                        <a:rPr lang="th-TH" sz="900" b="0" kern="1200" dirty="0" smtClean="0">
                          <a:solidFill>
                            <a:schemeClr val="tx1"/>
                          </a:solidFill>
                          <a:latin typeface="Tahoma" pitchFamily="34" charset="0"/>
                          <a:ea typeface="Tahoma" pitchFamily="34" charset="0"/>
                          <a:cs typeface="Tahoma" pitchFamily="34" charset="0"/>
                        </a:rPr>
                        <a:t>ที่ รง 0407/ว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ลงวันที่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พฤศจิกายน </a:t>
                      </a:r>
                      <a:r>
                        <a:rPr lang="en-US" sz="900" b="0" kern="1200" dirty="0" smtClean="0">
                          <a:solidFill>
                            <a:schemeClr val="tx1"/>
                          </a:solidFill>
                          <a:latin typeface="Tahoma" pitchFamily="34" charset="0"/>
                          <a:ea typeface="Tahoma" pitchFamily="34" charset="0"/>
                          <a:cs typeface="Tahoma" pitchFamily="34" charset="0"/>
                        </a:rPr>
                        <a:t>2561 </a:t>
                      </a:r>
                      <a:r>
                        <a:rPr lang="th-TH" sz="900" b="0" kern="1200" dirty="0" smtClean="0">
                          <a:solidFill>
                            <a:schemeClr val="tx1"/>
                          </a:solidFill>
                          <a:latin typeface="Tahoma" pitchFamily="34" charset="0"/>
                          <a:ea typeface="Tahoma" pitchFamily="34" charset="0"/>
                          <a:cs typeface="Tahoma" pitchFamily="34" charset="0"/>
                        </a:rPr>
                        <a:t>เรื่อง การฝึกอบรมฝีมือแรงงาน ประจำปีงบประมาณ พ.ศ.2562</a:t>
                      </a:r>
                    </a:p>
                    <a:p>
                      <a:endParaRPr lang="en-US" sz="4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itchFamily="34" charset="0"/>
                          <a:ea typeface="Tahoma" pitchFamily="34" charset="0"/>
                          <a:cs typeface="Tahoma" pitchFamily="34" charset="0"/>
                        </a:rPr>
                        <a:t>3.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80975" indent="-180975">
                        <a:buAutoNum type="arabicParenBoth"/>
                        <a:defRPr/>
                      </a:pPr>
                      <a:r>
                        <a:rPr lang="th-TH" sz="900" b="0" kern="1200" dirty="0" smtClean="0">
                          <a:solidFill>
                            <a:schemeClr val="tx1"/>
                          </a:solidFill>
                          <a:latin typeface="Tahoma" pitchFamily="34" charset="0"/>
                          <a:ea typeface="Tahoma" pitchFamily="34" charset="0"/>
                          <a:cs typeface="Tahoma" pitchFamily="34" charset="0"/>
                        </a:rPr>
                        <a:t> ข้อมูลผลการดำเนินงานจากระบบรายงานผลการพัฒนาฝีมือแรงงานและระบบคลังข้อมูล (</a:t>
                      </a:r>
                      <a:r>
                        <a:rPr lang="en-US" sz="900" b="0" kern="1200" dirty="0" smtClean="0">
                          <a:solidFill>
                            <a:schemeClr val="tx1"/>
                          </a:solidFill>
                          <a:latin typeface="Tahoma" pitchFamily="34" charset="0"/>
                          <a:ea typeface="Tahoma" pitchFamily="34" charset="0"/>
                          <a:cs typeface="Tahoma" pitchFamily="34" charset="0"/>
                          <a:hlinkClick r:id="rId3"/>
                        </a:rPr>
                        <a:t>http://datacenter.dsd.go.th</a:t>
                      </a:r>
                      <a:r>
                        <a:rPr lang="en-US" sz="900" b="0" kern="1200" dirty="0" smtClean="0">
                          <a:solidFill>
                            <a:schemeClr val="tx1"/>
                          </a:solidFill>
                          <a:latin typeface="Tahoma" pitchFamily="34" charset="0"/>
                          <a:ea typeface="Tahoma" pitchFamily="34" charset="0"/>
                          <a:cs typeface="Tahoma" pitchFamily="34" charset="0"/>
                        </a:rPr>
                        <a:t>)</a:t>
                      </a:r>
                    </a:p>
                    <a:p>
                      <a:pPr marL="180975" indent="-180975">
                        <a:buAutoNum type="arabicParenBoth"/>
                        <a:defRPr/>
                      </a:pPr>
                      <a:r>
                        <a:rPr lang="en-US" sz="900" b="0" kern="1200" dirty="0" smtClean="0">
                          <a:solidFill>
                            <a:schemeClr val="tx1"/>
                          </a:solidFill>
                          <a:latin typeface="Tahoma" pitchFamily="34" charset="0"/>
                          <a:ea typeface="Tahoma" pitchFamily="34" charset="0"/>
                          <a:cs typeface="Tahoma" pitchFamily="34" charset="0"/>
                        </a:rPr>
                        <a:t>Website</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ของกรมพัฒนาฝีมือแรงงาน (</a:t>
                      </a:r>
                      <a:r>
                        <a:rPr lang="en-US" sz="900" b="0" kern="1200" baseline="0" dirty="0" smtClean="0">
                          <a:solidFill>
                            <a:schemeClr val="tx1"/>
                          </a:solidFill>
                          <a:latin typeface="Tahoma" pitchFamily="34" charset="0"/>
                          <a:ea typeface="Tahoma" pitchFamily="34" charset="0"/>
                          <a:cs typeface="Tahoma" pitchFamily="34" charset="0"/>
                          <a:hlinkClick r:id="rId4"/>
                        </a:rPr>
                        <a:t>http://www.dsd.go.th/DSD/Intro/ListTrainging2559</a:t>
                      </a:r>
                      <a:r>
                        <a:rPr lang="th-TH" sz="900" b="0" kern="1200" baseline="0" dirty="0" smtClean="0">
                          <a:solidFill>
                            <a:schemeClr val="tx1"/>
                          </a:solidFill>
                          <a:latin typeface="Tahoma" pitchFamily="34" charset="0"/>
                          <a:ea typeface="Tahoma" pitchFamily="34" charset="0"/>
                          <a:cs typeface="Tahoma" pitchFamily="34" charset="0"/>
                        </a:rPr>
                        <a:t>) หรือ </a:t>
                      </a:r>
                      <a:r>
                        <a:rPr lang="en-US" sz="900" b="0" kern="1200" baseline="0" dirty="0" err="1" smtClean="0">
                          <a:solidFill>
                            <a:schemeClr val="tx1"/>
                          </a:solidFill>
                          <a:latin typeface="Tahoma" pitchFamily="34" charset="0"/>
                          <a:ea typeface="Tahoma" pitchFamily="34" charset="0"/>
                          <a:cs typeface="Tahoma" pitchFamily="34" charset="0"/>
                        </a:rPr>
                        <a:t>Facebook</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ของหน่วยงาน</a:t>
                      </a:r>
                    </a:p>
                    <a:p>
                      <a:pPr marL="180975" indent="-180975">
                        <a:buNone/>
                        <a:defRPr/>
                      </a:pPr>
                      <a:endParaRPr lang="th-TH" sz="400" b="0" kern="120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สำนักพัฒนาผู้ฝึกและเทคโนโลยีการฝึก กลุ่มงานพัฒนาระบบการฝึก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ริรัตน์ ผู้อำนวยการกลุ่มงานพัฒนาระบบการฝึก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ลักษณ์ ประศาสตร์อินทาระ นักวิชาการพัฒนาฝีมือแรงงานชำนาญการพิเศษ   นายก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ฤษ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ปาโส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นุชจรินท์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สายรัดทอง นักวิชาการพัฒนาฝีมือแรงงานชำนาญการ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smtClean="0">
                          <a:solidFill>
                            <a:schemeClr val="tx1"/>
                          </a:solidFill>
                          <a:latin typeface="Tahoma" pitchFamily="34" charset="0"/>
                          <a:ea typeface="Tahoma" pitchFamily="34" charset="0"/>
                          <a:cs typeface="Tahoma" pitchFamily="34" charset="0"/>
                        </a:rPr>
                        <a:t>0 2245 4360</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4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กำหนดตัวชี้วัดย่อยออกเป็น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ตัวชี้วัด และการคำนวณค่าคะแนนตัวชี้วัดย่อย</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A)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ร้อยละของหลักสูตรการฝึกเป็นไปตามที่กำหนดไว้ในโครงการ                                            (</a:t>
                      </a:r>
                      <a:r>
                        <a:rPr lang="en-US" sz="900" b="0" dirty="0" smtClean="0">
                          <a:solidFill>
                            <a:schemeClr val="tx1"/>
                          </a:solidFill>
                          <a:latin typeface="Tahoma" pitchFamily="34" charset="0"/>
                          <a:ea typeface="Tahoma" pitchFamily="34" charset="0"/>
                          <a:cs typeface="Tahoma" pitchFamily="34" charset="0"/>
                        </a:rPr>
                        <a:t>B) </a:t>
                      </a:r>
                      <a:r>
                        <a:rPr lang="th-TH" sz="900" b="0" dirty="0" smtClean="0">
                          <a:solidFill>
                            <a:schemeClr val="tx1"/>
                          </a:solidFill>
                          <a:latin typeface="Tahoma" pitchFamily="34" charset="0"/>
                          <a:ea typeface="Tahoma" pitchFamily="34" charset="0"/>
                          <a:cs typeface="Tahoma" pitchFamily="34" charset="0"/>
                        </a:rPr>
                        <a:t>ร้อยละของผู้รับการฝึกเป็นไปตามที่กำหนดไว้ในโครงการ</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จำนวนผู้รับการฝึกเป็นไปตามที่กำหนดไว้ในโครงการ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จำนวนผู้รับการฝึกตามโครงการทั้งหมด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C)</a:t>
                      </a: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ร้อยละของหลักสูตรการฝึกที่มีการเผยแพร่ประชาสัมพันธ์ผ่าน </a:t>
                      </a:r>
                      <a:r>
                        <a:rPr lang="en-US" sz="900" b="0" dirty="0" smtClean="0">
                          <a:solidFill>
                            <a:schemeClr val="tx1"/>
                          </a:solidFill>
                          <a:latin typeface="Tahoma" pitchFamily="34" charset="0"/>
                          <a:ea typeface="Tahoma" pitchFamily="34" charset="0"/>
                          <a:cs typeface="Tahoma" pitchFamily="34" charset="0"/>
                        </a:rPr>
                        <a:t>Website</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หรือ </a:t>
                      </a:r>
                      <a:r>
                        <a:rPr lang="en-US" sz="900" b="0" baseline="0" dirty="0" err="1" smtClean="0">
                          <a:solidFill>
                            <a:schemeClr val="tx1"/>
                          </a:solidFill>
                          <a:latin typeface="Tahoma" pitchFamily="34" charset="0"/>
                          <a:ea typeface="Tahoma" pitchFamily="34" charset="0"/>
                          <a:cs typeface="Tahoma" pitchFamily="34" charset="0"/>
                        </a:rPr>
                        <a:t>Facebook</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dirty="0" smtClean="0">
                          <a:solidFill>
                            <a:schemeClr val="tx1"/>
                          </a:solidFill>
                          <a:latin typeface="Tahoma" pitchFamily="34" charset="0"/>
                          <a:ea typeface="Tahoma" pitchFamily="34" charset="0"/>
                          <a:cs typeface="Tahoma" pitchFamily="34" charset="0"/>
                        </a:rPr>
                        <a:t>ร้อยละของหลักสูตรที่มีการฝึกมีทะเบียนผู้รับการฝึกและการควบคุมวุฒิบัตร</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จำนวนหลักสูตรการฝึกที่มีการเผยแพร่ประชาสัมพันธ์ผ่าน </a:t>
                      </a:r>
                      <a:r>
                        <a:rPr lang="en-US" sz="900" b="0" u="sng" dirty="0" smtClean="0">
                          <a:solidFill>
                            <a:schemeClr val="tx1"/>
                          </a:solidFill>
                          <a:latin typeface="Tahoma" pitchFamily="34" charset="0"/>
                          <a:ea typeface="Tahoma" pitchFamily="34" charset="0"/>
                          <a:cs typeface="Tahoma" pitchFamily="34" charset="0"/>
                        </a:rPr>
                        <a:t>Website</a:t>
                      </a:r>
                      <a:r>
                        <a:rPr lang="en-US" sz="900" b="0" u="sng"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หรือ </a:t>
                      </a:r>
                      <a:r>
                        <a:rPr lang="en-US" sz="900" b="0" u="sng" baseline="0" dirty="0" err="1" smtClean="0">
                          <a:solidFill>
                            <a:schemeClr val="tx1"/>
                          </a:solidFill>
                          <a:latin typeface="Tahoma" pitchFamily="34" charset="0"/>
                          <a:ea typeface="Tahoma" pitchFamily="34" charset="0"/>
                          <a:cs typeface="Tahoma" pitchFamily="34" charset="0"/>
                        </a:rPr>
                        <a:t>Facebook</a:t>
                      </a:r>
                      <a:r>
                        <a:rPr lang="th-TH" sz="900" b="0" u="sng" dirty="0" smtClean="0">
                          <a:solidFill>
                            <a:schemeClr val="tx1"/>
                          </a:solidFill>
                          <a:latin typeface="Tahoma" pitchFamily="34" charset="0"/>
                          <a:ea typeface="Tahoma" pitchFamily="34" charset="0"/>
                          <a:cs typeface="Tahoma" pitchFamily="34" charset="0"/>
                        </a:rPr>
                        <a:t>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จำนวนหลักสูตรที่มีการฝึกมีทะเบียนผู้รับการฝึกและการควบคุมวุฒิบัตร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จำนวนหลักสูตรตามโครงการที่มีการเปิดฝึกทั้งหมด</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 หมายถึง แบบ</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ตามเกณฑ์การประกันคุณภาพ (</a:t>
                      </a:r>
                      <a:r>
                        <a:rPr lang="en-US" sz="900" b="0" baseline="0" dirty="0" smtClean="0">
                          <a:solidFill>
                            <a:schemeClr val="tx1"/>
                          </a:solidFill>
                          <a:latin typeface="Tahoma" pitchFamily="34" charset="0"/>
                          <a:ea typeface="Tahoma" pitchFamily="34" charset="0"/>
                          <a:cs typeface="Tahoma" pitchFamily="34" charset="0"/>
                        </a:rPr>
                        <a:t>QA253</a:t>
                      </a:r>
                      <a:r>
                        <a:rPr lang="th-TH" sz="900" b="0" baseline="0" dirty="0" smtClean="0">
                          <a:solidFill>
                            <a:schemeClr val="tx1"/>
                          </a:solidFill>
                          <a:latin typeface="Tahoma" pitchFamily="34" charset="0"/>
                          <a:ea typeface="Tahoma" pitchFamily="34" charset="0"/>
                          <a:cs typeface="Tahoma" pitchFamily="34" charset="0"/>
                        </a:rPr>
                        <a:t>)</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ข้อ (</a:t>
                      </a:r>
                      <a:r>
                        <a:rPr lang="en-US" sz="900" b="0" dirty="0" smtClean="0">
                          <a:solidFill>
                            <a:schemeClr val="tx1"/>
                          </a:solidFill>
                          <a:latin typeface="Tahoma" pitchFamily="34" charset="0"/>
                          <a:ea typeface="Tahoma" pitchFamily="34" charset="0"/>
                          <a:cs typeface="Tahoma" pitchFamily="34" charset="0"/>
                        </a:rPr>
                        <a:t>A)</a:t>
                      </a:r>
                      <a:r>
                        <a:rPr lang="en-US" sz="900" b="0" baseline="0" dirty="0" smtClean="0">
                          <a:solidFill>
                            <a:schemeClr val="tx1"/>
                          </a:solidFill>
                          <a:latin typeface="Tahoma" pitchFamily="34" charset="0"/>
                          <a:ea typeface="Tahoma" pitchFamily="34" charset="0"/>
                          <a:cs typeface="Tahoma" pitchFamily="34" charset="0"/>
                        </a:rPr>
                        <a:t> -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baseline="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 ค่าคะแนนความพึงพอใจของผู้รับการฝึก ใช้ผลคะแนนความพึงพอใจ</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ตามแบบประเมินความพึงพอใจด้านการฝึกอบรมของการประกันคุณภาพการพัฒนาฝีมือแรงงาน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โดยจะไม่นับแบบสอบถามที่ตอบคำถามไม่ครบถ้วนจนไม่สามารถประมวลผลได้</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th-TH" sz="900" b="0" dirty="0" smtClean="0">
                          <a:solidFill>
                            <a:schemeClr val="tx1"/>
                          </a:solidFill>
                          <a:latin typeface="Tahoma" pitchFamily="34" charset="0"/>
                          <a:ea typeface="Tahoma" pitchFamily="34" charset="0"/>
                          <a:cs typeface="Tahoma" pitchFamily="34" charset="0"/>
                        </a:rPr>
                        <a:t>*เงื่อนไข (</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กรณีที่มีผู้สำเร็จการฝึกอบรมบันทึกผลความพึงพอใจน้อยกว่า</a:t>
                      </a:r>
                      <a:r>
                        <a:rPr lang="th-TH" sz="900" b="0" baseline="0" dirty="0" smtClean="0">
                          <a:solidFill>
                            <a:schemeClr val="tx1"/>
                          </a:solidFill>
                          <a:latin typeface="Tahoma" pitchFamily="34" charset="0"/>
                          <a:ea typeface="Tahoma" pitchFamily="34" charset="0"/>
                          <a:cs typeface="Tahoma" pitchFamily="34" charset="0"/>
                        </a:rPr>
                        <a:t> ร้อยละ 80 ของผู้สำเร็จการฝึกอบรมทั้งหมด จะคิดค่าคะแนนเท่ากับ </a:t>
                      </a:r>
                      <a:r>
                        <a:rPr lang="en-US" sz="900" b="0" baseline="0" dirty="0" smtClean="0">
                          <a:solidFill>
                            <a:schemeClr val="tx1"/>
                          </a:solidFill>
                          <a:latin typeface="Tahoma" pitchFamily="34" charset="0"/>
                          <a:ea typeface="Tahoma" pitchFamily="34" charset="0"/>
                          <a:cs typeface="Tahoma" pitchFamily="34" charset="0"/>
                        </a:rPr>
                        <a:t>1</a:t>
                      </a:r>
                      <a:endParaRPr lang="th-TH"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graphicFrame>
        <p:nvGraphicFramePr>
          <p:cNvPr id="7" name="ตาราง 6"/>
          <p:cNvGraphicFramePr>
            <a:graphicFrameLocks noGrp="1"/>
          </p:cNvGraphicFramePr>
          <p:nvPr/>
        </p:nvGraphicFramePr>
        <p:xfrm>
          <a:off x="2438400" y="5105400"/>
          <a:ext cx="6096000" cy="3048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524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52400">
                <a:tc>
                  <a:txBody>
                    <a:bodyPr/>
                    <a:lstStyle/>
                    <a:p>
                      <a:pPr algn="ctr">
                        <a:spcAft>
                          <a:spcPts val="0"/>
                        </a:spcAft>
                      </a:pPr>
                      <a:r>
                        <a:rPr lang="th-TH" sz="900" dirty="0">
                          <a:latin typeface="Tahoma" pitchFamily="34" charset="0"/>
                          <a:ea typeface="Tahoma" pitchFamily="34" charset="0"/>
                          <a:cs typeface="Tahoma" pitchFamily="34" charset="0"/>
                        </a:rPr>
                        <a:t>ร้อยละ</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70.00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70.00</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- 79.99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80.00 - 89.99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90.00 - 99.99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a:latin typeface="Tahoma" pitchFamily="34" charset="0"/>
                          <a:ea typeface="Tahoma" pitchFamily="34" charset="0"/>
                          <a:cs typeface="Tahoma" pitchFamily="34" charset="0"/>
                        </a:rPr>
                        <a:t>100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graphicFrame>
        <p:nvGraphicFramePr>
          <p:cNvPr id="8" name="ตาราง 7"/>
          <p:cNvGraphicFramePr>
            <a:graphicFrameLocks noGrp="1"/>
          </p:cNvGraphicFramePr>
          <p:nvPr/>
        </p:nvGraphicFramePr>
        <p:xfrm>
          <a:off x="2057400" y="5943600"/>
          <a:ext cx="6096000" cy="3810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905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90500">
                <a:tc>
                  <a:txBody>
                    <a:bodyPr/>
                    <a:lstStyle/>
                    <a:p>
                      <a:pPr algn="ctr">
                        <a:spcAft>
                          <a:spcPts val="0"/>
                        </a:spcAft>
                      </a:pPr>
                      <a:r>
                        <a:rPr lang="th-TH" sz="900" dirty="0" smtClean="0">
                          <a:latin typeface="Tahoma" pitchFamily="34" charset="0"/>
                          <a:ea typeface="Tahoma" pitchFamily="34" charset="0"/>
                          <a:cs typeface="Tahoma" pitchFamily="34" charset="0"/>
                        </a:rPr>
                        <a:t>ค่าคะแนน</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3.00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3.00 - 3.49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3.50 - 3.99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4.00 - 4.49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4.50 - 5.00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sp>
        <p:nvSpPr>
          <p:cNvPr id="9" name="TextBox 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1</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72682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20" name="TextBox 14"/>
          <p:cNvSpPr txBox="1">
            <a:spLocks noChangeArrowheads="1"/>
          </p:cNvSpPr>
          <p:nvPr/>
        </p:nvSpPr>
        <p:spPr bwMode="auto">
          <a:xfrm>
            <a:off x="152400" y="27432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66800" y="2895600"/>
            <a:ext cx="7943850" cy="342900"/>
            <a:chOff x="1153093" y="4031945"/>
            <a:chExt cx="7943402" cy="341526"/>
          </a:xfrm>
        </p:grpSpPr>
        <p:sp>
          <p:nvSpPr>
            <p:cNvPr id="22" name="TextBox 21"/>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23"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6"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8" name="Table 51">
            <a:extLst>
              <a:ext uri="{FF2B5EF4-FFF2-40B4-BE49-F238E27FC236}"/>
            </a:extLst>
          </p:cNvPr>
          <p:cNvGraphicFramePr>
            <a:graphicFrameLocks noGrp="1"/>
          </p:cNvGraphicFramePr>
          <p:nvPr>
            <p:extLst>
              <p:ext uri="{D42A27DB-BD31-4B8C-83A1-F6EECF244321}">
                <p14:modId xmlns:p14="http://schemas.microsoft.com/office/powerpoint/2010/main" val="3103038372"/>
              </p:ext>
            </p:extLst>
          </p:nvPr>
        </p:nvGraphicFramePr>
        <p:xfrm>
          <a:off x="45720" y="32766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
        <p:nvSpPr>
          <p:cNvPr id="14" name="สี่เหลี่ยมผืนผ้า 13"/>
          <p:cNvSpPr/>
          <p:nvPr/>
        </p:nvSpPr>
        <p:spPr>
          <a:xfrm>
            <a:off x="152400" y="1143000"/>
            <a:ext cx="8839200" cy="1477328"/>
          </a:xfrm>
          <a:prstGeom prst="rect">
            <a:avLst/>
          </a:prstGeom>
          <a:solidFill>
            <a:schemeClr val="accent1">
              <a:lumMod val="20000"/>
              <a:lumOff val="80000"/>
            </a:schemeClr>
          </a:solidFill>
        </p:spPr>
        <p:txBody>
          <a:bodyPr wrap="square">
            <a:spAutoFit/>
          </a:bodyPr>
          <a:lstStyle/>
          <a:p>
            <a:r>
              <a:rPr lang="en-US" sz="900" b="1" dirty="0" smtClean="0">
                <a:latin typeface="Tahoma" panose="020B0604030504040204" pitchFamily="34" charset="0"/>
                <a:ea typeface="Tahoma" panose="020B0604030504040204" pitchFamily="34" charset="0"/>
                <a:cs typeface="Tahoma" panose="020B0604030504040204" pitchFamily="34" charset="0"/>
              </a:rPr>
              <a:t>6. </a:t>
            </a:r>
            <a:r>
              <a:rPr lang="th-TH" sz="900" b="1" dirty="0" smtClean="0">
                <a:latin typeface="Tahoma" panose="020B0604030504040204" pitchFamily="34" charset="0"/>
                <a:ea typeface="Tahoma" panose="020B0604030504040204" pitchFamily="34" charset="0"/>
                <a:cs typeface="Tahoma" panose="020B0604030504040204" pitchFamily="34" charset="0"/>
              </a:rPr>
              <a:t>สูตรการคำนวณ</a:t>
            </a:r>
          </a:p>
          <a:p>
            <a:endParaRPr lang="th-TH" sz="900" b="1" dirty="0" smtClean="0">
              <a:latin typeface="Tahoma" panose="020B0604030504040204" pitchFamily="34" charset="0"/>
              <a:ea typeface="Tahoma" panose="020B0604030504040204" pitchFamily="34" charset="0"/>
              <a:cs typeface="Tahoma" panose="020B0604030504040204" pitchFamily="34" charset="0"/>
            </a:endParaRPr>
          </a:p>
          <a:p>
            <a:r>
              <a:rPr lang="th-TH" sz="900" dirty="0" smtClean="0">
                <a:latin typeface="Tahoma" panose="020B0604030504040204" pitchFamily="34" charset="0"/>
                <a:ea typeface="Tahoma" panose="020B0604030504040204" pitchFamily="34" charset="0"/>
                <a:cs typeface="Tahoma" panose="020B0604030504040204" pitchFamily="34" charset="0"/>
              </a:rPr>
              <a:t>	6.1 การคำนวณแต่ละรอบ</a:t>
            </a:r>
          </a:p>
          <a:p>
            <a:pPr algn="ctr"/>
            <a:r>
              <a:rPr lang="th-TH" sz="900" u="sng" dirty="0" smtClean="0">
                <a:latin typeface="Tahoma" pitchFamily="34" charset="0"/>
                <a:ea typeface="Tahoma" pitchFamily="34" charset="0"/>
                <a:cs typeface="Tahoma" pitchFamily="34" charset="0"/>
              </a:rPr>
              <a:t>ค่าคะแนนเฉลี่ยของผลคะแนนตามตัวชี้วัดย่อย</a:t>
            </a:r>
          </a:p>
          <a:p>
            <a:pPr algn="ctr"/>
            <a:r>
              <a:rPr lang="en-US" sz="900" dirty="0" smtClean="0">
                <a:latin typeface="Tahoma" pitchFamily="34" charset="0"/>
                <a:ea typeface="Tahoma" pitchFamily="34" charset="0"/>
                <a:cs typeface="Tahoma" pitchFamily="34" charset="0"/>
              </a:rPr>
              <a:t>5</a:t>
            </a:r>
          </a:p>
          <a:p>
            <a:pPr algn="ctr"/>
            <a:endParaRPr lang="en-US" sz="900" dirty="0" smtClean="0">
              <a:latin typeface="Tahoma" pitchFamily="34" charset="0"/>
              <a:ea typeface="Tahoma" pitchFamily="34" charset="0"/>
              <a:cs typeface="Tahoma" pitchFamily="34" charset="0"/>
            </a:endParaRPr>
          </a:p>
          <a:p>
            <a:r>
              <a:rPr lang="en-US" sz="900" dirty="0" smtClean="0">
                <a:latin typeface="Tahoma" pitchFamily="34" charset="0"/>
                <a:ea typeface="Tahoma" pitchFamily="34" charset="0"/>
                <a:cs typeface="Tahoma" pitchFamily="34" charset="0"/>
              </a:rPr>
              <a:t>	6.2 </a:t>
            </a:r>
            <a:r>
              <a:rPr lang="th-TH" sz="900" dirty="0" smtClean="0">
                <a:latin typeface="Tahoma" pitchFamily="34" charset="0"/>
                <a:ea typeface="Tahoma" pitchFamily="34" charset="0"/>
                <a:cs typeface="Tahoma" pitchFamily="34" charset="0"/>
              </a:rPr>
              <a:t>การคำนวณทั้งปี</a:t>
            </a:r>
          </a:p>
          <a:p>
            <a:r>
              <a:rPr lang="th-TH" sz="900" dirty="0" smtClean="0">
                <a:latin typeface="Tahoma" pitchFamily="34" charset="0"/>
                <a:ea typeface="Tahoma" pitchFamily="34" charset="0"/>
                <a:cs typeface="Tahoma" pitchFamily="34" charset="0"/>
              </a:rPr>
              <a:t>			               </a:t>
            </a:r>
            <a:r>
              <a:rPr lang="th-TH" sz="900" u="sng" dirty="0" smtClean="0">
                <a:latin typeface="Tahoma" pitchFamily="34" charset="0"/>
                <a:ea typeface="Tahoma" pitchFamily="34" charset="0"/>
                <a:cs typeface="Tahoma" pitchFamily="34" charset="0"/>
              </a:rPr>
              <a:t>ผลการคำนวณรอบที่ 1 + ผลการคำนวณรอบที่ 2</a:t>
            </a:r>
          </a:p>
          <a:p>
            <a:pPr algn="ctr"/>
            <a:r>
              <a:rPr lang="th-TH" sz="900" dirty="0" smtClean="0">
                <a:latin typeface="Tahoma" pitchFamily="34" charset="0"/>
                <a:ea typeface="Tahoma" pitchFamily="34" charset="0"/>
                <a:cs typeface="Tahoma" pitchFamily="34" charset="0"/>
              </a:rPr>
              <a:t>2</a:t>
            </a:r>
            <a:endParaRPr lang="en-US" sz="900" dirty="0" smtClean="0">
              <a:latin typeface="Tahoma" pitchFamily="34" charset="0"/>
              <a:ea typeface="Tahoma" pitchFamily="34" charset="0"/>
              <a:cs typeface="Tahoma" pitchFamily="34" charset="0"/>
            </a:endParaRPr>
          </a:p>
          <a:p>
            <a:pPr algn="ctr"/>
            <a:endParaRPr lang="th-TH" sz="900" dirty="0"/>
          </a:p>
        </p:txBody>
      </p:sp>
      <p:sp>
        <p:nvSpPr>
          <p:cNvPr id="15" name="TextBox 14"/>
          <p:cNvSpPr txBox="1"/>
          <p:nvPr/>
        </p:nvSpPr>
        <p:spPr>
          <a:xfrm>
            <a:off x="5638800" y="1628775"/>
            <a:ext cx="466794" cy="230832"/>
          </a:xfrm>
          <a:prstGeom prst="rect">
            <a:avLst/>
          </a:prstGeom>
          <a:noFill/>
        </p:spPr>
        <p:txBody>
          <a:bodyPr wrap="none" rtlCol="0">
            <a:spAutoFit/>
          </a:bodyPr>
          <a:lstStyle/>
          <a:p>
            <a:r>
              <a:rPr lang="en-US" sz="900" dirty="0" smtClean="0">
                <a:latin typeface="Tahoma" pitchFamily="34" charset="0"/>
                <a:ea typeface="Tahoma" pitchFamily="34" charset="0"/>
                <a:cs typeface="Tahoma" pitchFamily="34" charset="0"/>
              </a:rPr>
              <a:t>x</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100</a:t>
            </a:r>
            <a:endParaRPr lang="th-TH" sz="900" dirty="0"/>
          </a:p>
        </p:txBody>
      </p:sp>
      <p:sp>
        <p:nvSpPr>
          <p:cNvPr id="16" name="TextBox 15"/>
          <p:cNvSpPr txBox="1"/>
          <p:nvPr/>
        </p:nvSpPr>
        <p:spPr>
          <a:xfrm>
            <a:off x="0" y="-3175"/>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2 </a:t>
            </a:r>
            <a:r>
              <a:rPr lang="en-US" sz="12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7" name="Rounded Rectangle 3"/>
          <p:cNvSpPr/>
          <p:nvPr/>
        </p:nvSpPr>
        <p:spPr bwMode="gray">
          <a:xfrm>
            <a:off x="76200" y="609600"/>
            <a:ext cx="8077201"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2.2.3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r>
              <a:rPr lang="th-TH" sz="1000" b="1" dirty="0" smtClean="0">
                <a:latin typeface="Tahoma" pitchFamily="34" charset="0"/>
                <a:ea typeface="Tahoma" pitchFamily="34" charset="0"/>
                <a:cs typeface="Tahoma" pitchFamily="34" charset="0"/>
              </a:rPr>
              <a:t>ตาม</a:t>
            </a:r>
            <a:r>
              <a:rPr lang="th-TH" sz="1000" b="1" dirty="0" smtClean="0">
                <a:solidFill>
                  <a:schemeClr val="tx1"/>
                </a:solidFill>
                <a:latin typeface="Tahoma" pitchFamily="34" charset="0"/>
                <a:ea typeface="Tahoma" pitchFamily="34" charset="0"/>
                <a:cs typeface="Tahoma" pitchFamily="34" charset="0"/>
              </a:rPr>
              <a:t>โครงการ</a:t>
            </a:r>
            <a:r>
              <a:rPr lang="th-TH" sz="1000" b="1" dirty="0" smtClean="0">
                <a:latin typeface="Tahoma" pitchFamily="34" charset="0"/>
                <a:ea typeface="Tahoma" pitchFamily="34" charset="0"/>
                <a:cs typeface="Tahoma" pitchFamily="34" charset="0"/>
              </a:rPr>
              <a:t>พัฒนาฝีมือแรงงานเพื่อรองรับการเปลี่ยนแปลงเทคโนโลยีของภาคอุตสาหกรรมและบริการ</a:t>
            </a:r>
            <a:endParaRPr lang="th-TH" sz="1050" b="1" kern="0" dirty="0">
              <a:solidFill>
                <a:schemeClr val="tx1"/>
              </a:solidFill>
              <a:latin typeface="Tahoma" pitchFamily="34" charset="0"/>
              <a:ea typeface="Tahoma" pitchFamily="34" charset="0"/>
              <a:cs typeface="Tahoma" pitchFamily="34" charset="0"/>
            </a:endParaRPr>
          </a:p>
        </p:txBody>
      </p:sp>
      <p:sp>
        <p:nvSpPr>
          <p:cNvPr id="18" name="TextBox 17"/>
          <p:cNvSpPr txBox="1"/>
          <p:nvPr/>
        </p:nvSpPr>
        <p:spPr>
          <a:xfrm>
            <a:off x="228600" y="4876800"/>
            <a:ext cx="8686800" cy="646331"/>
          </a:xfrm>
          <a:prstGeom prst="rect">
            <a:avLst/>
          </a:prstGeom>
          <a:noFill/>
        </p:spPr>
        <p:txBody>
          <a:bodyPr wrap="square" rtlCol="0">
            <a:spAutoFit/>
          </a:bodyPr>
          <a:lstStyle/>
          <a:p>
            <a:pPr algn="thaiDist"/>
            <a:r>
              <a:rPr lang="th-TH" sz="900" b="1" dirty="0" smtClean="0">
                <a:latin typeface="Tahoma" pitchFamily="34" charset="0"/>
                <a:ea typeface="Tahoma" pitchFamily="34" charset="0"/>
                <a:cs typeface="Tahoma" pitchFamily="34" charset="0"/>
              </a:rPr>
              <a:t>หมายเหตุ </a:t>
            </a:r>
            <a:r>
              <a:rPr lang="th-TH" sz="900" dirty="0" smtClean="0">
                <a:latin typeface="Tahoma" pitchFamily="34" charset="0"/>
                <a:ea typeface="Tahoma" pitchFamily="34" charset="0"/>
                <a:cs typeface="Tahoma" pitchFamily="34" charset="0"/>
              </a:rPr>
              <a:t>จังหวัดพื้นที่ดำเนินการ หรือ หน่วยฝึก ตามตัวชี้วัดนี้ จำนวน </a:t>
            </a:r>
            <a:r>
              <a:rPr lang="en-US" sz="900" dirty="0" smtClean="0">
                <a:latin typeface="Tahoma" pitchFamily="34" charset="0"/>
                <a:ea typeface="Tahoma" pitchFamily="34" charset="0"/>
                <a:cs typeface="Tahoma" pitchFamily="34" charset="0"/>
              </a:rPr>
              <a:t>64 </a:t>
            </a:r>
            <a:r>
              <a:rPr lang="th-TH" sz="900" dirty="0" smtClean="0">
                <a:latin typeface="Tahoma" pitchFamily="34" charset="0"/>
                <a:ea typeface="Tahoma" pitchFamily="34" charset="0"/>
                <a:cs typeface="Tahoma" pitchFamily="34" charset="0"/>
              </a:rPr>
              <a:t>หน่วยฝึก ได้แก่ สมุทรปราการ สุพรรณบุรี  ราชบุรี นครราชสีมา ขอนแก่น อุบลราชธานี นครสวรรค์ พิษณุโลก ลำปาง สุราษฎร์ธานี สงขลา กรุงเทพมหานคร ปทุมธานี พระนครศรีอยุธยา อุดรธานี เชียงใหม่ ภูเก็ต นครศรีธรรมราช ปัตตานี ยะลา กระบี่ กาฬสินธุ์ กำแพงเพชร จันทบุรี ชัยนาท ชัยภูมิ ชุมพร ตรัง นครนายก นนทบุรี น่าน บึงกาฬ บุรีรัมย์ ประจวบคีรีขันธ์ ปราจีนบุรี พังงา พัทลุง พิจิตร เพชรบุรี เพชรบูรณ์ แพร่ พะเยา มหาสารคาม แม่ฮ่องสอน ยโสธร ร้อยเอ็ด ระนอง ลพบุรี ลำพูน เลย ศรีสะ</a:t>
            </a:r>
            <a:r>
              <a:rPr lang="th-TH" sz="900" dirty="0" err="1" smtClean="0">
                <a:latin typeface="Tahoma" pitchFamily="34" charset="0"/>
                <a:ea typeface="Tahoma" pitchFamily="34" charset="0"/>
                <a:cs typeface="Tahoma" pitchFamily="34" charset="0"/>
              </a:rPr>
              <a:t>เกษ</a:t>
            </a:r>
            <a:r>
              <a:rPr lang="th-TH" sz="900" dirty="0" smtClean="0">
                <a:latin typeface="Tahoma" pitchFamily="34" charset="0"/>
                <a:ea typeface="Tahoma" pitchFamily="34" charset="0"/>
                <a:cs typeface="Tahoma" pitchFamily="34" charset="0"/>
              </a:rPr>
              <a:t> สกลนคร สตูล สมุทรสงคราม สมุทรสาคร สระบุรี สิงห์บุรี สุโขทัย สุรินทร์ หนองบัวลำภู อ่างทอง อุทัยธานี อุตรดิตถ์ อำนาจเจริญ</a:t>
            </a:r>
            <a:endParaRPr lang="en-US" sz="900" dirty="0">
              <a:latin typeface="Tahoma" pitchFamily="34" charset="0"/>
              <a:ea typeface="Tahoma" pitchFamily="34" charset="0"/>
              <a:cs typeface="Tahoma" pitchFamily="34" charset="0"/>
            </a:endParaRPr>
          </a:p>
        </p:txBody>
      </p:sp>
      <p:sp>
        <p:nvSpPr>
          <p:cNvPr id="19" name="TextBox 1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2</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8603176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76200"/>
            <a:ext cx="8602663" cy="707886"/>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sz="2400" b="1" dirty="0" smtClean="0">
                <a:latin typeface="Tahoma" pitchFamily="34" charset="0"/>
                <a:cs typeface="Tahoma" pitchFamily="34" charset="0"/>
              </a:rPr>
              <a:t>2 </a:t>
            </a:r>
            <a:r>
              <a:rPr lang="en-US" sz="14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a:t>
            </a:r>
            <a:r>
              <a:rPr lang="th-TH" sz="900" b="1" dirty="0" smtClean="0">
                <a:latin typeface="Tahoma" pitchFamily="34" charset="0"/>
                <a:cs typeface="Tahoma" pitchFamily="34" charset="0"/>
              </a:rPr>
              <a:t>สำนักงานพัฒนาฝีมือแรงงาน)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76200" y="609600"/>
            <a:ext cx="8077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2.2.4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endParaRPr lang="th-TH" sz="1000" b="1" dirty="0" smtClean="0">
              <a:latin typeface="Tahoma" pitchFamily="34" charset="0"/>
              <a:ea typeface="Tahoma" pitchFamily="34" charset="0"/>
              <a:cs typeface="Tahoma" pitchFamily="34" charset="0"/>
            </a:endParaRPr>
          </a:p>
          <a:p>
            <a:pPr>
              <a:defRPr/>
            </a:pPr>
            <a:r>
              <a:rPr lang="th-TH" sz="1000" b="1" dirty="0" smtClean="0">
                <a:latin typeface="Tahoma" pitchFamily="34" charset="0"/>
                <a:ea typeface="Tahoma" pitchFamily="34" charset="0"/>
                <a:cs typeface="Tahoma" pitchFamily="34" charset="0"/>
              </a:rPr>
              <a:t>ตาม</a:t>
            </a:r>
            <a:r>
              <a:rPr lang="th-TH" sz="1000" b="1" dirty="0" smtClean="0">
                <a:solidFill>
                  <a:schemeClr val="tx1"/>
                </a:solidFill>
                <a:latin typeface="Tahoma" pitchFamily="34" charset="0"/>
                <a:ea typeface="Tahoma" pitchFamily="34" charset="0"/>
                <a:cs typeface="Tahoma" pitchFamily="34" charset="0"/>
              </a:rPr>
              <a:t>โครงการ</a:t>
            </a:r>
            <a:r>
              <a:rPr lang="th-TH" sz="1000" b="1" dirty="0" smtClean="0">
                <a:latin typeface="Tahoma" pitchFamily="34" charset="0"/>
                <a:ea typeface="Tahoma" pitchFamily="34" charset="0"/>
                <a:cs typeface="Tahoma" pitchFamily="34" charset="0"/>
              </a:rPr>
              <a:t>เพิ่มทักษะกำลังแรงงานในพื้นที่เขตพัฒนาเศรษฐกิจพิเศษ</a:t>
            </a:r>
            <a:endParaRPr lang="th-TH" sz="1050" b="1"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76200" y="1066800"/>
            <a:ext cx="990600" cy="261938"/>
          </a:xfrm>
          <a:prstGeom prst="rect">
            <a:avLst/>
          </a:prstGeom>
          <a:noFill/>
          <a:ln w="9525">
            <a:noFill/>
            <a:miter lim="800000"/>
            <a:headEnd/>
            <a:tailEnd/>
          </a:ln>
        </p:spPr>
        <p:txBody>
          <a:bodyPr wrap="square">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414277134"/>
              </p:ext>
            </p:extLst>
          </p:nvPr>
        </p:nvGraphicFramePr>
        <p:xfrm>
          <a:off x="152400" y="1295400"/>
          <a:ext cx="8839200" cy="5379720"/>
        </p:xfrm>
        <a:graphic>
          <a:graphicData uri="http://schemas.openxmlformats.org/drawingml/2006/table">
            <a:tbl>
              <a:tblPr firstRow="1" bandRow="1">
                <a:tableStyleId>{5C22544A-7EE6-4342-B048-85BDC9FD1C3A}</a:tableStyleId>
              </a:tblPr>
              <a:tblGrid>
                <a:gridCol w="8839200">
                  <a:extLst>
                    <a:ext uri="{9D8B030D-6E8A-4147-A177-3AD203B41FA5}"/>
                  </a:extLst>
                </a:gridCol>
              </a:tblGrid>
              <a:tr h="5334000">
                <a:tc>
                  <a:txBody>
                    <a:bodyPr/>
                    <a:lstStyle/>
                    <a:p>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latin typeface="Tahoma" pitchFamily="34" charset="0"/>
                          <a:ea typeface="Tahoma" pitchFamily="34" charset="0"/>
                          <a:cs typeface="Tahoma" pitchFamily="34" charset="0"/>
                        </a:rPr>
                        <a:t>เป็นการประเมินประสิทธิภาพและคุณภาพในการดำเนินงานตามหลักการและแนวนโยบายของกระทรวงแรงงาน ภารกิจพื้นฐาน</a:t>
                      </a:r>
                      <a:r>
                        <a:rPr lang="th-TH" sz="900" b="0" kern="1200" baseline="0" dirty="0" smtClean="0">
                          <a:solidFill>
                            <a:schemeClr val="tx1"/>
                          </a:solidFill>
                          <a:latin typeface="Tahoma" pitchFamily="34" charset="0"/>
                          <a:ea typeface="Tahoma" pitchFamily="34" charset="0"/>
                          <a:cs typeface="Tahoma" pitchFamily="34" charset="0"/>
                        </a:rPr>
                        <a:t> และงานประจำตามหน้าที่ปกติ</a:t>
                      </a:r>
                      <a:r>
                        <a:rPr lang="th-TH" sz="900" b="0" kern="1200" dirty="0" smtClean="0">
                          <a:solidFill>
                            <a:schemeClr val="tx1"/>
                          </a:solidFill>
                          <a:latin typeface="Tahoma" pitchFamily="34" charset="0"/>
                          <a:ea typeface="Tahoma" pitchFamily="34" charset="0"/>
                          <a:cs typeface="Tahoma" pitchFamily="34" charset="0"/>
                        </a:rPr>
                        <a:t>ที่เชื่อมโยงกับเกณฑ์การประกันคุณภาพการพัฒนาฝีมือแรงงานกับโครงการเพิ่มทักษะกำลังแรงงานในพื้นที่เขตพัฒนาเศรษฐกิจพิเศษ</a:t>
                      </a:r>
                    </a:p>
                    <a:p>
                      <a:endParaRPr lang="en-US" sz="400" b="0" kern="1200" dirty="0" smtClean="0">
                        <a:solidFill>
                          <a:schemeClr val="tx1"/>
                        </a:solidFill>
                        <a:latin typeface="Tahoma" pitchFamily="34" charset="0"/>
                        <a:ea typeface="Tahoma" pitchFamily="34" charset="0"/>
                        <a:cs typeface="Tahoma" pitchFamily="34" charset="0"/>
                      </a:endParaRPr>
                    </a:p>
                    <a:p>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ดังนี้</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กำหนดให้รอบที่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  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เมษายน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- 30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กันยายน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พิจารณาจากหลักสูตรที่เปิดฝึกระหว่าง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28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กุมภาพันธ์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พิจารณาจากหลักสูตรที่เปิดฝึกตั้งแต่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สิงหาคม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หลักสูตรและกลุ่มเป้าหมายพิจารณาจากรายละเอียดที่กำหนดไว้ในโครงการตามเอกสาร “แนวทางการพัฒนาฝีมือแรงงาน ปีงบประมาณ พ.ศ.</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ใช้เกณฑ์การประกันคุณภาพและแบบฟอร์ม ตามเอกสาร “เกณฑ์การประกันคุณภาพการพัฒนาฝีมือแรงงาน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2018</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itchFamily="34" charset="0"/>
                          <a:ea typeface="Tahoma" pitchFamily="34" charset="0"/>
                          <a:cs typeface="Tahoma" pitchFamily="34" charset="0"/>
                        </a:rPr>
                        <a:t>5) </a:t>
                      </a:r>
                      <a:r>
                        <a:rPr lang="th-TH" sz="900" b="0" baseline="0" dirty="0" smtClean="0">
                          <a:solidFill>
                            <a:schemeClr val="tx1"/>
                          </a:solidFill>
                          <a:latin typeface="Tahoma" pitchFamily="34" charset="0"/>
                          <a:ea typeface="Tahoma" pitchFamily="34" charset="0"/>
                          <a:cs typeface="Tahoma" pitchFamily="34" charset="0"/>
                        </a:rPr>
                        <a:t>การฝึกอบรมฝีมือแรงงานให้เป็นไปตามแนวทางในหนังสือสำนักพัฒนาผู้ฝึกและเทคโนโลยีการฝึก </a:t>
                      </a:r>
                      <a:r>
                        <a:rPr lang="th-TH" sz="900" b="0" kern="1200" dirty="0" smtClean="0">
                          <a:solidFill>
                            <a:schemeClr val="tx1"/>
                          </a:solidFill>
                          <a:latin typeface="Tahoma" pitchFamily="34" charset="0"/>
                          <a:ea typeface="Tahoma" pitchFamily="34" charset="0"/>
                          <a:cs typeface="Tahoma" pitchFamily="34" charset="0"/>
                        </a:rPr>
                        <a:t>ที่ รง 0407/ว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ลงวันที่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พฤศจิกายน </a:t>
                      </a:r>
                      <a:r>
                        <a:rPr lang="en-US" sz="900" b="0" kern="1200" dirty="0" smtClean="0">
                          <a:solidFill>
                            <a:schemeClr val="tx1"/>
                          </a:solidFill>
                          <a:latin typeface="Tahoma" pitchFamily="34" charset="0"/>
                          <a:ea typeface="Tahoma" pitchFamily="34" charset="0"/>
                          <a:cs typeface="Tahoma" pitchFamily="34" charset="0"/>
                        </a:rPr>
                        <a:t>2561 </a:t>
                      </a:r>
                      <a:r>
                        <a:rPr lang="th-TH" sz="900" b="0" kern="1200" dirty="0" smtClean="0">
                          <a:solidFill>
                            <a:schemeClr val="tx1"/>
                          </a:solidFill>
                          <a:latin typeface="Tahoma" pitchFamily="34" charset="0"/>
                          <a:ea typeface="Tahoma" pitchFamily="34" charset="0"/>
                          <a:cs typeface="Tahoma" pitchFamily="34" charset="0"/>
                        </a:rPr>
                        <a:t>เรื่อง การฝึกอบรมฝีมือแรงงาน ประจำปีงบประมาณ พ.ศ.2562</a:t>
                      </a:r>
                    </a:p>
                    <a:p>
                      <a:endParaRPr lang="en-US" sz="4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itchFamily="34" charset="0"/>
                          <a:ea typeface="Tahoma" pitchFamily="34" charset="0"/>
                          <a:cs typeface="Tahoma" pitchFamily="34" charset="0"/>
                        </a:rPr>
                        <a:t>3.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80975" indent="-180975">
                        <a:buAutoNum type="arabicParenBoth"/>
                        <a:defRPr/>
                      </a:pPr>
                      <a:r>
                        <a:rPr lang="th-TH" sz="900" b="0" kern="1200" dirty="0" smtClean="0">
                          <a:solidFill>
                            <a:schemeClr val="tx1"/>
                          </a:solidFill>
                          <a:latin typeface="Tahoma" pitchFamily="34" charset="0"/>
                          <a:ea typeface="Tahoma" pitchFamily="34" charset="0"/>
                          <a:cs typeface="Tahoma" pitchFamily="34" charset="0"/>
                        </a:rPr>
                        <a:t> ข้อมูลผลการดำเนินงานจากระบบรายงานผลการพัฒนาฝีมือแรงงานและระบบคลังข้อมูล (</a:t>
                      </a:r>
                      <a:r>
                        <a:rPr lang="en-US" sz="900" b="0" kern="1200" dirty="0" smtClean="0">
                          <a:solidFill>
                            <a:schemeClr val="tx1"/>
                          </a:solidFill>
                          <a:latin typeface="Tahoma" pitchFamily="34" charset="0"/>
                          <a:ea typeface="Tahoma" pitchFamily="34" charset="0"/>
                          <a:cs typeface="Tahoma" pitchFamily="34" charset="0"/>
                          <a:hlinkClick r:id="rId3"/>
                        </a:rPr>
                        <a:t>http://datacenter.dsd.go.th</a:t>
                      </a:r>
                      <a:r>
                        <a:rPr lang="en-US" sz="900" b="0" kern="1200" dirty="0" smtClean="0">
                          <a:solidFill>
                            <a:schemeClr val="tx1"/>
                          </a:solidFill>
                          <a:latin typeface="Tahoma" pitchFamily="34" charset="0"/>
                          <a:ea typeface="Tahoma" pitchFamily="34" charset="0"/>
                          <a:cs typeface="Tahoma" pitchFamily="34" charset="0"/>
                        </a:rPr>
                        <a:t>)</a:t>
                      </a:r>
                    </a:p>
                    <a:p>
                      <a:pPr marL="180975" indent="-180975">
                        <a:buAutoNum type="arabicParenBoth"/>
                        <a:defRPr/>
                      </a:pPr>
                      <a:r>
                        <a:rPr lang="en-US" sz="900" b="0" kern="1200" dirty="0" smtClean="0">
                          <a:solidFill>
                            <a:schemeClr val="tx1"/>
                          </a:solidFill>
                          <a:latin typeface="Tahoma" pitchFamily="34" charset="0"/>
                          <a:ea typeface="Tahoma" pitchFamily="34" charset="0"/>
                          <a:cs typeface="Tahoma" pitchFamily="34" charset="0"/>
                        </a:rPr>
                        <a:t>Website</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ของกรมพัฒนาฝีมือแรงงาน (</a:t>
                      </a:r>
                      <a:r>
                        <a:rPr lang="en-US" sz="900" b="0" kern="1200" baseline="0" dirty="0" smtClean="0">
                          <a:solidFill>
                            <a:schemeClr val="tx1"/>
                          </a:solidFill>
                          <a:latin typeface="Tahoma" pitchFamily="34" charset="0"/>
                          <a:ea typeface="Tahoma" pitchFamily="34" charset="0"/>
                          <a:cs typeface="Tahoma" pitchFamily="34" charset="0"/>
                          <a:hlinkClick r:id="rId4"/>
                        </a:rPr>
                        <a:t>http://www.dsd.go.th/DSD/Intro/ListTrainging2559</a:t>
                      </a:r>
                      <a:r>
                        <a:rPr lang="th-TH" sz="900" b="0" kern="1200" baseline="0" dirty="0" smtClean="0">
                          <a:solidFill>
                            <a:schemeClr val="tx1"/>
                          </a:solidFill>
                          <a:latin typeface="Tahoma" pitchFamily="34" charset="0"/>
                          <a:ea typeface="Tahoma" pitchFamily="34" charset="0"/>
                          <a:cs typeface="Tahoma" pitchFamily="34" charset="0"/>
                        </a:rPr>
                        <a:t>) หรือ </a:t>
                      </a:r>
                      <a:r>
                        <a:rPr lang="en-US" sz="900" b="0" kern="1200" baseline="0" dirty="0" err="1" smtClean="0">
                          <a:solidFill>
                            <a:schemeClr val="tx1"/>
                          </a:solidFill>
                          <a:latin typeface="Tahoma" pitchFamily="34" charset="0"/>
                          <a:ea typeface="Tahoma" pitchFamily="34" charset="0"/>
                          <a:cs typeface="Tahoma" pitchFamily="34" charset="0"/>
                        </a:rPr>
                        <a:t>Facebook</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ของหน่วยงาน</a:t>
                      </a:r>
                    </a:p>
                    <a:p>
                      <a:pPr marL="180975" indent="-180975">
                        <a:buNone/>
                        <a:defRPr/>
                      </a:pPr>
                      <a:endParaRPr lang="th-TH" sz="400" b="0" kern="120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สำนักพัฒนาผู้ฝึกและเทคโนโลยีการฝึก กลุ่มงานพัฒนาระบบการฝึก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ริรัตน์ ผู้อำนวยการกลุ่มงานพัฒนาระบบการฝึก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ลักษณ์ ประศาสตร์อินทาระ นักวิชาการพัฒนาฝีมือแรงงานชำนาญการพิเศษ   นายก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ฤษ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ปาโส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นุชจรินท์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สายรัดทอง นักวิชาการพัฒนาฝีมือแรงงานชำนาญการ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smtClean="0">
                          <a:solidFill>
                            <a:schemeClr val="tx1"/>
                          </a:solidFill>
                          <a:latin typeface="Tahoma" pitchFamily="34" charset="0"/>
                          <a:ea typeface="Tahoma" pitchFamily="34" charset="0"/>
                          <a:cs typeface="Tahoma" pitchFamily="34" charset="0"/>
                        </a:rPr>
                        <a:t>0 2245 4360</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4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กำหนดตัวชี้วัดย่อยออกเป็น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ตัวชี้วัด และการคำนวณค่าคะแนนตัวชี้วัดย่อย</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A)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ร้อยละของหลักสูตรการฝึกเป็นไปตามที่กำหนดไว้ในโครงการ                                            (</a:t>
                      </a:r>
                      <a:r>
                        <a:rPr lang="en-US" sz="900" b="0" dirty="0" smtClean="0">
                          <a:solidFill>
                            <a:schemeClr val="tx1"/>
                          </a:solidFill>
                          <a:latin typeface="Tahoma" pitchFamily="34" charset="0"/>
                          <a:ea typeface="Tahoma" pitchFamily="34" charset="0"/>
                          <a:cs typeface="Tahoma" pitchFamily="34" charset="0"/>
                        </a:rPr>
                        <a:t>B) </a:t>
                      </a:r>
                      <a:r>
                        <a:rPr lang="th-TH" sz="900" b="0" dirty="0" smtClean="0">
                          <a:solidFill>
                            <a:schemeClr val="tx1"/>
                          </a:solidFill>
                          <a:latin typeface="Tahoma" pitchFamily="34" charset="0"/>
                          <a:ea typeface="Tahoma" pitchFamily="34" charset="0"/>
                          <a:cs typeface="Tahoma" pitchFamily="34" charset="0"/>
                        </a:rPr>
                        <a:t>ร้อยละของผู้รับการฝึกเป็นไปตามที่กำหนดไว้ในโครงการ</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จำนวนผู้รับการฝึกเป็นไปตามที่กำหนดไว้ในโครงการ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จำนวนผู้รับการฝึกตามโครงการทั้งหมด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C)</a:t>
                      </a: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ร้อยละของหลักสูตรการฝึกที่มีการเผยแพร่ประชาสัมพันธ์ผ่าน </a:t>
                      </a:r>
                      <a:r>
                        <a:rPr lang="en-US" sz="900" b="0" dirty="0" smtClean="0">
                          <a:solidFill>
                            <a:schemeClr val="tx1"/>
                          </a:solidFill>
                          <a:latin typeface="Tahoma" pitchFamily="34" charset="0"/>
                          <a:ea typeface="Tahoma" pitchFamily="34" charset="0"/>
                          <a:cs typeface="Tahoma" pitchFamily="34" charset="0"/>
                        </a:rPr>
                        <a:t>Website</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หรือ </a:t>
                      </a:r>
                      <a:r>
                        <a:rPr lang="en-US" sz="900" b="0" baseline="0" dirty="0" err="1" smtClean="0">
                          <a:solidFill>
                            <a:schemeClr val="tx1"/>
                          </a:solidFill>
                          <a:latin typeface="Tahoma" pitchFamily="34" charset="0"/>
                          <a:ea typeface="Tahoma" pitchFamily="34" charset="0"/>
                          <a:cs typeface="Tahoma" pitchFamily="34" charset="0"/>
                        </a:rPr>
                        <a:t>Facebook</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dirty="0" smtClean="0">
                          <a:solidFill>
                            <a:schemeClr val="tx1"/>
                          </a:solidFill>
                          <a:latin typeface="Tahoma" pitchFamily="34" charset="0"/>
                          <a:ea typeface="Tahoma" pitchFamily="34" charset="0"/>
                          <a:cs typeface="Tahoma" pitchFamily="34" charset="0"/>
                        </a:rPr>
                        <a:t>ร้อยละของหลักสูตรที่มีการฝึกมีทะเบียนผู้รับการฝึกและการควบคุมวุฒิบัตร</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จำนวนหลักสูตรการฝึกที่มีการเผยแพร่ประชาสัมพันธ์ผ่าน </a:t>
                      </a:r>
                      <a:r>
                        <a:rPr lang="en-US" sz="900" b="0" u="sng" dirty="0" smtClean="0">
                          <a:solidFill>
                            <a:schemeClr val="tx1"/>
                          </a:solidFill>
                          <a:latin typeface="Tahoma" pitchFamily="34" charset="0"/>
                          <a:ea typeface="Tahoma" pitchFamily="34" charset="0"/>
                          <a:cs typeface="Tahoma" pitchFamily="34" charset="0"/>
                        </a:rPr>
                        <a:t>Website</a:t>
                      </a:r>
                      <a:r>
                        <a:rPr lang="en-US" sz="900" b="0" u="sng"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หรือ </a:t>
                      </a:r>
                      <a:r>
                        <a:rPr lang="en-US" sz="900" b="0" u="sng" baseline="0" dirty="0" err="1" smtClean="0">
                          <a:solidFill>
                            <a:schemeClr val="tx1"/>
                          </a:solidFill>
                          <a:latin typeface="Tahoma" pitchFamily="34" charset="0"/>
                          <a:ea typeface="Tahoma" pitchFamily="34" charset="0"/>
                          <a:cs typeface="Tahoma" pitchFamily="34" charset="0"/>
                        </a:rPr>
                        <a:t>Facebook</a:t>
                      </a:r>
                      <a:r>
                        <a:rPr lang="th-TH" sz="900" b="0" u="sng" dirty="0" smtClean="0">
                          <a:solidFill>
                            <a:schemeClr val="tx1"/>
                          </a:solidFill>
                          <a:latin typeface="Tahoma" pitchFamily="34" charset="0"/>
                          <a:ea typeface="Tahoma" pitchFamily="34" charset="0"/>
                          <a:cs typeface="Tahoma" pitchFamily="34" charset="0"/>
                        </a:rPr>
                        <a:t>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จำนวนหลักสูตรที่มีการฝึกมีทะเบียนผู้รับการฝึกและการควบคุมวุฒิบัตร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จำนวนหลักสูตรตามโครงการที่มีการเปิดฝึกทั้งหมด</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 หมายถึง แบบ</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ตามเกณฑ์การประกันคุณภาพ (</a:t>
                      </a:r>
                      <a:r>
                        <a:rPr lang="en-US" sz="900" b="0" baseline="0" dirty="0" smtClean="0">
                          <a:solidFill>
                            <a:schemeClr val="tx1"/>
                          </a:solidFill>
                          <a:latin typeface="Tahoma" pitchFamily="34" charset="0"/>
                          <a:ea typeface="Tahoma" pitchFamily="34" charset="0"/>
                          <a:cs typeface="Tahoma" pitchFamily="34" charset="0"/>
                        </a:rPr>
                        <a:t>QA253</a:t>
                      </a:r>
                      <a:r>
                        <a:rPr lang="th-TH" sz="900" b="0" baseline="0" dirty="0" smtClean="0">
                          <a:solidFill>
                            <a:schemeClr val="tx1"/>
                          </a:solidFill>
                          <a:latin typeface="Tahoma" pitchFamily="34" charset="0"/>
                          <a:ea typeface="Tahoma" pitchFamily="34" charset="0"/>
                          <a:cs typeface="Tahoma" pitchFamily="34" charset="0"/>
                        </a:rPr>
                        <a:t>)</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ข้อ (</a:t>
                      </a:r>
                      <a:r>
                        <a:rPr lang="en-US" sz="900" b="0" dirty="0" smtClean="0">
                          <a:solidFill>
                            <a:schemeClr val="tx1"/>
                          </a:solidFill>
                          <a:latin typeface="Tahoma" pitchFamily="34" charset="0"/>
                          <a:ea typeface="Tahoma" pitchFamily="34" charset="0"/>
                          <a:cs typeface="Tahoma" pitchFamily="34" charset="0"/>
                        </a:rPr>
                        <a:t>A)</a:t>
                      </a:r>
                      <a:r>
                        <a:rPr lang="en-US" sz="900" b="0" baseline="0" dirty="0" smtClean="0">
                          <a:solidFill>
                            <a:schemeClr val="tx1"/>
                          </a:solidFill>
                          <a:latin typeface="Tahoma" pitchFamily="34" charset="0"/>
                          <a:ea typeface="Tahoma" pitchFamily="34" charset="0"/>
                          <a:cs typeface="Tahoma" pitchFamily="34" charset="0"/>
                        </a:rPr>
                        <a:t> -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baseline="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 ค่าคะแนนความพึงพอใจของผู้รับการฝึกใช้ผลคะแนนความพึงพอใจ</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ตามแบบประเมินความพึงพอใจด้านการฝึกอบรมของการประกันคุณภาพการพัฒนาฝีมือแรงงาน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โดยจะไม่นับแบบสอบถามที่ตอบคำถามไม่ครบถ้วนจนไม่สามารถประมวลผลได้</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th-TH"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th-TH" sz="900" b="0" dirty="0" smtClean="0">
                          <a:solidFill>
                            <a:schemeClr val="tx1"/>
                          </a:solidFill>
                          <a:latin typeface="Tahoma" pitchFamily="34" charset="0"/>
                          <a:ea typeface="Tahoma" pitchFamily="34" charset="0"/>
                          <a:cs typeface="Tahoma" pitchFamily="34" charset="0"/>
                        </a:rPr>
                        <a:t>*เงื่อนไข (</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กรณีที่มีผู้สำเร็จการฝึกอบรมบันทึกผลความพึงพอใจน้อยกว่า</a:t>
                      </a:r>
                      <a:r>
                        <a:rPr lang="th-TH" sz="900" b="0" baseline="0" dirty="0" smtClean="0">
                          <a:solidFill>
                            <a:schemeClr val="tx1"/>
                          </a:solidFill>
                          <a:latin typeface="Tahoma" pitchFamily="34" charset="0"/>
                          <a:ea typeface="Tahoma" pitchFamily="34" charset="0"/>
                          <a:cs typeface="Tahoma" pitchFamily="34" charset="0"/>
                        </a:rPr>
                        <a:t> ร้อยละ 80 ของผู้สำเร็จการฝึกอบรมทั้งหมด จะคิดค่าคะแนนเท่ากับ </a:t>
                      </a:r>
                      <a:r>
                        <a:rPr lang="en-US" sz="900" b="0" baseline="0" dirty="0" smtClean="0">
                          <a:solidFill>
                            <a:schemeClr val="tx1"/>
                          </a:solidFill>
                          <a:latin typeface="Tahoma" pitchFamily="34" charset="0"/>
                          <a:ea typeface="Tahoma" pitchFamily="34" charset="0"/>
                          <a:cs typeface="Tahoma" pitchFamily="34" charset="0"/>
                        </a:rPr>
                        <a:t>1</a:t>
                      </a:r>
                      <a:endParaRPr lang="th-TH"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graphicFrame>
        <p:nvGraphicFramePr>
          <p:cNvPr id="7" name="ตาราง 6"/>
          <p:cNvGraphicFramePr>
            <a:graphicFrameLocks noGrp="1"/>
          </p:cNvGraphicFramePr>
          <p:nvPr/>
        </p:nvGraphicFramePr>
        <p:xfrm>
          <a:off x="2438400" y="5105400"/>
          <a:ext cx="6096000" cy="3048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524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52400">
                <a:tc>
                  <a:txBody>
                    <a:bodyPr/>
                    <a:lstStyle/>
                    <a:p>
                      <a:pPr algn="ctr">
                        <a:spcAft>
                          <a:spcPts val="0"/>
                        </a:spcAft>
                      </a:pPr>
                      <a:r>
                        <a:rPr lang="th-TH" sz="900" dirty="0">
                          <a:latin typeface="Tahoma" pitchFamily="34" charset="0"/>
                          <a:ea typeface="Tahoma" pitchFamily="34" charset="0"/>
                          <a:cs typeface="Tahoma" pitchFamily="34" charset="0"/>
                        </a:rPr>
                        <a:t>ร้อยละ</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70.00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70.00</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- 79.99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80.00 - 89.99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90.00 - 99.99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a:latin typeface="Tahoma" pitchFamily="34" charset="0"/>
                          <a:ea typeface="Tahoma" pitchFamily="34" charset="0"/>
                          <a:cs typeface="Tahoma" pitchFamily="34" charset="0"/>
                        </a:rPr>
                        <a:t>100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graphicFrame>
        <p:nvGraphicFramePr>
          <p:cNvPr id="8" name="ตาราง 7"/>
          <p:cNvGraphicFramePr>
            <a:graphicFrameLocks noGrp="1"/>
          </p:cNvGraphicFramePr>
          <p:nvPr/>
        </p:nvGraphicFramePr>
        <p:xfrm>
          <a:off x="1905000" y="5943600"/>
          <a:ext cx="6096000" cy="3810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905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90500">
                <a:tc>
                  <a:txBody>
                    <a:bodyPr/>
                    <a:lstStyle/>
                    <a:p>
                      <a:pPr algn="ctr">
                        <a:spcAft>
                          <a:spcPts val="0"/>
                        </a:spcAft>
                      </a:pPr>
                      <a:r>
                        <a:rPr lang="th-TH" sz="900" dirty="0" smtClean="0">
                          <a:latin typeface="Tahoma" pitchFamily="34" charset="0"/>
                          <a:ea typeface="Tahoma" pitchFamily="34" charset="0"/>
                          <a:cs typeface="Tahoma" pitchFamily="34" charset="0"/>
                        </a:rPr>
                        <a:t>ค่าคะแนน</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3.00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3.00 - 3.49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3.50 - 3.99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4.00 - 4.49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4.50 - 5.00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sp>
        <p:nvSpPr>
          <p:cNvPr id="9" name="TextBox 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1</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90881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20" name="TextBox 14"/>
          <p:cNvSpPr txBox="1">
            <a:spLocks noChangeArrowheads="1"/>
          </p:cNvSpPr>
          <p:nvPr/>
        </p:nvSpPr>
        <p:spPr bwMode="auto">
          <a:xfrm>
            <a:off x="152400" y="27432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66800" y="2895600"/>
            <a:ext cx="7943850" cy="342900"/>
            <a:chOff x="1153093" y="4031945"/>
            <a:chExt cx="7943402" cy="341526"/>
          </a:xfrm>
        </p:grpSpPr>
        <p:sp>
          <p:nvSpPr>
            <p:cNvPr id="22" name="TextBox 21"/>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23"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6"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8" name="Table 51">
            <a:extLst>
              <a:ext uri="{FF2B5EF4-FFF2-40B4-BE49-F238E27FC236}"/>
            </a:extLst>
          </p:cNvPr>
          <p:cNvGraphicFramePr>
            <a:graphicFrameLocks noGrp="1"/>
          </p:cNvGraphicFramePr>
          <p:nvPr>
            <p:extLst>
              <p:ext uri="{D42A27DB-BD31-4B8C-83A1-F6EECF244321}">
                <p14:modId xmlns:p14="http://schemas.microsoft.com/office/powerpoint/2010/main" val="1413829778"/>
              </p:ext>
            </p:extLst>
          </p:nvPr>
        </p:nvGraphicFramePr>
        <p:xfrm>
          <a:off x="45720" y="32766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
        <p:nvSpPr>
          <p:cNvPr id="14" name="สี่เหลี่ยมผืนผ้า 13"/>
          <p:cNvSpPr/>
          <p:nvPr/>
        </p:nvSpPr>
        <p:spPr>
          <a:xfrm>
            <a:off x="152400" y="1143000"/>
            <a:ext cx="8839200" cy="1477328"/>
          </a:xfrm>
          <a:prstGeom prst="rect">
            <a:avLst/>
          </a:prstGeom>
          <a:solidFill>
            <a:schemeClr val="accent1">
              <a:lumMod val="20000"/>
              <a:lumOff val="80000"/>
            </a:schemeClr>
          </a:solidFill>
        </p:spPr>
        <p:txBody>
          <a:bodyPr wrap="square">
            <a:spAutoFit/>
          </a:bodyPr>
          <a:lstStyle/>
          <a:p>
            <a:r>
              <a:rPr lang="en-US" sz="900" b="1" dirty="0" smtClean="0">
                <a:latin typeface="Tahoma" panose="020B0604030504040204" pitchFamily="34" charset="0"/>
                <a:ea typeface="Tahoma" panose="020B0604030504040204" pitchFamily="34" charset="0"/>
                <a:cs typeface="Tahoma" panose="020B0604030504040204" pitchFamily="34" charset="0"/>
              </a:rPr>
              <a:t>6. </a:t>
            </a:r>
            <a:r>
              <a:rPr lang="th-TH" sz="900" b="1" dirty="0" smtClean="0">
                <a:latin typeface="Tahoma" panose="020B0604030504040204" pitchFamily="34" charset="0"/>
                <a:ea typeface="Tahoma" panose="020B0604030504040204" pitchFamily="34" charset="0"/>
                <a:cs typeface="Tahoma" panose="020B0604030504040204" pitchFamily="34" charset="0"/>
              </a:rPr>
              <a:t>สูตรการคำนวณ</a:t>
            </a:r>
          </a:p>
          <a:p>
            <a:endParaRPr lang="th-TH" sz="900" b="1" dirty="0" smtClean="0">
              <a:latin typeface="Tahoma" panose="020B0604030504040204" pitchFamily="34" charset="0"/>
              <a:ea typeface="Tahoma" panose="020B0604030504040204" pitchFamily="34" charset="0"/>
              <a:cs typeface="Tahoma" panose="020B0604030504040204" pitchFamily="34" charset="0"/>
            </a:endParaRPr>
          </a:p>
          <a:p>
            <a:r>
              <a:rPr lang="th-TH" sz="900" dirty="0" smtClean="0">
                <a:latin typeface="Tahoma" panose="020B0604030504040204" pitchFamily="34" charset="0"/>
                <a:ea typeface="Tahoma" panose="020B0604030504040204" pitchFamily="34" charset="0"/>
                <a:cs typeface="Tahoma" panose="020B0604030504040204" pitchFamily="34" charset="0"/>
              </a:rPr>
              <a:t>	6.1 การคำนวณแต่ละรอบ</a:t>
            </a:r>
          </a:p>
          <a:p>
            <a:pPr algn="ctr"/>
            <a:r>
              <a:rPr lang="th-TH" sz="900" u="sng" dirty="0" smtClean="0">
                <a:latin typeface="Tahoma" pitchFamily="34" charset="0"/>
                <a:ea typeface="Tahoma" pitchFamily="34" charset="0"/>
                <a:cs typeface="Tahoma" pitchFamily="34" charset="0"/>
              </a:rPr>
              <a:t>ค่าคะแนนเฉลี่ยของผลคะแนนตามตัวชี้วัดย่อย</a:t>
            </a:r>
          </a:p>
          <a:p>
            <a:pPr algn="ctr"/>
            <a:r>
              <a:rPr lang="en-US" sz="900" dirty="0" smtClean="0">
                <a:latin typeface="Tahoma" pitchFamily="34" charset="0"/>
                <a:ea typeface="Tahoma" pitchFamily="34" charset="0"/>
                <a:cs typeface="Tahoma" pitchFamily="34" charset="0"/>
              </a:rPr>
              <a:t>5</a:t>
            </a:r>
          </a:p>
          <a:p>
            <a:pPr algn="ctr"/>
            <a:endParaRPr lang="en-US" sz="900" dirty="0" smtClean="0">
              <a:latin typeface="Tahoma" pitchFamily="34" charset="0"/>
              <a:ea typeface="Tahoma" pitchFamily="34" charset="0"/>
              <a:cs typeface="Tahoma" pitchFamily="34" charset="0"/>
            </a:endParaRPr>
          </a:p>
          <a:p>
            <a:r>
              <a:rPr lang="en-US" sz="900" dirty="0" smtClean="0">
                <a:latin typeface="Tahoma" pitchFamily="34" charset="0"/>
                <a:ea typeface="Tahoma" pitchFamily="34" charset="0"/>
                <a:cs typeface="Tahoma" pitchFamily="34" charset="0"/>
              </a:rPr>
              <a:t>	6.2 </a:t>
            </a:r>
            <a:r>
              <a:rPr lang="th-TH" sz="900" dirty="0" smtClean="0">
                <a:latin typeface="Tahoma" pitchFamily="34" charset="0"/>
                <a:ea typeface="Tahoma" pitchFamily="34" charset="0"/>
                <a:cs typeface="Tahoma" pitchFamily="34" charset="0"/>
              </a:rPr>
              <a:t>การคำนวณทั้งปี</a:t>
            </a:r>
          </a:p>
          <a:p>
            <a:r>
              <a:rPr lang="th-TH" sz="900" dirty="0" smtClean="0">
                <a:latin typeface="Tahoma" pitchFamily="34" charset="0"/>
                <a:ea typeface="Tahoma" pitchFamily="34" charset="0"/>
                <a:cs typeface="Tahoma" pitchFamily="34" charset="0"/>
              </a:rPr>
              <a:t>			               </a:t>
            </a:r>
            <a:r>
              <a:rPr lang="th-TH" sz="900" u="sng" dirty="0" smtClean="0">
                <a:latin typeface="Tahoma" pitchFamily="34" charset="0"/>
                <a:ea typeface="Tahoma" pitchFamily="34" charset="0"/>
                <a:cs typeface="Tahoma" pitchFamily="34" charset="0"/>
              </a:rPr>
              <a:t>ผลการคำนวณรอบที่ 1 + ผลการคำนวณรอบที่ 2</a:t>
            </a:r>
          </a:p>
          <a:p>
            <a:pPr algn="ctr"/>
            <a:r>
              <a:rPr lang="th-TH" sz="900" dirty="0" smtClean="0">
                <a:latin typeface="Tahoma" pitchFamily="34" charset="0"/>
                <a:ea typeface="Tahoma" pitchFamily="34" charset="0"/>
                <a:cs typeface="Tahoma" pitchFamily="34" charset="0"/>
              </a:rPr>
              <a:t>2</a:t>
            </a:r>
            <a:endParaRPr lang="en-US" sz="900" dirty="0" smtClean="0">
              <a:latin typeface="Tahoma" pitchFamily="34" charset="0"/>
              <a:ea typeface="Tahoma" pitchFamily="34" charset="0"/>
              <a:cs typeface="Tahoma" pitchFamily="34" charset="0"/>
            </a:endParaRPr>
          </a:p>
          <a:p>
            <a:pPr algn="ctr"/>
            <a:endParaRPr lang="th-TH" sz="900" dirty="0"/>
          </a:p>
        </p:txBody>
      </p:sp>
      <p:sp>
        <p:nvSpPr>
          <p:cNvPr id="15" name="TextBox 14"/>
          <p:cNvSpPr txBox="1"/>
          <p:nvPr/>
        </p:nvSpPr>
        <p:spPr>
          <a:xfrm>
            <a:off x="5638800" y="1628775"/>
            <a:ext cx="466794" cy="230832"/>
          </a:xfrm>
          <a:prstGeom prst="rect">
            <a:avLst/>
          </a:prstGeom>
          <a:noFill/>
        </p:spPr>
        <p:txBody>
          <a:bodyPr wrap="none" rtlCol="0">
            <a:spAutoFit/>
          </a:bodyPr>
          <a:lstStyle/>
          <a:p>
            <a:r>
              <a:rPr lang="en-US" sz="900" dirty="0" smtClean="0">
                <a:latin typeface="Tahoma" pitchFamily="34" charset="0"/>
                <a:ea typeface="Tahoma" pitchFamily="34" charset="0"/>
                <a:cs typeface="Tahoma" pitchFamily="34" charset="0"/>
              </a:rPr>
              <a:t>x</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100</a:t>
            </a:r>
            <a:endParaRPr lang="th-TH" sz="900" dirty="0"/>
          </a:p>
        </p:txBody>
      </p:sp>
      <p:sp>
        <p:nvSpPr>
          <p:cNvPr id="16" name="TextBox 15"/>
          <p:cNvSpPr txBox="1"/>
          <p:nvPr/>
        </p:nvSpPr>
        <p:spPr>
          <a:xfrm>
            <a:off x="0" y="-76200"/>
            <a:ext cx="8602663" cy="707886"/>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sz="2400" b="1" dirty="0" smtClean="0">
                <a:latin typeface="Tahoma" pitchFamily="34" charset="0"/>
                <a:cs typeface="Tahoma" pitchFamily="34" charset="0"/>
              </a:rPr>
              <a:t>2 </a:t>
            </a:r>
            <a:r>
              <a:rPr lang="en-US" sz="14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7" name="Rounded Rectangle 3"/>
          <p:cNvSpPr/>
          <p:nvPr/>
        </p:nvSpPr>
        <p:spPr bwMode="gray">
          <a:xfrm>
            <a:off x="152400" y="609600"/>
            <a:ext cx="7696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2.2.4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r>
              <a:rPr lang="th-TH" sz="1000" b="1" dirty="0" smtClean="0">
                <a:latin typeface="Tahoma" pitchFamily="34" charset="0"/>
                <a:ea typeface="Tahoma" pitchFamily="34" charset="0"/>
                <a:cs typeface="Tahoma" pitchFamily="34" charset="0"/>
              </a:rPr>
              <a:t>ตามโครงการเพิ่มทักษะกำลังแรงงานในพื้นที่เขตพัฒนาเศรษฐกิจพิเศษ</a:t>
            </a:r>
            <a:endParaRPr lang="th-TH" sz="1050" b="1" kern="0" dirty="0">
              <a:solidFill>
                <a:schemeClr val="tx1"/>
              </a:solidFill>
              <a:latin typeface="Tahoma" pitchFamily="34" charset="0"/>
              <a:ea typeface="Tahoma" pitchFamily="34" charset="0"/>
              <a:cs typeface="Tahoma" pitchFamily="34" charset="0"/>
            </a:endParaRPr>
          </a:p>
        </p:txBody>
      </p:sp>
      <p:sp>
        <p:nvSpPr>
          <p:cNvPr id="18" name="TextBox 17"/>
          <p:cNvSpPr txBox="1"/>
          <p:nvPr/>
        </p:nvSpPr>
        <p:spPr>
          <a:xfrm>
            <a:off x="228600" y="4876800"/>
            <a:ext cx="8686800" cy="230832"/>
          </a:xfrm>
          <a:prstGeom prst="rect">
            <a:avLst/>
          </a:prstGeom>
          <a:noFill/>
        </p:spPr>
        <p:txBody>
          <a:bodyPr wrap="square" rtlCol="0">
            <a:spAutoFit/>
          </a:bodyPr>
          <a:lstStyle/>
          <a:p>
            <a:pPr algn="thaiDist"/>
            <a:r>
              <a:rPr lang="th-TH" sz="900" b="1" dirty="0" smtClean="0">
                <a:latin typeface="Tahoma" pitchFamily="34" charset="0"/>
                <a:ea typeface="Tahoma" pitchFamily="34" charset="0"/>
                <a:cs typeface="Tahoma" pitchFamily="34" charset="0"/>
              </a:rPr>
              <a:t>หมายเหตุ </a:t>
            </a:r>
            <a:r>
              <a:rPr lang="th-TH" sz="900" dirty="0" smtClean="0">
                <a:latin typeface="Tahoma" pitchFamily="34" charset="0"/>
                <a:ea typeface="Tahoma" pitchFamily="34" charset="0"/>
                <a:cs typeface="Tahoma" pitchFamily="34" charset="0"/>
              </a:rPr>
              <a:t>จังหวัดพื้นที่ดำเนินการ หรือ หน่วยฝึก ตามตัวชี้วัดนี้ จำนวน </a:t>
            </a:r>
            <a:r>
              <a:rPr lang="en-US" sz="900" dirty="0" smtClean="0">
                <a:latin typeface="Tahoma" pitchFamily="34" charset="0"/>
                <a:ea typeface="Tahoma" pitchFamily="34" charset="0"/>
                <a:cs typeface="Tahoma" pitchFamily="34" charset="0"/>
              </a:rPr>
              <a:t>10 </a:t>
            </a:r>
            <a:r>
              <a:rPr lang="th-TH" sz="900" dirty="0" smtClean="0">
                <a:latin typeface="Tahoma" pitchFamily="34" charset="0"/>
                <a:ea typeface="Tahoma" pitchFamily="34" charset="0"/>
                <a:cs typeface="Tahoma" pitchFamily="34" charset="0"/>
              </a:rPr>
              <a:t>หน่วยฝึก ได้แก่ สงขลา เชียงราย นราธิวาส ตาก มุกดาหาร สระแก้ว ตราด หนองคาย นครพนม กาญจนบุรี</a:t>
            </a:r>
            <a:endParaRPr lang="en-US" sz="900" dirty="0">
              <a:latin typeface="Tahoma" pitchFamily="34" charset="0"/>
              <a:ea typeface="Tahoma" pitchFamily="34" charset="0"/>
              <a:cs typeface="Tahoma" pitchFamily="34" charset="0"/>
            </a:endParaRPr>
          </a:p>
        </p:txBody>
      </p:sp>
      <p:sp>
        <p:nvSpPr>
          <p:cNvPr id="19" name="TextBox 18"/>
          <p:cNvSpPr txBox="1"/>
          <p:nvPr/>
        </p:nvSpPr>
        <p:spPr>
          <a:xfrm>
            <a:off x="8763000" y="647700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2</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2132729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76200"/>
            <a:ext cx="8602663" cy="707886"/>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sz="2400" b="1" dirty="0" smtClean="0">
                <a:latin typeface="Tahoma" pitchFamily="34" charset="0"/>
                <a:cs typeface="Tahoma" pitchFamily="34" charset="0"/>
              </a:rPr>
              <a:t>2 </a:t>
            </a:r>
            <a:r>
              <a:rPr lang="en-US" sz="1400" b="1" dirty="0">
                <a:latin typeface="Tahoma" pitchFamily="34" charset="0"/>
                <a:cs typeface="Tahoma" pitchFamily="34" charset="0"/>
              </a:rPr>
              <a:t>Agenda Base </a:t>
            </a:r>
            <a:r>
              <a:rPr lang="th-TH" sz="6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a:t>
            </a:r>
            <a:r>
              <a:rPr lang="th-TH" sz="900" b="1" dirty="0" smtClean="0">
                <a:latin typeface="Tahoma" pitchFamily="34" charset="0"/>
                <a:cs typeface="Tahoma" pitchFamily="34" charset="0"/>
              </a:rPr>
              <a:t>สำนักงานพัฒนาฝีมือแรงงาน)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76200" y="609600"/>
            <a:ext cx="8077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2.2.5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endParaRPr lang="th-TH" sz="1000" b="1" dirty="0" smtClean="0">
              <a:latin typeface="Tahoma" pitchFamily="34" charset="0"/>
              <a:ea typeface="Tahoma" pitchFamily="34" charset="0"/>
              <a:cs typeface="Tahoma" pitchFamily="34" charset="0"/>
            </a:endParaRPr>
          </a:p>
          <a:p>
            <a:pPr>
              <a:defRPr/>
            </a:pPr>
            <a:r>
              <a:rPr lang="th-TH" sz="1000" b="1" dirty="0" smtClean="0">
                <a:latin typeface="Tahoma" pitchFamily="34" charset="0"/>
                <a:ea typeface="Tahoma" pitchFamily="34" charset="0"/>
                <a:cs typeface="Tahoma" pitchFamily="34" charset="0"/>
              </a:rPr>
              <a:t>ตามโครงการพัฒนาฝีมือแรงงานรองรับ 10 อุตสาหกรรมเป้าหมายและอุตสาหกรรมเทคโนโลยีชั้นสูงพื้นที่ระเบียงเศรษฐกิจภาคตะวันออก</a:t>
            </a:r>
            <a:endParaRPr lang="th-TH" sz="1050" b="1"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76200" y="1066800"/>
            <a:ext cx="990600" cy="261938"/>
          </a:xfrm>
          <a:prstGeom prst="rect">
            <a:avLst/>
          </a:prstGeom>
          <a:noFill/>
          <a:ln w="9525">
            <a:noFill/>
            <a:miter lim="800000"/>
            <a:headEnd/>
            <a:tailEnd/>
          </a:ln>
        </p:spPr>
        <p:txBody>
          <a:bodyPr wrap="square">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540994545"/>
              </p:ext>
            </p:extLst>
          </p:nvPr>
        </p:nvGraphicFramePr>
        <p:xfrm>
          <a:off x="152400" y="1295400"/>
          <a:ext cx="8839200" cy="5379720"/>
        </p:xfrm>
        <a:graphic>
          <a:graphicData uri="http://schemas.openxmlformats.org/drawingml/2006/table">
            <a:tbl>
              <a:tblPr firstRow="1" bandRow="1">
                <a:tableStyleId>{5C22544A-7EE6-4342-B048-85BDC9FD1C3A}</a:tableStyleId>
              </a:tblPr>
              <a:tblGrid>
                <a:gridCol w="8839200">
                  <a:extLst>
                    <a:ext uri="{9D8B030D-6E8A-4147-A177-3AD203B41FA5}"/>
                  </a:extLst>
                </a:gridCol>
              </a:tblGrid>
              <a:tr h="5257800">
                <a:tc>
                  <a:txBody>
                    <a:bodyPr/>
                    <a:lstStyle/>
                    <a:p>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latin typeface="Tahoma" pitchFamily="34" charset="0"/>
                          <a:ea typeface="Tahoma" pitchFamily="34" charset="0"/>
                          <a:cs typeface="Tahoma" pitchFamily="34" charset="0"/>
                        </a:rPr>
                        <a:t>เป็นการประเมินประสิทธิภาพและคุณภาพในการดำเนินงานตามหลักการและแนวนโยบายของกระทรวงแรงงาน ภารกิจพื้นฐาน</a:t>
                      </a:r>
                      <a:r>
                        <a:rPr lang="th-TH" sz="900" b="0" kern="1200" baseline="0" dirty="0" smtClean="0">
                          <a:solidFill>
                            <a:schemeClr val="tx1"/>
                          </a:solidFill>
                          <a:latin typeface="Tahoma" pitchFamily="34" charset="0"/>
                          <a:ea typeface="Tahoma" pitchFamily="34" charset="0"/>
                          <a:cs typeface="Tahoma" pitchFamily="34" charset="0"/>
                        </a:rPr>
                        <a:t> และงานประจำตามหน้าที่ปกติ</a:t>
                      </a:r>
                      <a:r>
                        <a:rPr lang="th-TH" sz="900" b="0" kern="1200" dirty="0" smtClean="0">
                          <a:solidFill>
                            <a:schemeClr val="tx1"/>
                          </a:solidFill>
                          <a:latin typeface="Tahoma" pitchFamily="34" charset="0"/>
                          <a:ea typeface="Tahoma" pitchFamily="34" charset="0"/>
                          <a:cs typeface="Tahoma" pitchFamily="34" charset="0"/>
                        </a:rPr>
                        <a:t>ที่เชื่อมโยงกับเกณฑ์การประกันคุณภาพการพัฒนาฝีมือแรงงานกับโครงการพัฒนาฝีมือแรงงานรองรับ 10 อุตสาหกรรมเป้าหมายและอุตสาหกรรมเทคโนโลยีชั้นสูงพื้นที่ระเบียงเศรษฐกิจภาคตะวันออก</a:t>
                      </a:r>
                    </a:p>
                    <a:p>
                      <a:endParaRPr lang="en-US" sz="400" b="0" kern="1200" dirty="0" smtClean="0">
                        <a:solidFill>
                          <a:schemeClr val="tx1"/>
                        </a:solidFill>
                        <a:latin typeface="Tahoma" pitchFamily="34" charset="0"/>
                        <a:ea typeface="Tahoma" pitchFamily="34" charset="0"/>
                        <a:cs typeface="Tahoma" pitchFamily="34" charset="0"/>
                      </a:endParaRPr>
                    </a:p>
                    <a:p>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ดังนี้</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กำหนดให้รอบที่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  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เมษายน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- 30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กันยายน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พิจารณาจากหลักสูตรที่เปิดฝึกระหว่าง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28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กุมภาพันธ์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พิจารณาจากหลักสูตรที่เปิดฝึกตั้งแต่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สิงหาคม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หลักสูตรและกลุ่มเป้าหมายพิจารณาจากรายละเอียดที่กำหนดไว้ในโครงการตามเอกสาร “แนวทางการพัฒนาฝีมือแรงงาน ปีงบประมาณ พ.ศ.</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ใช้เกณฑ์การประกันคุณภาพและแบบฟอร์ม ตามเอกสาร “เกณฑ์การประกันคุณภาพการพัฒนาฝีมือแรงงาน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2018</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itchFamily="34" charset="0"/>
                          <a:ea typeface="Tahoma" pitchFamily="34" charset="0"/>
                          <a:cs typeface="Tahoma" pitchFamily="34" charset="0"/>
                        </a:rPr>
                        <a:t>5) </a:t>
                      </a:r>
                      <a:r>
                        <a:rPr lang="th-TH" sz="900" b="0" baseline="0" dirty="0" smtClean="0">
                          <a:solidFill>
                            <a:schemeClr val="tx1"/>
                          </a:solidFill>
                          <a:latin typeface="Tahoma" pitchFamily="34" charset="0"/>
                          <a:ea typeface="Tahoma" pitchFamily="34" charset="0"/>
                          <a:cs typeface="Tahoma" pitchFamily="34" charset="0"/>
                        </a:rPr>
                        <a:t>การฝึกอบรมฝีมือแรงงานให้เป็นไปตามแนวทางในหนังสือสำนักพัฒนาผู้ฝึกและเทคโนโลยีการฝึก </a:t>
                      </a:r>
                      <a:r>
                        <a:rPr lang="th-TH" sz="900" b="0" kern="1200" dirty="0" smtClean="0">
                          <a:solidFill>
                            <a:schemeClr val="tx1"/>
                          </a:solidFill>
                          <a:latin typeface="Tahoma" pitchFamily="34" charset="0"/>
                          <a:ea typeface="Tahoma" pitchFamily="34" charset="0"/>
                          <a:cs typeface="Tahoma" pitchFamily="34" charset="0"/>
                        </a:rPr>
                        <a:t>ที่ รง 0407/ว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ลงวันที่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พฤศจิกายน </a:t>
                      </a:r>
                      <a:r>
                        <a:rPr lang="en-US" sz="900" b="0" kern="1200" dirty="0" smtClean="0">
                          <a:solidFill>
                            <a:schemeClr val="tx1"/>
                          </a:solidFill>
                          <a:latin typeface="Tahoma" pitchFamily="34" charset="0"/>
                          <a:ea typeface="Tahoma" pitchFamily="34" charset="0"/>
                          <a:cs typeface="Tahoma" pitchFamily="34" charset="0"/>
                        </a:rPr>
                        <a:t>2561 </a:t>
                      </a:r>
                      <a:r>
                        <a:rPr lang="th-TH" sz="900" b="0" kern="1200" dirty="0" smtClean="0">
                          <a:solidFill>
                            <a:schemeClr val="tx1"/>
                          </a:solidFill>
                          <a:latin typeface="Tahoma" pitchFamily="34" charset="0"/>
                          <a:ea typeface="Tahoma" pitchFamily="34" charset="0"/>
                          <a:cs typeface="Tahoma" pitchFamily="34" charset="0"/>
                        </a:rPr>
                        <a:t>เรื่อง การฝึกอบรมฝีมือแรงงาน ประจำปีงบประมาณ พ.ศ.2562</a:t>
                      </a:r>
                    </a:p>
                    <a:p>
                      <a:endParaRPr lang="en-US" sz="4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itchFamily="34" charset="0"/>
                          <a:ea typeface="Tahoma" pitchFamily="34" charset="0"/>
                          <a:cs typeface="Tahoma" pitchFamily="34" charset="0"/>
                        </a:rPr>
                        <a:t>3.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80975" indent="-180975">
                        <a:buAutoNum type="arabicParenBoth"/>
                        <a:defRPr/>
                      </a:pPr>
                      <a:r>
                        <a:rPr lang="th-TH" sz="900" b="0" kern="1200" dirty="0" smtClean="0">
                          <a:solidFill>
                            <a:schemeClr val="tx1"/>
                          </a:solidFill>
                          <a:latin typeface="Tahoma" pitchFamily="34" charset="0"/>
                          <a:ea typeface="Tahoma" pitchFamily="34" charset="0"/>
                          <a:cs typeface="Tahoma" pitchFamily="34" charset="0"/>
                        </a:rPr>
                        <a:t> ข้อมูลผลการดำเนินงานจากระบบรายงานผลการพัฒนาฝีมือแรงงานและระบบคลังข้อมูล (</a:t>
                      </a:r>
                      <a:r>
                        <a:rPr lang="en-US" sz="900" b="0" kern="1200" dirty="0" smtClean="0">
                          <a:solidFill>
                            <a:schemeClr val="tx1"/>
                          </a:solidFill>
                          <a:latin typeface="Tahoma" pitchFamily="34" charset="0"/>
                          <a:ea typeface="Tahoma" pitchFamily="34" charset="0"/>
                          <a:cs typeface="Tahoma" pitchFamily="34" charset="0"/>
                          <a:hlinkClick r:id="rId3"/>
                        </a:rPr>
                        <a:t>http://datacenter.dsd.go.th</a:t>
                      </a:r>
                      <a:r>
                        <a:rPr lang="en-US" sz="900" b="0" kern="1200" dirty="0" smtClean="0">
                          <a:solidFill>
                            <a:schemeClr val="tx1"/>
                          </a:solidFill>
                          <a:latin typeface="Tahoma" pitchFamily="34" charset="0"/>
                          <a:ea typeface="Tahoma" pitchFamily="34" charset="0"/>
                          <a:cs typeface="Tahoma" pitchFamily="34" charset="0"/>
                        </a:rPr>
                        <a:t>)</a:t>
                      </a:r>
                    </a:p>
                    <a:p>
                      <a:pPr marL="180975" indent="-180975">
                        <a:buAutoNum type="arabicParenBoth"/>
                        <a:defRPr/>
                      </a:pPr>
                      <a:r>
                        <a:rPr lang="en-US" sz="900" b="0" kern="1200" dirty="0" smtClean="0">
                          <a:solidFill>
                            <a:schemeClr val="tx1"/>
                          </a:solidFill>
                          <a:latin typeface="Tahoma" pitchFamily="34" charset="0"/>
                          <a:ea typeface="Tahoma" pitchFamily="34" charset="0"/>
                          <a:cs typeface="Tahoma" pitchFamily="34" charset="0"/>
                        </a:rPr>
                        <a:t>Website</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ของกรมพัฒนาฝีมือแรงงาน (</a:t>
                      </a:r>
                      <a:r>
                        <a:rPr lang="en-US" sz="900" b="0" kern="1200" baseline="0" dirty="0" smtClean="0">
                          <a:solidFill>
                            <a:schemeClr val="tx1"/>
                          </a:solidFill>
                          <a:latin typeface="Tahoma" pitchFamily="34" charset="0"/>
                          <a:ea typeface="Tahoma" pitchFamily="34" charset="0"/>
                          <a:cs typeface="Tahoma" pitchFamily="34" charset="0"/>
                          <a:hlinkClick r:id="rId4"/>
                        </a:rPr>
                        <a:t>http://www.dsd.go.th/DSD/Intro/ListTrainging2559</a:t>
                      </a:r>
                      <a:r>
                        <a:rPr lang="th-TH" sz="900" b="0" kern="1200" baseline="0" dirty="0" smtClean="0">
                          <a:solidFill>
                            <a:schemeClr val="tx1"/>
                          </a:solidFill>
                          <a:latin typeface="Tahoma" pitchFamily="34" charset="0"/>
                          <a:ea typeface="Tahoma" pitchFamily="34" charset="0"/>
                          <a:cs typeface="Tahoma" pitchFamily="34" charset="0"/>
                        </a:rPr>
                        <a:t>) หรือ </a:t>
                      </a:r>
                      <a:r>
                        <a:rPr lang="en-US" sz="900" b="0" kern="1200" baseline="0" dirty="0" err="1" smtClean="0">
                          <a:solidFill>
                            <a:schemeClr val="tx1"/>
                          </a:solidFill>
                          <a:latin typeface="Tahoma" pitchFamily="34" charset="0"/>
                          <a:ea typeface="Tahoma" pitchFamily="34" charset="0"/>
                          <a:cs typeface="Tahoma" pitchFamily="34" charset="0"/>
                        </a:rPr>
                        <a:t>Facebook</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ของหน่วยงาน</a:t>
                      </a:r>
                    </a:p>
                    <a:p>
                      <a:pPr marL="180975" indent="-180975">
                        <a:buNone/>
                        <a:defRPr/>
                      </a:pPr>
                      <a:endParaRPr lang="th-TH" sz="400" b="0" kern="120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สำนักพัฒนาผู้ฝึกและเทคโนโลยีการฝึก กลุ่มงานพัฒนาระบบการฝึก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ริรัตน์ ผู้อำนวยการกลุ่มงานพัฒนาระบบการฝึก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ลักษณ์ ประศาสตร์อินทาระ นักวิชาการพัฒนาฝีมือแรงงานชำนาญการพิเศษ   นายก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ฤษ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ปาโส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นุชจรินท์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สายรัดทอง นักวิชาการพัฒนาฝีมือแรงงานชำนาญการ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smtClean="0">
                          <a:solidFill>
                            <a:schemeClr val="tx1"/>
                          </a:solidFill>
                          <a:latin typeface="Tahoma" pitchFamily="34" charset="0"/>
                          <a:ea typeface="Tahoma" pitchFamily="34" charset="0"/>
                          <a:cs typeface="Tahoma" pitchFamily="34" charset="0"/>
                        </a:rPr>
                        <a:t>0 2245 4360</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4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กำหนดตัวชี้วัดย่อยออกเป็น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ตัวชี้วัด และการคำนวณค่าคะแนนตัวชี้วัดย่อย</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A)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ร้อยละของหลักสูตรการฝึกเป็นไปตามที่กำหนดไว้ในโครงการ                                            (</a:t>
                      </a:r>
                      <a:r>
                        <a:rPr lang="en-US" sz="900" b="0" dirty="0" smtClean="0">
                          <a:solidFill>
                            <a:schemeClr val="tx1"/>
                          </a:solidFill>
                          <a:latin typeface="Tahoma" pitchFamily="34" charset="0"/>
                          <a:ea typeface="Tahoma" pitchFamily="34" charset="0"/>
                          <a:cs typeface="Tahoma" pitchFamily="34" charset="0"/>
                        </a:rPr>
                        <a:t>B) </a:t>
                      </a:r>
                      <a:r>
                        <a:rPr lang="th-TH" sz="900" b="0" dirty="0" smtClean="0">
                          <a:solidFill>
                            <a:schemeClr val="tx1"/>
                          </a:solidFill>
                          <a:latin typeface="Tahoma" pitchFamily="34" charset="0"/>
                          <a:ea typeface="Tahoma" pitchFamily="34" charset="0"/>
                          <a:cs typeface="Tahoma" pitchFamily="34" charset="0"/>
                        </a:rPr>
                        <a:t>ร้อยละของผู้รับการฝึกเป็นไปตามที่กำหนดไว้ในโครงการ</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จำนวนผู้รับการฝึกเป็นไปตามที่กำหนดไว้ในโครงการ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จำนวนผู้รับการฝึกตามโครงการทั้งหมด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C)</a:t>
                      </a: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ร้อยละของหลักสูตรการฝึกที่มีการเผยแพร่ประชาสัมพันธ์ผ่าน </a:t>
                      </a:r>
                      <a:r>
                        <a:rPr lang="en-US" sz="900" b="0" dirty="0" smtClean="0">
                          <a:solidFill>
                            <a:schemeClr val="tx1"/>
                          </a:solidFill>
                          <a:latin typeface="Tahoma" pitchFamily="34" charset="0"/>
                          <a:ea typeface="Tahoma" pitchFamily="34" charset="0"/>
                          <a:cs typeface="Tahoma" pitchFamily="34" charset="0"/>
                        </a:rPr>
                        <a:t>Website</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หรือ </a:t>
                      </a:r>
                      <a:r>
                        <a:rPr lang="en-US" sz="900" b="0" baseline="0" dirty="0" err="1" smtClean="0">
                          <a:solidFill>
                            <a:schemeClr val="tx1"/>
                          </a:solidFill>
                          <a:latin typeface="Tahoma" pitchFamily="34" charset="0"/>
                          <a:ea typeface="Tahoma" pitchFamily="34" charset="0"/>
                          <a:cs typeface="Tahoma" pitchFamily="34" charset="0"/>
                        </a:rPr>
                        <a:t>Facebook</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dirty="0" smtClean="0">
                          <a:solidFill>
                            <a:schemeClr val="tx1"/>
                          </a:solidFill>
                          <a:latin typeface="Tahoma" pitchFamily="34" charset="0"/>
                          <a:ea typeface="Tahoma" pitchFamily="34" charset="0"/>
                          <a:cs typeface="Tahoma" pitchFamily="34" charset="0"/>
                        </a:rPr>
                        <a:t>ร้อยละของหลักสูตรที่มีการฝึกมีทะเบียนผู้รับการฝึกและการควบคุมวุฒิบัตร</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จำนวนหลักสูตรการฝึกที่มีการเผยแพร่ประชาสัมพันธ์ผ่าน </a:t>
                      </a:r>
                      <a:r>
                        <a:rPr lang="en-US" sz="900" b="0" u="sng" dirty="0" smtClean="0">
                          <a:solidFill>
                            <a:schemeClr val="tx1"/>
                          </a:solidFill>
                          <a:latin typeface="Tahoma" pitchFamily="34" charset="0"/>
                          <a:ea typeface="Tahoma" pitchFamily="34" charset="0"/>
                          <a:cs typeface="Tahoma" pitchFamily="34" charset="0"/>
                        </a:rPr>
                        <a:t>Website</a:t>
                      </a:r>
                      <a:r>
                        <a:rPr lang="en-US" sz="900" b="0" u="sng"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หรือ </a:t>
                      </a:r>
                      <a:r>
                        <a:rPr lang="en-US" sz="900" b="0" u="sng" baseline="0" dirty="0" err="1" smtClean="0">
                          <a:solidFill>
                            <a:schemeClr val="tx1"/>
                          </a:solidFill>
                          <a:latin typeface="Tahoma" pitchFamily="34" charset="0"/>
                          <a:ea typeface="Tahoma" pitchFamily="34" charset="0"/>
                          <a:cs typeface="Tahoma" pitchFamily="34" charset="0"/>
                        </a:rPr>
                        <a:t>Facebook</a:t>
                      </a:r>
                      <a:r>
                        <a:rPr lang="th-TH" sz="900" b="0" u="sng" dirty="0" smtClean="0">
                          <a:solidFill>
                            <a:schemeClr val="tx1"/>
                          </a:solidFill>
                          <a:latin typeface="Tahoma" pitchFamily="34" charset="0"/>
                          <a:ea typeface="Tahoma" pitchFamily="34" charset="0"/>
                          <a:cs typeface="Tahoma" pitchFamily="34" charset="0"/>
                        </a:rPr>
                        <a:t>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จำนวนหลักสูตรที่มีการฝึกมีทะเบียนผู้รับการฝึกและการควบคุมวุฒิบัตร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จำนวนหลักสูตรตามโครงการที่มีการเปิดฝึกทั้งหมด</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 หมายถึง แบบ</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ตามเกณฑ์การประกันคุณภาพ (</a:t>
                      </a:r>
                      <a:r>
                        <a:rPr lang="en-US" sz="900" b="0" baseline="0" dirty="0" smtClean="0">
                          <a:solidFill>
                            <a:schemeClr val="tx1"/>
                          </a:solidFill>
                          <a:latin typeface="Tahoma" pitchFamily="34" charset="0"/>
                          <a:ea typeface="Tahoma" pitchFamily="34" charset="0"/>
                          <a:cs typeface="Tahoma" pitchFamily="34" charset="0"/>
                        </a:rPr>
                        <a:t>QA253</a:t>
                      </a:r>
                      <a:r>
                        <a:rPr lang="th-TH" sz="900" b="0" baseline="0" dirty="0" smtClean="0">
                          <a:solidFill>
                            <a:schemeClr val="tx1"/>
                          </a:solidFill>
                          <a:latin typeface="Tahoma" pitchFamily="34" charset="0"/>
                          <a:ea typeface="Tahoma" pitchFamily="34" charset="0"/>
                          <a:cs typeface="Tahoma" pitchFamily="34" charset="0"/>
                        </a:rPr>
                        <a:t>)</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ข้อ (</a:t>
                      </a:r>
                      <a:r>
                        <a:rPr lang="en-US" sz="900" b="0" dirty="0" smtClean="0">
                          <a:solidFill>
                            <a:schemeClr val="tx1"/>
                          </a:solidFill>
                          <a:latin typeface="Tahoma" pitchFamily="34" charset="0"/>
                          <a:ea typeface="Tahoma" pitchFamily="34" charset="0"/>
                          <a:cs typeface="Tahoma" pitchFamily="34" charset="0"/>
                        </a:rPr>
                        <a:t>A)</a:t>
                      </a:r>
                      <a:r>
                        <a:rPr lang="en-US" sz="900" b="0" baseline="0" dirty="0" smtClean="0">
                          <a:solidFill>
                            <a:schemeClr val="tx1"/>
                          </a:solidFill>
                          <a:latin typeface="Tahoma" pitchFamily="34" charset="0"/>
                          <a:ea typeface="Tahoma" pitchFamily="34" charset="0"/>
                          <a:cs typeface="Tahoma" pitchFamily="34" charset="0"/>
                        </a:rPr>
                        <a:t> -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baseline="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 ค่าคะแนนความพึงพอใจของผู้รับการฝึกใช้ผลคะแนนความพึงพอใจ</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ตามแบบประเมินความพึงพอใจด้านการฝึกอบรมของการประกันคุณภาพการพัฒนาฝีมือแรงงาน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โดยจะไม่นับแบบสอบถามที่ตอบคำถามไม่ครบถ้วนจนไม่สามารถประมวลผลได้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th-TH" sz="900" b="0" dirty="0" smtClean="0">
                          <a:solidFill>
                            <a:schemeClr val="tx1"/>
                          </a:solidFill>
                          <a:latin typeface="Tahoma" pitchFamily="34" charset="0"/>
                          <a:ea typeface="Tahoma" pitchFamily="34" charset="0"/>
                          <a:cs typeface="Tahoma" pitchFamily="34" charset="0"/>
                        </a:rPr>
                        <a:t>*เงื่อนไข (</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กรณีที่มีผู้สำเร็จการฝึกอบรมบันทึกผลความพึงพอใจน้อยกว่า</a:t>
                      </a:r>
                      <a:r>
                        <a:rPr lang="th-TH" sz="900" b="0" baseline="0" dirty="0" smtClean="0">
                          <a:solidFill>
                            <a:schemeClr val="tx1"/>
                          </a:solidFill>
                          <a:latin typeface="Tahoma" pitchFamily="34" charset="0"/>
                          <a:ea typeface="Tahoma" pitchFamily="34" charset="0"/>
                          <a:cs typeface="Tahoma" pitchFamily="34" charset="0"/>
                        </a:rPr>
                        <a:t> ร้อยละ 80 ของผู้สำเร็จการฝึกอบรมทั้งหมด จะคิดค่าคะแนนเท่ากับ </a:t>
                      </a:r>
                      <a:r>
                        <a:rPr lang="en-US" sz="900" b="0" baseline="0" dirty="0" smtClean="0">
                          <a:solidFill>
                            <a:schemeClr val="tx1"/>
                          </a:solidFill>
                          <a:latin typeface="Tahoma" pitchFamily="34" charset="0"/>
                          <a:ea typeface="Tahoma" pitchFamily="34" charset="0"/>
                          <a:cs typeface="Tahoma" pitchFamily="34" charset="0"/>
                        </a:rPr>
                        <a:t>1</a:t>
                      </a:r>
                      <a:endParaRPr lang="th-TH"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graphicFrame>
        <p:nvGraphicFramePr>
          <p:cNvPr id="7" name="ตาราง 6"/>
          <p:cNvGraphicFramePr>
            <a:graphicFrameLocks noGrp="1"/>
          </p:cNvGraphicFramePr>
          <p:nvPr/>
        </p:nvGraphicFramePr>
        <p:xfrm>
          <a:off x="2514600" y="5105400"/>
          <a:ext cx="6096000" cy="3048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524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52400">
                <a:tc>
                  <a:txBody>
                    <a:bodyPr/>
                    <a:lstStyle/>
                    <a:p>
                      <a:pPr algn="ctr">
                        <a:spcAft>
                          <a:spcPts val="0"/>
                        </a:spcAft>
                      </a:pPr>
                      <a:r>
                        <a:rPr lang="th-TH" sz="900" dirty="0">
                          <a:latin typeface="Tahoma" pitchFamily="34" charset="0"/>
                          <a:ea typeface="Tahoma" pitchFamily="34" charset="0"/>
                          <a:cs typeface="Tahoma" pitchFamily="34" charset="0"/>
                        </a:rPr>
                        <a:t>ร้อยละ</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70.00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70.00</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- 79.99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80.00 - 89.99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90.00 - 99.99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a:latin typeface="Tahoma" pitchFamily="34" charset="0"/>
                          <a:ea typeface="Tahoma" pitchFamily="34" charset="0"/>
                          <a:cs typeface="Tahoma" pitchFamily="34" charset="0"/>
                        </a:rPr>
                        <a:t>100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graphicFrame>
        <p:nvGraphicFramePr>
          <p:cNvPr id="8" name="ตาราง 7"/>
          <p:cNvGraphicFramePr>
            <a:graphicFrameLocks noGrp="1"/>
          </p:cNvGraphicFramePr>
          <p:nvPr/>
        </p:nvGraphicFramePr>
        <p:xfrm>
          <a:off x="1905000" y="5943600"/>
          <a:ext cx="6096000" cy="3810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905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90500">
                <a:tc>
                  <a:txBody>
                    <a:bodyPr/>
                    <a:lstStyle/>
                    <a:p>
                      <a:pPr algn="ctr">
                        <a:spcAft>
                          <a:spcPts val="0"/>
                        </a:spcAft>
                      </a:pPr>
                      <a:r>
                        <a:rPr lang="th-TH" sz="900" dirty="0" smtClean="0">
                          <a:latin typeface="Tahoma" pitchFamily="34" charset="0"/>
                          <a:ea typeface="Tahoma" pitchFamily="34" charset="0"/>
                          <a:cs typeface="Tahoma" pitchFamily="34" charset="0"/>
                        </a:rPr>
                        <a:t>ค่าคะแนน</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3.00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3.00 - 3.49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3.50 - 3.99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4.00 - 4.49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4.50 - 5.00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sp>
        <p:nvSpPr>
          <p:cNvPr id="9" name="TextBox 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1</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4829014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20" name="TextBox 14"/>
          <p:cNvSpPr txBox="1">
            <a:spLocks noChangeArrowheads="1"/>
          </p:cNvSpPr>
          <p:nvPr/>
        </p:nvSpPr>
        <p:spPr bwMode="auto">
          <a:xfrm>
            <a:off x="152400" y="27432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66800" y="2895600"/>
            <a:ext cx="7943850" cy="342900"/>
            <a:chOff x="1153093" y="4031945"/>
            <a:chExt cx="7943402" cy="341526"/>
          </a:xfrm>
        </p:grpSpPr>
        <p:sp>
          <p:nvSpPr>
            <p:cNvPr id="22" name="TextBox 21"/>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23"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6"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8" name="Table 51">
            <a:extLst>
              <a:ext uri="{FF2B5EF4-FFF2-40B4-BE49-F238E27FC236}"/>
            </a:extLst>
          </p:cNvPr>
          <p:cNvGraphicFramePr>
            <a:graphicFrameLocks noGrp="1"/>
          </p:cNvGraphicFramePr>
          <p:nvPr>
            <p:extLst>
              <p:ext uri="{D42A27DB-BD31-4B8C-83A1-F6EECF244321}">
                <p14:modId xmlns:p14="http://schemas.microsoft.com/office/powerpoint/2010/main" val="2829506009"/>
              </p:ext>
            </p:extLst>
          </p:nvPr>
        </p:nvGraphicFramePr>
        <p:xfrm>
          <a:off x="45720" y="32766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
        <p:nvSpPr>
          <p:cNvPr id="14" name="สี่เหลี่ยมผืนผ้า 13"/>
          <p:cNvSpPr/>
          <p:nvPr/>
        </p:nvSpPr>
        <p:spPr>
          <a:xfrm>
            <a:off x="152400" y="1143000"/>
            <a:ext cx="8839200" cy="1477328"/>
          </a:xfrm>
          <a:prstGeom prst="rect">
            <a:avLst/>
          </a:prstGeom>
          <a:solidFill>
            <a:schemeClr val="accent1">
              <a:lumMod val="20000"/>
              <a:lumOff val="80000"/>
            </a:schemeClr>
          </a:solidFill>
        </p:spPr>
        <p:txBody>
          <a:bodyPr wrap="square">
            <a:spAutoFit/>
          </a:bodyPr>
          <a:lstStyle/>
          <a:p>
            <a:r>
              <a:rPr lang="en-US" sz="900" b="1" dirty="0" smtClean="0">
                <a:latin typeface="Tahoma" panose="020B0604030504040204" pitchFamily="34" charset="0"/>
                <a:ea typeface="Tahoma" panose="020B0604030504040204" pitchFamily="34" charset="0"/>
                <a:cs typeface="Tahoma" panose="020B0604030504040204" pitchFamily="34" charset="0"/>
              </a:rPr>
              <a:t>6. </a:t>
            </a:r>
            <a:r>
              <a:rPr lang="th-TH" sz="900" b="1" dirty="0" smtClean="0">
                <a:latin typeface="Tahoma" panose="020B0604030504040204" pitchFamily="34" charset="0"/>
                <a:ea typeface="Tahoma" panose="020B0604030504040204" pitchFamily="34" charset="0"/>
                <a:cs typeface="Tahoma" panose="020B0604030504040204" pitchFamily="34" charset="0"/>
              </a:rPr>
              <a:t>สูตรการคำนวณ</a:t>
            </a:r>
          </a:p>
          <a:p>
            <a:endParaRPr lang="th-TH" sz="900" b="1" dirty="0" smtClean="0">
              <a:latin typeface="Tahoma" panose="020B0604030504040204" pitchFamily="34" charset="0"/>
              <a:ea typeface="Tahoma" panose="020B0604030504040204" pitchFamily="34" charset="0"/>
              <a:cs typeface="Tahoma" panose="020B0604030504040204" pitchFamily="34" charset="0"/>
            </a:endParaRPr>
          </a:p>
          <a:p>
            <a:r>
              <a:rPr lang="th-TH" sz="900" dirty="0" smtClean="0">
                <a:latin typeface="Tahoma" panose="020B0604030504040204" pitchFamily="34" charset="0"/>
                <a:ea typeface="Tahoma" panose="020B0604030504040204" pitchFamily="34" charset="0"/>
                <a:cs typeface="Tahoma" panose="020B0604030504040204" pitchFamily="34" charset="0"/>
              </a:rPr>
              <a:t>	6.1 การคำนวณแต่ละรอบ</a:t>
            </a:r>
          </a:p>
          <a:p>
            <a:pPr algn="ctr"/>
            <a:r>
              <a:rPr lang="th-TH" sz="900" u="sng" dirty="0" smtClean="0">
                <a:latin typeface="Tahoma" pitchFamily="34" charset="0"/>
                <a:ea typeface="Tahoma" pitchFamily="34" charset="0"/>
                <a:cs typeface="Tahoma" pitchFamily="34" charset="0"/>
              </a:rPr>
              <a:t>ค่าคะแนนเฉลี่ยของผลคะแนนตามตัวชี้วัดย่อย</a:t>
            </a:r>
          </a:p>
          <a:p>
            <a:pPr algn="ctr"/>
            <a:r>
              <a:rPr lang="en-US" sz="900" dirty="0" smtClean="0">
                <a:latin typeface="Tahoma" pitchFamily="34" charset="0"/>
                <a:ea typeface="Tahoma" pitchFamily="34" charset="0"/>
                <a:cs typeface="Tahoma" pitchFamily="34" charset="0"/>
              </a:rPr>
              <a:t>5</a:t>
            </a:r>
          </a:p>
          <a:p>
            <a:pPr algn="ctr"/>
            <a:endParaRPr lang="en-US" sz="900" dirty="0" smtClean="0">
              <a:latin typeface="Tahoma" pitchFamily="34" charset="0"/>
              <a:ea typeface="Tahoma" pitchFamily="34" charset="0"/>
              <a:cs typeface="Tahoma" pitchFamily="34" charset="0"/>
            </a:endParaRPr>
          </a:p>
          <a:p>
            <a:r>
              <a:rPr lang="en-US" sz="900" dirty="0" smtClean="0">
                <a:latin typeface="Tahoma" pitchFamily="34" charset="0"/>
                <a:ea typeface="Tahoma" pitchFamily="34" charset="0"/>
                <a:cs typeface="Tahoma" pitchFamily="34" charset="0"/>
              </a:rPr>
              <a:t>	6.2 </a:t>
            </a:r>
            <a:r>
              <a:rPr lang="th-TH" sz="900" dirty="0" smtClean="0">
                <a:latin typeface="Tahoma" pitchFamily="34" charset="0"/>
                <a:ea typeface="Tahoma" pitchFamily="34" charset="0"/>
                <a:cs typeface="Tahoma" pitchFamily="34" charset="0"/>
              </a:rPr>
              <a:t>การคำนวณทั้งปี</a:t>
            </a:r>
          </a:p>
          <a:p>
            <a:r>
              <a:rPr lang="th-TH" sz="900" dirty="0" smtClean="0">
                <a:latin typeface="Tahoma" pitchFamily="34" charset="0"/>
                <a:ea typeface="Tahoma" pitchFamily="34" charset="0"/>
                <a:cs typeface="Tahoma" pitchFamily="34" charset="0"/>
              </a:rPr>
              <a:t>			               </a:t>
            </a:r>
            <a:r>
              <a:rPr lang="th-TH" sz="900" u="sng" dirty="0" smtClean="0">
                <a:latin typeface="Tahoma" pitchFamily="34" charset="0"/>
                <a:ea typeface="Tahoma" pitchFamily="34" charset="0"/>
                <a:cs typeface="Tahoma" pitchFamily="34" charset="0"/>
              </a:rPr>
              <a:t>ผลการคำนวณรอบที่ 1 + ผลการคำนวณรอบที่ 2</a:t>
            </a:r>
          </a:p>
          <a:p>
            <a:pPr algn="ctr"/>
            <a:r>
              <a:rPr lang="th-TH" sz="900" dirty="0" smtClean="0">
                <a:latin typeface="Tahoma" pitchFamily="34" charset="0"/>
                <a:ea typeface="Tahoma" pitchFamily="34" charset="0"/>
                <a:cs typeface="Tahoma" pitchFamily="34" charset="0"/>
              </a:rPr>
              <a:t>2</a:t>
            </a:r>
            <a:endParaRPr lang="en-US" sz="900" dirty="0" smtClean="0">
              <a:latin typeface="Tahoma" pitchFamily="34" charset="0"/>
              <a:ea typeface="Tahoma" pitchFamily="34" charset="0"/>
              <a:cs typeface="Tahoma" pitchFamily="34" charset="0"/>
            </a:endParaRPr>
          </a:p>
          <a:p>
            <a:pPr algn="ctr"/>
            <a:endParaRPr lang="th-TH" sz="900" dirty="0"/>
          </a:p>
        </p:txBody>
      </p:sp>
      <p:sp>
        <p:nvSpPr>
          <p:cNvPr id="15" name="TextBox 14"/>
          <p:cNvSpPr txBox="1"/>
          <p:nvPr/>
        </p:nvSpPr>
        <p:spPr>
          <a:xfrm>
            <a:off x="5638800" y="1628775"/>
            <a:ext cx="466794" cy="230832"/>
          </a:xfrm>
          <a:prstGeom prst="rect">
            <a:avLst/>
          </a:prstGeom>
          <a:noFill/>
        </p:spPr>
        <p:txBody>
          <a:bodyPr wrap="none" rtlCol="0">
            <a:spAutoFit/>
          </a:bodyPr>
          <a:lstStyle/>
          <a:p>
            <a:r>
              <a:rPr lang="en-US" sz="900" dirty="0" smtClean="0">
                <a:latin typeface="Tahoma" pitchFamily="34" charset="0"/>
                <a:ea typeface="Tahoma" pitchFamily="34" charset="0"/>
                <a:cs typeface="Tahoma" pitchFamily="34" charset="0"/>
              </a:rPr>
              <a:t>x</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100</a:t>
            </a:r>
            <a:endParaRPr lang="th-TH" sz="900" dirty="0"/>
          </a:p>
        </p:txBody>
      </p:sp>
      <p:sp>
        <p:nvSpPr>
          <p:cNvPr id="16" name="TextBox 15"/>
          <p:cNvSpPr txBox="1"/>
          <p:nvPr/>
        </p:nvSpPr>
        <p:spPr>
          <a:xfrm>
            <a:off x="0" y="-76200"/>
            <a:ext cx="8602663" cy="707886"/>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sz="2400" b="1" dirty="0" smtClean="0">
                <a:latin typeface="Tahoma" pitchFamily="34" charset="0"/>
                <a:cs typeface="Tahoma" pitchFamily="34" charset="0"/>
              </a:rPr>
              <a:t>2 </a:t>
            </a:r>
            <a:r>
              <a:rPr lang="en-US" sz="14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7" name="Rounded Rectangle 3"/>
          <p:cNvSpPr/>
          <p:nvPr/>
        </p:nvSpPr>
        <p:spPr bwMode="gray">
          <a:xfrm>
            <a:off x="0" y="609600"/>
            <a:ext cx="8153399"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00" b="1" kern="0" dirty="0" smtClean="0">
                <a:solidFill>
                  <a:schemeClr val="tx1"/>
                </a:solidFill>
                <a:latin typeface="Tahoma" pitchFamily="34" charset="0"/>
                <a:ea typeface="Tahoma" pitchFamily="34" charset="0"/>
                <a:cs typeface="Tahoma" pitchFamily="34" charset="0"/>
              </a:rPr>
              <a:t>ตัวชี้วัด </a:t>
            </a:r>
            <a:r>
              <a:rPr lang="en-US" sz="1000" b="1" kern="0" dirty="0" smtClean="0">
                <a:solidFill>
                  <a:schemeClr val="tx1"/>
                </a:solidFill>
                <a:latin typeface="Tahoma" pitchFamily="34" charset="0"/>
                <a:ea typeface="Tahoma" pitchFamily="34" charset="0"/>
                <a:cs typeface="Tahoma" pitchFamily="34" charset="0"/>
              </a:rPr>
              <a:t>2.2.5 : </a:t>
            </a:r>
            <a:r>
              <a:rPr lang="th-TH" sz="100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ประจำปีงบประมาณ พ.ศ. </a:t>
            </a:r>
            <a:r>
              <a:rPr lang="en-US" sz="1000" b="1" dirty="0" smtClean="0">
                <a:latin typeface="Tahoma" pitchFamily="34" charset="0"/>
                <a:ea typeface="Tahoma" pitchFamily="34" charset="0"/>
                <a:cs typeface="Tahoma" pitchFamily="34" charset="0"/>
              </a:rPr>
              <a:t>2562 </a:t>
            </a:r>
            <a:r>
              <a:rPr lang="th-TH" sz="1000" b="1" dirty="0" smtClean="0">
                <a:latin typeface="Tahoma" pitchFamily="34" charset="0"/>
                <a:ea typeface="Tahoma" pitchFamily="34" charset="0"/>
                <a:cs typeface="Tahoma" pitchFamily="34" charset="0"/>
              </a:rPr>
              <a:t>ตามโครงการพัฒนาฝีมือแรงงานรองรับ 10 อุตสาหกรรมเป้าหมายและอุตสาหกรรมเทคโนโลยีชั้นสูงพื้นที่ระเบียงเศรษฐกิจภาคตะวันออก</a:t>
            </a:r>
            <a:endParaRPr lang="th-TH" sz="1050" b="1" kern="0" dirty="0">
              <a:solidFill>
                <a:schemeClr val="tx1"/>
              </a:solidFill>
              <a:latin typeface="Tahoma" pitchFamily="34" charset="0"/>
              <a:ea typeface="Tahoma" pitchFamily="34" charset="0"/>
              <a:cs typeface="Tahoma" pitchFamily="34" charset="0"/>
            </a:endParaRPr>
          </a:p>
        </p:txBody>
      </p:sp>
      <p:sp>
        <p:nvSpPr>
          <p:cNvPr id="18" name="TextBox 17"/>
          <p:cNvSpPr txBox="1"/>
          <p:nvPr/>
        </p:nvSpPr>
        <p:spPr>
          <a:xfrm>
            <a:off x="228600" y="4876800"/>
            <a:ext cx="8686800" cy="230832"/>
          </a:xfrm>
          <a:prstGeom prst="rect">
            <a:avLst/>
          </a:prstGeom>
          <a:noFill/>
        </p:spPr>
        <p:txBody>
          <a:bodyPr wrap="square" rtlCol="0">
            <a:spAutoFit/>
          </a:bodyPr>
          <a:lstStyle/>
          <a:p>
            <a:pPr algn="thaiDist"/>
            <a:r>
              <a:rPr lang="th-TH" sz="900" b="1" dirty="0" smtClean="0">
                <a:latin typeface="Tahoma" pitchFamily="34" charset="0"/>
                <a:ea typeface="Tahoma" pitchFamily="34" charset="0"/>
                <a:cs typeface="Tahoma" pitchFamily="34" charset="0"/>
              </a:rPr>
              <a:t>หมายเหตุ </a:t>
            </a:r>
            <a:r>
              <a:rPr lang="th-TH" sz="900" dirty="0" smtClean="0">
                <a:latin typeface="Tahoma" pitchFamily="34" charset="0"/>
                <a:ea typeface="Tahoma" pitchFamily="34" charset="0"/>
                <a:cs typeface="Tahoma" pitchFamily="34" charset="0"/>
              </a:rPr>
              <a:t>จังหวัดพื้นที่ดำเนินการ หรือ หน่วยฝึก ตามตัวชี้วัดนี้ จำนวน </a:t>
            </a:r>
            <a:r>
              <a:rPr lang="en-US" sz="900" dirty="0" smtClean="0">
                <a:latin typeface="Tahoma" pitchFamily="34" charset="0"/>
                <a:ea typeface="Tahoma" pitchFamily="34" charset="0"/>
                <a:cs typeface="Tahoma" pitchFamily="34" charset="0"/>
              </a:rPr>
              <a:t>3 </a:t>
            </a:r>
            <a:r>
              <a:rPr lang="th-TH" sz="900" dirty="0" smtClean="0">
                <a:latin typeface="Tahoma" pitchFamily="34" charset="0"/>
                <a:ea typeface="Tahoma" pitchFamily="34" charset="0"/>
                <a:cs typeface="Tahoma" pitchFamily="34" charset="0"/>
              </a:rPr>
              <a:t>หน่วยฝึก ได้แก่ ชลบุรี ระยอง ฉะเชิงเทรา</a:t>
            </a:r>
            <a:endParaRPr lang="en-US" sz="900" dirty="0">
              <a:latin typeface="Tahoma" pitchFamily="34" charset="0"/>
              <a:ea typeface="Tahoma" pitchFamily="34" charset="0"/>
              <a:cs typeface="Tahoma" pitchFamily="34" charset="0"/>
            </a:endParaRPr>
          </a:p>
        </p:txBody>
      </p:sp>
      <p:sp>
        <p:nvSpPr>
          <p:cNvPr id="19" name="TextBox 18"/>
          <p:cNvSpPr txBox="1"/>
          <p:nvPr/>
        </p:nvSpPr>
        <p:spPr>
          <a:xfrm>
            <a:off x="8793366" y="647700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2</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6529795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3175"/>
            <a:ext cx="8602663" cy="646331"/>
          </a:xfrm>
          <a:prstGeom prst="rect">
            <a:avLst/>
          </a:prstGeom>
          <a:noFill/>
        </p:spPr>
        <p:txBody>
          <a:bodyPr>
            <a:spAutoFit/>
          </a:bodyPr>
          <a:lstStyle/>
          <a:p>
            <a:pPr fontAlgn="auto">
              <a:spcBef>
                <a:spcPts val="0"/>
              </a:spcBef>
              <a:spcAft>
                <a:spcPts val="0"/>
              </a:spcAft>
              <a:defRPr/>
            </a:pPr>
            <a:r>
              <a:rPr lang="th-TH" sz="1600" b="1" dirty="0">
                <a:latin typeface="Tahoma" pitchFamily="34" charset="0"/>
                <a:cs typeface="Tahoma" pitchFamily="34" charset="0"/>
              </a:rPr>
              <a:t>ตัวชี้วัดองค์ประกอบที่ </a:t>
            </a:r>
            <a:r>
              <a:rPr lang="en-US" sz="2000" b="1" dirty="0">
                <a:latin typeface="Tahoma" pitchFamily="34" charset="0"/>
                <a:cs typeface="Tahoma" pitchFamily="34" charset="0"/>
              </a:rPr>
              <a:t>2 </a:t>
            </a:r>
            <a:r>
              <a:rPr lang="en-US" sz="1200" b="1" dirty="0">
                <a:latin typeface="Tahoma" pitchFamily="34" charset="0"/>
                <a:cs typeface="Tahoma" pitchFamily="34" charset="0"/>
              </a:rPr>
              <a:t>Agenda Base </a:t>
            </a:r>
            <a:r>
              <a:rPr lang="th-TH" sz="1200" b="1" dirty="0" smtClean="0">
                <a:latin typeface="Tahoma" pitchFamily="34" charset="0"/>
                <a:cs typeface="Tahoma" pitchFamily="34" charset="0"/>
              </a:rPr>
              <a:t>(สถาบันพัฒนาฝีมือแรงงานนานาชาติ)</a:t>
            </a:r>
            <a:endParaRPr lang="th-TH" sz="12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6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23528" y="692696"/>
            <a:ext cx="7601272" cy="709598"/>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ตัวชี้วัด</a:t>
            </a:r>
            <a:r>
              <a:rPr lang="en-US" sz="1400" kern="0" dirty="0" smtClean="0">
                <a:solidFill>
                  <a:schemeClr val="tx1"/>
                </a:solidFill>
                <a:latin typeface="Tahoma" pitchFamily="34" charset="0"/>
                <a:ea typeface="Tahoma" pitchFamily="34" charset="0"/>
                <a:cs typeface="Tahoma" pitchFamily="34" charset="0"/>
              </a:rPr>
              <a:t> 2.3</a:t>
            </a: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ความสำเร็จของการบรรลุผลสัมฤทธิ์ในโครงการพัฒนาฝีมือแรงงานนานาชาติ</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เพื่อการพัฒนาความร่วมมือทางเศรษฐกิจในอนุภูมิภาคลุ่มแม่น้ำโขงและภูมิภาคเอเชียตะวันออกเฉียงใต้</a:t>
            </a:r>
            <a:endParaRPr lang="th-TH" sz="14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42844" y="1428736"/>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233973806"/>
              </p:ext>
            </p:extLst>
          </p:nvPr>
        </p:nvGraphicFramePr>
        <p:xfrm>
          <a:off x="142844" y="1785926"/>
          <a:ext cx="8610600" cy="2643206"/>
        </p:xfrm>
        <a:graphic>
          <a:graphicData uri="http://schemas.openxmlformats.org/drawingml/2006/table">
            <a:tbl>
              <a:tblPr firstRow="1" bandRow="1">
                <a:tableStyleId>{5C22544A-7EE6-4342-B048-85BDC9FD1C3A}</a:tableStyleId>
              </a:tblPr>
              <a:tblGrid>
                <a:gridCol w="8610600">
                  <a:extLst>
                    <a:ext uri="{9D8B030D-6E8A-4147-A177-3AD203B41FA5}"/>
                  </a:extLst>
                </a:gridCol>
              </a:tblGrid>
              <a:tr h="2643206">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สำเร็จของการบรรลุเป้าหมาย คือ การพัฒนาบุคลากรภาครัฐ รัฐวิสาหกิจ บุคลากรทางการศึกษา ซึ่งเป็นครู ผู้สอน วิทยากรหรือหัวหน้างาน ในกลุ่มประเทศ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CLMV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ที่เกี่ยวข้องกับกิจกรรมทางการค้า การลงทุน ท่องเที่ยว การบริการ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โล</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จิ</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สติกส์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และอุตสาหกรรม เพื่อเป้นความร่วมมือทางเศรษฐกิจในอนุภูมิภาคลุ่มแม่น้ำโขงและภูมิภาคเอเชียตะวันออกเฉียงใต้</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โดยวัดผลจากผู้จบการฝึกอบรม ในระหว่างวันที่ 1 ตุลาคม 2561  – 30 มิถุนายน 2562 และติดตามผลผู้จบการฝึกอบรม ภายในวันที่ 30 กันยายน 2562 โดยใช้แบบสอบถามส่งไปยังผู้จบการฝึกอบรมหลังเสร็จสิ้นการฝึกอบรมไปแล้วระยะหนึ่ง</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รายงานผลตามแบบรายงานที่กองวิเทศสัมพันธ์กำหนด พร้อมทั้งแนบไฟล์แบบรายงานลงในระบบ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e-</a:t>
                      </a:r>
                      <a:r>
                        <a:rPr lang="en-US"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sar</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กองวิเทศสัมพันธ์</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นางสาววนิดา แก้วจินดา นักวิชาการพัฒนาฝีมือแรงงาน /นางสาว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ภัท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 งามวิลัย นักวิชาการพัฒนาฝีมือแรงงาน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1829</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(ถ้ามี)</a:t>
                      </a: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214282" y="450057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762000" y="4643446"/>
            <a:ext cx="7896198" cy="342900"/>
            <a:chOff x="1200742" y="4031945"/>
            <a:chExt cx="7895753" cy="341526"/>
          </a:xfrm>
        </p:grpSpPr>
        <p:sp>
          <p:nvSpPr>
            <p:cNvPr id="17" name="TextBox 16"/>
            <p:cNvSpPr txBox="1"/>
            <p:nvPr/>
          </p:nvSpPr>
          <p:spPr>
            <a:xfrm>
              <a:off x="1200742"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786557" cy="3162"/>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369008"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777803" y="4280184"/>
              <a:ext cx="273590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3766422596"/>
              </p:ext>
            </p:extLst>
          </p:nvPr>
        </p:nvGraphicFramePr>
        <p:xfrm>
          <a:off x="107505" y="5013176"/>
          <a:ext cx="8640959" cy="1357322"/>
        </p:xfrm>
        <a:graphic>
          <a:graphicData uri="http://schemas.openxmlformats.org/drawingml/2006/table">
            <a:tbl>
              <a:tblPr firstRow="1"/>
              <a:tblGrid>
                <a:gridCol w="980542">
                  <a:extLst>
                    <a:ext uri="{9D8B030D-6E8A-4147-A177-3AD203B41FA5}"/>
                  </a:extLst>
                </a:gridCol>
                <a:gridCol w="519971">
                  <a:extLst>
                    <a:ext uri="{9D8B030D-6E8A-4147-A177-3AD203B41FA5}"/>
                  </a:extLst>
                </a:gridCol>
                <a:gridCol w="375967">
                  <a:extLst>
                    <a:ext uri="{9D8B030D-6E8A-4147-A177-3AD203B41FA5}"/>
                  </a:extLst>
                </a:gridCol>
                <a:gridCol w="356686">
                  <a:extLst>
                    <a:ext uri="{9D8B030D-6E8A-4147-A177-3AD203B41FA5}"/>
                  </a:extLst>
                </a:gridCol>
                <a:gridCol w="472367">
                  <a:extLst>
                    <a:ext uri="{9D8B030D-6E8A-4147-A177-3AD203B41FA5}"/>
                  </a:extLst>
                </a:gridCol>
                <a:gridCol w="424166">
                  <a:extLst>
                    <a:ext uri="{9D8B030D-6E8A-4147-A177-3AD203B41FA5}"/>
                  </a:extLst>
                </a:gridCol>
                <a:gridCol w="1681065">
                  <a:extLst>
                    <a:ext uri="{9D8B030D-6E8A-4147-A177-3AD203B41FA5}"/>
                  </a:extLst>
                </a:gridCol>
                <a:gridCol w="417843">
                  <a:extLst>
                    <a:ext uri="{9D8B030D-6E8A-4147-A177-3AD203B41FA5}"/>
                  </a:extLst>
                </a:gridCol>
                <a:gridCol w="417843">
                  <a:extLst>
                    <a:ext uri="{9D8B030D-6E8A-4147-A177-3AD203B41FA5}"/>
                  </a:extLst>
                </a:gridCol>
                <a:gridCol w="417843">
                  <a:extLst>
                    <a:ext uri="{9D8B030D-6E8A-4147-A177-3AD203B41FA5}"/>
                  </a:extLst>
                </a:gridCol>
                <a:gridCol w="417843">
                  <a:extLst>
                    <a:ext uri="{9D8B030D-6E8A-4147-A177-3AD203B41FA5}"/>
                  </a:extLst>
                </a:gridCol>
                <a:gridCol w="417843">
                  <a:extLst>
                    <a:ext uri="{9D8B030D-6E8A-4147-A177-3AD203B41FA5}"/>
                  </a:extLst>
                </a:gridCol>
                <a:gridCol w="1740980">
                  <a:extLst>
                    <a:ext uri="{9D8B030D-6E8A-4147-A177-3AD203B41FA5}"/>
                  </a:extLst>
                </a:gridCol>
              </a:tblGrid>
              <a:tr h="5948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762522">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h-TH" sz="800" b="0" kern="1200" baseline="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ร้อยละ 60 ของผู้ผ่านการพัฒนาฝีมือในกลุ่มประเทศ</a:t>
                      </a:r>
                      <a:r>
                        <a:rPr lang="th-TH" sz="800" b="0" kern="1200" baseline="0" dirty="0" smtClean="0">
                          <a:solidFill>
                            <a:schemeClr val="tx1"/>
                          </a:solidFill>
                          <a:effectLst/>
                          <a:latin typeface="Tahoma" pitchFamily="34" charset="0"/>
                          <a:ea typeface="Tahoma" pitchFamily="34" charset="0"/>
                          <a:cs typeface="Tahoma" pitchFamily="34" charset="0"/>
                        </a:rPr>
                        <a:t> </a:t>
                      </a:r>
                      <a:r>
                        <a:rPr lang="en-US" sz="800" b="0" kern="1200" baseline="0" dirty="0" smtClean="0">
                          <a:solidFill>
                            <a:schemeClr val="tx1"/>
                          </a:solidFill>
                          <a:effectLst/>
                          <a:latin typeface="Tahoma" pitchFamily="34" charset="0"/>
                          <a:ea typeface="Tahoma" pitchFamily="34" charset="0"/>
                          <a:cs typeface="Tahoma" pitchFamily="34" charset="0"/>
                        </a:rPr>
                        <a:t>CLMV </a:t>
                      </a:r>
                      <a:r>
                        <a:rPr lang="th-TH" sz="800" b="0" kern="1200" dirty="0" smtClean="0">
                          <a:solidFill>
                            <a:schemeClr val="tx1"/>
                          </a:solidFill>
                          <a:effectLst/>
                          <a:latin typeface="Tahoma" pitchFamily="34" charset="0"/>
                          <a:ea typeface="Tahoma" pitchFamily="34" charset="0"/>
                          <a:cs typeface="Tahoma" pitchFamily="34" charset="0"/>
                        </a:rPr>
                        <a:t>สามารถนำความรู้ที่ได้รับไปถ่ายทอดให้กับผู้รับการฝึกในประเทศของตนเองได้</a:t>
                      </a:r>
                      <a:endParaRPr lang="th-TH" sz="800" b="0" kern="1200" baseline="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3897187784"/>
              </p:ext>
            </p:extLst>
          </p:nvPr>
        </p:nvGraphicFramePr>
        <p:xfrm>
          <a:off x="1547664" y="3212977"/>
          <a:ext cx="6715173" cy="1152128"/>
        </p:xfrm>
        <a:graphic>
          <a:graphicData uri="http://schemas.openxmlformats.org/drawingml/2006/table">
            <a:tbl>
              <a:tblPr firstRow="1" bandRow="1">
                <a:tableStyleId>{5C22544A-7EE6-4342-B048-85BDC9FD1C3A}</a:tableStyleId>
              </a:tblPr>
              <a:tblGrid>
                <a:gridCol w="2127054">
                  <a:extLst>
                    <a:ext uri="{9D8B030D-6E8A-4147-A177-3AD203B41FA5}"/>
                  </a:extLst>
                </a:gridCol>
                <a:gridCol w="3855326">
                  <a:extLst>
                    <a:ext uri="{9D8B030D-6E8A-4147-A177-3AD203B41FA5}"/>
                  </a:extLst>
                </a:gridCol>
                <a:gridCol w="732793">
                  <a:extLst>
                    <a:ext uri="{9D8B030D-6E8A-4147-A177-3AD203B41FA5}"/>
                  </a:extLst>
                </a:gridCol>
              </a:tblGrid>
              <a:tr h="514232">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i="0" dirty="0" smtClean="0">
                          <a:solidFill>
                            <a:schemeClr val="tx1"/>
                          </a:solidFill>
                          <a:latin typeface="Tahoma" pitchFamily="34" charset="0"/>
                          <a:ea typeface="Tahoma" pitchFamily="34" charset="0"/>
                          <a:cs typeface="Tahoma" pitchFamily="34" charset="0"/>
                        </a:rPr>
                        <a:t>ร้อยละของผู้ผ่านการพัฒนาฝีมือที่ใน   กลุ่มประเทศ </a:t>
                      </a:r>
                      <a:r>
                        <a:rPr lang="en-US" sz="900" b="0" i="0" dirty="0" smtClean="0">
                          <a:solidFill>
                            <a:schemeClr val="tx1"/>
                          </a:solidFill>
                          <a:latin typeface="Tahoma" pitchFamily="34" charset="0"/>
                          <a:ea typeface="Tahoma" pitchFamily="34" charset="0"/>
                          <a:cs typeface="Tahoma" pitchFamily="34" charset="0"/>
                        </a:rPr>
                        <a:t>CLMV</a:t>
                      </a:r>
                      <a:r>
                        <a:rPr lang="th-TH" sz="900" b="0" i="0" dirty="0" smtClean="0">
                          <a:solidFill>
                            <a:schemeClr val="tx1"/>
                          </a:solidFill>
                          <a:latin typeface="Tahoma" pitchFamily="34" charset="0"/>
                          <a:ea typeface="Tahoma" pitchFamily="34" charset="0"/>
                          <a:cs typeface="Tahoma" pitchFamily="34" charset="0"/>
                        </a:rPr>
                        <a:t> สามารถนำความรู้และทักษะที่ได้รับไปถ่ายทอดให้กับผู้รับการฝึกในประเทศของตนเองได้</a:t>
                      </a:r>
                      <a:endParaRPr lang="th-TH" sz="900" b="0" i="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จำนวนบุคลากรภาครัฐ รัฐวิสาหกิจ และบุคลากรทางการศึกษา ในกลุ่มประเทศ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CLMV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ที่ผ่านการฝึกอบรม และ</a:t>
                      </a:r>
                      <a:r>
                        <a:rPr lang="th-TH" sz="900" b="0" dirty="0" smtClean="0">
                          <a:solidFill>
                            <a:schemeClr val="tx1"/>
                          </a:solidFill>
                          <a:latin typeface="Tahoma" pitchFamily="34" charset="0"/>
                          <a:ea typeface="Tahoma" pitchFamily="34" charset="0"/>
                          <a:cs typeface="Tahoma" pitchFamily="34" charset="0"/>
                        </a:rPr>
                        <a:t>สามารถนำความรู้และทักษะที่ได้รับไปถ่ายทอดให้กับผู้รับการฝึกในประเทศของตนเองได้</a:t>
                      </a:r>
                      <a:endParaRPr lang="en-US"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X</a:t>
                      </a:r>
                      <a:r>
                        <a:rPr lang="en-US" sz="900" b="0" baseline="0" dirty="0" smtClean="0">
                          <a:solidFill>
                            <a:schemeClr val="tx1"/>
                          </a:solidFill>
                          <a:latin typeface="Tahoma" pitchFamily="34" charset="0"/>
                          <a:ea typeface="Tahoma" pitchFamily="34" charset="0"/>
                          <a:cs typeface="Tahoma" pitchFamily="34" charset="0"/>
                        </a:rPr>
                        <a:t> </a:t>
                      </a:r>
                      <a:r>
                        <a:rPr lang="en-US" sz="900" b="0" baseline="0" dirty="0">
                          <a:solidFill>
                            <a:schemeClr val="tx1"/>
                          </a:solidFill>
                          <a:latin typeface="Tahoma" pitchFamily="34" charset="0"/>
                          <a:ea typeface="Tahoma" pitchFamily="34" charset="0"/>
                          <a:cs typeface="Tahoma" pitchFamily="34" charset="0"/>
                        </a:rPr>
                        <a:t>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37896">
                <a:tc vMerge="1">
                  <a:txBody>
                    <a:bodyPr/>
                    <a:lstStyle/>
                    <a:p>
                      <a:endParaRPr lang="th-TH" dirty="0"/>
                    </a:p>
                  </a:txBody>
                  <a:tcPr>
                    <a:noFill/>
                  </a:tcPr>
                </a:tc>
                <a:tc>
                  <a:txBody>
                    <a:bodyPr/>
                    <a:lstStyle/>
                    <a:p>
                      <a:pPr algn="ct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จำนวนบุคลากรภาครัฐ รัฐวิสาหกิจ และบุคลากรทางการศึกษา ในกลุ่มประเทศ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CLMV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ที่ผ่านการฝึกอบรมทั้งหมด</a:t>
                      </a:r>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2396376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713" y="7620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0" y="-76200"/>
            <a:ext cx="8243888" cy="707886"/>
          </a:xfrm>
          <a:prstGeom prst="rect">
            <a:avLst/>
          </a:prstGeom>
          <a:noFill/>
        </p:spPr>
        <p:txBody>
          <a:bodyPr>
            <a:spAutoFit/>
          </a:bodyPr>
          <a:lstStyle/>
          <a:p>
            <a:pPr fontAlgn="auto">
              <a:spcBef>
                <a:spcPts val="0"/>
              </a:spcBef>
              <a:spcAft>
                <a:spcPts val="0"/>
              </a:spcAft>
              <a:defRPr/>
            </a:pPr>
            <a:r>
              <a:rPr lang="th-TH" sz="2000" b="1" spc="-70" dirty="0">
                <a:latin typeface="Tahoma" pitchFamily="34" charset="0"/>
                <a:cs typeface="Tahoma" pitchFamily="34" charset="0"/>
              </a:rPr>
              <a:t>ตัวชี้วัดองค์ประกอบที่ </a:t>
            </a:r>
            <a:r>
              <a:rPr lang="en-US" sz="2400" b="1" dirty="0">
                <a:latin typeface="Tahoma" pitchFamily="34" charset="0"/>
                <a:cs typeface="Tahoma" pitchFamily="34" charset="0"/>
              </a:rPr>
              <a:t>2 </a:t>
            </a:r>
            <a:r>
              <a:rPr lang="en-US" sz="1400" b="1" dirty="0">
                <a:latin typeface="Tahoma" pitchFamily="34" charset="0"/>
                <a:cs typeface="Tahoma" pitchFamily="34" charset="0"/>
              </a:rPr>
              <a:t>Agenda Base </a:t>
            </a:r>
            <a:r>
              <a:rPr lang="th-TH" sz="1000" b="1" spc="-70" dirty="0" smtClean="0">
                <a:latin typeface="Tahoma" pitchFamily="34" charset="0"/>
                <a:cs typeface="Tahoma" pitchFamily="34" charset="0"/>
              </a:rPr>
              <a:t>(</a:t>
            </a:r>
            <a:r>
              <a:rPr lang="th-TH" sz="1000" b="1" spc="-70" dirty="0">
                <a:latin typeface="Tahoma" pitchFamily="34" charset="0"/>
                <a:cs typeface="Tahoma" pitchFamily="34" charset="0"/>
              </a:rPr>
              <a:t>สถาบันพัฒนาฝีมือแรงงาน / สำนักงานพัฒนาฝีมือแรงงาน ทุกแห่ง)</a:t>
            </a: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95275" y="647700"/>
            <a:ext cx="7589838" cy="549275"/>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0" rIns="72000" bIns="72000" anchor="ctr"/>
          <a:lstStyle/>
          <a:p>
            <a:pPr algn="ctr" fontAlgn="auto">
              <a:spcBef>
                <a:spcPts val="0"/>
              </a:spcBef>
              <a:spcAft>
                <a:spcPts val="0"/>
              </a:spcAft>
              <a:defRPr/>
            </a:pP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ตัวชี้วัด </a:t>
            </a:r>
            <a:r>
              <a:rPr lang="en-US" sz="1400" kern="0" dirty="0" smtClean="0">
                <a:solidFill>
                  <a:schemeClr val="tx1"/>
                </a:solidFill>
                <a:latin typeface="Tahoma" pitchFamily="34" charset="0"/>
                <a:ea typeface="Tahoma" pitchFamily="34" charset="0"/>
                <a:cs typeface="Tahoma" pitchFamily="34" charset="0"/>
              </a:rPr>
              <a:t>2.4</a:t>
            </a:r>
            <a:r>
              <a:rPr lang="th-TH" sz="1400" kern="0" dirty="0" smtClean="0">
                <a:solidFill>
                  <a:schemeClr val="tx1"/>
                </a:solidFill>
                <a:latin typeface="Tahoma" pitchFamily="34" charset="0"/>
                <a:ea typeface="Tahoma" pitchFamily="34" charset="0"/>
                <a:cs typeface="Tahoma" pitchFamily="34" charset="0"/>
              </a:rPr>
              <a:t> </a:t>
            </a: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ความสำเร็จของการบรรลุผลสัมฤทธิ์ในโครงการเพิ่มผลิตภาพแรงงาน สู่ </a:t>
            </a:r>
            <a:r>
              <a:rPr lang="en-US" sz="1400" kern="0" dirty="0">
                <a:solidFill>
                  <a:schemeClr val="tx1"/>
                </a:solidFill>
                <a:latin typeface="Tahoma" pitchFamily="34" charset="0"/>
                <a:ea typeface="Tahoma" pitchFamily="34" charset="0"/>
                <a:cs typeface="Tahoma" pitchFamily="34" charset="0"/>
              </a:rPr>
              <a:t>SME 4.0</a:t>
            </a:r>
            <a:endParaRPr lang="th-TH" sz="14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193800"/>
            <a:ext cx="43926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cs typeface="Angsana New" pitchFamily="18" charset="-34"/>
              </a:defRPr>
            </a:lvl1pPr>
            <a:lvl2pPr marL="742950" indent="-285750" eaLnBrk="0" hangingPunct="0">
              <a:defRPr sz="2800">
                <a:solidFill>
                  <a:schemeClr val="tx1"/>
                </a:solidFill>
                <a:latin typeface="Arial" charset="0"/>
                <a:cs typeface="Angsana New" pitchFamily="18" charset="-34"/>
              </a:defRPr>
            </a:lvl2pPr>
            <a:lvl3pPr marL="1143000" indent="-228600" eaLnBrk="0" hangingPunct="0">
              <a:defRPr sz="2800">
                <a:solidFill>
                  <a:schemeClr val="tx1"/>
                </a:solidFill>
                <a:latin typeface="Arial" charset="0"/>
                <a:cs typeface="Angsana New" pitchFamily="18" charset="-34"/>
              </a:defRPr>
            </a:lvl3pPr>
            <a:lvl4pPr marL="1600200" indent="-228600" eaLnBrk="0" hangingPunct="0">
              <a:defRPr sz="2800">
                <a:solidFill>
                  <a:schemeClr val="tx1"/>
                </a:solidFill>
                <a:latin typeface="Arial" charset="0"/>
                <a:cs typeface="Angsana New" pitchFamily="18" charset="-34"/>
              </a:defRPr>
            </a:lvl4pPr>
            <a:lvl5pPr marL="2057400" indent="-228600" eaLnBrk="0" hangingPunct="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sz="1100" b="1">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958479427"/>
              </p:ext>
            </p:extLst>
          </p:nvPr>
        </p:nvGraphicFramePr>
        <p:xfrm>
          <a:off x="282575" y="1446213"/>
          <a:ext cx="8610600" cy="3108950"/>
        </p:xfrm>
        <a:graphic>
          <a:graphicData uri="http://schemas.openxmlformats.org/drawingml/2006/table">
            <a:tbl>
              <a:tblPr firstRow="1" bandRow="1">
                <a:tableStyleId>{5C22544A-7EE6-4342-B048-85BDC9FD1C3A}</a:tableStyleId>
              </a:tblPr>
              <a:tblGrid>
                <a:gridCol w="8610600">
                  <a:extLst>
                    <a:ext uri="{9D8B030D-6E8A-4147-A177-3AD203B41FA5}"/>
                  </a:extLst>
                </a:gridCol>
              </a:tblGrid>
              <a:tr h="3108614">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สำเร็จของการบรรลุผลสัมฤทธิ์ในโครงการเพิ่มผลิตภาพแรงงาน สู่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SME</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4.0 เป็นการประเมินผลสัมฤทธิ์ของการดำเนินโครงการ โดยมีเป้าหมายในการเพิ่มประสิทธิภาพการผลิตและการให้บริการของสถานประกอบกิจการ ผลิตภาพแรงงานที่มีคุณภาพสูง แสดงถึงการทำงานของแรงงานที่มีประสิทธิภาพสูงขึ้น ดังนั้นการเพิ่มผลิตภาพแรงงานจึงเป็นการพัฒนาแรงงานให้มีขีดความสามารถด้านการผลิตที่สูงขึ้น ส่งผลต่อต้นทุนการผลิตหรือบริการให้ลดต่ำลง ลดการสูญเสียในกระบวนการผลิตและบริการ ซึ่งเป็นแผนงานบูรณาการพัฒนาผู้ประกอบการ เศรษฐกิจชุมชน และวิสาหกิจขนาดกลางและขนาดย่อมสู่สากล ประจำปีงบประมาณ พ.ศ. 2562</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พิจารณาจากร้อยละของจำนวนสถานประกอบการ เป้าหมายที่สามารถเพิ่มผลิตภาพแรงงานและลดการสูญเสียได้ตามเป้าหมายที่กำหนด ภายใต้โครงการเพิ่มผลิตภาพแรงงาน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SME 4.0</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โดยกำหนดเป้าหมายให้สามารถเพิ่มผลิตภาพแรงงานและลดการสูญเสียได้อย่างน้อยร้อยละ 10</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 ไม่มี -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(ถ้ามี)</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ผลการดำเนินงานในระบบสารสนเทศกรมพัฒนาฝีมือแรงงาน หรือรูปแบบที่กรมกำหนด</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 </a:t>
                      </a: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กองพัฒนาศักยภาพแรงงานและผู้ประกอบกิจการ  ผู้รับผิดชอบ</a:t>
                      </a:r>
                      <a:r>
                        <a:rPr lang="en-US"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 </a:t>
                      </a: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ผู้อำนวยการกลุ่มงานส่งเสริมขีดความสามารถผู้ประกอบกิจการ </a:t>
                      </a:r>
                      <a:b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นางสาวกฤษณา ปานสุข และนางสาวกาญจนา สุธานนท์ </a:t>
                      </a:r>
                      <a:r>
                        <a:rPr lang="en-US"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สอบถามข้อมูลเพิ่มเติม โทรศัพท์ </a:t>
                      </a:r>
                      <a:r>
                        <a:rPr lang="en-US"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0 2245 4406  </a:t>
                      </a:r>
                      <a:r>
                        <a:rPr lang="en-US"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Line :</a:t>
                      </a:r>
                      <a:r>
                        <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Productivity Team</a:t>
                      </a:r>
                      <a:endParaRPr lang="th-TH" sz="900" b="0" spc="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(ถ้ามี)</a:t>
                      </a: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T="45715" marB="45715">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7" name="TextBox 14"/>
          <p:cNvSpPr txBox="1">
            <a:spLocks noChangeArrowheads="1"/>
          </p:cNvSpPr>
          <p:nvPr/>
        </p:nvSpPr>
        <p:spPr bwMode="auto">
          <a:xfrm>
            <a:off x="185738" y="4652963"/>
            <a:ext cx="84248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cs typeface="Angsana New" pitchFamily="18" charset="-34"/>
              </a:defRPr>
            </a:lvl1pPr>
            <a:lvl2pPr marL="742950" indent="-285750" eaLnBrk="0" hangingPunct="0">
              <a:defRPr sz="2800">
                <a:solidFill>
                  <a:schemeClr val="tx1"/>
                </a:solidFill>
                <a:latin typeface="Arial" charset="0"/>
                <a:cs typeface="Angsana New" pitchFamily="18" charset="-34"/>
              </a:defRPr>
            </a:lvl2pPr>
            <a:lvl3pPr marL="1143000" indent="-228600" eaLnBrk="0" hangingPunct="0">
              <a:defRPr sz="2800">
                <a:solidFill>
                  <a:schemeClr val="tx1"/>
                </a:solidFill>
                <a:latin typeface="Arial" charset="0"/>
                <a:cs typeface="Angsana New" pitchFamily="18" charset="-34"/>
              </a:defRPr>
            </a:lvl3pPr>
            <a:lvl4pPr marL="1600200" indent="-228600" eaLnBrk="0" hangingPunct="0">
              <a:defRPr sz="2800">
                <a:solidFill>
                  <a:schemeClr val="tx1"/>
                </a:solidFill>
                <a:latin typeface="Arial" charset="0"/>
                <a:cs typeface="Angsana New" pitchFamily="18" charset="-34"/>
              </a:defRPr>
            </a:lvl4pPr>
            <a:lvl5pPr marL="2057400" indent="-228600" eaLnBrk="0" hangingPunct="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058" name="Group 4"/>
          <p:cNvGrpSpPr>
            <a:grpSpLocks/>
          </p:cNvGrpSpPr>
          <p:nvPr/>
        </p:nvGrpSpPr>
        <p:grpSpPr bwMode="auto">
          <a:xfrm>
            <a:off x="1052513" y="4694238"/>
            <a:ext cx="7943850" cy="317500"/>
            <a:chOff x="1153093" y="4031945"/>
            <a:chExt cx="7943402" cy="341526"/>
          </a:xfrm>
        </p:grpSpPr>
        <p:sp>
          <p:nvSpPr>
            <p:cNvPr id="17" name="TextBox 16"/>
            <p:cNvSpPr txBox="1"/>
            <p:nvPr/>
          </p:nvSpPr>
          <p:spPr>
            <a:xfrm>
              <a:off x="1153093" y="4031945"/>
              <a:ext cx="1336600" cy="338111"/>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79551"/>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2" y="4286381"/>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7" y="4035360"/>
              <a:ext cx="1336600" cy="338111"/>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7" y="4279551"/>
              <a:ext cx="310973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79551"/>
              <a:ext cx="301766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nvGraphicFramePr>
        <p:xfrm>
          <a:off x="30163" y="5046663"/>
          <a:ext cx="9007472" cy="1371600"/>
        </p:xfrm>
        <a:graphic>
          <a:graphicData uri="http://schemas.openxmlformats.org/drawingml/2006/table">
            <a:tbl>
              <a:tblPr firstRow="1"/>
              <a:tblGrid>
                <a:gridCol w="1160861">
                  <a:extLst>
                    <a:ext uri="{9D8B030D-6E8A-4147-A177-3AD203B41FA5}"/>
                  </a:extLst>
                </a:gridCol>
                <a:gridCol w="403298">
                  <a:extLst>
                    <a:ext uri="{9D8B030D-6E8A-4147-A177-3AD203B41FA5}"/>
                  </a:extLst>
                </a:gridCol>
                <a:gridCol w="391912">
                  <a:extLst>
                    <a:ext uri="{9D8B030D-6E8A-4147-A177-3AD203B41FA5}"/>
                  </a:extLst>
                </a:gridCol>
                <a:gridCol w="371815">
                  <a:extLst>
                    <a:ext uri="{9D8B030D-6E8A-4147-A177-3AD203B41FA5}"/>
                  </a:extLst>
                </a:gridCol>
                <a:gridCol w="492404">
                  <a:extLst>
                    <a:ext uri="{9D8B030D-6E8A-4147-A177-3AD203B41FA5}"/>
                  </a:extLst>
                </a:gridCol>
                <a:gridCol w="442158">
                  <a:extLst>
                    <a:ext uri="{9D8B030D-6E8A-4147-A177-3AD203B41FA5}"/>
                  </a:extLst>
                </a:gridCol>
                <a:gridCol w="1918710">
                  <a:extLst>
                    <a:ext uri="{9D8B030D-6E8A-4147-A177-3AD203B41FA5}"/>
                  </a:extLst>
                </a:gridCol>
                <a:gridCol w="392573">
                  <a:extLst>
                    <a:ext uri="{9D8B030D-6E8A-4147-A177-3AD203B41FA5}"/>
                  </a:extLst>
                </a:gridCol>
                <a:gridCol w="391913">
                  <a:extLst>
                    <a:ext uri="{9D8B030D-6E8A-4147-A177-3AD203B41FA5}"/>
                  </a:extLst>
                </a:gridCol>
                <a:gridCol w="391912">
                  <a:extLst>
                    <a:ext uri="{9D8B030D-6E8A-4147-A177-3AD203B41FA5}"/>
                  </a:extLst>
                </a:gridCol>
                <a:gridCol w="391913">
                  <a:extLst>
                    <a:ext uri="{9D8B030D-6E8A-4147-A177-3AD203B41FA5}"/>
                  </a:extLst>
                </a:gridCol>
                <a:gridCol w="391913">
                  <a:extLst>
                    <a:ext uri="{9D8B030D-6E8A-4147-A177-3AD203B41FA5}"/>
                  </a:extLst>
                </a:gridCol>
                <a:gridCol w="1866090">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91446" marR="9144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marL="91446" marR="9144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dirty="0" smtClean="0">
                          <a:solidFill>
                            <a:schemeClr val="tx1"/>
                          </a:solidFill>
                          <a:effectLst/>
                          <a:latin typeface="Tahoma" pitchFamily="34" charset="0"/>
                          <a:ea typeface="Tahoma" pitchFamily="34" charset="0"/>
                          <a:cs typeface="Tahoma" pitchFamily="34" charset="0"/>
                          <a:sym typeface="Wingdings 2"/>
                        </a:rPr>
                        <a:t> จำนวนสถานประกอบกิจการเป้าหมายเข้าร่วมโครงการได้ตามแผนร้อยละ</a:t>
                      </a:r>
                      <a:r>
                        <a:rPr lang="th-TH" sz="800" b="0" kern="1200" baseline="0" dirty="0" smtClean="0">
                          <a:solidFill>
                            <a:schemeClr val="tx1"/>
                          </a:solidFill>
                          <a:effectLst/>
                          <a:latin typeface="Tahoma" pitchFamily="34" charset="0"/>
                          <a:ea typeface="Tahoma" pitchFamily="34" charset="0"/>
                          <a:cs typeface="Tahoma" pitchFamily="34" charset="0"/>
                          <a:sym typeface="Wingdings 2"/>
                        </a:rPr>
                        <a:t> 100 เป้าหมายรวมของแต่ละหน่วยงาน</a:t>
                      </a:r>
                      <a:endParaRPr lang="th-TH" sz="800" b="0" kern="1200" dirty="0" smtClean="0">
                        <a:solidFill>
                          <a:schemeClr val="tx1"/>
                        </a:solidFill>
                        <a:effectLst/>
                        <a:latin typeface="Tahoma" pitchFamily="34" charset="0"/>
                        <a:ea typeface="Tahoma" pitchFamily="34" charset="0"/>
                        <a:cs typeface="Tahoma" pitchFamily="34" charset="0"/>
                        <a:sym typeface="Wingdings 2"/>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80975" marR="0" indent="-18097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dirty="0" smtClean="0">
                          <a:solidFill>
                            <a:schemeClr val="tx1"/>
                          </a:solidFill>
                          <a:effectLst/>
                          <a:latin typeface="Tahoma" pitchFamily="34" charset="0"/>
                          <a:ea typeface="Tahoma" pitchFamily="34" charset="0"/>
                          <a:cs typeface="Tahoma" pitchFamily="34" charset="0"/>
                          <a:sym typeface="Wingdings 2"/>
                        </a:rPr>
                        <a:t> ค่าเฉลี่ยร้อยละของการเพิ่มผลิตภาพแรงงานและลดการสูญเสีย           ไม่น้อยกว่าร้อยละ</a:t>
                      </a:r>
                      <a:r>
                        <a:rPr lang="th-TH" sz="800" b="0" kern="1200" baseline="0" dirty="0" smtClean="0">
                          <a:solidFill>
                            <a:schemeClr val="tx1"/>
                          </a:solidFill>
                          <a:effectLst/>
                          <a:latin typeface="Tahoma" pitchFamily="34" charset="0"/>
                          <a:ea typeface="Tahoma" pitchFamily="34" charset="0"/>
                          <a:cs typeface="Tahoma" pitchFamily="34" charset="0"/>
                          <a:sym typeface="Wingdings 2"/>
                        </a:rPr>
                        <a:t> 10</a:t>
                      </a:r>
                      <a:endParaRPr lang="th-TH" sz="800" b="0" kern="1200" dirty="0" smtClean="0">
                        <a:solidFill>
                          <a:schemeClr val="tx1"/>
                        </a:solidFill>
                        <a:effectLst/>
                        <a:latin typeface="Tahoma" pitchFamily="34" charset="0"/>
                        <a:ea typeface="Tahoma" pitchFamily="34" charset="0"/>
                        <a:cs typeface="Tahoma" pitchFamily="34" charset="0"/>
                        <a:sym typeface="Wingdings 2"/>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dirty="0" smtClean="0">
                          <a:solidFill>
                            <a:schemeClr val="tx1"/>
                          </a:solidFill>
                          <a:effectLst/>
                          <a:latin typeface="Tahoma" pitchFamily="34" charset="0"/>
                          <a:ea typeface="Tahoma" pitchFamily="34" charset="0"/>
                          <a:cs typeface="Tahoma" pitchFamily="34" charset="0"/>
                        </a:rPr>
                        <a:t> </a:t>
                      </a:r>
                      <a:endParaRPr lang="th-TH" sz="800" b="0" kern="1200" baseline="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baseline="0" dirty="0" smtClean="0">
                          <a:solidFill>
                            <a:schemeClr val="tx1"/>
                          </a:solidFill>
                          <a:effectLst/>
                          <a:latin typeface="Tahoma" pitchFamily="34" charset="0"/>
                          <a:ea typeface="Tahoma" pitchFamily="34" charset="0"/>
                          <a:cs typeface="Tahoma" pitchFamily="34" charset="0"/>
                        </a:rPr>
                        <a:t>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baseline="0" dirty="0" smtClean="0">
                          <a:solidFill>
                            <a:schemeClr val="tx1"/>
                          </a:solidFill>
                          <a:effectLst/>
                          <a:latin typeface="Tahoma" pitchFamily="34" charset="0"/>
                          <a:ea typeface="Tahoma" pitchFamily="34" charset="0"/>
                          <a:cs typeface="Tahoma" pitchFamily="34" charset="0"/>
                        </a:rPr>
                        <a:t> </a:t>
                      </a:r>
                    </a:p>
                  </a:txBody>
                  <a:tcPr marL="91446" marR="9144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3" name="Table 29"/>
          <p:cNvGraphicFramePr>
            <a:graphicFrameLocks noGrp="1"/>
          </p:cNvGraphicFramePr>
          <p:nvPr/>
        </p:nvGraphicFramePr>
        <p:xfrm>
          <a:off x="1187450" y="3201988"/>
          <a:ext cx="6913563" cy="731838"/>
        </p:xfrm>
        <a:graphic>
          <a:graphicData uri="http://schemas.openxmlformats.org/drawingml/2006/table">
            <a:tbl>
              <a:tblPr firstRow="1" bandRow="1">
                <a:tableStyleId>{5C22544A-7EE6-4342-B048-85BDC9FD1C3A}</a:tableStyleId>
              </a:tblPr>
              <a:tblGrid>
                <a:gridCol w="2016455">
                  <a:extLst>
                    <a:ext uri="{9D8B030D-6E8A-4147-A177-3AD203B41FA5}"/>
                  </a:extLst>
                </a:gridCol>
                <a:gridCol w="4104929">
                  <a:extLst>
                    <a:ext uri="{9D8B030D-6E8A-4147-A177-3AD203B41FA5}"/>
                  </a:extLst>
                </a:gridCol>
                <a:gridCol w="792179">
                  <a:extLst>
                    <a:ext uri="{9D8B030D-6E8A-4147-A177-3AD203B41FA5}"/>
                  </a:extLst>
                </a:gridCol>
              </a:tblGrid>
              <a:tr h="365919">
                <a:tc rowSpan="2">
                  <a:txBody>
                    <a:bodyPr/>
                    <a:lstStyle/>
                    <a:p>
                      <a:r>
                        <a:rPr lang="th-TH" sz="800" dirty="0" smtClean="0">
                          <a:solidFill>
                            <a:schemeClr val="tx1"/>
                          </a:solidFill>
                          <a:latin typeface="Tahoma" pitchFamily="34" charset="0"/>
                          <a:ea typeface="Tahoma" pitchFamily="34" charset="0"/>
                          <a:cs typeface="Tahoma" pitchFamily="34" charset="0"/>
                        </a:rPr>
                        <a:t>ค่าเฉลี่ยร้อยละของการเพิ่มผลิตภาพ</a:t>
                      </a:r>
                    </a:p>
                    <a:p>
                      <a:r>
                        <a:rPr lang="th-TH" sz="800" dirty="0" smtClean="0">
                          <a:solidFill>
                            <a:schemeClr val="tx1"/>
                          </a:solidFill>
                          <a:latin typeface="Tahoma" pitchFamily="34" charset="0"/>
                          <a:ea typeface="Tahoma" pitchFamily="34" charset="0"/>
                          <a:cs typeface="Tahoma" pitchFamily="34" charset="0"/>
                        </a:rPr>
                        <a:t>แรงงานและลดการสูญเสีย</a:t>
                      </a:r>
                      <a:endParaRPr lang="th-TH" sz="800" dirty="0">
                        <a:solidFill>
                          <a:schemeClr val="tx1"/>
                        </a:solidFill>
                        <a:latin typeface="Tahoma" pitchFamily="34" charset="0"/>
                        <a:ea typeface="Tahoma" pitchFamily="34" charset="0"/>
                        <a:cs typeface="Tahoma" pitchFamily="34" charset="0"/>
                      </a:endParaRPr>
                    </a:p>
                  </a:txBody>
                  <a:tcPr marL="91451" marR="91451" marT="45740" marB="45740"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900" dirty="0" smtClean="0">
                          <a:solidFill>
                            <a:schemeClr val="tx1"/>
                          </a:solidFill>
                          <a:latin typeface="Tahoma" pitchFamily="34" charset="0"/>
                          <a:ea typeface="Tahoma" pitchFamily="34" charset="0"/>
                          <a:cs typeface="Tahoma" pitchFamily="34" charset="0"/>
                        </a:rPr>
                        <a:t>ร้อยละของการเพิ่มผลิตภาพแรงงานและลดการสูญเสีย</a:t>
                      </a:r>
                    </a:p>
                    <a:p>
                      <a:pPr algn="ctr"/>
                      <a:r>
                        <a:rPr lang="th-TH" sz="900" dirty="0" smtClean="0">
                          <a:solidFill>
                            <a:schemeClr val="tx1"/>
                          </a:solidFill>
                          <a:latin typeface="Tahoma" pitchFamily="34" charset="0"/>
                          <a:ea typeface="Tahoma" pitchFamily="34" charset="0"/>
                          <a:cs typeface="Tahoma" pitchFamily="34" charset="0"/>
                        </a:rPr>
                        <a:t>ของสถานประกอบกิจการที่เข้าร่วมโครงการในปี</a:t>
                      </a:r>
                      <a:r>
                        <a:rPr lang="th-TH" sz="900" baseline="0" dirty="0" smtClean="0">
                          <a:solidFill>
                            <a:schemeClr val="tx1"/>
                          </a:solidFill>
                          <a:latin typeface="Tahoma" pitchFamily="34" charset="0"/>
                          <a:ea typeface="Tahoma" pitchFamily="34" charset="0"/>
                          <a:cs typeface="Tahoma" pitchFamily="34" charset="0"/>
                        </a:rPr>
                        <a:t> 2562</a:t>
                      </a:r>
                      <a:endParaRPr lang="th-TH" sz="900" dirty="0">
                        <a:solidFill>
                          <a:schemeClr val="tx1"/>
                        </a:solidFill>
                        <a:latin typeface="Tahoma" pitchFamily="34" charset="0"/>
                        <a:ea typeface="Tahoma" pitchFamily="34" charset="0"/>
                        <a:cs typeface="Tahoma" pitchFamily="34" charset="0"/>
                      </a:endParaRPr>
                    </a:p>
                  </a:txBody>
                  <a:tcPr marL="91451" marR="91451" marT="45740" marB="4574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latin typeface="Tahoma" pitchFamily="34" charset="0"/>
                          <a:ea typeface="Tahoma" pitchFamily="34" charset="0"/>
                          <a:cs typeface="Tahoma" pitchFamily="34" charset="0"/>
                        </a:rPr>
                        <a:t>X</a:t>
                      </a:r>
                      <a:r>
                        <a:rPr lang="en-US" sz="800" b="0" baseline="0" dirty="0" smtClean="0">
                          <a:solidFill>
                            <a:schemeClr val="tx1"/>
                          </a:solidFill>
                          <a:latin typeface="Tahoma" pitchFamily="34" charset="0"/>
                          <a:ea typeface="Tahoma" pitchFamily="34" charset="0"/>
                          <a:cs typeface="Tahoma" pitchFamily="34" charset="0"/>
                        </a:rPr>
                        <a:t> 100</a:t>
                      </a:r>
                      <a:endParaRPr lang="th-TH" sz="800" b="0" dirty="0" smtClean="0">
                        <a:solidFill>
                          <a:schemeClr val="tx1"/>
                        </a:solidFill>
                        <a:latin typeface="Tahoma" pitchFamily="34" charset="0"/>
                        <a:ea typeface="Tahoma" pitchFamily="34" charset="0"/>
                        <a:cs typeface="Tahoma" pitchFamily="34" charset="0"/>
                      </a:endParaRPr>
                    </a:p>
                  </a:txBody>
                  <a:tcPr marL="91451" marR="91451" marT="45740" marB="4574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365919">
                <a:tc vMerge="1">
                  <a:txBody>
                    <a:bodyPr/>
                    <a:lstStyle/>
                    <a:p>
                      <a:endParaRPr lang="th-TH" dirty="0"/>
                    </a:p>
                  </a:txBody>
                  <a:tcPr>
                    <a:noFill/>
                  </a:tcPr>
                </a:tc>
                <a:tc>
                  <a:txBody>
                    <a:bodyPr/>
                    <a:lstStyle/>
                    <a:p>
                      <a:pPr algn="ctr"/>
                      <a:r>
                        <a:rPr lang="th-TH" sz="900" b="1" dirty="0" smtClean="0">
                          <a:solidFill>
                            <a:schemeClr val="tx1"/>
                          </a:solidFill>
                          <a:latin typeface="Tahoma" pitchFamily="34" charset="0"/>
                          <a:ea typeface="Tahoma" pitchFamily="34" charset="0"/>
                          <a:cs typeface="Tahoma" pitchFamily="34" charset="0"/>
                        </a:rPr>
                        <a:t>จำนวนสถานประกอบกิจการทั้งหมด</a:t>
                      </a:r>
                    </a:p>
                    <a:p>
                      <a:pPr algn="ctr"/>
                      <a:r>
                        <a:rPr lang="th-TH" sz="900" b="1" dirty="0" smtClean="0">
                          <a:solidFill>
                            <a:schemeClr val="tx1"/>
                          </a:solidFill>
                          <a:latin typeface="Tahoma" pitchFamily="34" charset="0"/>
                          <a:ea typeface="Tahoma" pitchFamily="34" charset="0"/>
                          <a:cs typeface="Tahoma" pitchFamily="34" charset="0"/>
                        </a:rPr>
                        <a:t>ที่เข้าร่วมโครงการเพิ่มผลิตภาพแรงงาน สู่ </a:t>
                      </a:r>
                      <a:r>
                        <a:rPr lang="en-US" sz="900" b="1" dirty="0" smtClean="0">
                          <a:solidFill>
                            <a:schemeClr val="tx1"/>
                          </a:solidFill>
                          <a:latin typeface="Tahoma" pitchFamily="34" charset="0"/>
                          <a:ea typeface="Tahoma" pitchFamily="34" charset="0"/>
                          <a:cs typeface="Tahoma" pitchFamily="34" charset="0"/>
                        </a:rPr>
                        <a:t>SME</a:t>
                      </a:r>
                      <a:r>
                        <a:rPr lang="en-US" sz="900" b="1" baseline="0" dirty="0" smtClean="0">
                          <a:solidFill>
                            <a:schemeClr val="tx1"/>
                          </a:solidFill>
                          <a:latin typeface="Tahoma" pitchFamily="34" charset="0"/>
                          <a:ea typeface="Tahoma" pitchFamily="34" charset="0"/>
                          <a:cs typeface="Tahoma" pitchFamily="34" charset="0"/>
                        </a:rPr>
                        <a:t> 4.0</a:t>
                      </a:r>
                      <a:r>
                        <a:rPr lang="th-TH" sz="900" b="1" baseline="0" dirty="0" smtClean="0">
                          <a:solidFill>
                            <a:schemeClr val="tx1"/>
                          </a:solidFill>
                          <a:latin typeface="Tahoma" pitchFamily="34" charset="0"/>
                          <a:ea typeface="Tahoma" pitchFamily="34" charset="0"/>
                          <a:cs typeface="Tahoma" pitchFamily="34" charset="0"/>
                        </a:rPr>
                        <a:t> ในปี 2562</a:t>
                      </a:r>
                      <a:endParaRPr lang="th-TH" sz="900" b="1" dirty="0">
                        <a:solidFill>
                          <a:schemeClr val="tx1"/>
                        </a:solidFill>
                        <a:latin typeface="Tahoma" pitchFamily="34" charset="0"/>
                        <a:ea typeface="Tahoma" pitchFamily="34" charset="0"/>
                        <a:cs typeface="Tahoma" pitchFamily="34" charset="0"/>
                      </a:endParaRPr>
                    </a:p>
                  </a:txBody>
                  <a:tcPr marL="91451" marR="91451" marT="45740" marB="45740">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extLst>
              </a:tr>
            </a:tbl>
          </a:graphicData>
        </a:graphic>
      </p:graphicFrame>
      <p:sp>
        <p:nvSpPr>
          <p:cNvPr id="2107" name="TextBox 26"/>
          <p:cNvSpPr txBox="1">
            <a:spLocks noChangeArrowheads="1"/>
          </p:cNvSpPr>
          <p:nvPr/>
        </p:nvSpPr>
        <p:spPr bwMode="auto">
          <a:xfrm>
            <a:off x="2916238" y="3446463"/>
            <a:ext cx="2889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cs typeface="Angsana New" pitchFamily="18" charset="-34"/>
              </a:defRPr>
            </a:lvl1pPr>
            <a:lvl2pPr marL="742950" indent="-285750" eaLnBrk="0" hangingPunct="0">
              <a:defRPr sz="2800">
                <a:solidFill>
                  <a:schemeClr val="tx1"/>
                </a:solidFill>
                <a:latin typeface="Arial" charset="0"/>
                <a:cs typeface="Angsana New" pitchFamily="18" charset="-34"/>
              </a:defRPr>
            </a:lvl2pPr>
            <a:lvl3pPr marL="1143000" indent="-228600" eaLnBrk="0" hangingPunct="0">
              <a:defRPr sz="2800">
                <a:solidFill>
                  <a:schemeClr val="tx1"/>
                </a:solidFill>
                <a:latin typeface="Arial" charset="0"/>
                <a:cs typeface="Angsana New" pitchFamily="18" charset="-34"/>
              </a:defRPr>
            </a:lvl3pPr>
            <a:lvl4pPr marL="1600200" indent="-228600" eaLnBrk="0" hangingPunct="0">
              <a:defRPr sz="2800">
                <a:solidFill>
                  <a:schemeClr val="tx1"/>
                </a:solidFill>
                <a:latin typeface="Arial" charset="0"/>
                <a:cs typeface="Angsana New" pitchFamily="18" charset="-34"/>
              </a:defRPr>
            </a:lvl4pPr>
            <a:lvl5pPr marL="2057400" indent="-228600" eaLnBrk="0" hangingPunct="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algn="ctr" eaLnBrk="1" hangingPunct="1"/>
            <a:r>
              <a:rPr lang="en-US" sz="900" b="1">
                <a:latin typeface="Tahoma" pitchFamily="34" charset="0"/>
                <a:cs typeface="Tahoma" pitchFamily="34" charset="0"/>
              </a:rPr>
              <a:t>=</a:t>
            </a:r>
            <a:endParaRPr lang="th-TH" sz="900" b="1">
              <a:latin typeface="Tahoma" pitchFamily="34" charset="0"/>
              <a:cs typeface="Tahoma" pitchFamily="34" charset="0"/>
            </a:endParaRPr>
          </a:p>
        </p:txBody>
      </p:sp>
    </p:spTree>
    <p:extLst>
      <p:ext uri="{BB962C8B-B14F-4D97-AF65-F5344CB8AC3E}">
        <p14:creationId xmlns:p14="http://schemas.microsoft.com/office/powerpoint/2010/main" val="585285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713" y="7620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0" y="-3175"/>
            <a:ext cx="8243888" cy="615553"/>
          </a:xfrm>
          <a:prstGeom prst="rect">
            <a:avLst/>
          </a:prstGeom>
          <a:noFill/>
        </p:spPr>
        <p:txBody>
          <a:bodyPr>
            <a:spAutoFit/>
          </a:bodyPr>
          <a:lstStyle/>
          <a:p>
            <a:pPr>
              <a:defRPr/>
            </a:pPr>
            <a:r>
              <a:rPr lang="th-TH" sz="1600" b="1" spc="-70" dirty="0">
                <a:latin typeface="Tahoma" pitchFamily="34" charset="0"/>
                <a:cs typeface="Tahoma" pitchFamily="34" charset="0"/>
              </a:rPr>
              <a:t>ตัวชี้วัดองค์ประกอบที่ </a:t>
            </a:r>
            <a:r>
              <a:rPr lang="en-US" b="1" dirty="0">
                <a:latin typeface="Tahoma" pitchFamily="34" charset="0"/>
                <a:cs typeface="Tahoma" pitchFamily="34" charset="0"/>
              </a:rPr>
              <a:t>2 </a:t>
            </a:r>
            <a:r>
              <a:rPr lang="en-US" sz="1100" b="1" dirty="0">
                <a:latin typeface="Tahoma" pitchFamily="34" charset="0"/>
                <a:cs typeface="Tahoma" pitchFamily="34" charset="0"/>
              </a:rPr>
              <a:t>Agenda Base </a:t>
            </a:r>
            <a:r>
              <a:rPr lang="th-TH" sz="1000" b="1" spc="-70" dirty="0" smtClean="0">
                <a:latin typeface="Tahoma" pitchFamily="34" charset="0"/>
                <a:cs typeface="Tahoma" pitchFamily="34" charset="0"/>
              </a:rPr>
              <a:t>(</a:t>
            </a:r>
            <a:r>
              <a:rPr lang="th-TH" sz="1000" b="1" spc="-70" dirty="0">
                <a:latin typeface="Tahoma" pitchFamily="34" charset="0"/>
                <a:cs typeface="Tahoma" pitchFamily="34" charset="0"/>
              </a:rPr>
              <a:t>สถาบันพัฒนาฝีมือแรงงาน / สำนักงานพัฒนาฝีมือแรงงาน ทุกแห่ง)</a:t>
            </a:r>
          </a:p>
          <a:p>
            <a:pPr eaLnBrk="1" fontAlgn="auto" hangingPunct="1">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0163" y="579438"/>
            <a:ext cx="8142287" cy="528637"/>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0" rIns="72000" bIns="72000"/>
          <a:lstStyle/>
          <a:p>
            <a:pPr eaLnBrk="1" fontAlgn="auto" hangingPunct="1">
              <a:spcBef>
                <a:spcPts val="0"/>
              </a:spcBef>
              <a:spcAft>
                <a:spcPts val="0"/>
              </a:spcAft>
              <a:defRPr/>
            </a:pPr>
            <a:r>
              <a:rPr lang="th-TH" sz="1400" kern="0" dirty="0">
                <a:solidFill>
                  <a:schemeClr val="tx1"/>
                </a:solidFill>
                <a:latin typeface="Tahoma" pitchFamily="34" charset="0"/>
                <a:ea typeface="Tahoma" pitchFamily="34" charset="0"/>
                <a:cs typeface="Tahoma" pitchFamily="34" charset="0"/>
              </a:rPr>
              <a:t>ตัวชี้วัด 2.5 </a:t>
            </a: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ความสำเร็จของการบรรลุผลสัมฤทธิ์ในโครงการฝึกอบรมแรงงานกลุ่มเป้าหมายเฉพาะ</a:t>
            </a:r>
            <a:r>
              <a:rPr lang="en-US" sz="1400" kern="0" dirty="0">
                <a:solidFill>
                  <a:schemeClr val="tx1"/>
                </a:solidFill>
                <a:latin typeface="Tahoma" pitchFamily="34" charset="0"/>
                <a:ea typeface="Tahoma" pitchFamily="34" charset="0"/>
                <a:cs typeface="Tahoma" pitchFamily="34" charset="0"/>
              </a:rPr>
              <a:t/>
            </a:r>
            <a:br>
              <a:rPr lang="en-US" sz="1400" kern="0" dirty="0">
                <a:solidFill>
                  <a:schemeClr val="tx1"/>
                </a:solidFill>
                <a:latin typeface="Tahoma" pitchFamily="34" charset="0"/>
                <a:ea typeface="Tahoma" pitchFamily="34" charset="0"/>
                <a:cs typeface="Tahoma" pitchFamily="34" charset="0"/>
              </a:rPr>
            </a:b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เพื่อเพิ่มโอกาสในการประกอบอาชีพ</a:t>
            </a:r>
          </a:p>
        </p:txBody>
      </p:sp>
      <p:sp>
        <p:nvSpPr>
          <p:cNvPr id="2053" name="TextBox 11"/>
          <p:cNvSpPr txBox="1">
            <a:spLocks noChangeArrowheads="1"/>
          </p:cNvSpPr>
          <p:nvPr/>
        </p:nvSpPr>
        <p:spPr bwMode="auto">
          <a:xfrm>
            <a:off x="87313" y="1068388"/>
            <a:ext cx="43926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altLang="en-US" sz="900" b="1">
                <a:latin typeface="Tahoma" pitchFamily="34" charset="0"/>
                <a:cs typeface="Tahoma" pitchFamily="34" charset="0"/>
              </a:rPr>
              <a:t>คำอธิบาย</a:t>
            </a:r>
          </a:p>
        </p:txBody>
      </p:sp>
      <p:graphicFrame>
        <p:nvGraphicFramePr>
          <p:cNvPr id="13" name="ตาราง 9"/>
          <p:cNvGraphicFramePr>
            <a:graphicFrameLocks noGrp="1"/>
          </p:cNvGraphicFramePr>
          <p:nvPr/>
        </p:nvGraphicFramePr>
        <p:xfrm>
          <a:off x="109538" y="1298575"/>
          <a:ext cx="8928100" cy="4906963"/>
        </p:xfrm>
        <a:graphic>
          <a:graphicData uri="http://schemas.openxmlformats.org/drawingml/2006/table">
            <a:tbl>
              <a:tblPr firstRow="1" bandRow="1">
                <a:tableStyleId>{5C22544A-7EE6-4342-B048-85BDC9FD1C3A}</a:tableStyleId>
              </a:tblPr>
              <a:tblGrid>
                <a:gridCol w="8928100">
                  <a:extLst>
                    <a:ext uri="{9D8B030D-6E8A-4147-A177-3AD203B41FA5}"/>
                  </a:extLst>
                </a:gridCol>
              </a:tblGrid>
              <a:tr h="49069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ความ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เร็จของการบรรลุผลสัมฤทธิ์ในโครงการฝึกอบรมแรงงานกลุ่มเป้าหมายเฉพาะเพื่อเพิ่มโอกาสในการประกอบอาชีพ เป็นการประเมินผลสัมฤทธิ์ของการดำเนินโครงการ โดยมีเป้าหมาย</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ให้กลุ่มเป้าหมายเฉพาะสามารถนำความรู้ไปสร้างโอกาสในการประกอบอาชีพ มีงานทำ ในระบบการจ้างงาน และการประกอบอาชีพอิสระ ซึ่งเป็นแผนงานบูรณาการพัฒนาศักยภาพคนตลอด</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ช่วงชีวิต ประจำปีงบประมาณ พ.ศ. 2562</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พิจารณาจากการดำเนินงานที่บรรลุผลสัมฤทธิ์ตามวัตถุประสงค์ของโครงการ โดยเน้นการติดตามและประเมินผล ตามแบบสอบถามผลสัมฤทธิ์ของกรม (แบบติดตามและประเมินผลการ</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ดำเนินงานพัฒนาฝีมือแรงงาน ปีงบประมาณ 2562)  และการบันทึกรายงานผลในระบบติดตามผลสัมฤทธิ์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2.1 รอบที่ 1 ระหว่างเดือนตุลาคม 2561 – 31 มีนาคม 2562 พิจารณาจาก</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แผนการปรับปรุงกระบวนการทำงานอย่างต่อเนื่อง ประจำปีงบประมาณ พ.ศ. 2562 ประกอบด้วย การประชุมวิเคราะห์ผลการดำเนินการในปีที่ผ่านมา/ปัญหาอุปสรรค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แผน/แนวทางการปรับปรุง การดำเนินการ ผลลัพท์ที่คาดหวัง โดยหน่วยงานต้องศึกษาข้อมูลของโครงการ การประสานงานกับหน่วยงานเครือข่าย กลุ่มเป้าหมาย หลักสูตร</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วิธีการดำเนินการ การประกันคุณภาพ การติดตามผลจากแบบสอบถาม การสัมภาษณ์ การถอดบทเรียนเพื่อประเมินผลสัมฤทธิ์ในด้านต่าง ๆ เป็นต้น รวมทั้ง ทำความเข้าใจ</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กับกลุ่มเป้าหมาย ตลอดจนนำผลมาใช้ในการปรับปรุงงานต่อไป โดยให้แนบไฟล์ประกอบในระบบติดตามผลสัมฤทธิ์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2.2 รอบที่ 2 ระหว่างเดือน เมษายน – 30 กันยายน 2562 พิจารณาจาก</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แผนการปรับปรุงกระบวนการทำงานอย่างต่อเนื่อง ประจำปีงบประมาณ พ.ศ. 2562 โดยในรอบการประเมินที่ 2 พิจารณาจาก ผลการดำเนินการ และผลลัพท์ที่</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เกิดขึ้นจริงอย่างเป็นรูปธรรมภายหลัง (โดยให้แนบไฟล์ประกอบในระบบติดตามผลสัมฤทธิ์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ผลการดำเนินการ</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effectLst/>
                          <a:latin typeface="Tahoma" pitchFamily="34" charset="0"/>
                          <a:ea typeface="Tahoma" pitchFamily="34" charset="0"/>
                          <a:cs typeface="Tahoma" pitchFamily="34" charset="0"/>
                        </a:rPr>
                        <a:t>ติดตามแบบสอบถามผลสัมฤทธิ์ของกรม </a:t>
                      </a:r>
                      <a:r>
                        <a:rPr lang="th-TH" sz="900" b="0" kern="1200" baseline="0" dirty="0" smtClean="0">
                          <a:solidFill>
                            <a:schemeClr val="tx1"/>
                          </a:solidFill>
                          <a:effectLst/>
                          <a:latin typeface="Tahoma" pitchFamily="34" charset="0"/>
                          <a:ea typeface="Tahoma" pitchFamily="34" charset="0"/>
                          <a:cs typeface="Tahoma" pitchFamily="34" charset="0"/>
                        </a:rPr>
                        <a:t>จาก</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การบันทึกรายงานผลในระบบติดตามผลสัมฤทธิ์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กรณีหน่วยงานเปลี่ยนแปลงเป้าหมายในแต่ละกลุ่มเป้าหมาย (9 กลุ่ม) ต้องได้รับความเห็นชอบจากกรมพัฒนาฝีมือแรงงาน (กองพัฒนาศักยภาพแรงงานและผู้ประกอบกิจการ) </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ใช้แบบสอบถามผลสัมฤทธิ์ของกรม (แบบติดตามและประเมินผลการดำเนินงานพัฒนาฝีมือแรงงาน ปีงบประมาณ 2562) ในภาคผนวก</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ใช้แบบฟอร์มการรายงานแผนการปรับปรุงกระบวนการทำงานอย่างต่อเนื่อง ประจำปีงบประมาณ พ.ศ. 2562 ในภาคผนวก</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หลักฐาน (ถ้ามี)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แบบรายงานแผนการปรับปรุงกระบวนการทำงานอย่างต่อเนื่อง ประจำปีงบประมาณ พ.ศ. 2562 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0" indent="0">
                        <a:buNone/>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กองพัฒนาศักยภาพแรงงานและผู้ประกอบกิจการ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นางสาวจิตชญา อ่ำสาริกา   ผู้อำนวยการกลุ่มงานพัฒนาศักยภาพแรงงานกลุ่มเป้าหมายเฉพาะ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นางสาวรวิชา อินหัน           นักวิชาการพัฒนาฝีมือแรงงานปฏิบัติการ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นางสาวดาว ทรัพย์มูลย์       พนักงานธุรการ ส3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0 2245 3705</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indent="0">
                        <a:buNone/>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91445" marR="91445" marT="45740" marB="4574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150813" y="5373688"/>
            <a:ext cx="84248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altLang="en-US" sz="1000" b="1" dirty="0">
                <a:latin typeface="Tahoma" pitchFamily="34" charset="0"/>
                <a:cs typeface="Tahoma" pitchFamily="34" charset="0"/>
              </a:rPr>
              <a:t>เป้าหมายตามรอบ</a:t>
            </a:r>
            <a:r>
              <a:rPr lang="th-TH" altLang="en-US" sz="1000" b="1" dirty="0" smtClean="0">
                <a:latin typeface="Tahoma" pitchFamily="34" charset="0"/>
                <a:cs typeface="Tahoma" pitchFamily="34" charset="0"/>
              </a:rPr>
              <a:t>ประเมิน</a:t>
            </a:r>
            <a:endParaRPr lang="th-TH" altLang="en-US" sz="1000" b="1" dirty="0">
              <a:latin typeface="Tahoma" pitchFamily="34" charset="0"/>
              <a:cs typeface="Tahoma" pitchFamily="34" charset="0"/>
            </a:endParaRPr>
          </a:p>
        </p:txBody>
      </p:sp>
      <p:grpSp>
        <p:nvGrpSpPr>
          <p:cNvPr id="2057" name="Group 4"/>
          <p:cNvGrpSpPr>
            <a:grpSpLocks/>
          </p:cNvGrpSpPr>
          <p:nvPr/>
        </p:nvGrpSpPr>
        <p:grpSpPr bwMode="auto">
          <a:xfrm>
            <a:off x="1035050" y="5373688"/>
            <a:ext cx="7943850" cy="317500"/>
            <a:chOff x="1153093" y="4031945"/>
            <a:chExt cx="7943402" cy="341526"/>
          </a:xfrm>
        </p:grpSpPr>
        <p:sp>
          <p:nvSpPr>
            <p:cNvPr id="17" name="TextBox 16"/>
            <p:cNvSpPr txBox="1"/>
            <p:nvPr/>
          </p:nvSpPr>
          <p:spPr>
            <a:xfrm>
              <a:off x="1153093" y="4031945"/>
              <a:ext cx="1336600" cy="338111"/>
            </a:xfrm>
            <a:prstGeom prst="rect">
              <a:avLst/>
            </a:prstGeom>
            <a:noFill/>
          </p:spPr>
          <p:txBody>
            <a:bodyPr>
              <a:spAutoFit/>
            </a:bodyPr>
            <a:lstStyle/>
            <a:p>
              <a:pPr algn="ctr" eaLnBrk="1" fontAlgn="auto" hangingPunct="1">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eaLnBrk="1" fontAlgn="auto" hangingPunct="1">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79551"/>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381"/>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360"/>
              <a:ext cx="1336600" cy="338111"/>
            </a:xfrm>
            <a:prstGeom prst="rect">
              <a:avLst/>
            </a:prstGeom>
            <a:noFill/>
          </p:spPr>
          <p:txBody>
            <a:bodyPr>
              <a:spAutoFit/>
            </a:bodyPr>
            <a:lstStyle/>
            <a:p>
              <a:pPr algn="ctr" eaLnBrk="1" fontAlgn="auto" hangingPunct="1">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eaLnBrk="1" fontAlgn="auto" hangingPunct="1">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79551"/>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79551"/>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nvGraphicFramePr>
        <p:xfrm>
          <a:off x="87313" y="5661025"/>
          <a:ext cx="9002709" cy="1171611"/>
        </p:xfrm>
        <a:graphic>
          <a:graphicData uri="http://schemas.openxmlformats.org/drawingml/2006/table">
            <a:tbl>
              <a:tblPr firstRow="1"/>
              <a:tblGrid>
                <a:gridCol w="1028368">
                  <a:extLst>
                    <a:ext uri="{9D8B030D-6E8A-4147-A177-3AD203B41FA5}"/>
                  </a:extLst>
                </a:gridCol>
                <a:gridCol w="432075">
                  <a:extLst>
                    <a:ext uri="{9D8B030D-6E8A-4147-A177-3AD203B41FA5}"/>
                  </a:extLst>
                </a:gridCol>
                <a:gridCol w="432075">
                  <a:extLst>
                    <a:ext uri="{9D8B030D-6E8A-4147-A177-3AD203B41FA5}"/>
                  </a:extLst>
                </a:gridCol>
                <a:gridCol w="360063">
                  <a:extLst>
                    <a:ext uri="{9D8B030D-6E8A-4147-A177-3AD203B41FA5}"/>
                  </a:extLst>
                </a:gridCol>
                <a:gridCol w="432075">
                  <a:extLst>
                    <a:ext uri="{9D8B030D-6E8A-4147-A177-3AD203B41FA5}"/>
                  </a:extLst>
                </a:gridCol>
                <a:gridCol w="432075">
                  <a:extLst>
                    <a:ext uri="{9D8B030D-6E8A-4147-A177-3AD203B41FA5}"/>
                  </a:extLst>
                </a:gridCol>
                <a:gridCol w="1800314">
                  <a:extLst>
                    <a:ext uri="{9D8B030D-6E8A-4147-A177-3AD203B41FA5}"/>
                  </a:extLst>
                </a:gridCol>
                <a:gridCol w="432075">
                  <a:extLst>
                    <a:ext uri="{9D8B030D-6E8A-4147-A177-3AD203B41FA5}"/>
                  </a:extLst>
                </a:gridCol>
                <a:gridCol w="432075">
                  <a:extLst>
                    <a:ext uri="{9D8B030D-6E8A-4147-A177-3AD203B41FA5}"/>
                  </a:extLst>
                </a:gridCol>
                <a:gridCol w="432075">
                  <a:extLst>
                    <a:ext uri="{9D8B030D-6E8A-4147-A177-3AD203B41FA5}"/>
                  </a:extLst>
                </a:gridCol>
                <a:gridCol w="432075">
                  <a:extLst>
                    <a:ext uri="{9D8B030D-6E8A-4147-A177-3AD203B41FA5}"/>
                  </a:extLst>
                </a:gridCol>
                <a:gridCol w="432075">
                  <a:extLst>
                    <a:ext uri="{9D8B030D-6E8A-4147-A177-3AD203B41FA5}"/>
                  </a:extLst>
                </a:gridCol>
                <a:gridCol w="1925289">
                  <a:extLst>
                    <a:ext uri="{9D8B030D-6E8A-4147-A177-3AD203B41FA5}"/>
                  </a:extLst>
                </a:gridCol>
              </a:tblGrid>
              <a:tr h="213296">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91452" marR="91452" marT="45706" marB="457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958279">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marL="91452" marR="91452" marT="45706" marB="457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Wingdings 2" panose="05020102010507070707" pitchFamily="18" charset="2"/>
                        <a:buChar char=""/>
                        <a:tabLst/>
                        <a:defRPr/>
                      </a:pPr>
                      <a:r>
                        <a:rPr lang="th-TH" sz="800" b="0" kern="1200" dirty="0" smtClean="0">
                          <a:solidFill>
                            <a:schemeClr val="tx1"/>
                          </a:solidFill>
                          <a:effectLst/>
                          <a:latin typeface="Tahoma" pitchFamily="34" charset="0"/>
                          <a:ea typeface="Tahoma" pitchFamily="34" charset="0"/>
                          <a:cs typeface="Tahoma" pitchFamily="34" charset="0"/>
                          <a:sym typeface="Wingdings 2"/>
                        </a:rPr>
                        <a:t>แผนการปรับปรุงกระบวนการทำงานอย่างต่อเนื่อง ประจำปีงบประมาณ พ.ศ. 2562 </a:t>
                      </a: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52" marR="91452" marT="45706" marB="457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ติดตามผลสัมฤทธิ์ผู้สูงอายุที่สำเร็จการฝึกอบรม ได้ไม่น้อยกว่าร้อยละ</a:t>
                      </a:r>
                      <a:r>
                        <a:rPr lang="th-TH" sz="800" b="0" kern="1200" baseline="0" dirty="0" smtClean="0">
                          <a:solidFill>
                            <a:schemeClr val="tx1"/>
                          </a:solidFill>
                          <a:effectLst/>
                          <a:latin typeface="Tahoma" pitchFamily="34" charset="0"/>
                          <a:ea typeface="Tahoma" pitchFamily="34" charset="0"/>
                          <a:cs typeface="Tahoma" pitchFamily="34" charset="0"/>
                        </a:rPr>
                        <a:t> 30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จำนวนของผู้สูงอายุที่สำเร็จการฝึกอบรมมีรายได้เพิ่มมากขึ้น ร้อยละ 20</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รายงานผลของการปรับปรุง โดยเปรียบเทียบกับก่อนการปรับปรุง และการเปลี่ยนแปลงที่มีแนวโน้มดีขึ้น</a:t>
                      </a:r>
                    </a:p>
                  </a:txBody>
                  <a:tcPr marL="91452" marR="91452" marT="45706" marB="4570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3" name="Table 29"/>
          <p:cNvGraphicFramePr>
            <a:graphicFrameLocks noGrp="1"/>
          </p:cNvGraphicFramePr>
          <p:nvPr/>
        </p:nvGraphicFramePr>
        <p:xfrm>
          <a:off x="1128713" y="4305300"/>
          <a:ext cx="6985000" cy="636590"/>
        </p:xfrm>
        <a:graphic>
          <a:graphicData uri="http://schemas.openxmlformats.org/drawingml/2006/table">
            <a:tbl>
              <a:tblPr firstRow="1" bandRow="1">
                <a:tableStyleId>{5C22544A-7EE6-4342-B048-85BDC9FD1C3A}</a:tableStyleId>
              </a:tblPr>
              <a:tblGrid>
                <a:gridCol w="2088299">
                  <a:extLst>
                    <a:ext uri="{9D8B030D-6E8A-4147-A177-3AD203B41FA5}"/>
                  </a:extLst>
                </a:gridCol>
                <a:gridCol w="4320619">
                  <a:extLst>
                    <a:ext uri="{9D8B030D-6E8A-4147-A177-3AD203B41FA5}"/>
                  </a:extLst>
                </a:gridCol>
                <a:gridCol w="576082">
                  <a:extLst>
                    <a:ext uri="{9D8B030D-6E8A-4147-A177-3AD203B41FA5}"/>
                  </a:extLst>
                </a:gridCol>
              </a:tblGrid>
              <a:tr h="365730">
                <a:tc rowSpan="2">
                  <a:txBody>
                    <a:bodyPr/>
                    <a:lstStyle/>
                    <a:p>
                      <a:r>
                        <a:rPr lang="th-TH" sz="800" b="0" dirty="0" smtClean="0">
                          <a:solidFill>
                            <a:schemeClr val="tx1"/>
                          </a:solidFill>
                          <a:latin typeface="Tahoma" pitchFamily="34" charset="0"/>
                          <a:ea typeface="Tahoma" pitchFamily="34" charset="0"/>
                          <a:cs typeface="Tahoma" pitchFamily="34" charset="0"/>
                        </a:rPr>
                        <a:t>ร้อยละของการติดตามผล</a:t>
                      </a:r>
                    </a:p>
                    <a:p>
                      <a:r>
                        <a:rPr lang="th-TH" sz="800" b="0" dirty="0" smtClean="0">
                          <a:solidFill>
                            <a:schemeClr val="tx1"/>
                          </a:solidFill>
                          <a:latin typeface="Tahoma" pitchFamily="34" charset="0"/>
                          <a:ea typeface="Tahoma" pitchFamily="34" charset="0"/>
                          <a:cs typeface="Tahoma" pitchFamily="34" charset="0"/>
                        </a:rPr>
                        <a:t>สัมฤทธิ์ของการพัฒนาฝีมือแรงงาน </a:t>
                      </a:r>
                      <a:endParaRPr lang="th-TH" sz="800" b="0" dirty="0">
                        <a:solidFill>
                          <a:schemeClr val="tx1"/>
                        </a:solidFill>
                        <a:latin typeface="Tahoma" pitchFamily="34" charset="0"/>
                        <a:ea typeface="Tahoma" pitchFamily="34" charset="0"/>
                        <a:cs typeface="Tahoma" pitchFamily="34" charset="0"/>
                      </a:endParaRPr>
                    </a:p>
                  </a:txBody>
                  <a:tcPr marL="91443" marR="91443" marT="45706" marB="45706"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จำนวนกลุ่มเป้าหมายเฉพาะที่ตอบแบบสอบถามผลสัมฤทธิ์</a:t>
                      </a:r>
                      <a:endParaRPr lang="en-US" sz="900" b="0" dirty="0" smtClean="0">
                        <a:solidFill>
                          <a:schemeClr val="tx1"/>
                        </a:solidFill>
                        <a:latin typeface="Tahoma" pitchFamily="34" charset="0"/>
                        <a:ea typeface="Tahoma" pitchFamily="34" charset="0"/>
                        <a:cs typeface="Tahoma" pitchFamily="34" charset="0"/>
                      </a:endParaRPr>
                    </a:p>
                    <a:p>
                      <a:pPr algn="ctr"/>
                      <a:r>
                        <a:rPr lang="th-TH" sz="900" b="0" dirty="0" smtClean="0">
                          <a:solidFill>
                            <a:schemeClr val="tx1"/>
                          </a:solidFill>
                          <a:latin typeface="Tahoma" pitchFamily="34" charset="0"/>
                          <a:ea typeface="Tahoma" pitchFamily="34" charset="0"/>
                          <a:cs typeface="Tahoma" pitchFamily="34" charset="0"/>
                        </a:rPr>
                        <a:t>ติดตามผลภายหลังจบการฝึกอบรม ภายใน 3 เดือน (บันทึกผลภายใน 30 ก.ย. 62)</a:t>
                      </a:r>
                      <a:endParaRPr lang="th-TH" sz="900" b="0" dirty="0">
                        <a:solidFill>
                          <a:schemeClr val="tx1"/>
                        </a:solidFill>
                        <a:latin typeface="Tahoma" pitchFamily="34" charset="0"/>
                        <a:ea typeface="Tahoma" pitchFamily="34" charset="0"/>
                        <a:cs typeface="Tahoma" pitchFamily="34" charset="0"/>
                      </a:endParaRPr>
                    </a:p>
                  </a:txBody>
                  <a:tcPr marL="91443" marR="91443" marT="45706" marB="45706">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latin typeface="Tahoma" pitchFamily="34" charset="0"/>
                          <a:ea typeface="Tahoma" pitchFamily="34" charset="0"/>
                          <a:cs typeface="Tahoma" pitchFamily="34" charset="0"/>
                        </a:rPr>
                        <a:t>X</a:t>
                      </a:r>
                      <a:r>
                        <a:rPr lang="en-US" sz="800" b="0" baseline="0" dirty="0" smtClean="0">
                          <a:solidFill>
                            <a:schemeClr val="tx1"/>
                          </a:solidFill>
                          <a:latin typeface="Tahoma" pitchFamily="34" charset="0"/>
                          <a:ea typeface="Tahoma" pitchFamily="34" charset="0"/>
                          <a:cs typeface="Tahoma" pitchFamily="34" charset="0"/>
                        </a:rPr>
                        <a:t> 100</a:t>
                      </a:r>
                      <a:endParaRPr lang="th-TH" sz="800" b="0" dirty="0" smtClean="0">
                        <a:solidFill>
                          <a:schemeClr val="tx1"/>
                        </a:solidFill>
                        <a:latin typeface="Tahoma" pitchFamily="34" charset="0"/>
                        <a:ea typeface="Tahoma" pitchFamily="34" charset="0"/>
                        <a:cs typeface="Tahoma" pitchFamily="34" charset="0"/>
                      </a:endParaRPr>
                    </a:p>
                  </a:txBody>
                  <a:tcPr marL="91443" marR="91443" marT="45706" marB="45706"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70858">
                <a:tc vMerge="1">
                  <a:txBody>
                    <a:bodyPr/>
                    <a:lstStyle/>
                    <a:p>
                      <a:endParaRPr lang="th-TH" dirty="0"/>
                    </a:p>
                  </a:txBody>
                  <a:tcP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จำนวนคนของกลุ่มเป้าหมายเฉพาะที่สำเร็จการฝึกอบรม</a:t>
                      </a:r>
                      <a:endParaRPr lang="th-TH" sz="900" b="0" dirty="0">
                        <a:solidFill>
                          <a:schemeClr val="tx1"/>
                        </a:solidFill>
                        <a:latin typeface="Tahoma" pitchFamily="34" charset="0"/>
                        <a:ea typeface="Tahoma" pitchFamily="34" charset="0"/>
                        <a:cs typeface="Tahoma" pitchFamily="34" charset="0"/>
                      </a:endParaRPr>
                    </a:p>
                  </a:txBody>
                  <a:tcPr marL="91443" marR="91443" marT="45706" marB="45706">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25" name="ตาราง 24"/>
          <p:cNvGraphicFramePr>
            <a:graphicFrameLocks noGrp="1"/>
          </p:cNvGraphicFramePr>
          <p:nvPr/>
        </p:nvGraphicFramePr>
        <p:xfrm>
          <a:off x="1111250" y="4889500"/>
          <a:ext cx="6985000" cy="627063"/>
        </p:xfrm>
        <a:graphic>
          <a:graphicData uri="http://schemas.openxmlformats.org/drawingml/2006/table">
            <a:tbl>
              <a:tblPr firstRow="1" bandRow="1">
                <a:tableStyleId>{5C22544A-7EE6-4342-B048-85BDC9FD1C3A}</a:tableStyleId>
              </a:tblPr>
              <a:tblGrid>
                <a:gridCol w="2088299"/>
                <a:gridCol w="4320618"/>
                <a:gridCol w="576083"/>
              </a:tblGrid>
              <a:tr h="366504">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ร้อยละของกลุ่มเป้าหมายเฉพาะ</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ที่สำเร็จการฝึกอบรมมีรายได้</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เพิ่มมากขึ้น</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จำนวนคนของกลุ่มเป้าหมายเฉพาะที่สำเร็จการฝึกอบรมมีรายได้เพิ่มมากขึ้น</a:t>
                      </a: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ติดตามผลภายหลังจบการฝึกอบรม ภายใน 3 เดือน (บันทึกผลภายใน 30 ก.ย. 62)</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0559">
                <a:tc vMerge="1">
                  <a:txBody>
                    <a:bodyPr/>
                    <a:lstStyle/>
                    <a:p>
                      <a:endParaRPr lang="th-TH" dirty="0"/>
                    </a:p>
                  </a:txBody>
                  <a:tcP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  จำนวนกลุ่มเป้าหมายเฉพาะที่ตอบแบบสอบถามผลสัมฤทธิ์กลับ</a:t>
                      </a:r>
                      <a:endParaRPr lang="en-US" sz="900" b="0" baseline="0" dirty="0" smtClean="0">
                        <a:solidFill>
                          <a:schemeClr val="tx1"/>
                        </a:solidFill>
                        <a:latin typeface="Tahoma" pitchFamily="34" charset="0"/>
                        <a:ea typeface="Tahoma" pitchFamily="34" charset="0"/>
                        <a:cs typeface="Tahoma" pitchFamily="34" charset="0"/>
                      </a:endParaRPr>
                    </a:p>
                  </a:txBody>
                  <a:tcPr marL="91443" marR="91443" marT="45768" marB="45768">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112" name="TextBox 25"/>
          <p:cNvSpPr txBox="1">
            <a:spLocks noChangeArrowheads="1"/>
          </p:cNvSpPr>
          <p:nvPr/>
        </p:nvSpPr>
        <p:spPr bwMode="auto">
          <a:xfrm>
            <a:off x="2843213" y="5110163"/>
            <a:ext cx="2889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algn="ctr" eaLnBrk="1" hangingPunct="1"/>
            <a:r>
              <a:rPr lang="en-US" altLang="en-US" sz="900" b="1">
                <a:latin typeface="Tahoma" pitchFamily="34" charset="0"/>
                <a:cs typeface="Tahoma" pitchFamily="34" charset="0"/>
              </a:rPr>
              <a:t>=</a:t>
            </a:r>
            <a:endParaRPr lang="th-TH" altLang="en-US" sz="900" b="1">
              <a:latin typeface="Tahoma" pitchFamily="34" charset="0"/>
              <a:cs typeface="Tahoma" pitchFamily="34" charset="0"/>
            </a:endParaRPr>
          </a:p>
        </p:txBody>
      </p:sp>
      <p:sp>
        <p:nvSpPr>
          <p:cNvPr id="2113" name="TextBox 26"/>
          <p:cNvSpPr txBox="1">
            <a:spLocks noChangeArrowheads="1"/>
          </p:cNvSpPr>
          <p:nvPr/>
        </p:nvSpPr>
        <p:spPr bwMode="auto">
          <a:xfrm>
            <a:off x="2843213" y="4508500"/>
            <a:ext cx="28892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algn="ctr" eaLnBrk="1" hangingPunct="1"/>
            <a:r>
              <a:rPr lang="en-US" altLang="en-US" sz="900" b="1">
                <a:latin typeface="Tahoma" pitchFamily="34" charset="0"/>
                <a:cs typeface="Tahoma" pitchFamily="34" charset="0"/>
              </a:rPr>
              <a:t>=</a:t>
            </a:r>
            <a:endParaRPr lang="th-TH" altLang="en-US" sz="900" b="1">
              <a:latin typeface="Tahoma" pitchFamily="34" charset="0"/>
              <a:cs typeface="Tahoma" pitchFamily="34" charset="0"/>
            </a:endParaRPr>
          </a:p>
        </p:txBody>
      </p:sp>
    </p:spTree>
    <p:extLst>
      <p:ext uri="{BB962C8B-B14F-4D97-AF65-F5344CB8AC3E}">
        <p14:creationId xmlns:p14="http://schemas.microsoft.com/office/powerpoint/2010/main" val="1639522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713" y="7620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0" y="-3175"/>
            <a:ext cx="8243888" cy="615553"/>
          </a:xfrm>
          <a:prstGeom prst="rect">
            <a:avLst/>
          </a:prstGeom>
          <a:noFill/>
        </p:spPr>
        <p:txBody>
          <a:bodyPr>
            <a:spAutoFit/>
          </a:bodyPr>
          <a:lstStyle/>
          <a:p>
            <a:pPr>
              <a:defRPr/>
            </a:pPr>
            <a:r>
              <a:rPr lang="th-TH" sz="1600" b="1" spc="-70" dirty="0">
                <a:latin typeface="Tahoma" pitchFamily="34" charset="0"/>
                <a:cs typeface="Tahoma" pitchFamily="34" charset="0"/>
              </a:rPr>
              <a:t>ตัวชี้วัดองค์ประกอบที่ </a:t>
            </a:r>
            <a:r>
              <a:rPr lang="en-US" b="1" dirty="0">
                <a:latin typeface="Tahoma" pitchFamily="34" charset="0"/>
                <a:cs typeface="Tahoma" pitchFamily="34" charset="0"/>
              </a:rPr>
              <a:t>2 </a:t>
            </a:r>
            <a:r>
              <a:rPr lang="en-US" sz="1100" b="1" dirty="0">
                <a:latin typeface="Tahoma" pitchFamily="34" charset="0"/>
                <a:cs typeface="Tahoma" pitchFamily="34" charset="0"/>
              </a:rPr>
              <a:t>Agenda Base</a:t>
            </a:r>
            <a:r>
              <a:rPr lang="th-TH" sz="1100" b="1" spc="-70" dirty="0" smtClean="0">
                <a:latin typeface="Tahoma" pitchFamily="34" charset="0"/>
                <a:cs typeface="Tahoma" pitchFamily="34" charset="0"/>
              </a:rPr>
              <a:t> </a:t>
            </a:r>
            <a:r>
              <a:rPr lang="th-TH" sz="1000" b="1" spc="-70" dirty="0">
                <a:latin typeface="Tahoma" pitchFamily="34" charset="0"/>
                <a:cs typeface="Tahoma" pitchFamily="34" charset="0"/>
              </a:rPr>
              <a:t>(สถาบันพัฒนาฝีมือแรงงาน / สำนักงานพัฒนาฝีมือแรงงาน ทุกแห่ง)</a:t>
            </a:r>
          </a:p>
          <a:p>
            <a:pPr eaLnBrk="1" fontAlgn="auto" hangingPunct="1">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0163" y="579438"/>
            <a:ext cx="8142287" cy="528637"/>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0" rIns="72000" bIns="72000"/>
          <a:lstStyle/>
          <a:p>
            <a:pPr eaLnBrk="1" fontAlgn="auto" hangingPunct="1">
              <a:spcBef>
                <a:spcPts val="0"/>
              </a:spcBef>
              <a:spcAft>
                <a:spcPts val="0"/>
              </a:spcAft>
              <a:defRPr/>
            </a:pPr>
            <a:r>
              <a:rPr lang="th-TH" sz="1400" kern="0" dirty="0">
                <a:solidFill>
                  <a:schemeClr val="tx1"/>
                </a:solidFill>
                <a:latin typeface="Tahoma" pitchFamily="34" charset="0"/>
                <a:ea typeface="Tahoma" pitchFamily="34" charset="0"/>
                <a:cs typeface="Tahoma" pitchFamily="34" charset="0"/>
              </a:rPr>
              <a:t>ตัวชี้วัด 2.6 </a:t>
            </a:r>
            <a:r>
              <a:rPr lang="en-US" sz="1400" kern="0" dirty="0">
                <a:solidFill>
                  <a:schemeClr val="tx1"/>
                </a:solidFill>
                <a:latin typeface="Tahoma" pitchFamily="34" charset="0"/>
                <a:ea typeface="Tahoma" pitchFamily="34" charset="0"/>
                <a:cs typeface="Tahoma" pitchFamily="34" charset="0"/>
              </a:rPr>
              <a:t>:</a:t>
            </a:r>
            <a:r>
              <a:rPr lang="th-TH" sz="1400" kern="0" dirty="0">
                <a:solidFill>
                  <a:schemeClr val="tx1"/>
                </a:solidFill>
                <a:latin typeface="Tahoma" pitchFamily="34" charset="0"/>
                <a:ea typeface="Tahoma" pitchFamily="34" charset="0"/>
                <a:cs typeface="Tahoma" pitchFamily="34" charset="0"/>
              </a:rPr>
              <a:t> ความสำเร็จของการบรรลุผลสัมฤทธิ์ในโครงการฝึกอบรมแรงงานผู้สูงอายุเพื่อเพิ่มโอกาส</a:t>
            </a:r>
            <a:br>
              <a:rPr lang="th-TH" sz="1400" kern="0" dirty="0">
                <a:solidFill>
                  <a:schemeClr val="tx1"/>
                </a:solidFill>
                <a:latin typeface="Tahoma" pitchFamily="34" charset="0"/>
                <a:ea typeface="Tahoma" pitchFamily="34" charset="0"/>
                <a:cs typeface="Tahoma" pitchFamily="34" charset="0"/>
              </a:rPr>
            </a:br>
            <a:r>
              <a:rPr lang="th-TH" sz="1400" kern="0" dirty="0">
                <a:solidFill>
                  <a:schemeClr val="tx1"/>
                </a:solidFill>
                <a:latin typeface="Tahoma" pitchFamily="34" charset="0"/>
                <a:ea typeface="Tahoma" pitchFamily="34" charset="0"/>
                <a:cs typeface="Tahoma" pitchFamily="34" charset="0"/>
              </a:rPr>
              <a:t>                  ในการประกอบอาชีพ</a:t>
            </a:r>
          </a:p>
        </p:txBody>
      </p:sp>
      <p:sp>
        <p:nvSpPr>
          <p:cNvPr id="3077" name="TextBox 11"/>
          <p:cNvSpPr txBox="1">
            <a:spLocks noChangeArrowheads="1"/>
          </p:cNvSpPr>
          <p:nvPr/>
        </p:nvSpPr>
        <p:spPr bwMode="auto">
          <a:xfrm>
            <a:off x="87313" y="1068388"/>
            <a:ext cx="43926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altLang="en-US" sz="900" b="1">
                <a:latin typeface="Tahoma" pitchFamily="34" charset="0"/>
                <a:cs typeface="Tahoma" pitchFamily="34" charset="0"/>
              </a:rPr>
              <a:t>คำอธิบาย</a:t>
            </a:r>
          </a:p>
        </p:txBody>
      </p:sp>
      <p:graphicFrame>
        <p:nvGraphicFramePr>
          <p:cNvPr id="13" name="ตาราง 9"/>
          <p:cNvGraphicFramePr>
            <a:graphicFrameLocks noGrp="1"/>
          </p:cNvGraphicFramePr>
          <p:nvPr/>
        </p:nvGraphicFramePr>
        <p:xfrm>
          <a:off x="109538" y="1298575"/>
          <a:ext cx="8904287" cy="5029238"/>
        </p:xfrm>
        <a:graphic>
          <a:graphicData uri="http://schemas.openxmlformats.org/drawingml/2006/table">
            <a:tbl>
              <a:tblPr firstRow="1" bandRow="1">
                <a:tableStyleId>{5C22544A-7EE6-4342-B048-85BDC9FD1C3A}</a:tableStyleId>
              </a:tblPr>
              <a:tblGrid>
                <a:gridCol w="8904287">
                  <a:extLst>
                    <a:ext uri="{9D8B030D-6E8A-4147-A177-3AD203B41FA5}"/>
                  </a:extLst>
                </a:gridCol>
              </a:tblGrid>
              <a:tr h="5029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ความ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สำเร็จของการบรรลุผลสัมฤทธิ์ในโครงการฝึกอบรมแรงงานผู้สูงอายุเพื่อเพิ่มโอกาสในการประกอบอาชีพ เป็นการประเมินผลสัมฤทธิ์ของการดำเนินโครงการ โดยมีเป้าหมายให้ผู้สูงอายุ</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มีทักษะฝีมือ มีอาชีพ มีรายได้ สร้างความยั่งยืนในการประกอบอาชีพ สามารถพึ่งตนเองได้ ซึ่งเป็นแผนงานบูรณาการพัฒนาศักยภาพคนตลอดช่วงชีวิต ประจำปีงบประมาณ พ.ศ. 2562</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พิจารณาจากการดำเนินงานที่บรรลุผลสัมฤทธิ์ตามวัตถุประสงค์ของโครงการ โดยเน้นการติดตามและประเมินผล ตามแบบสอบถามผลสัมฤทธิ์ของกรม (แบบติดตามและประเมินผลการ</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ดำเนินงานพัฒนาฝีมือแรงงาน ปีงบประมาณ 2562)  และการบันทึกรายงานผลในระบบติดตามผลสัมฤทธิ์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2.1 รอบที่ 1 ระหว่างเดือนตุลาคม 2561 – 31 มีนาคม 2562 พิจารณาจาก</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แผนการปรับปรุงกระบวนการทำงานอย่างต่อเนื่อง ประจำปีงบประมาณ พ.ศ. 2562 ประกอบด้วย การประชุมวิเคราะห์ผลการดำเนินการในปีที่ผ่านมา/ปัญหาอุปสรรค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แผน/แนวทางการปรับปรุง การดำเนินการ ผลลัพท์ที่คาดหวัง โดยหน่วยงานต้องศึกษาข้อมูลของโครงการ การประสานงานกับหน่วยงานเครือข่าย กลุ่มเป้าหมาย หลักสูตร</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วิธีการดำเนินการ การประกันคุณภาพ การติดตามผลจากแบบสอบถาม การสัมภาษณ์ การถอดบทเรียนเพื่อประเมินผลสัมฤทธิ์ในด้านต่าง ๆ เป็นต้น รวมทั้ง ทำความเข้าใจ</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กับกลุ่มเป้าหมาย ตลอดจนนำผลมาใช้ในการปรับปรุงงานต่อไป โดยให้แนบไฟล์ประกอบในระบบติดตามผลสัมฤทธิ์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2.2 รอบที่ 2 ระหว่างเดือน เมษายน – 30 กันยายน 2562 พิจารณาจาก</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แผนการปรับปรุงกระบวนการทำงานอย่างต่อเนื่อง ประจำปีงบประมาณ พ.ศ. 2562 โดยในรอบการประเมินที่ 2 พิจารณาจาก ผลการดำเนินการ และผลลัพท์ที่</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เกิดขึ้นจริงอย่างเป็นรูปธรรมภายหลัง (โดยให้แนบไฟล์ประกอบในระบบติดตามผลสัมฤทธิ์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ผลการดำเนินการ</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effectLst/>
                          <a:latin typeface="Tahoma" pitchFamily="34" charset="0"/>
                          <a:ea typeface="Tahoma" pitchFamily="34" charset="0"/>
                          <a:cs typeface="Tahoma" pitchFamily="34" charset="0"/>
                        </a:rPr>
                        <a:t>ติดตามแบบสอบถามผลสัมฤทธิ์ของกรม </a:t>
                      </a:r>
                      <a:r>
                        <a:rPr lang="th-TH" sz="900" b="0" kern="1200" baseline="0" dirty="0" smtClean="0">
                          <a:solidFill>
                            <a:schemeClr val="tx1"/>
                          </a:solidFill>
                          <a:effectLst/>
                          <a:latin typeface="Tahoma" pitchFamily="34" charset="0"/>
                          <a:ea typeface="Tahoma" pitchFamily="34" charset="0"/>
                          <a:cs typeface="Tahoma" pitchFamily="34" charset="0"/>
                        </a:rPr>
                        <a:t>จาก</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การบันทึกรายงานผลในระบบติดตามผลสัมฤทธิ์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กรณีหน่วยงานเปลี่ยนแปลงเป้าหมายในแต่ละกลุ่มเป้าหมาย (9 กลุ่ม) ต้องได้รับความเห็นชอบจากกรมพัฒนาฝีมือแรงงาน (กองพัฒนาศักยภาพแรงงานและผู้ประกอบกิจการ) </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ใช้แบบสอบถามผลสัมฤทธิ์ของกรม (แบบติดตามและประเมินผลการดำเนินงานพัฒนาฝีมือแรงงาน ปีงบประมาณ 2562) ในภาคผนวก</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ใช้แบบฟอร์มการรายงานแผนการปรับปรุงกระบวนการทำงานอย่างต่อเนื่อง ประจำปีงบประมาณ พ.ศ. 2562 ในภาคผนวก</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หลักฐาน (ถ้ามี)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แบบรายงานแผนการปรับปรุงกระบวนการทำงานอย่างต่อเนื่อง ประจำปีงบประมาณ พ.ศ. 2562 แนบไฟล์ประกอบในระบบติดตามผลสัมฤทธิ์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http://dev.dsd.go.th/q</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0" indent="0">
                        <a:buNone/>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กองพัฒนาศักยภาพแรงงานและผู้ประกอบกิจการ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นางสาวจิตชญา อ่ำสาริกา   ผู้อำนวยการกลุ่มงานพัฒนาศักยภาพแรงงานกลุ่มเป้าหมายเฉพาะ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นางสาวรวิชา อินหัน           นักวิชาการพัฒนาฝีมือแรงงานปฏิบัติการ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นางสาวดาว ทรัพย์มูลย์       พนักงานธุรการ ส3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0 2245 3705</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91445" marR="91445" marT="45739" marB="45739">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3080" name="TextBox 14"/>
          <p:cNvSpPr txBox="1">
            <a:spLocks noChangeArrowheads="1"/>
          </p:cNvSpPr>
          <p:nvPr/>
        </p:nvSpPr>
        <p:spPr bwMode="auto">
          <a:xfrm>
            <a:off x="150813" y="5373688"/>
            <a:ext cx="84248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eaLnBrk="1" hangingPunct="1"/>
            <a:r>
              <a:rPr lang="th-TH" altLang="en-US" sz="1000" b="1" dirty="0">
                <a:latin typeface="Tahoma" pitchFamily="34" charset="0"/>
                <a:cs typeface="Tahoma" pitchFamily="34" charset="0"/>
              </a:rPr>
              <a:t>เป้าหมายตามรอบ</a:t>
            </a:r>
            <a:r>
              <a:rPr lang="th-TH" altLang="en-US" sz="1000" b="1" dirty="0" smtClean="0">
                <a:latin typeface="Tahoma" pitchFamily="34" charset="0"/>
                <a:cs typeface="Tahoma" pitchFamily="34" charset="0"/>
              </a:rPr>
              <a:t>ประเมิน</a:t>
            </a:r>
            <a:endParaRPr lang="th-TH" altLang="en-US" sz="1000" b="1" dirty="0">
              <a:latin typeface="Tahoma" pitchFamily="34" charset="0"/>
              <a:cs typeface="Tahoma" pitchFamily="34" charset="0"/>
            </a:endParaRPr>
          </a:p>
        </p:txBody>
      </p:sp>
      <p:grpSp>
        <p:nvGrpSpPr>
          <p:cNvPr id="3081" name="Group 4"/>
          <p:cNvGrpSpPr>
            <a:grpSpLocks/>
          </p:cNvGrpSpPr>
          <p:nvPr/>
        </p:nvGrpSpPr>
        <p:grpSpPr bwMode="auto">
          <a:xfrm>
            <a:off x="1035050" y="5373688"/>
            <a:ext cx="7943850" cy="317500"/>
            <a:chOff x="1153093" y="4031945"/>
            <a:chExt cx="7943402" cy="341526"/>
          </a:xfrm>
        </p:grpSpPr>
        <p:sp>
          <p:nvSpPr>
            <p:cNvPr id="17" name="TextBox 16"/>
            <p:cNvSpPr txBox="1"/>
            <p:nvPr/>
          </p:nvSpPr>
          <p:spPr>
            <a:xfrm>
              <a:off x="1153093" y="4031945"/>
              <a:ext cx="1336600" cy="338111"/>
            </a:xfrm>
            <a:prstGeom prst="rect">
              <a:avLst/>
            </a:prstGeom>
            <a:noFill/>
          </p:spPr>
          <p:txBody>
            <a:bodyPr>
              <a:spAutoFit/>
            </a:bodyPr>
            <a:lstStyle/>
            <a:p>
              <a:pPr algn="ctr" eaLnBrk="1" fontAlgn="auto" hangingPunct="1">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eaLnBrk="1" fontAlgn="auto" hangingPunct="1">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79551"/>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381"/>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360"/>
              <a:ext cx="1336600" cy="338111"/>
            </a:xfrm>
            <a:prstGeom prst="rect">
              <a:avLst/>
            </a:prstGeom>
            <a:noFill/>
          </p:spPr>
          <p:txBody>
            <a:bodyPr>
              <a:spAutoFit/>
            </a:bodyPr>
            <a:lstStyle/>
            <a:p>
              <a:pPr algn="ctr" eaLnBrk="1" fontAlgn="auto" hangingPunct="1">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eaLnBrk="1" fontAlgn="auto" hangingPunct="1">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79551"/>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79551"/>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nvGraphicFramePr>
        <p:xfrm>
          <a:off x="114300" y="5661025"/>
          <a:ext cx="8994774" cy="1158875"/>
        </p:xfrm>
        <a:graphic>
          <a:graphicData uri="http://schemas.openxmlformats.org/drawingml/2006/table">
            <a:tbl>
              <a:tblPr firstRow="1"/>
              <a:tblGrid>
                <a:gridCol w="1159224">
                  <a:extLst>
                    <a:ext uri="{9D8B030D-6E8A-4147-A177-3AD203B41FA5}"/>
                  </a:extLst>
                </a:gridCol>
                <a:gridCol w="402729">
                  <a:extLst>
                    <a:ext uri="{9D8B030D-6E8A-4147-A177-3AD203B41FA5}"/>
                  </a:extLst>
                </a:gridCol>
                <a:gridCol w="391359">
                  <a:extLst>
                    <a:ext uri="{9D8B030D-6E8A-4147-A177-3AD203B41FA5}"/>
                  </a:extLst>
                </a:gridCol>
                <a:gridCol w="371291">
                  <a:extLst>
                    <a:ext uri="{9D8B030D-6E8A-4147-A177-3AD203B41FA5}"/>
                  </a:extLst>
                </a:gridCol>
                <a:gridCol w="491710">
                  <a:extLst>
                    <a:ext uri="{9D8B030D-6E8A-4147-A177-3AD203B41FA5}"/>
                  </a:extLst>
                </a:gridCol>
                <a:gridCol w="441535">
                  <a:extLst>
                    <a:ext uri="{9D8B030D-6E8A-4147-A177-3AD203B41FA5}"/>
                  </a:extLst>
                </a:gridCol>
                <a:gridCol w="1885007">
                  <a:extLst>
                    <a:ext uri="{9D8B030D-6E8A-4147-A177-3AD203B41FA5}"/>
                  </a:extLst>
                </a:gridCol>
                <a:gridCol w="423019">
                  <a:extLst>
                    <a:ext uri="{9D8B030D-6E8A-4147-A177-3AD203B41FA5}"/>
                  </a:extLst>
                </a:gridCol>
                <a:gridCol w="391360">
                  <a:extLst>
                    <a:ext uri="{9D8B030D-6E8A-4147-A177-3AD203B41FA5}"/>
                  </a:extLst>
                </a:gridCol>
                <a:gridCol w="391359">
                  <a:extLst>
                    <a:ext uri="{9D8B030D-6E8A-4147-A177-3AD203B41FA5}"/>
                  </a:extLst>
                </a:gridCol>
                <a:gridCol w="391360">
                  <a:extLst>
                    <a:ext uri="{9D8B030D-6E8A-4147-A177-3AD203B41FA5}"/>
                  </a:extLst>
                </a:gridCol>
                <a:gridCol w="384113">
                  <a:extLst>
                    <a:ext uri="{9D8B030D-6E8A-4147-A177-3AD203B41FA5}"/>
                  </a:extLst>
                </a:gridCol>
                <a:gridCol w="1870708">
                  <a:extLst>
                    <a:ext uri="{9D8B030D-6E8A-4147-A177-3AD203B41FA5}"/>
                  </a:extLst>
                </a:gridCol>
              </a:tblGrid>
              <a:tr h="213476">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91446" marR="91446" marT="45744" marB="45744">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945399">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marL="91446" marR="91446" marT="45744" marB="45744">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Wingdings 2" panose="05020102010507070707" pitchFamily="18" charset="2"/>
                        <a:buChar char=""/>
                        <a:tabLst/>
                        <a:defRPr/>
                      </a:pPr>
                      <a:r>
                        <a:rPr lang="th-TH" sz="800" b="0" kern="1200" dirty="0" smtClean="0">
                          <a:solidFill>
                            <a:schemeClr val="tx1"/>
                          </a:solidFill>
                          <a:effectLst/>
                          <a:latin typeface="Tahoma" pitchFamily="34" charset="0"/>
                          <a:ea typeface="Tahoma" pitchFamily="34" charset="0"/>
                          <a:cs typeface="Tahoma" pitchFamily="34" charset="0"/>
                          <a:sym typeface="Wingdings 2"/>
                        </a:rPr>
                        <a:t>แผนการปรับปรุงกระบวนการทำงานอย่างต่อเนื่อง ประจำปีงบประมาณ พ.ศ. 2562 </a:t>
                      </a: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744" marB="45744">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ติดตามผลสัมฤทธิ์ ได้ไม่น้อยกว่า</a:t>
                      </a:r>
                      <a:br>
                        <a:rPr lang="th-TH" sz="800" b="0" kern="1200" dirty="0" smtClean="0">
                          <a:solidFill>
                            <a:schemeClr val="tx1"/>
                          </a:solidFill>
                          <a:effectLst/>
                          <a:latin typeface="Tahoma" pitchFamily="34" charset="0"/>
                          <a:ea typeface="Tahoma" pitchFamily="34" charset="0"/>
                          <a:cs typeface="Tahoma" pitchFamily="34" charset="0"/>
                        </a:rPr>
                      </a:br>
                      <a:r>
                        <a:rPr lang="th-TH" sz="800" b="0" kern="1200" dirty="0" smtClean="0">
                          <a:solidFill>
                            <a:schemeClr val="tx1"/>
                          </a:solidFill>
                          <a:effectLst/>
                          <a:latin typeface="Tahoma" pitchFamily="34" charset="0"/>
                          <a:ea typeface="Tahoma" pitchFamily="34" charset="0"/>
                          <a:cs typeface="Tahoma" pitchFamily="34" charset="0"/>
                        </a:rPr>
                        <a:t>ร้อยละ</a:t>
                      </a:r>
                      <a:r>
                        <a:rPr lang="th-TH" sz="800" b="0" kern="1200" baseline="0" dirty="0" smtClean="0">
                          <a:solidFill>
                            <a:schemeClr val="tx1"/>
                          </a:solidFill>
                          <a:effectLst/>
                          <a:latin typeface="Tahoma" pitchFamily="34" charset="0"/>
                          <a:ea typeface="Tahoma" pitchFamily="34" charset="0"/>
                          <a:cs typeface="Tahoma" pitchFamily="34" charset="0"/>
                        </a:rPr>
                        <a:t> 30 ของผู้สำเร็จการฝึก</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จำนวนของผู้สำเร็จการฝึกอบรม</a:t>
                      </a:r>
                      <a:br>
                        <a:rPr lang="th-TH" sz="800" b="0" kern="1200" baseline="0" dirty="0" smtClean="0">
                          <a:solidFill>
                            <a:schemeClr val="tx1"/>
                          </a:solidFill>
                          <a:effectLst/>
                          <a:latin typeface="Tahoma" pitchFamily="34" charset="0"/>
                          <a:ea typeface="Tahoma" pitchFamily="34" charset="0"/>
                          <a:cs typeface="Tahoma" pitchFamily="34" charset="0"/>
                        </a:rPr>
                      </a:br>
                      <a:r>
                        <a:rPr lang="th-TH" sz="800" b="0" kern="1200" baseline="0" dirty="0" smtClean="0">
                          <a:solidFill>
                            <a:schemeClr val="tx1"/>
                          </a:solidFill>
                          <a:effectLst/>
                          <a:latin typeface="Tahoma" pitchFamily="34" charset="0"/>
                          <a:ea typeface="Tahoma" pitchFamily="34" charset="0"/>
                          <a:cs typeface="Tahoma" pitchFamily="34" charset="0"/>
                        </a:rPr>
                        <a:t>มีรายได้เพิ่มมากขึ้น ร้อยละ 20</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รายงานผลของการปรับปรุง โดยเปรียบเทียบกับก่อนการปรับปรุง และการเปลี่ยนแปลงที่มีแนวโน้มดีขึ้น</a:t>
                      </a:r>
                    </a:p>
                  </a:txBody>
                  <a:tcPr marL="91446" marR="91446" marT="45744" marB="45744">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3" name="Table 29"/>
          <p:cNvGraphicFramePr>
            <a:graphicFrameLocks noGrp="1"/>
          </p:cNvGraphicFramePr>
          <p:nvPr/>
        </p:nvGraphicFramePr>
        <p:xfrm>
          <a:off x="1128713" y="4221163"/>
          <a:ext cx="6985000" cy="636589"/>
        </p:xfrm>
        <a:graphic>
          <a:graphicData uri="http://schemas.openxmlformats.org/drawingml/2006/table">
            <a:tbl>
              <a:tblPr firstRow="1" bandRow="1">
                <a:tableStyleId>{5C22544A-7EE6-4342-B048-85BDC9FD1C3A}</a:tableStyleId>
              </a:tblPr>
              <a:tblGrid>
                <a:gridCol w="2088299">
                  <a:extLst>
                    <a:ext uri="{9D8B030D-6E8A-4147-A177-3AD203B41FA5}"/>
                  </a:extLst>
                </a:gridCol>
                <a:gridCol w="4320619">
                  <a:extLst>
                    <a:ext uri="{9D8B030D-6E8A-4147-A177-3AD203B41FA5}"/>
                  </a:extLst>
                </a:gridCol>
                <a:gridCol w="576082">
                  <a:extLst>
                    <a:ext uri="{9D8B030D-6E8A-4147-A177-3AD203B41FA5}"/>
                  </a:extLst>
                </a:gridCol>
              </a:tblGrid>
              <a:tr h="365730">
                <a:tc rowSpan="2">
                  <a:txBody>
                    <a:bodyPr/>
                    <a:lstStyle/>
                    <a:p>
                      <a:r>
                        <a:rPr lang="th-TH" sz="800" b="0" dirty="0" smtClean="0">
                          <a:solidFill>
                            <a:schemeClr val="tx1"/>
                          </a:solidFill>
                          <a:latin typeface="Tahoma" pitchFamily="34" charset="0"/>
                          <a:ea typeface="Tahoma" pitchFamily="34" charset="0"/>
                          <a:cs typeface="Tahoma" pitchFamily="34" charset="0"/>
                        </a:rPr>
                        <a:t>ร้อยละของการติดตามผล</a:t>
                      </a:r>
                    </a:p>
                    <a:p>
                      <a:r>
                        <a:rPr lang="th-TH" sz="800" b="0" dirty="0" smtClean="0">
                          <a:solidFill>
                            <a:schemeClr val="tx1"/>
                          </a:solidFill>
                          <a:latin typeface="Tahoma" pitchFamily="34" charset="0"/>
                          <a:ea typeface="Tahoma" pitchFamily="34" charset="0"/>
                          <a:cs typeface="Tahoma" pitchFamily="34" charset="0"/>
                        </a:rPr>
                        <a:t>สัมฤทธิ์ของการพัฒนาฝีมือแรงงาน </a:t>
                      </a:r>
                      <a:endParaRPr lang="th-TH" sz="800" b="0" dirty="0">
                        <a:solidFill>
                          <a:schemeClr val="tx1"/>
                        </a:solidFill>
                        <a:latin typeface="Tahoma" pitchFamily="34" charset="0"/>
                        <a:ea typeface="Tahoma" pitchFamily="34" charset="0"/>
                        <a:cs typeface="Tahoma" pitchFamily="34" charset="0"/>
                      </a:endParaRPr>
                    </a:p>
                  </a:txBody>
                  <a:tcPr marL="91443" marR="91443" marT="45706" marB="45706"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จำนวนผู้สูงอายุที่ตอบแบบสอบถามผลสัมฤทธิ์</a:t>
                      </a:r>
                      <a:endParaRPr lang="en-US" sz="900" b="0" dirty="0" smtClean="0">
                        <a:solidFill>
                          <a:schemeClr val="tx1"/>
                        </a:solidFill>
                        <a:latin typeface="Tahoma" pitchFamily="34" charset="0"/>
                        <a:ea typeface="Tahoma" pitchFamily="34" charset="0"/>
                        <a:cs typeface="Tahoma" pitchFamily="34" charset="0"/>
                      </a:endParaRPr>
                    </a:p>
                    <a:p>
                      <a:pPr algn="ctr"/>
                      <a:r>
                        <a:rPr lang="th-TH" sz="900" b="0" dirty="0" smtClean="0">
                          <a:solidFill>
                            <a:schemeClr val="tx1"/>
                          </a:solidFill>
                          <a:latin typeface="Tahoma" pitchFamily="34" charset="0"/>
                          <a:ea typeface="Tahoma" pitchFamily="34" charset="0"/>
                          <a:cs typeface="Tahoma" pitchFamily="34" charset="0"/>
                        </a:rPr>
                        <a:t>ติดตามผลภายหลังจบการฝึกอบรม ภายใน 3 เดือน (บันทึกผลภายใน 30 ก.ย. 62)</a:t>
                      </a:r>
                      <a:endParaRPr lang="th-TH" sz="900" b="0" dirty="0">
                        <a:solidFill>
                          <a:schemeClr val="tx1"/>
                        </a:solidFill>
                        <a:latin typeface="Tahoma" pitchFamily="34" charset="0"/>
                        <a:ea typeface="Tahoma" pitchFamily="34" charset="0"/>
                        <a:cs typeface="Tahoma" pitchFamily="34" charset="0"/>
                      </a:endParaRPr>
                    </a:p>
                  </a:txBody>
                  <a:tcPr marL="91443" marR="91443" marT="45706" marB="45706">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latin typeface="Tahoma" pitchFamily="34" charset="0"/>
                          <a:ea typeface="Tahoma" pitchFamily="34" charset="0"/>
                          <a:cs typeface="Tahoma" pitchFamily="34" charset="0"/>
                        </a:rPr>
                        <a:t>X</a:t>
                      </a:r>
                      <a:r>
                        <a:rPr lang="en-US" sz="800" b="0" baseline="0" dirty="0" smtClean="0">
                          <a:solidFill>
                            <a:schemeClr val="tx1"/>
                          </a:solidFill>
                          <a:latin typeface="Tahoma" pitchFamily="34" charset="0"/>
                          <a:ea typeface="Tahoma" pitchFamily="34" charset="0"/>
                          <a:cs typeface="Tahoma" pitchFamily="34" charset="0"/>
                        </a:rPr>
                        <a:t> 100</a:t>
                      </a:r>
                      <a:endParaRPr lang="th-TH" sz="800" b="0" dirty="0" smtClean="0">
                        <a:solidFill>
                          <a:schemeClr val="tx1"/>
                        </a:solidFill>
                        <a:latin typeface="Tahoma" pitchFamily="34" charset="0"/>
                        <a:ea typeface="Tahoma" pitchFamily="34" charset="0"/>
                        <a:cs typeface="Tahoma" pitchFamily="34" charset="0"/>
                      </a:endParaRPr>
                    </a:p>
                  </a:txBody>
                  <a:tcPr marL="91443" marR="91443" marT="45706" marB="45706"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70857">
                <a:tc vMerge="1">
                  <a:txBody>
                    <a:bodyPr/>
                    <a:lstStyle/>
                    <a:p>
                      <a:endParaRPr lang="th-TH" dirty="0"/>
                    </a:p>
                  </a:txBody>
                  <a:tcP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จำนวนผู้สูงอายุที่สำเร็จการฝึกอบรม</a:t>
                      </a:r>
                      <a:endParaRPr lang="th-TH" sz="900" b="0" dirty="0">
                        <a:solidFill>
                          <a:schemeClr val="tx1"/>
                        </a:solidFill>
                        <a:latin typeface="Tahoma" pitchFamily="34" charset="0"/>
                        <a:ea typeface="Tahoma" pitchFamily="34" charset="0"/>
                        <a:cs typeface="Tahoma" pitchFamily="34" charset="0"/>
                      </a:endParaRPr>
                    </a:p>
                  </a:txBody>
                  <a:tcPr marL="91443" marR="91443" marT="45706" marB="45706">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25" name="ตาราง 24"/>
          <p:cNvGraphicFramePr>
            <a:graphicFrameLocks noGrp="1"/>
          </p:cNvGraphicFramePr>
          <p:nvPr/>
        </p:nvGraphicFramePr>
        <p:xfrm>
          <a:off x="1111250" y="4797425"/>
          <a:ext cx="6985000" cy="627063"/>
        </p:xfrm>
        <a:graphic>
          <a:graphicData uri="http://schemas.openxmlformats.org/drawingml/2006/table">
            <a:tbl>
              <a:tblPr firstRow="1" bandRow="1">
                <a:tableStyleId>{5C22544A-7EE6-4342-B048-85BDC9FD1C3A}</a:tableStyleId>
              </a:tblPr>
              <a:tblGrid>
                <a:gridCol w="2088299"/>
                <a:gridCol w="4320618"/>
                <a:gridCol w="576083"/>
              </a:tblGrid>
              <a:tr h="366504">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ร้อยละของผู้สูงอายุ</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ที่สำเร็จการฝึกอบรม</a:t>
                      </a:r>
                      <a:br>
                        <a:rPr lang="th-TH" sz="900" b="0" dirty="0" smtClean="0">
                          <a:solidFill>
                            <a:schemeClr val="tx1"/>
                          </a:solidFill>
                          <a:latin typeface="Tahoma" pitchFamily="34" charset="0"/>
                          <a:ea typeface="Tahoma" pitchFamily="34" charset="0"/>
                          <a:cs typeface="Tahoma" pitchFamily="34" charset="0"/>
                        </a:rPr>
                      </a:br>
                      <a:r>
                        <a:rPr lang="th-TH" sz="900" b="0" dirty="0" smtClean="0">
                          <a:solidFill>
                            <a:schemeClr val="tx1"/>
                          </a:solidFill>
                          <a:latin typeface="Tahoma" pitchFamily="34" charset="0"/>
                          <a:ea typeface="Tahoma" pitchFamily="34" charset="0"/>
                          <a:cs typeface="Tahoma" pitchFamily="34" charset="0"/>
                        </a:rPr>
                        <a:t>มีรายได้เพิ่มมากขึ้น</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จำนวนผู้สูงอายุที่สำเร็จการฝึกอบรมมีรายได้เพิ่มมากขึ้น</a:t>
                      </a: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ติดตามผลภายหลังจบการฝึกอบรม ภายใน 3 เดือน (บันทึกผลภายใน 30 ก.ย. 62)</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marL="91443" marR="91443" marT="45768" marB="45768"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60559">
                <a:tc vMerge="1">
                  <a:txBody>
                    <a:bodyPr/>
                    <a:lstStyle/>
                    <a:p>
                      <a:endParaRPr lang="th-TH" dirty="0"/>
                    </a:p>
                  </a:txBody>
                  <a:tcPr>
                    <a:noFill/>
                  </a:tcPr>
                </a:tc>
                <a:tc>
                  <a:txBody>
                    <a:bodyPr/>
                    <a:lstStyle/>
                    <a:p>
                      <a:pPr algn="ctr"/>
                      <a:r>
                        <a:rPr lang="th-TH" sz="900" b="0" dirty="0" smtClean="0">
                          <a:solidFill>
                            <a:schemeClr val="tx1"/>
                          </a:solidFill>
                          <a:latin typeface="Tahoma" pitchFamily="34" charset="0"/>
                          <a:ea typeface="Tahoma" pitchFamily="34" charset="0"/>
                          <a:cs typeface="Tahoma" pitchFamily="34" charset="0"/>
                        </a:rPr>
                        <a:t>  จำนวนผู้สูงอายุที่ตอบแบบสอบถามผลสัมฤทธิ์กลับ</a:t>
                      </a:r>
                      <a:endParaRPr lang="en-US" sz="900" b="0" baseline="0" dirty="0" smtClean="0">
                        <a:solidFill>
                          <a:schemeClr val="tx1"/>
                        </a:solidFill>
                        <a:latin typeface="Tahoma" pitchFamily="34" charset="0"/>
                        <a:ea typeface="Tahoma" pitchFamily="34" charset="0"/>
                        <a:cs typeface="Tahoma" pitchFamily="34" charset="0"/>
                      </a:endParaRPr>
                    </a:p>
                  </a:txBody>
                  <a:tcPr marL="91443" marR="91443" marT="45768" marB="45768">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136" name="TextBox 25"/>
          <p:cNvSpPr txBox="1">
            <a:spLocks noChangeArrowheads="1"/>
          </p:cNvSpPr>
          <p:nvPr/>
        </p:nvSpPr>
        <p:spPr bwMode="auto">
          <a:xfrm>
            <a:off x="2843213" y="5013325"/>
            <a:ext cx="28892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algn="ctr" eaLnBrk="1" hangingPunct="1"/>
            <a:r>
              <a:rPr lang="en-US" altLang="en-US" sz="900" b="1">
                <a:latin typeface="Tahoma" pitchFamily="34" charset="0"/>
                <a:cs typeface="Tahoma" pitchFamily="34" charset="0"/>
              </a:rPr>
              <a:t>=</a:t>
            </a:r>
            <a:endParaRPr lang="th-TH" altLang="en-US" sz="900" b="1">
              <a:latin typeface="Tahoma" pitchFamily="34" charset="0"/>
              <a:cs typeface="Tahoma" pitchFamily="34" charset="0"/>
            </a:endParaRPr>
          </a:p>
        </p:txBody>
      </p:sp>
      <p:sp>
        <p:nvSpPr>
          <p:cNvPr id="3137" name="TextBox 26"/>
          <p:cNvSpPr txBox="1">
            <a:spLocks noChangeArrowheads="1"/>
          </p:cNvSpPr>
          <p:nvPr/>
        </p:nvSpPr>
        <p:spPr bwMode="auto">
          <a:xfrm>
            <a:off x="2843213" y="4437063"/>
            <a:ext cx="2889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charset="0"/>
                <a:cs typeface="Angsana New" pitchFamily="18" charset="-34"/>
              </a:defRPr>
            </a:lvl1pPr>
            <a:lvl2pPr marL="742950" indent="-285750">
              <a:defRPr sz="2800">
                <a:solidFill>
                  <a:schemeClr val="tx1"/>
                </a:solidFill>
                <a:latin typeface="Arial" charset="0"/>
                <a:cs typeface="Angsana New" pitchFamily="18" charset="-34"/>
              </a:defRPr>
            </a:lvl2pPr>
            <a:lvl3pPr marL="1143000" indent="-228600">
              <a:defRPr sz="2800">
                <a:solidFill>
                  <a:schemeClr val="tx1"/>
                </a:solidFill>
                <a:latin typeface="Arial" charset="0"/>
                <a:cs typeface="Angsana New" pitchFamily="18" charset="-34"/>
              </a:defRPr>
            </a:lvl3pPr>
            <a:lvl4pPr marL="1600200" indent="-228600">
              <a:defRPr sz="2800">
                <a:solidFill>
                  <a:schemeClr val="tx1"/>
                </a:solidFill>
                <a:latin typeface="Arial" charset="0"/>
                <a:cs typeface="Angsana New" pitchFamily="18" charset="-34"/>
              </a:defRPr>
            </a:lvl4pPr>
            <a:lvl5pPr marL="2057400" indent="-228600">
              <a:defRPr sz="2800">
                <a:solidFill>
                  <a:schemeClr val="tx1"/>
                </a:solidFill>
                <a:latin typeface="Arial" charset="0"/>
                <a:cs typeface="Angsana New" pitchFamily="18" charset="-34"/>
              </a:defRPr>
            </a:lvl5pPr>
            <a:lvl6pPr marL="2514600" indent="-228600" eaLnBrk="0" fontAlgn="base" hangingPunct="0">
              <a:spcBef>
                <a:spcPct val="0"/>
              </a:spcBef>
              <a:spcAft>
                <a:spcPct val="0"/>
              </a:spcAft>
              <a:defRPr sz="2800">
                <a:solidFill>
                  <a:schemeClr val="tx1"/>
                </a:solidFill>
                <a:latin typeface="Arial" charset="0"/>
                <a:cs typeface="Angsana New" pitchFamily="18" charset="-34"/>
              </a:defRPr>
            </a:lvl6pPr>
            <a:lvl7pPr marL="2971800" indent="-228600" eaLnBrk="0" fontAlgn="base" hangingPunct="0">
              <a:spcBef>
                <a:spcPct val="0"/>
              </a:spcBef>
              <a:spcAft>
                <a:spcPct val="0"/>
              </a:spcAft>
              <a:defRPr sz="2800">
                <a:solidFill>
                  <a:schemeClr val="tx1"/>
                </a:solidFill>
                <a:latin typeface="Arial" charset="0"/>
                <a:cs typeface="Angsana New" pitchFamily="18" charset="-34"/>
              </a:defRPr>
            </a:lvl7pPr>
            <a:lvl8pPr marL="3429000" indent="-228600" eaLnBrk="0" fontAlgn="base" hangingPunct="0">
              <a:spcBef>
                <a:spcPct val="0"/>
              </a:spcBef>
              <a:spcAft>
                <a:spcPct val="0"/>
              </a:spcAft>
              <a:defRPr sz="2800">
                <a:solidFill>
                  <a:schemeClr val="tx1"/>
                </a:solidFill>
                <a:latin typeface="Arial" charset="0"/>
                <a:cs typeface="Angsana New" pitchFamily="18" charset="-34"/>
              </a:defRPr>
            </a:lvl8pPr>
            <a:lvl9pPr marL="3886200" indent="-228600" eaLnBrk="0" fontAlgn="base" hangingPunct="0">
              <a:spcBef>
                <a:spcPct val="0"/>
              </a:spcBef>
              <a:spcAft>
                <a:spcPct val="0"/>
              </a:spcAft>
              <a:defRPr sz="2800">
                <a:solidFill>
                  <a:schemeClr val="tx1"/>
                </a:solidFill>
                <a:latin typeface="Arial" charset="0"/>
                <a:cs typeface="Angsana New" pitchFamily="18" charset="-34"/>
              </a:defRPr>
            </a:lvl9pPr>
          </a:lstStyle>
          <a:p>
            <a:pPr algn="ctr" eaLnBrk="1" hangingPunct="1"/>
            <a:r>
              <a:rPr lang="en-US" altLang="en-US" sz="900" b="1">
                <a:latin typeface="Tahoma" pitchFamily="34" charset="0"/>
                <a:cs typeface="Tahoma" pitchFamily="34" charset="0"/>
              </a:rPr>
              <a:t>=</a:t>
            </a:r>
            <a:endParaRPr lang="th-TH" altLang="en-US" sz="900" b="1">
              <a:latin typeface="Tahoma" pitchFamily="34" charset="0"/>
              <a:cs typeface="Tahoma" pitchFamily="34" charset="0"/>
            </a:endParaRPr>
          </a:p>
        </p:txBody>
      </p:sp>
    </p:spTree>
    <p:extLst>
      <p:ext uri="{BB962C8B-B14F-4D97-AF65-F5344CB8AC3E}">
        <p14:creationId xmlns:p14="http://schemas.microsoft.com/office/powerpoint/2010/main" val="1164790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280193" y="58738"/>
            <a:ext cx="8602663" cy="646113"/>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ตัวชี้วัดองค์ประกอบที่ </a:t>
            </a:r>
            <a:r>
              <a:rPr lang="en-US" sz="2000" b="1" dirty="0">
                <a:latin typeface="Tahoma" pitchFamily="34" charset="0"/>
                <a:cs typeface="Tahoma" pitchFamily="34" charset="0"/>
              </a:rPr>
              <a:t>1 </a:t>
            </a:r>
            <a:r>
              <a:rPr lang="en-US" sz="1200" b="1" dirty="0">
                <a:latin typeface="Tahoma" pitchFamily="34" charset="0"/>
                <a:cs typeface="Tahoma" pitchFamily="34" charset="0"/>
              </a:rPr>
              <a:t>Function Base </a:t>
            </a:r>
            <a:r>
              <a:rPr lang="th-TH" sz="1000" b="1" dirty="0" smtClean="0">
                <a:latin typeface="Tahoma" pitchFamily="34" charset="0"/>
                <a:cs typeface="Tahoma" pitchFamily="34" charset="0"/>
              </a:rPr>
              <a:t>(</a:t>
            </a:r>
            <a:r>
              <a:rPr lang="th-TH" sz="1000" b="1" dirty="0">
                <a:latin typeface="Tahoma" pitchFamily="34" charset="0"/>
                <a:cs typeface="Tahoma" pitchFamily="34" charset="0"/>
              </a:rPr>
              <a:t>สถาบันพัฒนาฝีมือแรงงาน / สำนักงานพัฒนาฝีมือ</a:t>
            </a:r>
            <a:r>
              <a:rPr lang="th-TH" sz="1000" b="1" dirty="0" smtClean="0">
                <a:latin typeface="Tahoma" pitchFamily="34" charset="0"/>
                <a:cs typeface="Tahoma" pitchFamily="34" charset="0"/>
              </a:rPr>
              <a:t>แรงงาน)</a:t>
            </a:r>
            <a:endParaRPr lang="th-TH" sz="10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80193" y="704851"/>
            <a:ext cx="7833520" cy="750093"/>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th-TH" sz="1300" kern="0" dirty="0" smtClean="0">
                <a:solidFill>
                  <a:schemeClr val="tx1"/>
                </a:solidFill>
                <a:latin typeface="Tahoma" pitchFamily="34" charset="0"/>
                <a:ea typeface="Tahoma" pitchFamily="34" charset="0"/>
                <a:cs typeface="Tahoma" pitchFamily="34" charset="0"/>
              </a:rPr>
              <a:t>ตัวชี้วัด</a:t>
            </a:r>
            <a:r>
              <a:rPr lang="en-US" sz="1300" kern="0" dirty="0" smtClean="0">
                <a:solidFill>
                  <a:schemeClr val="tx1"/>
                </a:solidFill>
                <a:latin typeface="Tahoma" pitchFamily="34" charset="0"/>
                <a:ea typeface="Tahoma" pitchFamily="34" charset="0"/>
                <a:cs typeface="Tahoma" pitchFamily="34" charset="0"/>
              </a:rPr>
              <a:t> 1.2</a:t>
            </a:r>
            <a:r>
              <a:rPr lang="th-TH" sz="1300" kern="0" dirty="0" smtClean="0">
                <a:solidFill>
                  <a:schemeClr val="tx1"/>
                </a:solidFill>
                <a:latin typeface="Tahoma" pitchFamily="34" charset="0"/>
                <a:ea typeface="Tahoma" pitchFamily="34" charset="0"/>
                <a:cs typeface="Tahoma" pitchFamily="34" charset="0"/>
              </a:rPr>
              <a:t> </a:t>
            </a:r>
            <a:r>
              <a:rPr lang="en-US" sz="1300" kern="0" dirty="0" smtClean="0">
                <a:solidFill>
                  <a:schemeClr val="tx1"/>
                </a:solidFill>
                <a:latin typeface="Tahoma" pitchFamily="34" charset="0"/>
                <a:ea typeface="Tahoma" pitchFamily="34" charset="0"/>
                <a:cs typeface="Tahoma" pitchFamily="34" charset="0"/>
              </a:rPr>
              <a:t>: </a:t>
            </a:r>
            <a:r>
              <a:rPr lang="th-TH" sz="1300" kern="0" dirty="0" smtClean="0">
                <a:solidFill>
                  <a:schemeClr val="tx1"/>
                </a:solidFill>
                <a:latin typeface="Tahoma" pitchFamily="34" charset="0"/>
                <a:ea typeface="Tahoma" pitchFamily="34" charset="0"/>
                <a:cs typeface="Tahoma" pitchFamily="34" charset="0"/>
              </a:rPr>
              <a:t>ความสำเร็จของการบรรลุผลสัมฤทธิ์ในโครงการควบคุมและกำกับดูแลการประกอบอาชีพที่อาจเป็น  </a:t>
            </a:r>
          </a:p>
          <a:p>
            <a:pPr>
              <a:spcBef>
                <a:spcPts val="0"/>
              </a:spcBef>
              <a:spcAft>
                <a:spcPts val="600"/>
              </a:spcAft>
              <a:defRPr/>
            </a:pPr>
            <a:r>
              <a:rPr lang="th-TH" sz="1300" kern="0" dirty="0">
                <a:solidFill>
                  <a:schemeClr val="tx1"/>
                </a:solidFill>
                <a:latin typeface="Tahoma" pitchFamily="34" charset="0"/>
                <a:ea typeface="Tahoma" pitchFamily="34" charset="0"/>
                <a:cs typeface="Tahoma" pitchFamily="34" charset="0"/>
              </a:rPr>
              <a:t> </a:t>
            </a:r>
            <a:r>
              <a:rPr lang="th-TH" sz="1300" kern="0" dirty="0" smtClean="0">
                <a:solidFill>
                  <a:schemeClr val="tx1"/>
                </a:solidFill>
                <a:latin typeface="Tahoma" pitchFamily="34" charset="0"/>
                <a:ea typeface="Tahoma" pitchFamily="34" charset="0"/>
                <a:cs typeface="Tahoma" pitchFamily="34" charset="0"/>
              </a:rPr>
              <a:t>           </a:t>
            </a:r>
            <a:r>
              <a:rPr lang="en-US" sz="1300" kern="0" dirty="0" smtClean="0">
                <a:solidFill>
                  <a:schemeClr val="tx1"/>
                </a:solidFill>
                <a:latin typeface="Tahoma" pitchFamily="34" charset="0"/>
                <a:ea typeface="Tahoma" pitchFamily="34" charset="0"/>
                <a:cs typeface="Tahoma" pitchFamily="34" charset="0"/>
              </a:rPr>
              <a:t>      </a:t>
            </a:r>
            <a:r>
              <a:rPr lang="th-TH" sz="1300" kern="0" dirty="0" smtClean="0">
                <a:solidFill>
                  <a:schemeClr val="tx1"/>
                </a:solidFill>
                <a:latin typeface="Tahoma" pitchFamily="34" charset="0"/>
                <a:ea typeface="Tahoma" pitchFamily="34" charset="0"/>
                <a:cs typeface="Tahoma" pitchFamily="34" charset="0"/>
              </a:rPr>
              <a:t>อันตรายต่อสาธารณะหรือต้องใช้ผู้มีความรู้ความสามารถสู่ </a:t>
            </a:r>
            <a:r>
              <a:rPr lang="en-US" sz="1300" kern="0" dirty="0" smtClean="0">
                <a:solidFill>
                  <a:schemeClr val="tx1"/>
                </a:solidFill>
                <a:latin typeface="Tahoma" pitchFamily="34" charset="0"/>
                <a:ea typeface="Tahoma" pitchFamily="34" charset="0"/>
                <a:cs typeface="Tahoma" pitchFamily="34" charset="0"/>
              </a:rPr>
              <a:t>Safety at Work</a:t>
            </a:r>
            <a:endParaRPr lang="th-TH" sz="13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6368" y="1402793"/>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3783783049"/>
              </p:ext>
            </p:extLst>
          </p:nvPr>
        </p:nvGraphicFramePr>
        <p:xfrm>
          <a:off x="152401" y="1676400"/>
          <a:ext cx="8610600" cy="2590800"/>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xmlns="" val="20000"/>
                    </a:ext>
                  </a:extLst>
                </a:gridCol>
              </a:tblGrid>
              <a:tr h="2590800">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จำนวนผู้ปฏิบัติงานสาขาอาชีพช่างไฟฟ้าภายในอาคารได้รับการประเมินและรับรองความรู้ความสามารถ ระหว่างวันที่ 1 ตุลาคม 2561 – 30 กันยายน 2562 เทียบกับเป้าหมายการดำเนินงาน ประจำปีงบประมาณ พ.ศ.2562 จำนวนเป้าหมาย 6,000 คน และบันทึกข้อมูลผลการประเมินและรับรองความรู้ความสามารถลงในระบบสารสนเทศ           กรมพัฒนาฝีมือแรงงาน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http://www.e-license.dsd.go.th</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228600" indent="-228600">
                        <a:buAutoNum type="arabicPeriod"/>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กรณีหน่วยงานเปลี่ยนแปลงเป้าหมายกิจกรรมที่กำหนดไว้ ต้องได้รับความเห็นชอบจากกรมพัฒนาฝีมือแรงงาน (สำนักงานรับรองความรู้ความสามารถ)</a:t>
                      </a:r>
                    </a:p>
                    <a:p>
                      <a:pPr marL="228600" indent="-228600">
                        <a:buAutoNum type="arabicPeriod"/>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สำนักงานรับรองความรู้ความสามารถ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นายสมบูรณ์  รักษ์วงษ์, นายปฏิภาณ  สวนสวัสดิ์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1703</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อื่นๆ (ถ้ามี)</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(ถ้ามี)</a:t>
                      </a: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xmlns="" val="10000"/>
                  </a:ext>
                </a:extLst>
              </a:tr>
            </a:tbl>
          </a:graphicData>
        </a:graphic>
      </p:graphicFrame>
      <p:sp>
        <p:nvSpPr>
          <p:cNvPr id="2056" name="TextBox 14"/>
          <p:cNvSpPr txBox="1">
            <a:spLocks noChangeArrowheads="1"/>
          </p:cNvSpPr>
          <p:nvPr/>
        </p:nvSpPr>
        <p:spPr bwMode="auto">
          <a:xfrm>
            <a:off x="34925" y="4402137"/>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57275" y="4457700"/>
            <a:ext cx="7943850" cy="342900"/>
            <a:chOff x="1153093" y="4031945"/>
            <a:chExt cx="7943402" cy="341526"/>
          </a:xfrm>
        </p:grpSpPr>
        <p:sp>
          <p:nvSpPr>
            <p:cNvPr id="17" name="TextBox 16"/>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p:cNvPr>
          <p:cNvGraphicFramePr>
            <a:graphicFrameLocks noGrp="1"/>
          </p:cNvGraphicFramePr>
          <p:nvPr>
            <p:extLst>
              <p:ext uri="{D42A27DB-BD31-4B8C-83A1-F6EECF244321}">
                <p14:modId xmlns:p14="http://schemas.microsoft.com/office/powerpoint/2010/main" val="2721944905"/>
              </p:ext>
            </p:extLst>
          </p:nvPr>
        </p:nvGraphicFramePr>
        <p:xfrm>
          <a:off x="0" y="4876800"/>
          <a:ext cx="9006844" cy="1371600"/>
        </p:xfrm>
        <a:graphic>
          <a:graphicData uri="http://schemas.openxmlformats.org/drawingml/2006/table">
            <a:tbl>
              <a:tblPr firstRow="1"/>
              <a:tblGrid>
                <a:gridCol w="1160780">
                  <a:extLst>
                    <a:ext uri="{9D8B030D-6E8A-4147-A177-3AD203B41FA5}">
                      <a16:colId xmlns:a16="http://schemas.microsoft.com/office/drawing/2014/main" xmlns="" val="20000"/>
                    </a:ext>
                  </a:extLst>
                </a:gridCol>
                <a:gridCol w="403270">
                  <a:extLst>
                    <a:ext uri="{9D8B030D-6E8A-4147-A177-3AD203B41FA5}">
                      <a16:colId xmlns:a16="http://schemas.microsoft.com/office/drawing/2014/main" xmlns="" val="20001"/>
                    </a:ext>
                  </a:extLst>
                </a:gridCol>
                <a:gridCol w="391885">
                  <a:extLst>
                    <a:ext uri="{9D8B030D-6E8A-4147-A177-3AD203B41FA5}">
                      <a16:colId xmlns:a16="http://schemas.microsoft.com/office/drawing/2014/main" xmlns="" val="20002"/>
                    </a:ext>
                  </a:extLst>
                </a:gridCol>
                <a:gridCol w="371789">
                  <a:extLst>
                    <a:ext uri="{9D8B030D-6E8A-4147-A177-3AD203B41FA5}">
                      <a16:colId xmlns:a16="http://schemas.microsoft.com/office/drawing/2014/main" xmlns="" val="20003"/>
                    </a:ext>
                  </a:extLst>
                </a:gridCol>
                <a:gridCol w="492370">
                  <a:extLst>
                    <a:ext uri="{9D8B030D-6E8A-4147-A177-3AD203B41FA5}">
                      <a16:colId xmlns:a16="http://schemas.microsoft.com/office/drawing/2014/main" xmlns="" val="20004"/>
                    </a:ext>
                  </a:extLst>
                </a:gridCol>
                <a:gridCol w="442127">
                  <a:extLst>
                    <a:ext uri="{9D8B030D-6E8A-4147-A177-3AD203B41FA5}">
                      <a16:colId xmlns:a16="http://schemas.microsoft.com/office/drawing/2014/main" xmlns="" val="20005"/>
                    </a:ext>
                  </a:extLst>
                </a:gridCol>
                <a:gridCol w="1918576">
                  <a:extLst>
                    <a:ext uri="{9D8B030D-6E8A-4147-A177-3AD203B41FA5}">
                      <a16:colId xmlns:a16="http://schemas.microsoft.com/office/drawing/2014/main" xmlns="" val="20006"/>
                    </a:ext>
                  </a:extLst>
                </a:gridCol>
                <a:gridCol w="392545">
                  <a:extLst>
                    <a:ext uri="{9D8B030D-6E8A-4147-A177-3AD203B41FA5}">
                      <a16:colId xmlns:a16="http://schemas.microsoft.com/office/drawing/2014/main" xmlns="" val="20007"/>
                    </a:ext>
                  </a:extLst>
                </a:gridCol>
                <a:gridCol w="391886">
                  <a:extLst>
                    <a:ext uri="{9D8B030D-6E8A-4147-A177-3AD203B41FA5}">
                      <a16:colId xmlns:a16="http://schemas.microsoft.com/office/drawing/2014/main" xmlns="" val="20008"/>
                    </a:ext>
                  </a:extLst>
                </a:gridCol>
                <a:gridCol w="391885">
                  <a:extLst>
                    <a:ext uri="{9D8B030D-6E8A-4147-A177-3AD203B41FA5}">
                      <a16:colId xmlns:a16="http://schemas.microsoft.com/office/drawing/2014/main" xmlns="" val="20009"/>
                    </a:ext>
                  </a:extLst>
                </a:gridCol>
                <a:gridCol w="391886">
                  <a:extLst>
                    <a:ext uri="{9D8B030D-6E8A-4147-A177-3AD203B41FA5}">
                      <a16:colId xmlns:a16="http://schemas.microsoft.com/office/drawing/2014/main" xmlns="" val="20010"/>
                    </a:ext>
                  </a:extLst>
                </a:gridCol>
                <a:gridCol w="391886">
                  <a:extLst>
                    <a:ext uri="{9D8B030D-6E8A-4147-A177-3AD203B41FA5}">
                      <a16:colId xmlns:a16="http://schemas.microsoft.com/office/drawing/2014/main" xmlns="" val="20011"/>
                    </a:ext>
                  </a:extLst>
                </a:gridCol>
                <a:gridCol w="1865959">
                  <a:extLst>
                    <a:ext uri="{9D8B030D-6E8A-4147-A177-3AD203B41FA5}">
                      <a16:colId xmlns:a16="http://schemas.microsoft.com/office/drawing/2014/main" xmlns="" val="20012"/>
                    </a:ext>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xmlns="" val="10000"/>
                  </a:ext>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dirty="0" smtClean="0">
                          <a:solidFill>
                            <a:schemeClr val="tx1"/>
                          </a:solidFill>
                          <a:effectLst/>
                          <a:latin typeface="Tahoma" pitchFamily="34" charset="0"/>
                          <a:ea typeface="Tahoma" pitchFamily="34" charset="0"/>
                          <a:cs typeface="Tahoma" pitchFamily="34" charset="0"/>
                        </a:rPr>
                        <a:t>ร้อยละของผู้ปฏิบัติงาน </a:t>
                      </a:r>
                      <a:r>
                        <a:rPr lang="th-TH" sz="800" b="0" kern="1200" baseline="0" dirty="0" smtClean="0">
                          <a:solidFill>
                            <a:schemeClr val="tx1"/>
                          </a:solidFill>
                          <a:effectLst/>
                          <a:latin typeface="Tahoma" pitchFamily="34" charset="0"/>
                          <a:ea typeface="Tahoma" pitchFamily="34" charset="0"/>
                          <a:cs typeface="Tahoma" pitchFamily="34" charset="0"/>
                        </a:rPr>
                        <a:t>ได้รับการประเมินและรับรองความรู้ความสามารถ        (สาขาอาชีพช่างไฟฟ้าภายในอาคาร)   ร้อยละ 50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kern="1200" dirty="0" smtClean="0">
                          <a:solidFill>
                            <a:schemeClr val="tx1"/>
                          </a:solidFill>
                          <a:effectLst/>
                          <a:latin typeface="Tahoma" pitchFamily="34" charset="0"/>
                          <a:ea typeface="Tahoma" pitchFamily="34" charset="0"/>
                          <a:cs typeface="Tahoma" pitchFamily="34" charset="0"/>
                        </a:rPr>
                        <a:t> ร้อยละของผู้ปฏิบัติงาน ได้รับการประเมิน   และรับรองความรู้ความสามารถ      (สาขาอาชีพช่างไฟฟ้าภายในอาคาร) ร้อยละ 100</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01"/>
                  </a:ext>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2407610800"/>
              </p:ext>
            </p:extLst>
          </p:nvPr>
        </p:nvGraphicFramePr>
        <p:xfrm>
          <a:off x="1295400" y="2895600"/>
          <a:ext cx="6735840" cy="155448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xmlns="" val="20000"/>
                    </a:ext>
                  </a:extLst>
                </a:gridCol>
                <a:gridCol w="3867192">
                  <a:extLst>
                    <a:ext uri="{9D8B030D-6E8A-4147-A177-3AD203B41FA5}">
                      <a16:colId xmlns:a16="http://schemas.microsoft.com/office/drawing/2014/main" xmlns="" val="20001"/>
                    </a:ext>
                  </a:extLst>
                </a:gridCol>
                <a:gridCol w="735048">
                  <a:extLst>
                    <a:ext uri="{9D8B030D-6E8A-4147-A177-3AD203B41FA5}">
                      <a16:colId xmlns:a16="http://schemas.microsoft.com/office/drawing/2014/main" xmlns="" val="20002"/>
                    </a:ext>
                  </a:extLst>
                </a:gridCol>
              </a:tblGrid>
              <a:tr h="237624">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                                              =                                        </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                                                 </a:t>
                      </a:r>
                      <a:endParaRPr lang="th-TH" sz="900" b="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จำนวนผู้ปฏิบัติงานสาขาอาชีพช่างไฟฟ้าภายในอาคาร</a:t>
                      </a: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ที่ได้รับการประเมินและรับรองความรู้ความสามารถ</a:t>
                      </a: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ระหว่างวันที่ 1 ตุลาคม 2561 – 30 กันยายน 2562 (คน)</a:t>
                      </a: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70840">
                <a:tc vMerge="1">
                  <a:txBody>
                    <a:bodyPr/>
                    <a:lstStyle/>
                    <a:p>
                      <a:endParaRPr lang="th-TH" dirty="0"/>
                    </a:p>
                  </a:txBody>
                  <a:tcPr>
                    <a:noFill/>
                  </a:tcPr>
                </a:tc>
                <a:tc>
                  <a:txBody>
                    <a:bodyPr/>
                    <a:lstStyle/>
                    <a:p>
                      <a:pPr algn="ctr"/>
                      <a:r>
                        <a:rPr lang="th-TH" sz="900" b="0" dirty="0" smtClean="0">
                          <a:latin typeface="Tahoma" pitchFamily="34" charset="0"/>
                          <a:ea typeface="Tahoma" pitchFamily="34" charset="0"/>
                          <a:cs typeface="Tahoma" pitchFamily="34" charset="0"/>
                        </a:rPr>
                        <a:t>    </a:t>
                      </a:r>
                      <a:r>
                        <a:rPr lang="th-TH" sz="900" b="0" baseline="0" dirty="0" smtClean="0">
                          <a:latin typeface="Tahoma" pitchFamily="34" charset="0"/>
                          <a:ea typeface="Tahoma" pitchFamily="34" charset="0"/>
                          <a:cs typeface="Tahoma" pitchFamily="34" charset="0"/>
                        </a:rPr>
                        <a:t> </a:t>
                      </a:r>
                      <a:endParaRPr lang="en-US" sz="900" b="0" baseline="0" dirty="0" smtClean="0">
                        <a:latin typeface="Tahoma" pitchFamily="34" charset="0"/>
                        <a:ea typeface="Tahoma" pitchFamily="34" charset="0"/>
                        <a:cs typeface="Tahoma" pitchFamily="34" charset="0"/>
                      </a:endParaRPr>
                    </a:p>
                    <a:p>
                      <a:pPr algn="ctr"/>
                      <a:r>
                        <a:rPr lang="th-TH" sz="900" b="0" baseline="0" dirty="0" smtClean="0">
                          <a:latin typeface="Tahoma" pitchFamily="34" charset="0"/>
                          <a:ea typeface="Tahoma" pitchFamily="34" charset="0"/>
                          <a:cs typeface="Tahoma" pitchFamily="34" charset="0"/>
                        </a:rPr>
                        <a:t>เป้าหมายการดำเนินการประเมินและรับรองความรู้ความสามารถ</a:t>
                      </a:r>
                    </a:p>
                    <a:p>
                      <a:pPr algn="ctr"/>
                      <a:r>
                        <a:rPr lang="th-TH" sz="900" b="0" baseline="0" dirty="0" smtClean="0">
                          <a:latin typeface="Tahoma" pitchFamily="34" charset="0"/>
                          <a:ea typeface="Tahoma" pitchFamily="34" charset="0"/>
                          <a:cs typeface="Tahoma" pitchFamily="34" charset="0"/>
                        </a:rPr>
                        <a:t> ประจำปีงบประมาณ พ.ศ.2562 (คน)</a:t>
                      </a:r>
                      <a:endParaRPr lang="en-US" sz="900" b="0" baseline="0" dirty="0" smtClean="0">
                        <a:latin typeface="Tahoma" pitchFamily="34" charset="0"/>
                        <a:ea typeface="Tahoma" pitchFamily="34" charset="0"/>
                        <a:cs typeface="Tahoma" pitchFamily="34" charset="0"/>
                      </a:endParaRPr>
                    </a:p>
                    <a:p>
                      <a:pPr algn="ctr"/>
                      <a:endParaRPr lang="en-US" sz="900" b="0" baseline="0" dirty="0" smtClean="0">
                        <a:latin typeface="Tahoma" pitchFamily="34" charset="0"/>
                        <a:ea typeface="Tahoma" pitchFamily="34" charset="0"/>
                        <a:cs typeface="Tahoma" pitchFamily="34" charset="0"/>
                      </a:endParaRPr>
                    </a:p>
                    <a:p>
                      <a:pPr algn="ctr"/>
                      <a:r>
                        <a:rPr lang="th-TH" sz="900" b="0" dirty="0" smtClean="0">
                          <a:latin typeface="Tahoma" pitchFamily="34" charset="0"/>
                          <a:ea typeface="Tahoma" pitchFamily="34" charset="0"/>
                          <a:cs typeface="Tahoma" pitchFamily="34" charset="0"/>
                        </a:rPr>
                        <a:t>     </a:t>
                      </a:r>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374864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172450" y="85727"/>
            <a:ext cx="855710" cy="855711"/>
          </a:xfrm>
          <a:prstGeom prst="rect">
            <a:avLst/>
          </a:prstGeom>
          <a:noFill/>
        </p:spPr>
      </p:pic>
      <p:sp>
        <p:nvSpPr>
          <p:cNvPr id="6" name="TextBox 5"/>
          <p:cNvSpPr txBox="1"/>
          <p:nvPr/>
        </p:nvSpPr>
        <p:spPr>
          <a:xfrm>
            <a:off x="0" y="-3413"/>
            <a:ext cx="8602173" cy="646331"/>
          </a:xfrm>
          <a:prstGeom prst="rect">
            <a:avLst/>
          </a:prstGeom>
          <a:noFill/>
        </p:spPr>
        <p:txBody>
          <a:bodyPr wrap="square" rtlCol="0">
            <a:spAutoFit/>
          </a:bodyPr>
          <a:lstStyle/>
          <a:p>
            <a:r>
              <a:rPr lang="th-TH" sz="2000" b="1" dirty="0">
                <a:latin typeface="Tahoma" pitchFamily="34" charset="0"/>
                <a:cs typeface="Tahoma" pitchFamily="34" charset="0"/>
              </a:rPr>
              <a:t>ตัวชี้วัด องค์ประกอบที่ 4 </a:t>
            </a:r>
            <a:r>
              <a:rPr lang="en-US" sz="1200" b="1" dirty="0">
                <a:latin typeface="Tahoma" pitchFamily="34" charset="0"/>
                <a:cs typeface="Tahoma" pitchFamily="34" charset="0"/>
              </a:rPr>
              <a:t>Innovation Base </a:t>
            </a:r>
            <a:r>
              <a:rPr lang="th-TH" sz="1000" b="1" dirty="0">
                <a:latin typeface="Tahoma" pitchFamily="34" charset="0"/>
                <a:cs typeface="Tahoma" pitchFamily="34" charset="0"/>
              </a:rPr>
              <a:t>(สถาบันพัฒนาฝีมือแรงงาน / สำนักงานพัฒนาฝีมือแรงงาน ทุกแห่ง)</a:t>
            </a: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95171" y="762000"/>
            <a:ext cx="6653093" cy="50008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200" kern="0" dirty="0" smtClean="0">
                <a:solidFill>
                  <a:schemeClr val="tx1"/>
                </a:solidFill>
                <a:latin typeface="Tahoma" pitchFamily="34" charset="0"/>
                <a:ea typeface="Tahoma" pitchFamily="34" charset="0"/>
                <a:cs typeface="Tahoma" pitchFamily="34" charset="0"/>
              </a:rPr>
              <a:t>ตัวชี้วัด 4.1  </a:t>
            </a:r>
            <a:r>
              <a:rPr lang="en-US" sz="1200" kern="0" dirty="0">
                <a:solidFill>
                  <a:schemeClr val="tx1"/>
                </a:solidFill>
                <a:latin typeface="Tahoma" pitchFamily="34" charset="0"/>
                <a:ea typeface="Tahoma" pitchFamily="34" charset="0"/>
                <a:cs typeface="Tahoma" pitchFamily="34" charset="0"/>
              </a:rPr>
              <a:t>: </a:t>
            </a:r>
            <a:r>
              <a:rPr lang="th-TH" sz="1200" kern="0" dirty="0">
                <a:solidFill>
                  <a:schemeClr val="tx1"/>
                </a:solidFill>
                <a:latin typeface="Tahoma" pitchFamily="34" charset="0"/>
                <a:ea typeface="Tahoma" pitchFamily="34" charset="0"/>
                <a:cs typeface="Tahoma" pitchFamily="34" charset="0"/>
              </a:rPr>
              <a:t>ความสำเร็จของการพัฒนานวัตกรรม</a:t>
            </a:r>
          </a:p>
        </p:txBody>
      </p:sp>
      <p:sp>
        <p:nvSpPr>
          <p:cNvPr id="12" name="TextBox 11"/>
          <p:cNvSpPr txBox="1"/>
          <p:nvPr/>
        </p:nvSpPr>
        <p:spPr>
          <a:xfrm>
            <a:off x="102003" y="1371600"/>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930236954"/>
              </p:ext>
            </p:extLst>
          </p:nvPr>
        </p:nvGraphicFramePr>
        <p:xfrm>
          <a:off x="142844" y="1752600"/>
          <a:ext cx="8772556" cy="3200400"/>
        </p:xfrm>
        <a:graphic>
          <a:graphicData uri="http://schemas.openxmlformats.org/drawingml/2006/table">
            <a:tbl>
              <a:tblPr firstRow="1" bandRow="1">
                <a:tableStyleId>{5C22544A-7EE6-4342-B048-85BDC9FD1C3A}</a:tableStyleId>
              </a:tblPr>
              <a:tblGrid>
                <a:gridCol w="8772556">
                  <a:extLst>
                    <a:ext uri="{9D8B030D-6E8A-4147-A177-3AD203B41FA5}">
                      <a16:colId xmlns:a16="http://schemas.microsoft.com/office/drawing/2014/main" xmlns="" val="20000"/>
                    </a:ext>
                  </a:extLst>
                </a:gridCol>
              </a:tblGrid>
              <a:tr h="3200400">
                <a:tc>
                  <a:txBody>
                    <a:bodyPr/>
                    <a:lstStyle/>
                    <a:p>
                      <a:pPr marL="228600" indent="-228600">
                        <a:buAutoNum type="arabicPeriod"/>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ความสำเร็จของการพัฒนานวัตกรรม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คือ การพัฒนาประสิทธิภาพในการบริหารจัดการและพัฒนานวัตกรรมในการบริหารจัดการระบบงาน งบประมาณ ทรัพยากรบุคคล และการให้บริการประชาชนหรือหน่วยงานของรัฐ เพื่อไปสู่ระบบราชการ 4.0 (</a:t>
                      </a:r>
                      <a:r>
                        <a:rPr lang="en-US"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Innovation</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base)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ประกอบด้วย 1) นวัตกรรมเชิงนโยบาย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(Policy Innovation)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เป็นการริเริ่มนโยบาย กฎหมายและกฎใหม่ ๆ ให้ทันสมัยเหมาะสมและทันต่อสถานการณ์ รวมทั้งให้มีความเชื่อมโยงกับยุทธศาสตร์ของประเทศ 2) นวัตกรรมให้บริการ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(Service Innovation)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เป็นนวัตกรรมที่นำมาใช้พัฒนาและสร้างคุณค่าในงานบริการภาครัฐ การปรับปรุงการบริการหรือสร้างบริการใหม่ เพื่อยกระดับประสิทธิภาพการให้บริการประชาชน เช่น หน่วยบริการเคลื่อนที่ การจัดทะเบียนออนไลน์ เป็นต้น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นวัตกรรมการบริหาร/องค์การ/หน่วยงาน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(Administrative Organization Innovation)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เป็นการสร้างหรือปรับปรุงกระบวนงานใหม่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New Process)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รวมทั้งการพัฒนาคุณภาพ          การบริหารงาน เพื่อเพิ่มประสิทธิภาพในการดำเนินงานของภาครัฐ หรือกระบวนการจัดโครงสร้างหน่วยงานรูปแบบใหม่ หรือการวางระบบใหม่ ซึ่งส่งผลต่อการปรับโครงสร้างความสัมพันธ์ระหว่างผู้มีส่วนได้ส่วนเสียฝ่ายต่าง ๆ เช่น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PMQA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4.0 เป็นต้น</a:t>
                      </a:r>
                      <a:endPar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startAt="2"/>
                        <a:tabLst/>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พิจารณา</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จากการดำเนินการพัฒนานวัตกรรมตามขั้นตอนที่กำหนดในแบบฟอร์ม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โดยรอบที่</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พิจารณาจากข้อมูลตามแบบฟอร์มข้อ 1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หลักการ เหตุผลความจำเป็น รวมทั้งการศึกษา</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องค์ความรู้ที่เกี่ยวข้อง ข้อ 2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วัตถุประสงค์ และข้อ3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การวางแผนพัฒนานวัตกรรม/ขั้นตอนการดำเนินการ โดยดำเนินการ</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ระหว่าง วันที่ 1 ตุลาคม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- 31 มีนาคม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รอบที่ 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พิจารณาจากข้อมูลตามแบบฟอร์มข้อ 1 – 3 และ ข้อ 4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ทดลองปฏิบัติ/ผลลัพธ์ที่คาดหวัง ข้อ 5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นำไปปฏิบัติ/ผลลัพธ์ที่เกิดขึ้นจริงอย่างเป็นรูปธรรม โดยดำเนินการ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ระหว่างวันที่ 1 เมษายน - 30 กันยายน 256</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p>
                    <a:p>
                      <a:pPr marL="228600" indent="-228600">
                        <a:buAutoNum type="arabicPeriod" startAt="3"/>
                        <a:defRPr/>
                      </a:pP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1.  เป็นนวัตกรรมที่ไม่ซ้ำกับนวัตกรรมที่เคยนำเสนอในตัวชี้วัดครั้งที่ผ่านมา</a:t>
                      </a:r>
                    </a:p>
                    <a:p>
                      <a:pPr marL="228600" indent="-228600">
                        <a:buNone/>
                        <a:defRPr/>
                      </a:pP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ใช้แบบฟอร์มการรายงานตัวชี้วัดระดับความสำเร็จของการพัฒนานวัตกรรม ตามที่กลุ่มพัฒนาระบบบริหารกำหนด</a:t>
                      </a:r>
                      <a:endPar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(ถ้ามี)</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แบบฟอร์ม</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startAt="5"/>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กลุ่มพัฒนาระบบบริหาร  ผู้รับผิดชอบ </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นางศรีวรรณ  ประเสริฐทอง และนางสาวนภารัตน์ ภาโนมัย สอบถามข้อมูลเพิ่มเติม </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Line : KPI 61</a:t>
                      </a:r>
                      <a:endPar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startAt="5"/>
                        <a:tabLst/>
                        <a:defRPr/>
                      </a:pP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 (ถ้ามี) </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endParaRPr lang="th-TH" sz="900" b="1" spc="-4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xmlns="" val="10000"/>
                  </a:ext>
                </a:extLst>
              </a:tr>
            </a:tbl>
          </a:graphicData>
        </a:graphic>
      </p:graphicFrame>
      <p:sp>
        <p:nvSpPr>
          <p:cNvPr id="15" name="TextBox 14"/>
          <p:cNvSpPr txBox="1"/>
          <p:nvPr/>
        </p:nvSpPr>
        <p:spPr>
          <a:xfrm>
            <a:off x="179512" y="5011579"/>
            <a:ext cx="4392413"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เป้าหมายตามรอบประเมิน</a:t>
            </a:r>
          </a:p>
        </p:txBody>
      </p:sp>
      <p:grpSp>
        <p:nvGrpSpPr>
          <p:cNvPr id="2" name="Group 4"/>
          <p:cNvGrpSpPr/>
          <p:nvPr/>
        </p:nvGrpSpPr>
        <p:grpSpPr>
          <a:xfrm>
            <a:off x="1057754" y="5105400"/>
            <a:ext cx="7943402" cy="341526"/>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a16="http://schemas.microsoft.com/office/drawing/2014/main" xmlns="" id="{158A2FA5-4FFE-4AC3-B2CB-0934EC5F31E6}"/>
              </a:ext>
            </a:extLst>
          </p:cNvPr>
          <p:cNvGraphicFramePr>
            <a:graphicFrameLocks noGrp="1"/>
          </p:cNvGraphicFramePr>
          <p:nvPr>
            <p:extLst>
              <p:ext uri="{D42A27DB-BD31-4B8C-83A1-F6EECF244321}">
                <p14:modId xmlns:p14="http://schemas.microsoft.com/office/powerpoint/2010/main" val="122316073"/>
              </p:ext>
            </p:extLst>
          </p:nvPr>
        </p:nvGraphicFramePr>
        <p:xfrm>
          <a:off x="0" y="5486399"/>
          <a:ext cx="9006844" cy="881412"/>
        </p:xfrm>
        <a:graphic>
          <a:graphicData uri="http://schemas.openxmlformats.org/drawingml/2006/table">
            <a:tbl>
              <a:tblPr firstRow="1"/>
              <a:tblGrid>
                <a:gridCol w="1160780">
                  <a:extLst>
                    <a:ext uri="{9D8B030D-6E8A-4147-A177-3AD203B41FA5}">
                      <a16:colId xmlns:a16="http://schemas.microsoft.com/office/drawing/2014/main" xmlns="" val="20000"/>
                    </a:ext>
                  </a:extLst>
                </a:gridCol>
                <a:gridCol w="403270">
                  <a:extLst>
                    <a:ext uri="{9D8B030D-6E8A-4147-A177-3AD203B41FA5}">
                      <a16:colId xmlns:a16="http://schemas.microsoft.com/office/drawing/2014/main" xmlns="" val="20001"/>
                    </a:ext>
                  </a:extLst>
                </a:gridCol>
                <a:gridCol w="391885">
                  <a:extLst>
                    <a:ext uri="{9D8B030D-6E8A-4147-A177-3AD203B41FA5}">
                      <a16:colId xmlns:a16="http://schemas.microsoft.com/office/drawing/2014/main" xmlns="" val="20002"/>
                    </a:ext>
                  </a:extLst>
                </a:gridCol>
                <a:gridCol w="371789">
                  <a:extLst>
                    <a:ext uri="{9D8B030D-6E8A-4147-A177-3AD203B41FA5}">
                      <a16:colId xmlns:a16="http://schemas.microsoft.com/office/drawing/2014/main" xmlns="" val="20003"/>
                    </a:ext>
                  </a:extLst>
                </a:gridCol>
                <a:gridCol w="492370">
                  <a:extLst>
                    <a:ext uri="{9D8B030D-6E8A-4147-A177-3AD203B41FA5}">
                      <a16:colId xmlns:a16="http://schemas.microsoft.com/office/drawing/2014/main" xmlns="" val="20004"/>
                    </a:ext>
                  </a:extLst>
                </a:gridCol>
                <a:gridCol w="442127">
                  <a:extLst>
                    <a:ext uri="{9D8B030D-6E8A-4147-A177-3AD203B41FA5}">
                      <a16:colId xmlns:a16="http://schemas.microsoft.com/office/drawing/2014/main" xmlns="" val="20005"/>
                    </a:ext>
                  </a:extLst>
                </a:gridCol>
                <a:gridCol w="1918576">
                  <a:extLst>
                    <a:ext uri="{9D8B030D-6E8A-4147-A177-3AD203B41FA5}">
                      <a16:colId xmlns:a16="http://schemas.microsoft.com/office/drawing/2014/main" xmlns="" val="20006"/>
                    </a:ext>
                  </a:extLst>
                </a:gridCol>
                <a:gridCol w="392545">
                  <a:extLst>
                    <a:ext uri="{9D8B030D-6E8A-4147-A177-3AD203B41FA5}">
                      <a16:colId xmlns:a16="http://schemas.microsoft.com/office/drawing/2014/main" xmlns="" val="20007"/>
                    </a:ext>
                  </a:extLst>
                </a:gridCol>
                <a:gridCol w="391886">
                  <a:extLst>
                    <a:ext uri="{9D8B030D-6E8A-4147-A177-3AD203B41FA5}">
                      <a16:colId xmlns:a16="http://schemas.microsoft.com/office/drawing/2014/main" xmlns="" val="20008"/>
                    </a:ext>
                  </a:extLst>
                </a:gridCol>
                <a:gridCol w="391885">
                  <a:extLst>
                    <a:ext uri="{9D8B030D-6E8A-4147-A177-3AD203B41FA5}">
                      <a16:colId xmlns:a16="http://schemas.microsoft.com/office/drawing/2014/main" xmlns="" val="20009"/>
                    </a:ext>
                  </a:extLst>
                </a:gridCol>
                <a:gridCol w="391886">
                  <a:extLst>
                    <a:ext uri="{9D8B030D-6E8A-4147-A177-3AD203B41FA5}">
                      <a16:colId xmlns:a16="http://schemas.microsoft.com/office/drawing/2014/main" xmlns="" val="20010"/>
                    </a:ext>
                  </a:extLst>
                </a:gridCol>
                <a:gridCol w="391886">
                  <a:extLst>
                    <a:ext uri="{9D8B030D-6E8A-4147-A177-3AD203B41FA5}">
                      <a16:colId xmlns:a16="http://schemas.microsoft.com/office/drawing/2014/main" xmlns="" val="20011"/>
                    </a:ext>
                  </a:extLst>
                </a:gridCol>
                <a:gridCol w="1865959">
                  <a:extLst>
                    <a:ext uri="{9D8B030D-6E8A-4147-A177-3AD203B41FA5}">
                      <a16:colId xmlns:a16="http://schemas.microsoft.com/office/drawing/2014/main" xmlns="" val="20012"/>
                    </a:ext>
                  </a:extLst>
                </a:gridCol>
              </a:tblGrid>
              <a:tr h="332772">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xmlns="" val="10000"/>
                  </a:ext>
                </a:extLst>
              </a:tr>
              <a:tr h="522927">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1000" b="0" kern="1200" dirty="0">
                          <a:solidFill>
                            <a:schemeClr val="tx1"/>
                          </a:solidFill>
                          <a:effectLst/>
                          <a:latin typeface="Tahoma" pitchFamily="34" charset="0"/>
                          <a:ea typeface="Tahoma" pitchFamily="34" charset="0"/>
                          <a:cs typeface="Tahoma" pitchFamily="34" charset="0"/>
                        </a:rPr>
                        <a:t>ความสำเร็จ</a:t>
                      </a:r>
                      <a:r>
                        <a:rPr lang="th-TH" sz="1000" b="0" kern="1200">
                          <a:solidFill>
                            <a:schemeClr val="tx1"/>
                          </a:solidFill>
                          <a:effectLst/>
                          <a:latin typeface="Tahoma" pitchFamily="34" charset="0"/>
                          <a:ea typeface="Tahoma" pitchFamily="34" charset="0"/>
                          <a:cs typeface="Tahoma" pitchFamily="34" charset="0"/>
                        </a:rPr>
                        <a:t>ของ</a:t>
                      </a:r>
                      <a:r>
                        <a:rPr lang="th-TH" sz="1000" b="0" kern="1200" smtClean="0">
                          <a:solidFill>
                            <a:schemeClr val="tx1"/>
                          </a:solidFill>
                          <a:effectLst/>
                          <a:latin typeface="Tahoma" pitchFamily="34" charset="0"/>
                          <a:ea typeface="Tahoma" pitchFamily="34" charset="0"/>
                          <a:cs typeface="Tahoma" pitchFamily="34" charset="0"/>
                        </a:rPr>
                        <a:t>การดำเนินการจัดทำแผนพัฒนา</a:t>
                      </a:r>
                      <a:r>
                        <a:rPr lang="th-TH" sz="1000" b="0" kern="1200" dirty="0">
                          <a:solidFill>
                            <a:schemeClr val="tx1"/>
                          </a:solidFill>
                          <a:effectLst/>
                          <a:latin typeface="Tahoma" pitchFamily="34" charset="0"/>
                          <a:ea typeface="Tahoma" pitchFamily="34" charset="0"/>
                          <a:cs typeface="Tahoma" pitchFamily="34" charset="0"/>
                        </a:rPr>
                        <a:t>นวัตกรรม</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10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10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10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10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10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1000" b="0" kern="1200" dirty="0">
                          <a:solidFill>
                            <a:schemeClr val="tx1"/>
                          </a:solidFill>
                          <a:effectLst/>
                          <a:latin typeface="Tahoma" pitchFamily="34" charset="0"/>
                          <a:ea typeface="Tahoma" pitchFamily="34" charset="0"/>
                          <a:cs typeface="Tahoma" pitchFamily="34" charset="0"/>
                        </a:rPr>
                        <a:t>ความสำเร็จของการพัฒนา</a:t>
                      </a:r>
                      <a:r>
                        <a:rPr lang="th-TH" sz="1000" b="0" kern="1200" dirty="0" smtClean="0">
                          <a:solidFill>
                            <a:schemeClr val="tx1"/>
                          </a:solidFill>
                          <a:effectLst/>
                          <a:latin typeface="Tahoma" pitchFamily="34" charset="0"/>
                          <a:ea typeface="Tahoma" pitchFamily="34" charset="0"/>
                          <a:cs typeface="Tahoma" pitchFamily="34" charset="0"/>
                        </a:rPr>
                        <a:t>นวัตกรรมที่มีผลลัพธ์</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1000" b="0" kern="1200" dirty="0" smtClean="0">
                          <a:solidFill>
                            <a:schemeClr val="tx1"/>
                          </a:solidFill>
                          <a:effectLst/>
                          <a:latin typeface="Tahoma" pitchFamily="34" charset="0"/>
                          <a:ea typeface="Tahoma" pitchFamily="34" charset="0"/>
                          <a:cs typeface="Tahoma" pitchFamily="34" charset="0"/>
                        </a:rPr>
                        <a:t>   ที่เกิดขึ้นจริงอย่างเป็นรูปธรรม</a:t>
                      </a:r>
                      <a:endParaRPr lang="en-US" sz="10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286276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172450" y="85727"/>
            <a:ext cx="855710" cy="855711"/>
          </a:xfrm>
          <a:prstGeom prst="rect">
            <a:avLst/>
          </a:prstGeom>
          <a:noFill/>
        </p:spPr>
      </p:pic>
      <p:sp>
        <p:nvSpPr>
          <p:cNvPr id="6" name="TextBox 5"/>
          <p:cNvSpPr txBox="1"/>
          <p:nvPr/>
        </p:nvSpPr>
        <p:spPr>
          <a:xfrm>
            <a:off x="0" y="0"/>
            <a:ext cx="8602173" cy="646331"/>
          </a:xfrm>
          <a:prstGeom prst="rect">
            <a:avLst/>
          </a:prstGeom>
          <a:noFill/>
        </p:spPr>
        <p:txBody>
          <a:bodyPr wrap="square" rtlCol="0">
            <a:spAutoFit/>
          </a:bodyPr>
          <a:lstStyle/>
          <a:p>
            <a:r>
              <a:rPr lang="th-TH" sz="2000" b="1" dirty="0">
                <a:latin typeface="Tahoma" pitchFamily="34" charset="0"/>
                <a:cs typeface="Tahoma" pitchFamily="34" charset="0"/>
              </a:rPr>
              <a:t>ตัวชี้วัด องค์ประกอบที่ 4 </a:t>
            </a:r>
            <a:r>
              <a:rPr lang="en-US" sz="1200" b="1" dirty="0">
                <a:latin typeface="Tahoma" pitchFamily="34" charset="0"/>
                <a:cs typeface="Tahoma" pitchFamily="34" charset="0"/>
              </a:rPr>
              <a:t>Innovation Base </a:t>
            </a:r>
            <a:r>
              <a:rPr lang="th-TH" sz="1000" b="1" dirty="0">
                <a:latin typeface="Tahoma" pitchFamily="34" charset="0"/>
                <a:cs typeface="Tahoma" pitchFamily="34" charset="0"/>
              </a:rPr>
              <a:t>(สถาบันพัฒนาฝีมือแรงงาน / สำนักงานพัฒนาฝีมือแรงงาน ทุกแห่ง)</a:t>
            </a: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04800" y="618900"/>
            <a:ext cx="6653093" cy="358170"/>
          </a:xfrm>
          <a:prstGeom prst="roundRect">
            <a:avLst>
              <a:gd name="adj" fmla="val 19493"/>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ตัวชี้วัด</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4.2  </a:t>
            </a:r>
            <a:r>
              <a:rPr lang="en-US" sz="1400" kern="0" dirty="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ความสำเร็จของการติดตามผลความพึงพอใจ</a:t>
            </a:r>
          </a:p>
        </p:txBody>
      </p:sp>
      <p:sp>
        <p:nvSpPr>
          <p:cNvPr id="12" name="TextBox 11"/>
          <p:cNvSpPr txBox="1"/>
          <p:nvPr/>
        </p:nvSpPr>
        <p:spPr>
          <a:xfrm>
            <a:off x="156776" y="967271"/>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371548663"/>
              </p:ext>
            </p:extLst>
          </p:nvPr>
        </p:nvGraphicFramePr>
        <p:xfrm>
          <a:off x="152400" y="1186415"/>
          <a:ext cx="8834824" cy="4353871"/>
        </p:xfrm>
        <a:graphic>
          <a:graphicData uri="http://schemas.openxmlformats.org/drawingml/2006/table">
            <a:tbl>
              <a:tblPr firstRow="1" bandRow="1">
                <a:tableStyleId>{5C22544A-7EE6-4342-B048-85BDC9FD1C3A}</a:tableStyleId>
              </a:tblPr>
              <a:tblGrid>
                <a:gridCol w="8834824">
                  <a:extLst>
                    <a:ext uri="{9D8B030D-6E8A-4147-A177-3AD203B41FA5}">
                      <a16:colId xmlns="" xmlns:a16="http://schemas.microsoft.com/office/drawing/2014/main" val="20000"/>
                    </a:ext>
                  </a:extLst>
                </a:gridCol>
              </a:tblGrid>
              <a:tr h="4353871">
                <a:tc>
                  <a:txBody>
                    <a:bodyPr/>
                    <a:lstStyle/>
                    <a:p>
                      <a:pPr marL="180975" indent="-180975">
                        <a:buAutoNum type="arabicPeriod"/>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ความสำเร็จของการติดตามผลความพึงพอใจ คือ การติดตามผลความพึงพอใจด้านการฝึกอบรม และติดตามผลความพึงพอใจด้านการทดสอบมาตรฐานฝีมือแรงงานแห่งชาติ </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เพื่อวิเคราะห์และ</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ปรับปรุงกระบวนการทำงานในด้านการให้บริการของหน่วยงานให้มีประสิทธิภาพมากยิ่งขึ้น  </a:t>
                      </a:r>
                      <a:endPar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ความพึงพอใจด้านการฝึกอบรม </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ร้อยละของจำนวนผู้สำเร็จการฝึกอบรมที่ตอบแบบสอบถามความพึงพอใจในโครงการเพิ่มศักยภาพแรงงานรองรับ</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Thailand 4.0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โครงการศูนย์ฝึกอบรมเทคโนโลยีชั้นสูงรองรับอุตสาหกรรมแห่งอนาคต โครงการพัฒนาฝีมือแรงงานเพื่อรองรับการเปลี่ยนแปลงเทคโนโลยีของภาคอุตสาหกรรมและบริการ โครงการเพิ่มทักษะกำลังแรงงานในพื้นที่เขตพัฒนาเศรษฐกิจพิเศษ และโครงการพัฒนาฝีมือแรงงานรองรับ 10 อุตสาหกรรมเป้าหมายและอุตสาหกรรมเทคโนโลยีชั้นสูงพื้นที่ระเบียงเศรษฐกิจภาคตะวันออก ตามแบบประเมินความพึงพอใจด้านการฝึกอบรมของการประกันคุณภาพการพัฒนาฝีมือแรงงาน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QA6221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และ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QA6222)</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ความพึงพอใจด้านการทดสอบมาตรฐานฝีมือแรงงานแห่งชาติ </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ร้อยละของพิจารณาจากร้อยละของจำนวนผู้ตอบแบบสอบถามความพึงพอใจด้านการทดสอบมาตรฐานฝีมือแรงงานตามระบบประกันคุณภาพการทดสอบมาตรฐานฝีมือแรงงาน ซึ่งต้องสอดคล้องกับตัวชี้วัดที่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5.7 ความสำเร็จ</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ของการดำเนินงานตามระบบประกันคุณภาพการทดสอบมาตรฐานฝีมือแรงงานแห่งชาติ ทั้งสาขาและรุ่นที่ทำการสำรวจความพึงพอใจ โดยพิจารณาตามแบบประเมินความพึงพอใจในการรับบริการการทดสอบมาตรฐานฝีมือแรงงานแห่งชาติ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F-SDD-50)</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การนับแบบสอบถามความพึงพอใจของกรมจะนับทั้งที่เป็นเอกสารและผ่าน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Application</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โดยจะไม่นับแบบสอบถามที่ตอบคำถามไม่ครบถ้วน จนไม่สามารถประมวลผลได้ และ</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การรายงานผลผ่านระบบคลังข้อมูล (</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http://datacenter.dsd.go.th</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กำหนดรอบที่</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1 ผลการดำเนินการระหว่าง วันที่ 1 ตุลาคม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- 31 มีนาคม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และรอบที่ 2 ผลการดำเนินการ ระหว่างวันที่ 1 เมษายน - 30 กันยายน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การประเมินความพึงพอใจด้านการฝึกอบรม สำนักพัฒนาผู้ฝึกและเทคโนโลยีการฝึก  ผู้รับผิดชอบ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ศิริรัตน์ ผู้อำนวยการกลุ่มงานพัฒนาระบบการฝึก </a:t>
                      </a:r>
                      <a:b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นางสาวศิริลักษณ์ ประศาสตร์อินทาระ นักวิชาการพัฒนาฝีมือแรงงานชำนาญการพิเศษ นายกฤษดา ปา</a:t>
                      </a:r>
                      <a:r>
                        <a:rPr lang="th-TH" sz="900" b="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โส</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และนางสาวนุชจรินท์ สายรัดทอง</a:t>
                      </a:r>
                      <a:b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นักวิชาการพัฒนาฝีมือแรงงานชำนาญการ โทรศัพท์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a:solidFill>
                            <a:schemeClr val="tx1"/>
                          </a:solidFill>
                          <a:latin typeface="Tahoma" pitchFamily="34" charset="0"/>
                          <a:ea typeface="Tahoma" pitchFamily="34" charset="0"/>
                          <a:cs typeface="Tahoma" pitchFamily="34" charset="0"/>
                        </a:rPr>
                        <a:t>0 2245 4360</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180975" marR="0" indent="-180975" algn="l" defTabSz="914400" rtl="0" eaLnBrk="1" fontAlgn="auto" latinLnBrk="0" hangingPunct="1">
                        <a:lnSpc>
                          <a:spcPct val="100000"/>
                        </a:lnSpc>
                        <a:spcBef>
                          <a:spcPts val="0"/>
                        </a:spcBef>
                        <a:spcAft>
                          <a:spcPts val="0"/>
                        </a:spcAft>
                        <a:buClrTx/>
                        <a:buSzTx/>
                        <a:buFont typeface="+mj-lt"/>
                        <a:buAutoNum type="arabicPeriod"/>
                        <a:tabLst/>
                        <a:defRPr/>
                      </a:pP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การประเมิน</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ความพึงพอใจด้านการทดสอบมาตรฐานฯ</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สำนักพัฒนามาตรฐานและทดสอบฝีมือแรงงาน</a:t>
                      </a:r>
                      <a:r>
                        <a:rPr lang="en-US"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ผู้รับผิดชอบ </a:t>
                      </a:r>
                      <a:r>
                        <a:rPr lang="en-US"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t>นางสาวปาริชาติ  สิทธิกัน และนายกิตติศักดิ์  แซ่หลี</a:t>
                      </a:r>
                      <a:r>
                        <a:rPr lang="en-US"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t/>
                      </a:r>
                      <a:br>
                        <a:rPr lang="th-TH"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r>
                        <a:rPr lang="th-TH" sz="900" b="0" spc="-40" baseline="0" dirty="0">
                          <a:solidFill>
                            <a:schemeClr val="tx1"/>
                          </a:solidFill>
                          <a:effectLst/>
                          <a:latin typeface="Tahoma" panose="020B0604030504040204" pitchFamily="34" charset="0"/>
                          <a:ea typeface="Tahoma" panose="020B0604030504040204" pitchFamily="34" charset="0"/>
                          <a:cs typeface="Tahoma" panose="020B0604030504040204" pitchFamily="34" charset="0"/>
                        </a:rPr>
                        <a:t>โ</a:t>
                      </a:r>
                      <a:r>
                        <a:rPr lang="th-TH" sz="900" b="0" strike="noStrike"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ทรศัพท์ </a:t>
                      </a:r>
                      <a:r>
                        <a:rPr lang="en-US" sz="900" b="0" strike="noStrike"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 0 2354 2081</a:t>
                      </a:r>
                      <a:endParaRPr lang="th-TH" sz="900" b="1" strike="noStrike" spc="-4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r>
                        <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rPr>
                        <a:t>                              สูตรการคำนวณ</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15" name="TextBox 14"/>
          <p:cNvSpPr txBox="1"/>
          <p:nvPr/>
        </p:nvSpPr>
        <p:spPr>
          <a:xfrm>
            <a:off x="20112" y="5549203"/>
            <a:ext cx="1621546"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เป้าหมายตามรอบประเมิน</a:t>
            </a:r>
          </a:p>
        </p:txBody>
      </p:sp>
      <p:grpSp>
        <p:nvGrpSpPr>
          <p:cNvPr id="2" name="Group 4"/>
          <p:cNvGrpSpPr/>
          <p:nvPr/>
        </p:nvGrpSpPr>
        <p:grpSpPr>
          <a:xfrm>
            <a:off x="1099928" y="5549203"/>
            <a:ext cx="7943402" cy="341526"/>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 xmlns:a16="http://schemas.microsoft.com/office/drawing/2014/main" id="{158A2FA5-4FFE-4AC3-B2CB-0934EC5F31E6}"/>
              </a:ext>
            </a:extLst>
          </p:cNvPr>
          <p:cNvGraphicFramePr>
            <a:graphicFrameLocks noGrp="1"/>
          </p:cNvGraphicFramePr>
          <p:nvPr>
            <p:extLst>
              <p:ext uri="{D42A27DB-BD31-4B8C-83A1-F6EECF244321}">
                <p14:modId xmlns:p14="http://schemas.microsoft.com/office/powerpoint/2010/main" val="3067851846"/>
              </p:ext>
            </p:extLst>
          </p:nvPr>
        </p:nvGraphicFramePr>
        <p:xfrm>
          <a:off x="68503" y="5913123"/>
          <a:ext cx="9006844" cy="914400"/>
        </p:xfrm>
        <a:graphic>
          <a:graphicData uri="http://schemas.openxmlformats.org/drawingml/2006/table">
            <a:tbl>
              <a:tblPr firstRow="1"/>
              <a:tblGrid>
                <a:gridCol w="1160780">
                  <a:extLst>
                    <a:ext uri="{9D8B030D-6E8A-4147-A177-3AD203B41FA5}">
                      <a16:colId xmlns="" xmlns:a16="http://schemas.microsoft.com/office/drawing/2014/main" val="20000"/>
                    </a:ext>
                  </a:extLst>
                </a:gridCol>
                <a:gridCol w="403270">
                  <a:extLst>
                    <a:ext uri="{9D8B030D-6E8A-4147-A177-3AD203B41FA5}">
                      <a16:colId xmlns="" xmlns:a16="http://schemas.microsoft.com/office/drawing/2014/main" val="20001"/>
                    </a:ext>
                  </a:extLst>
                </a:gridCol>
                <a:gridCol w="391885">
                  <a:extLst>
                    <a:ext uri="{9D8B030D-6E8A-4147-A177-3AD203B41FA5}">
                      <a16:colId xmlns="" xmlns:a16="http://schemas.microsoft.com/office/drawing/2014/main" val="20002"/>
                    </a:ext>
                  </a:extLst>
                </a:gridCol>
                <a:gridCol w="371789">
                  <a:extLst>
                    <a:ext uri="{9D8B030D-6E8A-4147-A177-3AD203B41FA5}">
                      <a16:colId xmlns="" xmlns:a16="http://schemas.microsoft.com/office/drawing/2014/main" val="20003"/>
                    </a:ext>
                  </a:extLst>
                </a:gridCol>
                <a:gridCol w="492370">
                  <a:extLst>
                    <a:ext uri="{9D8B030D-6E8A-4147-A177-3AD203B41FA5}">
                      <a16:colId xmlns="" xmlns:a16="http://schemas.microsoft.com/office/drawing/2014/main" val="20004"/>
                    </a:ext>
                  </a:extLst>
                </a:gridCol>
                <a:gridCol w="442127">
                  <a:extLst>
                    <a:ext uri="{9D8B030D-6E8A-4147-A177-3AD203B41FA5}">
                      <a16:colId xmlns="" xmlns:a16="http://schemas.microsoft.com/office/drawing/2014/main" val="20005"/>
                    </a:ext>
                  </a:extLst>
                </a:gridCol>
                <a:gridCol w="1918576">
                  <a:extLst>
                    <a:ext uri="{9D8B030D-6E8A-4147-A177-3AD203B41FA5}">
                      <a16:colId xmlns="" xmlns:a16="http://schemas.microsoft.com/office/drawing/2014/main" val="20006"/>
                    </a:ext>
                  </a:extLst>
                </a:gridCol>
                <a:gridCol w="392545">
                  <a:extLst>
                    <a:ext uri="{9D8B030D-6E8A-4147-A177-3AD203B41FA5}">
                      <a16:colId xmlns="" xmlns:a16="http://schemas.microsoft.com/office/drawing/2014/main" val="20007"/>
                    </a:ext>
                  </a:extLst>
                </a:gridCol>
                <a:gridCol w="391886">
                  <a:extLst>
                    <a:ext uri="{9D8B030D-6E8A-4147-A177-3AD203B41FA5}">
                      <a16:colId xmlns="" xmlns:a16="http://schemas.microsoft.com/office/drawing/2014/main" val="20008"/>
                    </a:ext>
                  </a:extLst>
                </a:gridCol>
                <a:gridCol w="391885">
                  <a:extLst>
                    <a:ext uri="{9D8B030D-6E8A-4147-A177-3AD203B41FA5}">
                      <a16:colId xmlns="" xmlns:a16="http://schemas.microsoft.com/office/drawing/2014/main" val="20009"/>
                    </a:ext>
                  </a:extLst>
                </a:gridCol>
                <a:gridCol w="391886">
                  <a:extLst>
                    <a:ext uri="{9D8B030D-6E8A-4147-A177-3AD203B41FA5}">
                      <a16:colId xmlns="" xmlns:a16="http://schemas.microsoft.com/office/drawing/2014/main" val="20010"/>
                    </a:ext>
                  </a:extLst>
                </a:gridCol>
                <a:gridCol w="391886">
                  <a:extLst>
                    <a:ext uri="{9D8B030D-6E8A-4147-A177-3AD203B41FA5}">
                      <a16:colId xmlns="" xmlns:a16="http://schemas.microsoft.com/office/drawing/2014/main" val="20011"/>
                    </a:ext>
                  </a:extLst>
                </a:gridCol>
                <a:gridCol w="1865959">
                  <a:extLst>
                    <a:ext uri="{9D8B030D-6E8A-4147-A177-3AD203B41FA5}">
                      <a16:colId xmlns="" xmlns:a16="http://schemas.microsoft.com/office/drawing/2014/main" val="20012"/>
                    </a:ext>
                  </a:extLst>
                </a:gridCol>
              </a:tblGrid>
              <a:tr h="191185">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191185">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ติดตามผลความพึงพอใจ                ด้านการฝึกอบรม ร้อยละ 80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ติดตามผลความพึงพอใจ                ด้านการทดสอบมาตรฐาน ร้อยละ 80 </a:t>
                      </a:r>
                      <a:endParaRPr lang="en-US" sz="800" b="0" kern="1200" dirty="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ติดตามผลความพึงพอใจ              ด้านการฝึกอบรม ร้อยละ 80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ติดตามผลความพึงพอใจ              ด้านการทดสอบมาตรฐาน ร้อยละ 80 </a:t>
                      </a: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1158506977"/>
              </p:ext>
            </p:extLst>
          </p:nvPr>
        </p:nvGraphicFramePr>
        <p:xfrm>
          <a:off x="2352983" y="3657600"/>
          <a:ext cx="6278849" cy="685800"/>
        </p:xfrm>
        <a:graphic>
          <a:graphicData uri="http://schemas.openxmlformats.org/drawingml/2006/table">
            <a:tbl>
              <a:tblPr firstRow="1" bandRow="1">
                <a:tableStyleId>{5C22544A-7EE6-4342-B048-85BDC9FD1C3A}</a:tableStyleId>
              </a:tblPr>
              <a:tblGrid>
                <a:gridCol w="1761817">
                  <a:extLst>
                    <a:ext uri="{9D8B030D-6E8A-4147-A177-3AD203B41FA5}">
                      <a16:colId xmlns="" xmlns:a16="http://schemas.microsoft.com/office/drawing/2014/main" val="20000"/>
                    </a:ext>
                  </a:extLst>
                </a:gridCol>
                <a:gridCol w="3802157">
                  <a:extLst>
                    <a:ext uri="{9D8B030D-6E8A-4147-A177-3AD203B41FA5}">
                      <a16:colId xmlns="" xmlns:a16="http://schemas.microsoft.com/office/drawing/2014/main" val="20001"/>
                    </a:ext>
                  </a:extLst>
                </a:gridCol>
                <a:gridCol w="714875">
                  <a:extLst>
                    <a:ext uri="{9D8B030D-6E8A-4147-A177-3AD203B41FA5}">
                      <a16:colId xmlns="" xmlns:a16="http://schemas.microsoft.com/office/drawing/2014/main" val="20002"/>
                    </a:ext>
                  </a:extLst>
                </a:gridCol>
              </a:tblGrid>
              <a:tr h="305615">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ร้อยละของผู้ตอบแบบสอบถาม</a:t>
                      </a:r>
                      <a:r>
                        <a:rPr lang="th-TH" sz="900" b="0" baseline="0" dirty="0">
                          <a:solidFill>
                            <a:schemeClr val="tx1"/>
                          </a:solidFill>
                          <a:latin typeface="Tahoma" pitchFamily="34" charset="0"/>
                          <a:ea typeface="Tahoma" pitchFamily="34" charset="0"/>
                          <a:cs typeface="Tahoma" pitchFamily="34" charset="0"/>
                        </a:rPr>
                        <a:t> </a:t>
                      </a:r>
                      <a:r>
                        <a:rPr lang="en-US" sz="900" b="0" baseline="0" dirty="0">
                          <a:solidFill>
                            <a:schemeClr val="tx1"/>
                          </a:solidFill>
                          <a:latin typeface="Tahoma" pitchFamily="34" charset="0"/>
                          <a:ea typeface="Tahoma" pitchFamily="34" charset="0"/>
                          <a:cs typeface="Tahoma" pitchFamily="34" charset="0"/>
                        </a:rPr>
                        <a:t>=</a:t>
                      </a:r>
                      <a:r>
                        <a:rPr lang="th-TH" sz="900" b="0" baseline="0" dirty="0">
                          <a:solidFill>
                            <a:schemeClr val="tx1"/>
                          </a:solidFill>
                          <a:latin typeface="Tahoma" pitchFamily="34" charset="0"/>
                          <a:ea typeface="Tahoma" pitchFamily="34" charset="0"/>
                          <a:cs typeface="Tahoma"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a:solidFill>
                            <a:schemeClr val="tx1"/>
                          </a:solidFill>
                          <a:latin typeface="Tahoma" pitchFamily="34" charset="0"/>
                          <a:ea typeface="Tahoma" pitchFamily="34" charset="0"/>
                          <a:cs typeface="Tahoma" pitchFamily="34" charset="0"/>
                        </a:rPr>
                        <a:t>ความพึงพอใจด้านการฝึกอบรม </a:t>
                      </a:r>
                      <a:r>
                        <a:rPr lang="th-TH" sz="900" b="0" dirty="0">
                          <a:solidFill>
                            <a:schemeClr val="tx1"/>
                          </a:solidFill>
                          <a:latin typeface="Tahoma" pitchFamily="34" charset="0"/>
                          <a:ea typeface="Tahoma" pitchFamily="34" charset="0"/>
                          <a:cs typeface="Tahoma" pitchFamily="34" charset="0"/>
                        </a:rPr>
                        <a:t> </a:t>
                      </a:r>
                      <a:r>
                        <a:rPr lang="en-US" sz="900" b="0" baseline="0" dirty="0">
                          <a:solidFill>
                            <a:schemeClr val="tx1"/>
                          </a:solidFill>
                          <a:latin typeface="Tahoma" pitchFamily="34" charset="0"/>
                          <a:ea typeface="Tahoma" pitchFamily="34" charset="0"/>
                          <a:cs typeface="Tahoma" pitchFamily="34" charset="0"/>
                        </a:rPr>
                        <a:t> </a:t>
                      </a:r>
                      <a:endParaRPr lang="th-TH" sz="900" b="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จำนวนผู้สำเร็จการฝึกอบรมที่ตอบแบบสอบถามความพึงพอใจ</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80185">
                <a:tc vMerge="1">
                  <a:txBody>
                    <a:bodyPr/>
                    <a:lstStyle/>
                    <a:p>
                      <a:endParaRPr lang="th-TH" dirty="0"/>
                    </a:p>
                  </a:txBody>
                  <a:tcPr>
                    <a:noFill/>
                  </a:tcPr>
                </a:tc>
                <a:tc>
                  <a:txBody>
                    <a:bodyPr/>
                    <a:lstStyle/>
                    <a:p>
                      <a:pPr algn="ctr"/>
                      <a:r>
                        <a:rPr lang="th-TH" sz="900" b="0" baseline="0" dirty="0">
                          <a:solidFill>
                            <a:schemeClr val="tx1"/>
                          </a:solidFill>
                          <a:latin typeface="Tahoma" pitchFamily="34" charset="0"/>
                          <a:ea typeface="Tahoma" pitchFamily="34" charset="0"/>
                          <a:cs typeface="Tahoma" pitchFamily="34" charset="0"/>
                        </a:rPr>
                        <a:t> จำนวนผู้สำเร็จการฝึกอบรมทั้งหมด</a:t>
                      </a:r>
                      <a:endParaRPr lang="th-TH" sz="900" b="0" dirty="0">
                        <a:solidFill>
                          <a:schemeClr val="tx1"/>
                        </a:solidFill>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pic>
        <p:nvPicPr>
          <p:cNvPr id="25" name="Picture 2">
            <a:extLst>
              <a:ext uri="{FF2B5EF4-FFF2-40B4-BE49-F238E27FC236}">
                <a16:creationId xmlns="" xmlns:a16="http://schemas.microsoft.com/office/drawing/2014/main" id="{56AD2303-5FDE-466E-8589-975E8797BA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4081046"/>
            <a:ext cx="564427" cy="567154"/>
          </a:xfrm>
          <a:prstGeom prst="rect">
            <a:avLst/>
          </a:prstGeom>
        </p:spPr>
      </p:pic>
      <p:sp>
        <p:nvSpPr>
          <p:cNvPr id="26" name="TextBox 3">
            <a:extLst>
              <a:ext uri="{FF2B5EF4-FFF2-40B4-BE49-F238E27FC236}">
                <a16:creationId xmlns="" xmlns:a16="http://schemas.microsoft.com/office/drawing/2014/main" id="{ACF1D6E9-A75E-430E-8720-F5B51FA1614F}"/>
              </a:ext>
            </a:extLst>
          </p:cNvPr>
          <p:cNvSpPr txBox="1"/>
          <p:nvPr/>
        </p:nvSpPr>
        <p:spPr>
          <a:xfrm>
            <a:off x="62312" y="4648200"/>
            <a:ext cx="2075230" cy="461665"/>
          </a:xfrm>
          <a:prstGeom prst="rect">
            <a:avLst/>
          </a:prstGeom>
          <a:noFill/>
        </p:spPr>
        <p:txBody>
          <a:bodyPr wrap="square" rtlCol="0">
            <a:spAutoFit/>
          </a:bodyPr>
          <a:lstStyle/>
          <a:p>
            <a:pPr algn="ctr"/>
            <a:r>
              <a:rPr lang="en-US" sz="800" dirty="0">
                <a:latin typeface="Tahoma" pitchFamily="34" charset="0"/>
                <a:ea typeface="Tahoma" pitchFamily="34" charset="0"/>
                <a:cs typeface="Tahoma" pitchFamily="34" charset="0"/>
              </a:rPr>
              <a:t>QR Code</a:t>
            </a:r>
          </a:p>
          <a:p>
            <a:pPr algn="ctr"/>
            <a:r>
              <a:rPr lang="th-TH" sz="800" dirty="0">
                <a:latin typeface="Tahoma" pitchFamily="34" charset="0"/>
                <a:ea typeface="Tahoma" pitchFamily="34" charset="0"/>
                <a:cs typeface="Tahoma" pitchFamily="34" charset="0"/>
              </a:rPr>
              <a:t>แบบประเมินความพึง</a:t>
            </a:r>
            <a:r>
              <a:rPr lang="th-TH" sz="800" dirty="0" smtClean="0">
                <a:latin typeface="Tahoma" pitchFamily="34" charset="0"/>
                <a:ea typeface="Tahoma" pitchFamily="34" charset="0"/>
                <a:cs typeface="Tahoma" pitchFamily="34" charset="0"/>
              </a:rPr>
              <a:t>พอใจด้านการฝึกอบรม</a:t>
            </a:r>
            <a:r>
              <a:rPr lang="th-TH" sz="800" dirty="0" smtClean="0">
                <a:latin typeface="Tahoma" pitchFamily="34" charset="0"/>
                <a:ea typeface="Tahoma" pitchFamily="34" charset="0"/>
                <a:cs typeface="Tahoma" pitchFamily="34" charset="0"/>
              </a:rPr>
              <a:t>และการทดสอบมาตรฐาน</a:t>
            </a:r>
            <a:endParaRPr lang="en-US" sz="800" dirty="0">
              <a:latin typeface="Tahoma" pitchFamily="34" charset="0"/>
              <a:ea typeface="Tahoma" pitchFamily="34" charset="0"/>
              <a:cs typeface="Tahoma" pitchFamily="34" charset="0"/>
            </a:endParaRPr>
          </a:p>
        </p:txBody>
      </p:sp>
      <p:graphicFrame>
        <p:nvGraphicFramePr>
          <p:cNvPr id="27" name="Table 29">
            <a:extLst>
              <a:ext uri="{FF2B5EF4-FFF2-40B4-BE49-F238E27FC236}">
                <a16:creationId xmlns="" xmlns:a16="http://schemas.microsoft.com/office/drawing/2014/main" id="{3564FF0D-1E39-4F28-97CE-309F12994023}"/>
              </a:ext>
            </a:extLst>
          </p:cNvPr>
          <p:cNvGraphicFramePr>
            <a:graphicFrameLocks noGrp="1"/>
          </p:cNvGraphicFramePr>
          <p:nvPr>
            <p:extLst>
              <p:ext uri="{D42A27DB-BD31-4B8C-83A1-F6EECF244321}">
                <p14:modId xmlns:p14="http://schemas.microsoft.com/office/powerpoint/2010/main" val="637590728"/>
              </p:ext>
            </p:extLst>
          </p:nvPr>
        </p:nvGraphicFramePr>
        <p:xfrm>
          <a:off x="2057400" y="4767909"/>
          <a:ext cx="6714315" cy="633646"/>
        </p:xfrm>
        <a:graphic>
          <a:graphicData uri="http://schemas.openxmlformats.org/drawingml/2006/table">
            <a:tbl>
              <a:tblPr firstRow="1" bandRow="1">
                <a:tableStyleId>{5C22544A-7EE6-4342-B048-85BDC9FD1C3A}</a:tableStyleId>
              </a:tblPr>
              <a:tblGrid>
                <a:gridCol w="1859818">
                  <a:extLst>
                    <a:ext uri="{9D8B030D-6E8A-4147-A177-3AD203B41FA5}">
                      <a16:colId xmlns="" xmlns:a16="http://schemas.microsoft.com/office/drawing/2014/main" val="20000"/>
                    </a:ext>
                  </a:extLst>
                </a:gridCol>
                <a:gridCol w="221199">
                  <a:extLst>
                    <a:ext uri="{9D8B030D-6E8A-4147-A177-3AD203B41FA5}">
                      <a16:colId xmlns="" xmlns:a16="http://schemas.microsoft.com/office/drawing/2014/main" val="4194204192"/>
                    </a:ext>
                  </a:extLst>
                </a:gridCol>
                <a:gridCol w="4133040">
                  <a:extLst>
                    <a:ext uri="{9D8B030D-6E8A-4147-A177-3AD203B41FA5}">
                      <a16:colId xmlns="" xmlns:a16="http://schemas.microsoft.com/office/drawing/2014/main" val="20001"/>
                    </a:ext>
                  </a:extLst>
                </a:gridCol>
                <a:gridCol w="500258">
                  <a:extLst>
                    <a:ext uri="{9D8B030D-6E8A-4147-A177-3AD203B41FA5}">
                      <a16:colId xmlns="" xmlns:a16="http://schemas.microsoft.com/office/drawing/2014/main" val="20002"/>
                    </a:ext>
                  </a:extLst>
                </a:gridCol>
              </a:tblGrid>
              <a:tr h="267886">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ร้อยละของการติดตามผลความพึงพอใจด้านการทดสอบมาตรฐาน</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a:t>
                      </a:r>
                      <a:endParaRPr lang="th-TH" sz="900" b="0" dirty="0">
                        <a:solidFill>
                          <a:schemeClr val="tx1"/>
                        </a:solidFill>
                        <a:latin typeface="Tahoma" pitchFamily="34" charset="0"/>
                        <a:ea typeface="Tahoma" pitchFamily="34" charset="0"/>
                        <a:cs typeface="Tahom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จำนวนผู้ตอบแบบสอบถามความพึงพอใจด้านการทดสอบมาตรฐานฯ (แบบ</a:t>
                      </a:r>
                      <a:r>
                        <a:rPr lang="en-US" sz="900" b="0" dirty="0">
                          <a:solidFill>
                            <a:schemeClr val="tx1"/>
                          </a:solidFill>
                          <a:latin typeface="Tahoma" pitchFamily="34" charset="0"/>
                          <a:ea typeface="Tahoma" pitchFamily="34" charset="0"/>
                          <a:cs typeface="Tahoma" pitchFamily="34" charset="0"/>
                        </a:rPr>
                        <a:t> F-SDD-50)</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baseline="0" dirty="0">
                        <a:solidFill>
                          <a:schemeClr val="tx1"/>
                        </a:solidFill>
                        <a:latin typeface="Tahoma" pitchFamily="34" charset="0"/>
                        <a:ea typeface="Tahoma" pitchFamily="34" charset="0"/>
                        <a:cs typeface="Tahoma"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35975">
                <a:tc vMerge="1">
                  <a:txBody>
                    <a:bodyPr/>
                    <a:lstStyle/>
                    <a:p>
                      <a:endParaRPr lang="th-TH" dirty="0"/>
                    </a:p>
                  </a:txBody>
                  <a:tcPr>
                    <a:noFill/>
                  </a:tcPr>
                </a:tc>
                <a:tc vMerge="1">
                  <a:txBody>
                    <a:bodyPr/>
                    <a:lstStyle/>
                    <a:p>
                      <a:endParaRPr lang="en-US"/>
                    </a:p>
                  </a:txBody>
                  <a:tcPr/>
                </a:tc>
                <a:tc>
                  <a:txBody>
                    <a:bodyPr/>
                    <a:lstStyle/>
                    <a:p>
                      <a:pPr algn="ctr"/>
                      <a:r>
                        <a:rPr lang="th-TH" sz="900" b="0" dirty="0">
                          <a:latin typeface="Tahoma" pitchFamily="34" charset="0"/>
                          <a:ea typeface="Tahoma" pitchFamily="34" charset="0"/>
                          <a:cs typeface="Tahoma" pitchFamily="34" charset="0"/>
                        </a:rPr>
                        <a:t>   จำนวนผู้เข้ารับการทดสอบมาตรฐานฯ เฉพาะรุ่นที่สอดคล้องกับ</a:t>
                      </a:r>
                      <a:br>
                        <a:rPr lang="th-TH" sz="900" b="0" dirty="0">
                          <a:latin typeface="Tahoma" pitchFamily="34" charset="0"/>
                          <a:ea typeface="Tahoma" pitchFamily="34" charset="0"/>
                          <a:cs typeface="Tahoma" pitchFamily="34" charset="0"/>
                        </a:rPr>
                      </a:br>
                      <a:r>
                        <a:rPr lang="th-TH" sz="900" b="0" dirty="0">
                          <a:solidFill>
                            <a:schemeClr val="tx1"/>
                          </a:solidFill>
                          <a:latin typeface="Tahoma" pitchFamily="34" charset="0"/>
                          <a:ea typeface="Tahoma" pitchFamily="34" charset="0"/>
                          <a:cs typeface="Tahoma" pitchFamily="34" charset="0"/>
                        </a:rPr>
                        <a:t>ตัวชี้วัด</a:t>
                      </a:r>
                      <a:r>
                        <a:rPr lang="th-TH" sz="900" b="0" dirty="0" smtClean="0">
                          <a:solidFill>
                            <a:schemeClr val="tx1"/>
                          </a:solidFill>
                          <a:latin typeface="Tahoma" pitchFamily="34" charset="0"/>
                          <a:ea typeface="Tahoma" pitchFamily="34" charset="0"/>
                          <a:cs typeface="Tahoma" pitchFamily="34" charset="0"/>
                        </a:rPr>
                        <a:t>ที่ 5.7 </a:t>
                      </a:r>
                      <a:r>
                        <a:rPr lang="th-TH" sz="900" b="0" dirty="0">
                          <a:solidFill>
                            <a:schemeClr val="tx1"/>
                          </a:solidFill>
                          <a:latin typeface="Tahoma" pitchFamily="34" charset="0"/>
                          <a:ea typeface="Tahoma" pitchFamily="34" charset="0"/>
                          <a:cs typeface="Tahoma" pitchFamily="34" charset="0"/>
                        </a:rPr>
                        <a:t>ความสำเร็จของการดำเนินงานตามระบบประกันคุณภาพฯ</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327986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172450" y="85727"/>
            <a:ext cx="855710" cy="855711"/>
          </a:xfrm>
          <a:prstGeom prst="rect">
            <a:avLst/>
          </a:prstGeom>
          <a:noFill/>
        </p:spPr>
      </p:pic>
      <p:sp>
        <p:nvSpPr>
          <p:cNvPr id="6" name="TextBox 5"/>
          <p:cNvSpPr txBox="1"/>
          <p:nvPr/>
        </p:nvSpPr>
        <p:spPr>
          <a:xfrm>
            <a:off x="0" y="-3413"/>
            <a:ext cx="8602173" cy="646331"/>
          </a:xfrm>
          <a:prstGeom prst="rect">
            <a:avLst/>
          </a:prstGeom>
          <a:noFill/>
        </p:spPr>
        <p:txBody>
          <a:bodyPr wrap="square" rtlCol="0">
            <a:spAutoFit/>
          </a:bodyPr>
          <a:lstStyle/>
          <a:p>
            <a:r>
              <a:rPr lang="th-TH" sz="2000" b="1" spc="-50" dirty="0">
                <a:latin typeface="Tahoma" pitchFamily="34" charset="0"/>
                <a:cs typeface="Tahoma" pitchFamily="34" charset="0"/>
              </a:rPr>
              <a:t>ตัวชี้วัด องค์ประกอบที่ 4 </a:t>
            </a:r>
            <a:r>
              <a:rPr lang="en-US" sz="1200" b="1" spc="-50" dirty="0">
                <a:latin typeface="Tahoma" pitchFamily="34" charset="0"/>
                <a:cs typeface="Tahoma" pitchFamily="34" charset="0"/>
              </a:rPr>
              <a:t>Innovation </a:t>
            </a:r>
            <a:r>
              <a:rPr lang="en-US" sz="1200" b="1" spc="-50" dirty="0" smtClean="0">
                <a:latin typeface="Tahoma" pitchFamily="34" charset="0"/>
                <a:cs typeface="Tahoma" pitchFamily="34" charset="0"/>
              </a:rPr>
              <a:t>Base </a:t>
            </a:r>
            <a:r>
              <a:rPr lang="th-TH" sz="1000" b="1" spc="-50" dirty="0" smtClean="0">
                <a:latin typeface="Tahoma" pitchFamily="34" charset="0"/>
                <a:cs typeface="Tahoma" pitchFamily="34" charset="0"/>
              </a:rPr>
              <a:t>(สถาบันพัฒนาฝีมือแรงงาน / สำนักงานพัฒนาฝีมือแรงงาน  ทุกแห่ง )</a:t>
            </a:r>
            <a:endParaRPr lang="th-TH" sz="1000" b="1" spc="-50" dirty="0">
              <a:latin typeface="Tahoma" pitchFamily="34" charset="0"/>
              <a:cs typeface="Tahoma" pitchFamily="34" charset="0"/>
            </a:endParaRP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95171" y="762000"/>
            <a:ext cx="6653093" cy="50008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200" kern="0" dirty="0" smtClean="0">
                <a:solidFill>
                  <a:schemeClr val="tx1"/>
                </a:solidFill>
                <a:latin typeface="Tahoma" pitchFamily="34" charset="0"/>
                <a:ea typeface="Tahoma" pitchFamily="34" charset="0"/>
                <a:cs typeface="Tahoma" pitchFamily="34" charset="0"/>
              </a:rPr>
              <a:t>ตัวชี้วัด 4.3 </a:t>
            </a:r>
            <a:r>
              <a:rPr lang="en-US" sz="1200" kern="0" dirty="0">
                <a:solidFill>
                  <a:schemeClr val="tx1"/>
                </a:solidFill>
                <a:latin typeface="Tahoma" pitchFamily="34" charset="0"/>
                <a:ea typeface="Tahoma" pitchFamily="34" charset="0"/>
                <a:cs typeface="Tahoma" pitchFamily="34" charset="0"/>
              </a:rPr>
              <a:t>: </a:t>
            </a:r>
            <a:r>
              <a:rPr lang="th-TH" sz="1200" kern="0" dirty="0">
                <a:solidFill>
                  <a:schemeClr val="tx1"/>
                </a:solidFill>
                <a:latin typeface="Tahoma" pitchFamily="34" charset="0"/>
                <a:ea typeface="Tahoma" pitchFamily="34" charset="0"/>
                <a:cs typeface="Tahoma" pitchFamily="34" charset="0"/>
              </a:rPr>
              <a:t>ความสำเร็จของการติดตามผลสัมฤทธิ์การพัฒนาฝีมือแรงงาน</a:t>
            </a:r>
          </a:p>
        </p:txBody>
      </p:sp>
      <p:sp>
        <p:nvSpPr>
          <p:cNvPr id="12" name="TextBox 11"/>
          <p:cNvSpPr txBox="1"/>
          <p:nvPr/>
        </p:nvSpPr>
        <p:spPr>
          <a:xfrm>
            <a:off x="102003" y="1371600"/>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638191507"/>
              </p:ext>
            </p:extLst>
          </p:nvPr>
        </p:nvGraphicFramePr>
        <p:xfrm>
          <a:off x="142844" y="1752600"/>
          <a:ext cx="8677628" cy="3200400"/>
        </p:xfrm>
        <a:graphic>
          <a:graphicData uri="http://schemas.openxmlformats.org/drawingml/2006/table">
            <a:tbl>
              <a:tblPr firstRow="1" bandRow="1">
                <a:tableStyleId>{5C22544A-7EE6-4342-B048-85BDC9FD1C3A}</a:tableStyleId>
              </a:tblPr>
              <a:tblGrid>
                <a:gridCol w="8677628">
                  <a:extLst>
                    <a:ext uri="{9D8B030D-6E8A-4147-A177-3AD203B41FA5}">
                      <a16:colId xmlns:a16="http://schemas.microsoft.com/office/drawing/2014/main" xmlns="" val="20000"/>
                    </a:ext>
                  </a:extLst>
                </a:gridCol>
              </a:tblGrid>
              <a:tr h="3200400">
                <a:tc>
                  <a:txBody>
                    <a:bodyPr/>
                    <a:lstStyle/>
                    <a:p>
                      <a:pPr marL="228600" indent="-228600">
                        <a:buAutoNum type="arabicPeriod"/>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ความสำเร็จของการติดตามผลสัมฤทธิ์การพัฒนาฝีมือแรงงาน คือ การที่หน่วยงานดำเนินการติดตามผลสัมฤทธิ์การพัฒนาฝีมือแรงาน  เพื่อวิเคราะห์และ</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ปรับปรุงการทำงานภายในหน่วยงานของตนให้มีประสิทธิภาพมากยิ่งขึ้น </a:t>
                      </a:r>
                      <a:endPar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startAt="2"/>
                        <a:tabLst/>
                        <a:defRPr/>
                      </a:pP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พิจารณาจากการติดตามและ</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ประเมินผลการฝึกอบรม รายโครงการ แยกตามกิจกรรมฝึกหลัก (เตรียม ยก</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เสริม) อย่างละไม่น้อยกว่าร้อยละ 40 ของผู้สำเร็จการฝึก ใช้แบบสอบถามผลสัมฤทธิ์การพัฒนาฝีมือแรงงานของ</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กรมได้ทั้งเอกสารและผ่าน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Application</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จะไม่นับแบบสอบถามที่ตอบคำถามไม่ครบถ้วน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และ</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การรายงานผลผ่านระบบคลังข้อมูล (</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http://datacenter.dsd.go.th</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โดยรอบ</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ที่</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1 ผลการดำเนินการระหว่าง วันที่ 1 ตุลาคม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- 31 มีนาคม 256</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และรอบที่ 2 ผลการดำเนินการ ระหว่างวันที่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เมษายน - 30 กันยายน 256</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p>
                    <a:p>
                      <a:pPr marL="228600" marR="0" indent="-228600" algn="l" defTabSz="914400" rtl="0" eaLnBrk="1" fontAlgn="auto" latinLnBrk="0" hangingPunct="1">
                        <a:lnSpc>
                          <a:spcPct val="100000"/>
                        </a:lnSpc>
                        <a:spcBef>
                          <a:spcPts val="0"/>
                        </a:spcBef>
                        <a:spcAft>
                          <a:spcPts val="0"/>
                        </a:spcAft>
                        <a:buClrTx/>
                        <a:buSzTx/>
                        <a:buFontTx/>
                        <a:buAutoNum type="arabicPeriod" startAt="2"/>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โดยใช้แบบสอบถามผลสัมฤทธิ์การพัฒนาฝีมือแรงงานของกรมทางเว็บไซต์ กองแผนงานและสารสนเทศ</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1. กิจกรรมฝึกหลัก กิจกรรมใดกิจกรรมหนึ่งไม่ผ่าน ถือว่าไม่ผ่าน</a:t>
                      </a:r>
                    </a:p>
                    <a:p>
                      <a:pPr marL="228600" indent="-228600">
                        <a:buNone/>
                        <a:defRPr/>
                      </a:pPr>
                      <a:r>
                        <a:rPr lang="th-TH"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                   2.</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ไม่นับรวมโครงการพัฒนาฝีมือแรงงานนานาชาติเพื่อการพัฒนาความร่วมมือทางเศรษฐกิจในอนุภาคลุ่มแม่น้ำโขงและภูมิภาคเอเชียตะวันออกเฉียงใต้</a:t>
                      </a:r>
                      <a:r>
                        <a:rPr lang="en-US"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GMS-ASEAN</a:t>
                      </a:r>
                      <a:r>
                        <a:rPr lang="th-TH" sz="900" b="0" spc="-4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เจ้าภาพ </a:t>
                      </a:r>
                      <a:r>
                        <a:rPr lang="en-US"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 กองแผนงานและสารสนเทศ  ผู้รับผิดชอบ </a:t>
                      </a:r>
                      <a:r>
                        <a:rPr lang="en-US"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นางสาวนราภรณ์ สุวรรณประเสริฐ</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/นาย</a:t>
                      </a:r>
                      <a:r>
                        <a:rPr lang="th-TH" sz="900" b="0" spc="-4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สรายุธ</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ศศิสุวรรณ/นางสาว</a:t>
                      </a:r>
                      <a:r>
                        <a:rPr lang="th-TH" sz="900" b="0" spc="-4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อารีย์</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ชูผึ้ง /นางสาว</a:t>
                      </a:r>
                      <a:r>
                        <a:rPr lang="th-TH" sz="900" b="0" spc="-4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พงศิ</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ยา  อ่ำ</a:t>
                      </a:r>
                      <a:r>
                        <a:rPr lang="th-TH" sz="900" b="0" spc="-4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นาคิล</a:t>
                      </a:r>
                      <a:r>
                        <a:rPr lang="th-TH"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โทรศัพท์ </a:t>
                      </a:r>
                      <a:r>
                        <a:rPr lang="en-US" sz="900" b="0" spc="-40" baseline="0" dirty="0">
                          <a:solidFill>
                            <a:schemeClr val="tx1"/>
                          </a:solidFill>
                          <a:latin typeface="Tahoma" panose="020B0604030504040204" pitchFamily="34" charset="0"/>
                          <a:ea typeface="Tahoma" panose="020B0604030504040204" pitchFamily="34" charset="0"/>
                          <a:cs typeface="Tahoma" panose="020B0604030504040204" pitchFamily="34" charset="0"/>
                        </a:rPr>
                        <a:t>: 0 2245 </a:t>
                      </a:r>
                      <a:r>
                        <a:rPr lang="en-US" sz="900" b="0" spc="-4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7065</a:t>
                      </a:r>
                    </a:p>
                    <a:p>
                      <a:pPr>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6.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a:t>
                      </a:r>
                      <a:r>
                        <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rPr>
                        <a:t>การ</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คำนวณ </a:t>
                      </a:r>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xmlns="" val="10000"/>
                  </a:ext>
                </a:extLst>
              </a:tr>
            </a:tbl>
          </a:graphicData>
        </a:graphic>
      </p:graphicFrame>
      <p:sp>
        <p:nvSpPr>
          <p:cNvPr id="15" name="TextBox 14"/>
          <p:cNvSpPr txBox="1"/>
          <p:nvPr/>
        </p:nvSpPr>
        <p:spPr>
          <a:xfrm>
            <a:off x="179512" y="5011579"/>
            <a:ext cx="4392413"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เป้าหมายตามรอบประเมิน</a:t>
            </a:r>
          </a:p>
        </p:txBody>
      </p:sp>
      <p:grpSp>
        <p:nvGrpSpPr>
          <p:cNvPr id="2" name="Group 4"/>
          <p:cNvGrpSpPr/>
          <p:nvPr/>
        </p:nvGrpSpPr>
        <p:grpSpPr>
          <a:xfrm>
            <a:off x="1057754" y="5105400"/>
            <a:ext cx="7943402" cy="341526"/>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a16="http://schemas.microsoft.com/office/drawing/2014/main" xmlns="" id="{158A2FA5-4FFE-4AC3-B2CB-0934EC5F31E6}"/>
              </a:ext>
            </a:extLst>
          </p:cNvPr>
          <p:cNvGraphicFramePr>
            <a:graphicFrameLocks noGrp="1"/>
          </p:cNvGraphicFramePr>
          <p:nvPr>
            <p:extLst>
              <p:ext uri="{D42A27DB-BD31-4B8C-83A1-F6EECF244321}">
                <p14:modId xmlns:p14="http://schemas.microsoft.com/office/powerpoint/2010/main" val="1480608083"/>
              </p:ext>
            </p:extLst>
          </p:nvPr>
        </p:nvGraphicFramePr>
        <p:xfrm>
          <a:off x="0" y="5486400"/>
          <a:ext cx="9006844" cy="670560"/>
        </p:xfrm>
        <a:graphic>
          <a:graphicData uri="http://schemas.openxmlformats.org/drawingml/2006/table">
            <a:tbl>
              <a:tblPr firstRow="1"/>
              <a:tblGrid>
                <a:gridCol w="1160780">
                  <a:extLst>
                    <a:ext uri="{9D8B030D-6E8A-4147-A177-3AD203B41FA5}">
                      <a16:colId xmlns:a16="http://schemas.microsoft.com/office/drawing/2014/main" xmlns="" val="20000"/>
                    </a:ext>
                  </a:extLst>
                </a:gridCol>
                <a:gridCol w="403270">
                  <a:extLst>
                    <a:ext uri="{9D8B030D-6E8A-4147-A177-3AD203B41FA5}">
                      <a16:colId xmlns:a16="http://schemas.microsoft.com/office/drawing/2014/main" xmlns="" val="20001"/>
                    </a:ext>
                  </a:extLst>
                </a:gridCol>
                <a:gridCol w="391885">
                  <a:extLst>
                    <a:ext uri="{9D8B030D-6E8A-4147-A177-3AD203B41FA5}">
                      <a16:colId xmlns:a16="http://schemas.microsoft.com/office/drawing/2014/main" xmlns="" val="20002"/>
                    </a:ext>
                  </a:extLst>
                </a:gridCol>
                <a:gridCol w="371789">
                  <a:extLst>
                    <a:ext uri="{9D8B030D-6E8A-4147-A177-3AD203B41FA5}">
                      <a16:colId xmlns:a16="http://schemas.microsoft.com/office/drawing/2014/main" xmlns="" val="20003"/>
                    </a:ext>
                  </a:extLst>
                </a:gridCol>
                <a:gridCol w="492370">
                  <a:extLst>
                    <a:ext uri="{9D8B030D-6E8A-4147-A177-3AD203B41FA5}">
                      <a16:colId xmlns:a16="http://schemas.microsoft.com/office/drawing/2014/main" xmlns="" val="20004"/>
                    </a:ext>
                  </a:extLst>
                </a:gridCol>
                <a:gridCol w="442127">
                  <a:extLst>
                    <a:ext uri="{9D8B030D-6E8A-4147-A177-3AD203B41FA5}">
                      <a16:colId xmlns:a16="http://schemas.microsoft.com/office/drawing/2014/main" xmlns="" val="20005"/>
                    </a:ext>
                  </a:extLst>
                </a:gridCol>
                <a:gridCol w="1918576">
                  <a:extLst>
                    <a:ext uri="{9D8B030D-6E8A-4147-A177-3AD203B41FA5}">
                      <a16:colId xmlns:a16="http://schemas.microsoft.com/office/drawing/2014/main" xmlns="" val="20006"/>
                    </a:ext>
                  </a:extLst>
                </a:gridCol>
                <a:gridCol w="392545">
                  <a:extLst>
                    <a:ext uri="{9D8B030D-6E8A-4147-A177-3AD203B41FA5}">
                      <a16:colId xmlns:a16="http://schemas.microsoft.com/office/drawing/2014/main" xmlns="" val="20007"/>
                    </a:ext>
                  </a:extLst>
                </a:gridCol>
                <a:gridCol w="391886">
                  <a:extLst>
                    <a:ext uri="{9D8B030D-6E8A-4147-A177-3AD203B41FA5}">
                      <a16:colId xmlns:a16="http://schemas.microsoft.com/office/drawing/2014/main" xmlns="" val="20008"/>
                    </a:ext>
                  </a:extLst>
                </a:gridCol>
                <a:gridCol w="391885">
                  <a:extLst>
                    <a:ext uri="{9D8B030D-6E8A-4147-A177-3AD203B41FA5}">
                      <a16:colId xmlns:a16="http://schemas.microsoft.com/office/drawing/2014/main" xmlns="" val="20009"/>
                    </a:ext>
                  </a:extLst>
                </a:gridCol>
                <a:gridCol w="391886">
                  <a:extLst>
                    <a:ext uri="{9D8B030D-6E8A-4147-A177-3AD203B41FA5}">
                      <a16:colId xmlns:a16="http://schemas.microsoft.com/office/drawing/2014/main" xmlns="" val="20010"/>
                    </a:ext>
                  </a:extLst>
                </a:gridCol>
                <a:gridCol w="391886">
                  <a:extLst>
                    <a:ext uri="{9D8B030D-6E8A-4147-A177-3AD203B41FA5}">
                      <a16:colId xmlns:a16="http://schemas.microsoft.com/office/drawing/2014/main" xmlns="" val="20011"/>
                    </a:ext>
                  </a:extLst>
                </a:gridCol>
                <a:gridCol w="1865959">
                  <a:extLst>
                    <a:ext uri="{9D8B030D-6E8A-4147-A177-3AD203B41FA5}">
                      <a16:colId xmlns:a16="http://schemas.microsoft.com/office/drawing/2014/main" xmlns="" val="20012"/>
                    </a:ext>
                  </a:extLst>
                </a:gridCol>
              </a:tblGrid>
              <a:tr h="191185">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a16="http://schemas.microsoft.com/office/drawing/2014/main" xmlns="" val="10000"/>
                  </a:ext>
                </a:extLst>
              </a:tr>
              <a:tr h="191185">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ติดตามผลสัมฤทธิ์การพัฒนาฝีมือแรงงาน ร้อยละ 40</a:t>
                      </a:r>
                      <a:endParaRPr lang="en-US" sz="800" b="0" kern="1200" dirty="0">
                        <a:solidFill>
                          <a:schemeClr val="tx1"/>
                        </a:solidFill>
                        <a:effectLst/>
                        <a:latin typeface="Tahoma" pitchFamily="34" charset="0"/>
                        <a:ea typeface="Tahoma" pitchFamily="34" charset="0"/>
                        <a:cs typeface="Tahoma" pitchFamily="34" charset="0"/>
                      </a:endParaRPr>
                    </a:p>
                    <a:p>
                      <a:pPr marL="0" indent="0" algn="l">
                        <a:buFont typeface="Arial" panose="020B0604020202020204" pitchFamily="34" charset="0"/>
                        <a:buNone/>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a:solidFill>
                            <a:schemeClr val="tx1"/>
                          </a:solidFill>
                          <a:effectLst/>
                          <a:latin typeface="Tahoma" pitchFamily="34" charset="0"/>
                          <a:ea typeface="Tahoma" pitchFamily="34" charset="0"/>
                          <a:cs typeface="Tahoma" pitchFamily="34" charset="0"/>
                        </a:rPr>
                        <a:t>ติดตามผลสัมฤทธิ์การพัฒนาฝีมือแรงงาน ร้อยละ 40</a:t>
                      </a: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xmlns="" val="10001"/>
                  </a:ext>
                </a:extLst>
              </a:tr>
            </a:tbl>
          </a:graphicData>
        </a:graphic>
      </p:graphicFrame>
      <p:graphicFrame>
        <p:nvGraphicFramePr>
          <p:cNvPr id="36" name="Table 29"/>
          <p:cNvGraphicFramePr>
            <a:graphicFrameLocks noGrp="1"/>
          </p:cNvGraphicFramePr>
          <p:nvPr>
            <p:extLst>
              <p:ext uri="{D42A27DB-BD31-4B8C-83A1-F6EECF244321}">
                <p14:modId xmlns:p14="http://schemas.microsoft.com/office/powerpoint/2010/main" val="1060621994"/>
              </p:ext>
            </p:extLst>
          </p:nvPr>
        </p:nvGraphicFramePr>
        <p:xfrm>
          <a:off x="1447800" y="3581400"/>
          <a:ext cx="7278072" cy="483625"/>
        </p:xfrm>
        <a:graphic>
          <a:graphicData uri="http://schemas.openxmlformats.org/drawingml/2006/table">
            <a:tbl>
              <a:tblPr firstRow="1" bandRow="1">
                <a:tableStyleId>{5C22544A-7EE6-4342-B048-85BDC9FD1C3A}</a:tableStyleId>
              </a:tblPr>
              <a:tblGrid>
                <a:gridCol w="1997901">
                  <a:extLst>
                    <a:ext uri="{9D8B030D-6E8A-4147-A177-3AD203B41FA5}">
                      <a16:colId xmlns:a16="http://schemas.microsoft.com/office/drawing/2014/main" xmlns="" val="20000"/>
                    </a:ext>
                  </a:extLst>
                </a:gridCol>
                <a:gridCol w="4667995">
                  <a:extLst>
                    <a:ext uri="{9D8B030D-6E8A-4147-A177-3AD203B41FA5}">
                      <a16:colId xmlns:a16="http://schemas.microsoft.com/office/drawing/2014/main" xmlns="" val="20001"/>
                    </a:ext>
                  </a:extLst>
                </a:gridCol>
                <a:gridCol w="612176">
                  <a:extLst>
                    <a:ext uri="{9D8B030D-6E8A-4147-A177-3AD203B41FA5}">
                      <a16:colId xmlns:a16="http://schemas.microsoft.com/office/drawing/2014/main" xmlns="" val="20002"/>
                    </a:ext>
                  </a:extLst>
                </a:gridCol>
              </a:tblGrid>
              <a:tr h="24765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ร้อยละของการติดตามผล        </a:t>
                      </a:r>
                      <a:r>
                        <a:rPr lang="en-US" sz="900" b="0" dirty="0">
                          <a:solidFill>
                            <a:schemeClr val="tx1"/>
                          </a:solidFill>
                          <a:latin typeface="Tahoma" pitchFamily="34" charset="0"/>
                          <a:ea typeface="Tahoma" pitchFamily="34" charset="0"/>
                          <a:cs typeface="Tahoma"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สัมฤทธิ์การพัฒนาฝีมือแรงงาน</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จำนวนผู้ตอบแบบสอบถามผลสัมฤทธิ์การพัฒนาฝีมือแรงงาน </a:t>
                      </a:r>
                      <a:r>
                        <a:rPr lang="th-TH" sz="900" b="0" dirty="0" smtClean="0">
                          <a:solidFill>
                            <a:schemeClr val="tx1"/>
                          </a:solidFill>
                          <a:latin typeface="Tahoma" pitchFamily="34" charset="0"/>
                          <a:ea typeface="Tahoma" pitchFamily="34" charset="0"/>
                          <a:cs typeface="Tahoma" pitchFamily="34" charset="0"/>
                        </a:rPr>
                        <a:t>รายโครงการ (เตรียม</a:t>
                      </a:r>
                      <a:r>
                        <a:rPr lang="th-TH" sz="900" b="0" baseline="0" dirty="0" smtClean="0">
                          <a:solidFill>
                            <a:schemeClr val="tx1"/>
                          </a:solidFill>
                          <a:latin typeface="Tahoma" pitchFamily="34" charset="0"/>
                          <a:ea typeface="Tahoma" pitchFamily="34" charset="0"/>
                          <a:cs typeface="Tahoma" pitchFamily="34" charset="0"/>
                        </a:rPr>
                        <a:t> ยก เสริม)</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35975">
                <a:tc vMerge="1">
                  <a:txBody>
                    <a:bodyPr/>
                    <a:lstStyle/>
                    <a:p>
                      <a:endParaRPr lang="th-TH" dirty="0"/>
                    </a:p>
                  </a:txBody>
                  <a:tcPr>
                    <a:noFill/>
                  </a:tcPr>
                </a:tc>
                <a:tc>
                  <a:txBody>
                    <a:bodyPr/>
                    <a:lstStyle/>
                    <a:p>
                      <a:pPr algn="ctr"/>
                      <a:r>
                        <a:rPr lang="th-TH" sz="900" b="0" dirty="0">
                          <a:solidFill>
                            <a:schemeClr val="tx1"/>
                          </a:solidFill>
                          <a:latin typeface="Tahoma" pitchFamily="34" charset="0"/>
                          <a:ea typeface="Tahoma" pitchFamily="34" charset="0"/>
                          <a:cs typeface="Tahoma" pitchFamily="34" charset="0"/>
                        </a:rPr>
                        <a:t>   จำนวนผู้สำเร็จการ</a:t>
                      </a:r>
                      <a:r>
                        <a:rPr lang="th-TH" sz="900" b="0" dirty="0" smtClean="0">
                          <a:solidFill>
                            <a:schemeClr val="tx1"/>
                          </a:solidFill>
                          <a:latin typeface="Tahoma" pitchFamily="34" charset="0"/>
                          <a:ea typeface="Tahoma" pitchFamily="34" charset="0"/>
                          <a:cs typeface="Tahoma" pitchFamily="34" charset="0"/>
                        </a:rPr>
                        <a:t>ฝึกอบรม รายโครงการ (เตรียม</a:t>
                      </a:r>
                      <a:r>
                        <a:rPr lang="th-TH" sz="900" b="0" baseline="0" dirty="0" smtClean="0">
                          <a:solidFill>
                            <a:schemeClr val="tx1"/>
                          </a:solidFill>
                          <a:latin typeface="Tahoma" pitchFamily="34" charset="0"/>
                          <a:ea typeface="Tahoma" pitchFamily="34" charset="0"/>
                          <a:cs typeface="Tahoma" pitchFamily="34" charset="0"/>
                        </a:rPr>
                        <a:t> ยก เสริม)</a:t>
                      </a:r>
                      <a:endParaRPr lang="th-TH" sz="900" b="0" dirty="0">
                        <a:solidFill>
                          <a:schemeClr val="tx1"/>
                        </a:solidFill>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3429000"/>
            <a:ext cx="793866" cy="762000"/>
          </a:xfrm>
          <a:prstGeom prst="rect">
            <a:avLst/>
          </a:prstGeom>
        </p:spPr>
      </p:pic>
      <p:sp>
        <p:nvSpPr>
          <p:cNvPr id="4" name="TextBox 3"/>
          <p:cNvSpPr txBox="1"/>
          <p:nvPr/>
        </p:nvSpPr>
        <p:spPr>
          <a:xfrm>
            <a:off x="51437" y="4267200"/>
            <a:ext cx="1091563" cy="461665"/>
          </a:xfrm>
          <a:prstGeom prst="rect">
            <a:avLst/>
          </a:prstGeom>
          <a:noFill/>
        </p:spPr>
        <p:txBody>
          <a:bodyPr wrap="square" rtlCol="0">
            <a:spAutoFit/>
          </a:bodyPr>
          <a:lstStyle/>
          <a:p>
            <a:pPr algn="ctr"/>
            <a:r>
              <a:rPr lang="en-US" sz="800" dirty="0">
                <a:latin typeface="Tahoma" pitchFamily="34" charset="0"/>
                <a:ea typeface="Tahoma" pitchFamily="34" charset="0"/>
                <a:cs typeface="Tahoma" pitchFamily="34" charset="0"/>
              </a:rPr>
              <a:t>QR Code</a:t>
            </a:r>
          </a:p>
          <a:p>
            <a:pPr algn="ctr"/>
            <a:r>
              <a:rPr lang="th-TH" sz="800" dirty="0">
                <a:latin typeface="Tahoma" pitchFamily="34" charset="0"/>
                <a:ea typeface="Tahoma" pitchFamily="34" charset="0"/>
                <a:cs typeface="Tahoma" pitchFamily="34" charset="0"/>
              </a:rPr>
              <a:t>แบบประเมินความพึงพอใจ</a:t>
            </a:r>
            <a:endParaRPr lang="en-US" sz="80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269162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3175"/>
            <a:ext cx="8602663" cy="646113"/>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ตัวชี้วัดองค์ประกอบที่ </a:t>
            </a:r>
            <a:r>
              <a:rPr lang="en-US" sz="2000" b="1" dirty="0" smtClean="0">
                <a:latin typeface="Tahoma" pitchFamily="34" charset="0"/>
                <a:cs typeface="Tahoma" pitchFamily="34" charset="0"/>
              </a:rPr>
              <a:t>4 </a:t>
            </a:r>
            <a:r>
              <a:rPr lang="en-US" sz="1600" b="1" spc="-50" dirty="0">
                <a:latin typeface="Tahoma" pitchFamily="34" charset="0"/>
                <a:cs typeface="Tahoma" pitchFamily="34" charset="0"/>
              </a:rPr>
              <a:t>Innovation Base</a:t>
            </a:r>
            <a:r>
              <a:rPr lang="en-US" sz="1000" b="1" spc="-50" dirty="0">
                <a:latin typeface="Tahoma" pitchFamily="34" charset="0"/>
                <a:cs typeface="Tahoma" pitchFamily="34" charset="0"/>
              </a:rPr>
              <a:t> </a:t>
            </a:r>
            <a:r>
              <a:rPr lang="th-TH" sz="1000" b="1" dirty="0" smtClean="0">
                <a:latin typeface="Tahoma" pitchFamily="34" charset="0"/>
                <a:cs typeface="Tahoma" pitchFamily="34" charset="0"/>
              </a:rPr>
              <a:t>(</a:t>
            </a:r>
            <a:r>
              <a:rPr lang="th-TH" sz="1000" b="1" dirty="0">
                <a:latin typeface="Tahoma" pitchFamily="34" charset="0"/>
                <a:cs typeface="Tahoma" pitchFamily="34" charset="0"/>
              </a:rPr>
              <a:t>สถาบันพัฒนาฝีมือแรงงาน / สำนักงานพัฒนาฝีมือ</a:t>
            </a:r>
            <a:r>
              <a:rPr lang="th-TH" sz="1000" b="1" dirty="0" smtClean="0">
                <a:latin typeface="Tahoma" pitchFamily="34" charset="0"/>
                <a:cs typeface="Tahoma" pitchFamily="34" charset="0"/>
              </a:rPr>
              <a:t>แรงงาน)</a:t>
            </a:r>
            <a:endParaRPr lang="th-TH" sz="10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2561</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04800" y="609600"/>
            <a:ext cx="7324725" cy="7620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ตัวชี้วัด</a:t>
            </a:r>
            <a:r>
              <a:rPr lang="en-US" sz="1400" kern="0" dirty="0" smtClean="0">
                <a:solidFill>
                  <a:schemeClr val="tx1"/>
                </a:solidFill>
                <a:latin typeface="Tahoma" pitchFamily="34" charset="0"/>
                <a:ea typeface="Tahoma" pitchFamily="34" charset="0"/>
                <a:cs typeface="Tahoma" pitchFamily="34" charset="0"/>
              </a:rPr>
              <a:t> 4.4 </a:t>
            </a: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ความสำเร็จของการเสริมสร้างวัฒนธรรมองค์กรเพื่อสร้างทัศนคติและจิตสำนึก</a:t>
            </a:r>
          </a:p>
          <a:p>
            <a:pPr>
              <a:spcBef>
                <a:spcPts val="0"/>
              </a:spcBef>
              <a:spcAft>
                <a:spcPts val="600"/>
              </a:spcAft>
              <a:defRPr/>
            </a:pP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ด้านการป้องกันและต่อต้านการทุจริตประพฤติมิชอบ</a:t>
            </a:r>
            <a:endParaRPr lang="th-TH" sz="12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338262"/>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370222128"/>
              </p:ext>
            </p:extLst>
          </p:nvPr>
        </p:nvGraphicFramePr>
        <p:xfrm>
          <a:off x="152401" y="1676400"/>
          <a:ext cx="8610600" cy="2697480"/>
        </p:xfrm>
        <a:graphic>
          <a:graphicData uri="http://schemas.openxmlformats.org/drawingml/2006/table">
            <a:tbl>
              <a:tblPr firstRow="1" bandRow="1">
                <a:tableStyleId>{5C22544A-7EE6-4342-B048-85BDC9FD1C3A}</a:tableStyleId>
              </a:tblPr>
              <a:tblGrid>
                <a:gridCol w="8610600">
                  <a:extLst>
                    <a:ext uri="{9D8B030D-6E8A-4147-A177-3AD203B41FA5}"/>
                  </a:extLst>
                </a:gridCol>
              </a:tblGrid>
              <a:tr h="2514600">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ะดับความสำเร็จในการเสริมสร้างวัฒนธรรมองค์กรเพื่อสร้างทัศนคติและจิตสำนึกด้านการป้องกันและต่อต้านการทุจริตประพฤติมิชอบ โดยมีการประกาศเจตจำนงสุจริตของผู้อำนวยการหน่วยงานที่จะปฏิบัติหน้าที่และบริหารหน่วยงานอย่างซื่อสัต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สุจริต โปร่งใสและเป็นไปตามหลัก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ธรรมาภิ</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บาล และคณะกรรมการป้องกันและปราบปรามการทุจริตของหน่วยงานกำหนดการขับเคลื่อนนโยบายที่เกี่ยวข้องกับการป้องกันและปราบปรามการทุจริตของหน่วยงาน รวมทั้งมีการกำหนดช่องทางการรับฟังความคิดเห็น ข้อเสนอแนะของหน่วยงานผ่านทางเว็บไซต์ของหน่วยงาน เช่น กล่องข้อความ , เว็บบอร์ด เป็นต้น และมีการจัดกิจกรรมที่แสดงถึงการเสริมสร้างวัฒนธรรมองค์กรให้เจ้าหน้าที่ของหน่วยงานมีทัศนคติและค่านิยมในการปฏิบัติอย่างซื่อสัตย์ สุจริต</a:t>
                      </a:r>
                      <a:endPar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รายงานสรุปผลการดำเนินการพร้อมเอกสารหลักฐานประกอบการดำเนินการ</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ประกาศเจตจำนงสุจริตฯ ของผู้ดำรงตำแหน่งผู้อำนวยการหน่วยงานผ่านทางเว็บไซต์หน่วยงาน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3.2 รายงานการประชุมคณะกรรมการป้องกันและปราบปรามการทุจริตประจำหน่วยงานเพื่อขับเคลื่อนนโยบายการป้องกันและปราบปรามการทุจริตคอร์รัปชั่น รวมทั้ง       การเสริมสร้างคุณธรรมและจริยธรรม โดยจะต้องระบุถึงกิจกรรมที่แสดงถึงการเสริมสร้างวัฒนธรรมองค์กรเพื่อให้เจ้าหน้าที่ของหน่วยงานมีทัศนคติและค่านิยมในการปฏิบัติงาน     อย่างซื่อสัตย์สุจริตที่จะดำเนินการ</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3.3 เอกสารระบุลิงค์เว็บไซต์ของช่องทางการรับฟังความคิดเห็น ข้อเสนอแนะของหน่วยงาน</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3.4 แบบรายงานผลการขับเคลื่อนนโยบายป้องกันการรับสินบนและมาตรการป้องกันผลประโยชน์ทับซ้อน ทุก 3 เดือนใน 1 ปีงบประมาณ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3.5 เอกสาร/หลักฐานที่ระบุการจัดกิจกรรมตามที่คณะกรรมการป้องกันและปราบปรามการทุจริตประจำหน่วยงานกำหนด เช่น รายงานผลการจัดอบรม/สัมมนา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ภาพถ่ายกิจกรรม เป็นต้น</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3.6 แบบรายงานสรุปผลการดำเนินการพร้อมเอกสารหลักฐาน</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กรณีที่มีการย้ายหน่วยงานระหว่างปีงบประมาณในระดับผู้อำนวยการให้ดำเนินการประกาศเจตจำนงสุจริตฯ ของหน่วยงานที่ไปดำรงตำแหน่งใหม่ด้วย เช่น รอบการประเมินที่ 1          (1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ตค.</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60- 31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มีค</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62) ดำรงตำแหน่งผู้อำนวยการหน่วยงาน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ได้ดำเนินการประกาศเจตจำนงสุจริตฯ เรียบร้อยแล้ว ต่อมารอบการประเมินที่ 2 (1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เมย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 30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กย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62) ได้มีคำสั่งย้าย  ไปปฏิบัติหน้าที่ ณ หน่วยงาน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B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จะต้องดำเนินการประกาศเจตจำนงสุจริตฯ ในฐานะผู้อำนวยการของหน่วยงาน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B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เป็นต้น รวมทั้งกรณีการย้ายในรอบการประเมินนั้น ๆ ด้วย</a:t>
                      </a:r>
                    </a:p>
                    <a:p>
                      <a:pPr marL="228600" marR="0" indent="-228600" algn="l" defTabSz="914400" rtl="0" eaLnBrk="1" fontAlgn="auto" latinLnBrk="0" hangingPunct="1">
                        <a:lnSpc>
                          <a:spcPct val="100000"/>
                        </a:lnSpc>
                        <a:spcBef>
                          <a:spcPts val="0"/>
                        </a:spcBef>
                        <a:spcAft>
                          <a:spcPts val="0"/>
                        </a:spcAft>
                        <a:buClrTx/>
                        <a:buSzTx/>
                        <a:buFontTx/>
                        <a:buAutoNum type="arabicPeriod" startAt="5"/>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กองบริหารทรัพยากรบุคคล</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นายสง่า แสนเดช , นายพรรษา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กุลว</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ภรณ์</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2245 3579</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34925" y="4402137"/>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57275" y="4457700"/>
            <a:ext cx="7943850" cy="342900"/>
            <a:chOff x="1153093" y="4031945"/>
            <a:chExt cx="7943402" cy="341526"/>
          </a:xfrm>
        </p:grpSpPr>
        <p:sp>
          <p:nvSpPr>
            <p:cNvPr id="17" name="TextBox 16"/>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2561334847"/>
              </p:ext>
            </p:extLst>
          </p:nvPr>
        </p:nvGraphicFramePr>
        <p:xfrm>
          <a:off x="60956" y="48768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buFont typeface="Arial" panose="020B0604020202020204" pitchFamily="34" charset="0"/>
                        <a:buChar char="•"/>
                      </a:pPr>
                      <a:r>
                        <a:rPr lang="th-TH" sz="800" b="0" kern="1200" dirty="0" smtClean="0">
                          <a:solidFill>
                            <a:schemeClr val="tx1"/>
                          </a:solidFill>
                          <a:effectLst/>
                          <a:latin typeface="Tahoma" pitchFamily="34" charset="0"/>
                          <a:ea typeface="Tahoma" pitchFamily="34" charset="0"/>
                          <a:cs typeface="Tahoma" pitchFamily="34" charset="0"/>
                        </a:rPr>
                        <a:t>เอกสารหลักฐาน ตามข้อ 3.1 – 3.6</a:t>
                      </a: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buFont typeface="Arial" panose="020B0604020202020204" pitchFamily="34" charset="0"/>
                        <a:buChar char="•"/>
                      </a:pPr>
                      <a:r>
                        <a:rPr lang="th-TH" sz="800" b="0" kern="1200" dirty="0" smtClean="0">
                          <a:solidFill>
                            <a:schemeClr val="tx1"/>
                          </a:solidFill>
                          <a:effectLst/>
                          <a:latin typeface="Tahoma" pitchFamily="34" charset="0"/>
                          <a:ea typeface="Tahoma" pitchFamily="34" charset="0"/>
                          <a:cs typeface="Tahoma" pitchFamily="34" charset="0"/>
                        </a:rPr>
                        <a:t>เอกสารหลักฐาน ตามข้อ 3.1 – 3.6</a:t>
                      </a: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Tree>
    <p:extLst>
      <p:ext uri="{BB962C8B-B14F-4D97-AF65-F5344CB8AC3E}">
        <p14:creationId xmlns:p14="http://schemas.microsoft.com/office/powerpoint/2010/main" val="3134930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28575" y="0"/>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a:latin typeface="Tahoma" pitchFamily="34" charset="0"/>
                <a:cs typeface="Tahoma" pitchFamily="34" charset="0"/>
              </a:rPr>
              <a:t> 5 </a:t>
            </a:r>
            <a:r>
              <a:rPr lang="en-US" sz="1600" b="1" dirty="0">
                <a:latin typeface="Tahoma" pitchFamily="34" charset="0"/>
                <a:cs typeface="Tahoma" pitchFamily="34" charset="0"/>
              </a:rPr>
              <a:t>Potential </a:t>
            </a:r>
            <a:r>
              <a:rPr lang="en-US" sz="1600" b="1" dirty="0" smtClean="0">
                <a:latin typeface="Tahoma" pitchFamily="34" charset="0"/>
                <a:cs typeface="Tahoma" pitchFamily="34" charset="0"/>
              </a:rPr>
              <a:t>Based </a:t>
            </a:r>
            <a:r>
              <a:rPr lang="th-TH" sz="1000" b="1" dirty="0" smtClean="0">
                <a:latin typeface="Tahoma" pitchFamily="34" charset="0"/>
                <a:cs typeface="Tahoma" pitchFamily="34" charset="0"/>
              </a:rPr>
              <a:t>(</a:t>
            </a:r>
            <a:r>
              <a:rPr lang="th-TH" sz="1000" b="1" dirty="0">
                <a:latin typeface="Tahoma" pitchFamily="34" charset="0"/>
                <a:cs typeface="Tahoma" pitchFamily="34" charset="0"/>
              </a:rPr>
              <a:t>สถาบันพัฒนาฝีมือแรงงาน / สำนักงานพัฒนาฝีมือ</a:t>
            </a:r>
            <a:r>
              <a:rPr lang="th-TH" sz="1000" b="1" dirty="0" smtClean="0">
                <a:latin typeface="Tahoma" pitchFamily="34" charset="0"/>
                <a:cs typeface="Tahoma" pitchFamily="34" charset="0"/>
              </a:rPr>
              <a:t>แรงงาน)</a:t>
            </a:r>
            <a:endParaRPr lang="th-TH" sz="10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a:t>
            </a:r>
            <a:r>
              <a:rPr lang="th-TH" sz="1600" b="1" dirty="0" smtClean="0">
                <a:solidFill>
                  <a:prstClr val="black"/>
                </a:solidFill>
                <a:latin typeface="Tahoma" pitchFamily="34" charset="0"/>
                <a:ea typeface="Tahoma" pitchFamily="34" charset="0"/>
                <a:cs typeface="Tahoma" pitchFamily="34" charset="0"/>
              </a:rPr>
              <a:t>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8575" y="844550"/>
            <a:ext cx="8213725" cy="50006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en-US" sz="1400" kern="0" dirty="0" smtClean="0">
                <a:solidFill>
                  <a:schemeClr val="tx1"/>
                </a:solidFill>
                <a:latin typeface="Tahoma" pitchFamily="34" charset="0"/>
                <a:ea typeface="Tahoma" pitchFamily="34" charset="0"/>
                <a:cs typeface="Tahoma" pitchFamily="34" charset="0"/>
              </a:rPr>
              <a:t> </a:t>
            </a:r>
            <a:r>
              <a:rPr lang="th-TH" sz="1400" kern="0" spc="-60" dirty="0" smtClean="0">
                <a:solidFill>
                  <a:schemeClr val="tx1"/>
                </a:solidFill>
                <a:latin typeface="Tahoma" pitchFamily="34" charset="0"/>
                <a:ea typeface="Tahoma" pitchFamily="34" charset="0"/>
                <a:cs typeface="Tahoma" pitchFamily="34" charset="0"/>
              </a:rPr>
              <a:t>ตัวชี้วัด</a:t>
            </a:r>
            <a:r>
              <a:rPr lang="en-US" sz="1400" kern="0" spc="-60" dirty="0" smtClean="0">
                <a:solidFill>
                  <a:schemeClr val="tx1"/>
                </a:solidFill>
                <a:latin typeface="Tahoma" pitchFamily="34" charset="0"/>
                <a:ea typeface="Tahoma" pitchFamily="34" charset="0"/>
                <a:cs typeface="Tahoma" pitchFamily="34" charset="0"/>
              </a:rPr>
              <a:t> 5.1</a:t>
            </a:r>
            <a:r>
              <a:rPr lang="th-TH" sz="1400" kern="0" spc="-60" dirty="0" smtClean="0">
                <a:solidFill>
                  <a:schemeClr val="tx1"/>
                </a:solidFill>
                <a:latin typeface="Tahoma" pitchFamily="34" charset="0"/>
                <a:ea typeface="Tahoma" pitchFamily="34" charset="0"/>
                <a:cs typeface="Tahoma" pitchFamily="34" charset="0"/>
              </a:rPr>
              <a:t> </a:t>
            </a:r>
            <a:r>
              <a:rPr lang="en-US" sz="1400" kern="0" spc="-60" dirty="0" smtClean="0">
                <a:solidFill>
                  <a:schemeClr val="tx1"/>
                </a:solidFill>
                <a:latin typeface="Tahoma" pitchFamily="34" charset="0"/>
                <a:ea typeface="Tahoma" pitchFamily="34" charset="0"/>
                <a:cs typeface="Tahoma" pitchFamily="34" charset="0"/>
              </a:rPr>
              <a:t>:</a:t>
            </a:r>
            <a:r>
              <a:rPr lang="th-TH" sz="1400" kern="0" spc="-60" dirty="0">
                <a:solidFill>
                  <a:schemeClr val="tx1"/>
                </a:solidFill>
                <a:latin typeface="Tahoma" pitchFamily="34" charset="0"/>
                <a:ea typeface="Tahoma" pitchFamily="34" charset="0"/>
                <a:cs typeface="Tahoma" pitchFamily="34" charset="0"/>
              </a:rPr>
              <a:t> ความสำเร็จของการจัดทำรายงานการควบคุมภายในระดับส่วนงานย่อย ประจำปี</a:t>
            </a:r>
            <a:r>
              <a:rPr lang="th-TH" sz="1400" kern="0" spc="-60" dirty="0" smtClean="0">
                <a:solidFill>
                  <a:schemeClr val="tx1"/>
                </a:solidFill>
                <a:latin typeface="Tahoma" pitchFamily="34" charset="0"/>
                <a:ea typeface="Tahoma" pitchFamily="34" charset="0"/>
                <a:cs typeface="Tahoma" pitchFamily="34" charset="0"/>
              </a:rPr>
              <a:t>งบประมาณ </a:t>
            </a:r>
            <a:r>
              <a:rPr lang="th-TH" sz="1400" kern="0" spc="-60" dirty="0">
                <a:solidFill>
                  <a:schemeClr val="tx1"/>
                </a:solidFill>
                <a:latin typeface="Tahoma" pitchFamily="34" charset="0"/>
                <a:ea typeface="Tahoma" pitchFamily="34" charset="0"/>
                <a:cs typeface="Tahoma" pitchFamily="34" charset="0"/>
              </a:rPr>
              <a:t>พ.ศ. 2562</a:t>
            </a:r>
          </a:p>
          <a:p>
            <a:pPr>
              <a:spcBef>
                <a:spcPts val="0"/>
              </a:spcBef>
              <a:spcAft>
                <a:spcPts val="600"/>
              </a:spcAft>
              <a:defRPr/>
            </a:pPr>
            <a:endParaRPr lang="th-TH" sz="12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338262"/>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08229428"/>
              </p:ext>
            </p:extLst>
          </p:nvPr>
        </p:nvGraphicFramePr>
        <p:xfrm>
          <a:off x="152401" y="1676401"/>
          <a:ext cx="8610600" cy="3246120"/>
        </p:xfrm>
        <a:graphic>
          <a:graphicData uri="http://schemas.openxmlformats.org/drawingml/2006/table">
            <a:tbl>
              <a:tblPr firstRow="1" bandRow="1">
                <a:tableStyleId>{5C22544A-7EE6-4342-B048-85BDC9FD1C3A}</a:tableStyleId>
              </a:tblPr>
              <a:tblGrid>
                <a:gridCol w="8610600">
                  <a:extLst>
                    <a:ext uri="{9D8B030D-6E8A-4147-A177-3AD203B41FA5}"/>
                  </a:extLst>
                </a:gridCol>
              </a:tblGrid>
              <a:tr h="2087610">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ความสำเร็จของการจัดทำรายงานการควบคุมภายในระดับส่วนงานย่อย ประจำปีงบประมาณ พ.ศ. 2562 หมายถึง การดำเนินการจัดทำรายงานการควบคุมภายในของหน่วยงานย่อย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ประจำปีงบประมาณ พ.ศ. 2562 รอบ 12 เดือน (1 ตุลาคม 2561 – 30 กันยายน 2562) ตามระเบียบหลักเกณฑ์กระทรวงการคลังว่าด้วยมาตรฐานและหลักเกณฑ์ปฏิบัติการควบคุม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ภายในสำหรับหน่วยงานของรัฐ</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พ.ศ. 2561</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ห้หน่วยงานของรัฐจัดให้มีการควบคุมภายในเพื่อให้เกิดความเชื่อมั่นอย่างสมเหตุสมผลว่าจะบรรลุวัตถุประสงค์ด้านการดำเนินงา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ด้านการรายงาน และด้านการปฏิบัติตามกฎหมาย ระเบียบและข้อบังคับ และ</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จัดส่งรายงานการประเมินผลการควบคุมภายในให้ผู้กำกับดูแลและกระทรวงเจ้าสังกัด ภายใน 90 วัน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นับแต่วันสิ้นปีงบประมาณหรือสิ้นปีปฏิทิน แล้วแต่กรณี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ให้หน่วยงานย่อยจัดทำรายงานการควบคุมภายใน ประกอบด้วย</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แบบ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หรือรายงานการประเมินองค์ประกอบของการควบคุมภายใน เป็นแบบรายงานการประเมินองค์ประกอบของการควบคุมภายในสำหรับหน่วยงานย่อย</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แบบ</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หรือรายงานการประเมินผลการควบคุมภายใน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เป็นแบบการประเมินผลการควบคุมภายในสำหรับหน่วยงานย่อย</a:t>
                      </a:r>
                      <a:endPar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แบบติดตาม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หรือรายงานผลการติดตามการปฏิบัติตามแผนการประเมินผลการควบคุมภายในของงวดก่อน - ระดับส่วนงานย่อย เป็นแบบที่ใช้สำหรับบันทึกผลการดำเนินการ</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ตามแผนการประเมินผลการควบคุมภายในที่ได้รายงานไว้แล้วในแบบ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ของงวดก่อนในระดับส่วนงานย่อย</a:t>
                      </a:r>
                    </a:p>
                    <a:p>
                      <a:pPr marL="228600" marR="0" indent="-228600" algn="l" defTabSz="914400" rtl="0" eaLnBrk="1" fontAlgn="auto" latinLnBrk="0" hangingPunct="1">
                        <a:lnSpc>
                          <a:spcPct val="100000"/>
                        </a:lnSpc>
                        <a:spcBef>
                          <a:spcPts val="0"/>
                        </a:spcBef>
                        <a:spcAft>
                          <a:spcPts val="0"/>
                        </a:spcAft>
                        <a:buClrTx/>
                        <a:buSzTx/>
                        <a:buFontTx/>
                        <a:buAutoNum type="arabicPeriod" startAt="3"/>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พิจารณาจากการจัดทำรายงาน</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การควบคุมภายใน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ของหน่วยงานย่อย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และแบบติดตาม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และการ</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รายงานการประเมินผลการควบคุมภายใน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ลงในแบบ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ดังนี้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กิจกรรมการฝึกอบรม 2) กิจกรรมทดสอบมาตรฐานฝีมือแรงงาน 3) กิจกรรมรับรองหลักสูตรและอนุมัติค่าใช้จ่ายในการฝึกอบรมฝีมือแรงงานตามพระราชบัญญัติส่งเสริม</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การพัฒนาฝีมือแรงงาน พ.ศ. 2545 4) กิจกรรมด้านการชำระหนี้เงินกู้ยืมเงินกองทุนการพัฒนาฝีมือแรงงาน 5) กิจกรรมการประเมินและรับรองความรู้ความสามารถ  6) กิจกรรม</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ด้านการพัสดุ  และ 7) กิจกรรมด้านการเงินและบัญชี</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เงื่อนไข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กำหนดให้สถาบันพัฒนาฝีมือแรงงานและสำนักงานพัฒนาฝีมือแรงงาน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รายงานการประเมินผลการควบคุมภายใน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ลงในแบบ ปย.2 ดังนี้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กิจกรรมการฝึกอบรม 2) กิจกรรมทดสอบมาตรฐานฝีมือแรงงาน 3) กิจกรรมรับรองหลักสูตรและอนุมัติค่าใช้จ่ายในการฝึกอบรมฝีมือแรงงานตามพระราชบัญญัติส่งเสริม</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การพัฒนาฝีมือแรงงาน พ.ศ. 2545 4) กิจกรรมด้านการชำระหนี้เงินกู้ยืมเงินกองทุนการพัฒนาฝีมือแรงงาน 5) กิจกรรมการประเมินและรับรองความรู้ความสามารถ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6) กิจกรรมด้านการพัสดุ และ 7) กิจกรรมด้านการเงินและบัญชี</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แบบฟอร์มสามารถดาวน์โหลดได้ที่เว็บไซต์กลุ่มพัฒนาระบบบริหาร 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www.dsd.go.th/msdu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ในหัวข้อ เอกสารดาวน์โหลด</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   หลักฐาน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เอกสาร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และแบบติดตาม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เป็นไฟล์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PDF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ที่ผู้อำนวยการหน่วยงานลงนามแล้ว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7.   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กลุ่มพัฒนาระบบบริหาร</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นางสาววันวิ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สาข์</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เนาวรังษี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ณัฐธยาน์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จันทร์หอม</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0 2247 0303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187325" y="49530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21437" y="5008959"/>
            <a:ext cx="7554238" cy="361157"/>
            <a:chOff x="1162617" y="4013761"/>
            <a:chExt cx="7933878" cy="359710"/>
          </a:xfrm>
        </p:grpSpPr>
        <p:sp>
          <p:nvSpPr>
            <p:cNvPr id="17" name="TextBox 16"/>
            <p:cNvSpPr txBox="1"/>
            <p:nvPr/>
          </p:nvSpPr>
          <p:spPr>
            <a:xfrm>
              <a:off x="1162617" y="4013761"/>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1394300928"/>
              </p:ext>
            </p:extLst>
          </p:nvPr>
        </p:nvGraphicFramePr>
        <p:xfrm>
          <a:off x="276225" y="5334000"/>
          <a:ext cx="8439940" cy="955727"/>
        </p:xfrm>
        <a:graphic>
          <a:graphicData uri="http://schemas.openxmlformats.org/drawingml/2006/table">
            <a:tbl>
              <a:tblPr firstRow="1"/>
              <a:tblGrid>
                <a:gridCol w="896276">
                  <a:extLst>
                    <a:ext uri="{9D8B030D-6E8A-4147-A177-3AD203B41FA5}"/>
                  </a:extLst>
                </a:gridCol>
                <a:gridCol w="448139">
                  <a:extLst>
                    <a:ext uri="{9D8B030D-6E8A-4147-A177-3AD203B41FA5}"/>
                  </a:extLst>
                </a:gridCol>
                <a:gridCol w="448139">
                  <a:extLst>
                    <a:ext uri="{9D8B030D-6E8A-4147-A177-3AD203B41FA5}"/>
                  </a:extLst>
                </a:gridCol>
                <a:gridCol w="388659">
                  <a:extLst>
                    <a:ext uri="{9D8B030D-6E8A-4147-A177-3AD203B41FA5}"/>
                  </a:extLst>
                </a:gridCol>
                <a:gridCol w="461379">
                  <a:extLst>
                    <a:ext uri="{9D8B030D-6E8A-4147-A177-3AD203B41FA5}"/>
                  </a:extLst>
                </a:gridCol>
                <a:gridCol w="414298">
                  <a:extLst>
                    <a:ext uri="{9D8B030D-6E8A-4147-A177-3AD203B41FA5}"/>
                  </a:extLst>
                </a:gridCol>
                <a:gridCol w="1499183">
                  <a:extLst>
                    <a:ext uri="{9D8B030D-6E8A-4147-A177-3AD203B41FA5}"/>
                  </a:extLst>
                </a:gridCol>
                <a:gridCol w="448139">
                  <a:extLst>
                    <a:ext uri="{9D8B030D-6E8A-4147-A177-3AD203B41FA5}"/>
                  </a:extLst>
                </a:gridCol>
                <a:gridCol w="373449">
                  <a:extLst>
                    <a:ext uri="{9D8B030D-6E8A-4147-A177-3AD203B41FA5}"/>
                  </a:extLst>
                </a:gridCol>
                <a:gridCol w="448139">
                  <a:extLst>
                    <a:ext uri="{9D8B030D-6E8A-4147-A177-3AD203B41FA5}"/>
                  </a:extLst>
                </a:gridCol>
                <a:gridCol w="448139">
                  <a:extLst>
                    <a:ext uri="{9D8B030D-6E8A-4147-A177-3AD203B41FA5}"/>
                  </a:extLst>
                </a:gridCol>
                <a:gridCol w="417488">
                  <a:extLst>
                    <a:ext uri="{9D8B030D-6E8A-4147-A177-3AD203B41FA5}"/>
                  </a:extLst>
                </a:gridCol>
                <a:gridCol w="1748513">
                  <a:extLst>
                    <a:ext uri="{9D8B030D-6E8A-4147-A177-3AD203B41FA5}"/>
                  </a:extLst>
                </a:gridCol>
              </a:tblGrid>
              <a:tr h="35036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605367">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h-TH" sz="800" b="0" kern="1200" dirty="0" smtClean="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รายงานการควบคุมภายในระดับส่วนงานย่อย ประจำปีงบประมาณ พ.ศ. 2562</a:t>
                      </a: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Tree>
    <p:extLst>
      <p:ext uri="{BB962C8B-B14F-4D97-AF65-F5344CB8AC3E}">
        <p14:creationId xmlns:p14="http://schemas.microsoft.com/office/powerpoint/2010/main" val="2731095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28575" y="70247"/>
            <a:ext cx="8602663" cy="615553"/>
          </a:xfrm>
          <a:prstGeom prst="rect">
            <a:avLst/>
          </a:prstGeom>
          <a:noFill/>
        </p:spPr>
        <p:txBody>
          <a:bodyPr>
            <a:spAutoFit/>
          </a:bodyPr>
          <a:lstStyle/>
          <a:p>
            <a:pPr fontAlgn="auto">
              <a:spcBef>
                <a:spcPts val="0"/>
              </a:spcBef>
              <a:spcAft>
                <a:spcPts val="0"/>
              </a:spcAft>
              <a:defRPr/>
            </a:pPr>
            <a:r>
              <a:rPr lang="th-TH" b="1" dirty="0">
                <a:latin typeface="Tahoma" pitchFamily="34" charset="0"/>
                <a:cs typeface="Tahoma" pitchFamily="34" charset="0"/>
              </a:rPr>
              <a:t>ตัวชี้วัดองค์ประกอบ</a:t>
            </a:r>
            <a:r>
              <a:rPr lang="th-TH" b="1" dirty="0" smtClean="0">
                <a:latin typeface="Tahoma" pitchFamily="34" charset="0"/>
                <a:cs typeface="Tahoma" pitchFamily="34" charset="0"/>
              </a:rPr>
              <a:t>ที่</a:t>
            </a:r>
            <a:r>
              <a:rPr lang="en-US" b="1" dirty="0" smtClean="0">
                <a:latin typeface="Tahoma" pitchFamily="34" charset="0"/>
                <a:cs typeface="Tahoma" pitchFamily="34" charset="0"/>
              </a:rPr>
              <a:t> 5 </a:t>
            </a:r>
            <a:r>
              <a:rPr lang="en-US" sz="1200" b="1" dirty="0">
                <a:latin typeface="Tahoma" pitchFamily="34" charset="0"/>
                <a:cs typeface="Tahoma" pitchFamily="34" charset="0"/>
              </a:rPr>
              <a:t>Potential Based </a:t>
            </a:r>
            <a:r>
              <a:rPr lang="th-TH" sz="1000" b="1" dirty="0" smtClean="0">
                <a:latin typeface="Tahoma" pitchFamily="34" charset="0"/>
                <a:cs typeface="Tahoma" pitchFamily="34" charset="0"/>
              </a:rPr>
              <a:t>(สถาบันฯ ยานยนต์/สถาบันฯ นานาชาติ/สถาบันฯ อุตสาหกรรมบริการสุขภาพ)</a:t>
            </a:r>
            <a:endParaRPr lang="th-TH" sz="10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a:t>
            </a:r>
            <a:r>
              <a:rPr lang="th-TH" sz="1600" b="1" dirty="0" smtClean="0">
                <a:solidFill>
                  <a:prstClr val="black"/>
                </a:solidFill>
                <a:latin typeface="Tahoma" pitchFamily="34" charset="0"/>
                <a:ea typeface="Tahoma" pitchFamily="34" charset="0"/>
                <a:cs typeface="Tahoma" pitchFamily="34" charset="0"/>
              </a:rPr>
              <a:t>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76200" y="844550"/>
            <a:ext cx="8229600" cy="50006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en-US" sz="1400" kern="0" dirty="0" smtClean="0">
                <a:solidFill>
                  <a:schemeClr val="tx1"/>
                </a:solidFill>
                <a:latin typeface="Tahoma" pitchFamily="34" charset="0"/>
                <a:ea typeface="Tahoma" pitchFamily="34" charset="0"/>
                <a:cs typeface="Tahoma" pitchFamily="34" charset="0"/>
              </a:rPr>
              <a:t> </a:t>
            </a:r>
            <a:r>
              <a:rPr lang="th-TH" sz="1400" kern="0" spc="-60" dirty="0" smtClean="0">
                <a:solidFill>
                  <a:schemeClr val="tx1"/>
                </a:solidFill>
                <a:latin typeface="Tahoma" pitchFamily="34" charset="0"/>
                <a:ea typeface="Tahoma" pitchFamily="34" charset="0"/>
                <a:cs typeface="Tahoma" pitchFamily="34" charset="0"/>
              </a:rPr>
              <a:t>ตัวชี้วัด</a:t>
            </a:r>
            <a:r>
              <a:rPr lang="en-US" sz="1400" kern="0" spc="-60" dirty="0" smtClean="0">
                <a:solidFill>
                  <a:schemeClr val="tx1"/>
                </a:solidFill>
                <a:latin typeface="Tahoma" pitchFamily="34" charset="0"/>
                <a:ea typeface="Tahoma" pitchFamily="34" charset="0"/>
                <a:cs typeface="Tahoma" pitchFamily="34" charset="0"/>
              </a:rPr>
              <a:t> 5.1</a:t>
            </a:r>
            <a:r>
              <a:rPr lang="th-TH" sz="1400" kern="0" spc="-60" dirty="0" smtClean="0">
                <a:solidFill>
                  <a:schemeClr val="tx1"/>
                </a:solidFill>
                <a:latin typeface="Tahoma" pitchFamily="34" charset="0"/>
                <a:ea typeface="Tahoma" pitchFamily="34" charset="0"/>
                <a:cs typeface="Tahoma" pitchFamily="34" charset="0"/>
              </a:rPr>
              <a:t> </a:t>
            </a:r>
            <a:r>
              <a:rPr lang="en-US" sz="1400" kern="0" spc="-60" dirty="0" smtClean="0">
                <a:solidFill>
                  <a:schemeClr val="tx1"/>
                </a:solidFill>
                <a:latin typeface="Tahoma" pitchFamily="34" charset="0"/>
                <a:ea typeface="Tahoma" pitchFamily="34" charset="0"/>
                <a:cs typeface="Tahoma" pitchFamily="34" charset="0"/>
              </a:rPr>
              <a:t>:</a:t>
            </a:r>
            <a:r>
              <a:rPr lang="th-TH" sz="1400" kern="0" spc="-60" dirty="0">
                <a:solidFill>
                  <a:schemeClr val="tx1"/>
                </a:solidFill>
                <a:latin typeface="Tahoma" pitchFamily="34" charset="0"/>
                <a:ea typeface="Tahoma" pitchFamily="34" charset="0"/>
                <a:cs typeface="Tahoma" pitchFamily="34" charset="0"/>
              </a:rPr>
              <a:t> ความสำเร็จของการจัดทำรายงานการควบคุมภายในระดับส่วนงานย่อย ประจำปี</a:t>
            </a:r>
            <a:r>
              <a:rPr lang="th-TH" sz="1400" kern="0" spc="-60" dirty="0" smtClean="0">
                <a:solidFill>
                  <a:schemeClr val="tx1"/>
                </a:solidFill>
                <a:latin typeface="Tahoma" pitchFamily="34" charset="0"/>
                <a:ea typeface="Tahoma" pitchFamily="34" charset="0"/>
                <a:cs typeface="Tahoma" pitchFamily="34" charset="0"/>
              </a:rPr>
              <a:t>งบประมาณ </a:t>
            </a:r>
            <a:r>
              <a:rPr lang="th-TH" sz="1400" kern="0" spc="-60" dirty="0">
                <a:solidFill>
                  <a:schemeClr val="tx1"/>
                </a:solidFill>
                <a:latin typeface="Tahoma" pitchFamily="34" charset="0"/>
                <a:ea typeface="Tahoma" pitchFamily="34" charset="0"/>
                <a:cs typeface="Tahoma" pitchFamily="34" charset="0"/>
              </a:rPr>
              <a:t>พ.ศ. 2562</a:t>
            </a:r>
          </a:p>
          <a:p>
            <a:pPr>
              <a:spcBef>
                <a:spcPts val="0"/>
              </a:spcBef>
              <a:spcAft>
                <a:spcPts val="600"/>
              </a:spcAft>
              <a:defRPr/>
            </a:pPr>
            <a:endParaRPr lang="th-TH" sz="12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338262"/>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3961146421"/>
              </p:ext>
            </p:extLst>
          </p:nvPr>
        </p:nvGraphicFramePr>
        <p:xfrm>
          <a:off x="152401" y="1676401"/>
          <a:ext cx="8762999" cy="3237672"/>
        </p:xfrm>
        <a:graphic>
          <a:graphicData uri="http://schemas.openxmlformats.org/drawingml/2006/table">
            <a:tbl>
              <a:tblPr firstRow="1" bandRow="1">
                <a:tableStyleId>{5C22544A-7EE6-4342-B048-85BDC9FD1C3A}</a:tableStyleId>
              </a:tblPr>
              <a:tblGrid>
                <a:gridCol w="8762999">
                  <a:extLst>
                    <a:ext uri="{9D8B030D-6E8A-4147-A177-3AD203B41FA5}"/>
                  </a:extLst>
                </a:gridCol>
              </a:tblGrid>
              <a:tr h="2644967">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ความสำเร็จของการจัดทำรายงานการควบคุมภายในระดับส่วนงานย่อย ประจำปีงบประมาณ พ.ศ. 2562 หมายถึง การดำเนินการจัดทำรายงานการควบคุมภายในของหน่วยงานย่อย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ประจำปีงบประมาณ พ.ศ. 2562 รอบ 12 เดือน (1 ตุลาคม 2561 – 30 กันยายน 2562) ตามระเบียบหลักเกณฑ์กระทรวงการคลังว่าด้วยมาตรฐานและหลักเกณฑ์ปฏิบัติการควบคุม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ภายในสำหรับหน่วยงานของรัฐ</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พ.ศ. 2561</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ให้หน่วยงานของรัฐจัดให้มีการควบคุมภายในเพื่อให้เกิดความเชื่อมั่นอย่างสมเหตุสมผลว่าจะบรรลุวัตถุประสงค์ด้านการดำเนินงา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ด้านการรายงาน และด้านการปฏิบัติตามกฎหมาย ระเบียบและข้อบังคับ และ</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จัดส่งรายงานการประเมินผลการควบคุมภายในให้ผู้กำกับดูแลและกระทรวงเจ้าสังกัด ภายใน 90 วัน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นับแต่วันสิ้นปีงบประมาณหรือสิ้นปีปฏิทิน แล้วแต่กรณี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ให้หน่วยงานย่อยจัดทำรายงานการควบคุมภายใน ประกอบด้วย</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แบบ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หรือรายงานการประเมินองค์ประกอบของการควบคุมภายใน เป็นแบบรายงานการประเมินองค์ประกอบของการควบคุมภายในสำหรับหน่วยงานย่อย</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แบบ</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หรือรายงานการประเมินผลการควบคุมภายใน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เป็นแบบการประเมินผลการควบคุมภายในสำหรับหน่วยงานย่อย</a:t>
                      </a:r>
                      <a:endPar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แบบติดตาม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หรือรายงานผลการติดตามการปฏิบัติตามแผนการประเมินผลการควบคุมภายในของงวดก่อน - ระดับส่วนงานย่อย เป็นแบบที่ใช้สำหรับบันทึกผลการดำเนินการ</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ตามแผนการประเมินผลการควบคุมภายในที่ได้รายงานไว้แล้วในแบบ </a:t>
                      </a:r>
                      <a:r>
                        <a:rPr lang="th-TH" sz="900" b="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ของงวดก่อนในระดับส่วนงานย่อย</a:t>
                      </a:r>
                    </a:p>
                    <a:p>
                      <a:pPr marL="228600" marR="0" indent="-228600" algn="l" defTabSz="914400" rtl="0" eaLnBrk="1" fontAlgn="auto" latinLnBrk="0" hangingPunct="1">
                        <a:lnSpc>
                          <a:spcPct val="100000"/>
                        </a:lnSpc>
                        <a:spcBef>
                          <a:spcPts val="0"/>
                        </a:spcBef>
                        <a:spcAft>
                          <a:spcPts val="0"/>
                        </a:spcAft>
                        <a:buClrTx/>
                        <a:buSzTx/>
                        <a:buFontTx/>
                        <a:buAutoNum type="arabicPeriod" startAt="3"/>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พิจารณาจากการจัดทำรายงาน</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การควบคุมภายใน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ของหน่วยงานย่อย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และแบบติดตาม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และการ</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รายงานการประเมินผลการควบคุมภายใน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ลงในแบบ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ดังนี้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กิจกรรมด้านการพัสดุ 2) กิจกรรมด้านการเงินและบัญชี และ 3) กิจกรรมอื่นๆ ที่เป็นภารกิจของหน่วยงาน</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เงื่อนไข  </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กำหนดให้สถาบันพัฒนาบุคลากรในอุตสาหกรรมยานยนต์และชิ้นส่วนอะไหล่ยานยนต์ สถาบันพัฒนาฝีมือแรงงานนานาชาติ และสถาบันพัฒนาทรัพยากรมนุษย์สำหรับอุตสาหกรรม</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บริการสุขภาพ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รายงานการประเมินผลการควบคุมภายใน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ลงในแบบ ปย.2 ดังนี้</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กิจกรรมด้านการพัสดุ 2) กิจกรรมด้านการเงินและบัญชี และ 3) กิจกรรมอื่นๆ ที่เป็นภารกิจของหน่วยงาน</a:t>
                      </a:r>
                    </a:p>
                    <a:p>
                      <a:pPr marL="0" marR="0" indent="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แบบฟอร์มสามารถดาวน์โหลดได้ที่เว็บไซต์กลุ่มพัฒนาระบบบริหาร 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www.dsd.go.th/msdu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ในหัวข้อ เอกสารดาวน์โหลด</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   หลักฐาน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เอกสาร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แบบ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และแบบติดตาม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เป็นไฟล์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PDF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ที่ผู้อำนวยการหน่วยงานลงนามแล้ว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7.   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กลุ่มพัฒนาระบบบริหาร</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นางสาววันวิ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สาข์</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เนาวรังษี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ณัฐธยาน์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จันทร์หอม</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0 2247 0303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r h="403032">
                <a:tc>
                  <a:txBody>
                    <a:bodyPr/>
                    <a:lstStyle/>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2056" name="TextBox 14"/>
          <p:cNvSpPr txBox="1">
            <a:spLocks noChangeArrowheads="1"/>
          </p:cNvSpPr>
          <p:nvPr/>
        </p:nvSpPr>
        <p:spPr bwMode="auto">
          <a:xfrm>
            <a:off x="187325" y="4987131"/>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21437" y="5008959"/>
            <a:ext cx="7554238" cy="361157"/>
            <a:chOff x="1162617" y="4013761"/>
            <a:chExt cx="7933878" cy="359710"/>
          </a:xfrm>
        </p:grpSpPr>
        <p:sp>
          <p:nvSpPr>
            <p:cNvPr id="17" name="TextBox 16"/>
            <p:cNvSpPr txBox="1"/>
            <p:nvPr/>
          </p:nvSpPr>
          <p:spPr>
            <a:xfrm>
              <a:off x="1162617" y="4013761"/>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2217362498"/>
              </p:ext>
            </p:extLst>
          </p:nvPr>
        </p:nvGraphicFramePr>
        <p:xfrm>
          <a:off x="276225" y="5334000"/>
          <a:ext cx="8439940" cy="955727"/>
        </p:xfrm>
        <a:graphic>
          <a:graphicData uri="http://schemas.openxmlformats.org/drawingml/2006/table">
            <a:tbl>
              <a:tblPr firstRow="1"/>
              <a:tblGrid>
                <a:gridCol w="896276">
                  <a:extLst>
                    <a:ext uri="{9D8B030D-6E8A-4147-A177-3AD203B41FA5}"/>
                  </a:extLst>
                </a:gridCol>
                <a:gridCol w="448139">
                  <a:extLst>
                    <a:ext uri="{9D8B030D-6E8A-4147-A177-3AD203B41FA5}"/>
                  </a:extLst>
                </a:gridCol>
                <a:gridCol w="448139">
                  <a:extLst>
                    <a:ext uri="{9D8B030D-6E8A-4147-A177-3AD203B41FA5}"/>
                  </a:extLst>
                </a:gridCol>
                <a:gridCol w="388659">
                  <a:extLst>
                    <a:ext uri="{9D8B030D-6E8A-4147-A177-3AD203B41FA5}"/>
                  </a:extLst>
                </a:gridCol>
                <a:gridCol w="461379">
                  <a:extLst>
                    <a:ext uri="{9D8B030D-6E8A-4147-A177-3AD203B41FA5}"/>
                  </a:extLst>
                </a:gridCol>
                <a:gridCol w="414298">
                  <a:extLst>
                    <a:ext uri="{9D8B030D-6E8A-4147-A177-3AD203B41FA5}"/>
                  </a:extLst>
                </a:gridCol>
                <a:gridCol w="1499183">
                  <a:extLst>
                    <a:ext uri="{9D8B030D-6E8A-4147-A177-3AD203B41FA5}"/>
                  </a:extLst>
                </a:gridCol>
                <a:gridCol w="448139">
                  <a:extLst>
                    <a:ext uri="{9D8B030D-6E8A-4147-A177-3AD203B41FA5}"/>
                  </a:extLst>
                </a:gridCol>
                <a:gridCol w="373449">
                  <a:extLst>
                    <a:ext uri="{9D8B030D-6E8A-4147-A177-3AD203B41FA5}"/>
                  </a:extLst>
                </a:gridCol>
                <a:gridCol w="448139">
                  <a:extLst>
                    <a:ext uri="{9D8B030D-6E8A-4147-A177-3AD203B41FA5}"/>
                  </a:extLst>
                </a:gridCol>
                <a:gridCol w="448139">
                  <a:extLst>
                    <a:ext uri="{9D8B030D-6E8A-4147-A177-3AD203B41FA5}"/>
                  </a:extLst>
                </a:gridCol>
                <a:gridCol w="417488">
                  <a:extLst>
                    <a:ext uri="{9D8B030D-6E8A-4147-A177-3AD203B41FA5}"/>
                  </a:extLst>
                </a:gridCol>
                <a:gridCol w="1748513">
                  <a:extLst>
                    <a:ext uri="{9D8B030D-6E8A-4147-A177-3AD203B41FA5}"/>
                  </a:extLst>
                </a:gridCol>
              </a:tblGrid>
              <a:tr h="35036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605367">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h-TH" sz="800" b="0" kern="1200" dirty="0" smtClean="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รายงานการควบคุมภายในระดับส่วนงานย่อย ประจำปีงบประมาณ พ.ศ. 2562</a:t>
                      </a: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Tree>
    <p:extLst>
      <p:ext uri="{BB962C8B-B14F-4D97-AF65-F5344CB8AC3E}">
        <p14:creationId xmlns:p14="http://schemas.microsoft.com/office/powerpoint/2010/main" val="3970500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24825"/>
            <a:ext cx="8602663" cy="584775"/>
          </a:xfrm>
          <a:prstGeom prst="rect">
            <a:avLst/>
          </a:prstGeom>
          <a:noFill/>
        </p:spPr>
        <p:txBody>
          <a:bodyPr>
            <a:spAutoFit/>
          </a:bodyPr>
          <a:lstStyle/>
          <a:p>
            <a:pPr fontAlgn="auto">
              <a:spcBef>
                <a:spcPts val="0"/>
              </a:spcBef>
              <a:spcAft>
                <a:spcPts val="0"/>
              </a:spcAft>
              <a:defRPr/>
            </a:pPr>
            <a:r>
              <a:rPr lang="th-TH" sz="1600" b="1" dirty="0">
                <a:latin typeface="Tahoma" pitchFamily="34" charset="0"/>
                <a:ea typeface="Tahoma" pitchFamily="34" charset="0"/>
                <a:cs typeface="Tahoma" pitchFamily="34" charset="0"/>
              </a:rPr>
              <a:t>ตัวชี้วัดองค์ประกอบที่ </a:t>
            </a:r>
            <a:r>
              <a:rPr lang="en-US" sz="1600" b="1" dirty="0">
                <a:latin typeface="Tahoma" pitchFamily="34" charset="0"/>
                <a:cs typeface="Tahoma" pitchFamily="34" charset="0"/>
              </a:rPr>
              <a:t>5 </a:t>
            </a:r>
            <a:r>
              <a:rPr lang="en-US" sz="1400" b="1" dirty="0">
                <a:latin typeface="Tahoma" pitchFamily="34" charset="0"/>
                <a:cs typeface="Tahoma" pitchFamily="34" charset="0"/>
              </a:rPr>
              <a:t>Potential Based </a:t>
            </a:r>
            <a:r>
              <a:rPr lang="th-TH" sz="1200" dirty="0" smtClean="0">
                <a:latin typeface="Tahoma" pitchFamily="34" charset="0"/>
                <a:ea typeface="Tahoma" pitchFamily="34" charset="0"/>
                <a:cs typeface="Tahoma" pitchFamily="34" charset="0"/>
              </a:rPr>
              <a:t>(</a:t>
            </a:r>
            <a:r>
              <a:rPr lang="th-TH" sz="1200" dirty="0">
                <a:latin typeface="Tahoma" pitchFamily="34" charset="0"/>
                <a:ea typeface="Tahoma" pitchFamily="34" charset="0"/>
                <a:cs typeface="Tahoma" pitchFamily="34" charset="0"/>
              </a:rPr>
              <a:t>สถาบันพัฒนาฝีมือแรงงาน / สำนักงานพัฒนาฝีมือ</a:t>
            </a:r>
            <a:r>
              <a:rPr lang="th-TH" sz="1200" dirty="0" smtClean="0">
                <a:latin typeface="Tahoma" pitchFamily="34" charset="0"/>
                <a:ea typeface="Tahoma" pitchFamily="34" charset="0"/>
                <a:cs typeface="Tahoma" pitchFamily="34" charset="0"/>
              </a:rPr>
              <a:t>แรงงาน)</a:t>
            </a:r>
            <a:endParaRPr lang="th-TH" sz="1600" dirty="0">
              <a:latin typeface="Tahoma" pitchFamily="34" charset="0"/>
              <a:ea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th-TH" sz="1600" b="1" dirty="0" smtClean="0">
                <a:solidFill>
                  <a:prstClr val="black"/>
                </a:solidFill>
                <a:latin typeface="Tahoma" pitchFamily="34" charset="0"/>
                <a:ea typeface="Tahoma" pitchFamily="34" charset="0"/>
                <a:cs typeface="Tahoma" pitchFamily="34" charset="0"/>
              </a:rPr>
              <a:t>2562</a:t>
            </a:r>
            <a:endParaRPr lang="th-TH" sz="16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10343" y="762000"/>
            <a:ext cx="7324725" cy="6858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fontAlgn="base">
              <a:lnSpc>
                <a:spcPts val="600"/>
              </a:lnSpc>
            </a:pP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ตัวชี้วัด 5.2 </a:t>
            </a:r>
            <a:r>
              <a:rPr lang="en-US" sz="1400" kern="0" dirty="0" smtClean="0">
                <a:solidFill>
                  <a:schemeClr val="tx1"/>
                </a:solidFill>
                <a:latin typeface="Tahoma" pitchFamily="34" charset="0"/>
                <a:ea typeface="Tahoma" pitchFamily="34" charset="0"/>
                <a:cs typeface="Tahoma" pitchFamily="34" charset="0"/>
              </a:rPr>
              <a:t>:</a:t>
            </a:r>
            <a:r>
              <a:rPr lang="th-TH" sz="1400" kern="0" dirty="0" smtClean="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a:t>
            </a:r>
            <a:r>
              <a:rPr lang="th-TH" sz="1400" kern="0" dirty="0" smtClean="0">
                <a:solidFill>
                  <a:schemeClr val="tx1"/>
                </a:solidFill>
                <a:latin typeface="Tahoma" pitchFamily="34" charset="0"/>
                <a:ea typeface="Tahoma" pitchFamily="34" charset="0"/>
                <a:cs typeface="Tahoma" pitchFamily="34" charset="0"/>
              </a:rPr>
              <a:t>ของการจัดทำรายงานงบการเงินกองทุนพัฒนาฝีมือแรงงาน ประจำปี</a:t>
            </a:r>
          </a:p>
          <a:p>
            <a:pPr fontAlgn="base"/>
            <a:r>
              <a:rPr lang="th-TH" sz="1400" kern="0" dirty="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       งบประมาณ พ.ศ. 2562</a:t>
            </a:r>
            <a:endParaRPr lang="th-TH" sz="1400" kern="0" dirty="0">
              <a:solidFill>
                <a:schemeClr val="tx1"/>
              </a:solidFill>
              <a:latin typeface="Tahoma" pitchFamily="34" charset="0"/>
              <a:ea typeface="Tahoma" pitchFamily="34" charset="0"/>
              <a:cs typeface="Tahoma" pitchFamily="34" charset="0"/>
            </a:endParaRPr>
          </a:p>
          <a:p>
            <a:pPr>
              <a:spcBef>
                <a:spcPts val="0"/>
              </a:spcBef>
              <a:spcAft>
                <a:spcPts val="600"/>
              </a:spcAft>
              <a:defRPr/>
            </a:pPr>
            <a:endParaRPr lang="th-TH" sz="14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535668"/>
            <a:ext cx="4392613" cy="307777"/>
          </a:xfrm>
          <a:prstGeom prst="rect">
            <a:avLst/>
          </a:prstGeom>
          <a:noFill/>
          <a:ln w="9525">
            <a:noFill/>
            <a:miter lim="800000"/>
            <a:headEnd/>
            <a:tailEnd/>
          </a:ln>
        </p:spPr>
        <p:txBody>
          <a:bodyPr>
            <a:spAutoFit/>
          </a:bodyPr>
          <a:lstStyle/>
          <a:p>
            <a:r>
              <a:rPr lang="th-TH" sz="1400" b="1" dirty="0">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270155002"/>
              </p:ext>
            </p:extLst>
          </p:nvPr>
        </p:nvGraphicFramePr>
        <p:xfrm>
          <a:off x="228600" y="1828800"/>
          <a:ext cx="8591551" cy="2895600"/>
        </p:xfrm>
        <a:graphic>
          <a:graphicData uri="http://schemas.openxmlformats.org/drawingml/2006/table">
            <a:tbl>
              <a:tblPr firstRow="1" bandRow="1">
                <a:tableStyleId>{5C22544A-7EE6-4342-B048-85BDC9FD1C3A}</a:tableStyleId>
              </a:tblPr>
              <a:tblGrid>
                <a:gridCol w="8591551">
                  <a:extLst>
                    <a:ext uri="{9D8B030D-6E8A-4147-A177-3AD203B41FA5}"/>
                  </a:extLst>
                </a:gridCol>
              </a:tblGrid>
              <a:tr h="2895600">
                <a:tc>
                  <a:txBody>
                    <a:bodyPr/>
                    <a:lstStyle/>
                    <a:p>
                      <a:pPr marL="228600" indent="-228600">
                        <a:buAutoNum type="arabicPeriod"/>
                        <a:tabLst>
                          <a:tab pos="169863" algn="l"/>
                        </a:tabLst>
                        <a:defRPr/>
                      </a:pPr>
                      <a:r>
                        <a:rPr lang="th-TH" sz="900" b="0" dirty="0" smtClean="0">
                          <a:solidFill>
                            <a:schemeClr val="tx1"/>
                          </a:solidFill>
                          <a:latin typeface="Tahoma" pitchFamily="34" charset="0"/>
                          <a:ea typeface="Tahoma" pitchFamily="34" charset="0"/>
                          <a:cs typeface="Tahoma" pitchFamily="34" charset="0"/>
                        </a:rPr>
                        <a:t>ความสำเร็จของการบรรลุเป้าหมาย คือ การจัดทำรายงานงบการเงินกองทุนพัฒนาฝีมือแรงงานประจำเดือนของหน่วยงานจำนวน</a:t>
                      </a:r>
                      <a:r>
                        <a:rPr lang="th-TH" sz="900" b="0" baseline="0" dirty="0" smtClean="0">
                          <a:solidFill>
                            <a:schemeClr val="tx1"/>
                          </a:solidFill>
                          <a:latin typeface="Tahoma" pitchFamily="34" charset="0"/>
                          <a:ea typeface="Tahoma" pitchFamily="34" charset="0"/>
                          <a:cs typeface="Tahoma" pitchFamily="34" charset="0"/>
                        </a:rPr>
                        <a:t> 12 เดือน </a:t>
                      </a:r>
                      <a:r>
                        <a:rPr lang="th-TH" sz="900" b="0" dirty="0" smtClean="0">
                          <a:solidFill>
                            <a:schemeClr val="tx1"/>
                          </a:solidFill>
                          <a:latin typeface="Tahoma" pitchFamily="34" charset="0"/>
                          <a:ea typeface="Tahoma" pitchFamily="34" charset="0"/>
                          <a:cs typeface="Tahoma" pitchFamily="34" charset="0"/>
                        </a:rPr>
                        <a:t>ได้อย่างถูกต้องตามหลักการบัญชี </a:t>
                      </a:r>
                      <a:r>
                        <a:rPr lang="en-US" sz="900" b="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ไม่น้อยกว่า 10 เดือน</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0" indent="0">
                        <a:buAutoNum type="arabicPeriod" startAt="2"/>
                        <a:tabLst>
                          <a:tab pos="169863" algn="l"/>
                        </a:tabLst>
                        <a:defRPr/>
                      </a:pPr>
                      <a:r>
                        <a:rPr lang="th-TH" sz="900" b="0" dirty="0" smtClean="0">
                          <a:solidFill>
                            <a:schemeClr val="tx1"/>
                          </a:solidFill>
                          <a:latin typeface="Tahoma" pitchFamily="34" charset="0"/>
                          <a:ea typeface="Tahoma" pitchFamily="34" charset="0"/>
                          <a:cs typeface="Tahoma" pitchFamily="34" charset="0"/>
                        </a:rPr>
                        <a:t>  	พิจารณาจากการจัดทำรายงานงบการเงินกองทุนพัฒนาฝีมือแรงงานประจำเดือนของหน่วยงานได้อย่างถูกต้องตามหลักการบัญชี </a:t>
                      </a:r>
                    </a:p>
                    <a:p>
                      <a:pPr marL="0" indent="0">
                        <a:buNone/>
                        <a:tabLst>
                          <a:tab pos="169863" algn="l"/>
                        </a:tabLst>
                        <a:defRPr/>
                      </a:pP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หลักการบัญชี คือ แนวทางที่ให้นักบัญชียึดถือเป็นหลักปฏิบัติในการรวบรวม</a:t>
                      </a:r>
                      <a:r>
                        <a:rPr lang="th-TH" sz="900" b="0" baseline="0" dirty="0" smtClean="0">
                          <a:solidFill>
                            <a:schemeClr val="tx1"/>
                          </a:solidFill>
                          <a:latin typeface="Tahoma" pitchFamily="34" charset="0"/>
                          <a:ea typeface="Tahoma" pitchFamily="34" charset="0"/>
                          <a:cs typeface="Tahoma" pitchFamily="34" charset="0"/>
                        </a:rPr>
                        <a:t> จดบันทึก จำแนก สรุปผลและจัดทำงบการเงินอย่างมีหลักเกณฑ์ตามมาตรฐาน โดยใช้หลักการบัญชีคู่ </a:t>
                      </a:r>
                      <a:r>
                        <a:rPr lang="en-US" sz="900" b="0" baseline="0" dirty="0" smtClean="0">
                          <a:solidFill>
                            <a:schemeClr val="tx1"/>
                          </a:solidFill>
                          <a:latin typeface="Tahoma" pitchFamily="34" charset="0"/>
                          <a:ea typeface="Tahoma" pitchFamily="34" charset="0"/>
                          <a:cs typeface="Tahoma" pitchFamily="34" charset="0"/>
                        </a:rPr>
                        <a:t>  </a:t>
                      </a:r>
                    </a:p>
                    <a:p>
                      <a:pPr marL="0" indent="0">
                        <a:buNone/>
                        <a:tabLst>
                          <a:tab pos="169863" algn="l"/>
                        </a:tabLst>
                        <a:defRPr/>
                      </a:pP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(เดบิต เครดิต) ในการบันทึกบัญชีตามขั้นตอน ประกอบด้วย</a:t>
                      </a:r>
                    </a:p>
                    <a:p>
                      <a:pPr marL="171450" indent="-171450">
                        <a:buNone/>
                        <a:tabLst>
                          <a:tab pos="169863" algn="l"/>
                        </a:tabLst>
                        <a:defRPr/>
                      </a:pPr>
                      <a:r>
                        <a:rPr lang="th-TH" sz="900" b="0" baseline="0" dirty="0" smtClean="0">
                          <a:solidFill>
                            <a:schemeClr val="tx1"/>
                          </a:solidFill>
                          <a:latin typeface="Tahoma" pitchFamily="34" charset="0"/>
                          <a:ea typeface="Tahoma" pitchFamily="34" charset="0"/>
                          <a:cs typeface="Tahoma" pitchFamily="34" charset="0"/>
                        </a:rPr>
                        <a:t>	</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1) บันทึกรายการรับ จ่าย โอนเงิน และปรับปรุงบัญชีในใบสำคัญการลงบัญชี</a:t>
                      </a:r>
                    </a:p>
                    <a:p>
                      <a:pPr marL="171450" indent="-171450">
                        <a:buNone/>
                        <a:tabLst>
                          <a:tab pos="169863" algn="l"/>
                        </a:tabLst>
                        <a:defRPr/>
                      </a:pPr>
                      <a:r>
                        <a:rPr lang="th-TH" sz="900" b="0" baseline="0" dirty="0" smtClean="0">
                          <a:solidFill>
                            <a:schemeClr val="tx1"/>
                          </a:solidFill>
                          <a:latin typeface="Tahoma" pitchFamily="34" charset="0"/>
                          <a:ea typeface="Tahoma" pitchFamily="34" charset="0"/>
                          <a:cs typeface="Tahoma" pitchFamily="34" charset="0"/>
                        </a:rPr>
                        <a:t>	</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2) ผ่านรายการในใบสำคัญการลงบัญชีไปยังบัญชีแยกประเภท</a:t>
                      </a:r>
                    </a:p>
                    <a:p>
                      <a:pPr marL="171450" indent="-171450">
                        <a:buNone/>
                        <a:tabLst>
                          <a:tab pos="169863" algn="l"/>
                        </a:tabLst>
                        <a:defRPr/>
                      </a:pPr>
                      <a:r>
                        <a:rPr lang="th-TH" sz="900" b="0" baseline="0" dirty="0" smtClean="0">
                          <a:solidFill>
                            <a:schemeClr val="tx1"/>
                          </a:solidFill>
                          <a:latin typeface="Tahoma" pitchFamily="34" charset="0"/>
                          <a:ea typeface="Tahoma" pitchFamily="34" charset="0"/>
                          <a:cs typeface="Tahoma" pitchFamily="34" charset="0"/>
                        </a:rPr>
                        <a:t>	</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3) สรุปยอดจากบัญชีแยกประเภทนำมาจัดทำงบการเงิน</a:t>
                      </a:r>
                    </a:p>
                    <a:p>
                      <a:pPr marL="171450" indent="-171450">
                        <a:buNone/>
                        <a:tabLst>
                          <a:tab pos="169863" algn="l"/>
                        </a:tabLst>
                        <a:defRPr/>
                      </a:pPr>
                      <a:r>
                        <a:rPr lang="th-TH" sz="900" b="0" baseline="0" dirty="0" smtClean="0">
                          <a:solidFill>
                            <a:schemeClr val="tx1"/>
                          </a:solidFill>
                          <a:latin typeface="Tahoma" pitchFamily="34" charset="0"/>
                          <a:ea typeface="Tahoma" pitchFamily="34" charset="0"/>
                          <a:cs typeface="Tahoma" pitchFamily="34" charset="0"/>
                        </a:rPr>
                        <a:t>   	โดยรอบที่ 1 พิจารณาจากผลการดำเนินการระหว่างวันที่ 1 ตุลาคม 2561 - 31 มีนาคม 2562 และรอบที่ 2 พิจารณาจากผลการดำเนินการระหว่างวันที่ 1 เมษายน - 30 กันยายน 2562 </a:t>
                      </a:r>
                    </a:p>
                    <a:p>
                      <a:pPr marL="171450" indent="-171450">
                        <a:buNone/>
                        <a:tabLst>
                          <a:tab pos="169863" algn="l"/>
                        </a:tabLst>
                        <a:defRPr/>
                      </a:pPr>
                      <a:r>
                        <a:rPr lang="th-TH" sz="900" b="0" u="none"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ตัวอย่างการจัดทำงบการเงินไม่ถูกต้อง</a:t>
                      </a:r>
                    </a:p>
                    <a:p>
                      <a:pPr marL="174625" marR="0" indent="-174625" algn="l" defTabSz="914400" rtl="0" eaLnBrk="1" fontAlgn="auto" latinLnBrk="0" hangingPunct="1">
                        <a:lnSpc>
                          <a:spcPct val="100000"/>
                        </a:lnSpc>
                        <a:spcBef>
                          <a:spcPts val="0"/>
                        </a:spcBef>
                        <a:spcAft>
                          <a:spcPts val="0"/>
                        </a:spcAft>
                        <a:buClrTx/>
                        <a:buSzTx/>
                        <a:buFontTx/>
                        <a:buNone/>
                        <a:tabLst>
                          <a:tab pos="169863" algn="l"/>
                        </a:tabLst>
                        <a:defRPr/>
                      </a:pPr>
                      <a:r>
                        <a:rPr lang="th-TH" sz="900" b="0" baseline="0" dirty="0" smtClean="0">
                          <a:solidFill>
                            <a:schemeClr val="tx1"/>
                          </a:solidFill>
                          <a:latin typeface="Tahoma" pitchFamily="34" charset="0"/>
                          <a:ea typeface="Tahoma" pitchFamily="34" charset="0"/>
                          <a:cs typeface="Tahoma" pitchFamily="34" charset="0"/>
                        </a:rPr>
                        <a:t>	</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1) จัดทำงบการเงินโดยนำตัวเลขจากรายรับ-รายจ่ายมาบันทึกในแบบฟอร์มงบการเงิน โดยไม่ได้จัดทำบัญชีตามหลักการบัญชี</a:t>
                      </a:r>
                      <a:br>
                        <a:rPr lang="th-TH" sz="900" b="0" baseline="0" dirty="0" smtClean="0">
                          <a:solidFill>
                            <a:schemeClr val="tx1"/>
                          </a:solidFill>
                          <a:latin typeface="Tahoma" pitchFamily="34" charset="0"/>
                          <a:ea typeface="Tahoma" pitchFamily="34" charset="0"/>
                          <a:cs typeface="Tahoma" pitchFamily="34" charset="0"/>
                        </a:rPr>
                      </a:b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2) ไม่บันทึกบัญชีหรือบันทึกบัญชีไม่ครบถ้วนตามรายการที่เกิดขึ้นจริง เช่น รับเงินค่าทดสอบมาตรฐานฝีมือแรงงานแห่งชาติ จำนวน 200 บาท แต่ไม่มีการบันทึกบัญชี หรือบันทึก</a:t>
                      </a:r>
                      <a:r>
                        <a:rPr lang="en-US" sz="900" b="0" baseline="0" dirty="0" smtClean="0">
                          <a:solidFill>
                            <a:schemeClr val="tx1"/>
                          </a:solidFill>
                          <a:latin typeface="Tahoma" pitchFamily="34" charset="0"/>
                          <a:ea typeface="Tahoma" pitchFamily="34" charset="0"/>
                          <a:cs typeface="Tahoma" pitchFamily="34" charset="0"/>
                        </a:rPr>
                        <a:t> </a:t>
                      </a:r>
                    </a:p>
                    <a:p>
                      <a:pPr marL="174625" marR="0" indent="-174625" algn="l" defTabSz="914400" rtl="0" eaLnBrk="1" fontAlgn="auto" latinLnBrk="0" hangingPunct="1">
                        <a:lnSpc>
                          <a:spcPct val="100000"/>
                        </a:lnSpc>
                        <a:spcBef>
                          <a:spcPts val="0"/>
                        </a:spcBef>
                        <a:spcAft>
                          <a:spcPts val="0"/>
                        </a:spcAft>
                        <a:buClrTx/>
                        <a:buSzTx/>
                        <a:buFontTx/>
                        <a:buNone/>
                        <a:tabLst>
                          <a:tab pos="169863" algn="l"/>
                        </a:tabLst>
                        <a:defRPr/>
                      </a:pP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บัญชีเพียง 100 บาท</a:t>
                      </a:r>
                      <a:br>
                        <a:rPr lang="th-TH" sz="900" b="0" baseline="0" dirty="0" smtClean="0">
                          <a:solidFill>
                            <a:schemeClr val="tx1"/>
                          </a:solidFill>
                          <a:latin typeface="Tahoma" pitchFamily="34" charset="0"/>
                          <a:ea typeface="Tahoma" pitchFamily="34" charset="0"/>
                          <a:cs typeface="Tahoma" pitchFamily="34" charset="0"/>
                        </a:rPr>
                      </a:b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3) บันทึกบัญชีผิดประเภท เช่น โอนเงินรายได้กลับส่วนกลาง หน่วยงานบันทึกบัญชีด้วยชื่อบัญชีรายได้ซึ่งไม่ถูกต้อง ที่ถูกต้องคือชื่อบัญชีเงินโอน </a:t>
                      </a:r>
                    </a:p>
                    <a:p>
                      <a:pPr marL="174625" marR="0" indent="-174625" algn="l" defTabSz="914400" rtl="0" eaLnBrk="1" fontAlgn="auto" latinLnBrk="0" hangingPunct="1">
                        <a:lnSpc>
                          <a:spcPct val="100000"/>
                        </a:lnSpc>
                        <a:spcBef>
                          <a:spcPts val="0"/>
                        </a:spcBef>
                        <a:spcAft>
                          <a:spcPts val="0"/>
                        </a:spcAft>
                        <a:buClrTx/>
                        <a:buSzTx/>
                        <a:buFontTx/>
                        <a:buNone/>
                        <a:tabLst>
                          <a:tab pos="169863" algn="l"/>
                          <a:tab pos="457200" algn="l"/>
                        </a:tabLst>
                        <a:defRPr/>
                      </a:pPr>
                      <a:r>
                        <a:rPr lang="th-TH" sz="900" b="0" u="none" baseline="0" dirty="0" smtClean="0">
                          <a:solidFill>
                            <a:schemeClr val="tx1"/>
                          </a:solidFill>
                          <a:latin typeface="Tahoma" pitchFamily="34" charset="0"/>
                          <a:ea typeface="Tahoma" pitchFamily="34" charset="0"/>
                          <a:cs typeface="Tahoma" pitchFamily="34" charset="0"/>
                        </a:rPr>
                        <a:t>3. เงื่อนไข </a:t>
                      </a:r>
                      <a:r>
                        <a:rPr lang="th-TH" sz="900" b="0" kern="1200" dirty="0" smtClean="0">
                          <a:solidFill>
                            <a:schemeClr val="tx1"/>
                          </a:solidFill>
                          <a:effectLst/>
                          <a:latin typeface="Tahoma" pitchFamily="34" charset="0"/>
                          <a:ea typeface="Tahoma" pitchFamily="34" charset="0"/>
                          <a:cs typeface="Tahoma" pitchFamily="34" charset="0"/>
                        </a:rPr>
                        <a:t>1. รายงานงบการเงินประจำเดือนในระบบ</a:t>
                      </a:r>
                      <a:r>
                        <a:rPr lang="th-TH" sz="900" b="0" dirty="0" smtClean="0">
                          <a:solidFill>
                            <a:schemeClr val="tx1"/>
                          </a:solidFill>
                          <a:latin typeface="Tahoma" pitchFamily="34" charset="0"/>
                          <a:ea typeface="Tahoma" pitchFamily="34" charset="0"/>
                          <a:cs typeface="Tahoma" pitchFamily="34" charset="0"/>
                        </a:rPr>
                        <a:t>รายงานข้อมูลกองส่งเสริมการพัฒนาฝีมือแรงงาน (</a:t>
                      </a:r>
                      <a:r>
                        <a:rPr lang="en-US" sz="900" b="0" u="sng" dirty="0" smtClean="0">
                          <a:solidFill>
                            <a:srgbClr val="0070C0"/>
                          </a:solidFill>
                          <a:latin typeface="Tahoma" pitchFamily="34" charset="0"/>
                          <a:ea typeface="Tahoma" pitchFamily="34" charset="0"/>
                          <a:cs typeface="Tahoma" pitchFamily="34" charset="0"/>
                          <a:hlinkClick r:id="rId4"/>
                        </a:rPr>
                        <a:t>http://eit.dsd.go.th/cat3</a:t>
                      </a:r>
                      <a:r>
                        <a:rPr lang="en-US" sz="900" b="0" u="sng" dirty="0" smtClean="0">
                          <a:solidFill>
                            <a:srgbClr val="0070C0"/>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ภายในวันที่ </a:t>
                      </a:r>
                      <a:r>
                        <a:rPr lang="en-US" sz="900" b="0" baseline="0" dirty="0" smtClean="0">
                          <a:solidFill>
                            <a:schemeClr val="tx1"/>
                          </a:solidFill>
                          <a:latin typeface="Tahoma" pitchFamily="34" charset="0"/>
                          <a:ea typeface="Tahoma" pitchFamily="34" charset="0"/>
                          <a:cs typeface="Tahoma" pitchFamily="34" charset="0"/>
                        </a:rPr>
                        <a:t>3</a:t>
                      </a:r>
                      <a:r>
                        <a:rPr lang="th-TH" sz="900" b="0" baseline="0" dirty="0" smtClean="0">
                          <a:solidFill>
                            <a:schemeClr val="tx1"/>
                          </a:solidFill>
                          <a:latin typeface="Tahoma" pitchFamily="34" charset="0"/>
                          <a:ea typeface="Tahoma" pitchFamily="34" charset="0"/>
                          <a:cs typeface="Tahoma" pitchFamily="34" charset="0"/>
                        </a:rPr>
                        <a:t> ของเดือนถัดไป </a:t>
                      </a:r>
                    </a:p>
                    <a:p>
                      <a:pPr marL="0" indent="0">
                        <a:buNone/>
                        <a:tabLst>
                          <a:tab pos="169863" algn="l"/>
                          <a:tab pos="457200" algn="l"/>
                        </a:tabLst>
                        <a:defRPr/>
                      </a:pP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2. จัดส่งรายงานงบการเงินและรายละเอียดประกอบงบประจำเดือนให้กองส่งเสริมการพัฒนาฝีมือแรงงาน ภายในวันที่ 10 ของเดือนถัดไป </a:t>
                      </a:r>
                      <a:endParaRPr lang="th-TH" sz="900" b="0" dirty="0" smtClean="0">
                        <a:solidFill>
                          <a:schemeClr val="tx1"/>
                        </a:solidFill>
                        <a:latin typeface="Tahoma" pitchFamily="34" charset="0"/>
                        <a:ea typeface="Tahoma" pitchFamily="34" charset="0"/>
                        <a:cs typeface="Tahoma" pitchFamily="34" charset="0"/>
                      </a:endParaRPr>
                    </a:p>
                    <a:p>
                      <a:pPr marL="0" indent="0">
                        <a:buNone/>
                        <a:tabLst>
                          <a:tab pos="169863" algn="l"/>
                          <a:tab pos="457200" algn="l"/>
                        </a:tabLst>
                        <a:defRPr/>
                      </a:pP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3. กรณีหน่วยงานไม่ดำเนินการตามข้อ</a:t>
                      </a:r>
                      <a:r>
                        <a:rPr lang="th-TH" sz="900" b="0" baseline="0" dirty="0" smtClean="0">
                          <a:solidFill>
                            <a:schemeClr val="tx1"/>
                          </a:solidFill>
                          <a:latin typeface="Tahoma" pitchFamily="34" charset="0"/>
                          <a:ea typeface="Tahoma" pitchFamily="34" charset="0"/>
                          <a:cs typeface="Tahoma" pitchFamily="34" charset="0"/>
                        </a:rPr>
                        <a:t> 2.1 และ 2.2 ถือว่าไม่ผ่านตัวชี้วัด</a:t>
                      </a:r>
                    </a:p>
                    <a:p>
                      <a:pPr marL="0" indent="0">
                        <a:buNone/>
                        <a:tabLst>
                          <a:tab pos="169863" algn="l"/>
                        </a:tabLst>
                        <a:defRPr/>
                      </a:pPr>
                      <a:r>
                        <a:rPr lang="th-TH" sz="900" b="0" spc="0" baseline="0" dirty="0" smtClean="0">
                          <a:solidFill>
                            <a:schemeClr val="tx1"/>
                          </a:solidFill>
                          <a:latin typeface="Tahoma" pitchFamily="34" charset="0"/>
                          <a:ea typeface="Tahoma" pitchFamily="34" charset="0"/>
                          <a:cs typeface="Tahoma" pitchFamily="34" charset="0"/>
                        </a:rPr>
                        <a:t>4. หลักฐาน (ถ้ามี) </a:t>
                      </a:r>
                      <a:r>
                        <a:rPr lang="en-US" sz="900" b="0" spc="0" baseline="0" dirty="0" smtClean="0">
                          <a:solidFill>
                            <a:schemeClr val="tx1"/>
                          </a:solidFill>
                          <a:latin typeface="Tahoma" pitchFamily="34" charset="0"/>
                          <a:ea typeface="Tahoma" pitchFamily="34" charset="0"/>
                          <a:cs typeface="Tahoma" pitchFamily="34" charset="0"/>
                        </a:rPr>
                        <a:t>: - </a:t>
                      </a:r>
                    </a:p>
                    <a:p>
                      <a:pPr marL="0" indent="0">
                        <a:buNone/>
                        <a:tabLst>
                          <a:tab pos="169863" algn="l"/>
                        </a:tabLst>
                        <a:defRPr/>
                      </a:pPr>
                      <a:r>
                        <a:rPr lang="en-US" sz="900" b="0" spc="0" baseline="0" dirty="0" smtClean="0">
                          <a:solidFill>
                            <a:schemeClr val="tx1"/>
                          </a:solidFill>
                          <a:latin typeface="Tahoma" pitchFamily="34" charset="0"/>
                          <a:ea typeface="Tahoma" pitchFamily="34" charset="0"/>
                          <a:cs typeface="Tahoma" pitchFamily="34" charset="0"/>
                        </a:rPr>
                        <a:t>5</a:t>
                      </a:r>
                      <a:r>
                        <a:rPr lang="th-TH" sz="900" b="0" spc="0" baseline="0" dirty="0" smtClean="0">
                          <a:solidFill>
                            <a:schemeClr val="tx1"/>
                          </a:solidFill>
                          <a:latin typeface="Tahoma" pitchFamily="34" charset="0"/>
                          <a:ea typeface="Tahoma" pitchFamily="34" charset="0"/>
                          <a:cs typeface="Tahoma" pitchFamily="34" charset="0"/>
                        </a:rPr>
                        <a:t>. เจ้าภาพ </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กองส่งเสริมการพัฒนาฝีมือแรงงาน ผู้รับผิดชอบ </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นางกานต์รวี ปานดำ/นางสาวภัคธีมา มิ่งขวัญ/นางสาวพิมพร พ่วงนุ้ย</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โทรศัพท์ </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0 2245 3649, </a:t>
                      </a:r>
                      <a:r>
                        <a:rPr lang="en-US" sz="900" b="0" spc="0" baseline="0" dirty="0" smtClean="0">
                          <a:solidFill>
                            <a:schemeClr val="tx1"/>
                          </a:solidFill>
                          <a:latin typeface="Tahoma" pitchFamily="34" charset="0"/>
                          <a:ea typeface="Tahoma" pitchFamily="34" charset="0"/>
                          <a:cs typeface="Tahoma" pitchFamily="34" charset="0"/>
                        </a:rPr>
                        <a:t>0</a:t>
                      </a:r>
                      <a:r>
                        <a:rPr lang="th-TH" sz="900" b="0" spc="0" baseline="0" dirty="0" smtClean="0">
                          <a:solidFill>
                            <a:schemeClr val="tx1"/>
                          </a:solidFill>
                          <a:latin typeface="Tahoma" pitchFamily="34" charset="0"/>
                          <a:ea typeface="Tahoma" pitchFamily="34" charset="0"/>
                          <a:cs typeface="Tahoma" pitchFamily="34" charset="0"/>
                        </a:rPr>
                        <a:t> </a:t>
                      </a:r>
                      <a:r>
                        <a:rPr lang="en-US" sz="900" b="0" spc="0" baseline="0" dirty="0" smtClean="0">
                          <a:solidFill>
                            <a:schemeClr val="tx1"/>
                          </a:solidFill>
                          <a:latin typeface="Tahoma" pitchFamily="34" charset="0"/>
                          <a:ea typeface="Tahoma" pitchFamily="34" charset="0"/>
                          <a:cs typeface="Tahoma" pitchFamily="34" charset="0"/>
                        </a:rPr>
                        <a:t>2245 </a:t>
                      </a:r>
                      <a:r>
                        <a:rPr lang="th-TH" sz="900" b="0" spc="0" baseline="0" dirty="0" smtClean="0">
                          <a:solidFill>
                            <a:schemeClr val="tx1"/>
                          </a:solidFill>
                          <a:latin typeface="Tahoma" pitchFamily="34" charset="0"/>
                          <a:ea typeface="Tahoma" pitchFamily="34" charset="0"/>
                          <a:cs typeface="Tahoma" pitchFamily="34" charset="0"/>
                        </a:rPr>
                        <a:t>3217</a:t>
                      </a:r>
                    </a:p>
                    <a:p>
                      <a:pPr marL="0" indent="0">
                        <a:buNone/>
                        <a:tabLst>
                          <a:tab pos="169863" algn="l"/>
                        </a:tabLst>
                        <a:defRPr/>
                      </a:pPr>
                      <a:r>
                        <a:rPr lang="th-TH" sz="900" b="0" spc="0" baseline="0" dirty="0" smtClean="0">
                          <a:solidFill>
                            <a:schemeClr val="tx1"/>
                          </a:solidFill>
                          <a:latin typeface="Tahoma" pitchFamily="34" charset="0"/>
                          <a:ea typeface="Tahoma" pitchFamily="34" charset="0"/>
                          <a:cs typeface="Tahoma" pitchFamily="34" charset="0"/>
                        </a:rPr>
                        <a:t>6.  	สูตรการคำนวณ (ถ้ามี) </a:t>
                      </a:r>
                      <a:r>
                        <a:rPr lang="en-US" sz="900" b="0" spc="0" baseline="0" dirty="0" smtClean="0">
                          <a:solidFill>
                            <a:schemeClr val="tx1"/>
                          </a:solidFill>
                          <a:latin typeface="Tahoma" pitchFamily="34" charset="0"/>
                          <a:ea typeface="Tahoma" pitchFamily="34" charset="0"/>
                          <a:cs typeface="Tahoma" pitchFamily="34" charset="0"/>
                        </a:rPr>
                        <a:t>: -</a:t>
                      </a:r>
                      <a:endParaRPr lang="th-TH" sz="900" b="0" spc="0" baseline="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33337" y="4904601"/>
            <a:ext cx="8424863" cy="246221"/>
          </a:xfrm>
          <a:prstGeom prst="rect">
            <a:avLst/>
          </a:prstGeom>
          <a:noFill/>
          <a:ln w="9525">
            <a:noFill/>
            <a:miter lim="800000"/>
            <a:headEnd/>
            <a:tailEnd/>
          </a:ln>
        </p:spPr>
        <p:txBody>
          <a:bodyPr>
            <a:spAutoFit/>
          </a:bodyPr>
          <a:lstStyle/>
          <a:p>
            <a:r>
              <a:rPr lang="th-TH" sz="1000" b="1" dirty="0">
                <a:latin typeface="Tahoma" pitchFamily="34" charset="0"/>
                <a:ea typeface="Tahoma" pitchFamily="34" charset="0"/>
                <a:cs typeface="Tahoma" pitchFamily="34" charset="0"/>
              </a:rPr>
              <a:t>เป้าหมายตามรอบ</a:t>
            </a:r>
            <a:r>
              <a:rPr lang="th-TH" sz="1000" b="1" dirty="0" smtClean="0">
                <a:latin typeface="Tahoma" pitchFamily="34" charset="0"/>
                <a:ea typeface="Tahoma" pitchFamily="34" charset="0"/>
                <a:cs typeface="Tahoma" pitchFamily="34" charset="0"/>
              </a:rPr>
              <a:t>ประเมิน</a:t>
            </a:r>
            <a:endParaRPr lang="th-TH" sz="1000" b="1" dirty="0">
              <a:latin typeface="Tahoma" pitchFamily="34" charset="0"/>
              <a:ea typeface="Tahoma" pitchFamily="34" charset="0"/>
              <a:cs typeface="Tahoma" pitchFamily="34" charset="0"/>
            </a:endParaRPr>
          </a:p>
        </p:txBody>
      </p:sp>
      <p:grpSp>
        <p:nvGrpSpPr>
          <p:cNvPr id="2" name="Group 4"/>
          <p:cNvGrpSpPr>
            <a:grpSpLocks/>
          </p:cNvGrpSpPr>
          <p:nvPr/>
        </p:nvGrpSpPr>
        <p:grpSpPr bwMode="auto">
          <a:xfrm>
            <a:off x="1057275" y="4914901"/>
            <a:ext cx="7943850" cy="403285"/>
            <a:chOff x="1153093" y="4031945"/>
            <a:chExt cx="7943402" cy="401669"/>
          </a:xfrm>
        </p:grpSpPr>
        <p:sp>
          <p:nvSpPr>
            <p:cNvPr id="17" name="TextBox 16"/>
            <p:cNvSpPr txBox="1"/>
            <p:nvPr/>
          </p:nvSpPr>
          <p:spPr>
            <a:xfrm>
              <a:off x="1153093" y="4031945"/>
              <a:ext cx="1336600" cy="398507"/>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1200" b="1" dirty="0">
                  <a:solidFill>
                    <a:schemeClr val="accent6">
                      <a:lumMod val="50000"/>
                    </a:schemeClr>
                  </a:solidFill>
                  <a:latin typeface="TH SarabunPSK" panose="020B0500040200020003" pitchFamily="34" charset="-34"/>
                  <a:ea typeface="Tahoma" pitchFamily="34" charset="0"/>
                  <a:cs typeface="TH SarabunPSK" panose="020B0500040200020003" pitchFamily="34" charset="-34"/>
                </a:rPr>
                <a:t>ปี </a:t>
              </a:r>
              <a:r>
                <a:rPr lang="en-US" sz="1200" b="1" dirty="0" smtClean="0">
                  <a:solidFill>
                    <a:schemeClr val="accent6">
                      <a:lumMod val="50000"/>
                    </a:schemeClr>
                  </a:solidFill>
                  <a:latin typeface="TH SarabunPSK" panose="020B0500040200020003" pitchFamily="34" charset="-34"/>
                  <a:ea typeface="Tahoma" pitchFamily="34" charset="0"/>
                  <a:cs typeface="TH SarabunPSK" panose="020B0500040200020003" pitchFamily="34" charset="-34"/>
                </a:rPr>
                <a:t>61</a:t>
              </a:r>
              <a:endParaRPr lang="th-TH" sz="1200" b="1" dirty="0">
                <a:solidFill>
                  <a:schemeClr val="accent6">
                    <a:lumMod val="50000"/>
                  </a:schemeClr>
                </a:solidFill>
                <a:latin typeface="TH SarabunPSK" panose="020B0500040200020003" pitchFamily="34" charset="-34"/>
                <a:ea typeface="Tahoma" pitchFamily="34" charset="0"/>
                <a:cs typeface="TH SarabunPSK" panose="020B0500040200020003" pitchFamily="34" charset="-34"/>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98507"/>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a:t>
              </a:r>
              <a:r>
                <a:rPr lang="th-TH" sz="1200" b="1" dirty="0">
                  <a:solidFill>
                    <a:schemeClr val="accent6">
                      <a:lumMod val="75000"/>
                    </a:schemeClr>
                  </a:solidFill>
                  <a:latin typeface="TH SarabunPSK" panose="020B0500040200020003" pitchFamily="34" charset="-34"/>
                  <a:ea typeface="Tahoma" pitchFamily="34" charset="0"/>
                  <a:cs typeface="TH SarabunPSK" panose="020B0500040200020003" pitchFamily="34" charset="-34"/>
                </a:rPr>
                <a:t>ปี </a:t>
              </a:r>
              <a:r>
                <a:rPr lang="en-US" sz="1200" b="1" dirty="0" smtClean="0">
                  <a:solidFill>
                    <a:schemeClr val="accent6">
                      <a:lumMod val="75000"/>
                    </a:schemeClr>
                  </a:solidFill>
                  <a:latin typeface="TH SarabunPSK" panose="020B0500040200020003" pitchFamily="34" charset="-34"/>
                  <a:ea typeface="Tahoma" pitchFamily="34" charset="0"/>
                  <a:cs typeface="TH SarabunPSK" panose="020B0500040200020003" pitchFamily="34" charset="-34"/>
                </a:rPr>
                <a:t>62</a:t>
              </a:r>
              <a:endParaRPr lang="th-TH" sz="1200" b="1" dirty="0">
                <a:solidFill>
                  <a:schemeClr val="accent6">
                    <a:lumMod val="75000"/>
                  </a:schemeClr>
                </a:solidFill>
                <a:latin typeface="TH SarabunPSK" panose="020B0500040200020003" pitchFamily="34" charset="-34"/>
                <a:ea typeface="Tahoma" pitchFamily="34" charset="0"/>
                <a:cs typeface="TH SarabunPSK" panose="020B0500040200020003" pitchFamily="34" charset="-34"/>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615329303"/>
              </p:ext>
            </p:extLst>
          </p:nvPr>
        </p:nvGraphicFramePr>
        <p:xfrm>
          <a:off x="0" y="5245416"/>
          <a:ext cx="9006844" cy="1444944"/>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0544">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3711">
                <a:tc>
                  <a:txBody>
                    <a:bodyPr/>
                    <a:lstStyle/>
                    <a:p>
                      <a:pPr algn="l">
                        <a:spcAft>
                          <a:spcPts val="0"/>
                        </a:spcAft>
                      </a:pPr>
                      <a:r>
                        <a:rPr lang="th-TH" sz="900" b="1" dirty="0">
                          <a:solidFill>
                            <a:schemeClr val="tx1"/>
                          </a:solidFill>
                          <a:effectLst/>
                          <a:latin typeface="Tahoma" pitchFamily="34" charset="0"/>
                          <a:ea typeface="Tahoma" pitchFamily="34" charset="0"/>
                          <a:cs typeface="Tahoma" pitchFamily="34" charset="0"/>
                        </a:rPr>
                        <a:t>เป้าหมาย ปี </a:t>
                      </a:r>
                      <a:r>
                        <a:rPr lang="en-US" sz="900" b="1" dirty="0" smtClean="0">
                          <a:solidFill>
                            <a:schemeClr val="tx1"/>
                          </a:solidFill>
                          <a:effectLst/>
                          <a:latin typeface="Tahoma" pitchFamily="34" charset="0"/>
                          <a:ea typeface="Tahoma" pitchFamily="34" charset="0"/>
                          <a:cs typeface="Tahoma" pitchFamily="34" charset="0"/>
                        </a:rPr>
                        <a:t>62</a:t>
                      </a:r>
                      <a:endParaRPr lang="en-US" sz="9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dirty="0" smtClean="0">
                          <a:solidFill>
                            <a:schemeClr val="tx1"/>
                          </a:solidFill>
                          <a:latin typeface="Tahoma" pitchFamily="34" charset="0"/>
                          <a:ea typeface="Tahoma" pitchFamily="34" charset="0"/>
                          <a:cs typeface="Tahoma" pitchFamily="34" charset="0"/>
                        </a:rPr>
                        <a:t>การจัดทำรายงานงบการเงินกองทุนพัฒนาฝีมือแรงงานประจำเดือนของหน่วยงานได้อย่างถูกต้อง ครบถ้วน ไม่น้อยกว่า</a:t>
                      </a:r>
                      <a:r>
                        <a:rPr lang="th-TH" sz="900" b="0" baseline="0" dirty="0" smtClean="0">
                          <a:solidFill>
                            <a:schemeClr val="tx1"/>
                          </a:solidFill>
                          <a:latin typeface="Tahoma" pitchFamily="34" charset="0"/>
                          <a:ea typeface="Tahoma" pitchFamily="34" charset="0"/>
                          <a:cs typeface="Tahoma" pitchFamily="34" charset="0"/>
                        </a:rPr>
                        <a:t> 5 เดือน</a:t>
                      </a:r>
                      <a:endParaRPr lang="th-TH"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dirty="0" smtClean="0">
                          <a:solidFill>
                            <a:schemeClr val="tx1"/>
                          </a:solidFill>
                          <a:latin typeface="Tahoma" pitchFamily="34" charset="0"/>
                          <a:ea typeface="Tahoma" pitchFamily="34" charset="0"/>
                          <a:cs typeface="Tahoma" pitchFamily="34" charset="0"/>
                        </a:rPr>
                        <a:t>การจัดทำรายงานงบการเงินกองทุนพัฒนาฝีมือแรงงานประจำเดือนของหน่วยงานได้อย่างถูกต้อง ครบถ้วน ไม่น้อยกว่า</a:t>
                      </a:r>
                      <a:r>
                        <a:rPr lang="th-TH" sz="900" b="0" baseline="0" dirty="0" smtClean="0">
                          <a:solidFill>
                            <a:schemeClr val="tx1"/>
                          </a:solidFill>
                          <a:latin typeface="Tahoma" pitchFamily="34" charset="0"/>
                          <a:ea typeface="Tahoma" pitchFamily="34" charset="0"/>
                          <a:cs typeface="Tahoma" pitchFamily="34" charset="0"/>
                        </a:rPr>
                        <a:t> 10 เดือน</a:t>
                      </a:r>
                      <a:endParaRPr lang="th-TH" sz="900" b="0" kern="1200" dirty="0" smtClean="0">
                        <a:solidFill>
                          <a:schemeClr val="tx1"/>
                        </a:solidFill>
                        <a:effectLst/>
                        <a:latin typeface="Tahoma" pitchFamily="34" charset="0"/>
                        <a:ea typeface="Tahoma" pitchFamily="34" charset="0"/>
                        <a:cs typeface="Tahoma"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Tree>
    <p:extLst>
      <p:ext uri="{BB962C8B-B14F-4D97-AF65-F5344CB8AC3E}">
        <p14:creationId xmlns:p14="http://schemas.microsoft.com/office/powerpoint/2010/main" val="76291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3"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3175"/>
            <a:ext cx="8602663" cy="584775"/>
          </a:xfrm>
          <a:prstGeom prst="rect">
            <a:avLst/>
          </a:prstGeom>
          <a:noFill/>
        </p:spPr>
        <p:txBody>
          <a:bodyPr>
            <a:spAutoFit/>
          </a:bodyPr>
          <a:lstStyle/>
          <a:p>
            <a:pPr fontAlgn="auto">
              <a:spcBef>
                <a:spcPts val="0"/>
              </a:spcBef>
              <a:spcAft>
                <a:spcPts val="0"/>
              </a:spcAft>
              <a:defRPr/>
            </a:pPr>
            <a:r>
              <a:rPr lang="th-TH" sz="1600" b="1" dirty="0">
                <a:latin typeface="Tahoma" pitchFamily="34" charset="0"/>
                <a:ea typeface="Tahoma" pitchFamily="34" charset="0"/>
                <a:cs typeface="Tahoma" pitchFamily="34" charset="0"/>
              </a:rPr>
              <a:t>ตัวชี้วัดองค์ประกอบที่ </a:t>
            </a:r>
            <a:r>
              <a:rPr lang="en-US" sz="1600" b="1" dirty="0">
                <a:latin typeface="Tahoma" pitchFamily="34" charset="0"/>
                <a:cs typeface="Tahoma" pitchFamily="34" charset="0"/>
              </a:rPr>
              <a:t>5 Potential Based </a:t>
            </a:r>
            <a:r>
              <a:rPr lang="th-TH" sz="1200" dirty="0" smtClean="0">
                <a:latin typeface="Tahoma" pitchFamily="34" charset="0"/>
                <a:ea typeface="Tahoma" pitchFamily="34" charset="0"/>
                <a:cs typeface="Tahoma" pitchFamily="34" charset="0"/>
              </a:rPr>
              <a:t>(</a:t>
            </a:r>
            <a:r>
              <a:rPr lang="th-TH" sz="1200" dirty="0">
                <a:latin typeface="Tahoma" pitchFamily="34" charset="0"/>
                <a:ea typeface="Tahoma" pitchFamily="34" charset="0"/>
                <a:cs typeface="Tahoma" pitchFamily="34" charset="0"/>
              </a:rPr>
              <a:t>สถาบันพัฒนาฝีมือแรงงาน / สำนักงานพัฒนาฝีมือ</a:t>
            </a:r>
            <a:r>
              <a:rPr lang="th-TH" sz="1200" dirty="0" smtClean="0">
                <a:latin typeface="Tahoma" pitchFamily="34" charset="0"/>
                <a:ea typeface="Tahoma" pitchFamily="34" charset="0"/>
                <a:cs typeface="Tahoma" pitchFamily="34" charset="0"/>
              </a:rPr>
              <a:t>แรงงาน)</a:t>
            </a:r>
            <a:endParaRPr lang="th-TH" sz="1600" dirty="0">
              <a:latin typeface="Tahoma" pitchFamily="34" charset="0"/>
              <a:ea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th-TH" sz="1600" b="1" dirty="0" smtClean="0">
                <a:solidFill>
                  <a:prstClr val="black"/>
                </a:solidFill>
                <a:latin typeface="Tahoma" pitchFamily="34" charset="0"/>
                <a:ea typeface="Tahoma" pitchFamily="34" charset="0"/>
                <a:cs typeface="Tahoma" pitchFamily="34" charset="0"/>
              </a:rPr>
              <a:t>2562</a:t>
            </a:r>
            <a:endParaRPr lang="th-TH" sz="16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46856" y="685800"/>
            <a:ext cx="7324725" cy="6858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fontAlgn="base">
              <a:lnSpc>
                <a:spcPts val="600"/>
              </a:lnSpc>
            </a:pP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ตัวชี้วัด 5.3 </a:t>
            </a:r>
            <a:r>
              <a:rPr lang="en-US" sz="1400" kern="0" dirty="0" smtClean="0">
                <a:solidFill>
                  <a:schemeClr val="tx1"/>
                </a:solidFill>
                <a:latin typeface="Tahoma" pitchFamily="34" charset="0"/>
                <a:ea typeface="Tahoma" pitchFamily="34" charset="0"/>
                <a:cs typeface="Tahoma" pitchFamily="34" charset="0"/>
              </a:rPr>
              <a:t>:</a:t>
            </a:r>
            <a:r>
              <a:rPr lang="th-TH" sz="1400" kern="0" dirty="0" smtClean="0">
                <a:solidFill>
                  <a:schemeClr val="tx1"/>
                </a:solidFill>
                <a:latin typeface="Tahoma" pitchFamily="34" charset="0"/>
                <a:ea typeface="Tahoma" pitchFamily="34" charset="0"/>
                <a:cs typeface="Tahoma" pitchFamily="34" charset="0"/>
              </a:rPr>
              <a:t> </a:t>
            </a:r>
            <a:r>
              <a:rPr lang="th-TH" sz="1400" kern="0" dirty="0">
                <a:solidFill>
                  <a:schemeClr val="tx1"/>
                </a:solidFill>
                <a:latin typeface="Tahoma" pitchFamily="34" charset="0"/>
                <a:ea typeface="Tahoma" pitchFamily="34" charset="0"/>
                <a:cs typeface="Tahoma" pitchFamily="34" charset="0"/>
              </a:rPr>
              <a:t>ความสำเร็จของ</a:t>
            </a:r>
            <a:r>
              <a:rPr lang="th-TH" sz="1400" kern="0" dirty="0" smtClean="0">
                <a:solidFill>
                  <a:schemeClr val="tx1"/>
                </a:solidFill>
                <a:latin typeface="Tahoma" pitchFamily="34" charset="0"/>
                <a:ea typeface="Tahoma" pitchFamily="34" charset="0"/>
                <a:cs typeface="Tahoma" pitchFamily="34" charset="0"/>
              </a:rPr>
              <a:t>การเบิกจ่ายเงินกองทุนพัฒนาฝีมือแรงงานภาพรวม ประจำปี</a:t>
            </a:r>
          </a:p>
          <a:p>
            <a:pPr fontAlgn="base"/>
            <a:r>
              <a:rPr lang="th-TH" sz="1400" kern="0" dirty="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     งบประมาณ พ.ศ. 2562</a:t>
            </a:r>
            <a:endParaRPr lang="th-TH" sz="1400" kern="0" dirty="0">
              <a:solidFill>
                <a:schemeClr val="tx1"/>
              </a:solidFill>
              <a:latin typeface="Tahoma" pitchFamily="34" charset="0"/>
              <a:ea typeface="Tahoma" pitchFamily="34" charset="0"/>
              <a:cs typeface="Tahoma" pitchFamily="34" charset="0"/>
            </a:endParaRPr>
          </a:p>
          <a:p>
            <a:pPr>
              <a:spcBef>
                <a:spcPts val="0"/>
              </a:spcBef>
              <a:spcAft>
                <a:spcPts val="600"/>
              </a:spcAft>
              <a:defRPr/>
            </a:pPr>
            <a:endParaRPr lang="th-TH" sz="14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52400" y="1459468"/>
            <a:ext cx="4392613" cy="307777"/>
          </a:xfrm>
          <a:prstGeom prst="rect">
            <a:avLst/>
          </a:prstGeom>
          <a:noFill/>
          <a:ln w="9525">
            <a:noFill/>
            <a:miter lim="800000"/>
            <a:headEnd/>
            <a:tailEnd/>
          </a:ln>
        </p:spPr>
        <p:txBody>
          <a:bodyPr>
            <a:spAutoFit/>
          </a:bodyPr>
          <a:lstStyle/>
          <a:p>
            <a:r>
              <a:rPr lang="th-TH" sz="1400" b="1" dirty="0">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987431437"/>
              </p:ext>
            </p:extLst>
          </p:nvPr>
        </p:nvGraphicFramePr>
        <p:xfrm>
          <a:off x="101601" y="1767244"/>
          <a:ext cx="8966199" cy="2957156"/>
        </p:xfrm>
        <a:graphic>
          <a:graphicData uri="http://schemas.openxmlformats.org/drawingml/2006/table">
            <a:tbl>
              <a:tblPr firstRow="1" bandRow="1">
                <a:tableStyleId>{5C22544A-7EE6-4342-B048-85BDC9FD1C3A}</a:tableStyleId>
              </a:tblPr>
              <a:tblGrid>
                <a:gridCol w="8966199">
                  <a:extLst>
                    <a:ext uri="{9D8B030D-6E8A-4147-A177-3AD203B41FA5}"/>
                  </a:extLst>
                </a:gridCol>
              </a:tblGrid>
              <a:tr h="2957156">
                <a:tc>
                  <a:txBody>
                    <a:bodyPr/>
                    <a:lstStyle/>
                    <a:p>
                      <a:pPr marL="0" indent="0">
                        <a:buNone/>
                        <a:tabLst>
                          <a:tab pos="169863" algn="l"/>
                        </a:tabLst>
                        <a:defRPr/>
                      </a:pPr>
                      <a:r>
                        <a:rPr lang="th-TH" sz="900" b="0" dirty="0" smtClean="0">
                          <a:solidFill>
                            <a:schemeClr val="tx1"/>
                          </a:solidFill>
                          <a:latin typeface="Tahoma" pitchFamily="34" charset="0"/>
                          <a:ea typeface="Tahoma" pitchFamily="34" charset="0"/>
                          <a:cs typeface="Tahoma" pitchFamily="34" charset="0"/>
                        </a:rPr>
                        <a:t>1.  	ความสำเร็จของการบรรลุเป้าหมาย คือ การเบิกจ่ายเงินกองทุนพัฒนาฝีมือแรงงานของหน่วยงาน</a:t>
                      </a:r>
                      <a:r>
                        <a:rPr lang="th-TH" sz="900" b="0" baseline="0" dirty="0" smtClean="0">
                          <a:solidFill>
                            <a:schemeClr val="tx1"/>
                          </a:solidFill>
                          <a:latin typeface="Tahoma" pitchFamily="34" charset="0"/>
                          <a:ea typeface="Tahoma" pitchFamily="34" charset="0"/>
                          <a:cs typeface="Tahoma" pitchFamily="34" charset="0"/>
                        </a:rPr>
                        <a:t>ตามที่ได้รับจัดสรรเพื่อดำเนินการตามภารกิจกองทุนพัฒนาฝีมือแรงงาน</a:t>
                      </a:r>
                    </a:p>
                    <a:p>
                      <a:pPr>
                        <a:tabLst>
                          <a:tab pos="169863" algn="l"/>
                        </a:tabLst>
                      </a:pPr>
                      <a:r>
                        <a:rPr lang="th-TH" sz="900" b="0"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หมายเหตุ </a:t>
                      </a:r>
                      <a:r>
                        <a:rPr lang="th-TH" sz="900" b="0" baseline="0" dirty="0" smtClean="0">
                          <a:solidFill>
                            <a:schemeClr val="tx1"/>
                          </a:solidFill>
                          <a:latin typeface="Tahoma" pitchFamily="34" charset="0"/>
                          <a:ea typeface="Tahoma" pitchFamily="34" charset="0"/>
                          <a:cs typeface="Tahoma" pitchFamily="34" charset="0"/>
                        </a:rPr>
                        <a:t>เงินกองทุนพัฒนาฝีมือแรงงานที่หน่วยงานได้รับทั้งหมด หมายถึง </a:t>
                      </a:r>
                    </a:p>
                    <a:p>
                      <a:pPr>
                        <a:tabLst>
                          <a:tab pos="169863" algn="l"/>
                        </a:tabLst>
                      </a:pPr>
                      <a:r>
                        <a:rPr lang="th-TH" sz="900" b="0" kern="1200" baseline="0" dirty="0" smtClean="0">
                          <a:solidFill>
                            <a:schemeClr val="tx1"/>
                          </a:solidFill>
                          <a:effectLst/>
                          <a:latin typeface="Tahoma" pitchFamily="34" charset="0"/>
                          <a:ea typeface="Tahoma" pitchFamily="34" charset="0"/>
                          <a:cs typeface="Tahoma" pitchFamily="34" charset="0"/>
                        </a:rPr>
                        <a:t>     1) </a:t>
                      </a:r>
                      <a:r>
                        <a:rPr lang="th-TH" sz="900" b="0" kern="1200" dirty="0" smtClean="0">
                          <a:solidFill>
                            <a:schemeClr val="tx1"/>
                          </a:solidFill>
                          <a:effectLst/>
                          <a:latin typeface="Tahoma" pitchFamily="34" charset="0"/>
                          <a:ea typeface="Tahoma" pitchFamily="34" charset="0"/>
                          <a:cs typeface="Tahoma" pitchFamily="34" charset="0"/>
                        </a:rPr>
                        <a:t>เงินกองทุนพัฒนาฝีมือแรงงานที่หน่วยงานได้รับจัดสรรประจำปี</a:t>
                      </a:r>
                    </a:p>
                    <a:p>
                      <a:pPr>
                        <a:tabLst>
                          <a:tab pos="169863" algn="l"/>
                        </a:tabLst>
                      </a:pPr>
                      <a:r>
                        <a:rPr lang="th-TH" sz="900" b="0" kern="1200" dirty="0" smtClean="0">
                          <a:solidFill>
                            <a:schemeClr val="tx1"/>
                          </a:solidFill>
                          <a:effectLst/>
                          <a:latin typeface="Tahoma" pitchFamily="34" charset="0"/>
                          <a:ea typeface="Tahoma" pitchFamily="34" charset="0"/>
                          <a:cs typeface="Tahoma" pitchFamily="34" charset="0"/>
                        </a:rPr>
                        <a:t>     2) เงินกองทุนพัฒนาฝีมือแรงงานที่หน่วยงานขอรับจัดสรรเพิ่มเติมระหว่างปี โดยต้องเบิกจ่ายภายใน 15 วันทำการ นับแต่วันที่ได้รับเงิน</a:t>
                      </a:r>
                    </a:p>
                    <a:p>
                      <a:pPr>
                        <a:tabLst>
                          <a:tab pos="169863" algn="l"/>
                        </a:tabLst>
                      </a:pPr>
                      <a:r>
                        <a:rPr lang="th-TH" sz="900" b="0" kern="1200" dirty="0" smtClean="0">
                          <a:solidFill>
                            <a:schemeClr val="tx1"/>
                          </a:solidFill>
                          <a:effectLst/>
                          <a:latin typeface="Tahoma" pitchFamily="34" charset="0"/>
                          <a:ea typeface="Tahoma" pitchFamily="34" charset="0"/>
                          <a:cs typeface="Tahoma" pitchFamily="34" charset="0"/>
                        </a:rPr>
                        <a:t>     3) เงินที่ได้รับจัดสรรตามข้อ 1) หาก</a:t>
                      </a:r>
                      <a:r>
                        <a:rPr lang="th-TH" sz="900" b="0" u="none" kern="1200" dirty="0" smtClean="0">
                          <a:solidFill>
                            <a:schemeClr val="tx1"/>
                          </a:solidFill>
                          <a:effectLst/>
                          <a:latin typeface="Tahoma" pitchFamily="34" charset="0"/>
                          <a:ea typeface="Tahoma" pitchFamily="34" charset="0"/>
                          <a:cs typeface="Tahoma" pitchFamily="34" charset="0"/>
                        </a:rPr>
                        <a:t>ไม่มีเหตุให้เบิกจ่าย </a:t>
                      </a:r>
                      <a:r>
                        <a:rPr lang="th-TH" sz="900" b="0" kern="1200" dirty="0" smtClean="0">
                          <a:solidFill>
                            <a:schemeClr val="tx1"/>
                          </a:solidFill>
                          <a:effectLst/>
                          <a:latin typeface="Tahoma" pitchFamily="34" charset="0"/>
                          <a:ea typeface="Tahoma" pitchFamily="34" charset="0"/>
                          <a:cs typeface="Tahoma" pitchFamily="34" charset="0"/>
                        </a:rPr>
                        <a:t>ต้องส่งคืนเงินภายในวันที่ 31 มี.ค. 2562 พร้อมชี้แจงเหตุผล หากส่งคืนภายในเวลาที่กำหนดไม่นำมานับรวมเป็นเงินที่หน่วยงาน</a:t>
                      </a:r>
                      <a:r>
                        <a:rPr lang="en-US" sz="900" b="0" kern="1200" dirty="0" smtClean="0">
                          <a:solidFill>
                            <a:schemeClr val="tx1"/>
                          </a:solidFill>
                          <a:effectLst/>
                          <a:latin typeface="Tahoma" pitchFamily="34" charset="0"/>
                          <a:ea typeface="Tahoma" pitchFamily="34" charset="0"/>
                          <a:cs typeface="Tahoma" pitchFamily="34" charset="0"/>
                        </a:rPr>
                        <a:t> </a:t>
                      </a:r>
                    </a:p>
                    <a:p>
                      <a:pPr>
                        <a:tabLst>
                          <a:tab pos="169863" algn="l"/>
                        </a:tabLst>
                      </a:pPr>
                      <a:r>
                        <a:rPr lang="en-US" sz="900" b="0" kern="1200" dirty="0" smtClean="0">
                          <a:solidFill>
                            <a:schemeClr val="tx1"/>
                          </a:solidFill>
                          <a:effectLst/>
                          <a:latin typeface="Tahoma" pitchFamily="34" charset="0"/>
                          <a:ea typeface="Tahoma" pitchFamily="34" charset="0"/>
                          <a:cs typeface="Tahoma" pitchFamily="34" charset="0"/>
                        </a:rPr>
                        <a:t>         </a:t>
                      </a:r>
                      <a:r>
                        <a:rPr lang="th-TH" sz="900" b="0" kern="1200" dirty="0" smtClean="0">
                          <a:solidFill>
                            <a:schemeClr val="tx1"/>
                          </a:solidFill>
                          <a:effectLst/>
                          <a:latin typeface="Tahoma" pitchFamily="34" charset="0"/>
                          <a:ea typeface="Tahoma" pitchFamily="34" charset="0"/>
                          <a:cs typeface="Tahoma" pitchFamily="34" charset="0"/>
                        </a:rPr>
                        <a:t>ได้รับจัดสรรทั้งหมด</a:t>
                      </a:r>
                      <a:r>
                        <a:rPr lang="en-US" sz="900" b="0" kern="1200" baseline="0" dirty="0" smtClean="0">
                          <a:solidFill>
                            <a:schemeClr val="tx1"/>
                          </a:solidFill>
                          <a:effectLst/>
                          <a:latin typeface="Tahoma" pitchFamily="34" charset="0"/>
                          <a:ea typeface="Tahoma" pitchFamily="34" charset="0"/>
                          <a:cs typeface="Tahoma" pitchFamily="34" charset="0"/>
                        </a:rPr>
                        <a:t> </a:t>
                      </a:r>
                      <a:r>
                        <a:rPr lang="th-TH" sz="900" b="0" kern="1200" dirty="0" smtClean="0">
                          <a:solidFill>
                            <a:schemeClr val="tx1"/>
                          </a:solidFill>
                          <a:effectLst/>
                          <a:latin typeface="Tahoma" pitchFamily="34" charset="0"/>
                          <a:ea typeface="Tahoma" pitchFamily="34" charset="0"/>
                          <a:cs typeface="Tahoma" pitchFamily="34" charset="0"/>
                        </a:rPr>
                        <a:t>แต่ถ้าส่งคืนเกินระยะเวลาที่กำหนดนำมานับรวมเป็นเงินที่หน่วยงานได้รับจัดสรรทั้งหมด</a:t>
                      </a:r>
                      <a:endParaRPr lang="en-US" sz="900" b="0" kern="1200" baseline="0" dirty="0" smtClean="0">
                        <a:solidFill>
                          <a:schemeClr val="tx1"/>
                        </a:solidFill>
                        <a:effectLst/>
                        <a:latin typeface="Tahoma" pitchFamily="34" charset="0"/>
                        <a:ea typeface="Tahoma" pitchFamily="34" charset="0"/>
                        <a:cs typeface="Tahoma" pitchFamily="34" charset="0"/>
                      </a:endParaRPr>
                    </a:p>
                    <a:p>
                      <a:pPr>
                        <a:tabLst>
                          <a:tab pos="169863" algn="l"/>
                        </a:tabLst>
                      </a:pPr>
                      <a:r>
                        <a:rPr lang="en-US" sz="900" b="0" kern="1200" baseline="0" dirty="0" smtClean="0">
                          <a:solidFill>
                            <a:schemeClr val="tx1"/>
                          </a:solidFill>
                          <a:effectLst/>
                          <a:latin typeface="Tahoma" pitchFamily="34" charset="0"/>
                          <a:ea typeface="Tahoma" pitchFamily="34" charset="0"/>
                          <a:cs typeface="Tahoma" pitchFamily="34" charset="0"/>
                        </a:rPr>
                        <a:t>        </a:t>
                      </a:r>
                      <a:r>
                        <a:rPr lang="th-TH" sz="900" b="0" kern="1200" dirty="0" smtClean="0">
                          <a:solidFill>
                            <a:schemeClr val="tx1"/>
                          </a:solidFill>
                          <a:effectLst/>
                          <a:latin typeface="Tahoma" pitchFamily="34" charset="0"/>
                          <a:ea typeface="Tahoma" pitchFamily="34" charset="0"/>
                          <a:cs typeface="Tahoma" pitchFamily="34" charset="0"/>
                        </a:rPr>
                        <a:t>โดย</a:t>
                      </a:r>
                      <a:r>
                        <a:rPr lang="th-TH" sz="900" b="0" baseline="0" dirty="0" smtClean="0">
                          <a:solidFill>
                            <a:schemeClr val="tx1"/>
                          </a:solidFill>
                          <a:latin typeface="Tahoma" pitchFamily="34" charset="0"/>
                          <a:ea typeface="Tahoma" pitchFamily="34" charset="0"/>
                          <a:cs typeface="Tahoma" pitchFamily="34" charset="0"/>
                        </a:rPr>
                        <a:t>รอบที่ 1 พิจารณาจากผลการดำเนินการระหว่างวันที่ 1 ตุลาคม 2561 - 31 มีนาคม 2562 </a:t>
                      </a:r>
                      <a:br>
                        <a:rPr lang="th-TH" sz="900" b="0" baseline="0" dirty="0" smtClean="0">
                          <a:solidFill>
                            <a:schemeClr val="tx1"/>
                          </a:solidFill>
                          <a:latin typeface="Tahoma" pitchFamily="34" charset="0"/>
                          <a:ea typeface="Tahoma" pitchFamily="34" charset="0"/>
                          <a:cs typeface="Tahoma" pitchFamily="34" charset="0"/>
                        </a:rPr>
                      </a:br>
                      <a:r>
                        <a:rPr lang="th-TH" sz="900" b="0" baseline="0" dirty="0" smtClean="0">
                          <a:solidFill>
                            <a:schemeClr val="tx1"/>
                          </a:solidFill>
                          <a:latin typeface="Tahoma" pitchFamily="34" charset="0"/>
                          <a:ea typeface="Tahoma" pitchFamily="34" charset="0"/>
                          <a:cs typeface="Tahoma" pitchFamily="34" charset="0"/>
                        </a:rPr>
                        <a:t>	</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และรอบที่ 2 พิจารณาจากผลการดำเนินการระหว่างวันที่ 1 เมษายน - 30 กันยายน 2562</a:t>
                      </a:r>
                      <a:endParaRPr lang="th-TH" sz="900" b="0" kern="1200" dirty="0" smtClean="0">
                        <a:solidFill>
                          <a:schemeClr val="tx1"/>
                        </a:solidFill>
                        <a:effectLst/>
                        <a:latin typeface="Tahoma" pitchFamily="34" charset="0"/>
                        <a:ea typeface="Tahoma" pitchFamily="34" charset="0"/>
                        <a:cs typeface="Tahoma" pitchFamily="34" charset="0"/>
                      </a:endParaRPr>
                    </a:p>
                    <a:p>
                      <a:pPr marL="171450" indent="-171450">
                        <a:buAutoNum type="arabicPeriod" startAt="2"/>
                        <a:tabLst>
                          <a:tab pos="169863" algn="l"/>
                        </a:tabLst>
                      </a:pPr>
                      <a:r>
                        <a:rPr lang="th-TH" sz="900" b="0" dirty="0" smtClean="0">
                          <a:solidFill>
                            <a:schemeClr val="tx1"/>
                          </a:solidFill>
                          <a:latin typeface="Tahoma" pitchFamily="34" charset="0"/>
                          <a:ea typeface="Tahoma" pitchFamily="34" charset="0"/>
                          <a:cs typeface="Tahoma" pitchFamily="34" charset="0"/>
                        </a:rPr>
                        <a:t>พิจารณาจากผลการเบิกจ่ายเงินกองทุนฯ ที่รายงานในระบบรายงานข้อมูลกองส่งเสริมการพัฒนาฝีมือแรงงาน (</a:t>
                      </a:r>
                      <a:r>
                        <a:rPr lang="en-US" sz="900" b="0" u="sng" dirty="0" smtClean="0">
                          <a:solidFill>
                            <a:srgbClr val="0070C0"/>
                          </a:solidFill>
                          <a:latin typeface="Tahoma" pitchFamily="34" charset="0"/>
                          <a:ea typeface="Tahoma" pitchFamily="34" charset="0"/>
                          <a:cs typeface="Tahoma" pitchFamily="34" charset="0"/>
                          <a:hlinkClick r:id="rId4"/>
                        </a:rPr>
                        <a:t>http://eit.dsd.go.th/cat3</a:t>
                      </a:r>
                      <a:r>
                        <a:rPr lang="th-TH" sz="900" b="0" dirty="0" smtClean="0">
                          <a:solidFill>
                            <a:schemeClr val="tx1"/>
                          </a:solidFill>
                          <a:latin typeface="Tahoma" pitchFamily="34" charset="0"/>
                          <a:ea typeface="Tahoma" pitchFamily="34" charset="0"/>
                          <a:cs typeface="Tahoma" pitchFamily="34" charset="0"/>
                        </a:rPr>
                        <a:t>) ตามที่หน่วยงานได้รับจัดสรรตามเกณฑ์ที่กำหนด </a:t>
                      </a:r>
                    </a:p>
                    <a:p>
                      <a:pPr marL="228600" indent="-228600">
                        <a:buNone/>
                        <a:tabLst>
                          <a:tab pos="169863" algn="l"/>
                        </a:tabLst>
                      </a:pPr>
                      <a:r>
                        <a:rPr lang="th-TH" sz="900" b="0" baseline="0" dirty="0" smtClean="0">
                          <a:solidFill>
                            <a:schemeClr val="tx1"/>
                          </a:solidFill>
                          <a:latin typeface="Tahoma" pitchFamily="34" charset="0"/>
                          <a:ea typeface="Tahoma" pitchFamily="34" charset="0"/>
                          <a:cs typeface="Tahoma" pitchFamily="34" charset="0"/>
                        </a:rPr>
                        <a:t>3.	</a:t>
                      </a:r>
                      <a:r>
                        <a:rPr lang="th-TH" sz="900" b="0" u="none" baseline="0" dirty="0" smtClean="0">
                          <a:solidFill>
                            <a:schemeClr val="tx1"/>
                          </a:solidFill>
                          <a:latin typeface="Tahoma" pitchFamily="34" charset="0"/>
                          <a:ea typeface="Tahoma" pitchFamily="34" charset="0"/>
                          <a:cs typeface="Tahoma" pitchFamily="34" charset="0"/>
                        </a:rPr>
                        <a:t>เงื่อนไข </a:t>
                      </a:r>
                      <a:r>
                        <a:rPr lang="en-US" sz="900" b="0" u="none" baseline="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หากหน่วยงานไม่ดำเนินการตามข้อ 2) และ 3) ถือว่าไม่ผ่านตัวชี้วัด</a:t>
                      </a:r>
                    </a:p>
                    <a:p>
                      <a:pPr>
                        <a:tabLst>
                          <a:tab pos="169863" algn="l"/>
                        </a:tabLst>
                      </a:pPr>
                      <a:r>
                        <a:rPr lang="th-TH" sz="900" b="0" spc="0" baseline="0" dirty="0" smtClean="0">
                          <a:solidFill>
                            <a:schemeClr val="tx1"/>
                          </a:solidFill>
                          <a:latin typeface="Tahoma" pitchFamily="34" charset="0"/>
                          <a:ea typeface="Tahoma" pitchFamily="34" charset="0"/>
                          <a:cs typeface="Tahoma" pitchFamily="34" charset="0"/>
                        </a:rPr>
                        <a:t>4.	หลักฐาน (ถ้ามี) </a:t>
                      </a:r>
                      <a:r>
                        <a:rPr lang="en-US" sz="900" b="0" spc="0" baseline="0" dirty="0" smtClean="0">
                          <a:solidFill>
                            <a:schemeClr val="tx1"/>
                          </a:solidFill>
                          <a:latin typeface="Tahoma" pitchFamily="34" charset="0"/>
                          <a:ea typeface="Tahoma" pitchFamily="34" charset="0"/>
                          <a:cs typeface="Tahoma" pitchFamily="34" charset="0"/>
                        </a:rPr>
                        <a:t>: -</a:t>
                      </a:r>
                      <a:endParaRPr lang="th-TH" sz="900" b="0" spc="0" baseline="0" dirty="0" smtClean="0">
                        <a:solidFill>
                          <a:schemeClr val="tx1"/>
                        </a:solidFill>
                        <a:latin typeface="Tahoma" pitchFamily="34" charset="0"/>
                        <a:ea typeface="Tahoma" pitchFamily="34" charset="0"/>
                        <a:cs typeface="Tahoma" pitchFamily="34" charset="0"/>
                      </a:endParaRPr>
                    </a:p>
                    <a:p>
                      <a:pPr>
                        <a:tabLst>
                          <a:tab pos="169863" algn="l"/>
                        </a:tabLst>
                      </a:pPr>
                      <a:r>
                        <a:rPr lang="th-TH" sz="900" b="0" spc="0" baseline="0" dirty="0" smtClean="0">
                          <a:solidFill>
                            <a:schemeClr val="tx1"/>
                          </a:solidFill>
                          <a:latin typeface="Tahoma" pitchFamily="34" charset="0"/>
                          <a:ea typeface="Tahoma" pitchFamily="34" charset="0"/>
                          <a:cs typeface="Tahoma" pitchFamily="34" charset="0"/>
                        </a:rPr>
                        <a:t>5.  เจ้าภาพ </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กองส่งเสริมการพัฒนาฝีมือแรงงาน ผู้รับผิดชอบ </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นางกานต์รวี ปานดำ/นางสาวจิรัปภา ปิยะไพร/นางสาวสุรภา พ้นโศรก</a:t>
                      </a:r>
                      <a:r>
                        <a:rPr lang="en-US" sz="900" b="0" spc="0" baseline="0" dirty="0" smtClean="0">
                          <a:solidFill>
                            <a:schemeClr val="tx1"/>
                          </a:solidFill>
                          <a:latin typeface="Tahoma" pitchFamily="34" charset="0"/>
                          <a:ea typeface="Tahoma" pitchFamily="34" charset="0"/>
                          <a:cs typeface="Tahoma" pitchFamily="34" charset="0"/>
                        </a:rPr>
                        <a:t> </a:t>
                      </a:r>
                      <a:r>
                        <a:rPr lang="th-TH" sz="900" b="0" spc="0" baseline="0" dirty="0" smtClean="0">
                          <a:solidFill>
                            <a:schemeClr val="tx1"/>
                          </a:solidFill>
                          <a:latin typeface="Tahoma" pitchFamily="34" charset="0"/>
                          <a:ea typeface="Tahoma" pitchFamily="34" charset="0"/>
                          <a:cs typeface="Tahoma" pitchFamily="34" charset="0"/>
                        </a:rPr>
                        <a:t>โทรศัพท์ </a:t>
                      </a:r>
                      <a:r>
                        <a:rPr lang="en-US" sz="900" b="0" spc="0" baseline="0" dirty="0" smtClean="0">
                          <a:solidFill>
                            <a:schemeClr val="tx1"/>
                          </a:solidFill>
                          <a:latin typeface="Tahoma" pitchFamily="34" charset="0"/>
                          <a:ea typeface="Tahoma" pitchFamily="34" charset="0"/>
                          <a:cs typeface="Tahoma" pitchFamily="34" charset="0"/>
                        </a:rPr>
                        <a:t>: 0</a:t>
                      </a:r>
                      <a:r>
                        <a:rPr lang="th-TH" sz="900" b="0" spc="0" baseline="0" dirty="0" smtClean="0">
                          <a:solidFill>
                            <a:schemeClr val="tx1"/>
                          </a:solidFill>
                          <a:latin typeface="Tahoma" pitchFamily="34" charset="0"/>
                          <a:ea typeface="Tahoma" pitchFamily="34" charset="0"/>
                          <a:cs typeface="Tahoma" pitchFamily="34" charset="0"/>
                        </a:rPr>
                        <a:t> </a:t>
                      </a:r>
                      <a:r>
                        <a:rPr lang="en-US" sz="900" b="0" spc="0" baseline="0" dirty="0" smtClean="0">
                          <a:solidFill>
                            <a:schemeClr val="tx1"/>
                          </a:solidFill>
                          <a:latin typeface="Tahoma" pitchFamily="34" charset="0"/>
                          <a:ea typeface="Tahoma" pitchFamily="34" charset="0"/>
                          <a:cs typeface="Tahoma" pitchFamily="34" charset="0"/>
                        </a:rPr>
                        <a:t>2245 </a:t>
                      </a:r>
                      <a:r>
                        <a:rPr lang="th-TH" sz="900" b="0" spc="0" baseline="0" dirty="0" smtClean="0">
                          <a:solidFill>
                            <a:schemeClr val="tx1"/>
                          </a:solidFill>
                          <a:latin typeface="Tahoma" pitchFamily="34" charset="0"/>
                          <a:ea typeface="Tahoma" pitchFamily="34" charset="0"/>
                          <a:cs typeface="Tahoma" pitchFamily="34" charset="0"/>
                        </a:rPr>
                        <a:t>3217,  0 2245 3649</a:t>
                      </a:r>
                      <a:r>
                        <a:rPr lang="en-US" sz="900" b="0" spc="0" baseline="0" dirty="0" smtClean="0">
                          <a:solidFill>
                            <a:schemeClr val="tx1"/>
                          </a:solidFill>
                          <a:latin typeface="Tahoma" pitchFamily="34" charset="0"/>
                          <a:ea typeface="Tahoma" pitchFamily="34" charset="0"/>
                          <a:cs typeface="Tahoma" pitchFamily="34" charset="0"/>
                        </a:rPr>
                        <a:t> </a:t>
                      </a:r>
                      <a:endParaRPr lang="th-TH" sz="900" b="0" spc="0" baseline="0" dirty="0" smtClean="0">
                        <a:solidFill>
                          <a:schemeClr val="tx1"/>
                        </a:solidFill>
                        <a:latin typeface="Tahoma" pitchFamily="34" charset="0"/>
                        <a:ea typeface="Tahoma" pitchFamily="34" charset="0"/>
                        <a:cs typeface="Tahoma" pitchFamily="34" charset="0"/>
                      </a:endParaRPr>
                    </a:p>
                    <a:p>
                      <a:pPr marL="0" indent="0">
                        <a:buNone/>
                        <a:tabLst>
                          <a:tab pos="169863" algn="l"/>
                        </a:tabLst>
                        <a:defRPr/>
                      </a:pPr>
                      <a:r>
                        <a:rPr lang="th-TH" sz="900" b="0" spc="0" baseline="0" dirty="0" smtClean="0">
                          <a:solidFill>
                            <a:schemeClr val="tx1"/>
                          </a:solidFill>
                          <a:latin typeface="Tahoma" pitchFamily="34" charset="0"/>
                          <a:ea typeface="Tahoma" pitchFamily="34" charset="0"/>
                          <a:cs typeface="Tahoma" pitchFamily="34" charset="0"/>
                        </a:rPr>
                        <a:t>6.	สูตรการคำนวณ </a:t>
                      </a:r>
                      <a:r>
                        <a:rPr lang="en-US" sz="900" b="0" spc="0" baseline="0" dirty="0" smtClean="0">
                          <a:solidFill>
                            <a:schemeClr val="tx1"/>
                          </a:solidFill>
                          <a:latin typeface="Tahoma" pitchFamily="34" charset="0"/>
                          <a:ea typeface="Tahoma" pitchFamily="34" charset="0"/>
                          <a:cs typeface="Tahoma" pitchFamily="34" charset="0"/>
                        </a:rPr>
                        <a:t>: </a:t>
                      </a:r>
                    </a:p>
                    <a:p>
                      <a:pPr>
                        <a:spcBef>
                          <a:spcPts val="600"/>
                        </a:spcBef>
                        <a:tabLst>
                          <a:tab pos="169863" algn="l"/>
                        </a:tabLst>
                        <a:defRPr/>
                      </a:pPr>
                      <a:r>
                        <a:rPr lang="th-TH" sz="900" b="0" dirty="0" smtClean="0">
                          <a:solidFill>
                            <a:schemeClr val="tx1"/>
                          </a:solidFill>
                          <a:latin typeface="Tahoma" pitchFamily="34" charset="0"/>
                          <a:ea typeface="Tahoma" pitchFamily="34" charset="0"/>
                          <a:cs typeface="Tahoma" pitchFamily="34" charset="0"/>
                        </a:rPr>
                        <a:t>              </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34925" y="4859179"/>
            <a:ext cx="8424863" cy="246221"/>
          </a:xfrm>
          <a:prstGeom prst="rect">
            <a:avLst/>
          </a:prstGeom>
          <a:noFill/>
          <a:ln w="9525">
            <a:noFill/>
            <a:miter lim="800000"/>
            <a:headEnd/>
            <a:tailEnd/>
          </a:ln>
        </p:spPr>
        <p:txBody>
          <a:bodyPr>
            <a:spAutoFit/>
          </a:bodyPr>
          <a:lstStyle/>
          <a:p>
            <a:r>
              <a:rPr lang="th-TH" sz="1000" b="1" dirty="0">
                <a:latin typeface="Tahoma" pitchFamily="34" charset="0"/>
                <a:ea typeface="Tahoma" pitchFamily="34" charset="0"/>
                <a:cs typeface="Tahoma" pitchFamily="34" charset="0"/>
              </a:rPr>
              <a:t>เป้าหมายตามรอบ</a:t>
            </a:r>
            <a:r>
              <a:rPr lang="th-TH" sz="1000" b="1" dirty="0" smtClean="0">
                <a:latin typeface="Tahoma" pitchFamily="34" charset="0"/>
                <a:ea typeface="Tahoma" pitchFamily="34" charset="0"/>
                <a:cs typeface="Tahoma" pitchFamily="34" charset="0"/>
              </a:rPr>
              <a:t>ประเมิน</a:t>
            </a:r>
            <a:endParaRPr lang="th-TH" sz="1000" b="1" dirty="0">
              <a:latin typeface="Tahoma" pitchFamily="34" charset="0"/>
              <a:ea typeface="Tahoma" pitchFamily="34" charset="0"/>
              <a:cs typeface="Tahoma" pitchFamily="34" charset="0"/>
            </a:endParaRPr>
          </a:p>
        </p:txBody>
      </p:sp>
      <p:grpSp>
        <p:nvGrpSpPr>
          <p:cNvPr id="2" name="Group 4"/>
          <p:cNvGrpSpPr>
            <a:grpSpLocks/>
          </p:cNvGrpSpPr>
          <p:nvPr/>
        </p:nvGrpSpPr>
        <p:grpSpPr bwMode="auto">
          <a:xfrm>
            <a:off x="1066800" y="4953005"/>
            <a:ext cx="7943850" cy="304798"/>
            <a:chOff x="1153093" y="4069901"/>
            <a:chExt cx="7943402" cy="303577"/>
          </a:xfrm>
        </p:grpSpPr>
        <p:sp>
          <p:nvSpPr>
            <p:cNvPr id="17" name="TextBox 16"/>
            <p:cNvSpPr txBox="1"/>
            <p:nvPr/>
          </p:nvSpPr>
          <p:spPr>
            <a:xfrm>
              <a:off x="1153093" y="4069901"/>
              <a:ext cx="1336600" cy="291217"/>
            </a:xfrm>
            <a:prstGeom prst="rect">
              <a:avLst/>
            </a:prstGeom>
            <a:noFill/>
          </p:spPr>
          <p:txBody>
            <a:bodyPr>
              <a:spAutoFit/>
            </a:bodyPr>
            <a:lstStyle/>
            <a:p>
              <a:pPr algn="ctr" fontAlgn="auto">
                <a:spcBef>
                  <a:spcPts val="0"/>
                </a:spcBef>
                <a:spcAft>
                  <a:spcPts val="0"/>
                </a:spcAft>
                <a:defRPr/>
              </a:pPr>
              <a:endParaRPr lang="th-TH" sz="4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900" b="1" dirty="0">
                  <a:solidFill>
                    <a:schemeClr val="accent6">
                      <a:lumMod val="50000"/>
                    </a:schemeClr>
                  </a:solidFill>
                  <a:latin typeface="Tahoma" pitchFamily="34" charset="0"/>
                  <a:ea typeface="Tahoma" pitchFamily="34" charset="0"/>
                  <a:cs typeface="Tahoma" pitchFamily="34" charset="0"/>
                </a:rPr>
                <a:t>ปี </a:t>
              </a:r>
              <a:r>
                <a:rPr lang="en-US" sz="900" b="1" dirty="0" smtClean="0">
                  <a:solidFill>
                    <a:schemeClr val="accent6">
                      <a:lumMod val="50000"/>
                    </a:schemeClr>
                  </a:solidFill>
                  <a:latin typeface="Tahoma" pitchFamily="34" charset="0"/>
                  <a:ea typeface="Tahoma" pitchFamily="34" charset="0"/>
                  <a:cs typeface="Tahoma" pitchFamily="34" charset="0"/>
                </a:rPr>
                <a:t>61</a:t>
              </a:r>
              <a:endParaRPr lang="th-TH" sz="9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73997" y="4082262"/>
              <a:ext cx="1336600" cy="291216"/>
            </a:xfrm>
            <a:prstGeom prst="rect">
              <a:avLst/>
            </a:prstGeom>
            <a:noFill/>
          </p:spPr>
          <p:txBody>
            <a:bodyPr>
              <a:spAutoFit/>
            </a:bodyPr>
            <a:lstStyle/>
            <a:p>
              <a:pPr algn="ctr" fontAlgn="auto">
                <a:spcBef>
                  <a:spcPts val="0"/>
                </a:spcBef>
                <a:spcAft>
                  <a:spcPts val="0"/>
                </a:spcAft>
                <a:defRPr/>
              </a:pPr>
              <a:endParaRPr lang="th-TH" sz="4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400" b="1" dirty="0">
                  <a:solidFill>
                    <a:schemeClr val="accent6">
                      <a:lumMod val="75000"/>
                    </a:schemeClr>
                  </a:solidFill>
                  <a:latin typeface="Tahoma" pitchFamily="34" charset="0"/>
                  <a:ea typeface="Tahoma" pitchFamily="34" charset="0"/>
                  <a:cs typeface="Tahoma" pitchFamily="34" charset="0"/>
                </a:rPr>
                <a:t> </a:t>
              </a:r>
              <a:r>
                <a:rPr lang="th-TH" sz="900" b="1" dirty="0">
                  <a:solidFill>
                    <a:schemeClr val="accent6">
                      <a:lumMod val="75000"/>
                    </a:schemeClr>
                  </a:solidFill>
                  <a:latin typeface="Tahoma" pitchFamily="34" charset="0"/>
                  <a:ea typeface="Tahoma" pitchFamily="34" charset="0"/>
                  <a:cs typeface="Tahoma" pitchFamily="34" charset="0"/>
                </a:rPr>
                <a:t>ปี </a:t>
              </a:r>
              <a:r>
                <a:rPr lang="en-US" sz="900" b="1" dirty="0" smtClean="0">
                  <a:solidFill>
                    <a:schemeClr val="accent6">
                      <a:lumMod val="75000"/>
                    </a:schemeClr>
                  </a:solidFill>
                  <a:latin typeface="Tahoma" pitchFamily="34" charset="0"/>
                  <a:ea typeface="Tahoma" pitchFamily="34" charset="0"/>
                  <a:cs typeface="Tahoma" pitchFamily="34" charset="0"/>
                </a:rPr>
                <a:t>62</a:t>
              </a:r>
              <a:endParaRPr lang="th-TH" sz="9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1499526876"/>
              </p:ext>
            </p:extLst>
          </p:nvPr>
        </p:nvGraphicFramePr>
        <p:xfrm>
          <a:off x="60956" y="5334000"/>
          <a:ext cx="9006844" cy="1364255"/>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0544">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3711">
                <a:tc>
                  <a:txBody>
                    <a:bodyPr/>
                    <a:lstStyle/>
                    <a:p>
                      <a:pPr algn="l">
                        <a:spcAft>
                          <a:spcPts val="0"/>
                        </a:spcAft>
                      </a:pPr>
                      <a:r>
                        <a:rPr lang="th-TH" sz="900" b="1" dirty="0">
                          <a:solidFill>
                            <a:schemeClr val="tx1"/>
                          </a:solidFill>
                          <a:effectLst/>
                          <a:latin typeface="Tahoma" pitchFamily="34" charset="0"/>
                          <a:ea typeface="Tahoma" pitchFamily="34" charset="0"/>
                          <a:cs typeface="Tahoma" pitchFamily="34" charset="0"/>
                        </a:rPr>
                        <a:t>เป้าหมาย ปี </a:t>
                      </a:r>
                      <a:r>
                        <a:rPr lang="en-US" sz="900" b="1" dirty="0" smtClean="0">
                          <a:solidFill>
                            <a:schemeClr val="tx1"/>
                          </a:solidFill>
                          <a:effectLst/>
                          <a:latin typeface="Tahoma" pitchFamily="34" charset="0"/>
                          <a:ea typeface="Tahoma" pitchFamily="34" charset="0"/>
                          <a:cs typeface="Tahoma" pitchFamily="34" charset="0"/>
                        </a:rPr>
                        <a:t>62</a:t>
                      </a:r>
                      <a:endParaRPr lang="en-US" sz="9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kern="1200" dirty="0" smtClean="0">
                          <a:solidFill>
                            <a:schemeClr val="tx1"/>
                          </a:solidFill>
                          <a:effectLst/>
                          <a:latin typeface="Tahoma" pitchFamily="34" charset="0"/>
                          <a:ea typeface="Tahoma" pitchFamily="34" charset="0"/>
                          <a:cs typeface="Tahoma" pitchFamily="34" charset="0"/>
                        </a:rPr>
                        <a:t>เบิกจ่ายเงินกองทุนฯไม่น้อยกว่า ร้อยละ 52</a:t>
                      </a:r>
                      <a:r>
                        <a:rPr lang="en-US" sz="900" b="0" kern="1200" dirty="0" smtClean="0">
                          <a:solidFill>
                            <a:schemeClr val="tx1"/>
                          </a:solidFill>
                          <a:effectLst/>
                          <a:latin typeface="Tahoma" pitchFamily="34" charset="0"/>
                          <a:ea typeface="Tahoma" pitchFamily="34" charset="0"/>
                          <a:cs typeface="Tahoma" pitchFamily="34" charset="0"/>
                        </a:rPr>
                        <a:t>.29</a:t>
                      </a:r>
                      <a:endParaRPr lang="th-TH" sz="900" b="0" kern="1200" dirty="0" smtClean="0">
                        <a:solidFill>
                          <a:schemeClr val="tx1"/>
                        </a:solidFill>
                        <a:effectLst/>
                        <a:latin typeface="Tahoma" pitchFamily="34" charset="0"/>
                        <a:ea typeface="Tahoma" pitchFamily="34" charset="0"/>
                        <a:cs typeface="Tahoma" pitchFamily="34" charset="0"/>
                      </a:endParaRPr>
                    </a:p>
                    <a:p>
                      <a:pPr marL="0" indent="0" algn="l">
                        <a:buFont typeface="Arial" panose="020B0604020202020204" pitchFamily="34" charset="0"/>
                        <a:buNone/>
                      </a:pPr>
                      <a:endParaRPr lang="th-TH"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kern="1200" dirty="0" smtClean="0">
                          <a:solidFill>
                            <a:schemeClr val="tx1"/>
                          </a:solidFill>
                          <a:effectLst/>
                          <a:latin typeface="Tahoma" pitchFamily="34" charset="0"/>
                          <a:ea typeface="Tahoma" pitchFamily="34" charset="0"/>
                          <a:cs typeface="Tahoma" pitchFamily="34" charset="0"/>
                        </a:rPr>
                        <a:t>เบิกจ่ายเงินกองทุนฯภาพรวม          ไม่น้อยกว่า ร้อยละ 96</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h-TH" sz="900" b="0" kern="1200" dirty="0" smtClean="0">
                        <a:solidFill>
                          <a:schemeClr val="tx1"/>
                        </a:solidFill>
                        <a:effectLst/>
                        <a:latin typeface="Tahoma" pitchFamily="34" charset="0"/>
                        <a:ea typeface="Tahoma" pitchFamily="34" charset="0"/>
                        <a:cs typeface="Tahoma"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2779951036"/>
              </p:ext>
            </p:extLst>
          </p:nvPr>
        </p:nvGraphicFramePr>
        <p:xfrm>
          <a:off x="1447801" y="3505200"/>
          <a:ext cx="5998368" cy="1280160"/>
        </p:xfrm>
        <a:graphic>
          <a:graphicData uri="http://schemas.openxmlformats.org/drawingml/2006/table">
            <a:tbl>
              <a:tblPr firstRow="1" bandRow="1">
                <a:tableStyleId>{5C22544A-7EE6-4342-B048-85BDC9FD1C3A}</a:tableStyleId>
              </a:tblPr>
              <a:tblGrid>
                <a:gridCol w="1117275">
                  <a:extLst>
                    <a:ext uri="{9D8B030D-6E8A-4147-A177-3AD203B41FA5}"/>
                  </a:extLst>
                </a:gridCol>
                <a:gridCol w="3943848">
                  <a:extLst>
                    <a:ext uri="{9D8B030D-6E8A-4147-A177-3AD203B41FA5}"/>
                  </a:extLst>
                </a:gridCol>
                <a:gridCol w="937245">
                  <a:extLst>
                    <a:ext uri="{9D8B030D-6E8A-4147-A177-3AD203B41FA5}"/>
                  </a:extLst>
                </a:gridCol>
              </a:tblGrid>
              <a:tr h="487363">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h-TH" sz="900" b="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kern="1200" dirty="0" smtClean="0">
                          <a:solidFill>
                            <a:schemeClr val="tx1"/>
                          </a:solidFill>
                          <a:effectLst/>
                          <a:latin typeface="Tahoma" pitchFamily="34" charset="0"/>
                          <a:ea typeface="Tahoma" pitchFamily="34" charset="0"/>
                          <a:cs typeface="Tahoma" pitchFamily="34" charset="0"/>
                        </a:rPr>
                        <a:t>เงินกองทุนพัฒนาฝีมือแรงงานที่หน่วยงานเบิกจ่ายภาพรวม (พิจารณาจาก </a:t>
                      </a:r>
                      <a:r>
                        <a:rPr lang="en-US" sz="900" b="0" kern="1200" dirty="0" smtClean="0">
                          <a:solidFill>
                            <a:schemeClr val="tx1"/>
                          </a:solidFill>
                          <a:effectLst/>
                          <a:latin typeface="Tahoma" pitchFamily="34" charset="0"/>
                          <a:ea typeface="Tahoma" pitchFamily="34" charset="0"/>
                          <a:cs typeface="Tahoma" pitchFamily="34" charset="0"/>
                        </a:rPr>
                        <a:t>cat3</a:t>
                      </a:r>
                      <a:r>
                        <a:rPr lang="th-TH" sz="900" b="0" kern="1200" dirty="0" smtClean="0">
                          <a:solidFill>
                            <a:schemeClr val="tx1"/>
                          </a:solidFill>
                          <a:effectLst/>
                          <a:latin typeface="Tahoma" pitchFamily="34" charset="0"/>
                          <a:ea typeface="Tahoma" pitchFamily="34" charset="0"/>
                          <a:cs typeface="Tahoma" pitchFamily="34" charset="0"/>
                        </a:rPr>
                        <a:t>)</a:t>
                      </a:r>
                      <a:endParaRPr lang="th-TH" sz="9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7363">
                <a:tc vMerge="1">
                  <a:txBody>
                    <a:bodyPr/>
                    <a:lstStyle/>
                    <a:p>
                      <a:endParaRPr lang="th-TH" dirty="0"/>
                    </a:p>
                  </a:txBody>
                  <a:tcPr>
                    <a:noFill/>
                  </a:tcPr>
                </a:tc>
                <a:tc>
                  <a:txBody>
                    <a:bodyPr/>
                    <a:lstStyle/>
                    <a:p>
                      <a:pPr algn="ctr"/>
                      <a:r>
                        <a:rPr lang="th-TH" sz="900" b="0" dirty="0" smtClean="0">
                          <a:latin typeface="Tahoma" pitchFamily="34" charset="0"/>
                          <a:ea typeface="Tahoma" pitchFamily="34" charset="0"/>
                          <a:cs typeface="Tahoma" pitchFamily="34" charset="0"/>
                        </a:rPr>
                        <a:t>    </a:t>
                      </a:r>
                      <a:r>
                        <a:rPr lang="th-TH" sz="900" b="0" baseline="0" dirty="0" smtClean="0">
                          <a:latin typeface="Tahoma" pitchFamily="34" charset="0"/>
                          <a:ea typeface="Tahoma" pitchFamily="34" charset="0"/>
                          <a:cs typeface="Tahoma" pitchFamily="34" charset="0"/>
                        </a:rPr>
                        <a:t> เงินกองทุนพัฒนาฝีมือแรงงานที่หน่วยงานได้รับทั้งหมด</a:t>
                      </a:r>
                      <a:endParaRPr lang="en-US" sz="900" b="0" baseline="0" dirty="0" smtClean="0">
                        <a:latin typeface="Tahoma" pitchFamily="34" charset="0"/>
                        <a:ea typeface="Tahoma" pitchFamily="34" charset="0"/>
                        <a:cs typeface="Tahoma" pitchFamily="34" charset="0"/>
                      </a:endParaRPr>
                    </a:p>
                    <a:p>
                      <a:pPr algn="ctr"/>
                      <a:endParaRPr lang="en-US" sz="900" b="0" baseline="0" dirty="0" smtClean="0">
                        <a:latin typeface="Tahoma" pitchFamily="34" charset="0"/>
                        <a:ea typeface="Tahoma" pitchFamily="34" charset="0"/>
                        <a:cs typeface="Tahoma" pitchFamily="34" charset="0"/>
                      </a:endParaRPr>
                    </a:p>
                    <a:p>
                      <a:pPr algn="ctr"/>
                      <a:endParaRPr lang="en-US" sz="900" b="0" baseline="0" dirty="0" smtClean="0">
                        <a:latin typeface="Tahoma" pitchFamily="34" charset="0"/>
                        <a:ea typeface="Tahoma" pitchFamily="34" charset="0"/>
                        <a:cs typeface="Tahoma" pitchFamily="34" charset="0"/>
                      </a:endParaRPr>
                    </a:p>
                    <a:p>
                      <a:pPr algn="ctr"/>
                      <a:r>
                        <a:rPr lang="th-TH" sz="900" b="0" dirty="0" smtClean="0">
                          <a:latin typeface="Tahoma" pitchFamily="34" charset="0"/>
                          <a:ea typeface="Tahoma" pitchFamily="34" charset="0"/>
                          <a:cs typeface="Tahoma" pitchFamily="34" charset="0"/>
                        </a:rPr>
                        <a:t>     </a:t>
                      </a:r>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3442823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009004" y="142877"/>
            <a:ext cx="1000106" cy="1000107"/>
          </a:xfrm>
          <a:prstGeom prst="rect">
            <a:avLst/>
          </a:prstGeom>
          <a:noFill/>
        </p:spPr>
      </p:pic>
      <p:sp>
        <p:nvSpPr>
          <p:cNvPr id="6" name="TextBox 5"/>
          <p:cNvSpPr txBox="1"/>
          <p:nvPr/>
        </p:nvSpPr>
        <p:spPr>
          <a:xfrm>
            <a:off x="0" y="-3413"/>
            <a:ext cx="8602173" cy="646331"/>
          </a:xfrm>
          <a:prstGeom prst="rect">
            <a:avLst/>
          </a:prstGeom>
          <a:noFill/>
        </p:spPr>
        <p:txBody>
          <a:bodyPr wrap="square" rtlCol="0">
            <a:spAutoFit/>
          </a:bodyPr>
          <a:lstStyle/>
          <a:p>
            <a:r>
              <a:rPr lang="th-TH" sz="2000" b="1" dirty="0" smtClean="0">
                <a:latin typeface="Tahoma" pitchFamily="34" charset="0"/>
                <a:cs typeface="Tahoma" pitchFamily="34" charset="0"/>
              </a:rPr>
              <a:t>ตัวชี้วัด องค์ประกอบที่ 5  </a:t>
            </a:r>
            <a:r>
              <a:rPr lang="en-US" sz="1200" b="1" dirty="0" smtClean="0">
                <a:latin typeface="Tahoma" pitchFamily="34" charset="0"/>
                <a:cs typeface="Tahoma" pitchFamily="34" charset="0"/>
              </a:rPr>
              <a:t>Potential Based </a:t>
            </a:r>
            <a:r>
              <a:rPr lang="th-TH" sz="1000" b="1" dirty="0" smtClean="0">
                <a:latin typeface="Tahoma" pitchFamily="34" charset="0"/>
                <a:cs typeface="Tahoma" pitchFamily="34" charset="0"/>
              </a:rPr>
              <a:t>(สถาบันพัฒนาฝีมือแรงงาน/สำนักงานพัฒนาฝีมือแรงงาน</a:t>
            </a:r>
            <a:r>
              <a:rPr lang="en-US" sz="1000" b="1" dirty="0" smtClean="0">
                <a:latin typeface="Tahoma" pitchFamily="34" charset="0"/>
                <a:cs typeface="Tahoma" pitchFamily="34" charset="0"/>
              </a:rPr>
              <a:t> 77 </a:t>
            </a:r>
            <a:r>
              <a:rPr lang="th-TH" sz="1000" b="1" dirty="0" smtClean="0">
                <a:latin typeface="Tahoma" pitchFamily="34" charset="0"/>
                <a:cs typeface="Tahoma" pitchFamily="34" charset="0"/>
              </a:rPr>
              <a:t>แห่ง)</a:t>
            </a:r>
            <a:endParaRPr lang="th-TH" sz="1000" b="1" dirty="0">
              <a:latin typeface="Tahoma" pitchFamily="34" charset="0"/>
              <a:cs typeface="Tahoma" pitchFamily="34" charset="0"/>
            </a:endParaRPr>
          </a:p>
          <a:p>
            <a:r>
              <a:rPr lang="th-TH" sz="1600" b="1" dirty="0" smtClean="0">
                <a:solidFill>
                  <a:schemeClr val="tx1">
                    <a:lumMod val="65000"/>
                    <a:lumOff val="35000"/>
                  </a:schemeClr>
                </a:solidFill>
                <a:latin typeface="Tahoma" pitchFamily="34" charset="0"/>
                <a:ea typeface="Tahoma" pitchFamily="34" charset="0"/>
                <a:cs typeface="Tahoma" pitchFamily="34" charset="0"/>
              </a:rPr>
              <a:t>การปฏิบัติราชการระดับหน่วยงานภายใน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a:t>
            </a:r>
            <a:r>
              <a:rPr lang="th-TH" sz="1600" b="1" dirty="0" smtClean="0">
                <a:solidFill>
                  <a:prstClr val="black"/>
                </a:solidFill>
                <a:latin typeface="Tahoma" pitchFamily="34" charset="0"/>
                <a:ea typeface="Tahoma" pitchFamily="34" charset="0"/>
                <a:cs typeface="Tahoma" pitchFamily="34" charset="0"/>
              </a:rPr>
              <a:t>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35496" y="642918"/>
            <a:ext cx="8064896" cy="71438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ตัวชี้วัด 5.4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ความสำเร็จของการดำเนินการจัดตั้งศูนย์ทดสอบมาตรฐานฝีมือแรงงานแห่งชาติที่ได้รับอนุญาต</a:t>
            </a:r>
          </a:p>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                  </a:t>
            </a:r>
          </a:p>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                  </a:t>
            </a:r>
          </a:p>
        </p:txBody>
      </p:sp>
      <p:sp>
        <p:nvSpPr>
          <p:cNvPr id="12" name="TextBox 11"/>
          <p:cNvSpPr txBox="1"/>
          <p:nvPr/>
        </p:nvSpPr>
        <p:spPr>
          <a:xfrm>
            <a:off x="102003" y="1357298"/>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299146429"/>
              </p:ext>
            </p:extLst>
          </p:nvPr>
        </p:nvGraphicFramePr>
        <p:xfrm>
          <a:off x="142844" y="1643050"/>
          <a:ext cx="8772556" cy="3309950"/>
        </p:xfrm>
        <a:graphic>
          <a:graphicData uri="http://schemas.openxmlformats.org/drawingml/2006/table">
            <a:tbl>
              <a:tblPr firstRow="1" bandRow="1">
                <a:tableStyleId>{5C22544A-7EE6-4342-B048-85BDC9FD1C3A}</a:tableStyleId>
              </a:tblPr>
              <a:tblGrid>
                <a:gridCol w="8772556">
                  <a:extLst>
                    <a:ext uri="{9D8B030D-6E8A-4147-A177-3AD203B41FA5}">
                      <a16:colId xmlns="" xmlns:a16="http://schemas.microsoft.com/office/drawing/2014/main" val="20000"/>
                    </a:ext>
                  </a:extLst>
                </a:gridCol>
              </a:tblGrid>
              <a:tr h="3309950">
                <a:tc>
                  <a:txBody>
                    <a:bodyPr/>
                    <a:lstStyle/>
                    <a:p>
                      <a:pPr marL="228600" indent="-228600">
                        <a:buAutoNum type="arabicPeriod"/>
                        <a:defRPr/>
                      </a:pPr>
                      <a:r>
                        <a:rPr lang="th-TH" sz="1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ความสำเร็จของของการดำเนินการการจัดตั้งศูนย์ทดสอบมาตรฐานฝีมือแรงงานแห่งชาติ</a:t>
                      </a:r>
                      <a:endParaRPr lang="en-US" sz="1000" b="0" u="sng"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1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พิจารณาจากการจัดตังศูนย์พัฒนาฝีมือแรงงาน</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สาขาใหม่ หรือเพิ่มระดับ จำนวนอย่างน้อย 1 สาขาหรือ 1 ระดับ ของ</a:t>
                      </a:r>
                      <a:r>
                        <a:rPr lang="th-TH" sz="1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สถาบันพัฒนาฝีมือแรงงาน/สำนักงานพัฒนาฝีมือแรงงานแรงงาน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1 ในระหว่างวันที่ 1 ตค. 2561 – 31 มีนาคม 2562 และรอบที่ 2 ระหว่างเดือน 1 เมษายน – 30 กันยายน 2562 </a:t>
                      </a:r>
                    </a:p>
                    <a:p>
                      <a:pPr marL="228600" indent="-228600">
                        <a:buAutoNum type="arabicPeriod" startAt="3"/>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แผนการขับเคลื่อนการดำเนินการของสถาบันพัฒนาฝีมือแรงงาน/สำนักงานพัฒนาฝีมือแรงงาน ดังนี้</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จัดทำแผนการดำเนินการ</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ประชุมชี้แจง/แนะนำประชาสัมพันธ์การจัดตั้งศูนย์ทดสอบมาตรฐานฝีมือแรงงานฯ แก่หน่วยงานภาครัฐและภาคเอกชนที่ขอจัดตั้ง</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รับเรื่องขอจัดตั้งศูนย์ทดสอบฯ อย่างน้อย 1 แห่ง หรือสาขาหรือระดับ ตรวจสอบความพร้อม ความเหมาะสม และรายงานผลการพิจารณาอนุญาตฯ</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4. บันทึกข้อมูลศูนย์ทดสอบที่ได้รับอนุญาตเข้าระบบ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Data Center</a:t>
                      </a:r>
                      <a:endPar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5. บันทึกข้อมูลการทดสอบมาตรฐานฝีมือแรงงานของศูนย์ทดสอบที่ได้รับอนุญาต</a:t>
                      </a:r>
                    </a:p>
                    <a:p>
                      <a:pPr marL="228600" indent="-228600">
                        <a:buAutoNum type="arabicPeriod" startAt="4"/>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ศูนย์ทดสอบมาตรฐานฝีมือแรงงานแห่งชาติที่ได้รับอนุญาติบันทึกข้อมูลลงในระบบ</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Data Center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และบันทึกการทดสอบมาตรฐานฝีมือแรงงานทั้งที่จัดตั้งแล้ว</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และจัดตั้งในปีงบประมาณ 2562</a:t>
                      </a:r>
                    </a:p>
                    <a:p>
                      <a:pPr marL="228600" indent="-228600">
                        <a:buAutoNum type="arabicPeriod" startAt="5"/>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เอกสารในการพิจารณา ครึ่งปีแรก  1. แผนการดำเนินงาน  2.เอกสารที่เกี่ยวกับการประชุมชี้แจงหรือสัมมนา/รายชื่อผู้เข้าร่วมประชุมชี้แจงหรือสัมมนา</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ครึ่งปีหลัง  1. การบันทึกข้อมูลศูนย์ทดอบฯที่ได้รับอนุญาตในระบบ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Data Center</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2.การบันทึกข้อมูลการทดสอบมาตรฐานฝีมือแรงงาน</a:t>
                      </a:r>
                    </a:p>
                    <a:p>
                      <a:pPr marL="228600" indent="-228600">
                        <a:buNone/>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ของศูนย์ทดสอบที่ได้รับอนุญาตที่จัดตั้งแล้วและจัดตั้งใหม่ในปีงบประมาณ 2562</a:t>
                      </a:r>
                    </a:p>
                    <a:p>
                      <a:pPr marL="228600" indent="-228600">
                        <a:buAutoNum type="arabicPeriod" startAt="6"/>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สำนักพัฒนามาตรฐานและทดสอบฝีมือแรงงาน ผู้รับผิดชอบ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นางอุษา  ศิริสนธิวรรธน  นายธงชัย  จิตต์หาญ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0</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2245-4837</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105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7"/>
                        <a:defRPr/>
                      </a:pP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สูตรคำนวณ(ถ้ามี) </a:t>
                      </a:r>
                      <a:r>
                        <a:rPr lang="en-US"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1000" b="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15" name="TextBox 14"/>
          <p:cNvSpPr txBox="1"/>
          <p:nvPr/>
        </p:nvSpPr>
        <p:spPr>
          <a:xfrm>
            <a:off x="0" y="5163979"/>
            <a:ext cx="8424936"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a:t>
            </a:r>
            <a:r>
              <a:rPr lang="th-TH" sz="1000" b="1" dirty="0" smtClean="0">
                <a:latin typeface="Tahoma" pitchFamily="34" charset="0"/>
                <a:ea typeface="Tahoma" pitchFamily="34" charset="0"/>
                <a:cs typeface="Tahoma" pitchFamily="34" charset="0"/>
              </a:rPr>
              <a:t>ประเมิน</a:t>
            </a:r>
            <a:endParaRPr lang="th-TH" sz="1000" b="1" dirty="0">
              <a:latin typeface="Tahoma" pitchFamily="34" charset="0"/>
              <a:ea typeface="Tahoma" pitchFamily="34" charset="0"/>
              <a:cs typeface="Tahoma" pitchFamily="34" charset="0"/>
            </a:endParaRPr>
          </a:p>
        </p:txBody>
      </p:sp>
      <p:grpSp>
        <p:nvGrpSpPr>
          <p:cNvPr id="2" name="Group 4"/>
          <p:cNvGrpSpPr/>
          <p:nvPr/>
        </p:nvGrpSpPr>
        <p:grpSpPr>
          <a:xfrm>
            <a:off x="1124398" y="5353048"/>
            <a:ext cx="7943402" cy="285752"/>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60</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61</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 xmlns:a16="http://schemas.microsoft.com/office/drawing/2014/main" id="{158A2FA5-4FFE-4AC3-B2CB-0934EC5F31E6}"/>
              </a:ext>
            </a:extLst>
          </p:cNvPr>
          <p:cNvGraphicFramePr>
            <a:graphicFrameLocks noGrp="1"/>
          </p:cNvGraphicFramePr>
          <p:nvPr>
            <p:extLst>
              <p:ext uri="{D42A27DB-BD31-4B8C-83A1-F6EECF244321}">
                <p14:modId xmlns:p14="http://schemas.microsoft.com/office/powerpoint/2010/main" val="2487295082"/>
              </p:ext>
            </p:extLst>
          </p:nvPr>
        </p:nvGraphicFramePr>
        <p:xfrm>
          <a:off x="60956" y="5745480"/>
          <a:ext cx="9006844" cy="1036320"/>
        </p:xfrm>
        <a:graphic>
          <a:graphicData uri="http://schemas.openxmlformats.org/drawingml/2006/table">
            <a:tbl>
              <a:tblPr firstRow="1"/>
              <a:tblGrid>
                <a:gridCol w="1160780">
                  <a:extLst>
                    <a:ext uri="{9D8B030D-6E8A-4147-A177-3AD203B41FA5}">
                      <a16:colId xmlns="" xmlns:a16="http://schemas.microsoft.com/office/drawing/2014/main" val="20000"/>
                    </a:ext>
                  </a:extLst>
                </a:gridCol>
                <a:gridCol w="403270">
                  <a:extLst>
                    <a:ext uri="{9D8B030D-6E8A-4147-A177-3AD203B41FA5}">
                      <a16:colId xmlns="" xmlns:a16="http://schemas.microsoft.com/office/drawing/2014/main" val="20001"/>
                    </a:ext>
                  </a:extLst>
                </a:gridCol>
                <a:gridCol w="391885">
                  <a:extLst>
                    <a:ext uri="{9D8B030D-6E8A-4147-A177-3AD203B41FA5}">
                      <a16:colId xmlns="" xmlns:a16="http://schemas.microsoft.com/office/drawing/2014/main" val="20002"/>
                    </a:ext>
                  </a:extLst>
                </a:gridCol>
                <a:gridCol w="371789">
                  <a:extLst>
                    <a:ext uri="{9D8B030D-6E8A-4147-A177-3AD203B41FA5}">
                      <a16:colId xmlns="" xmlns:a16="http://schemas.microsoft.com/office/drawing/2014/main" val="20003"/>
                    </a:ext>
                  </a:extLst>
                </a:gridCol>
                <a:gridCol w="492370">
                  <a:extLst>
                    <a:ext uri="{9D8B030D-6E8A-4147-A177-3AD203B41FA5}">
                      <a16:colId xmlns="" xmlns:a16="http://schemas.microsoft.com/office/drawing/2014/main" val="20004"/>
                    </a:ext>
                  </a:extLst>
                </a:gridCol>
                <a:gridCol w="442127">
                  <a:extLst>
                    <a:ext uri="{9D8B030D-6E8A-4147-A177-3AD203B41FA5}">
                      <a16:colId xmlns="" xmlns:a16="http://schemas.microsoft.com/office/drawing/2014/main" val="20005"/>
                    </a:ext>
                  </a:extLst>
                </a:gridCol>
                <a:gridCol w="1918576">
                  <a:extLst>
                    <a:ext uri="{9D8B030D-6E8A-4147-A177-3AD203B41FA5}">
                      <a16:colId xmlns="" xmlns:a16="http://schemas.microsoft.com/office/drawing/2014/main" val="20006"/>
                    </a:ext>
                  </a:extLst>
                </a:gridCol>
                <a:gridCol w="392545">
                  <a:extLst>
                    <a:ext uri="{9D8B030D-6E8A-4147-A177-3AD203B41FA5}">
                      <a16:colId xmlns="" xmlns:a16="http://schemas.microsoft.com/office/drawing/2014/main" val="20007"/>
                    </a:ext>
                  </a:extLst>
                </a:gridCol>
                <a:gridCol w="391886">
                  <a:extLst>
                    <a:ext uri="{9D8B030D-6E8A-4147-A177-3AD203B41FA5}">
                      <a16:colId xmlns="" xmlns:a16="http://schemas.microsoft.com/office/drawing/2014/main" val="20008"/>
                    </a:ext>
                  </a:extLst>
                </a:gridCol>
                <a:gridCol w="391885">
                  <a:extLst>
                    <a:ext uri="{9D8B030D-6E8A-4147-A177-3AD203B41FA5}">
                      <a16:colId xmlns="" xmlns:a16="http://schemas.microsoft.com/office/drawing/2014/main" val="20009"/>
                    </a:ext>
                  </a:extLst>
                </a:gridCol>
                <a:gridCol w="391886">
                  <a:extLst>
                    <a:ext uri="{9D8B030D-6E8A-4147-A177-3AD203B41FA5}">
                      <a16:colId xmlns="" xmlns:a16="http://schemas.microsoft.com/office/drawing/2014/main" val="20010"/>
                    </a:ext>
                  </a:extLst>
                </a:gridCol>
                <a:gridCol w="391886">
                  <a:extLst>
                    <a:ext uri="{9D8B030D-6E8A-4147-A177-3AD203B41FA5}">
                      <a16:colId xmlns="" xmlns:a16="http://schemas.microsoft.com/office/drawing/2014/main" val="20011"/>
                    </a:ext>
                  </a:extLst>
                </a:gridCol>
                <a:gridCol w="1865959">
                  <a:extLst>
                    <a:ext uri="{9D8B030D-6E8A-4147-A177-3AD203B41FA5}">
                      <a16:colId xmlns="" xmlns:a16="http://schemas.microsoft.com/office/drawing/2014/main" val="20012"/>
                    </a:ext>
                  </a:extLst>
                </a:gridCol>
              </a:tblGrid>
              <a:tr h="191185">
                <a:tc>
                  <a:txBody>
                    <a:bodyPr/>
                    <a:lstStyle/>
                    <a:p>
                      <a:pPr lvl="0" algn="thaiDist"/>
                      <a:endParaRPr lang="en-US" sz="800" b="1" dirty="0">
                        <a:solidFill>
                          <a:schemeClr val="bg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191185">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a:t>
                      </a:r>
                      <a:r>
                        <a:rPr lang="th-TH" sz="800" b="1" dirty="0" smtClean="0">
                          <a:solidFill>
                            <a:schemeClr val="tx1"/>
                          </a:solidFill>
                          <a:effectLst/>
                          <a:latin typeface="Tahoma" pitchFamily="34" charset="0"/>
                          <a:ea typeface="Tahoma" pitchFamily="34" charset="0"/>
                          <a:cs typeface="Tahoma" pitchFamily="34" charset="0"/>
                        </a:rPr>
                        <a:t>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ประชุมชี้แจง/แนะนำหน่วยงานภาครัฐและภาคเอกชนที่ขอจัดตั้งเป็นศูนย์ทดสอบมาตรฐานฝีมือแรงงานแห่งชาติที่ได้รับอนุญาติ</a:t>
                      </a:r>
                      <a:endParaRPr lang="en-US" sz="800" b="0" kern="1200" baseline="0" dirty="0" smtClean="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บันทึกข้อมูลศูนย์ทดสอบที่ได้รับอนุญาต</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dirty="0" smtClean="0">
                          <a:solidFill>
                            <a:schemeClr val="tx1"/>
                          </a:solidFill>
                          <a:effectLst/>
                          <a:latin typeface="Tahoma" pitchFamily="34" charset="0"/>
                          <a:ea typeface="Tahoma" pitchFamily="34" charset="0"/>
                          <a:cs typeface="Tahoma" pitchFamily="34" charset="0"/>
                        </a:rPr>
                        <a:t>บันทึกข้อมูลผู้ผ่านการทดสอบมาตรฐานฝีมือแรงงานแห่งชาติของแต่ละศูนย์ทดสอบฯ</a:t>
                      </a:r>
                      <a:r>
                        <a:rPr lang="th-TH" sz="800" b="0" kern="1200" baseline="0" dirty="0" smtClean="0">
                          <a:solidFill>
                            <a:schemeClr val="tx1"/>
                          </a:solidFill>
                          <a:effectLst/>
                          <a:latin typeface="Tahoma" pitchFamily="34" charset="0"/>
                          <a:ea typeface="Tahoma" pitchFamily="34" charset="0"/>
                          <a:cs typeface="Tahoma" pitchFamily="34" charset="0"/>
                        </a:rPr>
                        <a:t> ที่ได้รับอนุญาต</a:t>
                      </a:r>
                      <a:endParaRPr lang="en-US" sz="800" b="0" kern="1200" baseline="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768308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009004" y="142877"/>
            <a:ext cx="1000106" cy="1000107"/>
          </a:xfrm>
          <a:prstGeom prst="rect">
            <a:avLst/>
          </a:prstGeom>
          <a:noFill/>
        </p:spPr>
      </p:pic>
      <p:sp>
        <p:nvSpPr>
          <p:cNvPr id="6" name="TextBox 5"/>
          <p:cNvSpPr txBox="1"/>
          <p:nvPr/>
        </p:nvSpPr>
        <p:spPr>
          <a:xfrm>
            <a:off x="0" y="101025"/>
            <a:ext cx="8602173" cy="584775"/>
          </a:xfrm>
          <a:prstGeom prst="rect">
            <a:avLst/>
          </a:prstGeom>
          <a:noFill/>
        </p:spPr>
        <p:txBody>
          <a:bodyPr wrap="square" rtlCol="0">
            <a:spAutoFit/>
          </a:bodyPr>
          <a:lstStyle/>
          <a:p>
            <a:r>
              <a:rPr lang="th-TH" sz="1600" b="1" kern="1400" dirty="0" smtClean="0">
                <a:latin typeface="Tahoma" pitchFamily="34" charset="0"/>
                <a:cs typeface="Tahoma" pitchFamily="34" charset="0"/>
              </a:rPr>
              <a:t>ตัวชี้วัด องค์ประกอบที่ 5 </a:t>
            </a:r>
            <a:r>
              <a:rPr lang="en-US" sz="1600" kern="1400" dirty="0" smtClean="0">
                <a:latin typeface="Tahoma" pitchFamily="34" charset="0"/>
                <a:cs typeface="Tahoma" pitchFamily="34" charset="0"/>
              </a:rPr>
              <a:t>Potential Base </a:t>
            </a:r>
            <a:r>
              <a:rPr lang="th-TH" sz="1100" b="1" kern="1400" dirty="0" smtClean="0">
                <a:latin typeface="Tahoma" pitchFamily="34" charset="0"/>
                <a:cs typeface="Tahoma" pitchFamily="34" charset="0"/>
              </a:rPr>
              <a:t>(สถาบันพัฒนาฝีมือแรงงาน / สำนักงานพัฒนาฝีมือแรงงาน 77 แห่ง)</a:t>
            </a:r>
            <a:endParaRPr lang="th-TH" sz="1100" b="1" kern="1400" dirty="0">
              <a:latin typeface="Tahoma" pitchFamily="34" charset="0"/>
              <a:cs typeface="Tahoma" pitchFamily="34" charset="0"/>
            </a:endParaRPr>
          </a:p>
          <a:p>
            <a:r>
              <a:rPr lang="th-TH" sz="1600" b="1" dirty="0" smtClean="0">
                <a:solidFill>
                  <a:schemeClr val="tx1">
                    <a:lumMod val="65000"/>
                    <a:lumOff val="35000"/>
                  </a:schemeClr>
                </a:solidFill>
                <a:latin typeface="Tahoma" pitchFamily="34" charset="0"/>
                <a:ea typeface="Tahoma" pitchFamily="34" charset="0"/>
                <a:cs typeface="Tahoma" pitchFamily="34" charset="0"/>
              </a:rPr>
              <a:t>การปฏิบัติราชการระดับหน่วยงานภายใน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a:t>
            </a:r>
            <a:r>
              <a:rPr lang="th-TH" sz="1600" b="1" dirty="0" smtClean="0">
                <a:solidFill>
                  <a:prstClr val="black"/>
                </a:solidFill>
                <a:latin typeface="Tahoma" pitchFamily="34" charset="0"/>
                <a:ea typeface="Tahoma" pitchFamily="34" charset="0"/>
                <a:cs typeface="Tahoma" pitchFamily="34" charset="0"/>
              </a:rPr>
              <a:t>2</a:t>
            </a:r>
            <a:endParaRPr lang="th-TH" sz="16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152400" y="685800"/>
            <a:ext cx="7805221" cy="64294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ตัวชี้วัด 5.5 </a:t>
            </a:r>
            <a:r>
              <a:rPr lang="en-US" sz="1400" kern="0" dirty="0" smtClean="0">
                <a:solidFill>
                  <a:schemeClr val="tx1"/>
                </a:solidFill>
                <a:latin typeface="Tahoma" pitchFamily="34" charset="0"/>
                <a:ea typeface="Tahoma" pitchFamily="34" charset="0"/>
                <a:cs typeface="Tahoma" pitchFamily="34" charset="0"/>
              </a:rPr>
              <a:t>: </a:t>
            </a:r>
            <a:r>
              <a:rPr lang="th-TH" sz="1400" kern="0" dirty="0" smtClean="0">
                <a:solidFill>
                  <a:schemeClr val="tx1"/>
                </a:solidFill>
                <a:latin typeface="Tahoma" pitchFamily="34" charset="0"/>
                <a:ea typeface="Tahoma" pitchFamily="34" charset="0"/>
                <a:cs typeface="Tahoma" pitchFamily="34" charset="0"/>
              </a:rPr>
              <a:t>ความสำเร็จของการดำเนินการขอรับเครื่องหมายมาตรฐาน</a:t>
            </a:r>
            <a:r>
              <a:rPr lang="th-TH" sz="1400" kern="0" dirty="0">
                <a:solidFill>
                  <a:schemeClr val="tx1"/>
                </a:solidFill>
                <a:latin typeface="Tahoma" pitchFamily="34" charset="0"/>
                <a:ea typeface="Tahoma" pitchFamily="34" charset="0"/>
                <a:cs typeface="Tahoma" pitchFamily="34" charset="0"/>
              </a:rPr>
              <a:t>ฝีมือแรงงานแห่งชาติ</a:t>
            </a:r>
            <a:r>
              <a:rPr lang="th-TH" sz="1400" kern="0" dirty="0" smtClean="0">
                <a:solidFill>
                  <a:schemeClr val="tx1"/>
                </a:solidFill>
                <a:latin typeface="Tahoma" pitchFamily="34" charset="0"/>
                <a:ea typeface="Tahoma" pitchFamily="34" charset="0"/>
                <a:cs typeface="Tahoma" pitchFamily="34" charset="0"/>
              </a:rPr>
              <a:t/>
            </a:r>
            <a:br>
              <a:rPr lang="th-TH" sz="1400" kern="0" dirty="0" smtClean="0">
                <a:solidFill>
                  <a:schemeClr val="tx1"/>
                </a:solidFill>
                <a:latin typeface="Tahoma" pitchFamily="34" charset="0"/>
                <a:ea typeface="Tahoma" pitchFamily="34" charset="0"/>
                <a:cs typeface="Tahoma" pitchFamily="34" charset="0"/>
              </a:rPr>
            </a:br>
            <a:r>
              <a:rPr lang="th-TH" sz="1400" kern="0" dirty="0" smtClean="0">
                <a:solidFill>
                  <a:schemeClr val="tx1"/>
                </a:solidFill>
                <a:latin typeface="Tahoma" pitchFamily="34" charset="0"/>
                <a:ea typeface="Tahoma" pitchFamily="34" charset="0"/>
                <a:cs typeface="Tahoma" pitchFamily="34" charset="0"/>
              </a:rPr>
              <a:t>                  ของสถานประกอบกิจการ</a:t>
            </a:r>
          </a:p>
          <a:p>
            <a:pPr fontAlgn="base">
              <a:spcAft>
                <a:spcPts val="600"/>
              </a:spcAft>
            </a:pPr>
            <a:r>
              <a:rPr lang="th-TH" sz="1400" kern="0" dirty="0" smtClean="0">
                <a:solidFill>
                  <a:srgbClr val="FF0000"/>
                </a:solidFill>
                <a:latin typeface="Tahoma" pitchFamily="34" charset="0"/>
                <a:ea typeface="Tahoma" pitchFamily="34" charset="0"/>
                <a:cs typeface="Tahoma" pitchFamily="34" charset="0"/>
              </a:rPr>
              <a:t>                    </a:t>
            </a:r>
          </a:p>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                  </a:t>
            </a:r>
          </a:p>
          <a:p>
            <a:pPr fontAlgn="base">
              <a:spcAft>
                <a:spcPts val="600"/>
              </a:spcAft>
            </a:pPr>
            <a:r>
              <a:rPr lang="th-TH" sz="1400" kern="0" dirty="0" smtClean="0">
                <a:solidFill>
                  <a:schemeClr val="tx1"/>
                </a:solidFill>
                <a:latin typeface="Tahoma" pitchFamily="34" charset="0"/>
                <a:ea typeface="Tahoma" pitchFamily="34" charset="0"/>
                <a:cs typeface="Tahoma" pitchFamily="34" charset="0"/>
              </a:rPr>
              <a:t>                  </a:t>
            </a:r>
          </a:p>
        </p:txBody>
      </p:sp>
      <p:sp>
        <p:nvSpPr>
          <p:cNvPr id="12" name="TextBox 11"/>
          <p:cNvSpPr txBox="1"/>
          <p:nvPr/>
        </p:nvSpPr>
        <p:spPr>
          <a:xfrm>
            <a:off x="102003" y="1357298"/>
            <a:ext cx="4392413" cy="261610"/>
          </a:xfrm>
          <a:prstGeom prst="rect">
            <a:avLst/>
          </a:prstGeom>
          <a:noFill/>
        </p:spPr>
        <p:txBody>
          <a:bodyPr wrap="square" rtlCol="0">
            <a:spAutoFit/>
          </a:bodyPr>
          <a:lstStyle/>
          <a:p>
            <a:r>
              <a:rPr lang="th-TH" sz="1100" b="1" dirty="0">
                <a:solidFill>
                  <a:schemeClr val="tx1"/>
                </a:solidFill>
                <a:latin typeface="Tahoma" pitchFamily="34" charset="0"/>
                <a:ea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932865332"/>
              </p:ext>
            </p:extLst>
          </p:nvPr>
        </p:nvGraphicFramePr>
        <p:xfrm>
          <a:off x="102004" y="1643051"/>
          <a:ext cx="8864684" cy="3233749"/>
        </p:xfrm>
        <a:graphic>
          <a:graphicData uri="http://schemas.openxmlformats.org/drawingml/2006/table">
            <a:tbl>
              <a:tblPr firstRow="1" bandRow="1">
                <a:tableStyleId>{5C22544A-7EE6-4342-B048-85BDC9FD1C3A}</a:tableStyleId>
              </a:tblPr>
              <a:tblGrid>
                <a:gridCol w="8864684">
                  <a:extLst>
                    <a:ext uri="{9D8B030D-6E8A-4147-A177-3AD203B41FA5}">
                      <a16:colId xmlns="" xmlns:a16="http://schemas.microsoft.com/office/drawing/2014/main" val="20000"/>
                    </a:ext>
                  </a:extLst>
                </a:gridCol>
              </a:tblGrid>
              <a:tr h="1883916">
                <a:tc>
                  <a:txBody>
                    <a:bodyPr/>
                    <a:lstStyle/>
                    <a:p>
                      <a:pPr marL="228600" indent="-228600">
                        <a:buAutoNum type="arabicPeriod"/>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ความสำเร็จของของการดำเนินการขอรับเครื่องหมายมาตรฐานฝีมือแรงงานแห่งชาติของส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ถานประกอบกิจการ</a:t>
                      </a:r>
                      <a:endParaRPr lang="en-US" sz="900" b="0" u="sng"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จำนวนเครื่องหมายมาตรฐานฝีมือแรงงานที่สถานประกอบกิจการขอรับจากสถาบันพัฒนาฝีมือแรงงาน/สำนักงานพัฒนาฝีมือแรงงานแรงงาน  ที่ขอรับเครื่องให้สำนักพัฒนามาตรฐานและทดสอบฝีมือแรงงาน</a:t>
                      </a:r>
                      <a:r>
                        <a:rPr lang="en-US"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อย่างน้อย</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แห่ง  รอบที่ 1 ในระหว่างวันที่ 1 ตค. 2561 – 31 มีนาคม 2562 และรอบที่ 2 ระหว่างเดือน 1 เมษายน – 30 กันยายน 2562 </a:t>
                      </a:r>
                    </a:p>
                    <a:p>
                      <a:pPr marL="228600" indent="-228600">
                        <a:buAutoNum type="arabicPeriod" startAt="3"/>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แผนการขับเคลื่อนการดำเนินการของสถาบันพัฒนาฝีมือแรงงาน/สำนักงานพัฒนาฝีมือแรงงาน ดังนี้</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1. จัดทำแผนการดำเนินการ</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2. ประชุมชี้แจง/สัมมนา/แนะนำประชาสัมพันธ์แก่สถานประกอบกิจการในการขอรับเครื่องหมายมาตรฐานฯ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 รับเรื่องและตรวจสอบคุณสมบัติของสถานประกอบกิจการพร้อมเอกสารหลักฐานผู้เข้ารับการทดสอบมาตรฐานฝีมือแรงงานฯ แบบ สปส.1-10 หรือบัญชีการจ่ายเงินเดือนครู</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และหักเงินสมทบเข้ากองทุนสงเคราะห์หรือเอกสารอื่นๆที่เกี่ยวข้อง</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4. ส่งเอกสารหลักฐานตามข้อ 4 ให้สำนักพัฒนามาตรฐานฯ เพื่อเสนอนายทะเบียนพิจารณาออกเครื่องหมาย</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5. นายทะเบียนออกหนังสือรับรองเครื่องหมายมาตรฐานฝีมือแรงงานแห่งชาติ</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เอกสารในการพิจารณา  ครึ่งปีแรก 1. แผนการดำเนินงาน  2. เอกสารการประชุม/รายชื่อผู้เข้าร่วมประชุมหรือสัมมนาชี้แจงสถานประกิจการหรือหน่วยงานภาครัฐ</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ครึ่งปีหลัง 1. หนังสือออกเครื่องหมายมาตรฐานฝีมือแรงงานแห่งชาติ ปีงบประมาณ 2562</a:t>
                      </a:r>
                    </a:p>
                    <a:p>
                      <a:pPr marL="228600" indent="-22860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   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สำนักพัฒนามาตรฐานและทดสอบฝีมือแรงงาน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นางอุษา  ศิริสนธิวรรธน  นายธงชัย  จิตต์หาญ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0</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2245-4837</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7"/>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สูตรคำนวณ(ถ้ามี)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r h="1084909">
                <a:tc>
                  <a:txBody>
                    <a:bodyPr/>
                    <a:lstStyle/>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15" name="TextBox 14"/>
          <p:cNvSpPr txBox="1"/>
          <p:nvPr/>
        </p:nvSpPr>
        <p:spPr>
          <a:xfrm>
            <a:off x="76200" y="5105400"/>
            <a:ext cx="8424936"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a:t>
            </a:r>
            <a:r>
              <a:rPr lang="th-TH" sz="1000" b="1" dirty="0" smtClean="0">
                <a:latin typeface="Tahoma" pitchFamily="34" charset="0"/>
                <a:ea typeface="Tahoma" pitchFamily="34" charset="0"/>
                <a:cs typeface="Tahoma" pitchFamily="34" charset="0"/>
              </a:rPr>
              <a:t>ประเมิน</a:t>
            </a:r>
            <a:endParaRPr lang="th-TH" sz="1000" b="1" dirty="0">
              <a:latin typeface="Tahoma" pitchFamily="34" charset="0"/>
              <a:ea typeface="Tahoma" pitchFamily="34" charset="0"/>
              <a:cs typeface="Tahoma" pitchFamily="34" charset="0"/>
            </a:endParaRPr>
          </a:p>
        </p:txBody>
      </p:sp>
      <p:grpSp>
        <p:nvGrpSpPr>
          <p:cNvPr id="2" name="Group 4"/>
          <p:cNvGrpSpPr/>
          <p:nvPr/>
        </p:nvGrpSpPr>
        <p:grpSpPr>
          <a:xfrm>
            <a:off x="1057754" y="5334000"/>
            <a:ext cx="7943402" cy="341526"/>
            <a:chOff x="1153093" y="4031945"/>
            <a:chExt cx="7943402" cy="341526"/>
          </a:xfrm>
        </p:grpSpPr>
        <p:sp>
          <p:nvSpPr>
            <p:cNvPr id="17" name="TextBox 16"/>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ahoma" pitchFamily="34" charset="0"/>
                <a:ea typeface="Tahoma" pitchFamily="34" charset="0"/>
                <a:cs typeface="Tahoma" pitchFamily="34" charset="0"/>
              </a:endParaRPr>
            </a:p>
            <a:p>
              <a:pPr algn="ct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a:t>
              </a:r>
              <a:r>
                <a:rPr lang="th-TH" sz="800" b="1" dirty="0" smtClean="0">
                  <a:solidFill>
                    <a:schemeClr val="accent6">
                      <a:lumMod val="50000"/>
                    </a:schemeClr>
                  </a:solidFill>
                  <a:latin typeface="Tahoma" pitchFamily="34" charset="0"/>
                  <a:ea typeface="Tahoma" pitchFamily="34" charset="0"/>
                  <a:cs typeface="Tahoma" pitchFamily="34" charset="0"/>
                </a:rPr>
                <a:t>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ahoma" pitchFamily="34" charset="0"/>
                <a:ea typeface="Tahoma" pitchFamily="34" charset="0"/>
                <a:cs typeface="Tahoma" pitchFamily="34" charset="0"/>
              </a:endParaRPr>
            </a:p>
            <a:p>
              <a:pPr algn="ct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a:t>
              </a:r>
              <a:r>
                <a:rPr lang="th-TH" sz="800" b="1" dirty="0" smtClean="0">
                  <a:solidFill>
                    <a:schemeClr val="accent6">
                      <a:lumMod val="75000"/>
                    </a:schemeClr>
                  </a:solidFill>
                  <a:latin typeface="Tahoma" pitchFamily="34" charset="0"/>
                  <a:ea typeface="Tahoma" pitchFamily="34" charset="0"/>
                  <a:cs typeface="Tahoma" pitchFamily="34" charset="0"/>
                </a:rPr>
                <a:t>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 xmlns:a16="http://schemas.microsoft.com/office/drawing/2014/main" id="{158A2FA5-4FFE-4AC3-B2CB-0934EC5F31E6}"/>
              </a:ext>
            </a:extLst>
          </p:cNvPr>
          <p:cNvGraphicFramePr>
            <a:graphicFrameLocks noGrp="1"/>
          </p:cNvGraphicFramePr>
          <p:nvPr>
            <p:extLst>
              <p:ext uri="{D42A27DB-BD31-4B8C-83A1-F6EECF244321}">
                <p14:modId xmlns:p14="http://schemas.microsoft.com/office/powerpoint/2010/main" val="2296010305"/>
              </p:ext>
            </p:extLst>
          </p:nvPr>
        </p:nvGraphicFramePr>
        <p:xfrm>
          <a:off x="102001" y="5704916"/>
          <a:ext cx="8904843" cy="1076884"/>
        </p:xfrm>
        <a:graphic>
          <a:graphicData uri="http://schemas.openxmlformats.org/drawingml/2006/table">
            <a:tbl>
              <a:tblPr firstRow="1"/>
              <a:tblGrid>
                <a:gridCol w="964799">
                  <a:extLst>
                    <a:ext uri="{9D8B030D-6E8A-4147-A177-3AD203B41FA5}">
                      <a16:colId xmlns="" xmlns:a16="http://schemas.microsoft.com/office/drawing/2014/main" val="20000"/>
                    </a:ext>
                  </a:extLst>
                </a:gridCol>
                <a:gridCol w="457200">
                  <a:extLst>
                    <a:ext uri="{9D8B030D-6E8A-4147-A177-3AD203B41FA5}">
                      <a16:colId xmlns="" xmlns:a16="http://schemas.microsoft.com/office/drawing/2014/main" val="20001"/>
                    </a:ext>
                  </a:extLst>
                </a:gridCol>
                <a:gridCol w="457200">
                  <a:extLst>
                    <a:ext uri="{9D8B030D-6E8A-4147-A177-3AD203B41FA5}">
                      <a16:colId xmlns="" xmlns:a16="http://schemas.microsoft.com/office/drawing/2014/main" val="20002"/>
                    </a:ext>
                  </a:extLst>
                </a:gridCol>
                <a:gridCol w="457200">
                  <a:extLst>
                    <a:ext uri="{9D8B030D-6E8A-4147-A177-3AD203B41FA5}">
                      <a16:colId xmlns="" xmlns:a16="http://schemas.microsoft.com/office/drawing/2014/main" val="20003"/>
                    </a:ext>
                  </a:extLst>
                </a:gridCol>
                <a:gridCol w="457200">
                  <a:extLst>
                    <a:ext uri="{9D8B030D-6E8A-4147-A177-3AD203B41FA5}">
                      <a16:colId xmlns="" xmlns:a16="http://schemas.microsoft.com/office/drawing/2014/main" val="20004"/>
                    </a:ext>
                  </a:extLst>
                </a:gridCol>
                <a:gridCol w="431677">
                  <a:extLst>
                    <a:ext uri="{9D8B030D-6E8A-4147-A177-3AD203B41FA5}">
                      <a16:colId xmlns="" xmlns:a16="http://schemas.microsoft.com/office/drawing/2014/main" val="20005"/>
                    </a:ext>
                  </a:extLst>
                </a:gridCol>
                <a:gridCol w="1896849">
                  <a:extLst>
                    <a:ext uri="{9D8B030D-6E8A-4147-A177-3AD203B41FA5}">
                      <a16:colId xmlns="" xmlns:a16="http://schemas.microsoft.com/office/drawing/2014/main" val="20006"/>
                    </a:ext>
                  </a:extLst>
                </a:gridCol>
                <a:gridCol w="388100">
                  <a:extLst>
                    <a:ext uri="{9D8B030D-6E8A-4147-A177-3AD203B41FA5}">
                      <a16:colId xmlns="" xmlns:a16="http://schemas.microsoft.com/office/drawing/2014/main" val="20007"/>
                    </a:ext>
                  </a:extLst>
                </a:gridCol>
                <a:gridCol w="387448">
                  <a:extLst>
                    <a:ext uri="{9D8B030D-6E8A-4147-A177-3AD203B41FA5}">
                      <a16:colId xmlns="" xmlns:a16="http://schemas.microsoft.com/office/drawing/2014/main" val="20008"/>
                    </a:ext>
                  </a:extLst>
                </a:gridCol>
                <a:gridCol w="387447">
                  <a:extLst>
                    <a:ext uri="{9D8B030D-6E8A-4147-A177-3AD203B41FA5}">
                      <a16:colId xmlns="" xmlns:a16="http://schemas.microsoft.com/office/drawing/2014/main" val="20009"/>
                    </a:ext>
                  </a:extLst>
                </a:gridCol>
                <a:gridCol w="387448">
                  <a:extLst>
                    <a:ext uri="{9D8B030D-6E8A-4147-A177-3AD203B41FA5}">
                      <a16:colId xmlns="" xmlns:a16="http://schemas.microsoft.com/office/drawing/2014/main" val="20010"/>
                    </a:ext>
                  </a:extLst>
                </a:gridCol>
                <a:gridCol w="387448">
                  <a:extLst>
                    <a:ext uri="{9D8B030D-6E8A-4147-A177-3AD203B41FA5}">
                      <a16:colId xmlns="" xmlns:a16="http://schemas.microsoft.com/office/drawing/2014/main" val="20011"/>
                    </a:ext>
                  </a:extLst>
                </a:gridCol>
                <a:gridCol w="1844827">
                  <a:extLst>
                    <a:ext uri="{9D8B030D-6E8A-4147-A177-3AD203B41FA5}">
                      <a16:colId xmlns="" xmlns:a16="http://schemas.microsoft.com/office/drawing/2014/main" val="20012"/>
                    </a:ext>
                  </a:extLst>
                </a:gridCol>
              </a:tblGrid>
              <a:tr h="331858">
                <a:tc>
                  <a:txBody>
                    <a:bodyPr/>
                    <a:lstStyle/>
                    <a:p>
                      <a:pPr lvl="0" algn="thaiDist"/>
                      <a:endParaRPr lang="en-US" sz="900" b="1" dirty="0">
                        <a:solidFill>
                          <a:schemeClr val="bg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ต.ค.</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spc="-40" baseline="0" dirty="0">
                          <a:solidFill>
                            <a:schemeClr val="bg1"/>
                          </a:solidFill>
                          <a:effectLst/>
                          <a:latin typeface="Tahoma" pitchFamily="34" charset="0"/>
                          <a:ea typeface="Tahoma" pitchFamily="34" charset="0"/>
                          <a:cs typeface="Tahoma" pitchFamily="34" charset="0"/>
                        </a:rPr>
                        <a:t>พ.ย.</a:t>
                      </a:r>
                      <a:endParaRPr lang="en-US" sz="9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spc="-40" baseline="0" dirty="0">
                          <a:solidFill>
                            <a:schemeClr val="bg1"/>
                          </a:solidFill>
                          <a:effectLst/>
                          <a:latin typeface="Tahoma" pitchFamily="34" charset="0"/>
                          <a:ea typeface="Tahoma" pitchFamily="34" charset="0"/>
                          <a:cs typeface="Tahoma" pitchFamily="34" charset="0"/>
                        </a:rPr>
                        <a:t>ธ.ค.</a:t>
                      </a:r>
                      <a:endParaRPr lang="en-US" sz="9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ม.ค.</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ก.พ.</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มี.ค.</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900" b="1" spc="-40" baseline="0" dirty="0">
                          <a:solidFill>
                            <a:schemeClr val="bg1"/>
                          </a:solidFill>
                          <a:effectLst/>
                          <a:latin typeface="Tahoma" pitchFamily="34" charset="0"/>
                          <a:ea typeface="Tahoma" pitchFamily="34" charset="0"/>
                          <a:cs typeface="Tahoma" pitchFamily="34" charset="0"/>
                        </a:rPr>
                        <a:t>เม.ย.</a:t>
                      </a:r>
                      <a:endParaRPr lang="en-US" sz="9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spc="-40" baseline="0" dirty="0">
                          <a:solidFill>
                            <a:schemeClr val="bg1"/>
                          </a:solidFill>
                          <a:effectLst/>
                          <a:latin typeface="Tahoma" pitchFamily="34" charset="0"/>
                          <a:ea typeface="Tahoma" pitchFamily="34" charset="0"/>
                          <a:cs typeface="Tahoma" pitchFamily="34" charset="0"/>
                        </a:rPr>
                        <a:t>พ.ค.</a:t>
                      </a:r>
                      <a:endParaRPr lang="en-US" sz="9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มิ.ย.</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ก.ค.</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ส.ค.</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900" b="1" dirty="0">
                          <a:solidFill>
                            <a:schemeClr val="bg1"/>
                          </a:solidFill>
                          <a:effectLst/>
                          <a:latin typeface="Tahoma" pitchFamily="34" charset="0"/>
                          <a:ea typeface="Tahoma" pitchFamily="34" charset="0"/>
                          <a:cs typeface="Tahoma" pitchFamily="34" charset="0"/>
                        </a:rPr>
                        <a:t>ก.ย.</a:t>
                      </a:r>
                      <a:endParaRPr lang="en-US" sz="9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711124">
                <a:tc>
                  <a:txBody>
                    <a:bodyPr/>
                    <a:lstStyle/>
                    <a:p>
                      <a:pPr algn="l">
                        <a:spcAft>
                          <a:spcPts val="0"/>
                        </a:spcAft>
                      </a:pPr>
                      <a:r>
                        <a:rPr lang="th-TH" sz="900" b="1" dirty="0">
                          <a:solidFill>
                            <a:schemeClr val="tx1"/>
                          </a:solidFill>
                          <a:effectLst/>
                          <a:latin typeface="Tahoma" pitchFamily="34" charset="0"/>
                          <a:ea typeface="Tahoma" pitchFamily="34" charset="0"/>
                          <a:cs typeface="Tahoma" pitchFamily="34" charset="0"/>
                        </a:rPr>
                        <a:t>เป้าหมาย ปี </a:t>
                      </a:r>
                      <a:r>
                        <a:rPr lang="en-US" sz="900" b="1" dirty="0" smtClean="0">
                          <a:solidFill>
                            <a:schemeClr val="tx1"/>
                          </a:solidFill>
                          <a:effectLst/>
                          <a:latin typeface="Tahoma" pitchFamily="34" charset="0"/>
                          <a:ea typeface="Tahoma" pitchFamily="34" charset="0"/>
                          <a:cs typeface="Tahoma" pitchFamily="34" charset="0"/>
                        </a:rPr>
                        <a:t>62</a:t>
                      </a:r>
                      <a:endParaRPr lang="en-US" sz="9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9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9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900" b="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9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b="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kern="1200" baseline="0" dirty="0" smtClean="0">
                          <a:solidFill>
                            <a:schemeClr val="tx1"/>
                          </a:solidFill>
                          <a:effectLst/>
                          <a:latin typeface="Tahoma" pitchFamily="34" charset="0"/>
                          <a:ea typeface="Tahoma" pitchFamily="34" charset="0"/>
                          <a:cs typeface="Tahoma" pitchFamily="34" charset="0"/>
                        </a:rPr>
                        <a:t>พิจารณาจากการประชุมชี้แจง/สัมมนา/แนะนำสถานประกอบกิจการ</a:t>
                      </a:r>
                      <a:endParaRPr lang="en-US" sz="900" b="0" kern="1200" baseline="0" dirty="0" smtClean="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9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3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900" b="0" kern="1200" baseline="0" dirty="0" smtClean="0">
                          <a:solidFill>
                            <a:schemeClr val="tx1"/>
                          </a:solidFill>
                          <a:effectLst/>
                          <a:latin typeface="Tahoma" pitchFamily="34" charset="0"/>
                          <a:ea typeface="Tahoma" pitchFamily="34" charset="0"/>
                          <a:cs typeface="Tahoma" pitchFamily="34" charset="0"/>
                        </a:rPr>
                        <a:t>นายทะเบียนออกหนังสือรับรองเครื่องหมายมาตรฐานฯ</a:t>
                      </a:r>
                      <a:endParaRPr lang="en-US" sz="900" b="0" kern="1200" baseline="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230756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2" cstate="print"/>
          <a:srcRect/>
          <a:stretch>
            <a:fillRect/>
          </a:stretch>
        </p:blipFill>
        <p:spPr bwMode="auto">
          <a:xfrm>
            <a:off x="8126413" y="85725"/>
            <a:ext cx="911225" cy="911225"/>
          </a:xfrm>
          <a:prstGeom prst="rect">
            <a:avLst/>
          </a:prstGeom>
          <a:noFill/>
          <a:ln w="9525">
            <a:noFill/>
            <a:miter lim="800000"/>
            <a:headEnd/>
            <a:tailEnd/>
          </a:ln>
        </p:spPr>
      </p:pic>
      <p:sp>
        <p:nvSpPr>
          <p:cNvPr id="6" name="TextBox 5"/>
          <p:cNvSpPr txBox="1"/>
          <p:nvPr/>
        </p:nvSpPr>
        <p:spPr>
          <a:xfrm>
            <a:off x="0" y="-3175"/>
            <a:ext cx="8602663" cy="646113"/>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 องค์ประกอบที่ 1 </a:t>
            </a:r>
            <a:r>
              <a:rPr lang="en-US" sz="1200" b="1" dirty="0">
                <a:latin typeface="Tahoma" pitchFamily="34" charset="0"/>
                <a:cs typeface="Tahoma" pitchFamily="34" charset="0"/>
              </a:rPr>
              <a:t>Function Base </a:t>
            </a:r>
            <a:r>
              <a:rPr lang="th-TH" sz="1000" b="1" dirty="0">
                <a:latin typeface="Tahoma" pitchFamily="34" charset="0"/>
                <a:cs typeface="Tahoma" pitchFamily="34" charset="0"/>
              </a:rPr>
              <a:t>(สถาบันพัฒนาฝีมือแรงงาน / สำนักงานพัฒนาฝีมือแรงงาน ทุกแห่ง)</a:t>
            </a: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3077" name="TextBox 11"/>
          <p:cNvSpPr txBox="1">
            <a:spLocks noChangeArrowheads="1"/>
          </p:cNvSpPr>
          <p:nvPr/>
        </p:nvSpPr>
        <p:spPr bwMode="auto">
          <a:xfrm>
            <a:off x="110809" y="1490662"/>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4233776842"/>
              </p:ext>
            </p:extLst>
          </p:nvPr>
        </p:nvGraphicFramePr>
        <p:xfrm>
          <a:off x="142875" y="1736801"/>
          <a:ext cx="8677628" cy="3063799"/>
        </p:xfrm>
        <a:graphic>
          <a:graphicData uri="http://schemas.openxmlformats.org/drawingml/2006/table">
            <a:tbl>
              <a:tblPr firstRow="1" bandRow="1">
                <a:tableStyleId>{5C22544A-7EE6-4342-B048-85BDC9FD1C3A}</a:tableStyleId>
              </a:tblPr>
              <a:tblGrid>
                <a:gridCol w="8677628">
                  <a:extLst>
                    <a:ext uri="{9D8B030D-6E8A-4147-A177-3AD203B41FA5}">
                      <a16:colId xmlns="" xmlns:a16="http://schemas.microsoft.com/office/drawing/2014/main" val="20000"/>
                    </a:ext>
                  </a:extLst>
                </a:gridCol>
              </a:tblGrid>
              <a:tr h="3063799">
                <a:tc>
                  <a:txBody>
                    <a:bodyPr/>
                    <a:lstStyle/>
                    <a:p>
                      <a:pPr marL="228600" marR="0" lvl="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การประเมินศักยภาพภายหลังการฝึกอบรม หมายถึง ศักยภาพแรงงานที่จะทำให้บุคคลทำงานได้ดีในแต่ละด้านที่สามารถวัดผลสัมฤทธิ์ได้ภายหลังจากการฝึกอบรม</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โดยแบ่งเป็น 5 ด้าน</a:t>
                      </a:r>
                    </a:p>
                    <a:p>
                      <a:pPr marL="228600" marR="0" lvl="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การประเมิน ได้แก่ (1) ความรู้ (2) การปฏิบัติงาน (3) ทัศนคติ (4) การแก้ปัญหา (5) ความปลอดภัย ขึ้นอยู่กับวัตถุประสงค์ของการฝึกอบรมในการประเมินพนักงานว่ามีศักยภาพเพิ่มขึ้นหรือไม่นั้น จะพิจารณาจากการวัดประเมินผลสัมฤทธิ์การฝึกอบรมฝีมือแรงงานที่ผ่านการฝึกอบรมว่ามีอย่างน้อยหนึ่งด้านการประเมินที่เพิ่มขึ้นจะถือว่าเป็นแรงงานที่มีศักยภาพแรงงานเพิ่มขึ้นภายหลังจากการฝึกอบรม</a:t>
                      </a:r>
                      <a:endPar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จากจำนวนพนักงานที่ได้รับการฝึกอบรมฝีมือแรงงานจากสถานประกอบกิจการ</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ที่นายทะเบียนให้ความเห็นชอบหลักสูตร รายละเอียดที่เกี่ยวข้อง และค่าใช้จ่ายในการฝึก</a:t>
                      </a:r>
                      <a:b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อบรมฝีมือแรงงาน ประจำปีงบประมาณ พ.ศ. 2562 ระหว่างวันที่ 1 ตุลาคม 2561 – 30 กันยายน 2562 เทียบกับเป้าหมายการดำเนินการตามกิจกรรมส่งเสริมและสนับสนุนให้</a:t>
                      </a:r>
                      <a:b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สถานประกอบกิจการดำเนินการฝึกอบรมตามพระราชบัญญัติส่งเสริมการพัฒนาฝีมือแรงงาน พ.ศ. 2545 ประจำปีงบประมาณ พ.ศ. 2562 จำนวน 3.7 ล้านคน โดยพนักงานที่ผ่านการพัฒนาฝีมือแรงงานมีศักยภาพในการทำงานเพิ่มขึ้นไม่น้อยกว่าร้อยละ 60 ในปีงบประมาณ พ.ศ. 2562 ระหว่างวันที่ 1 ตุลาคม 2561 – 30 กันยายน 2562 และ</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บันทึกข้อมูลผลการประเมินศักยภาพลงในระบบรายงานผลการพัฒนาฝีมือแรงงาน</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dirty="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http://datacenter.dsd.go.th</a:t>
                      </a: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228600" indent="-228600">
                        <a:buAutoNum type="arabicPeriod" startAt="2"/>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ประเมินรอบที่ 1 ใช้ฐานคำนวณจากเป้าหมาย 6 เดือน (55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และประเมินรอบที่ 2 ใช้ฐานคำนวณจากเป้าหมาย 12 เดือน (60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u="sng"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startAt="4"/>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กรณี</a:t>
                      </a:r>
                      <a:r>
                        <a:rPr lang="th-TH" sz="900" b="0" dirty="0">
                          <a:solidFill>
                            <a:schemeClr val="tx1"/>
                          </a:solidFill>
                          <a:latin typeface="Tahoma" panose="020B0604030504040204" pitchFamily="34" charset="0"/>
                          <a:ea typeface="Tahoma" panose="020B0604030504040204" pitchFamily="34" charset="0"/>
                          <a:cs typeface="Tahoma" panose="020B0604030504040204" pitchFamily="34" charset="0"/>
                        </a:rPr>
                        <a:t>หน่วยงานเปลี่ยนแปลงเป้าหมายกิจกรรมที่กำหนดไว้ตามแผนพัฒนาฝีมือแรงงานประจำปีงบประมาณ พ.ศ.</a:t>
                      </a:r>
                      <a:r>
                        <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2562 ต้องได้รับความเห็นชอบจากกรมฯ (กองแผนงานและสารสนเทศ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228600" marR="0" lvl="0" indent="-228600" algn="l" defTabSz="914400" rtl="0" eaLnBrk="1" fontAlgn="auto" latinLnBrk="0" hangingPunct="1">
                        <a:lnSpc>
                          <a:spcPct val="100000"/>
                        </a:lnSpc>
                        <a:spcBef>
                          <a:spcPts val="0"/>
                        </a:spcBef>
                        <a:spcAft>
                          <a:spcPts val="0"/>
                        </a:spcAft>
                        <a:buClrTx/>
                        <a:buSzTx/>
                        <a:buFontTx/>
                        <a:buAutoNum type="arabicPeriod" startAt="4"/>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ในกรณีจำนวน</a:t>
                      </a:r>
                      <a:r>
                        <a:rPr lang="th-TH" sz="900" b="0" dirty="0" smtClean="0">
                          <a:solidFill>
                            <a:schemeClr val="tx1"/>
                          </a:solidFill>
                          <a:latin typeface="Tahoma" pitchFamily="34" charset="0"/>
                          <a:ea typeface="Tahoma" pitchFamily="34" charset="0"/>
                          <a:cs typeface="Tahoma" pitchFamily="34" charset="0"/>
                        </a:rPr>
                        <a:t>พนักงานที่ได้รับการฝึกอบรมฝีมือแรงงานจากสถานประกอบกิจการที่นายทะเบียนให้ความเห็นชอบหลักสูตรฯ ตาม พ.ร.บ.ส่งเสริมฯ พ.ศ. 2545 มีศักยภาพในการทำงานเพิ่มขึ้น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เกินกว่าเป้าหมายที่ได้รับ (100</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จะไม่นำส่วนที่เกินจากเป้าหมายมาคิดคำนวณในการวัดค่าเป้าหมาย</a:t>
                      </a:r>
                    </a:p>
                    <a:p>
                      <a:pPr marL="228600" marR="0" lvl="0" indent="-228600" algn="l" defTabSz="914400" rtl="0" eaLnBrk="1" fontAlgn="auto" latinLnBrk="0" hangingPunct="1">
                        <a:lnSpc>
                          <a:spcPct val="100000"/>
                        </a:lnSpc>
                        <a:spcBef>
                          <a:spcPts val="0"/>
                        </a:spcBef>
                        <a:spcAft>
                          <a:spcPts val="0"/>
                        </a:spcAft>
                        <a:buClrTx/>
                        <a:buSzTx/>
                        <a:buFontTx/>
                        <a:buAutoNum type="arabicPeriod" startAt="4"/>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กองส่งเสริมการพัฒนาฝีมือแรงงาน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นางสุรัชตา พ่อธานี ,นางสาวจันทกานต์ ช่วยรอด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0 2246 1937</a:t>
                      </a:r>
                    </a:p>
                    <a:p>
                      <a:pPr marL="228600" marR="0" lvl="0" indent="-228600" algn="l" defTabSz="914400" rtl="0" eaLnBrk="1" fontAlgn="auto" latinLnBrk="0" hangingPunct="1">
                        <a:lnSpc>
                          <a:spcPct val="100000"/>
                        </a:lnSpc>
                        <a:spcBef>
                          <a:spcPts val="0"/>
                        </a:spcBef>
                        <a:spcAft>
                          <a:spcPts val="0"/>
                        </a:spcAft>
                        <a:buClrTx/>
                        <a:buSzTx/>
                        <a:buFontTx/>
                        <a:buAutoNum type="arabicPeriod" startAt="4"/>
                        <a:tabLst/>
                        <a:defRPr/>
                      </a:pP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a:t>
                      </a:r>
                    </a:p>
                    <a:p>
                      <a:pPr marL="228600" indent="-228600">
                        <a:buNone/>
                        <a:defRPr/>
                      </a:pPr>
                      <a:endParaRPr lang="th-TH" sz="9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9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3080" name="TextBox 14"/>
          <p:cNvSpPr txBox="1">
            <a:spLocks noChangeArrowheads="1"/>
          </p:cNvSpPr>
          <p:nvPr/>
        </p:nvSpPr>
        <p:spPr bwMode="auto">
          <a:xfrm>
            <a:off x="132074" y="4857750"/>
            <a:ext cx="4392612" cy="247650"/>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เป้าหมายตามรอบประเมิน</a:t>
            </a:r>
          </a:p>
        </p:txBody>
      </p:sp>
      <p:grpSp>
        <p:nvGrpSpPr>
          <p:cNvPr id="2" name="Group 4"/>
          <p:cNvGrpSpPr>
            <a:grpSpLocks/>
          </p:cNvGrpSpPr>
          <p:nvPr/>
        </p:nvGrpSpPr>
        <p:grpSpPr bwMode="auto">
          <a:xfrm>
            <a:off x="1057275" y="4991100"/>
            <a:ext cx="7943850" cy="342900"/>
            <a:chOff x="1153093" y="4031945"/>
            <a:chExt cx="7943402" cy="341526"/>
          </a:xfrm>
        </p:grpSpPr>
        <p:sp>
          <p:nvSpPr>
            <p:cNvPr id="17" name="TextBox 16"/>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3"/>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8"/>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3"/>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3"/>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p:cNvPr>
          <p:cNvGraphicFramePr>
            <a:graphicFrameLocks noGrp="1"/>
          </p:cNvGraphicFramePr>
          <p:nvPr>
            <p:extLst>
              <p:ext uri="{D42A27DB-BD31-4B8C-83A1-F6EECF244321}">
                <p14:modId xmlns:p14="http://schemas.microsoft.com/office/powerpoint/2010/main" val="454415750"/>
              </p:ext>
            </p:extLst>
          </p:nvPr>
        </p:nvGraphicFramePr>
        <p:xfrm>
          <a:off x="0" y="5434171"/>
          <a:ext cx="9006844" cy="1195229"/>
        </p:xfrm>
        <a:graphic>
          <a:graphicData uri="http://schemas.openxmlformats.org/drawingml/2006/table">
            <a:tbl>
              <a:tblPr firstRow="1"/>
              <a:tblGrid>
                <a:gridCol w="1160780">
                  <a:extLst>
                    <a:ext uri="{9D8B030D-6E8A-4147-A177-3AD203B41FA5}">
                      <a16:colId xmlns="" xmlns:a16="http://schemas.microsoft.com/office/drawing/2014/main" val="20000"/>
                    </a:ext>
                  </a:extLst>
                </a:gridCol>
                <a:gridCol w="403270">
                  <a:extLst>
                    <a:ext uri="{9D8B030D-6E8A-4147-A177-3AD203B41FA5}">
                      <a16:colId xmlns="" xmlns:a16="http://schemas.microsoft.com/office/drawing/2014/main" val="20001"/>
                    </a:ext>
                  </a:extLst>
                </a:gridCol>
                <a:gridCol w="391885">
                  <a:extLst>
                    <a:ext uri="{9D8B030D-6E8A-4147-A177-3AD203B41FA5}">
                      <a16:colId xmlns="" xmlns:a16="http://schemas.microsoft.com/office/drawing/2014/main" val="20002"/>
                    </a:ext>
                  </a:extLst>
                </a:gridCol>
                <a:gridCol w="371789">
                  <a:extLst>
                    <a:ext uri="{9D8B030D-6E8A-4147-A177-3AD203B41FA5}">
                      <a16:colId xmlns="" xmlns:a16="http://schemas.microsoft.com/office/drawing/2014/main" val="20003"/>
                    </a:ext>
                  </a:extLst>
                </a:gridCol>
                <a:gridCol w="492370">
                  <a:extLst>
                    <a:ext uri="{9D8B030D-6E8A-4147-A177-3AD203B41FA5}">
                      <a16:colId xmlns="" xmlns:a16="http://schemas.microsoft.com/office/drawing/2014/main" val="20004"/>
                    </a:ext>
                  </a:extLst>
                </a:gridCol>
                <a:gridCol w="442127">
                  <a:extLst>
                    <a:ext uri="{9D8B030D-6E8A-4147-A177-3AD203B41FA5}">
                      <a16:colId xmlns="" xmlns:a16="http://schemas.microsoft.com/office/drawing/2014/main" val="20005"/>
                    </a:ext>
                  </a:extLst>
                </a:gridCol>
                <a:gridCol w="1918576">
                  <a:extLst>
                    <a:ext uri="{9D8B030D-6E8A-4147-A177-3AD203B41FA5}">
                      <a16:colId xmlns="" xmlns:a16="http://schemas.microsoft.com/office/drawing/2014/main" val="20006"/>
                    </a:ext>
                  </a:extLst>
                </a:gridCol>
                <a:gridCol w="392545">
                  <a:extLst>
                    <a:ext uri="{9D8B030D-6E8A-4147-A177-3AD203B41FA5}">
                      <a16:colId xmlns="" xmlns:a16="http://schemas.microsoft.com/office/drawing/2014/main" val="20007"/>
                    </a:ext>
                  </a:extLst>
                </a:gridCol>
                <a:gridCol w="391886">
                  <a:extLst>
                    <a:ext uri="{9D8B030D-6E8A-4147-A177-3AD203B41FA5}">
                      <a16:colId xmlns="" xmlns:a16="http://schemas.microsoft.com/office/drawing/2014/main" val="20008"/>
                    </a:ext>
                  </a:extLst>
                </a:gridCol>
                <a:gridCol w="391885">
                  <a:extLst>
                    <a:ext uri="{9D8B030D-6E8A-4147-A177-3AD203B41FA5}">
                      <a16:colId xmlns="" xmlns:a16="http://schemas.microsoft.com/office/drawing/2014/main" val="20009"/>
                    </a:ext>
                  </a:extLst>
                </a:gridCol>
                <a:gridCol w="391886">
                  <a:extLst>
                    <a:ext uri="{9D8B030D-6E8A-4147-A177-3AD203B41FA5}">
                      <a16:colId xmlns="" xmlns:a16="http://schemas.microsoft.com/office/drawing/2014/main" val="20010"/>
                    </a:ext>
                  </a:extLst>
                </a:gridCol>
                <a:gridCol w="391886">
                  <a:extLst>
                    <a:ext uri="{9D8B030D-6E8A-4147-A177-3AD203B41FA5}">
                      <a16:colId xmlns="" xmlns:a16="http://schemas.microsoft.com/office/drawing/2014/main" val="20011"/>
                    </a:ext>
                  </a:extLst>
                </a:gridCol>
                <a:gridCol w="1865959">
                  <a:extLst>
                    <a:ext uri="{9D8B030D-6E8A-4147-A177-3AD203B41FA5}">
                      <a16:colId xmlns="" xmlns:a16="http://schemas.microsoft.com/office/drawing/2014/main" val="20012"/>
                    </a:ext>
                  </a:extLst>
                </a:gridCol>
              </a:tblGrid>
              <a:tr h="220174">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975055">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dirty="0">
                          <a:solidFill>
                            <a:schemeClr val="tx1"/>
                          </a:solidFill>
                          <a:latin typeface="Tahoma" pitchFamily="34" charset="0"/>
                          <a:ea typeface="Tahoma" pitchFamily="34" charset="0"/>
                          <a:cs typeface="Tahoma" pitchFamily="34" charset="0"/>
                        </a:rPr>
                        <a:t>จำนวนพนักงานที่ได้รับการฝึกอบรม</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a:solidFill>
                            <a:schemeClr val="tx1"/>
                          </a:solidFill>
                          <a:latin typeface="Tahoma" pitchFamily="34" charset="0"/>
                          <a:ea typeface="Tahoma" pitchFamily="34" charset="0"/>
                          <a:cs typeface="Tahoma" pitchFamily="34" charset="0"/>
                        </a:rPr>
                        <a:t>    ฝีมือแรงงานจากสถานประกอบกิจการ ที่นายทะเบียนให้ความเห็นชอบ</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a:solidFill>
                            <a:schemeClr val="tx1"/>
                          </a:solidFill>
                          <a:latin typeface="Tahoma" pitchFamily="34" charset="0"/>
                          <a:ea typeface="Tahoma" pitchFamily="34" charset="0"/>
                          <a:cs typeface="Tahoma" pitchFamily="34" charset="0"/>
                        </a:rPr>
                        <a:t>    หลักสูตร ตาม พ.ร.บ.ส่งเสริมฯ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a:solidFill>
                            <a:schemeClr val="tx1"/>
                          </a:solidFill>
                          <a:latin typeface="Tahoma" pitchFamily="34" charset="0"/>
                          <a:ea typeface="Tahoma" pitchFamily="34" charset="0"/>
                          <a:cs typeface="Tahoma" pitchFamily="34" charset="0"/>
                        </a:rPr>
                        <a:t>    พ.ศ. 2545 มีศักยภาพในการทำงานเพิ่มขึ้นไม่น้อยกว่าร้อยละ</a:t>
                      </a:r>
                      <a:r>
                        <a:rPr lang="th-TH" sz="800" b="0" baseline="0" dirty="0">
                          <a:solidFill>
                            <a:schemeClr val="tx1"/>
                          </a:solidFill>
                          <a:latin typeface="Tahoma" pitchFamily="34" charset="0"/>
                          <a:ea typeface="Tahoma" pitchFamily="34" charset="0"/>
                          <a:cs typeface="Tahoma" pitchFamily="34" charset="0"/>
                        </a:rPr>
                        <a:t> 55</a:t>
                      </a:r>
                      <a:endParaRPr lang="en-US" sz="800" b="0" kern="1200" dirty="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dirty="0">
                          <a:solidFill>
                            <a:schemeClr val="tx1"/>
                          </a:solidFill>
                          <a:latin typeface="Tahoma" pitchFamily="34" charset="0"/>
                          <a:ea typeface="Tahoma" pitchFamily="34" charset="0"/>
                          <a:cs typeface="Tahoma" pitchFamily="34" charset="0"/>
                        </a:rPr>
                        <a:t>จำนวนพนักงานที่ได้รับการฝึกอบรมฝีมือแรงงานจากสถานประกอบกิจการที่นายทะเบียนให้ความเห็นชอบหลักสูตร ตาม พ.ร.บ.ส่งเสริมฯ </a:t>
                      </a: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a:solidFill>
                            <a:schemeClr val="tx1"/>
                          </a:solidFill>
                          <a:latin typeface="Tahoma" pitchFamily="34" charset="0"/>
                          <a:ea typeface="Tahoma" pitchFamily="34" charset="0"/>
                          <a:cs typeface="Tahoma" pitchFamily="34" charset="0"/>
                        </a:rPr>
                        <a:t>    พ.ศ. 2545 มีศักยภาพในการทำงานเพิ่มขึ้นไม่น้อยกว่าร้อยละ</a:t>
                      </a:r>
                      <a:r>
                        <a:rPr lang="th-TH" sz="800" b="0" baseline="0" dirty="0">
                          <a:solidFill>
                            <a:schemeClr val="tx1"/>
                          </a:solidFill>
                          <a:latin typeface="Tahoma" pitchFamily="34" charset="0"/>
                          <a:ea typeface="Tahoma" pitchFamily="34" charset="0"/>
                          <a:cs typeface="Tahoma" pitchFamily="34" charset="0"/>
                        </a:rPr>
                        <a:t> 60</a:t>
                      </a:r>
                      <a:endParaRPr lang="th-TH" sz="800" b="0" kern="1200" baseline="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graphicFrame>
        <p:nvGraphicFramePr>
          <p:cNvPr id="36" name="Table 29"/>
          <p:cNvGraphicFramePr>
            <a:graphicFrameLocks noGrp="1"/>
          </p:cNvGraphicFramePr>
          <p:nvPr>
            <p:extLst>
              <p:ext uri="{D42A27DB-BD31-4B8C-83A1-F6EECF244321}">
                <p14:modId xmlns:p14="http://schemas.microsoft.com/office/powerpoint/2010/main" val="1605187236"/>
              </p:ext>
            </p:extLst>
          </p:nvPr>
        </p:nvGraphicFramePr>
        <p:xfrm>
          <a:off x="1043608" y="3789040"/>
          <a:ext cx="7705724" cy="1143000"/>
        </p:xfrm>
        <a:graphic>
          <a:graphicData uri="http://schemas.openxmlformats.org/drawingml/2006/table">
            <a:tbl>
              <a:tblPr firstRow="1" bandRow="1">
                <a:tableStyleId>{5C22544A-7EE6-4342-B048-85BDC9FD1C3A}</a:tableStyleId>
              </a:tblPr>
              <a:tblGrid>
                <a:gridCol w="2023726">
                  <a:extLst>
                    <a:ext uri="{9D8B030D-6E8A-4147-A177-3AD203B41FA5}">
                      <a16:colId xmlns="" xmlns:a16="http://schemas.microsoft.com/office/drawing/2014/main" val="20000"/>
                    </a:ext>
                  </a:extLst>
                </a:gridCol>
                <a:gridCol w="5137150">
                  <a:extLst>
                    <a:ext uri="{9D8B030D-6E8A-4147-A177-3AD203B41FA5}">
                      <a16:colId xmlns="" xmlns:a16="http://schemas.microsoft.com/office/drawing/2014/main" val="20001"/>
                    </a:ext>
                  </a:extLst>
                </a:gridCol>
                <a:gridCol w="544848">
                  <a:extLst>
                    <a:ext uri="{9D8B030D-6E8A-4147-A177-3AD203B41FA5}">
                      <a16:colId xmlns="" xmlns:a16="http://schemas.microsoft.com/office/drawing/2014/main" val="20002"/>
                    </a:ext>
                  </a:extLst>
                </a:gridCol>
              </a:tblGrid>
              <a:tr h="3657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                                              </a:t>
                      </a:r>
                      <a:r>
                        <a:rPr lang="en-US" sz="900" b="0" dirty="0">
                          <a:solidFill>
                            <a:schemeClr val="tx1"/>
                          </a:solidFill>
                          <a:latin typeface="Tahoma" pitchFamily="34" charset="0"/>
                          <a:ea typeface="Tahoma" pitchFamily="34" charset="0"/>
                          <a:cs typeface="Tahoma" pitchFamily="34" charset="0"/>
                        </a:rPr>
                        <a:t>=</a:t>
                      </a:r>
                      <a:endParaRPr lang="th-TH" sz="900" b="0" dirty="0">
                        <a:solidFill>
                          <a:schemeClr val="tx1"/>
                        </a:solidFill>
                        <a:latin typeface="Tahoma" pitchFamily="34" charset="0"/>
                        <a:ea typeface="Tahoma" pitchFamily="34" charset="0"/>
                        <a:cs typeface="Tahoma" pitchFamily="34" charset="0"/>
                      </a:endParaRP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th-TH" sz="900" b="0" dirty="0">
                        <a:solidFill>
                          <a:schemeClr val="tx1"/>
                        </a:solidFill>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solidFill>
                            <a:schemeClr val="tx1"/>
                          </a:solidFill>
                          <a:latin typeface="Tahoma" pitchFamily="34" charset="0"/>
                          <a:ea typeface="Tahoma" pitchFamily="34" charset="0"/>
                          <a:cs typeface="Tahoma" pitchFamily="34" charset="0"/>
                        </a:rPr>
                        <a:t>จำนวนพนักงานที่ได้รับการฝึกอบรมฝีมือแรงงานจากสถานประกอบกิจการ</a:t>
                      </a:r>
                      <a:br>
                        <a:rPr lang="th-TH" sz="900" b="0" dirty="0">
                          <a:solidFill>
                            <a:schemeClr val="tx1"/>
                          </a:solidFill>
                          <a:latin typeface="Tahoma" pitchFamily="34" charset="0"/>
                          <a:ea typeface="Tahoma" pitchFamily="34" charset="0"/>
                          <a:cs typeface="Tahoma" pitchFamily="34" charset="0"/>
                        </a:rPr>
                      </a:br>
                      <a:r>
                        <a:rPr lang="th-TH" sz="900" b="0" dirty="0">
                          <a:solidFill>
                            <a:schemeClr val="tx1"/>
                          </a:solidFill>
                          <a:latin typeface="Tahoma" pitchFamily="34" charset="0"/>
                          <a:ea typeface="Tahoma" pitchFamily="34" charset="0"/>
                          <a:cs typeface="Tahoma" pitchFamily="34" charset="0"/>
                        </a:rPr>
                        <a:t>ที่นายทะเบียนให้ความเห็นชอบหลักสูตรฯ ตาม พ.ร.บ.ส่งเสริมฯ พ.ศ. 2545 มีศักยภาพในการทำงานเพิ่มขึ้น</a:t>
                      </a:r>
                      <a:r>
                        <a:rPr lang="th-TH" sz="900" b="0" baseline="0" dirty="0">
                          <a:solidFill>
                            <a:schemeClr val="tx1"/>
                          </a:solidFill>
                          <a:latin typeface="Tahoma" pitchFamily="34" charset="0"/>
                          <a:ea typeface="Tahoma" pitchFamily="34" charset="0"/>
                          <a:cs typeface="Tahoma" pitchFamily="34" charset="0"/>
                        </a:rPr>
                        <a:t>ประจำปีงบประมาณ พ.ศ. 2562 </a:t>
                      </a:r>
                      <a:r>
                        <a:rPr lang="th-TH" sz="900" b="0" dirty="0">
                          <a:solidFill>
                            <a:schemeClr val="tx1"/>
                          </a:solidFill>
                          <a:latin typeface="Tahoma" pitchFamily="34" charset="0"/>
                          <a:ea typeface="Tahoma" pitchFamily="34" charset="0"/>
                          <a:cs typeface="Tahoma" pitchFamily="34" charset="0"/>
                        </a:rPr>
                        <a:t>ระหว่างวันที่ 1 ตุลาคม 2561 – 30</a:t>
                      </a:r>
                      <a:r>
                        <a:rPr lang="th-TH" sz="900" b="0" baseline="0" dirty="0">
                          <a:solidFill>
                            <a:schemeClr val="tx1"/>
                          </a:solidFill>
                          <a:latin typeface="Tahoma" pitchFamily="34" charset="0"/>
                          <a:ea typeface="Tahoma" pitchFamily="34" charset="0"/>
                          <a:cs typeface="Tahoma" pitchFamily="34" charset="0"/>
                        </a:rPr>
                        <a:t> กันยายน 2562 (คน)</a:t>
                      </a:r>
                      <a:r>
                        <a:rPr lang="th-TH" sz="900" b="0" dirty="0">
                          <a:solidFill>
                            <a:schemeClr val="tx1"/>
                          </a:solidFill>
                          <a:latin typeface="Tahoma" pitchFamily="34" charset="0"/>
                          <a:ea typeface="Tahoma" pitchFamily="34" charset="0"/>
                          <a:cs typeface="Tahoma" pitchFamily="34" charset="0"/>
                        </a:rPr>
                        <a:t> </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Tahoma" pitchFamily="34" charset="0"/>
                          <a:ea typeface="Tahoma" pitchFamily="34" charset="0"/>
                          <a:cs typeface="Tahoma" pitchFamily="34" charset="0"/>
                        </a:rPr>
                        <a:t>X</a:t>
                      </a:r>
                      <a:r>
                        <a:rPr lang="en-US" sz="900" b="0" baseline="0" dirty="0">
                          <a:solidFill>
                            <a:schemeClr val="tx1"/>
                          </a:solidFill>
                          <a:latin typeface="Tahoma" pitchFamily="34" charset="0"/>
                          <a:ea typeface="Tahoma" pitchFamily="34" charset="0"/>
                          <a:cs typeface="Tahoma" pitchFamily="34" charset="0"/>
                        </a:rPr>
                        <a:t> 100</a:t>
                      </a:r>
                      <a:endParaRPr lang="th-TH" sz="9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35975">
                <a:tc vMerge="1">
                  <a:txBody>
                    <a:bodyPr/>
                    <a:lstStyle/>
                    <a:p>
                      <a:endParaRPr lang="th-TH"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a:latin typeface="Tahoma" pitchFamily="34" charset="0"/>
                          <a:ea typeface="Tahoma" pitchFamily="34" charset="0"/>
                          <a:cs typeface="Tahoma" pitchFamily="34" charset="0"/>
                        </a:rPr>
                        <a:t>  </a:t>
                      </a:r>
                      <a:r>
                        <a:rPr lang="th-TH" sz="900" b="0" baseline="0" dirty="0">
                          <a:latin typeface="Tahoma" pitchFamily="34" charset="0"/>
                          <a:ea typeface="Tahoma" pitchFamily="34" charset="0"/>
                          <a:cs typeface="Tahoma" pitchFamily="34" charset="0"/>
                        </a:rPr>
                        <a:t>   เป้าหมายการดำเนินการตามกิจกรรมส่งเสริมและสนับสนุนให้สถานประกอบกิจการดำเนินการฝึกอบรมฝีมือแรงงาน</a:t>
                      </a:r>
                      <a:r>
                        <a:rPr lang="th-TH" sz="900" b="0" dirty="0">
                          <a:solidFill>
                            <a:schemeClr val="tx1"/>
                          </a:solidFill>
                          <a:latin typeface="Tahoma" pitchFamily="34" charset="0"/>
                          <a:ea typeface="Tahoma" pitchFamily="34" charset="0"/>
                          <a:cs typeface="Tahoma" pitchFamily="34" charset="0"/>
                        </a:rPr>
                        <a:t> ตาม พ.ร.บ.ส่งเสริมฯ พ.ศ. 2545 ประจำปีงบประมาณ พ.ศ. 2562</a:t>
                      </a:r>
                      <a:r>
                        <a:rPr lang="th-TH" sz="900" b="0" baseline="0" dirty="0">
                          <a:solidFill>
                            <a:schemeClr val="tx1"/>
                          </a:solidFill>
                          <a:latin typeface="Tahoma" pitchFamily="34" charset="0"/>
                          <a:ea typeface="Tahoma" pitchFamily="34" charset="0"/>
                          <a:cs typeface="Tahoma" pitchFamily="34" charset="0"/>
                        </a:rPr>
                        <a:t> </a:t>
                      </a:r>
                      <a:r>
                        <a:rPr lang="th-TH" sz="900" b="0" dirty="0">
                          <a:solidFill>
                            <a:schemeClr val="tx1"/>
                          </a:solidFill>
                          <a:latin typeface="Tahoma" pitchFamily="34" charset="0"/>
                          <a:ea typeface="Tahoma" pitchFamily="34" charset="0"/>
                          <a:cs typeface="Tahoma" pitchFamily="34" charset="0"/>
                        </a:rPr>
                        <a:t>(คน)</a:t>
                      </a:r>
                      <a:r>
                        <a:rPr lang="th-TH" sz="900" b="0" baseline="0" dirty="0">
                          <a:solidFill>
                            <a:schemeClr val="tx1"/>
                          </a:solidFill>
                          <a:latin typeface="Tahoma" pitchFamily="34" charset="0"/>
                          <a:ea typeface="Tahoma" pitchFamily="34" charset="0"/>
                          <a:cs typeface="Tahoma"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th-TH" sz="900" b="0" baseline="0" dirty="0">
                          <a:solidFill>
                            <a:schemeClr val="tx1"/>
                          </a:solidFill>
                          <a:latin typeface="Tahoma" pitchFamily="34" charset="0"/>
                          <a:ea typeface="Tahoma" pitchFamily="34" charset="0"/>
                          <a:cs typeface="Tahoma" pitchFamily="34" charset="0"/>
                        </a:rPr>
                        <a:t>                                             </a:t>
                      </a:r>
                      <a:endParaRPr lang="th-TH" sz="900" b="0" dirty="0">
                        <a:solidFill>
                          <a:schemeClr val="tx1"/>
                        </a:solidFill>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sp>
        <p:nvSpPr>
          <p:cNvPr id="3174" name="TextBox 25"/>
          <p:cNvSpPr txBox="1">
            <a:spLocks noChangeArrowheads="1"/>
          </p:cNvSpPr>
          <p:nvPr/>
        </p:nvSpPr>
        <p:spPr bwMode="auto">
          <a:xfrm>
            <a:off x="381000" y="1219795"/>
            <a:ext cx="8534400" cy="369332"/>
          </a:xfrm>
          <a:prstGeom prst="rect">
            <a:avLst/>
          </a:prstGeom>
          <a:noFill/>
          <a:ln w="9525">
            <a:noFill/>
            <a:miter lim="800000"/>
            <a:headEnd/>
            <a:tailEnd/>
          </a:ln>
        </p:spPr>
        <p:txBody>
          <a:bodyPr wrap="square">
            <a:spAutoFit/>
          </a:bodyPr>
          <a:lstStyle/>
          <a:p>
            <a:r>
              <a:rPr lang="th-TH" sz="900" dirty="0">
                <a:latin typeface="Tahoma" pitchFamily="34" charset="0"/>
                <a:cs typeface="Tahoma" pitchFamily="34" charset="0"/>
              </a:rPr>
              <a:t>ตัวชี้วัดย่อยที่ </a:t>
            </a:r>
            <a:r>
              <a:rPr lang="th-TH" sz="900" dirty="0" smtClean="0">
                <a:latin typeface="Tahoma" pitchFamily="34" charset="0"/>
                <a:cs typeface="Tahoma" pitchFamily="34" charset="0"/>
              </a:rPr>
              <a:t>1.</a:t>
            </a:r>
            <a:r>
              <a:rPr lang="en-US" sz="900" dirty="0" smtClean="0">
                <a:latin typeface="Tahoma" pitchFamily="34" charset="0"/>
                <a:cs typeface="Tahoma" pitchFamily="34" charset="0"/>
              </a:rPr>
              <a:t>3</a:t>
            </a:r>
            <a:r>
              <a:rPr lang="th-TH" sz="900" dirty="0" smtClean="0">
                <a:latin typeface="Tahoma" pitchFamily="34" charset="0"/>
                <a:cs typeface="Tahoma" pitchFamily="34" charset="0"/>
              </a:rPr>
              <a:t>.1   </a:t>
            </a:r>
            <a:r>
              <a:rPr lang="th-TH" sz="900" dirty="0">
                <a:latin typeface="Tahoma" pitchFamily="34" charset="0"/>
                <a:cs typeface="Tahoma" pitchFamily="34" charset="0"/>
              </a:rPr>
              <a:t>ร้อยละของจำนวนพนักงานที่ได้รับการพัฒนาฝีมือแรงงานจากสถานประกอบกิจการ ตาม พ.ร.บ.ส่งเสริมการพัฒนาฝีมือแรงงาน พ.ศ. 2545  </a:t>
            </a:r>
            <a:endParaRPr lang="en-US" sz="900" dirty="0" smtClean="0">
              <a:latin typeface="Tahoma" pitchFamily="34" charset="0"/>
              <a:cs typeface="Tahoma" pitchFamily="34" charset="0"/>
            </a:endParaRPr>
          </a:p>
          <a:p>
            <a:r>
              <a:rPr lang="en-US" sz="900" dirty="0">
                <a:latin typeface="Tahoma" pitchFamily="34" charset="0"/>
                <a:cs typeface="Tahoma" pitchFamily="34" charset="0"/>
              </a:rPr>
              <a:t> </a:t>
            </a:r>
            <a:r>
              <a:rPr lang="en-US" sz="900" dirty="0" smtClean="0">
                <a:latin typeface="Tahoma" pitchFamily="34" charset="0"/>
                <a:cs typeface="Tahoma" pitchFamily="34" charset="0"/>
              </a:rPr>
              <a:t>                           </a:t>
            </a:r>
            <a:r>
              <a:rPr lang="th-TH" sz="900" dirty="0" smtClean="0">
                <a:latin typeface="Tahoma" pitchFamily="34" charset="0"/>
                <a:cs typeface="Tahoma" pitchFamily="34" charset="0"/>
              </a:rPr>
              <a:t>มี</a:t>
            </a:r>
            <a:r>
              <a:rPr lang="th-TH" sz="900" dirty="0">
                <a:latin typeface="Tahoma" pitchFamily="34" charset="0"/>
                <a:cs typeface="Tahoma" pitchFamily="34" charset="0"/>
              </a:rPr>
              <a:t>ศักยภาพในการทำงานเพิ่มขึ้น</a:t>
            </a:r>
          </a:p>
        </p:txBody>
      </p:sp>
      <p:sp>
        <p:nvSpPr>
          <p:cNvPr id="23" name="Rounded Rectangle 3"/>
          <p:cNvSpPr/>
          <p:nvPr/>
        </p:nvSpPr>
        <p:spPr bwMode="gray">
          <a:xfrm>
            <a:off x="441575" y="674408"/>
            <a:ext cx="7324725" cy="50006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th-TH" sz="1400" kern="0" dirty="0" smtClean="0">
                <a:solidFill>
                  <a:schemeClr val="tx1"/>
                </a:solidFill>
                <a:latin typeface="Tahoma" pitchFamily="34" charset="0"/>
                <a:ea typeface="Tahoma" pitchFamily="34" charset="0"/>
                <a:cs typeface="Tahoma" pitchFamily="34" charset="0"/>
              </a:rPr>
              <a:t>ตัวชี้วัด 1.</a:t>
            </a:r>
            <a:r>
              <a:rPr lang="en-US" sz="1400" kern="0" dirty="0" smtClean="0">
                <a:solidFill>
                  <a:schemeClr val="tx1"/>
                </a:solidFill>
                <a:latin typeface="Tahoma" pitchFamily="34" charset="0"/>
                <a:ea typeface="Tahoma" pitchFamily="34" charset="0"/>
                <a:cs typeface="Tahoma" pitchFamily="34" charset="0"/>
              </a:rPr>
              <a:t>3</a:t>
            </a:r>
            <a:r>
              <a:rPr lang="th-TH" sz="1400" kern="0" dirty="0" smtClean="0">
                <a:solidFill>
                  <a:schemeClr val="tx1"/>
                </a:solidFill>
                <a:latin typeface="Tahoma" pitchFamily="34" charset="0"/>
                <a:ea typeface="Tahoma" pitchFamily="34" charset="0"/>
                <a:cs typeface="Tahoma" pitchFamily="34" charset="0"/>
              </a:rPr>
              <a:t> </a:t>
            </a:r>
            <a:r>
              <a:rPr lang="en-US" sz="1400" kern="0" dirty="0" smtClean="0">
                <a:solidFill>
                  <a:schemeClr val="tx1"/>
                </a:solidFill>
                <a:latin typeface="Tahoma" pitchFamily="34" charset="0"/>
                <a:ea typeface="Tahoma" pitchFamily="34" charset="0"/>
                <a:cs typeface="Tahoma" pitchFamily="34" charset="0"/>
              </a:rPr>
              <a:t>: </a:t>
            </a:r>
            <a:r>
              <a:rPr lang="th-TH" sz="1200" kern="0" dirty="0">
                <a:solidFill>
                  <a:schemeClr val="tx1"/>
                </a:solidFill>
                <a:latin typeface="Tahoma" pitchFamily="34" charset="0"/>
                <a:ea typeface="Tahoma" pitchFamily="34" charset="0"/>
                <a:cs typeface="Tahoma" pitchFamily="34" charset="0"/>
              </a:rPr>
              <a:t>ความสำเร็จในการส่งเสริมและสนับสนุนให้สถานประกอบกิจการดำเนินการพัฒนาฝีมือแรงงาน</a:t>
            </a:r>
          </a:p>
        </p:txBody>
      </p:sp>
    </p:spTree>
    <p:extLst>
      <p:ext uri="{BB962C8B-B14F-4D97-AF65-F5344CB8AC3E}">
        <p14:creationId xmlns:p14="http://schemas.microsoft.com/office/powerpoint/2010/main" val="34537727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3875" y="76200"/>
            <a:ext cx="10001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0" y="68263"/>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 องค์ประกอบที่ </a:t>
            </a:r>
            <a:r>
              <a:rPr lang="en-US" sz="2000" b="1" dirty="0">
                <a:latin typeface="Tahoma" pitchFamily="34" charset="0"/>
                <a:cs typeface="Tahoma" pitchFamily="34" charset="0"/>
              </a:rPr>
              <a:t>5 </a:t>
            </a:r>
            <a:r>
              <a:rPr lang="en-US" sz="1600" b="1" dirty="0">
                <a:latin typeface="Tahoma" pitchFamily="34" charset="0"/>
                <a:cs typeface="Tahoma" pitchFamily="34" charset="0"/>
              </a:rPr>
              <a:t>Potential Based </a:t>
            </a:r>
            <a:r>
              <a:rPr lang="th-TH" sz="925" b="1" dirty="0" smtClean="0">
                <a:latin typeface="Tahoma" pitchFamily="34" charset="0"/>
                <a:cs typeface="Tahoma" pitchFamily="34" charset="0"/>
              </a:rPr>
              <a:t>(</a:t>
            </a:r>
            <a:r>
              <a:rPr lang="th-TH" sz="925" b="1" kern="1400" dirty="0">
                <a:latin typeface="Tahoma" pitchFamily="34" charset="0"/>
                <a:cs typeface="Tahoma" pitchFamily="34" charset="0"/>
              </a:rPr>
              <a:t>สถาบันพัฒนาฝีมือแรงงาน / สำนักงานพัฒนาฝีมือแรงงาน 77 แห่ง</a:t>
            </a:r>
            <a:r>
              <a:rPr lang="th-TH" sz="925" b="1" dirty="0" smtClean="0">
                <a:latin typeface="Tahoma" pitchFamily="34" charset="0"/>
                <a:cs typeface="Tahoma" pitchFamily="34" charset="0"/>
              </a:rPr>
              <a:t>)</a:t>
            </a:r>
            <a:endParaRPr lang="th-TH" sz="925"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295275" y="785813"/>
            <a:ext cx="6919913" cy="714375"/>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th-TH" sz="1400" kern="0" dirty="0" smtClean="0">
                <a:solidFill>
                  <a:schemeClr val="tx1"/>
                </a:solidFill>
                <a:latin typeface="Tahoma" pitchFamily="34" charset="0"/>
                <a:ea typeface="Tahoma" pitchFamily="34" charset="0"/>
                <a:cs typeface="Tahoma" pitchFamily="34" charset="0"/>
              </a:rPr>
              <a:t>ตัวชี้วัด 5.6 </a:t>
            </a:r>
            <a:r>
              <a:rPr lang="en-US" sz="1400" kern="0" dirty="0">
                <a:solidFill>
                  <a:schemeClr val="tx1"/>
                </a:solidFill>
                <a:latin typeface="Tahoma" pitchFamily="34" charset="0"/>
                <a:ea typeface="Tahoma" pitchFamily="34" charset="0"/>
                <a:cs typeface="Tahoma" pitchFamily="34" charset="0"/>
              </a:rPr>
              <a:t>: </a:t>
            </a:r>
            <a:r>
              <a:rPr lang="th-TH" sz="1400" dirty="0" smtClean="0">
                <a:latin typeface="Tahoma" pitchFamily="34" charset="0"/>
                <a:cs typeface="Tahoma" pitchFamily="34" charset="0"/>
              </a:rPr>
              <a:t>ความสำเร็จ</a:t>
            </a:r>
            <a:r>
              <a:rPr lang="th-TH" sz="1400" dirty="0">
                <a:latin typeface="Tahoma" pitchFamily="34" charset="0"/>
                <a:cs typeface="Tahoma" pitchFamily="34" charset="0"/>
              </a:rPr>
              <a:t>ของการจัดทำมาตรฐานฝีมือแรงงานของผู้ประกอบอาชีพ </a:t>
            </a:r>
            <a:br>
              <a:rPr lang="th-TH" sz="1400" dirty="0">
                <a:latin typeface="Tahoma" pitchFamily="34" charset="0"/>
                <a:cs typeface="Tahoma" pitchFamily="34" charset="0"/>
              </a:rPr>
            </a:br>
            <a:r>
              <a:rPr lang="th-TH" sz="1400" dirty="0">
                <a:latin typeface="Tahoma" pitchFamily="34" charset="0"/>
                <a:cs typeface="Tahoma" pitchFamily="34" charset="0"/>
              </a:rPr>
              <a:t>                  ของสถาบันพัฒนาฝีมือแรงงานและสำนักงานพัฒนาฝีมือแรงงาน</a:t>
            </a:r>
            <a:endParaRPr lang="th-TH" sz="1400"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101600" y="1524000"/>
            <a:ext cx="43926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r>
              <a:rPr lang="th-TH" sz="1100" b="1">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4280048953"/>
              </p:ext>
            </p:extLst>
          </p:nvPr>
        </p:nvGraphicFramePr>
        <p:xfrm>
          <a:off x="142875" y="1857375"/>
          <a:ext cx="8466138" cy="2928938"/>
        </p:xfrm>
        <a:graphic>
          <a:graphicData uri="http://schemas.openxmlformats.org/drawingml/2006/table">
            <a:tbl>
              <a:tblPr firstRow="1" bandRow="1">
                <a:tableStyleId>{5C22544A-7EE6-4342-B048-85BDC9FD1C3A}</a:tableStyleId>
              </a:tblPr>
              <a:tblGrid>
                <a:gridCol w="8466138">
                  <a:extLst>
                    <a:ext uri="{9D8B030D-6E8A-4147-A177-3AD203B41FA5}"/>
                  </a:extLst>
                </a:gridCol>
              </a:tblGrid>
              <a:tr h="2928938">
                <a:tc>
                  <a:txBody>
                    <a:bodyPr/>
                    <a:lstStyle/>
                    <a:p>
                      <a:pPr marL="228600" indent="-228600">
                        <a:buAutoNum type="arabicPeriod"/>
                        <a:defRPr/>
                      </a:pPr>
                      <a:r>
                        <a:rPr lang="th-TH" sz="1000" b="0" kern="1200" dirty="0" smtClean="0">
                          <a:solidFill>
                            <a:schemeClr val="tx1"/>
                          </a:solidFill>
                          <a:latin typeface="Tahoma" pitchFamily="34" charset="0"/>
                          <a:ea typeface="+mn-ea"/>
                          <a:cs typeface="Tahoma" pitchFamily="34" charset="0"/>
                        </a:rPr>
                        <a:t>ระดับความสำเร็จของการจัดทำมาตรฐานฝีมือแรงงานของผู้ประกอบอาชีพ ของสถาบันพัฒนาฝีมือแรงงานและสำนักงานพัฒนาฝีมือแรงงาน หมายความว่าการดำเนินการจัดทำมาตรฐานฝีมือแรงงานของผู้ประกอบอาชีพของสถาบันพัฒนาฝีมือแรงงาน และสำนักงานพัฒนาฝีมือแรงงาน จำนวน 1 สาขา หรือ 1 ตำแหน่ง นำเสนอผ่านการกลั่นกรองของคณะอนุกรรมการกำหนดมาตรฐานฝีมือแรงงานแห่งชาติที่เกี่ยวข้องกับการรับรองมาตรฐานฝีมือแรงงาน มาตรา 26 และนำเสนอคณะกรรมการส่งเสริมฯ พิจารณาให้ความเห็นชอบ</a:t>
                      </a:r>
                    </a:p>
                    <a:p>
                      <a:pPr marL="228600" indent="-228600">
                        <a:buNone/>
                        <a:defRPr/>
                      </a:pPr>
                      <a:endParaRPr lang="en-US" sz="1000" b="0" dirty="0">
                        <a:solidFill>
                          <a:schemeClr val="tx1"/>
                        </a:solidFill>
                        <a:latin typeface="Tahoma" pitchFamily="34" charset="0"/>
                        <a:ea typeface="Tahoma" panose="020B0604030504040204" pitchFamily="34" charset="0"/>
                        <a:cs typeface="Tahoma" pitchFamily="34" charset="0"/>
                      </a:endParaRPr>
                    </a:p>
                    <a:p>
                      <a:pPr marL="228600" indent="-228600">
                        <a:buAutoNum type="arabicPeriod" startAt="2"/>
                        <a:defRPr/>
                      </a:pPr>
                      <a:r>
                        <a:rPr lang="th-TH" sz="1000" b="0" dirty="0" smtClean="0">
                          <a:solidFill>
                            <a:schemeClr val="tx1"/>
                          </a:solidFill>
                          <a:latin typeface="Tahoma" pitchFamily="34" charset="0"/>
                          <a:ea typeface="Tahoma" panose="020B0604030504040204" pitchFamily="34" charset="0"/>
                          <a:cs typeface="Tahoma" pitchFamily="34" charset="0"/>
                        </a:rPr>
                        <a:t>พิจารณาจากการดำเนินงานที่บรรลุเป้าหมาย</a:t>
                      </a:r>
                      <a:r>
                        <a:rPr lang="en-US" sz="1000" b="0" dirty="0" smtClean="0">
                          <a:solidFill>
                            <a:schemeClr val="tx1"/>
                          </a:solidFill>
                          <a:latin typeface="Tahoma" pitchFamily="34" charset="0"/>
                          <a:ea typeface="Tahoma" panose="020B0604030504040204" pitchFamily="34" charset="0"/>
                          <a:cs typeface="Tahoma" pitchFamily="34" charset="0"/>
                        </a:rPr>
                        <a:t> </a:t>
                      </a:r>
                      <a:r>
                        <a:rPr lang="th-TH" sz="1000" b="0" kern="1200" dirty="0" smtClean="0">
                          <a:solidFill>
                            <a:schemeClr val="tx1"/>
                          </a:solidFill>
                          <a:latin typeface="Tahoma" pitchFamily="34" charset="0"/>
                          <a:ea typeface="+mn-ea"/>
                          <a:cs typeface="Tahoma" pitchFamily="34" charset="0"/>
                        </a:rPr>
                        <a:t>จำนวน 1 สาขา หรือ 1 ตำแหน่ง </a:t>
                      </a:r>
                      <a:r>
                        <a:rPr lang="th-TH" sz="1000" b="0" baseline="0" dirty="0" smtClean="0">
                          <a:solidFill>
                            <a:schemeClr val="tx1"/>
                          </a:solidFill>
                          <a:latin typeface="Tahoma" pitchFamily="34" charset="0"/>
                          <a:ea typeface="Tahoma" panose="020B0604030504040204" pitchFamily="34" charset="0"/>
                          <a:cs typeface="Tahoma" pitchFamily="34" charset="0"/>
                        </a:rPr>
                        <a:t>รอบที่ 1 ผลการดำเนินการระหว่างวันที่ 1 ตุลาคม 2561 - 31 มีนาคม 2562 และรอบที่ 2 ผลการดำเนินการระหว่างวันที่ 1 – เมษายน  - 30 กันยายน 2562 </a:t>
                      </a:r>
                    </a:p>
                    <a:p>
                      <a:pPr marL="228600" indent="-228600">
                        <a:buNone/>
                        <a:defRPr/>
                      </a:pPr>
                      <a:endParaRPr lang="th-TH" sz="1000" b="0" baseline="0" dirty="0" smtClean="0">
                        <a:solidFill>
                          <a:schemeClr val="tx1"/>
                        </a:solidFill>
                        <a:latin typeface="Tahoma" pitchFamily="34" charset="0"/>
                        <a:ea typeface="Tahoma" panose="020B0604030504040204" pitchFamily="34" charset="0"/>
                        <a:cs typeface="Tahoma" pitchFamily="34" charset="0"/>
                      </a:endParaRPr>
                    </a:p>
                    <a:p>
                      <a:pPr marL="228600" indent="-228600">
                        <a:buNone/>
                        <a:defRPr/>
                      </a:pPr>
                      <a:r>
                        <a:rPr lang="th-TH" sz="1000" b="0" baseline="0" dirty="0" smtClean="0">
                          <a:solidFill>
                            <a:schemeClr val="tx1"/>
                          </a:solidFill>
                          <a:latin typeface="Tahoma" pitchFamily="34" charset="0"/>
                          <a:ea typeface="Tahoma" panose="020B0604030504040204" pitchFamily="34" charset="0"/>
                          <a:cs typeface="Tahoma" pitchFamily="34" charset="0"/>
                        </a:rPr>
                        <a:t>3.   เจ้าภาพ </a:t>
                      </a:r>
                      <a:r>
                        <a:rPr lang="en-US" sz="1000" b="0" baseline="0" dirty="0" smtClean="0">
                          <a:solidFill>
                            <a:schemeClr val="tx1"/>
                          </a:solidFill>
                          <a:latin typeface="Tahoma" pitchFamily="34" charset="0"/>
                          <a:ea typeface="Tahoma" panose="020B0604030504040204" pitchFamily="34" charset="0"/>
                          <a:cs typeface="Tahoma" pitchFamily="34" charset="0"/>
                        </a:rPr>
                        <a:t>: </a:t>
                      </a:r>
                      <a:r>
                        <a:rPr lang="th-TH" sz="1000" b="0" baseline="0" dirty="0" smtClean="0">
                          <a:solidFill>
                            <a:schemeClr val="tx1"/>
                          </a:solidFill>
                          <a:latin typeface="Tahoma" pitchFamily="34" charset="0"/>
                          <a:ea typeface="Tahoma" panose="020B0604030504040204" pitchFamily="34" charset="0"/>
                          <a:cs typeface="Tahoma" pitchFamily="34" charset="0"/>
                        </a:rPr>
                        <a:t>กลุ่มงานกำหนดมาตรฐานฝีมือแรงงาน ผู้รับผิดชอบ </a:t>
                      </a:r>
                      <a:r>
                        <a:rPr lang="en-US" sz="1000" b="0" baseline="0" dirty="0" smtClean="0">
                          <a:solidFill>
                            <a:schemeClr val="tx1"/>
                          </a:solidFill>
                          <a:latin typeface="Tahoma" pitchFamily="34" charset="0"/>
                          <a:ea typeface="Tahoma" panose="020B0604030504040204" pitchFamily="34" charset="0"/>
                          <a:cs typeface="Tahoma" pitchFamily="34" charset="0"/>
                        </a:rPr>
                        <a:t>: </a:t>
                      </a:r>
                      <a:r>
                        <a:rPr lang="th-TH" sz="1000" b="0" baseline="0" dirty="0" smtClean="0">
                          <a:solidFill>
                            <a:schemeClr val="tx1"/>
                          </a:solidFill>
                          <a:latin typeface="Tahoma" pitchFamily="34" charset="0"/>
                          <a:ea typeface="Tahoma" panose="020B0604030504040204" pitchFamily="34" charset="0"/>
                          <a:cs typeface="Tahoma" pitchFamily="34" charset="0"/>
                        </a:rPr>
                        <a:t>นายจิตรพงศ์  พุ่มสะอาด นักวิชาการพัฒนาฝีมือแรงงานชำนาญการพิเศษ และนายบัญชา  </a:t>
                      </a:r>
                    </a:p>
                    <a:p>
                      <a:pPr marL="228600" indent="-228600">
                        <a:buNone/>
                        <a:defRPr/>
                      </a:pPr>
                      <a:r>
                        <a:rPr lang="th-TH" sz="1000" b="0" baseline="0" dirty="0" smtClean="0">
                          <a:solidFill>
                            <a:schemeClr val="tx1"/>
                          </a:solidFill>
                          <a:latin typeface="Tahoma" pitchFamily="34" charset="0"/>
                          <a:ea typeface="Tahoma" panose="020B0604030504040204" pitchFamily="34" charset="0"/>
                          <a:cs typeface="Tahoma" pitchFamily="34" charset="0"/>
                        </a:rPr>
                        <a:t>                    พิสุทธิวัฒน์</a:t>
                      </a:r>
                      <a:r>
                        <a:rPr lang="en-US" sz="1000" b="0" baseline="0" dirty="0" smtClean="0">
                          <a:solidFill>
                            <a:schemeClr val="tx1"/>
                          </a:solidFill>
                          <a:latin typeface="Tahoma" pitchFamily="34" charset="0"/>
                          <a:ea typeface="Tahoma" panose="020B0604030504040204" pitchFamily="34" charset="0"/>
                          <a:cs typeface="Tahoma" pitchFamily="34" charset="0"/>
                        </a:rPr>
                        <a:t> </a:t>
                      </a:r>
                      <a:r>
                        <a:rPr lang="th-TH" sz="1000" b="0" baseline="0" dirty="0" smtClean="0">
                          <a:solidFill>
                            <a:schemeClr val="tx1"/>
                          </a:solidFill>
                          <a:latin typeface="Tahoma" pitchFamily="34" charset="0"/>
                          <a:ea typeface="Tahoma" panose="020B0604030504040204" pitchFamily="34" charset="0"/>
                          <a:cs typeface="Tahoma" pitchFamily="34" charset="0"/>
                        </a:rPr>
                        <a:t>นักวิชาการพัฒนาฝีมือแรงงาน  โทรศัพท์ </a:t>
                      </a:r>
                      <a:r>
                        <a:rPr lang="en-US" sz="1000" b="0" baseline="0" dirty="0" smtClean="0">
                          <a:solidFill>
                            <a:schemeClr val="tx1"/>
                          </a:solidFill>
                          <a:latin typeface="Tahoma" pitchFamily="34" charset="0"/>
                          <a:ea typeface="Tahoma" panose="020B0604030504040204" pitchFamily="34" charset="0"/>
                          <a:cs typeface="Tahoma" pitchFamily="34" charset="0"/>
                        </a:rPr>
                        <a:t>: 0 2643 4987 </a:t>
                      </a:r>
                      <a:r>
                        <a:rPr lang="th-TH" sz="1000" b="0" baseline="0" dirty="0" smtClean="0">
                          <a:solidFill>
                            <a:schemeClr val="tx1"/>
                          </a:solidFill>
                          <a:latin typeface="Tahoma" pitchFamily="34" charset="0"/>
                          <a:ea typeface="Tahoma" panose="020B0604030504040204" pitchFamily="34" charset="0"/>
                          <a:cs typeface="Tahoma" pitchFamily="34" charset="0"/>
                        </a:rPr>
                        <a:t>และ </a:t>
                      </a:r>
                      <a:r>
                        <a:rPr lang="en-US" sz="1000" b="0" baseline="0" dirty="0" smtClean="0">
                          <a:solidFill>
                            <a:schemeClr val="tx1"/>
                          </a:solidFill>
                          <a:latin typeface="Tahoma" pitchFamily="34" charset="0"/>
                          <a:ea typeface="Tahoma" panose="020B0604030504040204" pitchFamily="34" charset="0"/>
                          <a:cs typeface="Tahoma" pitchFamily="34" charset="0"/>
                        </a:rPr>
                        <a:t>0 2245 1822</a:t>
                      </a:r>
                    </a:p>
                    <a:p>
                      <a:pPr marL="228600" indent="-228600">
                        <a:buNone/>
                        <a:defRPr/>
                      </a:pPr>
                      <a:endParaRPr lang="th-TH" sz="1000" b="0" baseline="0" dirty="0">
                        <a:solidFill>
                          <a:schemeClr val="tx1"/>
                        </a:solidFill>
                        <a:latin typeface="Tahoma" pitchFamily="34" charset="0"/>
                        <a:ea typeface="Tahoma" panose="020B0604030504040204" pitchFamily="34" charset="0"/>
                        <a:cs typeface="Tahoma" pitchFamily="34" charset="0"/>
                      </a:endParaRPr>
                    </a:p>
                  </a:txBody>
                  <a:tcPr marL="91434" marR="91434">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179388" y="4786313"/>
            <a:ext cx="43926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r>
              <a:rPr lang="th-TH" sz="1000" b="1">
                <a:latin typeface="Tahoma" pitchFamily="34" charset="0"/>
                <a:cs typeface="Tahoma" pitchFamily="34" charset="0"/>
              </a:rPr>
              <a:t>เป้าหมายตามรอบประเมิน</a:t>
            </a:r>
          </a:p>
        </p:txBody>
      </p:sp>
      <p:grpSp>
        <p:nvGrpSpPr>
          <p:cNvPr id="2057" name="Group 4"/>
          <p:cNvGrpSpPr>
            <a:grpSpLocks/>
          </p:cNvGrpSpPr>
          <p:nvPr/>
        </p:nvGrpSpPr>
        <p:grpSpPr bwMode="auto">
          <a:xfrm>
            <a:off x="1057275" y="4857750"/>
            <a:ext cx="7943850" cy="341313"/>
            <a:chOff x="1153093" y="4031945"/>
            <a:chExt cx="7943402" cy="341526"/>
          </a:xfrm>
        </p:grpSpPr>
        <p:sp>
          <p:nvSpPr>
            <p:cNvPr id="17" name="TextBox 16"/>
            <p:cNvSpPr txBox="1"/>
            <p:nvPr/>
          </p:nvSpPr>
          <p:spPr>
            <a:xfrm>
              <a:off x="1153093" y="4031945"/>
              <a:ext cx="1336600" cy="338349"/>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79750"/>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7693"/>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22"/>
              <a:ext cx="1336600" cy="338349"/>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79750"/>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79750"/>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p:cNvGraphicFramePr>
            <a:graphicFrameLocks noGrp="1"/>
          </p:cNvGraphicFramePr>
          <p:nvPr/>
        </p:nvGraphicFramePr>
        <p:xfrm>
          <a:off x="65088" y="5214938"/>
          <a:ext cx="8936037" cy="884237"/>
        </p:xfrm>
        <a:graphic>
          <a:graphicData uri="http://schemas.openxmlformats.org/drawingml/2006/table">
            <a:tbl>
              <a:tblPr/>
              <a:tblGrid>
                <a:gridCol w="1152525"/>
                <a:gridCol w="400050"/>
                <a:gridCol w="388937"/>
                <a:gridCol w="368300"/>
                <a:gridCol w="488950"/>
                <a:gridCol w="438150"/>
                <a:gridCol w="1801813"/>
                <a:gridCol w="490537"/>
                <a:gridCol w="388938"/>
                <a:gridCol w="388937"/>
                <a:gridCol w="388938"/>
                <a:gridCol w="388937"/>
                <a:gridCol w="1851025"/>
              </a:tblGrid>
              <a:tr h="335400">
                <a:tc>
                  <a:txBody>
                    <a:bodyPr/>
                    <a:lstStyle/>
                    <a:p>
                      <a:pPr marL="0" marR="0" lvl="0" indent="0" algn="thaiDist"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Tahoma" pitchFamily="34" charset="0"/>
                        <a:cs typeface="Tahoma" pitchFamily="34" charset="0"/>
                      </a:endParaRPr>
                    </a:p>
                  </a:txBody>
                  <a:tcPr marT="45736" marB="45736" horzOverflow="overflow">
                    <a:lnL>
                      <a:noFill/>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ต.ค.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พ.ย.</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ธ.ค.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ม.ค.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ก.พ.</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รอบที่ 1 มี.ค. (6 เดือน)</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4A452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เม.ย.</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พ.ค.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มิ.ย.</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ก.ค.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ส.ค.</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bg1"/>
                          </a:solidFill>
                          <a:effectLst/>
                          <a:latin typeface="Tahoma" pitchFamily="34" charset="0"/>
                          <a:cs typeface="Tahoma" pitchFamily="34" charset="0"/>
                        </a:rPr>
                        <a:t>รอบที่ 2 ก.ย. (12 เดือน)</a:t>
                      </a:r>
                      <a:endParaRPr kumimoji="0" lang="en-US" sz="800" b="1" i="0" u="none" strike="noStrike" cap="none" normalizeH="0" baseline="0" smtClean="0">
                        <a:ln>
                          <a:noFill/>
                        </a:ln>
                        <a:solidFill>
                          <a:schemeClr val="bg1"/>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4A452A"/>
                    </a:solidFill>
                  </a:tcPr>
                </a:tc>
              </a:tr>
              <a:tr h="5488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h-TH" sz="800" b="1" i="0" u="none" strike="noStrike" cap="none" normalizeH="0" baseline="0" smtClean="0">
                          <a:ln>
                            <a:noFill/>
                          </a:ln>
                          <a:solidFill>
                            <a:schemeClr val="tx1"/>
                          </a:solidFill>
                          <a:effectLst/>
                          <a:latin typeface="Tahoma" pitchFamily="34" charset="0"/>
                          <a:cs typeface="Tahoma" pitchFamily="34" charset="0"/>
                        </a:rPr>
                        <a:t>เป้าหมาย ปี </a:t>
                      </a:r>
                      <a:r>
                        <a:rPr kumimoji="0" lang="en-US" sz="800" b="1" i="0" u="none" strike="noStrike" cap="none" normalizeH="0" baseline="0" smtClean="0">
                          <a:ln>
                            <a:noFill/>
                          </a:ln>
                          <a:solidFill>
                            <a:schemeClr val="tx1"/>
                          </a:solidFill>
                          <a:effectLst/>
                          <a:latin typeface="Tahoma" pitchFamily="34" charset="0"/>
                          <a:cs typeface="Tahoma" pitchFamily="34" charset="0"/>
                        </a:rPr>
                        <a:t>62</a:t>
                      </a:r>
                    </a:p>
                  </a:txBody>
                  <a:tcPr marT="45736" marB="45736" horzOverflow="overflow">
                    <a:lnL>
                      <a:noFill/>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Tahoma" pitchFamily="34" charset="0"/>
                        <a:cs typeface="Tahoma" pitchFamily="34" charset="0"/>
                      </a:endParaRPr>
                    </a:p>
                  </a:txBody>
                  <a:tcPr marL="0" marR="0" marT="0" marB="0"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Tahoma" pitchFamily="34" charset="0"/>
                        <a:cs typeface="Tahoma" pitchFamily="34" charset="0"/>
                      </a:endParaRPr>
                    </a:p>
                  </a:txBody>
                  <a:tcPr marL="0" marR="0" marT="0" marB="0"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Tahoma" pitchFamily="34" charset="0"/>
                        <a:cs typeface="Tahoma" pitchFamily="34" charset="0"/>
                      </a:endParaRPr>
                    </a:p>
                  </a:txBody>
                  <a:tcPr marL="0" marR="0" marT="0" marB="0"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chemeClr val="tx1"/>
                        </a:solidFill>
                        <a:effectLst/>
                        <a:latin typeface="Tahoma" pitchFamily="34" charset="0"/>
                        <a:cs typeface="Tahoma" pitchFamily="34" charset="0"/>
                      </a:endParaRPr>
                    </a:p>
                  </a:txBody>
                  <a:tcPr marL="0" marR="0" marT="0" marB="0"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smtClean="0">
                        <a:ln>
                          <a:noFill/>
                        </a:ln>
                        <a:solidFill>
                          <a:srgbClr val="953735"/>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11125" marR="0" lvl="0" indent="-111125" algn="l" defTabSz="914400" rtl="0" eaLnBrk="1" fontAlgn="base" latinLnBrk="0" hangingPunct="1">
                        <a:lnSpc>
                          <a:spcPct val="100000"/>
                        </a:lnSpc>
                        <a:spcBef>
                          <a:spcPct val="0"/>
                        </a:spcBef>
                        <a:spcAft>
                          <a:spcPct val="0"/>
                        </a:spcAft>
                        <a:buClrTx/>
                        <a:buSzTx/>
                        <a:buFont typeface="Arial" pitchFamily="34" charset="0"/>
                        <a:buChar char="•"/>
                        <a:tabLst/>
                      </a:pPr>
                      <a:r>
                        <a:rPr kumimoji="0" lang="th-TH" sz="1000" b="0" i="0" u="none" strike="noStrike" cap="none" normalizeH="0" baseline="0" dirty="0" smtClean="0">
                          <a:ln>
                            <a:noFill/>
                          </a:ln>
                          <a:solidFill>
                            <a:schemeClr val="tx1"/>
                          </a:solidFill>
                          <a:effectLst/>
                          <a:latin typeface="Tahoma" pitchFamily="34" charset="0"/>
                          <a:cs typeface="Tahoma" pitchFamily="34" charset="0"/>
                        </a:rPr>
                        <a:t>จัดทดลองทดสอบ และประชุมสรุปผลการทดลองทดสอบ</a:t>
                      </a: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800" b="0" i="0" u="none" strike="noStrike" cap="none" normalizeH="0" baseline="0" smtClean="0">
                        <a:ln>
                          <a:noFill/>
                        </a:ln>
                        <a:solidFill>
                          <a:srgbClr val="C00000"/>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800" b="0" i="0" u="none" strike="noStrike" cap="none" normalizeH="0" baseline="0" smtClean="0">
                        <a:ln>
                          <a:noFill/>
                        </a:ln>
                        <a:solidFill>
                          <a:srgbClr val="C00000"/>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800" b="0" i="0" u="none" strike="noStrike" cap="none" normalizeH="0" baseline="0" smtClean="0">
                        <a:ln>
                          <a:noFill/>
                        </a:ln>
                        <a:solidFill>
                          <a:srgbClr val="C00000"/>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800" b="0" i="0" u="none" strike="noStrike" cap="none" normalizeH="0" baseline="0" smtClean="0">
                        <a:ln>
                          <a:noFill/>
                        </a:ln>
                        <a:solidFill>
                          <a:srgbClr val="C00000"/>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800" b="0" i="0" u="none" strike="noStrike" cap="none" normalizeH="0" baseline="0" smtClean="0">
                        <a:ln>
                          <a:noFill/>
                        </a:ln>
                        <a:solidFill>
                          <a:srgbClr val="C00000"/>
                        </a:solidFill>
                        <a:effectLst/>
                        <a:latin typeface="Tahoma" pitchFamily="34" charset="0"/>
                        <a:cs typeface="Tahoma" pitchFamily="34" charset="0"/>
                      </a:endParaRPr>
                    </a:p>
                  </a:txBody>
                  <a:tcPr marT="45736" marB="45736" horzOverflow="overflow">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111125" marR="0" lvl="0" indent="-111125" algn="l" defTabSz="914400" rtl="0" eaLnBrk="1" fontAlgn="base" latinLnBrk="0" hangingPunct="1">
                        <a:lnSpc>
                          <a:spcPct val="100000"/>
                        </a:lnSpc>
                        <a:spcBef>
                          <a:spcPct val="0"/>
                        </a:spcBef>
                        <a:spcAft>
                          <a:spcPct val="0"/>
                        </a:spcAft>
                        <a:buClrTx/>
                        <a:buSzTx/>
                        <a:buFont typeface="Arial" pitchFamily="34" charset="0"/>
                        <a:buChar char="•"/>
                        <a:tabLst/>
                      </a:pPr>
                      <a:r>
                        <a:rPr kumimoji="0" lang="th-TH" sz="1000" b="0" i="0" u="none" strike="noStrike" cap="none" normalizeH="0" baseline="0" smtClean="0">
                          <a:ln>
                            <a:noFill/>
                          </a:ln>
                          <a:solidFill>
                            <a:schemeClr val="tx1"/>
                          </a:solidFill>
                          <a:effectLst/>
                          <a:latin typeface="Tahoma" pitchFamily="34" charset="0"/>
                          <a:cs typeface="Tahoma" pitchFamily="34" charset="0"/>
                        </a:rPr>
                        <a:t>นำมาตรฐานฝีมือแรงงาน เสนอคณะกรรมการส่งเสริมฯ พิจารณาให้ความเห็นชอบ </a:t>
                      </a:r>
                    </a:p>
                  </a:txBody>
                  <a:tcPr marT="45736" marB="45736" horzOverflow="overflow">
                    <a:lnL w="3175" cap="flat" cmpd="sng" algn="ctr">
                      <a:solidFill>
                        <a:schemeClr val="bg1"/>
                      </a:solidFill>
                      <a:prstDash val="solid"/>
                      <a:round/>
                      <a:headEnd type="none" w="med" len="med"/>
                      <a:tailEnd type="none" w="med" len="med"/>
                    </a:lnL>
                    <a:lnR>
                      <a:noFill/>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a:noFill/>
                    </a:lnTlToBr>
                    <a:lnBlToTr>
                      <a:noFill/>
                    </a:lnBlToTr>
                    <a:solidFill>
                      <a:srgbClr val="DDD9C3"/>
                    </a:solidFill>
                  </a:tcPr>
                </a:tc>
              </a:tr>
            </a:tbl>
          </a:graphicData>
        </a:graphic>
      </p:graphicFrame>
    </p:spTree>
    <p:extLst>
      <p:ext uri="{BB962C8B-B14F-4D97-AF65-F5344CB8AC3E}">
        <p14:creationId xmlns:p14="http://schemas.microsoft.com/office/powerpoint/2010/main" val="1419023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รูปภาพที่เกี่ยวข้อง"/>
          <p:cNvPicPr>
            <a:picLocks noChangeAspect="1" noChangeArrowheads="1"/>
          </p:cNvPicPr>
          <p:nvPr/>
        </p:nvPicPr>
        <p:blipFill>
          <a:blip r:embed="rId3" cstate="print"/>
          <a:srcRect/>
          <a:stretch>
            <a:fillRect/>
          </a:stretch>
        </p:blipFill>
        <p:spPr bwMode="auto">
          <a:xfrm>
            <a:off x="8299938" y="76203"/>
            <a:ext cx="773400" cy="837851"/>
          </a:xfrm>
          <a:prstGeom prst="rect">
            <a:avLst/>
          </a:prstGeom>
          <a:noFill/>
        </p:spPr>
      </p:pic>
      <p:sp>
        <p:nvSpPr>
          <p:cNvPr id="6" name="TextBox 5"/>
          <p:cNvSpPr txBox="1"/>
          <p:nvPr/>
        </p:nvSpPr>
        <p:spPr>
          <a:xfrm>
            <a:off x="24938" y="36497"/>
            <a:ext cx="8661700" cy="584775"/>
          </a:xfrm>
          <a:prstGeom prst="rect">
            <a:avLst/>
          </a:prstGeom>
          <a:noFill/>
        </p:spPr>
        <p:txBody>
          <a:bodyPr wrap="square" rtlCol="0">
            <a:spAutoFit/>
          </a:bodyPr>
          <a:lstStyle/>
          <a:p>
            <a:r>
              <a:rPr lang="th-TH" sz="1600" b="1" dirty="0">
                <a:latin typeface="Tahoma" pitchFamily="34" charset="0"/>
                <a:ea typeface="Tahoma" pitchFamily="34" charset="0"/>
                <a:cs typeface="Tahoma" pitchFamily="34" charset="0"/>
              </a:rPr>
              <a:t>ตัวชี้วัด องค์ประกอบที่ </a:t>
            </a:r>
            <a:r>
              <a:rPr lang="th-TH" sz="1600" b="1" dirty="0" smtClean="0">
                <a:latin typeface="Tahoma" pitchFamily="34" charset="0"/>
                <a:ea typeface="Tahoma" pitchFamily="34" charset="0"/>
                <a:cs typeface="Tahoma" pitchFamily="34" charset="0"/>
              </a:rPr>
              <a:t>5 </a:t>
            </a:r>
            <a:r>
              <a:rPr lang="en-US" sz="1600" b="1" dirty="0">
                <a:latin typeface="Tahoma" pitchFamily="34" charset="0"/>
                <a:ea typeface="Tahoma" pitchFamily="34" charset="0"/>
                <a:cs typeface="Tahoma" pitchFamily="34" charset="0"/>
              </a:rPr>
              <a:t>Innovation Base </a:t>
            </a:r>
            <a:r>
              <a:rPr lang="th-TH" sz="1400" dirty="0">
                <a:latin typeface="Tahoma" pitchFamily="34" charset="0"/>
                <a:ea typeface="Tahoma" pitchFamily="34" charset="0"/>
                <a:cs typeface="Tahoma" pitchFamily="34" charset="0"/>
              </a:rPr>
              <a:t>(สถาบันพัฒนาฝีมือแรงงานและสำนักงานพัฒนาฝีมือแรงงาน)</a:t>
            </a:r>
            <a:endParaRPr lang="th-TH" sz="1600" dirty="0">
              <a:latin typeface="Tahoma" pitchFamily="34" charset="0"/>
              <a:ea typeface="Tahoma" pitchFamily="34" charset="0"/>
              <a:cs typeface="Tahoma" pitchFamily="34" charset="0"/>
            </a:endParaRP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6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125463" y="704214"/>
            <a:ext cx="8262961" cy="492538"/>
          </a:xfrm>
          <a:prstGeom prst="roundRect">
            <a:avLst>
              <a:gd name="adj" fmla="val 50000"/>
            </a:avLst>
          </a:prstGeom>
          <a:noFill/>
          <a:ln>
            <a:headEnd/>
            <a:tailEnd/>
          </a:ln>
        </p:spPr>
        <p:style>
          <a:lnRef idx="1">
            <a:schemeClr val="accent4"/>
          </a:lnRef>
          <a:fillRef idx="2">
            <a:schemeClr val="accent4"/>
          </a:fillRef>
          <a:effectRef idx="1">
            <a:schemeClr val="accent4"/>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tabLst>
                <a:tab pos="804858" algn="l"/>
              </a:tabLst>
            </a:pPr>
            <a:r>
              <a:rPr lang="th-TH" sz="1400" kern="0" dirty="0" smtClean="0">
                <a:solidFill>
                  <a:schemeClr val="tx1"/>
                </a:solidFill>
                <a:latin typeface="Tahoma" pitchFamily="34" charset="0"/>
                <a:ea typeface="Tahoma" pitchFamily="34" charset="0"/>
                <a:cs typeface="Tahoma" pitchFamily="34" charset="0"/>
              </a:rPr>
              <a:t>ตัวชี้วัด 5.7 </a:t>
            </a:r>
            <a:r>
              <a:rPr lang="en-US" sz="1400" kern="0" dirty="0" smtClean="0">
                <a:solidFill>
                  <a:schemeClr val="tx1"/>
                </a:solidFill>
                <a:latin typeface="Tahoma" pitchFamily="34" charset="0"/>
                <a:ea typeface="Tahoma" pitchFamily="34" charset="0"/>
                <a:cs typeface="Tahoma" pitchFamily="34" charset="0"/>
              </a:rPr>
              <a:t>:</a:t>
            </a:r>
            <a:r>
              <a:rPr lang="th-TH" sz="1400" kern="0" dirty="0" smtClean="0">
                <a:solidFill>
                  <a:schemeClr val="tx1"/>
                </a:solidFill>
                <a:latin typeface="Tahoma" pitchFamily="34" charset="0"/>
                <a:ea typeface="Tahoma" pitchFamily="34" charset="0"/>
                <a:cs typeface="Tahoma" pitchFamily="34" charset="0"/>
              </a:rPr>
              <a:t> ความสำเร็จ</a:t>
            </a:r>
            <a:r>
              <a:rPr lang="th-TH" sz="1400" kern="0" dirty="0">
                <a:solidFill>
                  <a:schemeClr val="tx1"/>
                </a:solidFill>
                <a:latin typeface="Tahoma" pitchFamily="34" charset="0"/>
                <a:ea typeface="Tahoma" pitchFamily="34" charset="0"/>
                <a:cs typeface="Tahoma" pitchFamily="34" charset="0"/>
              </a:rPr>
              <a:t>ของการดำเนินงานตามระบบประกันคุณภาพการทดสอบมาตรฐานฝีมือแรงงานแห่งชาติ</a:t>
            </a:r>
          </a:p>
        </p:txBody>
      </p:sp>
      <p:sp>
        <p:nvSpPr>
          <p:cNvPr id="12" name="TextBox 11"/>
          <p:cNvSpPr txBox="1"/>
          <p:nvPr/>
        </p:nvSpPr>
        <p:spPr>
          <a:xfrm>
            <a:off x="74331" y="1341806"/>
            <a:ext cx="4054535" cy="261610"/>
          </a:xfrm>
          <a:prstGeom prst="rect">
            <a:avLst/>
          </a:prstGeom>
          <a:noFill/>
        </p:spPr>
        <p:txBody>
          <a:bodyPr wrap="square" rtlCol="0">
            <a:spAutoFit/>
          </a:bodyPr>
          <a:lstStyle/>
          <a:p>
            <a:r>
              <a:rPr lang="th-TH" sz="1100" b="1" dirty="0">
                <a:latin typeface="TH Sarabun New" panose="020B0500040200020003" pitchFamily="34" charset="-34"/>
                <a:ea typeface="Tahoma" pitchFamily="34" charset="0"/>
                <a:cs typeface="TH Sarabun New" panose="020B0500040200020003" pitchFamily="34" charset="-34"/>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4045982262"/>
              </p:ext>
            </p:extLst>
          </p:nvPr>
        </p:nvGraphicFramePr>
        <p:xfrm>
          <a:off x="161599" y="1570627"/>
          <a:ext cx="8841724" cy="2011680"/>
        </p:xfrm>
        <a:graphic>
          <a:graphicData uri="http://schemas.openxmlformats.org/drawingml/2006/table">
            <a:tbl>
              <a:tblPr firstRow="1" bandRow="1">
                <a:tableStyleId>{5C22544A-7EE6-4342-B048-85BDC9FD1C3A}</a:tableStyleId>
              </a:tblPr>
              <a:tblGrid>
                <a:gridCol w="8841724">
                  <a:extLst>
                    <a:ext uri="{9D8B030D-6E8A-4147-A177-3AD203B41FA5}">
                      <a16:colId xmlns="" xmlns:a16="http://schemas.microsoft.com/office/drawing/2014/main" val="20000"/>
                    </a:ext>
                  </a:extLst>
                </a:gridCol>
              </a:tblGrid>
              <a:tr h="2011680">
                <a:tc>
                  <a:txBody>
                    <a:bodyPr/>
                    <a:lstStyle/>
                    <a:p>
                      <a:pPr marL="176213" indent="-176213">
                        <a:buAutoNum type="arabicPeriod"/>
                        <a:defRPr/>
                      </a:pPr>
                      <a:r>
                        <a:rPr lang="th-TH" sz="1000" b="0" kern="0" dirty="0">
                          <a:solidFill>
                            <a:schemeClr val="tx1"/>
                          </a:solidFill>
                          <a:latin typeface="Tahoma" pitchFamily="34" charset="0"/>
                          <a:ea typeface="Tahoma" pitchFamily="34" charset="0"/>
                          <a:cs typeface="Tahoma" pitchFamily="34" charset="0"/>
                        </a:rPr>
                        <a:t>ความสำเร็จของการดำเนินงานระบบประกันคุณภาพการทดสอบมาตรฐานฝีมือแรงงานแห่งชาติ หมายความว่า การดำเนินการทดสอบมาตรฐานฝีมือแรงงานแห่งชาติ </a:t>
                      </a:r>
                      <a:r>
                        <a:rPr lang="en-US" sz="1000" b="0" kern="0" dirty="0">
                          <a:solidFill>
                            <a:schemeClr val="tx1"/>
                          </a:solidFill>
                          <a:latin typeface="Tahoma" pitchFamily="34" charset="0"/>
                          <a:ea typeface="Tahoma" pitchFamily="34" charset="0"/>
                          <a:cs typeface="Tahoma" pitchFamily="34" charset="0"/>
                        </a:rPr>
                        <a:t/>
                      </a:r>
                      <a:br>
                        <a:rPr lang="en-US" sz="1000" b="0" kern="0" dirty="0">
                          <a:solidFill>
                            <a:schemeClr val="tx1"/>
                          </a:solidFill>
                          <a:latin typeface="Tahoma" pitchFamily="34" charset="0"/>
                          <a:ea typeface="Tahoma" pitchFamily="34" charset="0"/>
                          <a:cs typeface="Tahoma" pitchFamily="34" charset="0"/>
                        </a:rPr>
                      </a:br>
                      <a:r>
                        <a:rPr lang="th-TH" sz="1000" b="0" kern="0" dirty="0">
                          <a:solidFill>
                            <a:schemeClr val="tx1"/>
                          </a:solidFill>
                          <a:latin typeface="Tahoma" pitchFamily="34" charset="0"/>
                          <a:ea typeface="Tahoma" pitchFamily="34" charset="0"/>
                          <a:cs typeface="Tahoma" pitchFamily="34" charset="0"/>
                        </a:rPr>
                        <a:t>โดยให้ดำเนินการตามระบบการประกันคุณภาพการทดสอบมาตรฐานฝีมือแรงงานแห่งชาติ</a:t>
                      </a:r>
                    </a:p>
                    <a:p>
                      <a:pPr marL="176213" indent="-176213">
                        <a:buAutoNum type="arabicPeriod" startAt="2"/>
                        <a:defRPr/>
                      </a:pPr>
                      <a:r>
                        <a:rPr lang="th-TH" sz="1000" b="0" dirty="0">
                          <a:solidFill>
                            <a:schemeClr val="tx1"/>
                          </a:solidFill>
                          <a:latin typeface="Tahoma" pitchFamily="34" charset="0"/>
                          <a:ea typeface="Tahoma" pitchFamily="34" charset="0"/>
                          <a:cs typeface="Tahoma" pitchFamily="34" charset="0"/>
                        </a:rPr>
                        <a:t>พิจารณาจากการผลการดำเนินงานและวิธีการดำเนินงานการทดสอบมาตรฐานฝีมือแรงงานแห่งชาติ ที่บรรลุเป้าหมายตามภารกิจและวัตถุประสงค์ของโครงการ</a:t>
                      </a:r>
                      <a:r>
                        <a:rPr lang="en-US" sz="1000" b="0" baseline="0" dirty="0">
                          <a:solidFill>
                            <a:schemeClr val="tx1"/>
                          </a:solidFill>
                          <a:latin typeface="Tahoma" pitchFamily="34" charset="0"/>
                          <a:ea typeface="Tahoma" pitchFamily="34" charset="0"/>
                          <a:cs typeface="Tahoma" pitchFamily="34" charset="0"/>
                        </a:rPr>
                        <a:t> </a:t>
                      </a:r>
                      <a:r>
                        <a:rPr lang="th-TH" sz="1000" b="0" baseline="0" dirty="0">
                          <a:solidFill>
                            <a:schemeClr val="tx1"/>
                          </a:solidFill>
                          <a:latin typeface="Tahoma" pitchFamily="34" charset="0"/>
                          <a:ea typeface="Tahoma" pitchFamily="34" charset="0"/>
                          <a:cs typeface="Tahoma" pitchFamily="34" charset="0"/>
                        </a:rPr>
                        <a:t/>
                      </a:r>
                      <a:br>
                        <a:rPr lang="th-TH"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รอบที่ 1 ข้อมูล ภายในวันที่ 31 มีนาคม 256</a:t>
                      </a:r>
                      <a:r>
                        <a:rPr lang="en-US" sz="1000" b="0" baseline="0" dirty="0">
                          <a:solidFill>
                            <a:schemeClr val="tx1"/>
                          </a:solidFill>
                          <a:latin typeface="Tahoma" pitchFamily="34" charset="0"/>
                          <a:ea typeface="Tahoma" pitchFamily="34" charset="0"/>
                          <a:cs typeface="Tahoma" pitchFamily="34" charset="0"/>
                        </a:rPr>
                        <a:t>2</a:t>
                      </a:r>
                      <a:r>
                        <a:rPr lang="th-TH" sz="1000" b="0" baseline="0" dirty="0">
                          <a:solidFill>
                            <a:schemeClr val="tx1"/>
                          </a:solidFill>
                          <a:latin typeface="Tahoma" pitchFamily="34" charset="0"/>
                          <a:ea typeface="Tahoma" pitchFamily="34" charset="0"/>
                          <a:cs typeface="Tahoma" pitchFamily="34" charset="0"/>
                        </a:rPr>
                        <a:t> และรอบที่ 2 ข้อมูล ณ วันที่ 30 กันยายน 256</a:t>
                      </a:r>
                      <a:r>
                        <a:rPr lang="en-US" sz="1000" b="0" baseline="0" dirty="0">
                          <a:solidFill>
                            <a:schemeClr val="tx1"/>
                          </a:solidFill>
                          <a:latin typeface="Tahoma" pitchFamily="34" charset="0"/>
                          <a:ea typeface="Tahoma" pitchFamily="34" charset="0"/>
                          <a:cs typeface="Tahoma" pitchFamily="34" charset="0"/>
                        </a:rPr>
                        <a:t>2</a:t>
                      </a:r>
                    </a:p>
                    <a:p>
                      <a:pPr marL="176213" indent="-176213">
                        <a:buAutoNum type="arabicPeriod" startAt="2"/>
                        <a:defRPr/>
                      </a:pPr>
                      <a:r>
                        <a:rPr lang="th-TH" sz="1000" b="0" baseline="0" dirty="0">
                          <a:solidFill>
                            <a:schemeClr val="tx1"/>
                          </a:solidFill>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การประเมินผลการให้คะแนนจากการดำเนินการทดสอบมาตรฐานฝีมือแรงงานแห่งชาติ สาขาช่างไฟฟ้าภายในอาคาร ระดับ 1 ดำเนินการทดสอบภาคความรู้ด้วยระบบ </a:t>
                      </a:r>
                      <a:endParaRPr lang="th-TH" sz="1000" b="0" baseline="0" dirty="0" smtClean="0">
                        <a:solidFill>
                          <a:schemeClr val="tx1"/>
                        </a:solidFill>
                        <a:latin typeface="Tahoma" pitchFamily="34" charset="0"/>
                        <a:ea typeface="Tahoma" pitchFamily="34" charset="0"/>
                        <a:cs typeface="Tahoma" pitchFamily="34" charset="0"/>
                      </a:endParaRPr>
                    </a:p>
                    <a:p>
                      <a:pPr marL="0" indent="0">
                        <a:buNone/>
                        <a:defRPr/>
                      </a:pPr>
                      <a:r>
                        <a:rPr lang="en-US" sz="1000" b="0" baseline="0" dirty="0" smtClean="0">
                          <a:solidFill>
                            <a:schemeClr val="tx1"/>
                          </a:solidFill>
                          <a:latin typeface="Tahoma" pitchFamily="34" charset="0"/>
                          <a:ea typeface="Tahoma" pitchFamily="34" charset="0"/>
                          <a:cs typeface="Tahoma" pitchFamily="34" charset="0"/>
                        </a:rPr>
                        <a:t>e </a:t>
                      </a:r>
                      <a:r>
                        <a:rPr lang="en-US" sz="1000" b="0" baseline="0" dirty="0">
                          <a:solidFill>
                            <a:schemeClr val="tx1"/>
                          </a:solidFill>
                          <a:latin typeface="Tahoma" pitchFamily="34" charset="0"/>
                          <a:ea typeface="Tahoma" pitchFamily="34" charset="0"/>
                          <a:cs typeface="Tahoma" pitchFamily="34" charset="0"/>
                        </a:rPr>
                        <a:t>– Testing</a:t>
                      </a:r>
                      <a:r>
                        <a:rPr lang="th-TH" sz="1000" b="0" baseline="0" dirty="0">
                          <a:solidFill>
                            <a:schemeClr val="tx1"/>
                          </a:solidFill>
                          <a:latin typeface="Tahoma" pitchFamily="34" charset="0"/>
                          <a:ea typeface="Tahoma" pitchFamily="34" charset="0"/>
                          <a:cs typeface="Tahoma" pitchFamily="34" charset="0"/>
                        </a:rPr>
                        <a:t> ทุก</a:t>
                      </a:r>
                      <a:r>
                        <a:rPr lang="th-TH" sz="1000" b="0" baseline="0" dirty="0" smtClean="0">
                          <a:solidFill>
                            <a:schemeClr val="tx1"/>
                          </a:solidFill>
                          <a:latin typeface="Tahoma" pitchFamily="34" charset="0"/>
                          <a:ea typeface="Tahoma" pitchFamily="34" charset="0"/>
                          <a:cs typeface="Tahoma" pitchFamily="34" charset="0"/>
                        </a:rPr>
                        <a:t>รุ่นและ</a:t>
                      </a:r>
                      <a:r>
                        <a:rPr lang="th-TH" sz="1000" b="0" baseline="0" dirty="0">
                          <a:solidFill>
                            <a:schemeClr val="tx1"/>
                          </a:solidFill>
                          <a:latin typeface="Tahoma" pitchFamily="34" charset="0"/>
                          <a:ea typeface="Tahoma" pitchFamily="34" charset="0"/>
                          <a:cs typeface="Tahoma" pitchFamily="34" charset="0"/>
                        </a:rPr>
                        <a:t>สาขาอื่นอีกอย่างน้อย </a:t>
                      </a:r>
                      <a:r>
                        <a:rPr lang="en-US" sz="1000" b="0" baseline="0" dirty="0">
                          <a:solidFill>
                            <a:schemeClr val="tx1"/>
                          </a:solidFill>
                          <a:latin typeface="Tahoma" pitchFamily="34" charset="0"/>
                          <a:ea typeface="Tahoma" pitchFamily="34" charset="0"/>
                          <a:cs typeface="Tahoma" pitchFamily="34" charset="0"/>
                        </a:rPr>
                        <a:t>1 </a:t>
                      </a:r>
                      <a:r>
                        <a:rPr lang="th-TH" sz="1000" b="0" baseline="0" dirty="0">
                          <a:solidFill>
                            <a:schemeClr val="tx1"/>
                          </a:solidFill>
                          <a:latin typeface="Tahoma" pitchFamily="34" charset="0"/>
                          <a:ea typeface="Tahoma" pitchFamily="34" charset="0"/>
                          <a:cs typeface="Tahoma" pitchFamily="34" charset="0"/>
                        </a:rPr>
                        <a:t>สาขา โดยทำการประเมินตามข้อกำหนดการปฏิบัติงานประกันคุณภาพการทดสอบมาตรฐานฝีมือแรงงานแห่งชาติ</a:t>
                      </a:r>
                    </a:p>
                    <a:p>
                      <a:pPr marL="176213" marR="0" indent="-176213" algn="l" defTabSz="914400" rtl="0" eaLnBrk="1" fontAlgn="auto" latinLnBrk="0" hangingPunct="1">
                        <a:lnSpc>
                          <a:spcPct val="100000"/>
                        </a:lnSpc>
                        <a:spcBef>
                          <a:spcPts val="0"/>
                        </a:spcBef>
                        <a:spcAft>
                          <a:spcPts val="0"/>
                        </a:spcAft>
                        <a:buClrTx/>
                        <a:buSzTx/>
                        <a:buFontTx/>
                        <a:buAutoNum type="arabicPeriod" startAt="2"/>
                        <a:tabLst/>
                        <a:defRPr/>
                      </a:pPr>
                      <a:r>
                        <a:rPr lang="th-TH" sz="1000" b="0" baseline="0" dirty="0">
                          <a:solidFill>
                            <a:schemeClr val="tx1"/>
                          </a:solidFill>
                          <a:latin typeface="Tahoma" pitchFamily="34" charset="0"/>
                          <a:ea typeface="Tahoma" pitchFamily="34" charset="0"/>
                          <a:cs typeface="Tahoma" pitchFamily="34" charset="0"/>
                        </a:rPr>
                        <a:t>เจ้าภาพ </a:t>
                      </a:r>
                      <a:r>
                        <a:rPr lang="en-US" sz="1000" b="0" baseline="0" dirty="0">
                          <a:solidFill>
                            <a:schemeClr val="tx1"/>
                          </a:solidFill>
                          <a:latin typeface="Tahoma" pitchFamily="34" charset="0"/>
                          <a:ea typeface="Tahoma" pitchFamily="34" charset="0"/>
                          <a:cs typeface="Tahoma" pitchFamily="34" charset="0"/>
                        </a:rPr>
                        <a:t>: </a:t>
                      </a:r>
                      <a:r>
                        <a:rPr lang="th-TH" sz="1000" b="0" baseline="0" dirty="0">
                          <a:solidFill>
                            <a:schemeClr val="tx1"/>
                          </a:solidFill>
                          <a:latin typeface="Tahoma" pitchFamily="34" charset="0"/>
                          <a:ea typeface="Tahoma" pitchFamily="34" charset="0"/>
                          <a:cs typeface="Tahoma" pitchFamily="34" charset="0"/>
                        </a:rPr>
                        <a:t>สำนักพัฒนามาตรฐานและทดสอบฝีมือแรงงาน กลุ่มงานพัฒนาระบบมาตรฐานฝีมือแรงงาน  </a:t>
                      </a:r>
                      <a:r>
                        <a:rPr lang="en-US" sz="1000" b="0" baseline="0" dirty="0">
                          <a:solidFill>
                            <a:schemeClr val="tx1"/>
                          </a:solidFill>
                          <a:latin typeface="Tahoma" pitchFamily="34" charset="0"/>
                          <a:ea typeface="Tahoma" pitchFamily="34" charset="0"/>
                          <a:cs typeface="Tahoma" pitchFamily="34" charset="0"/>
                        </a:rPr>
                        <a:t/>
                      </a:r>
                      <a:br>
                        <a:rPr lang="en-US"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ผู้รับผิดชอบ </a:t>
                      </a:r>
                      <a:r>
                        <a:rPr lang="en-US" sz="1000" b="0" baseline="0" dirty="0">
                          <a:solidFill>
                            <a:schemeClr val="tx1"/>
                          </a:solidFill>
                          <a:latin typeface="Tahoma" pitchFamily="34" charset="0"/>
                          <a:ea typeface="Tahoma" pitchFamily="34" charset="0"/>
                          <a:cs typeface="Tahoma" pitchFamily="34" charset="0"/>
                        </a:rPr>
                        <a:t>:  </a:t>
                      </a:r>
                      <a:r>
                        <a:rPr lang="th-TH" sz="1000" b="0" baseline="0" dirty="0">
                          <a:solidFill>
                            <a:schemeClr val="tx1"/>
                          </a:solidFill>
                          <a:latin typeface="Tahoma" pitchFamily="34" charset="0"/>
                          <a:ea typeface="Tahoma" pitchFamily="34" charset="0"/>
                          <a:cs typeface="Tahoma" pitchFamily="34" charset="0"/>
                        </a:rPr>
                        <a:t>นางสาวปาริชาติ  สิทธิกัน นักวิชาการพัฒนาฝีมือแรงงานชำนาญการ และนายกิตติศักดิ์  แซ่หลี  นักวิชาการพัฒนาฝีมือแรงงานปฏิบัติการ</a:t>
                      </a:r>
                      <a:r>
                        <a:rPr lang="en-US" sz="1000" b="0" baseline="0" dirty="0">
                          <a:solidFill>
                            <a:schemeClr val="tx1"/>
                          </a:solidFill>
                          <a:latin typeface="Tahoma" pitchFamily="34" charset="0"/>
                          <a:ea typeface="Tahoma" pitchFamily="34" charset="0"/>
                          <a:cs typeface="Tahoma" pitchFamily="34" charset="0"/>
                        </a:rPr>
                        <a:t> </a:t>
                      </a:r>
                      <a:br>
                        <a:rPr lang="en-US"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โทรศัพท์ </a:t>
                      </a:r>
                      <a:r>
                        <a:rPr lang="en-US" sz="1000" b="0" baseline="0" dirty="0">
                          <a:solidFill>
                            <a:schemeClr val="tx1"/>
                          </a:solidFill>
                          <a:latin typeface="Tahoma" pitchFamily="34" charset="0"/>
                          <a:ea typeface="Tahoma" pitchFamily="34" charset="0"/>
                          <a:cs typeface="Tahoma" pitchFamily="34" charset="0"/>
                        </a:rPr>
                        <a:t>: 0 2354 0281 </a:t>
                      </a:r>
                      <a:r>
                        <a:rPr lang="th-TH" sz="1000" b="0" baseline="0" dirty="0">
                          <a:solidFill>
                            <a:schemeClr val="tx1"/>
                          </a:solidFill>
                          <a:latin typeface="Tahoma" pitchFamily="34" charset="0"/>
                          <a:ea typeface="Tahoma" pitchFamily="34" charset="0"/>
                          <a:cs typeface="Tahoma" pitchFamily="34" charset="0"/>
                        </a:rPr>
                        <a:t>และ </a:t>
                      </a:r>
                      <a:r>
                        <a:rPr lang="en-US" sz="1000" b="0" baseline="0" dirty="0">
                          <a:solidFill>
                            <a:schemeClr val="tx1"/>
                          </a:solidFill>
                          <a:latin typeface="Tahoma" pitchFamily="34" charset="0"/>
                          <a:ea typeface="Tahoma" pitchFamily="34" charset="0"/>
                          <a:cs typeface="Tahoma" pitchFamily="34" charset="0"/>
                        </a:rPr>
                        <a:t>0 2245 1707-8 </a:t>
                      </a:r>
                      <a:r>
                        <a:rPr lang="th-TH" sz="1000" b="0" baseline="0" dirty="0">
                          <a:solidFill>
                            <a:schemeClr val="tx1"/>
                          </a:solidFill>
                          <a:latin typeface="Tahoma" pitchFamily="34" charset="0"/>
                          <a:ea typeface="Tahoma" pitchFamily="34" charset="0"/>
                          <a:cs typeface="Tahoma" pitchFamily="34" charset="0"/>
                        </a:rPr>
                        <a:t>ต่อ</a:t>
                      </a:r>
                      <a:r>
                        <a:rPr lang="en-US" sz="1000" b="0" baseline="0" dirty="0">
                          <a:solidFill>
                            <a:schemeClr val="tx1"/>
                          </a:solidFill>
                          <a:latin typeface="Tahoma" pitchFamily="34" charset="0"/>
                          <a:ea typeface="Tahoma" pitchFamily="34" charset="0"/>
                          <a:cs typeface="Tahoma" pitchFamily="34" charset="0"/>
                        </a:rPr>
                        <a:t> 703</a:t>
                      </a:r>
                      <a:endParaRPr lang="th-TH" sz="1000" b="0" baseline="0" dirty="0">
                        <a:solidFill>
                          <a:schemeClr val="tx1"/>
                        </a:solidFill>
                        <a:latin typeface="Tahoma" pitchFamily="34" charset="0"/>
                        <a:ea typeface="Tahoma" pitchFamily="34" charset="0"/>
                        <a:cs typeface="Tahoma" pitchFamily="34" charset="0"/>
                      </a:endParaRPr>
                    </a:p>
                  </a:txBody>
                  <a:tcPr marL="84406" marR="84406">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15" name="TextBox 14"/>
          <p:cNvSpPr txBox="1"/>
          <p:nvPr/>
        </p:nvSpPr>
        <p:spPr>
          <a:xfrm>
            <a:off x="74331" y="3563779"/>
            <a:ext cx="4079119" cy="246221"/>
          </a:xfrm>
          <a:prstGeom prst="rect">
            <a:avLst/>
          </a:prstGeom>
          <a:noFill/>
        </p:spPr>
        <p:txBody>
          <a:bodyPr wrap="square" rtlCol="0">
            <a:spAutoFit/>
          </a:bodyPr>
          <a:lstStyle/>
          <a:p>
            <a:r>
              <a:rPr lang="th-TH" sz="1000" b="1" u="sng" dirty="0">
                <a:latin typeface="Tahoma" pitchFamily="34" charset="0"/>
                <a:ea typeface="Tahoma" pitchFamily="34" charset="0"/>
                <a:cs typeface="Tahoma" pitchFamily="34" charset="0"/>
              </a:rPr>
              <a:t>เป้าหมายตามรอบประเมิน</a:t>
            </a:r>
          </a:p>
        </p:txBody>
      </p:sp>
      <p:grpSp>
        <p:nvGrpSpPr>
          <p:cNvPr id="2" name="Group 4"/>
          <p:cNvGrpSpPr/>
          <p:nvPr/>
        </p:nvGrpSpPr>
        <p:grpSpPr>
          <a:xfrm>
            <a:off x="955812" y="3600563"/>
            <a:ext cx="8080684" cy="309612"/>
            <a:chOff x="1153093" y="4031945"/>
            <a:chExt cx="7943402" cy="501917"/>
          </a:xfrm>
        </p:grpSpPr>
        <p:sp>
          <p:nvSpPr>
            <p:cNvPr id="17" name="TextBox 16"/>
            <p:cNvSpPr txBox="1"/>
            <p:nvPr/>
          </p:nvSpPr>
          <p:spPr>
            <a:xfrm>
              <a:off x="1153093" y="4031945"/>
              <a:ext cx="1336820" cy="498944"/>
            </a:xfrm>
            <a:prstGeom prst="rect">
              <a:avLst/>
            </a:prstGeom>
            <a:noFill/>
          </p:spPr>
          <p:txBody>
            <a:bodyPr wrap="square" rtlCol="0">
              <a:spAutoFit/>
            </a:bodyPr>
            <a:lstStyle/>
            <a:p>
              <a:pPr algn="ctr"/>
              <a:endPar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endParaRPr>
            </a:p>
            <a:p>
              <a:pPr algn="ctr"/>
              <a:r>
                <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rPr>
                <a:t>ปี </a:t>
              </a:r>
              <a:r>
                <a:rPr lang="en-US"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rPr>
                <a:t>61</a:t>
              </a:r>
              <a:endPar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endParaRPr>
            </a:p>
          </p:txBody>
        </p:sp>
        <p:cxnSp>
          <p:nvCxnSpPr>
            <p:cNvPr id="18" name="Straight Arrow Connector 34"/>
            <p:cNvCxnSpPr>
              <a:cxnSpLocks/>
            </p:cNvCxnSpPr>
            <p:nvPr/>
          </p:nvCxnSpPr>
          <p:spPr>
            <a:xfrm>
              <a:off x="1991122" y="4349809"/>
              <a:ext cx="498791"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7974" y="4349809"/>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1691" y="4034918"/>
              <a:ext cx="1336820" cy="498944"/>
            </a:xfrm>
            <a:prstGeom prst="rect">
              <a:avLst/>
            </a:prstGeom>
            <a:noFill/>
          </p:spPr>
          <p:txBody>
            <a:bodyPr wrap="square" rtlCol="0">
              <a:spAutoFit/>
            </a:bodyPr>
            <a:lstStyle/>
            <a:p>
              <a:pPr algn="ctr"/>
              <a:endPar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endParaRPr>
            </a:p>
            <a:p>
              <a:pPr algn="ctr"/>
              <a:r>
                <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rPr>
                <a:t> ปี </a:t>
              </a:r>
              <a:r>
                <a:rPr lang="en-US"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rPr>
                <a:t>62</a:t>
              </a:r>
              <a:endPar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endParaRPr>
            </a:p>
          </p:txBody>
        </p:sp>
        <p:cxnSp>
          <p:nvCxnSpPr>
            <p:cNvPr id="21" name="Straight Arrow Connector 38"/>
            <p:cNvCxnSpPr>
              <a:cxnSpLocks/>
            </p:cNvCxnSpPr>
            <p:nvPr/>
          </p:nvCxnSpPr>
          <p:spPr>
            <a:xfrm>
              <a:off x="5867318" y="4349809"/>
              <a:ext cx="322917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a:cxnSpLocks/>
            </p:cNvCxnSpPr>
            <p:nvPr/>
          </p:nvCxnSpPr>
          <p:spPr>
            <a:xfrm flipH="1">
              <a:off x="2548430" y="4349809"/>
              <a:ext cx="296448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16:creationId xmlns="" xmlns:a16="http://schemas.microsoft.com/office/drawing/2014/main" id="{158A2FA5-4FFE-4AC3-B2CB-0934EC5F31E6}"/>
              </a:ext>
            </a:extLst>
          </p:cNvPr>
          <p:cNvGraphicFramePr>
            <a:graphicFrameLocks noGrp="1"/>
          </p:cNvGraphicFramePr>
          <p:nvPr>
            <p:extLst>
              <p:ext uri="{D42A27DB-BD31-4B8C-83A1-F6EECF244321}">
                <p14:modId xmlns:p14="http://schemas.microsoft.com/office/powerpoint/2010/main" val="1399366541"/>
              </p:ext>
            </p:extLst>
          </p:nvPr>
        </p:nvGraphicFramePr>
        <p:xfrm>
          <a:off x="153945" y="3913041"/>
          <a:ext cx="8882551" cy="2850479"/>
        </p:xfrm>
        <a:graphic>
          <a:graphicData uri="http://schemas.openxmlformats.org/drawingml/2006/table">
            <a:tbl>
              <a:tblPr firstRow="1"/>
              <a:tblGrid>
                <a:gridCol w="863966">
                  <a:extLst>
                    <a:ext uri="{9D8B030D-6E8A-4147-A177-3AD203B41FA5}">
                      <a16:colId xmlns="" xmlns:a16="http://schemas.microsoft.com/office/drawing/2014/main" val="20000"/>
                    </a:ext>
                  </a:extLst>
                </a:gridCol>
                <a:gridCol w="422031">
                  <a:extLst>
                    <a:ext uri="{9D8B030D-6E8A-4147-A177-3AD203B41FA5}">
                      <a16:colId xmlns="" xmlns:a16="http://schemas.microsoft.com/office/drawing/2014/main" val="20001"/>
                    </a:ext>
                  </a:extLst>
                </a:gridCol>
                <a:gridCol w="351692">
                  <a:extLst>
                    <a:ext uri="{9D8B030D-6E8A-4147-A177-3AD203B41FA5}">
                      <a16:colId xmlns="" xmlns:a16="http://schemas.microsoft.com/office/drawing/2014/main" val="20002"/>
                    </a:ext>
                  </a:extLst>
                </a:gridCol>
                <a:gridCol w="351692">
                  <a:extLst>
                    <a:ext uri="{9D8B030D-6E8A-4147-A177-3AD203B41FA5}">
                      <a16:colId xmlns="" xmlns:a16="http://schemas.microsoft.com/office/drawing/2014/main" val="20003"/>
                    </a:ext>
                  </a:extLst>
                </a:gridCol>
                <a:gridCol w="422031">
                  <a:extLst>
                    <a:ext uri="{9D8B030D-6E8A-4147-A177-3AD203B41FA5}">
                      <a16:colId xmlns="" xmlns:a16="http://schemas.microsoft.com/office/drawing/2014/main" val="20004"/>
                    </a:ext>
                  </a:extLst>
                </a:gridCol>
                <a:gridCol w="422031">
                  <a:extLst>
                    <a:ext uri="{9D8B030D-6E8A-4147-A177-3AD203B41FA5}">
                      <a16:colId xmlns="" xmlns:a16="http://schemas.microsoft.com/office/drawing/2014/main" val="20005"/>
                    </a:ext>
                  </a:extLst>
                </a:gridCol>
                <a:gridCol w="2039815">
                  <a:extLst>
                    <a:ext uri="{9D8B030D-6E8A-4147-A177-3AD203B41FA5}">
                      <a16:colId xmlns="" xmlns:a16="http://schemas.microsoft.com/office/drawing/2014/main" val="20006"/>
                    </a:ext>
                  </a:extLst>
                </a:gridCol>
                <a:gridCol w="422031">
                  <a:extLst>
                    <a:ext uri="{9D8B030D-6E8A-4147-A177-3AD203B41FA5}">
                      <a16:colId xmlns="" xmlns:a16="http://schemas.microsoft.com/office/drawing/2014/main" val="20007"/>
                    </a:ext>
                  </a:extLst>
                </a:gridCol>
                <a:gridCol w="351692">
                  <a:extLst>
                    <a:ext uri="{9D8B030D-6E8A-4147-A177-3AD203B41FA5}">
                      <a16:colId xmlns="" xmlns:a16="http://schemas.microsoft.com/office/drawing/2014/main" val="20008"/>
                    </a:ext>
                  </a:extLst>
                </a:gridCol>
                <a:gridCol w="422031">
                  <a:extLst>
                    <a:ext uri="{9D8B030D-6E8A-4147-A177-3AD203B41FA5}">
                      <a16:colId xmlns="" xmlns:a16="http://schemas.microsoft.com/office/drawing/2014/main" val="20009"/>
                    </a:ext>
                  </a:extLst>
                </a:gridCol>
                <a:gridCol w="422031">
                  <a:extLst>
                    <a:ext uri="{9D8B030D-6E8A-4147-A177-3AD203B41FA5}">
                      <a16:colId xmlns="" xmlns:a16="http://schemas.microsoft.com/office/drawing/2014/main" val="20010"/>
                    </a:ext>
                  </a:extLst>
                </a:gridCol>
                <a:gridCol w="422031">
                  <a:extLst>
                    <a:ext uri="{9D8B030D-6E8A-4147-A177-3AD203B41FA5}">
                      <a16:colId xmlns="" xmlns:a16="http://schemas.microsoft.com/office/drawing/2014/main" val="20011"/>
                    </a:ext>
                  </a:extLst>
                </a:gridCol>
                <a:gridCol w="1969477">
                  <a:extLst>
                    <a:ext uri="{9D8B030D-6E8A-4147-A177-3AD203B41FA5}">
                      <a16:colId xmlns="" xmlns:a16="http://schemas.microsoft.com/office/drawing/2014/main" val="20012"/>
                    </a:ext>
                  </a:extLst>
                </a:gridCol>
              </a:tblGrid>
              <a:tr h="435048">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84406" marR="844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th-TH" sz="800" b="1" dirty="0">
                        <a:solidFill>
                          <a:schemeClr val="bg1"/>
                        </a:solidFill>
                        <a:effectLst/>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endParaRPr lang="en-US" sz="800" b="1" dirty="0">
                        <a:solidFill>
                          <a:schemeClr val="bg1"/>
                        </a:solidFill>
                        <a:effectLst/>
                        <a:latin typeface="Tahoma" pitchFamily="34" charset="0"/>
                        <a:ea typeface="Tahoma" pitchFamily="34" charset="0"/>
                        <a:cs typeface="Tahoma" pitchFamily="34" charset="0"/>
                      </a:endParaRPr>
                    </a:p>
                    <a:p>
                      <a:pPr algn="ctr">
                        <a:spcAft>
                          <a:spcPts val="0"/>
                        </a:spcAft>
                      </a:pP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รอบที่ </a:t>
                      </a:r>
                      <a:r>
                        <a:rPr lang="en-US" sz="800" b="1" dirty="0">
                          <a:solidFill>
                            <a:schemeClr val="bg1"/>
                          </a:solidFill>
                          <a:effectLst/>
                          <a:latin typeface="Tahoma" pitchFamily="34" charset="0"/>
                          <a:ea typeface="Tahoma" pitchFamily="34" charset="0"/>
                          <a:cs typeface="Tahoma" pitchFamily="34" charset="0"/>
                        </a:rPr>
                        <a:t>2</a:t>
                      </a:r>
                      <a:r>
                        <a:rPr lang="th-TH" sz="800" b="1" dirty="0">
                          <a:solidFill>
                            <a:schemeClr val="bg1"/>
                          </a:solidFill>
                          <a:effectLst/>
                          <a:latin typeface="Tahoma" pitchFamily="34" charset="0"/>
                          <a:ea typeface="Tahoma" pitchFamily="34" charset="0"/>
                          <a:cs typeface="Tahoma" pitchFamily="34" charset="0"/>
                        </a:rPr>
                        <a:t> ก.ย. (12 เดือน)</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2393279">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marL="84406" marR="844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92075" marR="0" lvl="0" indent="-92075" algn="l" defTabSz="914400" rtl="0" eaLnBrk="1" fontAlgn="auto" latinLnBrk="0" hangingPunct="1">
                        <a:lnSpc>
                          <a:spcPct val="100000"/>
                        </a:lnSpc>
                        <a:spcBef>
                          <a:spcPts val="0"/>
                        </a:spcBef>
                        <a:spcAft>
                          <a:spcPts val="0"/>
                        </a:spcAft>
                        <a:buClrTx/>
                        <a:buSzTx/>
                        <a:buFont typeface="Wingdings" pitchFamily="2" charset="2"/>
                        <a:buChar char="§"/>
                        <a:tabLst/>
                        <a:defRPr/>
                      </a:pPr>
                      <a:r>
                        <a:rPr lang="th-TH" sz="900" b="0" kern="1200" spc="0" dirty="0">
                          <a:solidFill>
                            <a:schemeClr val="tx1"/>
                          </a:solidFill>
                          <a:effectLst/>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การประเมินผลการให้คะแนนจากการดำเนินการทดสอบมาตรฐานฝีมือแรงงานแห่งชาติ สาขาช่างไฟฟ้าภายในอาคาร ระดับ 1 จำนวน </a:t>
                      </a:r>
                      <a:r>
                        <a:rPr lang="en-US" sz="900" b="0" kern="1200" spc="0" dirty="0">
                          <a:solidFill>
                            <a:schemeClr val="tx1"/>
                          </a:solidFill>
                          <a:effectLst/>
                          <a:latin typeface="Tahoma" pitchFamily="34" charset="0"/>
                          <a:ea typeface="Tahoma" pitchFamily="34" charset="0"/>
                          <a:cs typeface="Tahoma" pitchFamily="34" charset="0"/>
                        </a:rPr>
                        <a:t>1 </a:t>
                      </a:r>
                      <a:r>
                        <a:rPr lang="th-TH" sz="900" b="0" kern="1200" spc="0" dirty="0">
                          <a:solidFill>
                            <a:schemeClr val="tx1"/>
                          </a:solidFill>
                          <a:effectLst/>
                          <a:latin typeface="Tahoma" pitchFamily="34" charset="0"/>
                          <a:ea typeface="Tahoma" pitchFamily="34" charset="0"/>
                          <a:cs typeface="Tahoma" pitchFamily="34" charset="0"/>
                        </a:rPr>
                        <a:t>รุ่น และสาขาอื่นอีกจำนวน </a:t>
                      </a:r>
                      <a:r>
                        <a:rPr lang="en-US" sz="900" b="0" kern="1200" spc="0" dirty="0">
                          <a:solidFill>
                            <a:schemeClr val="tx1"/>
                          </a:solidFill>
                          <a:effectLst/>
                          <a:latin typeface="Tahoma" pitchFamily="34" charset="0"/>
                          <a:ea typeface="Tahoma" pitchFamily="34" charset="0"/>
                          <a:cs typeface="Tahoma" pitchFamily="34" charset="0"/>
                        </a:rPr>
                        <a:t>1</a:t>
                      </a:r>
                      <a:r>
                        <a:rPr lang="th-TH" sz="900" b="0" kern="1200" spc="0" dirty="0">
                          <a:solidFill>
                            <a:schemeClr val="tx1"/>
                          </a:solidFill>
                          <a:effectLst/>
                          <a:latin typeface="Tahoma" pitchFamily="34" charset="0"/>
                          <a:ea typeface="Tahoma" pitchFamily="34" charset="0"/>
                          <a:cs typeface="Tahoma" pitchFamily="34" charset="0"/>
                        </a:rPr>
                        <a:t> รุ่น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โดยทำการประเมินตามข้อกำหนด</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การปฏิบัติงานประกันคุณภาพการทดสอบมาตรฐานฝีมือแรงงานแห่งชาติ ได้ไม่น้อยกว่า </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20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ข้อกำหนด</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และต้องดำเนินการทดสอบภาคความรู้ด้วยระบบ </a:t>
                      </a:r>
                      <a:b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e – Testing</a:t>
                      </a:r>
                      <a:endParaRPr lang="th-TH" sz="900" b="0" kern="1200" spc="0" dirty="0">
                        <a:solidFill>
                          <a:schemeClr val="tx1"/>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indent="-171450" algn="l">
                        <a:spcAft>
                          <a:spcPts val="0"/>
                        </a:spcAft>
                        <a:buFont typeface="Arial" panose="020B0604020202020204" pitchFamily="34" charset="0"/>
                        <a:buChar char="•"/>
                      </a:pPr>
                      <a:endParaRPr lang="en-US" sz="900" b="0" spc="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l">
                        <a:spcAft>
                          <a:spcPts val="0"/>
                        </a:spcAft>
                        <a:buFont typeface="Arial" panose="020B0604020202020204" pitchFamily="34" charset="0"/>
                        <a:buNone/>
                      </a:pPr>
                      <a:endParaRPr lang="en-US" sz="900" b="0" spc="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900" b="0" spc="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92075" marR="0" lvl="0" indent="-92075" algn="l" defTabSz="914400" rtl="0" eaLnBrk="1" fontAlgn="auto" latinLnBrk="0" hangingPunct="1">
                        <a:lnSpc>
                          <a:spcPct val="100000"/>
                        </a:lnSpc>
                        <a:spcBef>
                          <a:spcPts val="0"/>
                        </a:spcBef>
                        <a:spcAft>
                          <a:spcPts val="0"/>
                        </a:spcAft>
                        <a:buClrTx/>
                        <a:buSzTx/>
                        <a:buFont typeface="Wingdings" pitchFamily="2" charset="2"/>
                        <a:buChar char="§"/>
                        <a:tabLst/>
                        <a:defRPr/>
                      </a:pPr>
                      <a:r>
                        <a:rPr lang="th-TH" sz="900" b="0" kern="1200" spc="0" dirty="0">
                          <a:solidFill>
                            <a:schemeClr val="tx1"/>
                          </a:solidFill>
                          <a:effectLst/>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การประเมินผลการให้คะแนนจากการดำเนินการทดสอบมาตรฐานฝีมือแรงงานแห่งชาติ สาขาช่างไฟฟ้าภายในอาคาร ระดับ 1 จำนวน </a:t>
                      </a:r>
                      <a:r>
                        <a:rPr lang="en-US" sz="900" b="0" kern="1200" spc="0" dirty="0">
                          <a:solidFill>
                            <a:schemeClr val="tx1"/>
                          </a:solidFill>
                          <a:effectLst/>
                          <a:latin typeface="Tahoma" pitchFamily="34" charset="0"/>
                          <a:ea typeface="Tahoma" pitchFamily="34" charset="0"/>
                          <a:cs typeface="Tahoma" pitchFamily="34" charset="0"/>
                        </a:rPr>
                        <a:t>1 </a:t>
                      </a:r>
                      <a:r>
                        <a:rPr lang="th-TH" sz="900" b="0" kern="1200" spc="0" dirty="0">
                          <a:solidFill>
                            <a:schemeClr val="tx1"/>
                          </a:solidFill>
                          <a:effectLst/>
                          <a:latin typeface="Tahoma" pitchFamily="34" charset="0"/>
                          <a:ea typeface="Tahoma" pitchFamily="34" charset="0"/>
                          <a:cs typeface="Tahoma" pitchFamily="34" charset="0"/>
                        </a:rPr>
                        <a:t>รุ่น และสาขาอื่นอีกจำนวน </a:t>
                      </a:r>
                      <a:r>
                        <a:rPr lang="en-US" sz="900" b="0" kern="1200" spc="0" dirty="0">
                          <a:solidFill>
                            <a:schemeClr val="tx1"/>
                          </a:solidFill>
                          <a:effectLst/>
                          <a:latin typeface="Tahoma" pitchFamily="34" charset="0"/>
                          <a:ea typeface="Tahoma" pitchFamily="34" charset="0"/>
                          <a:cs typeface="Tahoma" pitchFamily="34" charset="0"/>
                        </a:rPr>
                        <a:t>1</a:t>
                      </a:r>
                      <a:r>
                        <a:rPr lang="th-TH" sz="900" b="0" kern="1200" spc="0" dirty="0">
                          <a:solidFill>
                            <a:schemeClr val="tx1"/>
                          </a:solidFill>
                          <a:effectLst/>
                          <a:latin typeface="Tahoma" pitchFamily="34" charset="0"/>
                          <a:ea typeface="Tahoma" pitchFamily="34" charset="0"/>
                          <a:cs typeface="Tahoma" pitchFamily="34" charset="0"/>
                        </a:rPr>
                        <a:t> รุ่น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โดยทำการประเมินตามข้อกำหนด</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การปฏิบัติงานประกันคุณภาพการทดสอบมาตรฐานฝีมือแรงงานแห่งชาติ ได้ไม่น้อยกว่า </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20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ข้อกำหนด</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และต้องดำเนินการทดสอบภาคความรู้ด้วยระบบ </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e – Testing</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 ซึ่งต้องไม่ซ้ำกับรอบ </a:t>
                      </a:r>
                      <a:r>
                        <a:rPr lang="en-US"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6 </a:t>
                      </a:r>
                      <a:r>
                        <a:rPr lang="th-TH" sz="900" b="0" spc="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เดือนแรก</a:t>
                      </a:r>
                      <a:endParaRPr lang="th-TH" sz="900" b="0" kern="1200" spc="0" dirty="0">
                        <a:solidFill>
                          <a:schemeClr val="tx1"/>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132787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รูปภาพที่เกี่ยวข้อง">
            <a:extLst>
              <a:ext uri="{FF2B5EF4-FFF2-40B4-BE49-F238E27FC236}">
                <a16:creationId xmlns="" xmlns:a16="http://schemas.microsoft.com/office/drawing/2014/main" id="{F3D553A4-3370-4E8B-BD45-CDB66738359A}"/>
              </a:ext>
            </a:extLst>
          </p:cNvPr>
          <p:cNvPicPr>
            <a:picLocks noChangeAspect="1" noChangeArrowheads="1"/>
          </p:cNvPicPr>
          <p:nvPr/>
        </p:nvPicPr>
        <p:blipFill>
          <a:blip r:embed="rId2" cstate="print"/>
          <a:srcRect/>
          <a:stretch>
            <a:fillRect/>
          </a:stretch>
        </p:blipFill>
        <p:spPr bwMode="auto">
          <a:xfrm>
            <a:off x="8159262" y="44624"/>
            <a:ext cx="773400" cy="837851"/>
          </a:xfrm>
          <a:prstGeom prst="rect">
            <a:avLst/>
          </a:prstGeom>
          <a:noFill/>
        </p:spPr>
      </p:pic>
      <p:sp>
        <p:nvSpPr>
          <p:cNvPr id="5" name="TextBox 4">
            <a:extLst>
              <a:ext uri="{FF2B5EF4-FFF2-40B4-BE49-F238E27FC236}">
                <a16:creationId xmlns="" xmlns:a16="http://schemas.microsoft.com/office/drawing/2014/main" id="{DF62F95F-9124-4135-A378-BE603E954931}"/>
              </a:ext>
            </a:extLst>
          </p:cNvPr>
          <p:cNvSpPr txBox="1"/>
          <p:nvPr/>
        </p:nvSpPr>
        <p:spPr>
          <a:xfrm>
            <a:off x="19646" y="107921"/>
            <a:ext cx="7788045" cy="584775"/>
          </a:xfrm>
          <a:prstGeom prst="rect">
            <a:avLst/>
          </a:prstGeom>
          <a:noFill/>
        </p:spPr>
        <p:txBody>
          <a:bodyPr wrap="square" rtlCol="0">
            <a:spAutoFit/>
          </a:bodyPr>
          <a:lstStyle/>
          <a:p>
            <a:r>
              <a:rPr lang="th-TH" sz="1600" b="1" spc="-70" dirty="0">
                <a:latin typeface="Tahoma" pitchFamily="34" charset="0"/>
                <a:ea typeface="Tahoma" pitchFamily="34" charset="0"/>
                <a:cs typeface="Tahoma" pitchFamily="34" charset="0"/>
              </a:rPr>
              <a:t>ตัวชี้วัด องค์ประกอบที่ </a:t>
            </a:r>
            <a:r>
              <a:rPr lang="th-TH" sz="1600" b="1" kern="1400" dirty="0">
                <a:latin typeface="Tahoma" pitchFamily="34" charset="0"/>
                <a:cs typeface="Tahoma" pitchFamily="34" charset="0"/>
              </a:rPr>
              <a:t>5 </a:t>
            </a:r>
            <a:r>
              <a:rPr lang="en-US" sz="1600" b="1" kern="1400" dirty="0">
                <a:latin typeface="Tahoma" pitchFamily="34" charset="0"/>
                <a:cs typeface="Tahoma" pitchFamily="34" charset="0"/>
              </a:rPr>
              <a:t>Potential Base </a:t>
            </a:r>
            <a:r>
              <a:rPr lang="th-TH" sz="1200" spc="-70" dirty="0" smtClean="0">
                <a:latin typeface="Tahoma" pitchFamily="34" charset="0"/>
                <a:ea typeface="Tahoma" pitchFamily="34" charset="0"/>
                <a:cs typeface="Tahoma" pitchFamily="34" charset="0"/>
              </a:rPr>
              <a:t>(</a:t>
            </a:r>
            <a:r>
              <a:rPr lang="th-TH" sz="1200" spc="-70" dirty="0">
                <a:latin typeface="Tahoma" pitchFamily="34" charset="0"/>
                <a:ea typeface="Tahoma" pitchFamily="34" charset="0"/>
                <a:cs typeface="Tahoma" pitchFamily="34" charset="0"/>
              </a:rPr>
              <a:t>สถาบันพัฒนาทรัพยากรมนุษย์สำหรับอุตสาหกรรมบริการสุขภาพ)</a:t>
            </a:r>
            <a:endParaRPr lang="th-TH" sz="1600" spc="-70" dirty="0">
              <a:latin typeface="Tahoma" pitchFamily="34" charset="0"/>
              <a:ea typeface="Tahoma" pitchFamily="34" charset="0"/>
              <a:cs typeface="Tahoma" pitchFamily="34" charset="0"/>
            </a:endParaRPr>
          </a:p>
          <a:p>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600" b="1" dirty="0">
              <a:solidFill>
                <a:prstClr val="black"/>
              </a:solidFill>
              <a:latin typeface="Tahoma" pitchFamily="34" charset="0"/>
              <a:ea typeface="Tahoma" pitchFamily="34" charset="0"/>
              <a:cs typeface="Tahoma" pitchFamily="34" charset="0"/>
            </a:endParaRPr>
          </a:p>
        </p:txBody>
      </p:sp>
      <p:sp>
        <p:nvSpPr>
          <p:cNvPr id="6" name="Rounded Rectangle 3">
            <a:extLst>
              <a:ext uri="{FF2B5EF4-FFF2-40B4-BE49-F238E27FC236}">
                <a16:creationId xmlns="" xmlns:a16="http://schemas.microsoft.com/office/drawing/2014/main" id="{F4090776-10EF-46C4-9D29-23191AC71038}"/>
              </a:ext>
            </a:extLst>
          </p:cNvPr>
          <p:cNvSpPr/>
          <p:nvPr/>
        </p:nvSpPr>
        <p:spPr bwMode="gray">
          <a:xfrm>
            <a:off x="95588" y="770423"/>
            <a:ext cx="8250107" cy="570345"/>
          </a:xfrm>
          <a:prstGeom prst="roundRect">
            <a:avLst>
              <a:gd name="adj" fmla="val 50000"/>
            </a:avLst>
          </a:prstGeom>
          <a:noFill/>
          <a:ln>
            <a:headEnd/>
            <a:tailEnd/>
          </a:ln>
        </p:spPr>
        <p:style>
          <a:lnRef idx="1">
            <a:schemeClr val="accent4"/>
          </a:lnRef>
          <a:fillRef idx="2">
            <a:schemeClr val="accent4"/>
          </a:fillRef>
          <a:effectRef idx="1">
            <a:schemeClr val="accent4"/>
          </a:effectRef>
          <a:fontRef idx="minor">
            <a:schemeClr val="dk1"/>
          </a:fontRef>
        </p:style>
        <p:txBody>
          <a:bodyPr vert="horz" wrap="square" lIns="72000" tIns="72000" rIns="72000" bIns="72000" numCol="1" rtlCol="0" anchor="t" anchorCtr="0" compatLnSpc="1">
            <a:prstTxWarp prst="textNoShape">
              <a:avLst/>
            </a:prstTxWarp>
            <a:noAutofit/>
          </a:bodyPr>
          <a:lstStyle/>
          <a:p>
            <a:pPr fontAlgn="base">
              <a:spcAft>
                <a:spcPts val="600"/>
              </a:spcAft>
              <a:tabLst>
                <a:tab pos="804858" algn="l"/>
              </a:tabLst>
            </a:pPr>
            <a:r>
              <a:rPr lang="th-TH" sz="1400" kern="0" dirty="0" smtClean="0">
                <a:solidFill>
                  <a:schemeClr val="tx1"/>
                </a:solidFill>
                <a:latin typeface="Tahoma" pitchFamily="34" charset="0"/>
                <a:ea typeface="Tahoma" pitchFamily="34" charset="0"/>
                <a:cs typeface="Tahoma" pitchFamily="34" charset="0"/>
              </a:rPr>
              <a:t>ตัวชี้วัด 5.7 </a:t>
            </a:r>
            <a:r>
              <a:rPr lang="en-US" sz="1400" kern="0" dirty="0" smtClean="0">
                <a:solidFill>
                  <a:schemeClr val="tx1"/>
                </a:solidFill>
                <a:latin typeface="Tahoma" pitchFamily="34" charset="0"/>
                <a:ea typeface="Tahoma" pitchFamily="34" charset="0"/>
                <a:cs typeface="Tahoma" pitchFamily="34" charset="0"/>
              </a:rPr>
              <a:t>:</a:t>
            </a:r>
            <a:r>
              <a:rPr lang="th-TH" sz="1400" kern="0" dirty="0" smtClean="0">
                <a:solidFill>
                  <a:schemeClr val="tx1"/>
                </a:solidFill>
                <a:latin typeface="Tahoma" pitchFamily="34" charset="0"/>
                <a:ea typeface="Tahoma" pitchFamily="34" charset="0"/>
                <a:cs typeface="Tahoma" pitchFamily="34" charset="0"/>
              </a:rPr>
              <a:t> ความสำเร็จ</a:t>
            </a:r>
            <a:r>
              <a:rPr lang="th-TH" sz="1400" kern="0" dirty="0">
                <a:solidFill>
                  <a:schemeClr val="tx1"/>
                </a:solidFill>
                <a:latin typeface="Tahoma" pitchFamily="34" charset="0"/>
                <a:ea typeface="Tahoma" pitchFamily="34" charset="0"/>
                <a:cs typeface="Tahoma" pitchFamily="34" charset="0"/>
              </a:rPr>
              <a:t>ของการดำเนินงานตามระบบประกันคุณภาพการทดสอบมาตรฐานฝีมือแรงงานแห่งชาติ</a:t>
            </a:r>
          </a:p>
        </p:txBody>
      </p:sp>
      <p:sp>
        <p:nvSpPr>
          <p:cNvPr id="7" name="TextBox 6">
            <a:extLst>
              <a:ext uri="{FF2B5EF4-FFF2-40B4-BE49-F238E27FC236}">
                <a16:creationId xmlns="" xmlns:a16="http://schemas.microsoft.com/office/drawing/2014/main" id="{8840FDDE-227F-4508-AD2B-EDC2AB95D8DF}"/>
              </a:ext>
            </a:extLst>
          </p:cNvPr>
          <p:cNvSpPr txBox="1"/>
          <p:nvPr/>
        </p:nvSpPr>
        <p:spPr>
          <a:xfrm>
            <a:off x="120172" y="1340768"/>
            <a:ext cx="4054535" cy="261610"/>
          </a:xfrm>
          <a:prstGeom prst="rect">
            <a:avLst/>
          </a:prstGeom>
          <a:noFill/>
        </p:spPr>
        <p:txBody>
          <a:bodyPr wrap="square" rtlCol="0">
            <a:spAutoFit/>
          </a:bodyPr>
          <a:lstStyle/>
          <a:p>
            <a:r>
              <a:rPr lang="th-TH" sz="1100" b="1" dirty="0">
                <a:latin typeface="Tahoma" pitchFamily="34" charset="0"/>
                <a:ea typeface="Tahoma" pitchFamily="34" charset="0"/>
                <a:cs typeface="Tahoma" pitchFamily="34" charset="0"/>
              </a:rPr>
              <a:t>คำอธิบาย</a:t>
            </a:r>
          </a:p>
        </p:txBody>
      </p:sp>
      <p:graphicFrame>
        <p:nvGraphicFramePr>
          <p:cNvPr id="8" name="ตาราง 9">
            <a:extLst>
              <a:ext uri="{FF2B5EF4-FFF2-40B4-BE49-F238E27FC236}">
                <a16:creationId xmlns="" xmlns:a16="http://schemas.microsoft.com/office/drawing/2014/main" id="{EEDE4E3D-1B8D-4DF7-BC68-A1EE2350EF0A}"/>
              </a:ext>
            </a:extLst>
          </p:cNvPr>
          <p:cNvGraphicFramePr>
            <a:graphicFrameLocks noGrp="1"/>
          </p:cNvGraphicFramePr>
          <p:nvPr>
            <p:extLst>
              <p:ext uri="{D42A27DB-BD31-4B8C-83A1-F6EECF244321}">
                <p14:modId xmlns:p14="http://schemas.microsoft.com/office/powerpoint/2010/main" val="3515148673"/>
              </p:ext>
            </p:extLst>
          </p:nvPr>
        </p:nvGraphicFramePr>
        <p:xfrm>
          <a:off x="157870" y="1589556"/>
          <a:ext cx="8865958" cy="2011680"/>
        </p:xfrm>
        <a:graphic>
          <a:graphicData uri="http://schemas.openxmlformats.org/drawingml/2006/table">
            <a:tbl>
              <a:tblPr firstRow="1" bandRow="1">
                <a:tableStyleId>{5C22544A-7EE6-4342-B048-85BDC9FD1C3A}</a:tableStyleId>
              </a:tblPr>
              <a:tblGrid>
                <a:gridCol w="8865958">
                  <a:extLst>
                    <a:ext uri="{9D8B030D-6E8A-4147-A177-3AD203B41FA5}">
                      <a16:colId xmlns="" xmlns:a16="http://schemas.microsoft.com/office/drawing/2014/main" val="20000"/>
                    </a:ext>
                  </a:extLst>
                </a:gridCol>
              </a:tblGrid>
              <a:tr h="2011680">
                <a:tc>
                  <a:txBody>
                    <a:bodyPr/>
                    <a:lstStyle/>
                    <a:p>
                      <a:pPr marL="176213" indent="-176213">
                        <a:buAutoNum type="arabicPeriod"/>
                        <a:defRPr/>
                      </a:pPr>
                      <a:r>
                        <a:rPr lang="th-TH" sz="1000" b="0" kern="0" dirty="0">
                          <a:solidFill>
                            <a:schemeClr val="tx1"/>
                          </a:solidFill>
                          <a:latin typeface="Tahoma" pitchFamily="34" charset="0"/>
                          <a:ea typeface="Tahoma" pitchFamily="34" charset="0"/>
                          <a:cs typeface="Tahoma" pitchFamily="34" charset="0"/>
                        </a:rPr>
                        <a:t>ความสำเร็จของการดำเนินงานระบบประกันคุณภาพการทดสอบมาตรฐานฝีมือแรงงานแห่งชาติ หมายความว่า การดำเนินการทดสอบมาตรฐานฝีมือแรงงานแห่งชาติ </a:t>
                      </a:r>
                      <a:r>
                        <a:rPr lang="en-US" sz="1000" b="0" kern="0" dirty="0">
                          <a:solidFill>
                            <a:schemeClr val="tx1"/>
                          </a:solidFill>
                          <a:latin typeface="Tahoma" pitchFamily="34" charset="0"/>
                          <a:ea typeface="Tahoma" pitchFamily="34" charset="0"/>
                          <a:cs typeface="Tahoma" pitchFamily="34" charset="0"/>
                        </a:rPr>
                        <a:t/>
                      </a:r>
                      <a:br>
                        <a:rPr lang="en-US" sz="1000" b="0" kern="0" dirty="0">
                          <a:solidFill>
                            <a:schemeClr val="tx1"/>
                          </a:solidFill>
                          <a:latin typeface="Tahoma" pitchFamily="34" charset="0"/>
                          <a:ea typeface="Tahoma" pitchFamily="34" charset="0"/>
                          <a:cs typeface="Tahoma" pitchFamily="34" charset="0"/>
                        </a:rPr>
                      </a:br>
                      <a:r>
                        <a:rPr lang="th-TH" sz="1000" b="0" kern="0" dirty="0">
                          <a:solidFill>
                            <a:schemeClr val="tx1"/>
                          </a:solidFill>
                          <a:latin typeface="Tahoma" pitchFamily="34" charset="0"/>
                          <a:ea typeface="Tahoma" pitchFamily="34" charset="0"/>
                          <a:cs typeface="Tahoma" pitchFamily="34" charset="0"/>
                        </a:rPr>
                        <a:t>โดยให้ดำเนินการตามระบบการประกันคุณภาพการทดสอบมาตรฐานฝีมือแรงงานแห่งชาติ</a:t>
                      </a:r>
                    </a:p>
                    <a:p>
                      <a:pPr marL="176213" indent="-176213">
                        <a:buAutoNum type="arabicPeriod" startAt="2"/>
                        <a:defRPr/>
                      </a:pPr>
                      <a:r>
                        <a:rPr lang="th-TH" sz="1000" b="0" dirty="0">
                          <a:solidFill>
                            <a:schemeClr val="tx1"/>
                          </a:solidFill>
                          <a:latin typeface="Tahoma" pitchFamily="34" charset="0"/>
                          <a:ea typeface="Tahoma" pitchFamily="34" charset="0"/>
                          <a:cs typeface="Tahoma" pitchFamily="34" charset="0"/>
                        </a:rPr>
                        <a:t>พิจารณาจากการผลการดำเนินงานและวิธีการดำเนินงานการทดสอบมาตรฐานฝีมือแรงงานแห่งชาติ ที่บรรลุเป้าหมายตามภารกิจและวัตถุประสงค์ของโครงการ</a:t>
                      </a:r>
                      <a:r>
                        <a:rPr lang="en-US" sz="1000" b="0" baseline="0" dirty="0">
                          <a:solidFill>
                            <a:schemeClr val="tx1"/>
                          </a:solidFill>
                          <a:latin typeface="Tahoma" pitchFamily="34" charset="0"/>
                          <a:ea typeface="Tahoma" pitchFamily="34" charset="0"/>
                          <a:cs typeface="Tahoma" pitchFamily="34" charset="0"/>
                        </a:rPr>
                        <a:t> </a:t>
                      </a:r>
                      <a:br>
                        <a:rPr lang="en-US"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รอบที่ 1 ข้อมูล ภายในวันที่ 31 มีนาคม 256</a:t>
                      </a:r>
                      <a:r>
                        <a:rPr lang="en-US" sz="1000" b="0" baseline="0" dirty="0">
                          <a:solidFill>
                            <a:schemeClr val="tx1"/>
                          </a:solidFill>
                          <a:latin typeface="Tahoma" pitchFamily="34" charset="0"/>
                          <a:ea typeface="Tahoma" pitchFamily="34" charset="0"/>
                          <a:cs typeface="Tahoma" pitchFamily="34" charset="0"/>
                        </a:rPr>
                        <a:t>2</a:t>
                      </a:r>
                      <a:r>
                        <a:rPr lang="th-TH" sz="1000" b="0" baseline="0" dirty="0">
                          <a:solidFill>
                            <a:schemeClr val="tx1"/>
                          </a:solidFill>
                          <a:latin typeface="Tahoma" pitchFamily="34" charset="0"/>
                          <a:ea typeface="Tahoma" pitchFamily="34" charset="0"/>
                          <a:cs typeface="Tahoma" pitchFamily="34" charset="0"/>
                        </a:rPr>
                        <a:t> และรอบที่ 2 ข้อมูล ณ วันที่ 30 กันยายน 256</a:t>
                      </a:r>
                      <a:r>
                        <a:rPr lang="en-US" sz="1000" b="0" baseline="0" dirty="0">
                          <a:solidFill>
                            <a:schemeClr val="tx1"/>
                          </a:solidFill>
                          <a:latin typeface="Tahoma" pitchFamily="34" charset="0"/>
                          <a:ea typeface="Tahoma" pitchFamily="34" charset="0"/>
                          <a:cs typeface="Tahoma" pitchFamily="34" charset="0"/>
                        </a:rPr>
                        <a:t>2</a:t>
                      </a:r>
                    </a:p>
                    <a:p>
                      <a:pPr marL="176213" indent="-176213">
                        <a:buAutoNum type="arabicPeriod" startAt="2"/>
                        <a:defRPr/>
                      </a:pPr>
                      <a:r>
                        <a:rPr lang="th-TH" sz="1000" b="0" baseline="0" dirty="0">
                          <a:solidFill>
                            <a:schemeClr val="tx1"/>
                          </a:solidFill>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การประเมินผลการให้คะแนนจากการดำเนินการทดสอบมาตรฐานฝีมือแรงงานแห่งชาติ ดำเนินการทดสอบภาคความรู้ด้วยระบบ </a:t>
                      </a:r>
                      <a:r>
                        <a:rPr lang="en-US" sz="1000" b="0" baseline="0" dirty="0">
                          <a:solidFill>
                            <a:schemeClr val="tx1"/>
                          </a:solidFill>
                          <a:latin typeface="Tahoma" pitchFamily="34" charset="0"/>
                          <a:ea typeface="Tahoma" pitchFamily="34" charset="0"/>
                          <a:cs typeface="Tahoma" pitchFamily="34" charset="0"/>
                        </a:rPr>
                        <a:t>e – Testing</a:t>
                      </a:r>
                      <a:r>
                        <a:rPr lang="th-TH" sz="1000" b="0" baseline="0" dirty="0">
                          <a:solidFill>
                            <a:schemeClr val="tx1"/>
                          </a:solidFill>
                          <a:latin typeface="Tahoma" pitchFamily="34" charset="0"/>
                          <a:ea typeface="Tahoma" pitchFamily="34" charset="0"/>
                          <a:cs typeface="Tahoma" pitchFamily="34" charset="0"/>
                        </a:rPr>
                        <a:t> ทุกรุ่น อย่างน้อย </a:t>
                      </a:r>
                      <a:r>
                        <a:rPr lang="en-US" sz="1000" b="0" baseline="0" dirty="0">
                          <a:solidFill>
                            <a:schemeClr val="tx1"/>
                          </a:solidFill>
                          <a:latin typeface="Tahoma" pitchFamily="34" charset="0"/>
                          <a:ea typeface="Tahoma" pitchFamily="34" charset="0"/>
                          <a:cs typeface="Tahoma" pitchFamily="34" charset="0"/>
                        </a:rPr>
                        <a:t>2 </a:t>
                      </a:r>
                      <a:r>
                        <a:rPr lang="th-TH" sz="1000" b="0" baseline="0" dirty="0">
                          <a:solidFill>
                            <a:schemeClr val="tx1"/>
                          </a:solidFill>
                          <a:latin typeface="Tahoma" pitchFamily="34" charset="0"/>
                          <a:ea typeface="Tahoma" pitchFamily="34" charset="0"/>
                          <a:cs typeface="Tahoma" pitchFamily="34" charset="0"/>
                        </a:rPr>
                        <a:t>สาขา โดยทำการประเมิน</a:t>
                      </a:r>
                      <a:br>
                        <a:rPr lang="th-TH"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ตามข้อกำหนดการปฏิบัติงานประกันคุณภาพการทดสอบมาตรฐานฝีมือแรงงานแห่งชาติ</a:t>
                      </a:r>
                    </a:p>
                    <a:p>
                      <a:pPr marL="176213" marR="0" indent="-176213" algn="l" defTabSz="914400" rtl="0" eaLnBrk="1" fontAlgn="auto" latinLnBrk="0" hangingPunct="1">
                        <a:lnSpc>
                          <a:spcPct val="100000"/>
                        </a:lnSpc>
                        <a:spcBef>
                          <a:spcPts val="0"/>
                        </a:spcBef>
                        <a:spcAft>
                          <a:spcPts val="0"/>
                        </a:spcAft>
                        <a:buClrTx/>
                        <a:buSzTx/>
                        <a:buFontTx/>
                        <a:buAutoNum type="arabicPeriod" startAt="2"/>
                        <a:tabLst/>
                        <a:defRPr/>
                      </a:pPr>
                      <a:r>
                        <a:rPr lang="th-TH" sz="1000" b="0" baseline="0" dirty="0">
                          <a:solidFill>
                            <a:schemeClr val="tx1"/>
                          </a:solidFill>
                          <a:latin typeface="Tahoma" pitchFamily="34" charset="0"/>
                          <a:ea typeface="Tahoma" pitchFamily="34" charset="0"/>
                          <a:cs typeface="Tahoma" pitchFamily="34" charset="0"/>
                        </a:rPr>
                        <a:t>เจ้าภาพ </a:t>
                      </a:r>
                      <a:r>
                        <a:rPr lang="en-US" sz="1000" b="0" baseline="0" dirty="0">
                          <a:solidFill>
                            <a:schemeClr val="tx1"/>
                          </a:solidFill>
                          <a:latin typeface="Tahoma" pitchFamily="34" charset="0"/>
                          <a:ea typeface="Tahoma" pitchFamily="34" charset="0"/>
                          <a:cs typeface="Tahoma" pitchFamily="34" charset="0"/>
                        </a:rPr>
                        <a:t>: </a:t>
                      </a:r>
                      <a:r>
                        <a:rPr lang="th-TH" sz="1000" b="0" baseline="0" dirty="0">
                          <a:solidFill>
                            <a:schemeClr val="tx1"/>
                          </a:solidFill>
                          <a:latin typeface="Tahoma" pitchFamily="34" charset="0"/>
                          <a:ea typeface="Tahoma" pitchFamily="34" charset="0"/>
                          <a:cs typeface="Tahoma" pitchFamily="34" charset="0"/>
                        </a:rPr>
                        <a:t>สำนักพัฒนามาตรฐานและทดสอบฝีมือแรงงาน กลุ่มงานพัฒนาระบบมาตรฐานฝีมือแรงงาน  </a:t>
                      </a:r>
                      <a:r>
                        <a:rPr lang="en-US" sz="1000" b="0" baseline="0" dirty="0">
                          <a:solidFill>
                            <a:schemeClr val="tx1"/>
                          </a:solidFill>
                          <a:latin typeface="Tahoma" pitchFamily="34" charset="0"/>
                          <a:ea typeface="Tahoma" pitchFamily="34" charset="0"/>
                          <a:cs typeface="Tahoma" pitchFamily="34" charset="0"/>
                        </a:rPr>
                        <a:t/>
                      </a:r>
                      <a:br>
                        <a:rPr lang="en-US"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ผู้รับผิดชอบ </a:t>
                      </a:r>
                      <a:r>
                        <a:rPr lang="en-US" sz="1000" b="0" baseline="0" dirty="0">
                          <a:solidFill>
                            <a:schemeClr val="tx1"/>
                          </a:solidFill>
                          <a:latin typeface="Tahoma" pitchFamily="34" charset="0"/>
                          <a:ea typeface="Tahoma" pitchFamily="34" charset="0"/>
                          <a:cs typeface="Tahoma" pitchFamily="34" charset="0"/>
                        </a:rPr>
                        <a:t>:  </a:t>
                      </a:r>
                      <a:r>
                        <a:rPr lang="th-TH" sz="1000" b="0" baseline="0" dirty="0">
                          <a:solidFill>
                            <a:schemeClr val="tx1"/>
                          </a:solidFill>
                          <a:latin typeface="Tahoma" pitchFamily="34" charset="0"/>
                          <a:ea typeface="Tahoma" pitchFamily="34" charset="0"/>
                          <a:cs typeface="Tahoma" pitchFamily="34" charset="0"/>
                        </a:rPr>
                        <a:t>นางสาวปาริชาติ  สิทธิกัน นักวิชาการพัฒนาฝีมือแรงงานชำนาญการ และนายกิตติศักดิ์  แซ่หลี  นักวิชาการพัฒนาฝีมือแรงงานปฏิบัติการ</a:t>
                      </a:r>
                      <a:r>
                        <a:rPr lang="en-US" sz="1000" b="0" baseline="0" dirty="0">
                          <a:solidFill>
                            <a:schemeClr val="tx1"/>
                          </a:solidFill>
                          <a:latin typeface="Tahoma" pitchFamily="34" charset="0"/>
                          <a:ea typeface="Tahoma" pitchFamily="34" charset="0"/>
                          <a:cs typeface="Tahoma" pitchFamily="34" charset="0"/>
                        </a:rPr>
                        <a:t> </a:t>
                      </a:r>
                      <a:br>
                        <a:rPr lang="en-US" sz="1000" b="0" baseline="0" dirty="0">
                          <a:solidFill>
                            <a:schemeClr val="tx1"/>
                          </a:solidFill>
                          <a:latin typeface="Tahoma" pitchFamily="34" charset="0"/>
                          <a:ea typeface="Tahoma" pitchFamily="34" charset="0"/>
                          <a:cs typeface="Tahoma" pitchFamily="34" charset="0"/>
                        </a:rPr>
                      </a:br>
                      <a:r>
                        <a:rPr lang="th-TH" sz="1000" b="0" baseline="0" dirty="0">
                          <a:solidFill>
                            <a:schemeClr val="tx1"/>
                          </a:solidFill>
                          <a:latin typeface="Tahoma" pitchFamily="34" charset="0"/>
                          <a:ea typeface="Tahoma" pitchFamily="34" charset="0"/>
                          <a:cs typeface="Tahoma" pitchFamily="34" charset="0"/>
                        </a:rPr>
                        <a:t>โทรศัพท์ </a:t>
                      </a:r>
                      <a:r>
                        <a:rPr lang="en-US" sz="1000" b="0" baseline="0" dirty="0">
                          <a:solidFill>
                            <a:schemeClr val="tx1"/>
                          </a:solidFill>
                          <a:latin typeface="Tahoma" pitchFamily="34" charset="0"/>
                          <a:ea typeface="Tahoma" pitchFamily="34" charset="0"/>
                          <a:cs typeface="Tahoma" pitchFamily="34" charset="0"/>
                        </a:rPr>
                        <a:t>: 0 2354 0281 </a:t>
                      </a:r>
                      <a:r>
                        <a:rPr lang="th-TH" sz="1000" b="0" baseline="0" dirty="0">
                          <a:solidFill>
                            <a:schemeClr val="tx1"/>
                          </a:solidFill>
                          <a:latin typeface="Tahoma" pitchFamily="34" charset="0"/>
                          <a:ea typeface="Tahoma" pitchFamily="34" charset="0"/>
                          <a:cs typeface="Tahoma" pitchFamily="34" charset="0"/>
                        </a:rPr>
                        <a:t>และ </a:t>
                      </a:r>
                      <a:r>
                        <a:rPr lang="en-US" sz="1000" b="0" baseline="0" dirty="0">
                          <a:solidFill>
                            <a:schemeClr val="tx1"/>
                          </a:solidFill>
                          <a:latin typeface="Tahoma" pitchFamily="34" charset="0"/>
                          <a:ea typeface="Tahoma" pitchFamily="34" charset="0"/>
                          <a:cs typeface="Tahoma" pitchFamily="34" charset="0"/>
                        </a:rPr>
                        <a:t>0 2245 1707-8 </a:t>
                      </a:r>
                      <a:r>
                        <a:rPr lang="th-TH" sz="1000" b="0" baseline="0" dirty="0">
                          <a:solidFill>
                            <a:schemeClr val="tx1"/>
                          </a:solidFill>
                          <a:latin typeface="Tahoma" pitchFamily="34" charset="0"/>
                          <a:ea typeface="Tahoma" pitchFamily="34" charset="0"/>
                          <a:cs typeface="Tahoma" pitchFamily="34" charset="0"/>
                        </a:rPr>
                        <a:t>ต่อ</a:t>
                      </a:r>
                      <a:r>
                        <a:rPr lang="en-US" sz="1000" b="0" baseline="0" dirty="0">
                          <a:solidFill>
                            <a:schemeClr val="tx1"/>
                          </a:solidFill>
                          <a:latin typeface="Tahoma" pitchFamily="34" charset="0"/>
                          <a:ea typeface="Tahoma" pitchFamily="34" charset="0"/>
                          <a:cs typeface="Tahoma" pitchFamily="34" charset="0"/>
                        </a:rPr>
                        <a:t> 703</a:t>
                      </a:r>
                      <a:endParaRPr lang="th-TH" sz="1000" b="0" baseline="0" dirty="0">
                        <a:solidFill>
                          <a:schemeClr val="tx1"/>
                        </a:solidFill>
                        <a:latin typeface="Tahoma" pitchFamily="34" charset="0"/>
                        <a:ea typeface="Tahoma" pitchFamily="34" charset="0"/>
                        <a:cs typeface="Tahoma" pitchFamily="34" charset="0"/>
                      </a:endParaRPr>
                    </a:p>
                  </a:txBody>
                  <a:tcPr marL="84406" marR="84406">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9" name="TextBox 8">
            <a:extLst>
              <a:ext uri="{FF2B5EF4-FFF2-40B4-BE49-F238E27FC236}">
                <a16:creationId xmlns="" xmlns:a16="http://schemas.microsoft.com/office/drawing/2014/main" id="{6FB0D37E-9213-4BE2-A01B-8D05D454D413}"/>
              </a:ext>
            </a:extLst>
          </p:cNvPr>
          <p:cNvSpPr txBox="1"/>
          <p:nvPr/>
        </p:nvSpPr>
        <p:spPr>
          <a:xfrm>
            <a:off x="76200" y="3944779"/>
            <a:ext cx="4079119" cy="246221"/>
          </a:xfrm>
          <a:prstGeom prst="rect">
            <a:avLst/>
          </a:prstGeom>
          <a:noFill/>
        </p:spPr>
        <p:txBody>
          <a:bodyPr wrap="square" rtlCol="0">
            <a:spAutoFit/>
          </a:bodyPr>
          <a:lstStyle/>
          <a:p>
            <a:r>
              <a:rPr lang="th-TH" sz="1000" b="1" dirty="0">
                <a:latin typeface="Tahoma" pitchFamily="34" charset="0"/>
                <a:ea typeface="Tahoma" pitchFamily="34" charset="0"/>
                <a:cs typeface="Tahoma" pitchFamily="34" charset="0"/>
              </a:rPr>
              <a:t>เป้าหมายตามรอบประเมิน</a:t>
            </a:r>
          </a:p>
        </p:txBody>
      </p:sp>
      <p:grpSp>
        <p:nvGrpSpPr>
          <p:cNvPr id="10" name="Group 4">
            <a:extLst>
              <a:ext uri="{FF2B5EF4-FFF2-40B4-BE49-F238E27FC236}">
                <a16:creationId xmlns="" xmlns:a16="http://schemas.microsoft.com/office/drawing/2014/main" id="{24ACF2F0-4A12-4519-BD7C-93ABB84A524E}"/>
              </a:ext>
            </a:extLst>
          </p:cNvPr>
          <p:cNvGrpSpPr/>
          <p:nvPr/>
        </p:nvGrpSpPr>
        <p:grpSpPr>
          <a:xfrm>
            <a:off x="1001527" y="3987988"/>
            <a:ext cx="8022301" cy="375679"/>
            <a:chOff x="1153093" y="4031945"/>
            <a:chExt cx="7943402" cy="341526"/>
          </a:xfrm>
        </p:grpSpPr>
        <p:sp>
          <p:nvSpPr>
            <p:cNvPr id="11" name="TextBox 10">
              <a:extLst>
                <a:ext uri="{FF2B5EF4-FFF2-40B4-BE49-F238E27FC236}">
                  <a16:creationId xmlns="" xmlns:a16="http://schemas.microsoft.com/office/drawing/2014/main" id="{1F7D89FC-BE54-43B3-82EC-10EC47CAFC69}"/>
                </a:ext>
              </a:extLst>
            </p:cNvPr>
            <p:cNvSpPr txBox="1"/>
            <p:nvPr/>
          </p:nvSpPr>
          <p:spPr>
            <a:xfrm>
              <a:off x="1153093" y="4031945"/>
              <a:ext cx="1336820" cy="338554"/>
            </a:xfrm>
            <a:prstGeom prst="rect">
              <a:avLst/>
            </a:prstGeom>
            <a:noFill/>
          </p:spPr>
          <p:txBody>
            <a:bodyPr wrap="square" rtlCol="0">
              <a:spAutoFit/>
            </a:bodyPr>
            <a:lstStyle/>
            <a:p>
              <a:pPr algn="ctr"/>
              <a:endPar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endParaRPr>
            </a:p>
            <a:p>
              <a:pPr algn="ctr"/>
              <a:r>
                <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rPr>
                <a:t>ปี </a:t>
              </a:r>
              <a:r>
                <a:rPr lang="en-US"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rPr>
                <a:t>61</a:t>
              </a:r>
              <a:endParaRPr lang="th-TH" sz="800" b="1" dirty="0">
                <a:solidFill>
                  <a:schemeClr val="accent6">
                    <a:lumMod val="50000"/>
                  </a:schemeClr>
                </a:solidFill>
                <a:latin typeface="TH Sarabun New" panose="020B0500040200020003" pitchFamily="34" charset="-34"/>
                <a:ea typeface="Tahoma" pitchFamily="34" charset="0"/>
                <a:cs typeface="TH Sarabun New" panose="020B0500040200020003" pitchFamily="34" charset="-34"/>
              </a:endParaRPr>
            </a:p>
          </p:txBody>
        </p:sp>
        <p:cxnSp>
          <p:nvCxnSpPr>
            <p:cNvPr id="12" name="Straight Arrow Connector 34">
              <a:extLst>
                <a:ext uri="{FF2B5EF4-FFF2-40B4-BE49-F238E27FC236}">
                  <a16:creationId xmlns="" xmlns:a16="http://schemas.microsoft.com/office/drawing/2014/main" id="{6D569977-A3F0-4F88-BC53-BCE493D102F6}"/>
                </a:ext>
              </a:extLst>
            </p:cNvPr>
            <p:cNvCxnSpPr/>
            <p:nvPr/>
          </p:nvCxnSpPr>
          <p:spPr>
            <a:xfrm>
              <a:off x="1991122" y="4279895"/>
              <a:ext cx="4572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35">
              <a:extLst>
                <a:ext uri="{FF2B5EF4-FFF2-40B4-BE49-F238E27FC236}">
                  <a16:creationId xmlns="" xmlns:a16="http://schemas.microsoft.com/office/drawing/2014/main" id="{FC4EBC50-867E-4677-AED9-081D4F719EF1}"/>
                </a:ext>
              </a:extLst>
            </p:cNvPr>
            <p:cNvCxnSpPr/>
            <p:nvPr/>
          </p:nvCxnSpPr>
          <p:spPr>
            <a:xfrm rot="10800000">
              <a:off x="1287974" y="4287080"/>
              <a:ext cx="36576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 xmlns:a16="http://schemas.microsoft.com/office/drawing/2014/main" id="{0A1AA670-FD4A-4506-B80C-575EBF71FF39}"/>
                </a:ext>
              </a:extLst>
            </p:cNvPr>
            <p:cNvSpPr txBox="1"/>
            <p:nvPr/>
          </p:nvSpPr>
          <p:spPr>
            <a:xfrm>
              <a:off x="5011691" y="4034917"/>
              <a:ext cx="1336820" cy="338554"/>
            </a:xfrm>
            <a:prstGeom prst="rect">
              <a:avLst/>
            </a:prstGeom>
            <a:noFill/>
          </p:spPr>
          <p:txBody>
            <a:bodyPr wrap="square" rtlCol="0">
              <a:spAutoFit/>
            </a:bodyPr>
            <a:lstStyle/>
            <a:p>
              <a:pPr algn="ctr"/>
              <a:endPar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endParaRPr>
            </a:p>
            <a:p>
              <a:pPr algn="ctr"/>
              <a:r>
                <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rPr>
                <a:t> ปี </a:t>
              </a:r>
              <a:r>
                <a:rPr lang="en-US"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rPr>
                <a:t>62</a:t>
              </a:r>
              <a:endParaRPr lang="th-TH" sz="800" b="1" dirty="0">
                <a:solidFill>
                  <a:schemeClr val="accent6">
                    <a:lumMod val="75000"/>
                  </a:schemeClr>
                </a:solidFill>
                <a:latin typeface="TH Sarabun New" panose="020B0500040200020003" pitchFamily="34" charset="-34"/>
                <a:ea typeface="Tahoma" pitchFamily="34" charset="0"/>
                <a:cs typeface="TH Sarabun New" panose="020B0500040200020003" pitchFamily="34" charset="-34"/>
              </a:endParaRPr>
            </a:p>
          </p:txBody>
        </p:sp>
        <p:cxnSp>
          <p:nvCxnSpPr>
            <p:cNvPr id="15" name="Straight Arrow Connector 38">
              <a:extLst>
                <a:ext uri="{FF2B5EF4-FFF2-40B4-BE49-F238E27FC236}">
                  <a16:creationId xmlns="" xmlns:a16="http://schemas.microsoft.com/office/drawing/2014/main" id="{620E4061-FEBA-4F15-B5DE-C192C984108F}"/>
                </a:ext>
              </a:extLst>
            </p:cNvPr>
            <p:cNvCxnSpPr/>
            <p:nvPr/>
          </p:nvCxnSpPr>
          <p:spPr>
            <a:xfrm>
              <a:off x="5987535" y="4279895"/>
              <a:ext cx="310896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52">
              <a:extLst>
                <a:ext uri="{FF2B5EF4-FFF2-40B4-BE49-F238E27FC236}">
                  <a16:creationId xmlns="" xmlns:a16="http://schemas.microsoft.com/office/drawing/2014/main" id="{F309B7E5-02B0-4C56-94B7-601CF2C96A86}"/>
                </a:ext>
              </a:extLst>
            </p:cNvPr>
            <p:cNvCxnSpPr/>
            <p:nvPr/>
          </p:nvCxnSpPr>
          <p:spPr>
            <a:xfrm flipH="1">
              <a:off x="2495398" y="4279895"/>
              <a:ext cx="3017520"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7" name="Table 51">
            <a:extLst>
              <a:ext uri="{FF2B5EF4-FFF2-40B4-BE49-F238E27FC236}">
                <a16:creationId xmlns="" xmlns:a16="http://schemas.microsoft.com/office/drawing/2014/main" id="{3470E652-E46D-4CE7-9E2B-7467CCCF4E73}"/>
              </a:ext>
            </a:extLst>
          </p:cNvPr>
          <p:cNvGraphicFramePr>
            <a:graphicFrameLocks noGrp="1"/>
          </p:cNvGraphicFramePr>
          <p:nvPr>
            <p:extLst>
              <p:ext uri="{D42A27DB-BD31-4B8C-83A1-F6EECF244321}">
                <p14:modId xmlns:p14="http://schemas.microsoft.com/office/powerpoint/2010/main" val="2409058516"/>
              </p:ext>
            </p:extLst>
          </p:nvPr>
        </p:nvGraphicFramePr>
        <p:xfrm>
          <a:off x="31033" y="4293097"/>
          <a:ext cx="9077471" cy="2564904"/>
        </p:xfrm>
        <a:graphic>
          <a:graphicData uri="http://schemas.openxmlformats.org/drawingml/2006/table">
            <a:tbl>
              <a:tblPr firstRow="1"/>
              <a:tblGrid>
                <a:gridCol w="846595">
                  <a:extLst>
                    <a:ext uri="{9D8B030D-6E8A-4147-A177-3AD203B41FA5}">
                      <a16:colId xmlns="" xmlns:a16="http://schemas.microsoft.com/office/drawing/2014/main" val="20000"/>
                    </a:ext>
                  </a:extLst>
                </a:gridCol>
                <a:gridCol w="432099">
                  <a:extLst>
                    <a:ext uri="{9D8B030D-6E8A-4147-A177-3AD203B41FA5}">
                      <a16:colId xmlns="" xmlns:a16="http://schemas.microsoft.com/office/drawing/2014/main" val="20001"/>
                    </a:ext>
                  </a:extLst>
                </a:gridCol>
                <a:gridCol w="360082">
                  <a:extLst>
                    <a:ext uri="{9D8B030D-6E8A-4147-A177-3AD203B41FA5}">
                      <a16:colId xmlns="" xmlns:a16="http://schemas.microsoft.com/office/drawing/2014/main" val="20002"/>
                    </a:ext>
                  </a:extLst>
                </a:gridCol>
                <a:gridCol w="360082">
                  <a:extLst>
                    <a:ext uri="{9D8B030D-6E8A-4147-A177-3AD203B41FA5}">
                      <a16:colId xmlns="" xmlns:a16="http://schemas.microsoft.com/office/drawing/2014/main" val="20003"/>
                    </a:ext>
                  </a:extLst>
                </a:gridCol>
                <a:gridCol w="432099">
                  <a:extLst>
                    <a:ext uri="{9D8B030D-6E8A-4147-A177-3AD203B41FA5}">
                      <a16:colId xmlns="" xmlns:a16="http://schemas.microsoft.com/office/drawing/2014/main" val="20004"/>
                    </a:ext>
                  </a:extLst>
                </a:gridCol>
                <a:gridCol w="432099">
                  <a:extLst>
                    <a:ext uri="{9D8B030D-6E8A-4147-A177-3AD203B41FA5}">
                      <a16:colId xmlns="" xmlns:a16="http://schemas.microsoft.com/office/drawing/2014/main" val="20005"/>
                    </a:ext>
                  </a:extLst>
                </a:gridCol>
                <a:gridCol w="1800414">
                  <a:extLst>
                    <a:ext uri="{9D8B030D-6E8A-4147-A177-3AD203B41FA5}">
                      <a16:colId xmlns="" xmlns:a16="http://schemas.microsoft.com/office/drawing/2014/main" val="20006"/>
                    </a:ext>
                  </a:extLst>
                </a:gridCol>
                <a:gridCol w="432099">
                  <a:extLst>
                    <a:ext uri="{9D8B030D-6E8A-4147-A177-3AD203B41FA5}">
                      <a16:colId xmlns="" xmlns:a16="http://schemas.microsoft.com/office/drawing/2014/main" val="20007"/>
                    </a:ext>
                  </a:extLst>
                </a:gridCol>
                <a:gridCol w="360082">
                  <a:extLst>
                    <a:ext uri="{9D8B030D-6E8A-4147-A177-3AD203B41FA5}">
                      <a16:colId xmlns="" xmlns:a16="http://schemas.microsoft.com/office/drawing/2014/main" val="20008"/>
                    </a:ext>
                  </a:extLst>
                </a:gridCol>
                <a:gridCol w="432099">
                  <a:extLst>
                    <a:ext uri="{9D8B030D-6E8A-4147-A177-3AD203B41FA5}">
                      <a16:colId xmlns="" xmlns:a16="http://schemas.microsoft.com/office/drawing/2014/main" val="20009"/>
                    </a:ext>
                  </a:extLst>
                </a:gridCol>
                <a:gridCol w="432099">
                  <a:extLst>
                    <a:ext uri="{9D8B030D-6E8A-4147-A177-3AD203B41FA5}">
                      <a16:colId xmlns="" xmlns:a16="http://schemas.microsoft.com/office/drawing/2014/main" val="20010"/>
                    </a:ext>
                  </a:extLst>
                </a:gridCol>
                <a:gridCol w="432099">
                  <a:extLst>
                    <a:ext uri="{9D8B030D-6E8A-4147-A177-3AD203B41FA5}">
                      <a16:colId xmlns="" xmlns:a16="http://schemas.microsoft.com/office/drawing/2014/main" val="20011"/>
                    </a:ext>
                  </a:extLst>
                </a:gridCol>
                <a:gridCol w="2325523">
                  <a:extLst>
                    <a:ext uri="{9D8B030D-6E8A-4147-A177-3AD203B41FA5}">
                      <a16:colId xmlns="" xmlns:a16="http://schemas.microsoft.com/office/drawing/2014/main" val="20012"/>
                    </a:ext>
                  </a:extLst>
                </a:gridCol>
              </a:tblGrid>
              <a:tr h="569978">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84406" marR="844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th-TH" sz="1000" b="1" dirty="0">
                        <a:solidFill>
                          <a:schemeClr val="bg1"/>
                        </a:solidFill>
                        <a:effectLst/>
                        <a:latin typeface="Tahoma" pitchFamily="34" charset="0"/>
                        <a:ea typeface="Tahoma" pitchFamily="34" charset="0"/>
                        <a:cs typeface="Tahom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th-TH" sz="1000" b="1" dirty="0">
                          <a:solidFill>
                            <a:schemeClr val="bg1"/>
                          </a:solidFill>
                          <a:effectLst/>
                          <a:latin typeface="Tahoma" pitchFamily="34" charset="0"/>
                          <a:ea typeface="Tahoma" pitchFamily="34" charset="0"/>
                          <a:cs typeface="Tahoma" pitchFamily="34" charset="0"/>
                        </a:rPr>
                        <a:t>รอบที่ 1 มี.ค. (6 เดือน)</a:t>
                      </a:r>
                      <a:endParaRPr lang="en-US" sz="1000" b="1" dirty="0">
                        <a:solidFill>
                          <a:schemeClr val="bg1"/>
                        </a:solidFill>
                        <a:effectLst/>
                        <a:latin typeface="Tahoma" pitchFamily="34" charset="0"/>
                        <a:ea typeface="Tahoma" pitchFamily="34" charset="0"/>
                        <a:cs typeface="Tahoma" pitchFamily="34" charset="0"/>
                      </a:endParaRPr>
                    </a:p>
                    <a:p>
                      <a:pPr algn="ctr">
                        <a:spcAft>
                          <a:spcPts val="0"/>
                        </a:spcAft>
                      </a:pPr>
                      <a:endParaRPr lang="en-US" sz="10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1000" b="1" dirty="0">
                          <a:solidFill>
                            <a:schemeClr val="bg1"/>
                          </a:solidFill>
                          <a:effectLst/>
                          <a:latin typeface="Tahoma" pitchFamily="34" charset="0"/>
                          <a:ea typeface="Tahoma" pitchFamily="34" charset="0"/>
                          <a:cs typeface="Tahoma" pitchFamily="34" charset="0"/>
                        </a:rPr>
                        <a:t>รอบที่ </a:t>
                      </a:r>
                      <a:r>
                        <a:rPr lang="en-US" sz="1000" b="1" dirty="0">
                          <a:solidFill>
                            <a:schemeClr val="bg1"/>
                          </a:solidFill>
                          <a:effectLst/>
                          <a:latin typeface="Tahoma" pitchFamily="34" charset="0"/>
                          <a:ea typeface="Tahoma" pitchFamily="34" charset="0"/>
                          <a:cs typeface="Tahoma" pitchFamily="34" charset="0"/>
                        </a:rPr>
                        <a:t>2 </a:t>
                      </a:r>
                      <a:r>
                        <a:rPr lang="th-TH" sz="1000" b="1" dirty="0">
                          <a:solidFill>
                            <a:schemeClr val="bg1"/>
                          </a:solidFill>
                          <a:effectLst/>
                          <a:latin typeface="Tahoma" pitchFamily="34" charset="0"/>
                          <a:ea typeface="Tahoma" pitchFamily="34" charset="0"/>
                          <a:cs typeface="Tahoma" pitchFamily="34" charset="0"/>
                        </a:rPr>
                        <a:t>ก.ย. (12 เดือน)</a:t>
                      </a:r>
                      <a:endParaRPr lang="en-US" sz="1000" b="1" dirty="0">
                        <a:solidFill>
                          <a:schemeClr val="bg1"/>
                        </a:solidFill>
                        <a:effectLst/>
                        <a:latin typeface="Tahoma" pitchFamily="34" charset="0"/>
                        <a:ea typeface="Tahoma" pitchFamily="34" charset="0"/>
                        <a:cs typeface="Tahoma" pitchFamily="34" charset="0"/>
                      </a:endParaRPr>
                    </a:p>
                  </a:txBody>
                  <a:tcPr marL="84406" marR="84406" anchor="ct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1994926">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a:t>
                      </a:r>
                      <a:endParaRPr lang="th-TH" sz="800" b="1" dirty="0" smtClean="0">
                        <a:solidFill>
                          <a:schemeClr val="tx1"/>
                        </a:solidFill>
                        <a:effectLst/>
                        <a:latin typeface="Tahoma" pitchFamily="34" charset="0"/>
                        <a:ea typeface="Tahoma" pitchFamily="34" charset="0"/>
                        <a:cs typeface="Tahoma" pitchFamily="34" charset="0"/>
                      </a:endParaRPr>
                    </a:p>
                    <a:p>
                      <a:pPr algn="l">
                        <a:spcAft>
                          <a:spcPts val="0"/>
                        </a:spcAft>
                      </a:pPr>
                      <a:r>
                        <a:rPr lang="th-TH" sz="800" b="1" dirty="0" smtClean="0">
                          <a:solidFill>
                            <a:schemeClr val="tx1"/>
                          </a:solidFill>
                          <a:effectLst/>
                          <a:latin typeface="Tahoma" pitchFamily="34" charset="0"/>
                          <a:ea typeface="Tahoma" pitchFamily="34" charset="0"/>
                          <a:cs typeface="Tahoma" pitchFamily="34" charset="0"/>
                        </a:rPr>
                        <a:t>ปี </a:t>
                      </a:r>
                      <a:r>
                        <a:rPr lang="en-US" sz="800" b="1" dirty="0">
                          <a:solidFill>
                            <a:schemeClr val="tx1"/>
                          </a:solidFill>
                          <a:effectLst/>
                          <a:latin typeface="Tahoma" pitchFamily="34" charset="0"/>
                          <a:ea typeface="Tahoma" pitchFamily="34" charset="0"/>
                          <a:cs typeface="Tahoma" pitchFamily="34" charset="0"/>
                        </a:rPr>
                        <a:t>62</a:t>
                      </a:r>
                    </a:p>
                  </a:txBody>
                  <a:tcPr marL="84406" marR="8440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92075" marR="0" lvl="0" indent="-92075" algn="l" defTabSz="914400" rtl="0" eaLnBrk="1" fontAlgn="auto" latinLnBrk="0" hangingPunct="1">
                        <a:lnSpc>
                          <a:spcPct val="100000"/>
                        </a:lnSpc>
                        <a:spcBef>
                          <a:spcPts val="0"/>
                        </a:spcBef>
                        <a:spcAft>
                          <a:spcPts val="0"/>
                        </a:spcAft>
                        <a:buClrTx/>
                        <a:buSzTx/>
                        <a:buFont typeface="Wingdings" pitchFamily="2" charset="2"/>
                        <a:buChar char="§"/>
                        <a:tabLst/>
                        <a:defRPr/>
                      </a:pPr>
                      <a:r>
                        <a:rPr lang="th-TH" sz="1000" b="0" kern="1200" dirty="0">
                          <a:solidFill>
                            <a:schemeClr val="tx1"/>
                          </a:solidFill>
                          <a:effectLst/>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a:t>
                      </a:r>
                      <a:r>
                        <a:rPr lang="th-TH" sz="1000" b="0" kern="1200" dirty="0" smtClean="0">
                          <a:solidFill>
                            <a:schemeClr val="tx1"/>
                          </a:solidFill>
                          <a:effectLst/>
                          <a:latin typeface="Tahoma" pitchFamily="34" charset="0"/>
                          <a:ea typeface="Tahoma" pitchFamily="34" charset="0"/>
                          <a:cs typeface="Tahoma" pitchFamily="34" charset="0"/>
                        </a:rPr>
                        <a:t>แห่งชาติ </a:t>
                      </a:r>
                      <a:r>
                        <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ดำเนินการ</a:t>
                      </a:r>
                      <a:r>
                        <a:rPr lang="th-TH"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ทดสอบภาคความรู้ด้วยระบบ </a:t>
                      </a:r>
                      <a:r>
                        <a:rPr lang="en-US"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e – Testing</a:t>
                      </a:r>
                      <a:r>
                        <a:rPr lang="th-TH"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จำนวน </a:t>
                      </a:r>
                      <a:r>
                        <a:rPr lang="en-US"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สาขา สาขาละ </a:t>
                      </a:r>
                      <a:r>
                        <a:rPr lang="en-US"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รุ่นโดยทำการประเมินตามข้อกำหนดการปฏิบัติงานประกันคุณภาพการทดสอบมาตรฐานฝีมือแรงงานแห่งชาติ ได้ไม่น้อยกว่า </a:t>
                      </a:r>
                      <a:r>
                        <a:rPr lang="en-US"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20 </a:t>
                      </a:r>
                      <a:r>
                        <a:rPr lang="th-TH" sz="10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ข้อกำหนด</a:t>
                      </a:r>
                      <a:endParaRPr lang="th-TH" sz="1000" b="0" kern="1200" dirty="0">
                        <a:solidFill>
                          <a:schemeClr val="tx1"/>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l">
                        <a:spcAft>
                          <a:spcPts val="0"/>
                        </a:spcAft>
                        <a:buFont typeface="Arial" panose="020B0604020202020204" pitchFamily="34" charset="0"/>
                        <a:buNone/>
                      </a:pPr>
                      <a:endParaRPr lang="en-US" sz="800" b="0" spc="-3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84406" marR="8440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92075" marR="0" indent="-92075" algn="l" defTabSz="914400" rtl="0" eaLnBrk="1" fontAlgn="auto" latinLnBrk="0" hangingPunct="1">
                        <a:lnSpc>
                          <a:spcPct val="100000"/>
                        </a:lnSpc>
                        <a:spcBef>
                          <a:spcPts val="0"/>
                        </a:spcBef>
                        <a:spcAft>
                          <a:spcPts val="0"/>
                        </a:spcAft>
                        <a:buClrTx/>
                        <a:buSzTx/>
                        <a:buFont typeface="Wingdings" pitchFamily="2" charset="2"/>
                        <a:buChar char="§"/>
                        <a:tabLst/>
                        <a:defRPr/>
                      </a:pPr>
                      <a:r>
                        <a:rPr lang="th-TH" sz="1000" b="0" kern="1200" dirty="0">
                          <a:solidFill>
                            <a:schemeClr val="tx1"/>
                          </a:solidFill>
                          <a:effectLst/>
                          <a:latin typeface="Tahoma" pitchFamily="34" charset="0"/>
                          <a:ea typeface="Tahoma" pitchFamily="34" charset="0"/>
                          <a:cs typeface="Tahoma" pitchFamily="34" charset="0"/>
                        </a:rPr>
                        <a:t>การประเมินผลการให้คะแนนจากการดำเนินการทดสอบมาตรฐานฝีมือแรงงาน</a:t>
                      </a:r>
                      <a:r>
                        <a:rPr lang="th-TH" sz="1000" b="0" kern="1200" dirty="0" smtClean="0">
                          <a:solidFill>
                            <a:schemeClr val="tx1"/>
                          </a:solidFill>
                          <a:effectLst/>
                          <a:latin typeface="Tahoma" pitchFamily="34" charset="0"/>
                          <a:ea typeface="Tahoma" pitchFamily="34" charset="0"/>
                          <a:cs typeface="Tahoma" pitchFamily="34" charset="0"/>
                        </a:rPr>
                        <a:t>แห่งชาติ ดำเนินการ</a:t>
                      </a:r>
                      <a:r>
                        <a:rPr lang="th-TH" sz="1000" b="0" kern="1200" dirty="0">
                          <a:solidFill>
                            <a:schemeClr val="tx1"/>
                          </a:solidFill>
                          <a:effectLst/>
                          <a:latin typeface="Tahoma" pitchFamily="34" charset="0"/>
                          <a:ea typeface="Tahoma" pitchFamily="34" charset="0"/>
                          <a:cs typeface="Tahoma" pitchFamily="34" charset="0"/>
                        </a:rPr>
                        <a:t>ทดสอบภาคความรู้ด้วยระบบ </a:t>
                      </a:r>
                      <a:r>
                        <a:rPr lang="en-US" sz="1000" b="0" kern="1200" dirty="0">
                          <a:solidFill>
                            <a:schemeClr val="tx1"/>
                          </a:solidFill>
                          <a:effectLst/>
                          <a:latin typeface="Tahoma" pitchFamily="34" charset="0"/>
                          <a:ea typeface="Tahoma" pitchFamily="34" charset="0"/>
                          <a:cs typeface="Tahoma" pitchFamily="34" charset="0"/>
                        </a:rPr>
                        <a:t>e – Testing </a:t>
                      </a:r>
                      <a:r>
                        <a:rPr lang="th-TH" sz="1000" b="0" kern="1200" dirty="0">
                          <a:solidFill>
                            <a:schemeClr val="tx1"/>
                          </a:solidFill>
                          <a:effectLst/>
                          <a:latin typeface="Tahoma" pitchFamily="34" charset="0"/>
                          <a:ea typeface="Tahoma" pitchFamily="34" charset="0"/>
                          <a:cs typeface="Tahoma" pitchFamily="34" charset="0"/>
                        </a:rPr>
                        <a:t>จำนวน 2 สาขา สาขาละ 1 </a:t>
                      </a:r>
                      <a:r>
                        <a:rPr lang="th-TH" sz="1000" b="0" kern="1200" dirty="0" smtClean="0">
                          <a:solidFill>
                            <a:schemeClr val="tx1"/>
                          </a:solidFill>
                          <a:effectLst/>
                          <a:latin typeface="Tahoma" pitchFamily="34" charset="0"/>
                          <a:ea typeface="Tahoma" pitchFamily="34" charset="0"/>
                          <a:cs typeface="Tahoma" pitchFamily="34" charset="0"/>
                        </a:rPr>
                        <a:t>รุ่น โดย</a:t>
                      </a:r>
                      <a:r>
                        <a:rPr lang="th-TH" sz="1000" b="0" kern="1200" dirty="0">
                          <a:solidFill>
                            <a:schemeClr val="tx1"/>
                          </a:solidFill>
                          <a:effectLst/>
                          <a:latin typeface="Tahoma" pitchFamily="34" charset="0"/>
                          <a:ea typeface="Tahoma" pitchFamily="34" charset="0"/>
                          <a:cs typeface="Tahoma" pitchFamily="34" charset="0"/>
                        </a:rPr>
                        <a:t>ทำการประเมินตามข้อกำหนดการปฏิบัติงานประกันคุณภาพการทดสอบมาตรฐานฝีมือแรงงานแห่งชาติ ได้ไม่น้อยกว่า 20 ข้อกำหนด</a:t>
                      </a:r>
                      <a:r>
                        <a:rPr lang="en-US" sz="1000" b="0" kern="1200" dirty="0">
                          <a:solidFill>
                            <a:schemeClr val="tx1"/>
                          </a:solidFill>
                          <a:effectLst/>
                          <a:latin typeface="Tahoma" pitchFamily="34" charset="0"/>
                          <a:ea typeface="Tahoma" pitchFamily="34" charset="0"/>
                          <a:cs typeface="Tahoma" pitchFamily="34" charset="0"/>
                        </a:rPr>
                        <a:t> </a:t>
                      </a:r>
                      <a:r>
                        <a:rPr lang="th-TH" sz="1000" b="0" kern="1200" dirty="0">
                          <a:solidFill>
                            <a:schemeClr val="tx1"/>
                          </a:solidFill>
                          <a:effectLst/>
                          <a:latin typeface="Tahoma" pitchFamily="34" charset="0"/>
                          <a:ea typeface="Tahoma" pitchFamily="34" charset="0"/>
                          <a:cs typeface="Tahoma" pitchFamily="34" charset="0"/>
                        </a:rPr>
                        <a:t>ซึ่งต้องไม่ซ้ำกับรอบ </a:t>
                      </a:r>
                      <a:r>
                        <a:rPr lang="en-US" sz="1000" b="0" kern="1200" dirty="0">
                          <a:solidFill>
                            <a:schemeClr val="tx1"/>
                          </a:solidFill>
                          <a:effectLst/>
                          <a:latin typeface="Tahoma" pitchFamily="34" charset="0"/>
                          <a:ea typeface="Tahoma" pitchFamily="34" charset="0"/>
                          <a:cs typeface="Tahoma" pitchFamily="34" charset="0"/>
                        </a:rPr>
                        <a:t>6 </a:t>
                      </a:r>
                      <a:r>
                        <a:rPr lang="th-TH" sz="1000" b="0" kern="1200" dirty="0">
                          <a:solidFill>
                            <a:schemeClr val="tx1"/>
                          </a:solidFill>
                          <a:effectLst/>
                          <a:latin typeface="Tahoma" pitchFamily="34" charset="0"/>
                          <a:ea typeface="Tahoma" pitchFamily="34" charset="0"/>
                          <a:cs typeface="Tahoma" pitchFamily="34" charset="0"/>
                        </a:rPr>
                        <a:t>เดือนแรก</a:t>
                      </a:r>
                    </a:p>
                  </a:txBody>
                  <a:tcPr marL="84406" marR="8440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2193282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รูปภาพที่เกี่ยวข้อง"/>
          <p:cNvPicPr>
            <a:picLocks noChangeAspect="1" noChangeArrowheads="1"/>
          </p:cNvPicPr>
          <p:nvPr/>
        </p:nvPicPr>
        <p:blipFill>
          <a:blip r:embed="rId2" cstate="print"/>
          <a:srcRect/>
          <a:stretch>
            <a:fillRect/>
          </a:stretch>
        </p:blipFill>
        <p:spPr bwMode="auto">
          <a:xfrm>
            <a:off x="8123238" y="76201"/>
            <a:ext cx="914400" cy="914400"/>
          </a:xfrm>
          <a:prstGeom prst="rect">
            <a:avLst/>
          </a:prstGeom>
          <a:noFill/>
          <a:ln w="9525">
            <a:noFill/>
            <a:miter lim="800000"/>
            <a:headEnd/>
            <a:tailEnd/>
          </a:ln>
        </p:spPr>
      </p:pic>
      <p:sp>
        <p:nvSpPr>
          <p:cNvPr id="6" name="TextBox 5"/>
          <p:cNvSpPr txBox="1"/>
          <p:nvPr/>
        </p:nvSpPr>
        <p:spPr>
          <a:xfrm>
            <a:off x="0" y="-3175"/>
            <a:ext cx="8602663" cy="646113"/>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ตัวชี้วัดองค์ประกอบที่ 1 </a:t>
            </a:r>
            <a:r>
              <a:rPr lang="en-US" sz="1200" b="1" dirty="0">
                <a:latin typeface="Tahoma" pitchFamily="34" charset="0"/>
                <a:cs typeface="Tahoma" pitchFamily="34" charset="0"/>
              </a:rPr>
              <a:t>Function Base </a:t>
            </a:r>
            <a:r>
              <a:rPr lang="th-TH" sz="1000" b="1" dirty="0">
                <a:latin typeface="Tahoma" pitchFamily="34" charset="0"/>
                <a:cs typeface="Tahoma" pitchFamily="34" charset="0"/>
              </a:rPr>
              <a:t>(สถาบันพัฒนาฝีมือแรงงาน / สำนักงานพัฒนาฝีมือแรงงาน ทุกแห่ง)</a:t>
            </a: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การปฏิบัติราชการของส่วนราชการระดับหน่วยงานภายใน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4101" name="TextBox 11"/>
          <p:cNvSpPr txBox="1">
            <a:spLocks noChangeArrowheads="1"/>
          </p:cNvSpPr>
          <p:nvPr/>
        </p:nvSpPr>
        <p:spPr bwMode="auto">
          <a:xfrm>
            <a:off x="152400" y="1678210"/>
            <a:ext cx="4392613" cy="261938"/>
          </a:xfrm>
          <a:prstGeom prst="rect">
            <a:avLst/>
          </a:prstGeom>
          <a:noFill/>
          <a:ln w="9525">
            <a:noFill/>
            <a:miter lim="800000"/>
            <a:headEnd/>
            <a:tailEnd/>
          </a:ln>
        </p:spPr>
        <p:txBody>
          <a:bodyPr>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457882573"/>
              </p:ext>
            </p:extLst>
          </p:nvPr>
        </p:nvGraphicFramePr>
        <p:xfrm>
          <a:off x="152400" y="2013950"/>
          <a:ext cx="8466653" cy="2771526"/>
        </p:xfrm>
        <a:graphic>
          <a:graphicData uri="http://schemas.openxmlformats.org/drawingml/2006/table">
            <a:tbl>
              <a:tblPr firstRow="1" bandRow="1">
                <a:tableStyleId>{5C22544A-7EE6-4342-B048-85BDC9FD1C3A}</a:tableStyleId>
              </a:tblPr>
              <a:tblGrid>
                <a:gridCol w="8466653">
                  <a:extLst>
                    <a:ext uri="{9D8B030D-6E8A-4147-A177-3AD203B41FA5}">
                      <a16:colId xmlns="" xmlns:a16="http://schemas.microsoft.com/office/drawing/2014/main" val="20000"/>
                    </a:ext>
                  </a:extLst>
                </a:gridCol>
              </a:tblGrid>
              <a:tr h="2771526">
                <a:tc>
                  <a:txBody>
                    <a:bodyPr/>
                    <a:lstStyle/>
                    <a:p>
                      <a:pPr marL="228600" indent="-228600">
                        <a:buAutoNum type="arabicPeriod"/>
                        <a:defRPr/>
                      </a:pP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ยละของจำนวนสถานประกอบกิจการที่ยื่นแบบแสดงการส่งเงินสมทบกองทุนพัฒนาฝีมือแรงงานตามพระราชบัญญัติส่งเสริมการพัฒนาฝีมือแรงงาน พ.ศ. 2545 ประจำปี พ.ศ. 2561 หมายถึง จำนวน</a:t>
                      </a:r>
                      <a:b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สถานประกอบกิจการที่ยื่นแบบแสดงการส่งเงินสมทบกองทุนพัฒนาฝีมือแรงงาน (สท.2) ประจำปี พ.ศ. 2561 เทียบกับเป้าหมายจำนวนสถานประกอบกิจการที่อยู่ในข่ายบังคับเงินสมทบกองทุนพัฒนาฝีมือแรงงาน ประจำปี พ.ศ. 2561</a:t>
                      </a:r>
                      <a:endParaRPr lang="en-US" sz="800" b="0" u="sng"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AutoNum type="arabicPeriod" startAt="2"/>
                        <a:defRPr/>
                      </a:pP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ถานประกอบกิจการที่ยื่นแบบแสดงการส่งเงินสมทบกองทุนพัฒนาฝีมือแรงงานตามพระราชบัญญัติส่งเสริมการพัฒนาฝีมือแรงงาน พ.ศ. 2545 หมายถึง สถานประกอบกิจการที่อยู่ในข่ายบังคับ</a:t>
                      </a:r>
                      <a:b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เงินสมทบกองทุนพัฒนาฝีมือแรงงานตามพระราชบัญญัติส่งเสริมการพัฒนาฝีมือแรงงาน พ.ศ. 2545 ซึ่งยื่นแบบแสดงการส่งเงินสมทบกองทุนพัฒนาฝีมือแรงงาน (สท.2) ประจำปี พ.ศ. 2561 </a:t>
                      </a:r>
                      <a:b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ระหว่างวันที่ 1 มกราคม 2562 – 30 กันยายน 2562</a:t>
                      </a:r>
                    </a:p>
                    <a:p>
                      <a:pPr marL="228600" indent="-228600" algn="l">
                        <a:buAutoNum type="arabicPeriod" startAt="2"/>
                        <a:defRPr/>
                      </a:pPr>
                      <a:r>
                        <a:rPr lang="th-TH" sz="8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สถาน</a:t>
                      </a: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ประกอบกิจการที่อยู่ในข่ายบังคับเงินสมทบกองทุนพัฒนาฝีมือแรงงาน</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ประจำปี พ.ศ. 2561 หมายถึง ผู้ประกอบกิจการประเภทอุตสาหกรรม พาณิชยกรรม หรือธุรกิจอย่างอื่นในทุกท้องที่ </a:t>
                      </a:r>
                      <a:b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ที่มีลูกจ้างตั้งแต่ 100 คนขึ้นไป ใช้ฐานข้อมูลผู้ประกอบกิจการโดยอ้างอิงจากสำนักงานประกันสังคม (ข้อมูล ณ วันที่ 1 มีนาคม 2560) ซึ่งหน่วยงานได้ตรวจสอบและติดตามรายงานผล ณ สิ้นเดือนกันยายน 2561 ตามหนังสือกรมพัฒนาฝีมือแรงงาน ด่วนที่สุด ที่ รง 0406/ว 04455 ลงวันที่ 20 เมษายน 2561</a:t>
                      </a:r>
                    </a:p>
                    <a:p>
                      <a:pPr marL="228600" indent="-228600">
                        <a:buAutoNum type="arabicPeriod" startAt="2"/>
                        <a:defRPr/>
                      </a:pP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การเปลี่ยนแปลงเป้าหมายจำนวนสถานประกอบกิจการตามข้อ</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3 (กรณีหยุด เลิก ย้ายกิจการ) ต้องได้รับความเห็นชอบจากกรมฯ โดยมีหนังสือชี้แจงเหตุผลถึงกองส่งเสริมการพัฒนาฝีมือแรงงาน </a:t>
                      </a:r>
                      <a:b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และบันทึกข้อมูลในระบบรายงานผลการพัฒนาฝีมือแรงงาน </a:t>
                      </a: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800" b="0" dirty="0">
                          <a:solidFill>
                            <a:schemeClr val="tx1"/>
                          </a:solidFill>
                          <a:latin typeface="Tahoma" panose="020B0604030504040204" pitchFamily="34" charset="0"/>
                          <a:ea typeface="Tahoma" panose="020B0604030504040204" pitchFamily="34" charset="0"/>
                          <a:cs typeface="Tahoma" panose="020B0604030504040204" pitchFamily="34" charset="0"/>
                          <a:hlinkClick r:id="rId3"/>
                        </a:rPr>
                        <a:t>http://datacenter.dsd.go.th</a:t>
                      </a:r>
                      <a:r>
                        <a:rPr lang="th-TH" sz="800" b="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หัวข้อ ส่งเสริมการฝึก หัวข้อย่อย การแจ้งเปลี่ยนแปลงข้อมูลสถานประกอบกิจการ (</a:t>
                      </a:r>
                      <a:r>
                        <a:rPr lang="th-TH" sz="800" b="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สท.</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8)</a:t>
                      </a:r>
                    </a:p>
                    <a:p>
                      <a:pPr marL="228600" indent="-228600">
                        <a:buAutoNum type="arabicPeriod" startAt="2"/>
                        <a:defRPr/>
                      </a:pP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กองส่งเสริมการพัฒนาฝีมือแรงงาน ผู้รับผิดชอบ </a:t>
                      </a:r>
                      <a:r>
                        <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นางสุรัชตา  พ่อธานี,นางสาว</a:t>
                      </a:r>
                      <a:r>
                        <a:rPr lang="th-TH" sz="800" b="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รช</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ยา </a:t>
                      </a:r>
                      <a:r>
                        <a:rPr lang="th-TH" sz="800" b="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ธนิน</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ภู</a:t>
                      </a:r>
                      <a:r>
                        <a:rPr lang="th-TH" sz="800" b="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ริชญา</a:t>
                      </a:r>
                      <a:r>
                        <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0 2246 </a:t>
                      </a:r>
                      <a:r>
                        <a:rPr lang="th-TH" sz="8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1937</a:t>
                      </a:r>
                    </a:p>
                    <a:p>
                      <a:pPr marL="228600" marR="0" indent="-228600" algn="l" defTabSz="914400" rtl="0" eaLnBrk="1" fontAlgn="auto" latinLnBrk="0" hangingPunct="1">
                        <a:lnSpc>
                          <a:spcPct val="100000"/>
                        </a:lnSpc>
                        <a:spcBef>
                          <a:spcPts val="0"/>
                        </a:spcBef>
                        <a:spcAft>
                          <a:spcPts val="0"/>
                        </a:spcAft>
                        <a:buClrTx/>
                        <a:buSzTx/>
                        <a:buFontTx/>
                        <a:buAutoNum type="arabicPeriod" startAt="2"/>
                        <a:tabLst/>
                        <a:defRPr/>
                      </a:pPr>
                      <a:r>
                        <a:rPr lang="th-TH" sz="8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a:t>
                      </a:r>
                    </a:p>
                    <a:p>
                      <a:pPr marL="228600" indent="-228600">
                        <a:buAutoNum type="arabicPeriod" startAt="2"/>
                        <a:defRPr/>
                      </a:pPr>
                      <a:endPar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r>
                        <a:rPr lang="en-US" sz="800" b="0" baseline="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8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8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8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800" b="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8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8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800" b="1"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defRPr/>
                      </a:pPr>
                      <a:endParaRPr lang="th-TH" sz="800" b="1"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 xmlns:a16="http://schemas.microsoft.com/office/drawing/2014/main" val="10000"/>
                  </a:ext>
                </a:extLst>
              </a:tr>
            </a:tbl>
          </a:graphicData>
        </a:graphic>
      </p:graphicFrame>
      <p:sp>
        <p:nvSpPr>
          <p:cNvPr id="4104" name="TextBox 14"/>
          <p:cNvSpPr txBox="1">
            <a:spLocks noChangeArrowheads="1"/>
          </p:cNvSpPr>
          <p:nvPr/>
        </p:nvSpPr>
        <p:spPr bwMode="auto">
          <a:xfrm>
            <a:off x="34925" y="49530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990600" y="5068890"/>
            <a:ext cx="7943850" cy="342900"/>
            <a:chOff x="1153093" y="4031945"/>
            <a:chExt cx="7943402" cy="341526"/>
          </a:xfrm>
        </p:grpSpPr>
        <p:sp>
          <p:nvSpPr>
            <p:cNvPr id="17" name="TextBox 16"/>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18"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1"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p:cNvPr>
          <p:cNvGraphicFramePr>
            <a:graphicFrameLocks noGrp="1"/>
          </p:cNvGraphicFramePr>
          <p:nvPr/>
        </p:nvGraphicFramePr>
        <p:xfrm>
          <a:off x="0" y="5577450"/>
          <a:ext cx="9006844" cy="1036320"/>
        </p:xfrm>
        <a:graphic>
          <a:graphicData uri="http://schemas.openxmlformats.org/drawingml/2006/table">
            <a:tbl>
              <a:tblPr firstRow="1"/>
              <a:tblGrid>
                <a:gridCol w="1160780">
                  <a:extLst>
                    <a:ext uri="{9D8B030D-6E8A-4147-A177-3AD203B41FA5}">
                      <a16:colId xmlns="" xmlns:a16="http://schemas.microsoft.com/office/drawing/2014/main" val="20000"/>
                    </a:ext>
                  </a:extLst>
                </a:gridCol>
                <a:gridCol w="403270">
                  <a:extLst>
                    <a:ext uri="{9D8B030D-6E8A-4147-A177-3AD203B41FA5}">
                      <a16:colId xmlns="" xmlns:a16="http://schemas.microsoft.com/office/drawing/2014/main" val="20001"/>
                    </a:ext>
                  </a:extLst>
                </a:gridCol>
                <a:gridCol w="391885">
                  <a:extLst>
                    <a:ext uri="{9D8B030D-6E8A-4147-A177-3AD203B41FA5}">
                      <a16:colId xmlns="" xmlns:a16="http://schemas.microsoft.com/office/drawing/2014/main" val="20002"/>
                    </a:ext>
                  </a:extLst>
                </a:gridCol>
                <a:gridCol w="371789">
                  <a:extLst>
                    <a:ext uri="{9D8B030D-6E8A-4147-A177-3AD203B41FA5}">
                      <a16:colId xmlns="" xmlns:a16="http://schemas.microsoft.com/office/drawing/2014/main" val="20003"/>
                    </a:ext>
                  </a:extLst>
                </a:gridCol>
                <a:gridCol w="492370">
                  <a:extLst>
                    <a:ext uri="{9D8B030D-6E8A-4147-A177-3AD203B41FA5}">
                      <a16:colId xmlns="" xmlns:a16="http://schemas.microsoft.com/office/drawing/2014/main" val="20004"/>
                    </a:ext>
                  </a:extLst>
                </a:gridCol>
                <a:gridCol w="442127">
                  <a:extLst>
                    <a:ext uri="{9D8B030D-6E8A-4147-A177-3AD203B41FA5}">
                      <a16:colId xmlns="" xmlns:a16="http://schemas.microsoft.com/office/drawing/2014/main" val="20005"/>
                    </a:ext>
                  </a:extLst>
                </a:gridCol>
                <a:gridCol w="1918576">
                  <a:extLst>
                    <a:ext uri="{9D8B030D-6E8A-4147-A177-3AD203B41FA5}">
                      <a16:colId xmlns="" xmlns:a16="http://schemas.microsoft.com/office/drawing/2014/main" val="20006"/>
                    </a:ext>
                  </a:extLst>
                </a:gridCol>
                <a:gridCol w="392545">
                  <a:extLst>
                    <a:ext uri="{9D8B030D-6E8A-4147-A177-3AD203B41FA5}">
                      <a16:colId xmlns="" xmlns:a16="http://schemas.microsoft.com/office/drawing/2014/main" val="20007"/>
                    </a:ext>
                  </a:extLst>
                </a:gridCol>
                <a:gridCol w="391886">
                  <a:extLst>
                    <a:ext uri="{9D8B030D-6E8A-4147-A177-3AD203B41FA5}">
                      <a16:colId xmlns="" xmlns:a16="http://schemas.microsoft.com/office/drawing/2014/main" val="20008"/>
                    </a:ext>
                  </a:extLst>
                </a:gridCol>
                <a:gridCol w="391885">
                  <a:extLst>
                    <a:ext uri="{9D8B030D-6E8A-4147-A177-3AD203B41FA5}">
                      <a16:colId xmlns="" xmlns:a16="http://schemas.microsoft.com/office/drawing/2014/main" val="20009"/>
                    </a:ext>
                  </a:extLst>
                </a:gridCol>
                <a:gridCol w="391886">
                  <a:extLst>
                    <a:ext uri="{9D8B030D-6E8A-4147-A177-3AD203B41FA5}">
                      <a16:colId xmlns="" xmlns:a16="http://schemas.microsoft.com/office/drawing/2014/main" val="20010"/>
                    </a:ext>
                  </a:extLst>
                </a:gridCol>
                <a:gridCol w="391886">
                  <a:extLst>
                    <a:ext uri="{9D8B030D-6E8A-4147-A177-3AD203B41FA5}">
                      <a16:colId xmlns="" xmlns:a16="http://schemas.microsoft.com/office/drawing/2014/main" val="20011"/>
                    </a:ext>
                  </a:extLst>
                </a:gridCol>
                <a:gridCol w="1865959">
                  <a:extLst>
                    <a:ext uri="{9D8B030D-6E8A-4147-A177-3AD203B41FA5}">
                      <a16:colId xmlns="" xmlns:a16="http://schemas.microsoft.com/office/drawing/2014/main" val="20012"/>
                    </a:ext>
                  </a:extLst>
                </a:gridCol>
              </a:tblGrid>
              <a:tr h="191185">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1 มี.ค. (6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a:solidFill>
                            <a:schemeClr val="bg1"/>
                          </a:solidFill>
                          <a:effectLst/>
                          <a:latin typeface="Tahoma" pitchFamily="34" charset="0"/>
                          <a:ea typeface="Tahoma" pitchFamily="34" charset="0"/>
                          <a:cs typeface="Tahoma" pitchFamily="34" charset="0"/>
                        </a:rPr>
                        <a:t>รอบที่ 2 ก.ย. (12 เดือน)</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16:rowId xmlns="" xmlns:a16="http://schemas.microsoft.com/office/drawing/2014/main" val="10000"/>
                  </a:ext>
                </a:extLst>
              </a:tr>
              <a:tr h="191185">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a:solidFill>
                            <a:schemeClr val="tx1"/>
                          </a:solidFill>
                          <a:effectLst/>
                          <a:latin typeface="Tahoma" pitchFamily="34" charset="0"/>
                          <a:ea typeface="Tahoma" pitchFamily="34" charset="0"/>
                          <a:cs typeface="Tahoma" pitchFamily="34" charset="0"/>
                        </a:rPr>
                        <a:t>62</a:t>
                      </a: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a:solidFill>
                            <a:schemeClr val="tx1"/>
                          </a:solidFill>
                          <a:effectLst/>
                          <a:latin typeface="Tahoma" pitchFamily="34" charset="0"/>
                          <a:ea typeface="Tahoma" pitchFamily="34" charset="0"/>
                          <a:cs typeface="Tahoma" pitchFamily="34" charset="0"/>
                        </a:rPr>
                        <a:t>จำนวนสถานประกอบกิจการที่ยื่นแบบแสดงการส่งเงินสมทบกองทุนพัฒนาฝีมือแรงงาน ตาม พ.ร.บ. ส่งเสริมฯ         พ.ศ. 2545 ได้ร้อยละ 50</a:t>
                      </a:r>
                      <a:endParaRPr lang="en-US" sz="800" b="0" kern="1200" baseline="0" dirty="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h-TH" sz="800" b="0" kern="1200" dirty="0">
                        <a:solidFill>
                          <a:schemeClr val="tx1"/>
                        </a:solidFill>
                        <a:effectLst/>
                        <a:latin typeface="Tahoma" pitchFamily="34" charset="0"/>
                        <a:ea typeface="Tahoma" pitchFamily="34" charset="0"/>
                        <a:cs typeface="Tahoma" pitchFamily="34" charset="0"/>
                      </a:endParaRPr>
                    </a:p>
                    <a:p>
                      <a:pPr marL="171450" indent="-171450" algn="l">
                        <a:buFont typeface="Arial" panose="020B0604020202020204" pitchFamily="34" charset="0"/>
                        <a:buChar char="•"/>
                      </a:pPr>
                      <a:endParaRPr lang="th-TH"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a:solidFill>
                            <a:schemeClr val="tx1"/>
                          </a:solidFill>
                          <a:effectLst/>
                          <a:latin typeface="Tahoma" pitchFamily="34" charset="0"/>
                          <a:ea typeface="Tahoma" pitchFamily="34" charset="0"/>
                          <a:cs typeface="Tahoma" pitchFamily="34" charset="0"/>
                        </a:rPr>
                        <a:t>จำนวนสถานประกอบกิจการที่ยื่นแบบแสดงการส่งเงินสมทบกองทุนพัฒนาฝีมือแรงงาน ตาม พ.ร.บ. ส่งเสริมฯ       พ.ศ. 2545 ได้ร้อยละ 100</a:t>
                      </a:r>
                      <a:endParaRPr lang="en-US" sz="800" b="0" kern="1200" baseline="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 xmlns:a16="http://schemas.microsoft.com/office/drawing/2014/main" val="10001"/>
                  </a:ext>
                </a:extLst>
              </a:tr>
            </a:tbl>
          </a:graphicData>
        </a:graphic>
      </p:graphicFrame>
      <p:graphicFrame>
        <p:nvGraphicFramePr>
          <p:cNvPr id="23" name="Table 29"/>
          <p:cNvGraphicFramePr>
            <a:graphicFrameLocks noGrp="1"/>
          </p:cNvGraphicFramePr>
          <p:nvPr>
            <p:extLst>
              <p:ext uri="{D42A27DB-BD31-4B8C-83A1-F6EECF244321}">
                <p14:modId xmlns:p14="http://schemas.microsoft.com/office/powerpoint/2010/main" val="1437416864"/>
              </p:ext>
            </p:extLst>
          </p:nvPr>
        </p:nvGraphicFramePr>
        <p:xfrm>
          <a:off x="1143000" y="3657600"/>
          <a:ext cx="7162800" cy="1143000"/>
        </p:xfrm>
        <a:graphic>
          <a:graphicData uri="http://schemas.openxmlformats.org/drawingml/2006/table">
            <a:tbl>
              <a:tblPr firstRow="1" bandRow="1">
                <a:tableStyleId>{5C22544A-7EE6-4342-B048-85BDC9FD1C3A}</a:tableStyleId>
              </a:tblPr>
              <a:tblGrid>
                <a:gridCol w="2268841">
                  <a:extLst>
                    <a:ext uri="{9D8B030D-6E8A-4147-A177-3AD203B41FA5}">
                      <a16:colId xmlns="" xmlns:a16="http://schemas.microsoft.com/office/drawing/2014/main" val="20000"/>
                    </a:ext>
                  </a:extLst>
                </a:gridCol>
                <a:gridCol w="4284359">
                  <a:extLst>
                    <a:ext uri="{9D8B030D-6E8A-4147-A177-3AD203B41FA5}">
                      <a16:colId xmlns="" xmlns:a16="http://schemas.microsoft.com/office/drawing/2014/main" val="20001"/>
                    </a:ext>
                  </a:extLst>
                </a:gridCol>
                <a:gridCol w="609600">
                  <a:extLst>
                    <a:ext uri="{9D8B030D-6E8A-4147-A177-3AD203B41FA5}">
                      <a16:colId xmlns="" xmlns:a16="http://schemas.microsoft.com/office/drawing/2014/main" val="20002"/>
                    </a:ext>
                  </a:extLst>
                </a:gridCol>
              </a:tblGrid>
              <a:tr h="483577">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solidFill>
                            <a:schemeClr val="tx1"/>
                          </a:solidFill>
                          <a:latin typeface="Tahoma" pitchFamily="34" charset="0"/>
                          <a:ea typeface="Tahoma" pitchFamily="34" charset="0"/>
                          <a:cs typeface="Tahoma" pitchFamily="34" charset="0"/>
                        </a:rPr>
                        <a:t>                                                        =</a:t>
                      </a:r>
                      <a:endParaRPr lang="th-TH" sz="800" b="0" dirty="0">
                        <a:solidFill>
                          <a:schemeClr val="tx1"/>
                        </a:solidFill>
                        <a:latin typeface="Tahoma" pitchFamily="34" charset="0"/>
                        <a:ea typeface="Tahoma" pitchFamily="34" charset="0"/>
                        <a:cs typeface="Tahoma"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th-TH" sz="800" b="0" dirty="0">
                          <a:solidFill>
                            <a:schemeClr val="tx1"/>
                          </a:solidFill>
                          <a:latin typeface="Tahoma" pitchFamily="34" charset="0"/>
                          <a:ea typeface="Tahoma" pitchFamily="34" charset="0"/>
                          <a:cs typeface="Tahoma" pitchFamily="34" charset="0"/>
                        </a:rPr>
                        <a:t> </a:t>
                      </a:r>
                      <a:r>
                        <a:rPr lang="en-US" sz="800" b="0" dirty="0">
                          <a:solidFill>
                            <a:schemeClr val="tx1"/>
                          </a:solidFill>
                          <a:latin typeface="Tahoma" pitchFamily="34" charset="0"/>
                          <a:ea typeface="Tahoma" pitchFamily="34" charset="0"/>
                          <a:cs typeface="Tahoma" pitchFamily="34" charset="0"/>
                        </a:rPr>
                        <a:t> </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0" dirty="0">
                          <a:solidFill>
                            <a:schemeClr val="tx1"/>
                          </a:solidFill>
                          <a:latin typeface="Tahoma" pitchFamily="34" charset="0"/>
                          <a:ea typeface="Tahoma" pitchFamily="34" charset="0"/>
                          <a:cs typeface="Tahoma" pitchFamily="34" charset="0"/>
                        </a:rPr>
                        <a:t>จำนวนสถานประกอบกิจการที่ยื่นแบบแสดงการส่งเงินสมทบกองทุนพัฒนาฝีมือแรงงาน ตาม พ.ร.บ. ส่งเสริมฯ พ.ศ. 2545 ประจำปี พ.ศ. 2561 ระหว่างวันที่ 1  มกราคม 2562</a:t>
                      </a:r>
                      <a:r>
                        <a:rPr lang="th-TH" sz="800" b="0" baseline="0" dirty="0">
                          <a:solidFill>
                            <a:schemeClr val="tx1"/>
                          </a:solidFill>
                          <a:latin typeface="Tahoma" pitchFamily="34" charset="0"/>
                          <a:ea typeface="Tahoma" pitchFamily="34" charset="0"/>
                          <a:cs typeface="Tahoma" pitchFamily="34" charset="0"/>
                        </a:rPr>
                        <a:t> – 30 กันยายน 2562 (แห่ง)</a:t>
                      </a:r>
                      <a:endParaRPr lang="th-TH" sz="800" b="0" dirty="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solidFill>
                            <a:schemeClr val="tx1"/>
                          </a:solidFill>
                          <a:latin typeface="Tahoma" pitchFamily="34" charset="0"/>
                          <a:ea typeface="Tahoma" pitchFamily="34" charset="0"/>
                          <a:cs typeface="Tahoma" pitchFamily="34" charset="0"/>
                        </a:rPr>
                        <a:t>X</a:t>
                      </a:r>
                      <a:r>
                        <a:rPr lang="en-US" sz="800" b="0" baseline="0" dirty="0">
                          <a:solidFill>
                            <a:schemeClr val="tx1"/>
                          </a:solidFill>
                          <a:latin typeface="Tahoma" pitchFamily="34" charset="0"/>
                          <a:ea typeface="Tahoma" pitchFamily="34" charset="0"/>
                          <a:cs typeface="Tahoma" pitchFamily="34" charset="0"/>
                        </a:rPr>
                        <a:t> 100</a:t>
                      </a:r>
                      <a:endParaRPr lang="th-TH" sz="800" b="0" dirty="0">
                        <a:solidFill>
                          <a:schemeClr val="tx1"/>
                        </a:solidFill>
                        <a:latin typeface="Tahoma" pitchFamily="34" charset="0"/>
                        <a:ea typeface="Tahoma" pitchFamily="34" charset="0"/>
                        <a:cs typeface="Tahoma"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659423">
                <a:tc vMerge="1">
                  <a:txBody>
                    <a:bodyPr/>
                    <a:lstStyle/>
                    <a:p>
                      <a:endParaRPr lang="th-TH" dirty="0"/>
                    </a:p>
                  </a:txBody>
                  <a:tcPr>
                    <a:noFill/>
                  </a:tcPr>
                </a:tc>
                <a:tc>
                  <a:txBody>
                    <a:bodyPr/>
                    <a:lstStyle/>
                    <a:p>
                      <a:pPr algn="ctr"/>
                      <a:r>
                        <a:rPr lang="th-TH" sz="800" b="0" dirty="0">
                          <a:latin typeface="Tahoma" pitchFamily="34" charset="0"/>
                          <a:ea typeface="Tahoma" pitchFamily="34" charset="0"/>
                          <a:cs typeface="Tahoma" pitchFamily="34" charset="0"/>
                        </a:rPr>
                        <a:t>       จำนวนสถานประกอบกิจการที่อยู่ในข่ายบังคับเงินสมทบกองทุนพัฒนาฝีมือแรงงาน ประจำปี  พ.ศ. 2561 (แห่ง)</a:t>
                      </a:r>
                    </a:p>
                    <a:p>
                      <a:pPr algn="ctr"/>
                      <a:r>
                        <a:rPr lang="th-TH" sz="800" b="0" dirty="0">
                          <a:latin typeface="Tahoma" pitchFamily="34" charset="0"/>
                          <a:ea typeface="Tahoma" pitchFamily="34" charset="0"/>
                          <a:cs typeface="Tahoma" pitchFamily="34" charset="0"/>
                        </a:rPr>
                        <a:t>(ใช้ข้อมูลผู้ประกอบกิจการโดยอ้างอิงตามข้อ 3</a:t>
                      </a:r>
                      <a:r>
                        <a:rPr lang="th-TH" sz="800" b="0" baseline="0" dirty="0">
                          <a:latin typeface="Tahoma" pitchFamily="34" charset="0"/>
                          <a:ea typeface="Tahoma" pitchFamily="34" charset="0"/>
                          <a:cs typeface="Tahoma" pitchFamily="34" charset="0"/>
                        </a:rPr>
                        <a:t>)</a:t>
                      </a:r>
                      <a:endParaRPr lang="th-TH" sz="8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sp>
        <p:nvSpPr>
          <p:cNvPr id="4198" name="TextBox 25"/>
          <p:cNvSpPr txBox="1">
            <a:spLocks noChangeArrowheads="1"/>
          </p:cNvSpPr>
          <p:nvPr/>
        </p:nvSpPr>
        <p:spPr bwMode="auto">
          <a:xfrm>
            <a:off x="457200" y="1227110"/>
            <a:ext cx="7421563" cy="507831"/>
          </a:xfrm>
          <a:prstGeom prst="rect">
            <a:avLst/>
          </a:prstGeom>
          <a:noFill/>
          <a:ln w="9525">
            <a:noFill/>
            <a:miter lim="800000"/>
            <a:headEnd/>
            <a:tailEnd/>
          </a:ln>
        </p:spPr>
        <p:txBody>
          <a:bodyPr>
            <a:spAutoFit/>
          </a:bodyPr>
          <a:lstStyle/>
          <a:p>
            <a:r>
              <a:rPr lang="th-TH" sz="900" dirty="0">
                <a:latin typeface="Tahoma" pitchFamily="34" charset="0"/>
                <a:cs typeface="Tahoma" pitchFamily="34" charset="0"/>
              </a:rPr>
              <a:t> ตัวชี้วัดย่อยที่ </a:t>
            </a:r>
            <a:r>
              <a:rPr lang="th-TH" sz="900" dirty="0" smtClean="0">
                <a:latin typeface="Tahoma" pitchFamily="34" charset="0"/>
                <a:cs typeface="Tahoma" pitchFamily="34" charset="0"/>
              </a:rPr>
              <a:t>1.</a:t>
            </a:r>
            <a:r>
              <a:rPr lang="en-US" sz="900" dirty="0" smtClean="0">
                <a:latin typeface="Tahoma" pitchFamily="34" charset="0"/>
                <a:cs typeface="Tahoma" pitchFamily="34" charset="0"/>
              </a:rPr>
              <a:t>3</a:t>
            </a:r>
            <a:r>
              <a:rPr lang="th-TH" sz="900" dirty="0" smtClean="0">
                <a:latin typeface="Tahoma" pitchFamily="34" charset="0"/>
                <a:cs typeface="Tahoma" pitchFamily="34" charset="0"/>
              </a:rPr>
              <a:t>.2 </a:t>
            </a:r>
            <a:r>
              <a:rPr lang="th-TH" sz="900" dirty="0">
                <a:latin typeface="Tahoma" pitchFamily="34" charset="0"/>
                <a:cs typeface="Tahoma" pitchFamily="34" charset="0"/>
              </a:rPr>
              <a:t>ร้อยละของจำนวนสถานประกอบกิจการที่ยื่นแบบแสดงการส่งเงินสมทบกองทุนพัฒนาฝีมือแรงงานตาม พ.ร.บ. ส่งเสริมการพัฒนา  </a:t>
            </a:r>
          </a:p>
          <a:p>
            <a:r>
              <a:rPr lang="th-TH" sz="900" dirty="0">
                <a:latin typeface="Tahoma" pitchFamily="34" charset="0"/>
                <a:cs typeface="Tahoma" pitchFamily="34" charset="0"/>
              </a:rPr>
              <a:t>                           ฝีมือแรงงาน พ.ศ. 2545 ประจำปี พ.ศ. 2561</a:t>
            </a:r>
          </a:p>
          <a:p>
            <a:r>
              <a:rPr lang="th-TH" sz="900" dirty="0">
                <a:latin typeface="Tahoma" pitchFamily="34" charset="0"/>
                <a:cs typeface="Tahoma" pitchFamily="34" charset="0"/>
              </a:rPr>
              <a:t> </a:t>
            </a:r>
            <a:r>
              <a:rPr lang="en-US" sz="900" dirty="0">
                <a:latin typeface="Tahoma" pitchFamily="34" charset="0"/>
                <a:cs typeface="Tahoma" pitchFamily="34" charset="0"/>
              </a:rPr>
              <a:t> </a:t>
            </a:r>
          </a:p>
        </p:txBody>
      </p:sp>
      <p:sp>
        <p:nvSpPr>
          <p:cNvPr id="25" name="Rounded Rectangle 3"/>
          <p:cNvSpPr/>
          <p:nvPr/>
        </p:nvSpPr>
        <p:spPr bwMode="gray">
          <a:xfrm>
            <a:off x="529355" y="674408"/>
            <a:ext cx="7324725" cy="50006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th-TH" sz="1400" kern="0" dirty="0" smtClean="0">
                <a:solidFill>
                  <a:schemeClr val="tx1"/>
                </a:solidFill>
                <a:latin typeface="Tahoma" pitchFamily="34" charset="0"/>
                <a:ea typeface="Tahoma" pitchFamily="34" charset="0"/>
                <a:cs typeface="Tahoma" pitchFamily="34" charset="0"/>
              </a:rPr>
              <a:t>ตัวชี้วัด 1.</a:t>
            </a:r>
            <a:r>
              <a:rPr lang="en-US" sz="1400" kern="0" dirty="0" smtClean="0">
                <a:solidFill>
                  <a:schemeClr val="tx1"/>
                </a:solidFill>
                <a:latin typeface="Tahoma" pitchFamily="34" charset="0"/>
                <a:ea typeface="Tahoma" pitchFamily="34" charset="0"/>
                <a:cs typeface="Tahoma" pitchFamily="34" charset="0"/>
              </a:rPr>
              <a:t>3</a:t>
            </a:r>
            <a:r>
              <a:rPr lang="th-TH" sz="1400" kern="0" dirty="0" smtClean="0">
                <a:solidFill>
                  <a:schemeClr val="tx1"/>
                </a:solidFill>
                <a:latin typeface="Tahoma" pitchFamily="34" charset="0"/>
                <a:ea typeface="Tahoma" pitchFamily="34" charset="0"/>
                <a:cs typeface="Tahoma" pitchFamily="34" charset="0"/>
              </a:rPr>
              <a:t>  </a:t>
            </a:r>
            <a:r>
              <a:rPr lang="en-US" sz="1400" kern="0" dirty="0">
                <a:solidFill>
                  <a:schemeClr val="tx1"/>
                </a:solidFill>
                <a:latin typeface="Tahoma" pitchFamily="34" charset="0"/>
                <a:ea typeface="Tahoma" pitchFamily="34" charset="0"/>
                <a:cs typeface="Tahoma" pitchFamily="34" charset="0"/>
              </a:rPr>
              <a:t>: </a:t>
            </a:r>
            <a:r>
              <a:rPr lang="th-TH" sz="1200" kern="0" dirty="0">
                <a:solidFill>
                  <a:schemeClr val="tx1"/>
                </a:solidFill>
                <a:latin typeface="Tahoma" pitchFamily="34" charset="0"/>
                <a:ea typeface="Tahoma" pitchFamily="34" charset="0"/>
                <a:cs typeface="Tahoma" pitchFamily="34" charset="0"/>
              </a:rPr>
              <a:t>ความสำเร็จในการส่งเสริมและสนับสนุนให้สถานประกอบกิจการดำเนินการพัฒนาฝีมือแรงงาน</a:t>
            </a:r>
          </a:p>
        </p:txBody>
      </p:sp>
    </p:spTree>
    <p:extLst>
      <p:ext uri="{BB962C8B-B14F-4D97-AF65-F5344CB8AC3E}">
        <p14:creationId xmlns:p14="http://schemas.microsoft.com/office/powerpoint/2010/main" val="30601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23238" y="85725"/>
            <a:ext cx="923925" cy="923925"/>
          </a:xfrm>
          <a:prstGeom prst="rect">
            <a:avLst/>
          </a:prstGeom>
          <a:noFill/>
          <a:ln w="9525">
            <a:noFill/>
            <a:miter lim="800000"/>
            <a:headEnd/>
            <a:tailEnd/>
          </a:ln>
        </p:spPr>
      </p:pic>
      <p:sp>
        <p:nvSpPr>
          <p:cNvPr id="2051" name="TextBox 5"/>
          <p:cNvSpPr txBox="1">
            <a:spLocks noChangeArrowheads="1"/>
          </p:cNvSpPr>
          <p:nvPr/>
        </p:nvSpPr>
        <p:spPr bwMode="auto">
          <a:xfrm>
            <a:off x="0" y="-3175"/>
            <a:ext cx="8602663" cy="646113"/>
          </a:xfrm>
          <a:prstGeom prst="rect">
            <a:avLst/>
          </a:prstGeom>
          <a:noFill/>
          <a:ln w="9525">
            <a:noFill/>
            <a:miter lim="800000"/>
            <a:headEnd/>
            <a:tailEnd/>
          </a:ln>
        </p:spPr>
        <p:txBody>
          <a:bodyPr>
            <a:spAutoFit/>
          </a:bodyPr>
          <a:lstStyle/>
          <a:p>
            <a:r>
              <a:rPr lang="th-TH" altLang="th-TH" sz="2000" b="1" dirty="0">
                <a:solidFill>
                  <a:srgbClr val="000000"/>
                </a:solidFill>
                <a:latin typeface="Tahoma" pitchFamily="34" charset="0"/>
                <a:cs typeface="Tahoma" pitchFamily="34" charset="0"/>
              </a:rPr>
              <a:t>ตัวชี้วัด องค์ประกอบที่ 2 </a:t>
            </a:r>
            <a:r>
              <a:rPr lang="en-US" altLang="th-TH" sz="1200" b="1" dirty="0">
                <a:solidFill>
                  <a:srgbClr val="000000"/>
                </a:solidFill>
                <a:latin typeface="Tahoma" pitchFamily="34" charset="0"/>
                <a:cs typeface="Tahoma" pitchFamily="34" charset="0"/>
              </a:rPr>
              <a:t>Agenda Base </a:t>
            </a:r>
            <a:r>
              <a:rPr lang="th-TH" altLang="th-TH" sz="1000" b="1" dirty="0">
                <a:solidFill>
                  <a:srgbClr val="000000"/>
                </a:solidFill>
                <a:latin typeface="Tahoma" pitchFamily="34" charset="0"/>
                <a:cs typeface="Tahoma" pitchFamily="34" charset="0"/>
              </a:rPr>
              <a:t>(สถาบันพัฒนาฝืมือแรงงาน / สำนักงานพัฒนาฝีมือแรงงาน ทุกแห่ง)</a:t>
            </a:r>
          </a:p>
          <a:p>
            <a:r>
              <a:rPr lang="th-TH" altLang="th-TH" sz="1600" b="1" dirty="0">
                <a:solidFill>
                  <a:srgbClr val="595959"/>
                </a:solidFill>
                <a:latin typeface="Tahoma" pitchFamily="34" charset="0"/>
                <a:cs typeface="Tahoma" pitchFamily="34" charset="0"/>
              </a:rPr>
              <a:t>การปฏิบัติ</a:t>
            </a:r>
            <a:r>
              <a:rPr lang="th-TH" altLang="th-TH" sz="1600" b="1" dirty="0" smtClean="0">
                <a:solidFill>
                  <a:srgbClr val="595959"/>
                </a:solidFill>
                <a:latin typeface="Tahoma" pitchFamily="34" charset="0"/>
                <a:cs typeface="Tahoma" pitchFamily="34" charset="0"/>
              </a:rPr>
              <a:t>ราชการของส่วนราชการระดับ</a:t>
            </a:r>
            <a:r>
              <a:rPr lang="th-TH" altLang="th-TH" sz="1600" b="1" dirty="0">
                <a:solidFill>
                  <a:srgbClr val="595959"/>
                </a:solidFill>
                <a:latin typeface="Tahoma" pitchFamily="34" charset="0"/>
                <a:cs typeface="Tahoma" pitchFamily="34" charset="0"/>
              </a:rPr>
              <a:t>หน่วยงานภายใน </a:t>
            </a:r>
            <a:r>
              <a:rPr lang="th-TH" altLang="th-TH" sz="1600" b="1" dirty="0">
                <a:solidFill>
                  <a:srgbClr val="000000"/>
                </a:solidFill>
                <a:latin typeface="Tahoma" pitchFamily="34" charset="0"/>
                <a:cs typeface="Tahoma" pitchFamily="34" charset="0"/>
              </a:rPr>
              <a:t>ประจำปีงบประมาณ พ.ศ. </a:t>
            </a:r>
            <a:r>
              <a:rPr lang="en-US" altLang="th-TH" sz="1600" b="1" dirty="0" smtClean="0">
                <a:solidFill>
                  <a:srgbClr val="000000"/>
                </a:solidFill>
                <a:latin typeface="Tahoma" pitchFamily="34" charset="0"/>
                <a:cs typeface="Tahoma" pitchFamily="34" charset="0"/>
              </a:rPr>
              <a:t>2562</a:t>
            </a:r>
            <a:endParaRPr lang="th-TH" altLang="th-TH" sz="1400" b="1" dirty="0">
              <a:solidFill>
                <a:srgbClr val="000000"/>
              </a:solidFill>
              <a:latin typeface="Tahoma" pitchFamily="34" charset="0"/>
              <a:cs typeface="Tahoma" pitchFamily="34" charset="0"/>
            </a:endParaRPr>
          </a:p>
        </p:txBody>
      </p:sp>
      <p:sp>
        <p:nvSpPr>
          <p:cNvPr id="11" name="Rounded Rectangle 3"/>
          <p:cNvSpPr/>
          <p:nvPr/>
        </p:nvSpPr>
        <p:spPr bwMode="gray">
          <a:xfrm>
            <a:off x="228600" y="642938"/>
            <a:ext cx="6777038" cy="500062"/>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lstStyle/>
          <a:p>
            <a:pPr>
              <a:spcBef>
                <a:spcPts val="0"/>
              </a:spcBef>
              <a:spcAft>
                <a:spcPts val="600"/>
              </a:spcAft>
              <a:defRPr/>
            </a:pPr>
            <a:r>
              <a:rPr lang="th-TH" sz="1400" kern="0" dirty="0" smtClean="0">
                <a:solidFill>
                  <a:prstClr val="black"/>
                </a:solidFill>
                <a:latin typeface="Tahoma" pitchFamily="34" charset="0"/>
                <a:ea typeface="Tahoma" pitchFamily="34" charset="0"/>
                <a:cs typeface="Tahoma" pitchFamily="34" charset="0"/>
              </a:rPr>
              <a:t>ตัวชี้วัด 2.1 </a:t>
            </a:r>
            <a:r>
              <a:rPr lang="en-US" sz="1400" kern="0" dirty="0" smtClean="0">
                <a:solidFill>
                  <a:prstClr val="black"/>
                </a:solidFill>
                <a:latin typeface="Tahoma" pitchFamily="34" charset="0"/>
                <a:ea typeface="Tahoma" pitchFamily="34" charset="0"/>
                <a:cs typeface="Tahoma" pitchFamily="34" charset="0"/>
              </a:rPr>
              <a:t>: </a:t>
            </a:r>
            <a:r>
              <a:rPr lang="th-TH" sz="1400" kern="0" dirty="0">
                <a:solidFill>
                  <a:prstClr val="black"/>
                </a:solidFill>
                <a:latin typeface="Tahoma" pitchFamily="34" charset="0"/>
                <a:ea typeface="Tahoma" pitchFamily="34" charset="0"/>
                <a:cs typeface="Tahoma" pitchFamily="34" charset="0"/>
              </a:rPr>
              <a:t>ความสำเร็จของการสร้างความรับรู้ความเข้าใจแก่ประชาชน</a:t>
            </a:r>
          </a:p>
        </p:txBody>
      </p:sp>
      <p:sp>
        <p:nvSpPr>
          <p:cNvPr id="2053" name="TextBox 11"/>
          <p:cNvSpPr txBox="1">
            <a:spLocks noChangeArrowheads="1"/>
          </p:cNvSpPr>
          <p:nvPr/>
        </p:nvSpPr>
        <p:spPr bwMode="auto">
          <a:xfrm>
            <a:off x="101600" y="1219200"/>
            <a:ext cx="4392613" cy="261938"/>
          </a:xfrm>
          <a:prstGeom prst="rect">
            <a:avLst/>
          </a:prstGeom>
          <a:noFill/>
          <a:ln w="9525">
            <a:noFill/>
            <a:miter lim="800000"/>
            <a:headEnd/>
            <a:tailEnd/>
          </a:ln>
        </p:spPr>
        <p:txBody>
          <a:bodyPr>
            <a:spAutoFit/>
          </a:bodyPr>
          <a:lstStyle/>
          <a:p>
            <a:r>
              <a:rPr lang="th-TH" altLang="th-TH" sz="1100" b="1">
                <a:solidFill>
                  <a:srgbClr val="000000"/>
                </a:solidFill>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1423093445"/>
              </p:ext>
            </p:extLst>
          </p:nvPr>
        </p:nvGraphicFramePr>
        <p:xfrm>
          <a:off x="0" y="1266825"/>
          <a:ext cx="9047163" cy="3457575"/>
        </p:xfrm>
        <a:graphic>
          <a:graphicData uri="http://schemas.openxmlformats.org/drawingml/2006/table">
            <a:tbl>
              <a:tblPr firstRow="1" bandRow="1">
                <a:tableStyleId>{5C22544A-7EE6-4342-B048-85BDC9FD1C3A}</a:tableStyleId>
              </a:tblPr>
              <a:tblGrid>
                <a:gridCol w="9047163">
                  <a:extLst>
                    <a:ext uri="{9D8B030D-6E8A-4147-A177-3AD203B41FA5}"/>
                  </a:extLst>
                </a:gridCol>
              </a:tblGrid>
              <a:tr h="3457575">
                <a:tc>
                  <a:txBody>
                    <a:bodyPr/>
                    <a:lstStyle/>
                    <a:p>
                      <a:pPr marL="228600" indent="-228600">
                        <a:buAutoNum type="arabicPeriod"/>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ความสำเร็จของการสร้างความรับรู้ความเข้าใจแก่ประชาชน คือ การที่หน่วยงานสามารถดำเนินการสร้างความรับรู้ความเข้าใจผ่านสื่อช่องทางต่างๆ โดยประเมินจากปริมาณและประสิทธิภาพของการชี้แจง</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โดยผลการดำเนินการสร้างความรับรู้ความเข้าใจให้มุ่งเน้นการชี้แจงผลการดำเนินการที่ทำมาแล้ว โดยเฉพาะเรื่องที่อยู่ในความสนใจหรือเป็นการแก้ปัญหาความเดือดร้อน ตลอดจนการชี้แจง แก้ข่าว แจ้งข่าว เพื่อให้ประชาชนทราบว่าหน่วยงาน ส่วนราชการ หรือรัฐบาลจะดำเนินการเรื่องใด อย่างไร มีจุดมุ่งหมายอย่างไร จะเป็นประโยชน์</a:t>
                      </a:r>
                      <a:b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b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ต่อประเทศชาติและประชาชนอย่างไร</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th-TH"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พิจารณาจากผลการดำเนินการตามแผนสร้างความรับรู้ความเข้าใจแก่ประชาชน</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โดยกำหนดให้หน่วยงานจัดทำแผน</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ผลการดำเนินงานผ่านสื่อช่องทางต่างๆ อาทิ โทรทัศน์ วิทยุ หนังสือพิมพ์ สื่อออนไลน์ของหนังสือพิมพ์ วิทยุ หรือโทรทัศน์ ทั้งสื่อส่วนกลางและสื่อท้องถิ่น รวมถึงประชาสัมพันธ์จังหวัด ซึ่งมีเป้าหมายดำเนินการรอบที่ 1 ไม่น้อยกว่า 12 ครั้ง รอบที่ 2 ไม่น้อยกว่า 12 ครั้ง รวมไม่น้อยกว่า 24  ครั้ง  ในประเด็นต่างๆ อาทิ การพัฒนาทักษะฝีมือแรงงาน ทั้งเตรียมเข้าทำงาน ยกระดับฝีมือแรงงาน การฝึกแรงงานในระบบและนอกระบบ การดำเนินงานภายใต้ พ.ร.บ.ส่งเสริมฯ การทดสอบมาตรฐานฝีมือแรงงาน การแข่งขันฝีมือแรงงานทั้งระดับภาค ระดับชาติ และระดับนานาชาติ และกิจกรรมอื่นๆ ตลอดจนกิจกรรมเพื่อสร้างภาพลักษณ์แก่องค์กร ภายใต้ภารกิจกรมฯ  </a:t>
                      </a:r>
                    </a:p>
                    <a:p>
                      <a:pPr marL="228600" marR="0" indent="-228600" algn="l" defTabSz="914400" rtl="0" eaLnBrk="1" fontAlgn="auto" latinLnBrk="0" hangingPunct="1">
                        <a:lnSpc>
                          <a:spcPct val="100000"/>
                        </a:lnSpc>
                        <a:spcBef>
                          <a:spcPts val="0"/>
                        </a:spcBef>
                        <a:spcAft>
                          <a:spcPts val="0"/>
                        </a:spcAft>
                        <a:buClrTx/>
                        <a:buSzTx/>
                        <a:buFontTx/>
                        <a:buAutoNum type="arabicPeriod" startAt="3"/>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เงื่อนไข</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1 ดำเนินการระหว่างวันที่ 1 ตุลาคม 256</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- 31 มีนาคม 256</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และรอบที่ 2 ดำเนินการระหว่างวันที่ 1 เมษายน - 30 กันยายน 256</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พิจารณารอบ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เดือนแรก และ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6</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เดือนหลัง ไม่สะสมยอด </a:t>
                      </a:r>
                    </a:p>
                    <a:p>
                      <a:pPr marL="0" indent="0">
                        <a:buNone/>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หลักฐาน</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แนบเอกสารประกอบการพิจารณา</a:t>
                      </a:r>
                    </a:p>
                    <a:p>
                      <a:pPr marL="228600" indent="-228600">
                        <a:buAutoNum type="arabicPeriod" startAt="5"/>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กองสื่อสารองค์กร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นางพะเยาว์ ทองศรี นักประชาสัมพันธ์ชำนาญการ</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0 2247 6606</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indent="-228600">
                        <a:buNone/>
                        <a:defRPr/>
                      </a:pP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6.   </a:t>
                      </a:r>
                      <a:r>
                        <a:rPr lang="th-TH" sz="10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สูตรการคำนวณ</a:t>
                      </a:r>
                    </a:p>
                    <a:p>
                      <a:pPr marL="0" indent="0">
                        <a:buNone/>
                        <a:defRPr/>
                      </a:pPr>
                      <a:endParaRPr lang="th-TH" sz="10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91434" marR="91434" marT="45690" marB="4569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sp>
        <p:nvSpPr>
          <p:cNvPr id="2056" name="TextBox 14"/>
          <p:cNvSpPr txBox="1">
            <a:spLocks noChangeArrowheads="1"/>
          </p:cNvSpPr>
          <p:nvPr/>
        </p:nvSpPr>
        <p:spPr bwMode="auto">
          <a:xfrm>
            <a:off x="76200" y="4953000"/>
            <a:ext cx="4392613" cy="246062"/>
          </a:xfrm>
          <a:prstGeom prst="rect">
            <a:avLst/>
          </a:prstGeom>
          <a:noFill/>
          <a:ln w="9525">
            <a:noFill/>
            <a:miter lim="800000"/>
            <a:headEnd/>
            <a:tailEnd/>
          </a:ln>
        </p:spPr>
        <p:txBody>
          <a:bodyPr>
            <a:spAutoFit/>
          </a:bodyPr>
          <a:lstStyle/>
          <a:p>
            <a:r>
              <a:rPr lang="th-TH" altLang="th-TH" sz="1000" b="1" dirty="0">
                <a:solidFill>
                  <a:srgbClr val="000000"/>
                </a:solidFill>
                <a:latin typeface="Tahoma" pitchFamily="34" charset="0"/>
                <a:cs typeface="Tahoma" pitchFamily="34" charset="0"/>
              </a:rPr>
              <a:t>เป้าหมายตามรอบประเมิน</a:t>
            </a:r>
          </a:p>
        </p:txBody>
      </p:sp>
      <p:grpSp>
        <p:nvGrpSpPr>
          <p:cNvPr id="3" name="Group 4"/>
          <p:cNvGrpSpPr>
            <a:grpSpLocks/>
          </p:cNvGrpSpPr>
          <p:nvPr/>
        </p:nvGrpSpPr>
        <p:grpSpPr bwMode="auto">
          <a:xfrm>
            <a:off x="1104900" y="5181600"/>
            <a:ext cx="7943850" cy="341312"/>
            <a:chOff x="1153093" y="4031945"/>
            <a:chExt cx="7943402" cy="341526"/>
          </a:xfrm>
        </p:grpSpPr>
        <p:sp>
          <p:nvSpPr>
            <p:cNvPr id="2156" name="TextBox 16"/>
            <p:cNvSpPr txBox="1">
              <a:spLocks noChangeArrowheads="1"/>
            </p:cNvSpPr>
            <p:nvPr/>
          </p:nvSpPr>
          <p:spPr bwMode="auto">
            <a:xfrm>
              <a:off x="1153093" y="4031945"/>
              <a:ext cx="1336600" cy="338349"/>
            </a:xfrm>
            <a:prstGeom prst="rect">
              <a:avLst/>
            </a:prstGeom>
            <a:noFill/>
            <a:ln w="9525">
              <a:noFill/>
              <a:miter lim="800000"/>
              <a:headEnd/>
              <a:tailEnd/>
            </a:ln>
          </p:spPr>
          <p:txBody>
            <a:bodyPr>
              <a:spAutoFit/>
            </a:bodyPr>
            <a:lstStyle/>
            <a:p>
              <a:pPr algn="ctr"/>
              <a:endParaRPr lang="th-TH" altLang="th-TH" sz="800" b="1" dirty="0">
                <a:solidFill>
                  <a:srgbClr val="984807"/>
                </a:solidFill>
                <a:latin typeface="Tahoma" pitchFamily="34" charset="0"/>
                <a:cs typeface="Tahoma" pitchFamily="34" charset="0"/>
              </a:endParaRPr>
            </a:p>
            <a:p>
              <a:pPr algn="ctr"/>
              <a:r>
                <a:rPr lang="th-TH" altLang="th-TH" sz="800" b="1" dirty="0">
                  <a:solidFill>
                    <a:srgbClr val="984807"/>
                  </a:solidFill>
                  <a:latin typeface="Tahoma" pitchFamily="34" charset="0"/>
                  <a:cs typeface="Tahoma" pitchFamily="34" charset="0"/>
                </a:rPr>
                <a:t>ปี </a:t>
              </a:r>
              <a:r>
                <a:rPr lang="en-US" altLang="th-TH" sz="800" b="1" dirty="0" smtClean="0">
                  <a:solidFill>
                    <a:srgbClr val="984807"/>
                  </a:solidFill>
                  <a:latin typeface="Tahoma" pitchFamily="34" charset="0"/>
                  <a:cs typeface="Tahoma" pitchFamily="34" charset="0"/>
                </a:rPr>
                <a:t>61</a:t>
              </a:r>
              <a:endParaRPr lang="th-TH" altLang="th-TH" sz="800" b="1" dirty="0">
                <a:solidFill>
                  <a:srgbClr val="984807"/>
                </a:solidFill>
                <a:latin typeface="Tahoma" pitchFamily="34" charset="0"/>
                <a:cs typeface="Tahoma" pitchFamily="34" charset="0"/>
              </a:endParaRPr>
            </a:p>
          </p:txBody>
        </p:sp>
        <p:cxnSp>
          <p:nvCxnSpPr>
            <p:cNvPr id="18" name="Straight Arrow Connector 34"/>
            <p:cNvCxnSpPr/>
            <p:nvPr/>
          </p:nvCxnSpPr>
          <p:spPr>
            <a:xfrm>
              <a:off x="1991246" y="4279750"/>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5"/>
            <p:cNvCxnSpPr/>
            <p:nvPr/>
          </p:nvCxnSpPr>
          <p:spPr>
            <a:xfrm rot="10800000">
              <a:off x="1288023" y="4287692"/>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59" name="TextBox 19"/>
            <p:cNvSpPr txBox="1">
              <a:spLocks noChangeArrowheads="1"/>
            </p:cNvSpPr>
            <p:nvPr/>
          </p:nvSpPr>
          <p:spPr bwMode="auto">
            <a:xfrm>
              <a:off x="5012088" y="4035122"/>
              <a:ext cx="1336600" cy="338349"/>
            </a:xfrm>
            <a:prstGeom prst="rect">
              <a:avLst/>
            </a:prstGeom>
            <a:noFill/>
            <a:ln w="9525">
              <a:noFill/>
              <a:miter lim="800000"/>
              <a:headEnd/>
              <a:tailEnd/>
            </a:ln>
          </p:spPr>
          <p:txBody>
            <a:bodyPr>
              <a:spAutoFit/>
            </a:bodyPr>
            <a:lstStyle/>
            <a:p>
              <a:pPr algn="ctr"/>
              <a:endParaRPr lang="th-TH" altLang="th-TH" sz="800" b="1" dirty="0">
                <a:solidFill>
                  <a:srgbClr val="E46C0A"/>
                </a:solidFill>
                <a:latin typeface="Tahoma" pitchFamily="34" charset="0"/>
                <a:cs typeface="Tahoma" pitchFamily="34" charset="0"/>
              </a:endParaRPr>
            </a:p>
            <a:p>
              <a:pPr algn="ctr"/>
              <a:r>
                <a:rPr lang="th-TH" altLang="th-TH" sz="800" b="1" dirty="0">
                  <a:solidFill>
                    <a:srgbClr val="E46C0A"/>
                  </a:solidFill>
                  <a:latin typeface="Tahoma" pitchFamily="34" charset="0"/>
                  <a:cs typeface="Tahoma" pitchFamily="34" charset="0"/>
                </a:rPr>
                <a:t> ปี </a:t>
              </a:r>
              <a:r>
                <a:rPr lang="en-US" altLang="th-TH" sz="800" b="1" dirty="0" smtClean="0">
                  <a:solidFill>
                    <a:srgbClr val="E46C0A"/>
                  </a:solidFill>
                  <a:latin typeface="Tahoma" pitchFamily="34" charset="0"/>
                  <a:cs typeface="Tahoma" pitchFamily="34" charset="0"/>
                </a:rPr>
                <a:t>62</a:t>
              </a:r>
              <a:endParaRPr lang="th-TH" altLang="th-TH" sz="800" b="1" dirty="0">
                <a:solidFill>
                  <a:srgbClr val="E46C0A"/>
                </a:solidFill>
                <a:latin typeface="Tahoma" pitchFamily="34" charset="0"/>
                <a:cs typeface="Tahoma" pitchFamily="34" charset="0"/>
              </a:endParaRPr>
            </a:p>
          </p:txBody>
        </p:sp>
        <p:cxnSp>
          <p:nvCxnSpPr>
            <p:cNvPr id="21" name="Straight Arrow Connector 38"/>
            <p:cNvCxnSpPr/>
            <p:nvPr/>
          </p:nvCxnSpPr>
          <p:spPr>
            <a:xfrm>
              <a:off x="5986758" y="4279750"/>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52"/>
            <p:cNvCxnSpPr/>
            <p:nvPr/>
          </p:nvCxnSpPr>
          <p:spPr>
            <a:xfrm flipH="1">
              <a:off x="2496042" y="4279750"/>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4" name="Table 51">
            <a:extLst>
              <a:ext uri="{FF2B5EF4-FFF2-40B4-BE49-F238E27FC236}"/>
            </a:extLst>
          </p:cNvPr>
          <p:cNvGraphicFramePr>
            <a:graphicFrameLocks noGrp="1"/>
          </p:cNvGraphicFramePr>
          <p:nvPr>
            <p:extLst>
              <p:ext uri="{D42A27DB-BD31-4B8C-83A1-F6EECF244321}">
                <p14:modId xmlns:p14="http://schemas.microsoft.com/office/powerpoint/2010/main" val="1583421952"/>
              </p:ext>
            </p:extLst>
          </p:nvPr>
        </p:nvGraphicFramePr>
        <p:xfrm>
          <a:off x="101600" y="5591175"/>
          <a:ext cx="9007474" cy="962025"/>
        </p:xfrm>
        <a:graphic>
          <a:graphicData uri="http://schemas.openxmlformats.org/drawingml/2006/table">
            <a:tbl>
              <a:tblPr firstRow="1"/>
              <a:tblGrid>
                <a:gridCol w="1160861">
                  <a:extLst>
                    <a:ext uri="{9D8B030D-6E8A-4147-A177-3AD203B41FA5}"/>
                  </a:extLst>
                </a:gridCol>
                <a:gridCol w="403298">
                  <a:extLst>
                    <a:ext uri="{9D8B030D-6E8A-4147-A177-3AD203B41FA5}"/>
                  </a:extLst>
                </a:gridCol>
                <a:gridCol w="391912">
                  <a:extLst>
                    <a:ext uri="{9D8B030D-6E8A-4147-A177-3AD203B41FA5}"/>
                  </a:extLst>
                </a:gridCol>
                <a:gridCol w="371815">
                  <a:extLst>
                    <a:ext uri="{9D8B030D-6E8A-4147-A177-3AD203B41FA5}"/>
                  </a:extLst>
                </a:gridCol>
                <a:gridCol w="492404">
                  <a:extLst>
                    <a:ext uri="{9D8B030D-6E8A-4147-A177-3AD203B41FA5}"/>
                  </a:extLst>
                </a:gridCol>
                <a:gridCol w="442158">
                  <a:extLst>
                    <a:ext uri="{9D8B030D-6E8A-4147-A177-3AD203B41FA5}"/>
                  </a:extLst>
                </a:gridCol>
                <a:gridCol w="1918711">
                  <a:extLst>
                    <a:ext uri="{9D8B030D-6E8A-4147-A177-3AD203B41FA5}"/>
                  </a:extLst>
                </a:gridCol>
                <a:gridCol w="392573">
                  <a:extLst>
                    <a:ext uri="{9D8B030D-6E8A-4147-A177-3AD203B41FA5}"/>
                  </a:extLst>
                </a:gridCol>
                <a:gridCol w="391913">
                  <a:extLst>
                    <a:ext uri="{9D8B030D-6E8A-4147-A177-3AD203B41FA5}"/>
                  </a:extLst>
                </a:gridCol>
                <a:gridCol w="391912">
                  <a:extLst>
                    <a:ext uri="{9D8B030D-6E8A-4147-A177-3AD203B41FA5}"/>
                  </a:extLst>
                </a:gridCol>
                <a:gridCol w="391913">
                  <a:extLst>
                    <a:ext uri="{9D8B030D-6E8A-4147-A177-3AD203B41FA5}"/>
                  </a:extLst>
                </a:gridCol>
                <a:gridCol w="391913">
                  <a:extLst>
                    <a:ext uri="{9D8B030D-6E8A-4147-A177-3AD203B41FA5}"/>
                  </a:extLst>
                </a:gridCol>
                <a:gridCol w="1866091">
                  <a:extLst>
                    <a:ext uri="{9D8B030D-6E8A-4147-A177-3AD203B41FA5}"/>
                  </a:extLst>
                </a:gridCol>
              </a:tblGrid>
              <a:tr h="258946">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marL="91446" marR="91446" marT="45666" marB="4566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smtClean="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เดือนแรก)</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a:t>
                      </a:r>
                      <a:r>
                        <a:rPr lang="en-US" sz="800" b="1" dirty="0" smtClean="0">
                          <a:solidFill>
                            <a:schemeClr val="bg1"/>
                          </a:solidFill>
                          <a:effectLst/>
                          <a:latin typeface="Tahoma" pitchFamily="34" charset="0"/>
                          <a:ea typeface="Tahoma" pitchFamily="34" charset="0"/>
                          <a:cs typeface="Tahoma" pitchFamily="34" charset="0"/>
                        </a:rPr>
                        <a:t>6</a:t>
                      </a:r>
                      <a:r>
                        <a:rPr lang="th-TH" sz="800" b="1" dirty="0" smtClean="0">
                          <a:solidFill>
                            <a:schemeClr val="bg1"/>
                          </a:solidFill>
                          <a:effectLst/>
                          <a:latin typeface="Tahoma" pitchFamily="34" charset="0"/>
                          <a:ea typeface="Tahoma" pitchFamily="34" charset="0"/>
                          <a:cs typeface="Tahoma" pitchFamily="34" charset="0"/>
                        </a:rPr>
                        <a:t> เดือนหลัง)</a:t>
                      </a:r>
                      <a:endParaRPr lang="en-US" sz="800" b="1" dirty="0" smtClean="0">
                        <a:solidFill>
                          <a:schemeClr val="bg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703079">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marL="91446" marR="91446" marT="45666" marB="45666">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th-TH" sz="800" b="0" kern="1200" baseline="0" dirty="0" smtClean="0">
                          <a:solidFill>
                            <a:schemeClr val="tx1"/>
                          </a:solidFill>
                          <a:effectLst/>
                          <a:latin typeface="Tahoma" pitchFamily="34" charset="0"/>
                          <a:ea typeface="Tahoma" pitchFamily="34" charset="0"/>
                          <a:cs typeface="Tahoma" pitchFamily="34" charset="0"/>
                        </a:rPr>
                        <a:t>รายงานผลการดำเนินการสร้างความรับรู้ความเข้าใจแก่ประชาชน ในรอบ </a:t>
                      </a:r>
                      <a:r>
                        <a:rPr lang="en-US" sz="800" b="0" kern="1200" baseline="0" dirty="0" smtClean="0">
                          <a:solidFill>
                            <a:schemeClr val="tx1"/>
                          </a:solidFill>
                          <a:effectLst/>
                          <a:latin typeface="Tahoma" pitchFamily="34" charset="0"/>
                          <a:ea typeface="Tahoma" pitchFamily="34" charset="0"/>
                          <a:cs typeface="Tahoma" pitchFamily="34" charset="0"/>
                        </a:rPr>
                        <a:t>6</a:t>
                      </a:r>
                      <a:r>
                        <a:rPr lang="th-TH" sz="800" b="0" kern="1200" baseline="0" dirty="0" smtClean="0">
                          <a:solidFill>
                            <a:schemeClr val="tx1"/>
                          </a:solidFill>
                          <a:effectLst/>
                          <a:latin typeface="Tahoma" pitchFamily="34" charset="0"/>
                          <a:ea typeface="Tahoma" pitchFamily="34" charset="0"/>
                          <a:cs typeface="Tahoma" pitchFamily="34" charset="0"/>
                        </a:rPr>
                        <a:t> เดือนแรก ไม่น้อยกว่า 12 ครั้ง</a:t>
                      </a:r>
                      <a:endParaRPr lang="en-US"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h-TH" sz="800" b="0" kern="1200" dirty="0" smtClean="0">
                        <a:solidFill>
                          <a:schemeClr val="tx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1112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h-TH"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รายงานผลการดำเนินการสร้างความรับรู้ความเข้าใจแก่ประชาชน ในรอบ </a:t>
                      </a:r>
                      <a:r>
                        <a:rPr kumimoji="0" lang="en-US"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6</a:t>
                      </a:r>
                      <a:r>
                        <a:rPr kumimoji="0" lang="th-TH"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 เดือนหลัง ไม่น้อยกว่า </a:t>
                      </a:r>
                      <a:r>
                        <a:rPr kumimoji="0" lang="en-US"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12</a:t>
                      </a:r>
                      <a:r>
                        <a:rPr kumimoji="0" lang="th-TH"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 ครั้ง</a:t>
                      </a:r>
                      <a:endParaRPr kumimoji="0" lang="en-US" sz="8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h-TH" sz="800" b="0" kern="1200" dirty="0" smtClean="0">
                        <a:solidFill>
                          <a:schemeClr val="tx1"/>
                        </a:solidFill>
                        <a:effectLst/>
                        <a:latin typeface="Tahoma" pitchFamily="34" charset="0"/>
                        <a:ea typeface="Tahoma" pitchFamily="34" charset="0"/>
                        <a:cs typeface="Tahoma" pitchFamily="34" charset="0"/>
                      </a:endParaRPr>
                    </a:p>
                  </a:txBody>
                  <a:tcPr marL="91446" marR="91446" marT="45666" marB="45666">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graphicFrame>
        <p:nvGraphicFramePr>
          <p:cNvPr id="2" name="ตาราง 1"/>
          <p:cNvGraphicFramePr>
            <a:graphicFrameLocks noGrp="1"/>
          </p:cNvGraphicFramePr>
          <p:nvPr>
            <p:extLst>
              <p:ext uri="{D42A27DB-BD31-4B8C-83A1-F6EECF244321}">
                <p14:modId xmlns:p14="http://schemas.microsoft.com/office/powerpoint/2010/main" val="4351391"/>
              </p:ext>
            </p:extLst>
          </p:nvPr>
        </p:nvGraphicFramePr>
        <p:xfrm>
          <a:off x="381000" y="3657600"/>
          <a:ext cx="8229599" cy="627259"/>
        </p:xfrm>
        <a:graphic>
          <a:graphicData uri="http://schemas.openxmlformats.org/drawingml/2006/table">
            <a:tbl>
              <a:tblPr firstRow="1" bandRow="1">
                <a:tableStyleId>{5C22544A-7EE6-4342-B048-85BDC9FD1C3A}</a:tableStyleId>
              </a:tblPr>
              <a:tblGrid>
                <a:gridCol w="2076629"/>
                <a:gridCol w="5691497"/>
                <a:gridCol w="461473"/>
              </a:tblGrid>
              <a:tr h="325388">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ร้อยละของผลการดำเนินการตามแผนสร้างความรับรู้ความเข้าใจแก่ประชาชน</a:t>
                      </a:r>
                      <a:endParaRPr lang="th-TH" sz="900" b="0" dirty="0">
                        <a:solidFill>
                          <a:schemeClr val="tx1"/>
                        </a:solidFill>
                        <a:latin typeface="Tahoma" pitchFamily="34" charset="0"/>
                        <a:ea typeface="Tahoma" pitchFamily="34" charset="0"/>
                        <a:cs typeface="Tahoma" pitchFamily="34" charset="0"/>
                      </a:endParaRPr>
                    </a:p>
                  </a:txBody>
                  <a:tcPr marL="91431" marR="91431" marT="45684" marB="45684"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ผลการดำเนินการสร้างความรับรู้ความเข้าใจผ่านสื่อช่องทางต่างๆ</a:t>
                      </a:r>
                      <a:endParaRPr lang="th-TH" sz="900" b="0" dirty="0">
                        <a:solidFill>
                          <a:schemeClr val="tx1"/>
                        </a:solidFill>
                        <a:latin typeface="Tahoma" pitchFamily="34" charset="0"/>
                        <a:ea typeface="Tahoma" pitchFamily="34" charset="0"/>
                        <a:cs typeface="Tahoma" pitchFamily="34" charset="0"/>
                      </a:endParaRPr>
                    </a:p>
                  </a:txBody>
                  <a:tcPr marL="91431" marR="91431" marT="45684" marB="45684">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X</a:t>
                      </a:r>
                      <a:r>
                        <a:rPr lang="en-US" sz="900" b="0" baseline="0" dirty="0" smtClean="0">
                          <a:solidFill>
                            <a:schemeClr val="tx1"/>
                          </a:solidFill>
                          <a:latin typeface="Tahoma" pitchFamily="34" charset="0"/>
                          <a:ea typeface="Tahoma" pitchFamily="34" charset="0"/>
                          <a:cs typeface="Tahoma" pitchFamily="34" charset="0"/>
                        </a:rPr>
                        <a:t>100</a:t>
                      </a:r>
                      <a:endParaRPr lang="th-TH" sz="900" b="0" dirty="0">
                        <a:solidFill>
                          <a:schemeClr val="tx1"/>
                        </a:solidFill>
                        <a:latin typeface="Tahoma" pitchFamily="34" charset="0"/>
                        <a:ea typeface="Tahoma" pitchFamily="34" charset="0"/>
                        <a:cs typeface="Tahoma" pitchFamily="34" charset="0"/>
                      </a:endParaRPr>
                    </a:p>
                  </a:txBody>
                  <a:tcPr marL="91431" marR="91431" marT="45684" marB="45684"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01871">
                <a:tc vMerge="1">
                  <a:txBody>
                    <a:bodyPr/>
                    <a:lstStyle/>
                    <a:p>
                      <a:endParaRPr lang="th-TH" dirty="0"/>
                    </a:p>
                  </a:txBody>
                  <a:tcPr>
                    <a:noFill/>
                  </a:tcPr>
                </a:tc>
                <a:tc>
                  <a:txBody>
                    <a:bodyPr/>
                    <a:lstStyle/>
                    <a:p>
                      <a:r>
                        <a:rPr kumimoji="0" lang="th-TH" sz="900" b="0" i="0" u="none" strike="noStrike" kern="1200" cap="none" spc="0" normalizeH="0" baseline="0" noProof="0" dirty="0" smtClean="0">
                          <a:ln>
                            <a:noFill/>
                          </a:ln>
                          <a:solidFill>
                            <a:prstClr val="black"/>
                          </a:solidFill>
                          <a:effectLst/>
                          <a:uLnTx/>
                          <a:uFillTx/>
                          <a:latin typeface="Tahoma" pitchFamily="34" charset="0"/>
                          <a:ea typeface="Tahoma" pitchFamily="34" charset="0"/>
                          <a:cs typeface="Tahoma" pitchFamily="34" charset="0"/>
                        </a:rPr>
                        <a:t>                 เป้าหมายการดำเนินการสร้างความรับรู้ความเข้าใจแก่ประชาชน (รอบที่ประเมิน) </a:t>
                      </a:r>
                      <a:r>
                        <a:rPr lang="th-TH" sz="900" b="0" dirty="0" smtClean="0">
                          <a:latin typeface="Tahoma" pitchFamily="34" charset="0"/>
                          <a:ea typeface="Tahoma" pitchFamily="34" charset="0"/>
                          <a:cs typeface="Tahoma" pitchFamily="34" charset="0"/>
                        </a:rPr>
                        <a:t>ประจำปี พ.ศ.</a:t>
                      </a:r>
                      <a:r>
                        <a:rPr lang="th-TH" sz="900" b="0" baseline="0" dirty="0" smtClean="0">
                          <a:latin typeface="Tahoma" pitchFamily="34" charset="0"/>
                          <a:ea typeface="Tahoma" pitchFamily="34" charset="0"/>
                          <a:cs typeface="Tahoma" pitchFamily="34" charset="0"/>
                        </a:rPr>
                        <a:t> </a:t>
                      </a:r>
                      <a:r>
                        <a:rPr lang="th-TH" sz="900" b="0" dirty="0" smtClean="0">
                          <a:latin typeface="Tahoma" pitchFamily="34" charset="0"/>
                          <a:ea typeface="Tahoma" pitchFamily="34" charset="0"/>
                          <a:cs typeface="Tahoma" pitchFamily="34" charset="0"/>
                        </a:rPr>
                        <a:t>256</a:t>
                      </a:r>
                      <a:r>
                        <a:rPr lang="en-US" sz="900" b="0" dirty="0" smtClean="0">
                          <a:latin typeface="Tahoma" pitchFamily="34" charset="0"/>
                          <a:ea typeface="Tahoma" pitchFamily="34" charset="0"/>
                          <a:cs typeface="Tahoma" pitchFamily="34" charset="0"/>
                        </a:rPr>
                        <a:t>2</a:t>
                      </a:r>
                      <a:endParaRPr lang="th-TH" sz="900" b="0" dirty="0">
                        <a:latin typeface="Tahoma" pitchFamily="34" charset="0"/>
                        <a:ea typeface="Tahoma" pitchFamily="34" charset="0"/>
                        <a:cs typeface="Tahoma" pitchFamily="34" charset="0"/>
                      </a:endParaRPr>
                    </a:p>
                  </a:txBody>
                  <a:tcPr marL="91431" marR="91431" marT="45684" marB="45684">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th-TH" sz="900" b="0" dirty="0">
                        <a:latin typeface="Tahoma" pitchFamily="34" charset="0"/>
                        <a:ea typeface="Tahoma" pitchFamily="34" charset="0"/>
                        <a:cs typeface="Tahoma" pitchFamily="34"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175458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3175"/>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2 </a:t>
            </a:r>
            <a:r>
              <a:rPr lang="en-US" sz="12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 </a:t>
            </a:r>
            <a:r>
              <a:rPr lang="en-US" sz="900" b="1" dirty="0" smtClean="0">
                <a:latin typeface="Tahoma" pitchFamily="34" charset="0"/>
                <a:cs typeface="Tahoma" pitchFamily="34" charset="0"/>
              </a:rPr>
              <a:t>/ AHRDA / DSD Wellness</a:t>
            </a:r>
            <a:r>
              <a:rPr lang="th-TH" sz="900" b="1" dirty="0" smtClean="0">
                <a:latin typeface="Tahoma" pitchFamily="34" charset="0"/>
                <a:cs typeface="Tahoma" pitchFamily="34" charset="0"/>
              </a:rPr>
              <a:t>)</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152400" y="609600"/>
            <a:ext cx="7696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50" b="1" kern="0" dirty="0" smtClean="0">
                <a:solidFill>
                  <a:schemeClr val="tx1"/>
                </a:solidFill>
                <a:latin typeface="Tahoma" pitchFamily="34" charset="0"/>
                <a:ea typeface="Tahoma" pitchFamily="34" charset="0"/>
                <a:cs typeface="Tahoma" pitchFamily="34" charset="0"/>
              </a:rPr>
              <a:t>ตัวชี้วัด</a:t>
            </a:r>
            <a:r>
              <a:rPr lang="en-US" sz="1050" b="1" kern="0" dirty="0" smtClean="0">
                <a:solidFill>
                  <a:schemeClr val="tx1"/>
                </a:solidFill>
                <a:latin typeface="Tahoma" pitchFamily="34" charset="0"/>
                <a:ea typeface="Tahoma" pitchFamily="34" charset="0"/>
                <a:cs typeface="Tahoma" pitchFamily="34" charset="0"/>
              </a:rPr>
              <a:t> 2.2.1</a:t>
            </a:r>
            <a:r>
              <a:rPr lang="th-TH" sz="1050" b="1" kern="0" dirty="0" smtClean="0">
                <a:solidFill>
                  <a:schemeClr val="tx1"/>
                </a:solidFill>
                <a:latin typeface="Tahoma" pitchFamily="34" charset="0"/>
                <a:ea typeface="Tahoma" pitchFamily="34" charset="0"/>
                <a:cs typeface="Tahoma" pitchFamily="34" charset="0"/>
              </a:rPr>
              <a:t> </a:t>
            </a:r>
            <a:r>
              <a:rPr lang="en-US" sz="1050" b="1" kern="0" dirty="0" smtClean="0">
                <a:solidFill>
                  <a:schemeClr val="tx1"/>
                </a:solidFill>
                <a:latin typeface="Tahoma" pitchFamily="34" charset="0"/>
                <a:ea typeface="Tahoma" pitchFamily="34" charset="0"/>
                <a:cs typeface="Tahoma" pitchFamily="34" charset="0"/>
              </a:rPr>
              <a:t>: </a:t>
            </a:r>
            <a:r>
              <a:rPr lang="th-TH" sz="105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a:t>
            </a:r>
          </a:p>
          <a:p>
            <a:pPr>
              <a:defRPr/>
            </a:pPr>
            <a:r>
              <a:rPr lang="th-TH" sz="1050" b="1" dirty="0" smtClean="0">
                <a:latin typeface="Tahoma" pitchFamily="34" charset="0"/>
                <a:ea typeface="Tahoma" pitchFamily="34" charset="0"/>
                <a:cs typeface="Tahoma" pitchFamily="34" charset="0"/>
              </a:rPr>
              <a:t>ประจำปีงบประมาณ พ.ศ. </a:t>
            </a:r>
            <a:r>
              <a:rPr lang="en-US" sz="1050" b="1" dirty="0" smtClean="0">
                <a:latin typeface="Tahoma" pitchFamily="34" charset="0"/>
                <a:ea typeface="Tahoma" pitchFamily="34" charset="0"/>
                <a:cs typeface="Tahoma" pitchFamily="34" charset="0"/>
              </a:rPr>
              <a:t>2562 </a:t>
            </a:r>
            <a:r>
              <a:rPr lang="th-TH" sz="1050" b="1" dirty="0" smtClean="0">
                <a:latin typeface="Tahoma" pitchFamily="34" charset="0"/>
                <a:ea typeface="Tahoma" pitchFamily="34" charset="0"/>
                <a:cs typeface="Tahoma" pitchFamily="34" charset="0"/>
              </a:rPr>
              <a:t>ตาม</a:t>
            </a:r>
            <a:r>
              <a:rPr lang="th-TH" sz="1050" b="1" dirty="0" smtClean="0">
                <a:solidFill>
                  <a:schemeClr val="tx1"/>
                </a:solidFill>
                <a:latin typeface="Tahoma" pitchFamily="34" charset="0"/>
                <a:ea typeface="Tahoma" pitchFamily="34" charset="0"/>
                <a:cs typeface="Tahoma" pitchFamily="34" charset="0"/>
              </a:rPr>
              <a:t>โครงการเพิ่มศักยภาพแรงงานรองรับ </a:t>
            </a:r>
            <a:r>
              <a:rPr lang="en-US" sz="1050" b="1" dirty="0" smtClean="0">
                <a:solidFill>
                  <a:schemeClr val="tx1"/>
                </a:solidFill>
                <a:latin typeface="Tahoma" pitchFamily="34" charset="0"/>
                <a:ea typeface="Tahoma" pitchFamily="34" charset="0"/>
                <a:cs typeface="Tahoma" pitchFamily="34" charset="0"/>
              </a:rPr>
              <a:t>THAILAND 4.0</a:t>
            </a:r>
            <a:endParaRPr lang="th-TH" sz="1100" b="1"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228600" y="1143000"/>
            <a:ext cx="990600" cy="261938"/>
          </a:xfrm>
          <a:prstGeom prst="rect">
            <a:avLst/>
          </a:prstGeom>
          <a:noFill/>
          <a:ln w="9525">
            <a:noFill/>
            <a:miter lim="800000"/>
            <a:headEnd/>
            <a:tailEnd/>
          </a:ln>
        </p:spPr>
        <p:txBody>
          <a:bodyPr wrap="square">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3108663618"/>
              </p:ext>
            </p:extLst>
          </p:nvPr>
        </p:nvGraphicFramePr>
        <p:xfrm>
          <a:off x="152400" y="1371600"/>
          <a:ext cx="8839200" cy="5242560"/>
        </p:xfrm>
        <a:graphic>
          <a:graphicData uri="http://schemas.openxmlformats.org/drawingml/2006/table">
            <a:tbl>
              <a:tblPr firstRow="1" bandRow="1">
                <a:tableStyleId>{5C22544A-7EE6-4342-B048-85BDC9FD1C3A}</a:tableStyleId>
              </a:tblPr>
              <a:tblGrid>
                <a:gridCol w="8839200">
                  <a:extLst>
                    <a:ext uri="{9D8B030D-6E8A-4147-A177-3AD203B41FA5}"/>
                  </a:extLst>
                </a:gridCol>
              </a:tblGrid>
              <a:tr h="4800600">
                <a:tc>
                  <a:txBody>
                    <a:bodyPr/>
                    <a:lstStyle/>
                    <a:p>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latin typeface="Tahoma" pitchFamily="34" charset="0"/>
                          <a:ea typeface="Tahoma" pitchFamily="34" charset="0"/>
                          <a:cs typeface="Tahoma" pitchFamily="34" charset="0"/>
                        </a:rPr>
                        <a:t>เป็นการประเมินประสิทธิภาพและคุณภาพในการดำเนินงานตามหลักการและแนวนโยบายของกระทรวงแรงงาน ภารกิจพื้นฐาน</a:t>
                      </a:r>
                      <a:r>
                        <a:rPr lang="th-TH" sz="900" b="0" kern="1200" baseline="0" dirty="0" smtClean="0">
                          <a:solidFill>
                            <a:schemeClr val="tx1"/>
                          </a:solidFill>
                          <a:latin typeface="Tahoma" pitchFamily="34" charset="0"/>
                          <a:ea typeface="Tahoma" pitchFamily="34" charset="0"/>
                          <a:cs typeface="Tahoma" pitchFamily="34" charset="0"/>
                        </a:rPr>
                        <a:t> และงานประจำตามหน้าที่ปกติ</a:t>
                      </a:r>
                      <a:r>
                        <a:rPr lang="th-TH" sz="900" b="0" kern="1200" dirty="0" smtClean="0">
                          <a:solidFill>
                            <a:schemeClr val="tx1"/>
                          </a:solidFill>
                          <a:latin typeface="Tahoma" pitchFamily="34" charset="0"/>
                          <a:ea typeface="Tahoma" pitchFamily="34" charset="0"/>
                          <a:cs typeface="Tahoma" pitchFamily="34" charset="0"/>
                        </a:rPr>
                        <a:t>ที่เชื่อมโยงกับเกณฑ์การประกันคุณภาพการพัฒนาฝีมือแรงงานกับโครงการเพิ่มศักยภาพแรงงานรองรับ </a:t>
                      </a:r>
                      <a:r>
                        <a:rPr lang="en-US" sz="900" b="0" kern="1200" dirty="0" smtClean="0">
                          <a:solidFill>
                            <a:schemeClr val="tx1"/>
                          </a:solidFill>
                          <a:latin typeface="Tahoma" pitchFamily="34" charset="0"/>
                          <a:ea typeface="Tahoma" pitchFamily="34" charset="0"/>
                          <a:cs typeface="Tahoma" pitchFamily="34" charset="0"/>
                        </a:rPr>
                        <a:t>THAILAND 4.0</a:t>
                      </a:r>
                      <a:endParaRPr lang="th-TH" sz="900" b="0" kern="1200" dirty="0" smtClean="0">
                        <a:solidFill>
                          <a:schemeClr val="tx1"/>
                        </a:solidFill>
                        <a:latin typeface="Tahoma" pitchFamily="34" charset="0"/>
                        <a:ea typeface="Tahoma" pitchFamily="34" charset="0"/>
                        <a:cs typeface="Tahoma" pitchFamily="34" charset="0"/>
                      </a:endParaRPr>
                    </a:p>
                    <a:p>
                      <a:endParaRPr lang="en-US" sz="400" b="0" kern="1200" dirty="0" smtClean="0">
                        <a:solidFill>
                          <a:schemeClr val="tx1"/>
                        </a:solidFill>
                        <a:latin typeface="Tahoma" pitchFamily="34" charset="0"/>
                        <a:ea typeface="Tahoma" pitchFamily="34" charset="0"/>
                        <a:cs typeface="Tahoma" pitchFamily="34" charset="0"/>
                      </a:endParaRPr>
                    </a:p>
                    <a:p>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ดังนี้</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กำหนดให้รอบที่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  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เมษายน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- 30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กันยายน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พิจารณาจากหลักสูตรที่เปิดฝึกระหว่าง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28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กุมภาพันธ์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พิจารณาจากหลักสูตรที่เปิดฝึกตั้งแต่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สิงหาคม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หลักสูตรและกลุ่มเป้าหมายพิจารณาจากรายละเอียดที่กำหนดไว้ในโครงการตามเอกสาร “แนวทางการพัฒนาฝีมือแรงงาน ปีงบประมาณ พ.ศ.</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ใช้เกณฑ์การประกันคุณภาพและแบบฟอร์ม ตามเอกสาร “เกณฑ์การประกันคุณภาพการพัฒนาฝีมือแรงงาน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2018</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itchFamily="34" charset="0"/>
                          <a:ea typeface="Tahoma" pitchFamily="34" charset="0"/>
                          <a:cs typeface="Tahoma" pitchFamily="34" charset="0"/>
                        </a:rPr>
                        <a:t>5) </a:t>
                      </a:r>
                      <a:r>
                        <a:rPr lang="th-TH" sz="900" b="0" baseline="0" dirty="0" smtClean="0">
                          <a:solidFill>
                            <a:schemeClr val="tx1"/>
                          </a:solidFill>
                          <a:latin typeface="Tahoma" pitchFamily="34" charset="0"/>
                          <a:ea typeface="Tahoma" pitchFamily="34" charset="0"/>
                          <a:cs typeface="Tahoma" pitchFamily="34" charset="0"/>
                        </a:rPr>
                        <a:t>ฝึกอบรมฝีมือแรงงานเป็นไปตามแนวทางในหนังสือสำนักพัฒนาผู้ฝึกและเทคโนโลยีการฝึก </a:t>
                      </a:r>
                      <a:r>
                        <a:rPr lang="th-TH" sz="900" b="0" kern="1200" dirty="0" smtClean="0">
                          <a:solidFill>
                            <a:schemeClr val="tx1"/>
                          </a:solidFill>
                          <a:latin typeface="Tahoma" pitchFamily="34" charset="0"/>
                          <a:ea typeface="Tahoma" pitchFamily="34" charset="0"/>
                          <a:cs typeface="Tahoma" pitchFamily="34" charset="0"/>
                        </a:rPr>
                        <a:t>ที่ รง 0407/ว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ลงวันที่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พฤศจิกายน </a:t>
                      </a:r>
                      <a:r>
                        <a:rPr lang="en-US" sz="900" b="0" kern="1200" dirty="0" smtClean="0">
                          <a:solidFill>
                            <a:schemeClr val="tx1"/>
                          </a:solidFill>
                          <a:latin typeface="Tahoma" pitchFamily="34" charset="0"/>
                          <a:ea typeface="Tahoma" pitchFamily="34" charset="0"/>
                          <a:cs typeface="Tahoma" pitchFamily="34" charset="0"/>
                        </a:rPr>
                        <a:t>2561 </a:t>
                      </a:r>
                      <a:r>
                        <a:rPr lang="th-TH" sz="900" b="0" kern="1200" dirty="0" smtClean="0">
                          <a:solidFill>
                            <a:schemeClr val="tx1"/>
                          </a:solidFill>
                          <a:latin typeface="Tahoma" pitchFamily="34" charset="0"/>
                          <a:ea typeface="Tahoma" pitchFamily="34" charset="0"/>
                          <a:cs typeface="Tahoma" pitchFamily="34" charset="0"/>
                        </a:rPr>
                        <a:t>เรื่อง การฝึกอบรมฝีมือแรงงาน ประจำปีงบประมาณ พ.ศ.2562</a:t>
                      </a:r>
                    </a:p>
                    <a:p>
                      <a:endParaRPr lang="en-US" sz="4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itchFamily="34" charset="0"/>
                          <a:ea typeface="Tahoma" pitchFamily="34" charset="0"/>
                          <a:cs typeface="Tahoma" pitchFamily="34" charset="0"/>
                        </a:rPr>
                        <a:t>3.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80975" indent="-180975">
                        <a:buAutoNum type="arabicParenBoth"/>
                        <a:defRPr/>
                      </a:pPr>
                      <a:r>
                        <a:rPr lang="th-TH" sz="900" b="0" kern="1200" dirty="0" smtClean="0">
                          <a:solidFill>
                            <a:schemeClr val="tx1"/>
                          </a:solidFill>
                          <a:latin typeface="Tahoma" pitchFamily="34" charset="0"/>
                          <a:ea typeface="Tahoma" pitchFamily="34" charset="0"/>
                          <a:cs typeface="Tahoma" pitchFamily="34" charset="0"/>
                        </a:rPr>
                        <a:t> ข้อมูลผลการดำเนินงานจากระบบรายงานผลการพัฒนาฝีมือแรงงานและระบบคลังข้อมูล (</a:t>
                      </a:r>
                      <a:r>
                        <a:rPr lang="en-US" sz="900" b="0" kern="1200" dirty="0" smtClean="0">
                          <a:solidFill>
                            <a:schemeClr val="tx1"/>
                          </a:solidFill>
                          <a:latin typeface="Tahoma" pitchFamily="34" charset="0"/>
                          <a:ea typeface="Tahoma" pitchFamily="34" charset="0"/>
                          <a:cs typeface="Tahoma" pitchFamily="34" charset="0"/>
                          <a:hlinkClick r:id="rId3"/>
                        </a:rPr>
                        <a:t>http://datacenter.dsd.go.th</a:t>
                      </a:r>
                      <a:r>
                        <a:rPr lang="en-US" sz="900" b="0" kern="1200" dirty="0" smtClean="0">
                          <a:solidFill>
                            <a:schemeClr val="tx1"/>
                          </a:solidFill>
                          <a:latin typeface="Tahoma" pitchFamily="34" charset="0"/>
                          <a:ea typeface="Tahoma" pitchFamily="34" charset="0"/>
                          <a:cs typeface="Tahoma" pitchFamily="34" charset="0"/>
                        </a:rPr>
                        <a:t>)</a:t>
                      </a:r>
                    </a:p>
                    <a:p>
                      <a:pPr marL="180975" indent="-180975">
                        <a:buAutoNum type="arabicParenBoth"/>
                        <a:defRPr/>
                      </a:pPr>
                      <a:r>
                        <a:rPr lang="en-US" sz="900" b="0" kern="1200" dirty="0" smtClean="0">
                          <a:solidFill>
                            <a:schemeClr val="tx1"/>
                          </a:solidFill>
                          <a:latin typeface="Tahoma" pitchFamily="34" charset="0"/>
                          <a:ea typeface="Tahoma" pitchFamily="34" charset="0"/>
                          <a:cs typeface="Tahoma" pitchFamily="34" charset="0"/>
                        </a:rPr>
                        <a:t>Website</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ของกรมพัฒนาฝีมือแรงงาน (</a:t>
                      </a:r>
                      <a:r>
                        <a:rPr lang="en-US" sz="900" b="0" kern="1200" baseline="0" dirty="0" smtClean="0">
                          <a:solidFill>
                            <a:schemeClr val="tx1"/>
                          </a:solidFill>
                          <a:latin typeface="Tahoma" pitchFamily="34" charset="0"/>
                          <a:ea typeface="Tahoma" pitchFamily="34" charset="0"/>
                          <a:cs typeface="Tahoma" pitchFamily="34" charset="0"/>
                          <a:hlinkClick r:id="rId4"/>
                        </a:rPr>
                        <a:t>http://www.dsd.go.th/DSD/Intro/ListTrainging2559</a:t>
                      </a:r>
                      <a:r>
                        <a:rPr lang="th-TH" sz="900" b="0" kern="1200" baseline="0" dirty="0" smtClean="0">
                          <a:solidFill>
                            <a:schemeClr val="tx1"/>
                          </a:solidFill>
                          <a:latin typeface="Tahoma" pitchFamily="34" charset="0"/>
                          <a:ea typeface="Tahoma" pitchFamily="34" charset="0"/>
                          <a:cs typeface="Tahoma" pitchFamily="34" charset="0"/>
                        </a:rPr>
                        <a:t>) หรือ </a:t>
                      </a:r>
                      <a:r>
                        <a:rPr lang="en-US" sz="900" b="0" kern="1200" baseline="0" dirty="0" err="1" smtClean="0">
                          <a:solidFill>
                            <a:schemeClr val="tx1"/>
                          </a:solidFill>
                          <a:latin typeface="Tahoma" pitchFamily="34" charset="0"/>
                          <a:ea typeface="Tahoma" pitchFamily="34" charset="0"/>
                          <a:cs typeface="Tahoma" pitchFamily="34" charset="0"/>
                        </a:rPr>
                        <a:t>Facebook</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ของหน่วยงาน</a:t>
                      </a:r>
                    </a:p>
                    <a:p>
                      <a:pPr marL="180975" indent="-180975">
                        <a:buNone/>
                        <a:defRPr/>
                      </a:pPr>
                      <a:endParaRPr lang="th-TH" sz="400" b="0" kern="120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สำนักพัฒนาผู้ฝึกและเทคโนโลยีการฝึก กลุ่มงานพัฒนาระบบการฝึก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ริรัตน์ ผู้อำนวยการกลุ่มงานพัฒนาระบบการฝึก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ลักษณ์ ประศาสตร์อินทาระ นักวิชาการพัฒนาฝีมือแรงงานชำนาญการพิเศษ   นายก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ฤษ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ปาโส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นุชจรินท์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สายรัดทอง นักวิชาการพัฒนาฝีมือแรงงานชำนาญการ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smtClean="0">
                          <a:solidFill>
                            <a:schemeClr val="tx1"/>
                          </a:solidFill>
                          <a:latin typeface="Tahoma" pitchFamily="34" charset="0"/>
                          <a:ea typeface="Tahoma" pitchFamily="34" charset="0"/>
                          <a:cs typeface="Tahoma" pitchFamily="34" charset="0"/>
                        </a:rPr>
                        <a:t>0 2245 4360</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กำหนดตัวชี้วัดย่อยออกเป็น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ตัวชี้วัด และการคำนวณค่าคะแนนตัวชี้วัดย่อย</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A)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ร้อยละของหลักสูตรการฝึกเป็นไปตามที่กำหนดไว้ในโครงการ                                            (</a:t>
                      </a:r>
                      <a:r>
                        <a:rPr lang="en-US" sz="900" b="0" dirty="0" smtClean="0">
                          <a:solidFill>
                            <a:schemeClr val="tx1"/>
                          </a:solidFill>
                          <a:latin typeface="Tahoma" pitchFamily="34" charset="0"/>
                          <a:ea typeface="Tahoma" pitchFamily="34" charset="0"/>
                          <a:cs typeface="Tahoma" pitchFamily="34" charset="0"/>
                        </a:rPr>
                        <a:t>B) </a:t>
                      </a:r>
                      <a:r>
                        <a:rPr lang="th-TH" sz="900" b="0" dirty="0" smtClean="0">
                          <a:solidFill>
                            <a:schemeClr val="tx1"/>
                          </a:solidFill>
                          <a:latin typeface="Tahoma" pitchFamily="34" charset="0"/>
                          <a:ea typeface="Tahoma" pitchFamily="34" charset="0"/>
                          <a:cs typeface="Tahoma" pitchFamily="34" charset="0"/>
                        </a:rPr>
                        <a:t>ร้อยละของผู้รับการฝึกเป็นไปตามที่กำหนดไว้ในโครงการ</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จำนวนผู้รับการฝึกเป็นไปตามที่กำหนดไว้ในโครงการ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จำนวนผู้รับการฝึกตามโครงการทั้งหมด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C)</a:t>
                      </a: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ร้อยละของหลักสูตรการฝึกที่มีการเผยแพร่ประชาสัมพันธ์ผ่าน </a:t>
                      </a:r>
                      <a:r>
                        <a:rPr lang="en-US" sz="900" b="0" dirty="0" smtClean="0">
                          <a:solidFill>
                            <a:schemeClr val="tx1"/>
                          </a:solidFill>
                          <a:latin typeface="Tahoma" pitchFamily="34" charset="0"/>
                          <a:ea typeface="Tahoma" pitchFamily="34" charset="0"/>
                          <a:cs typeface="Tahoma" pitchFamily="34" charset="0"/>
                        </a:rPr>
                        <a:t>Website</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หรือ </a:t>
                      </a:r>
                      <a:r>
                        <a:rPr lang="en-US" sz="900" b="0" baseline="0" dirty="0" err="1" smtClean="0">
                          <a:solidFill>
                            <a:schemeClr val="tx1"/>
                          </a:solidFill>
                          <a:latin typeface="Tahoma" pitchFamily="34" charset="0"/>
                          <a:ea typeface="Tahoma" pitchFamily="34" charset="0"/>
                          <a:cs typeface="Tahoma" pitchFamily="34" charset="0"/>
                        </a:rPr>
                        <a:t>Facebook</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dirty="0" smtClean="0">
                          <a:solidFill>
                            <a:schemeClr val="tx1"/>
                          </a:solidFill>
                          <a:latin typeface="Tahoma" pitchFamily="34" charset="0"/>
                          <a:ea typeface="Tahoma" pitchFamily="34" charset="0"/>
                          <a:cs typeface="Tahoma" pitchFamily="34" charset="0"/>
                        </a:rPr>
                        <a:t>ร้อยละของหลักสูตรที่มีการฝึกมีทะเบียนผู้รับการฝึกและการควบคุมวุฒิบัตร</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จำนวนหลักสูตรการฝึกที่มีการเผยแพร่ประชาสัมพันธ์ผ่าน </a:t>
                      </a:r>
                      <a:r>
                        <a:rPr lang="en-US" sz="900" b="0" u="sng" dirty="0" smtClean="0">
                          <a:solidFill>
                            <a:schemeClr val="tx1"/>
                          </a:solidFill>
                          <a:latin typeface="Tahoma" pitchFamily="34" charset="0"/>
                          <a:ea typeface="Tahoma" pitchFamily="34" charset="0"/>
                          <a:cs typeface="Tahoma" pitchFamily="34" charset="0"/>
                        </a:rPr>
                        <a:t>Website</a:t>
                      </a:r>
                      <a:r>
                        <a:rPr lang="en-US" sz="900" b="0" u="sng"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หรือ </a:t>
                      </a:r>
                      <a:r>
                        <a:rPr lang="en-US" sz="900" b="0" u="sng" baseline="0" dirty="0" err="1" smtClean="0">
                          <a:solidFill>
                            <a:schemeClr val="tx1"/>
                          </a:solidFill>
                          <a:latin typeface="Tahoma" pitchFamily="34" charset="0"/>
                          <a:ea typeface="Tahoma" pitchFamily="34" charset="0"/>
                          <a:cs typeface="Tahoma" pitchFamily="34" charset="0"/>
                        </a:rPr>
                        <a:t>Facebook</a:t>
                      </a:r>
                      <a:r>
                        <a:rPr lang="th-TH" sz="900" b="0" u="sng" dirty="0" smtClean="0">
                          <a:solidFill>
                            <a:schemeClr val="tx1"/>
                          </a:solidFill>
                          <a:latin typeface="Tahoma" pitchFamily="34" charset="0"/>
                          <a:ea typeface="Tahoma" pitchFamily="34" charset="0"/>
                          <a:cs typeface="Tahoma" pitchFamily="34" charset="0"/>
                        </a:rPr>
                        <a:t>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จำนวนหลักสูตรที่มีการฝึกมีทะเบียนผู้รับการฝึกและการควบคุมวุฒิบัตร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จำนวนหลักสูตรตามโครงการที่มีการเปิดฝึกทั้งหมด</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 หมายถึง แบบ</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ตามเกณฑ์การประกันคุณภาพ (</a:t>
                      </a:r>
                      <a:r>
                        <a:rPr lang="en-US" sz="900" b="0" baseline="0" dirty="0" smtClean="0">
                          <a:solidFill>
                            <a:schemeClr val="tx1"/>
                          </a:solidFill>
                          <a:latin typeface="Tahoma" pitchFamily="34" charset="0"/>
                          <a:ea typeface="Tahoma" pitchFamily="34" charset="0"/>
                          <a:cs typeface="Tahoma" pitchFamily="34" charset="0"/>
                        </a:rPr>
                        <a:t>QA253</a:t>
                      </a:r>
                      <a:r>
                        <a:rPr lang="th-TH" sz="900" b="0" baseline="0" dirty="0" smtClean="0">
                          <a:solidFill>
                            <a:schemeClr val="tx1"/>
                          </a:solidFill>
                          <a:latin typeface="Tahoma" pitchFamily="34" charset="0"/>
                          <a:ea typeface="Tahoma" pitchFamily="34" charset="0"/>
                          <a:cs typeface="Tahoma" pitchFamily="34" charset="0"/>
                        </a:rPr>
                        <a:t>)</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ข้อ (</a:t>
                      </a:r>
                      <a:r>
                        <a:rPr lang="en-US" sz="900" b="0" dirty="0" smtClean="0">
                          <a:solidFill>
                            <a:schemeClr val="tx1"/>
                          </a:solidFill>
                          <a:latin typeface="Tahoma" pitchFamily="34" charset="0"/>
                          <a:ea typeface="Tahoma" pitchFamily="34" charset="0"/>
                          <a:cs typeface="Tahoma" pitchFamily="34" charset="0"/>
                        </a:rPr>
                        <a:t>A)</a:t>
                      </a:r>
                      <a:r>
                        <a:rPr lang="en-US" sz="900" b="0" baseline="0" dirty="0" smtClean="0">
                          <a:solidFill>
                            <a:schemeClr val="tx1"/>
                          </a:solidFill>
                          <a:latin typeface="Tahoma" pitchFamily="34" charset="0"/>
                          <a:ea typeface="Tahoma" pitchFamily="34" charset="0"/>
                          <a:cs typeface="Tahoma" pitchFamily="34" charset="0"/>
                        </a:rPr>
                        <a:t> -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baseline="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 ค่าคะแนนความพึงพอใจของผู้รับการฝึก ใช้ผลคะแนนความพึงพอใจ</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ตามแบบประเมินความพึงพอใจด้านการฝึกอบรมของการประกันคุณภาพการพัฒนาฝีมือแรงงาน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โดยจะไม่นับแบบสอบถามที่ตอบคำถามไม่ครบถ้วนจนไม่สามารถประมวลผลได้</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th-TH" sz="400" b="0" dirty="0" smtClean="0">
                        <a:solidFill>
                          <a:schemeClr val="tx1"/>
                        </a:solidFill>
                        <a:latin typeface="Tahoma" pitchFamily="34" charset="0"/>
                        <a:ea typeface="Tahoma" pitchFamily="34" charset="0"/>
                        <a:cs typeface="Tahoma" pitchFamily="34" charset="0"/>
                      </a:endParaRPr>
                    </a:p>
                    <a:p>
                      <a:r>
                        <a:rPr lang="th-TH" sz="900" b="0" dirty="0" smtClean="0">
                          <a:solidFill>
                            <a:schemeClr val="tx1"/>
                          </a:solidFill>
                          <a:latin typeface="Tahoma" pitchFamily="34" charset="0"/>
                          <a:ea typeface="Tahoma" pitchFamily="34" charset="0"/>
                          <a:cs typeface="Tahoma" pitchFamily="34" charset="0"/>
                        </a:rPr>
                        <a:t>*เงื่อนไข (</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กรณีที่มีผู้สำเร็จการฝึกอบรมบันทึกผลความพึงพอใจน้อยกว่า</a:t>
                      </a:r>
                      <a:r>
                        <a:rPr lang="th-TH" sz="900" b="0" baseline="0" dirty="0" smtClean="0">
                          <a:solidFill>
                            <a:schemeClr val="tx1"/>
                          </a:solidFill>
                          <a:latin typeface="Tahoma" pitchFamily="34" charset="0"/>
                          <a:ea typeface="Tahoma" pitchFamily="34" charset="0"/>
                          <a:cs typeface="Tahoma" pitchFamily="34" charset="0"/>
                        </a:rPr>
                        <a:t> ร้อยละ 80 ของผู้สำเร็จการฝึกอบรมทั้งหมด จะคิดค่าคะแนนเท่ากับ </a:t>
                      </a:r>
                      <a:r>
                        <a:rPr lang="en-US" sz="900" b="0" baseline="0" dirty="0" smtClean="0">
                          <a:solidFill>
                            <a:schemeClr val="tx1"/>
                          </a:solidFill>
                          <a:latin typeface="Tahoma" pitchFamily="34" charset="0"/>
                          <a:ea typeface="Tahoma" pitchFamily="34" charset="0"/>
                          <a:cs typeface="Tahoma" pitchFamily="34" charset="0"/>
                        </a:rPr>
                        <a:t>1</a:t>
                      </a:r>
                      <a:endParaRPr lang="th-TH"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graphicFrame>
        <p:nvGraphicFramePr>
          <p:cNvPr id="7" name="ตาราง 6"/>
          <p:cNvGraphicFramePr>
            <a:graphicFrameLocks noGrp="1"/>
          </p:cNvGraphicFramePr>
          <p:nvPr/>
        </p:nvGraphicFramePr>
        <p:xfrm>
          <a:off x="2514600" y="5181600"/>
          <a:ext cx="6096000" cy="3048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524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52400">
                <a:tc>
                  <a:txBody>
                    <a:bodyPr/>
                    <a:lstStyle/>
                    <a:p>
                      <a:pPr algn="ctr">
                        <a:spcAft>
                          <a:spcPts val="0"/>
                        </a:spcAft>
                      </a:pPr>
                      <a:r>
                        <a:rPr lang="th-TH" sz="900" dirty="0">
                          <a:latin typeface="Tahoma" pitchFamily="34" charset="0"/>
                          <a:ea typeface="Tahoma" pitchFamily="34" charset="0"/>
                          <a:cs typeface="Tahoma" pitchFamily="34" charset="0"/>
                        </a:rPr>
                        <a:t>ร้อยละ</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70.00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70.00</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- 79.99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80.00 - 89.99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90.00 - 99.99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a:latin typeface="Tahoma" pitchFamily="34" charset="0"/>
                          <a:ea typeface="Tahoma" pitchFamily="34" charset="0"/>
                          <a:cs typeface="Tahoma" pitchFamily="34" charset="0"/>
                        </a:rPr>
                        <a:t>100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graphicFrame>
        <p:nvGraphicFramePr>
          <p:cNvPr id="8" name="ตาราง 7"/>
          <p:cNvGraphicFramePr>
            <a:graphicFrameLocks noGrp="1"/>
          </p:cNvGraphicFramePr>
          <p:nvPr/>
        </p:nvGraphicFramePr>
        <p:xfrm>
          <a:off x="2057400" y="5943600"/>
          <a:ext cx="6096000" cy="3810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905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90500">
                <a:tc>
                  <a:txBody>
                    <a:bodyPr/>
                    <a:lstStyle/>
                    <a:p>
                      <a:pPr algn="ctr">
                        <a:spcAft>
                          <a:spcPts val="0"/>
                        </a:spcAft>
                      </a:pPr>
                      <a:r>
                        <a:rPr lang="th-TH" sz="900" dirty="0" smtClean="0">
                          <a:latin typeface="Tahoma" pitchFamily="34" charset="0"/>
                          <a:ea typeface="Tahoma" pitchFamily="34" charset="0"/>
                          <a:cs typeface="Tahoma" pitchFamily="34" charset="0"/>
                        </a:rPr>
                        <a:t>ค่าคะแนน</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3.00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3.00 - 3.49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3.50 - 3.99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4.00 - 4.49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4.50 - 5.00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sp>
        <p:nvSpPr>
          <p:cNvPr id="9" name="TextBox 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1</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173616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20" name="TextBox 14"/>
          <p:cNvSpPr txBox="1">
            <a:spLocks noChangeArrowheads="1"/>
          </p:cNvSpPr>
          <p:nvPr/>
        </p:nvSpPr>
        <p:spPr bwMode="auto">
          <a:xfrm>
            <a:off x="152400" y="27432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1" name="Group 4"/>
          <p:cNvGrpSpPr>
            <a:grpSpLocks/>
          </p:cNvGrpSpPr>
          <p:nvPr/>
        </p:nvGrpSpPr>
        <p:grpSpPr bwMode="auto">
          <a:xfrm>
            <a:off x="1066800" y="2895600"/>
            <a:ext cx="7943850" cy="342900"/>
            <a:chOff x="1153093" y="4031945"/>
            <a:chExt cx="7943402" cy="341526"/>
          </a:xfrm>
        </p:grpSpPr>
        <p:sp>
          <p:nvSpPr>
            <p:cNvPr id="22" name="TextBox 21"/>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23"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6"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8" name="Table 51">
            <a:extLst>
              <a:ext uri="{FF2B5EF4-FFF2-40B4-BE49-F238E27FC236}"/>
            </a:extLst>
          </p:cNvPr>
          <p:cNvGraphicFramePr>
            <a:graphicFrameLocks noGrp="1"/>
          </p:cNvGraphicFramePr>
          <p:nvPr>
            <p:extLst>
              <p:ext uri="{D42A27DB-BD31-4B8C-83A1-F6EECF244321}">
                <p14:modId xmlns:p14="http://schemas.microsoft.com/office/powerpoint/2010/main" val="130551078"/>
              </p:ext>
            </p:extLst>
          </p:nvPr>
        </p:nvGraphicFramePr>
        <p:xfrm>
          <a:off x="45720" y="32766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
        <p:nvSpPr>
          <p:cNvPr id="14" name="สี่เหลี่ยมผืนผ้า 13"/>
          <p:cNvSpPr/>
          <p:nvPr/>
        </p:nvSpPr>
        <p:spPr>
          <a:xfrm>
            <a:off x="152400" y="1143000"/>
            <a:ext cx="8839200" cy="1477328"/>
          </a:xfrm>
          <a:prstGeom prst="rect">
            <a:avLst/>
          </a:prstGeom>
          <a:solidFill>
            <a:schemeClr val="accent1">
              <a:lumMod val="20000"/>
              <a:lumOff val="80000"/>
            </a:schemeClr>
          </a:solidFill>
        </p:spPr>
        <p:txBody>
          <a:bodyPr wrap="square">
            <a:spAutoFit/>
          </a:bodyPr>
          <a:lstStyle/>
          <a:p>
            <a:r>
              <a:rPr lang="en-US" sz="900" b="1" dirty="0" smtClean="0">
                <a:latin typeface="Tahoma" panose="020B0604030504040204" pitchFamily="34" charset="0"/>
                <a:ea typeface="Tahoma" panose="020B0604030504040204" pitchFamily="34" charset="0"/>
                <a:cs typeface="Tahoma" panose="020B0604030504040204" pitchFamily="34" charset="0"/>
              </a:rPr>
              <a:t>6. </a:t>
            </a:r>
            <a:r>
              <a:rPr lang="th-TH" sz="900" b="1" dirty="0" smtClean="0">
                <a:latin typeface="Tahoma" panose="020B0604030504040204" pitchFamily="34" charset="0"/>
                <a:ea typeface="Tahoma" panose="020B0604030504040204" pitchFamily="34" charset="0"/>
                <a:cs typeface="Tahoma" panose="020B0604030504040204" pitchFamily="34" charset="0"/>
              </a:rPr>
              <a:t>สูตรการคำนวณ</a:t>
            </a:r>
          </a:p>
          <a:p>
            <a:endParaRPr lang="th-TH" sz="900" b="1" dirty="0" smtClean="0">
              <a:latin typeface="Tahoma" panose="020B0604030504040204" pitchFamily="34" charset="0"/>
              <a:ea typeface="Tahoma" panose="020B0604030504040204" pitchFamily="34" charset="0"/>
              <a:cs typeface="Tahoma" panose="020B0604030504040204" pitchFamily="34" charset="0"/>
            </a:endParaRPr>
          </a:p>
          <a:p>
            <a:r>
              <a:rPr lang="th-TH" sz="900" dirty="0" smtClean="0">
                <a:latin typeface="Tahoma" panose="020B0604030504040204" pitchFamily="34" charset="0"/>
                <a:ea typeface="Tahoma" panose="020B0604030504040204" pitchFamily="34" charset="0"/>
                <a:cs typeface="Tahoma" panose="020B0604030504040204" pitchFamily="34" charset="0"/>
              </a:rPr>
              <a:t>	6.1 การคำนวณแต่ละรอบ</a:t>
            </a:r>
          </a:p>
          <a:p>
            <a:pPr algn="ctr"/>
            <a:r>
              <a:rPr lang="th-TH" sz="900" u="sng" dirty="0" smtClean="0">
                <a:latin typeface="Tahoma" pitchFamily="34" charset="0"/>
                <a:ea typeface="Tahoma" pitchFamily="34" charset="0"/>
                <a:cs typeface="Tahoma" pitchFamily="34" charset="0"/>
              </a:rPr>
              <a:t>ค่าคะแนนเฉลี่ยของผลคะแนนตามตัวชี้วัดย่อย</a:t>
            </a:r>
          </a:p>
          <a:p>
            <a:pPr algn="ctr"/>
            <a:r>
              <a:rPr lang="en-US" sz="900" dirty="0" smtClean="0">
                <a:latin typeface="Tahoma" pitchFamily="34" charset="0"/>
                <a:ea typeface="Tahoma" pitchFamily="34" charset="0"/>
                <a:cs typeface="Tahoma" pitchFamily="34" charset="0"/>
              </a:rPr>
              <a:t>5</a:t>
            </a:r>
          </a:p>
          <a:p>
            <a:pPr algn="ctr"/>
            <a:endParaRPr lang="en-US" sz="900" dirty="0" smtClean="0">
              <a:latin typeface="Tahoma" pitchFamily="34" charset="0"/>
              <a:ea typeface="Tahoma" pitchFamily="34" charset="0"/>
              <a:cs typeface="Tahoma" pitchFamily="34" charset="0"/>
            </a:endParaRPr>
          </a:p>
          <a:p>
            <a:r>
              <a:rPr lang="en-US" sz="900" dirty="0" smtClean="0">
                <a:latin typeface="Tahoma" pitchFamily="34" charset="0"/>
                <a:ea typeface="Tahoma" pitchFamily="34" charset="0"/>
                <a:cs typeface="Tahoma" pitchFamily="34" charset="0"/>
              </a:rPr>
              <a:t>	6.2 </a:t>
            </a:r>
            <a:r>
              <a:rPr lang="th-TH" sz="900" dirty="0" smtClean="0">
                <a:latin typeface="Tahoma" pitchFamily="34" charset="0"/>
                <a:ea typeface="Tahoma" pitchFamily="34" charset="0"/>
                <a:cs typeface="Tahoma" pitchFamily="34" charset="0"/>
              </a:rPr>
              <a:t>การคำนวณทั้งปี</a:t>
            </a:r>
          </a:p>
          <a:p>
            <a:r>
              <a:rPr lang="th-TH" sz="900" dirty="0" smtClean="0">
                <a:latin typeface="Tahoma" pitchFamily="34" charset="0"/>
                <a:ea typeface="Tahoma" pitchFamily="34" charset="0"/>
                <a:cs typeface="Tahoma" pitchFamily="34" charset="0"/>
              </a:rPr>
              <a:t>			               </a:t>
            </a:r>
            <a:r>
              <a:rPr lang="th-TH" sz="900" u="sng" dirty="0" smtClean="0">
                <a:latin typeface="Tahoma" pitchFamily="34" charset="0"/>
                <a:ea typeface="Tahoma" pitchFamily="34" charset="0"/>
                <a:cs typeface="Tahoma" pitchFamily="34" charset="0"/>
              </a:rPr>
              <a:t>ผลการคำนวณรอบที่ 1 + ผลการคำนวณรอบที่ 2</a:t>
            </a:r>
          </a:p>
          <a:p>
            <a:pPr algn="ctr"/>
            <a:r>
              <a:rPr lang="th-TH" sz="900" dirty="0" smtClean="0">
                <a:latin typeface="Tahoma" pitchFamily="34" charset="0"/>
                <a:ea typeface="Tahoma" pitchFamily="34" charset="0"/>
                <a:cs typeface="Tahoma" pitchFamily="34" charset="0"/>
              </a:rPr>
              <a:t>2</a:t>
            </a:r>
            <a:endParaRPr lang="en-US" sz="900" dirty="0" smtClean="0">
              <a:latin typeface="Tahoma" pitchFamily="34" charset="0"/>
              <a:ea typeface="Tahoma" pitchFamily="34" charset="0"/>
              <a:cs typeface="Tahoma" pitchFamily="34" charset="0"/>
            </a:endParaRPr>
          </a:p>
          <a:p>
            <a:pPr algn="ctr"/>
            <a:endParaRPr lang="th-TH" sz="900" dirty="0"/>
          </a:p>
        </p:txBody>
      </p:sp>
      <p:sp>
        <p:nvSpPr>
          <p:cNvPr id="15" name="TextBox 14"/>
          <p:cNvSpPr txBox="1"/>
          <p:nvPr/>
        </p:nvSpPr>
        <p:spPr>
          <a:xfrm>
            <a:off x="5638800" y="1628775"/>
            <a:ext cx="466794" cy="230832"/>
          </a:xfrm>
          <a:prstGeom prst="rect">
            <a:avLst/>
          </a:prstGeom>
          <a:noFill/>
        </p:spPr>
        <p:txBody>
          <a:bodyPr wrap="none" rtlCol="0">
            <a:spAutoFit/>
          </a:bodyPr>
          <a:lstStyle/>
          <a:p>
            <a:r>
              <a:rPr lang="en-US" sz="900" dirty="0" smtClean="0">
                <a:latin typeface="Tahoma" pitchFamily="34" charset="0"/>
                <a:ea typeface="Tahoma" pitchFamily="34" charset="0"/>
                <a:cs typeface="Tahoma" pitchFamily="34" charset="0"/>
              </a:rPr>
              <a:t>x</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100</a:t>
            </a:r>
            <a:endParaRPr lang="th-TH" sz="900" dirty="0"/>
          </a:p>
        </p:txBody>
      </p:sp>
      <p:sp>
        <p:nvSpPr>
          <p:cNvPr id="16" name="TextBox 15"/>
          <p:cNvSpPr txBox="1"/>
          <p:nvPr/>
        </p:nvSpPr>
        <p:spPr>
          <a:xfrm>
            <a:off x="0" y="-3175"/>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b="1" dirty="0" smtClean="0">
                <a:latin typeface="Tahoma" pitchFamily="34" charset="0"/>
                <a:cs typeface="Tahoma" pitchFamily="34" charset="0"/>
              </a:rPr>
              <a:t>2 </a:t>
            </a:r>
            <a:r>
              <a:rPr lang="en-US" sz="11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 </a:t>
            </a:r>
            <a:r>
              <a:rPr lang="en-US" sz="900" b="1" dirty="0" smtClean="0">
                <a:latin typeface="Tahoma" pitchFamily="34" charset="0"/>
                <a:cs typeface="Tahoma" pitchFamily="34" charset="0"/>
              </a:rPr>
              <a:t>/ AHRDA / DSD Wellness</a:t>
            </a:r>
            <a:r>
              <a:rPr lang="th-TH" sz="900" b="1" dirty="0" smtClean="0">
                <a:latin typeface="Tahoma" pitchFamily="34" charset="0"/>
                <a:cs typeface="Tahoma" pitchFamily="34" charset="0"/>
              </a:rPr>
              <a:t>)</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7" name="Rounded Rectangle 3"/>
          <p:cNvSpPr/>
          <p:nvPr/>
        </p:nvSpPr>
        <p:spPr bwMode="gray">
          <a:xfrm>
            <a:off x="152400" y="609600"/>
            <a:ext cx="7696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50" b="1" kern="0" dirty="0" smtClean="0">
                <a:solidFill>
                  <a:schemeClr val="tx1"/>
                </a:solidFill>
                <a:latin typeface="Tahoma" pitchFamily="34" charset="0"/>
                <a:ea typeface="Tahoma" pitchFamily="34" charset="0"/>
                <a:cs typeface="Tahoma" pitchFamily="34" charset="0"/>
              </a:rPr>
              <a:t>ตัวชี้วัด </a:t>
            </a:r>
            <a:r>
              <a:rPr lang="en-US" sz="1050" b="1" kern="0" dirty="0" smtClean="0">
                <a:solidFill>
                  <a:schemeClr val="tx1"/>
                </a:solidFill>
                <a:latin typeface="Tahoma" pitchFamily="34" charset="0"/>
                <a:ea typeface="Tahoma" pitchFamily="34" charset="0"/>
                <a:cs typeface="Tahoma" pitchFamily="34" charset="0"/>
              </a:rPr>
              <a:t>2.2.1 : </a:t>
            </a:r>
            <a:r>
              <a:rPr lang="th-TH" sz="105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a:t>
            </a:r>
          </a:p>
          <a:p>
            <a:pPr>
              <a:defRPr/>
            </a:pPr>
            <a:r>
              <a:rPr lang="th-TH" sz="1050" b="1" dirty="0" smtClean="0">
                <a:latin typeface="Tahoma" pitchFamily="34" charset="0"/>
                <a:ea typeface="Tahoma" pitchFamily="34" charset="0"/>
                <a:cs typeface="Tahoma" pitchFamily="34" charset="0"/>
              </a:rPr>
              <a:t>ประจำปีงบประมาณ พ.ศ. </a:t>
            </a:r>
            <a:r>
              <a:rPr lang="en-US" sz="1050" b="1" dirty="0" smtClean="0">
                <a:latin typeface="Tahoma" pitchFamily="34" charset="0"/>
                <a:ea typeface="Tahoma" pitchFamily="34" charset="0"/>
                <a:cs typeface="Tahoma" pitchFamily="34" charset="0"/>
              </a:rPr>
              <a:t>2562 </a:t>
            </a:r>
            <a:r>
              <a:rPr lang="th-TH" sz="1050" b="1" dirty="0" smtClean="0">
                <a:latin typeface="Tahoma" pitchFamily="34" charset="0"/>
                <a:ea typeface="Tahoma" pitchFamily="34" charset="0"/>
                <a:cs typeface="Tahoma" pitchFamily="34" charset="0"/>
              </a:rPr>
              <a:t>ตาม</a:t>
            </a:r>
            <a:r>
              <a:rPr lang="th-TH" sz="1050" b="1" dirty="0" smtClean="0">
                <a:solidFill>
                  <a:schemeClr val="tx1"/>
                </a:solidFill>
                <a:latin typeface="Tahoma" pitchFamily="34" charset="0"/>
                <a:ea typeface="Tahoma" pitchFamily="34" charset="0"/>
                <a:cs typeface="Tahoma" pitchFamily="34" charset="0"/>
              </a:rPr>
              <a:t>โครงการเพิ่มศักยภาพแรงงานรองรับ </a:t>
            </a:r>
            <a:r>
              <a:rPr lang="en-US" sz="1050" b="1" dirty="0" smtClean="0">
                <a:solidFill>
                  <a:schemeClr val="tx1"/>
                </a:solidFill>
                <a:latin typeface="Tahoma" pitchFamily="34" charset="0"/>
                <a:ea typeface="Tahoma" pitchFamily="34" charset="0"/>
                <a:cs typeface="Tahoma" pitchFamily="34" charset="0"/>
              </a:rPr>
              <a:t>THAILAND 4.0</a:t>
            </a:r>
            <a:endParaRPr lang="th-TH" sz="1100" b="1" kern="0" dirty="0">
              <a:solidFill>
                <a:schemeClr val="tx1"/>
              </a:solidFill>
              <a:latin typeface="Tahoma" pitchFamily="34" charset="0"/>
              <a:ea typeface="Tahoma" pitchFamily="34" charset="0"/>
              <a:cs typeface="Tahoma" pitchFamily="34" charset="0"/>
            </a:endParaRPr>
          </a:p>
        </p:txBody>
      </p:sp>
      <p:sp>
        <p:nvSpPr>
          <p:cNvPr id="18" name="TextBox 17"/>
          <p:cNvSpPr txBox="1"/>
          <p:nvPr/>
        </p:nvSpPr>
        <p:spPr>
          <a:xfrm>
            <a:off x="228600" y="4876800"/>
            <a:ext cx="8686800" cy="507831"/>
          </a:xfrm>
          <a:prstGeom prst="rect">
            <a:avLst/>
          </a:prstGeom>
          <a:noFill/>
        </p:spPr>
        <p:txBody>
          <a:bodyPr wrap="square" rtlCol="0">
            <a:spAutoFit/>
          </a:bodyPr>
          <a:lstStyle/>
          <a:p>
            <a:r>
              <a:rPr lang="th-TH" sz="900" b="1" dirty="0" smtClean="0">
                <a:latin typeface="Tahoma" pitchFamily="34" charset="0"/>
                <a:ea typeface="Tahoma" pitchFamily="34" charset="0"/>
                <a:cs typeface="Tahoma" pitchFamily="34" charset="0"/>
              </a:rPr>
              <a:t>หมายเหตุ </a:t>
            </a:r>
            <a:r>
              <a:rPr lang="th-TH" sz="900" dirty="0" smtClean="0">
                <a:latin typeface="Tahoma" pitchFamily="34" charset="0"/>
                <a:ea typeface="Tahoma" pitchFamily="34" charset="0"/>
                <a:cs typeface="Tahoma" pitchFamily="34" charset="0"/>
              </a:rPr>
              <a:t>จังหวัดพื้นที่ดำเนินการ หรือ หน่วยฝึก ตามตัวชี้วัดนี้ จำนวน </a:t>
            </a:r>
            <a:r>
              <a:rPr lang="en-US" sz="900" dirty="0" smtClean="0">
                <a:latin typeface="Tahoma" pitchFamily="34" charset="0"/>
                <a:ea typeface="Tahoma" pitchFamily="34" charset="0"/>
                <a:cs typeface="Tahoma" pitchFamily="34" charset="0"/>
              </a:rPr>
              <a:t>50 </a:t>
            </a:r>
            <a:r>
              <a:rPr lang="th-TH" sz="900" dirty="0" smtClean="0">
                <a:latin typeface="Tahoma" pitchFamily="34" charset="0"/>
                <a:ea typeface="Tahoma" pitchFamily="34" charset="0"/>
                <a:cs typeface="Tahoma" pitchFamily="34" charset="0"/>
              </a:rPr>
              <a:t>หน่วยฝึก ได้แก่ กรุงเทพมหานคร นครศรีธรรมราช ปัตตานี ยะลา กระบี่ กาฬสินธุ์ กำแพงเพชร จันทบุรี ชัยนาท ชัยภูมิ ชุมพร ตรัง นครนายก นนทบุรี น่าน บึงกาฬ บุรีรัมย์ ประจวบคีรีขันธ์ ปราจีนบุรี พังงา พัทลุง พิจิตร เพชรบุรี เพชรบูรณ์ แพร่ พะเยา มหาสารคาม แม่ฮ่องสอน ยโสธร ร้อยเอ็ด ระนอง ลพบุรี ลำพูน เลย ศรีสะ</a:t>
            </a:r>
            <a:r>
              <a:rPr lang="th-TH" sz="900" dirty="0" err="1" smtClean="0">
                <a:latin typeface="Tahoma" pitchFamily="34" charset="0"/>
                <a:ea typeface="Tahoma" pitchFamily="34" charset="0"/>
                <a:cs typeface="Tahoma" pitchFamily="34" charset="0"/>
              </a:rPr>
              <a:t>เกษ</a:t>
            </a:r>
            <a:r>
              <a:rPr lang="th-TH" sz="900" dirty="0" smtClean="0">
                <a:latin typeface="Tahoma" pitchFamily="34" charset="0"/>
                <a:ea typeface="Tahoma" pitchFamily="34" charset="0"/>
                <a:cs typeface="Tahoma" pitchFamily="34" charset="0"/>
              </a:rPr>
              <a:t> สกลนคร สตูล สมุทรสงคราม สมุทรสาคร สระบุรี สิงห์บุรี สุโขทัย สุรินทร์ หนองบัวลำภู อ่างทอง อุทัยธานี อุตรดิตถ์ อำนาจเจริญ </a:t>
            </a:r>
            <a:r>
              <a:rPr lang="en-US" sz="900" dirty="0" smtClean="0">
                <a:latin typeface="Tahoma" pitchFamily="34" charset="0"/>
                <a:ea typeface="Tahoma" pitchFamily="34" charset="0"/>
                <a:cs typeface="Tahoma" pitchFamily="34" charset="0"/>
              </a:rPr>
              <a:t>DSD Wellness </a:t>
            </a:r>
            <a:r>
              <a:rPr lang="th-TH" sz="900" dirty="0" smtClean="0">
                <a:latin typeface="Tahoma" pitchFamily="34" charset="0"/>
                <a:ea typeface="Tahoma" pitchFamily="34" charset="0"/>
                <a:cs typeface="Tahoma" pitchFamily="34" charset="0"/>
              </a:rPr>
              <a:t>และ </a:t>
            </a:r>
            <a:r>
              <a:rPr lang="en-US" sz="900" dirty="0" smtClean="0">
                <a:latin typeface="Tahoma" pitchFamily="34" charset="0"/>
                <a:ea typeface="Tahoma" pitchFamily="34" charset="0"/>
                <a:cs typeface="Tahoma" pitchFamily="34" charset="0"/>
              </a:rPr>
              <a:t>AHRDA</a:t>
            </a:r>
          </a:p>
        </p:txBody>
      </p:sp>
      <p:sp>
        <p:nvSpPr>
          <p:cNvPr id="19" name="TextBox 18"/>
          <p:cNvSpPr txBox="1"/>
          <p:nvPr/>
        </p:nvSpPr>
        <p:spPr>
          <a:xfrm>
            <a:off x="8801100" y="651257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2</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107096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6" name="TextBox 5"/>
          <p:cNvSpPr txBox="1"/>
          <p:nvPr/>
        </p:nvSpPr>
        <p:spPr>
          <a:xfrm>
            <a:off x="0" y="-152400"/>
            <a:ext cx="8602663" cy="76944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800" b="1" dirty="0">
                <a:latin typeface="Tahoma" pitchFamily="34" charset="0"/>
                <a:cs typeface="Tahoma" pitchFamily="34" charset="0"/>
              </a:rPr>
              <a:t> </a:t>
            </a:r>
            <a:r>
              <a:rPr lang="en-US" sz="2000" b="1" dirty="0">
                <a:latin typeface="Tahoma" pitchFamily="34" charset="0"/>
                <a:cs typeface="Tahoma" pitchFamily="34" charset="0"/>
              </a:rPr>
              <a:t>2 </a:t>
            </a:r>
            <a:r>
              <a:rPr lang="en-US" sz="12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a:t>
            </a:r>
            <a:r>
              <a:rPr lang="th-TH" sz="900" b="1" dirty="0" smtClean="0">
                <a:latin typeface="Tahoma" pitchFamily="34" charset="0"/>
                <a:cs typeface="Tahoma" pitchFamily="34" charset="0"/>
              </a:rPr>
              <a:t>สถาบันพัฒนาฝีมือแรงงานนานาชาติ)</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1" name="Rounded Rectangle 3"/>
          <p:cNvSpPr/>
          <p:nvPr/>
        </p:nvSpPr>
        <p:spPr bwMode="gray">
          <a:xfrm>
            <a:off x="152400" y="609600"/>
            <a:ext cx="7696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50" b="1" kern="0" dirty="0" smtClean="0">
                <a:solidFill>
                  <a:schemeClr val="tx1"/>
                </a:solidFill>
                <a:latin typeface="Tahoma" pitchFamily="34" charset="0"/>
                <a:ea typeface="Tahoma" pitchFamily="34" charset="0"/>
                <a:cs typeface="Tahoma" pitchFamily="34" charset="0"/>
              </a:rPr>
              <a:t>ตัวชี้วัด </a:t>
            </a:r>
            <a:r>
              <a:rPr lang="en-US" sz="1050" b="1" kern="0" dirty="0" smtClean="0">
                <a:solidFill>
                  <a:schemeClr val="tx1"/>
                </a:solidFill>
                <a:latin typeface="Tahoma" pitchFamily="34" charset="0"/>
                <a:ea typeface="Tahoma" pitchFamily="34" charset="0"/>
                <a:cs typeface="Tahoma" pitchFamily="34" charset="0"/>
              </a:rPr>
              <a:t>2.2.2 : </a:t>
            </a:r>
            <a:r>
              <a:rPr lang="th-TH" sz="105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a:t>
            </a:r>
          </a:p>
          <a:p>
            <a:pPr>
              <a:defRPr/>
            </a:pPr>
            <a:r>
              <a:rPr lang="th-TH" sz="1050" b="1" dirty="0" smtClean="0">
                <a:latin typeface="Tahoma" pitchFamily="34" charset="0"/>
                <a:ea typeface="Tahoma" pitchFamily="34" charset="0"/>
                <a:cs typeface="Tahoma" pitchFamily="34" charset="0"/>
              </a:rPr>
              <a:t>ประจำปีงบประมาณ พ.ศ. </a:t>
            </a:r>
            <a:r>
              <a:rPr lang="en-US" sz="1050" b="1" dirty="0" smtClean="0">
                <a:latin typeface="Tahoma" pitchFamily="34" charset="0"/>
                <a:ea typeface="Tahoma" pitchFamily="34" charset="0"/>
                <a:cs typeface="Tahoma" pitchFamily="34" charset="0"/>
              </a:rPr>
              <a:t>2562 </a:t>
            </a:r>
            <a:r>
              <a:rPr lang="th-TH" sz="1050" b="1" dirty="0" smtClean="0">
                <a:latin typeface="Tahoma" pitchFamily="34" charset="0"/>
                <a:ea typeface="Tahoma" pitchFamily="34" charset="0"/>
                <a:cs typeface="Tahoma" pitchFamily="34" charset="0"/>
              </a:rPr>
              <a:t>ตาม</a:t>
            </a:r>
            <a:r>
              <a:rPr lang="th-TH" sz="1050" b="1" dirty="0" smtClean="0">
                <a:solidFill>
                  <a:schemeClr val="tx1"/>
                </a:solidFill>
                <a:latin typeface="Tahoma" pitchFamily="34" charset="0"/>
                <a:ea typeface="Tahoma" pitchFamily="34" charset="0"/>
                <a:cs typeface="Tahoma" pitchFamily="34" charset="0"/>
              </a:rPr>
              <a:t>โครงการศูนย์ฝึกอบรมเทคโนโลยีชั้นสูงรองรับอุตสาหกรรมแห่งอนาคต</a:t>
            </a:r>
            <a:endParaRPr lang="th-TH" sz="1100" b="1" kern="0" dirty="0">
              <a:solidFill>
                <a:schemeClr val="tx1"/>
              </a:solidFill>
              <a:latin typeface="Tahoma" pitchFamily="34" charset="0"/>
              <a:ea typeface="Tahoma" pitchFamily="34" charset="0"/>
              <a:cs typeface="Tahoma" pitchFamily="34" charset="0"/>
            </a:endParaRPr>
          </a:p>
        </p:txBody>
      </p:sp>
      <p:sp>
        <p:nvSpPr>
          <p:cNvPr id="2053" name="TextBox 11"/>
          <p:cNvSpPr txBox="1">
            <a:spLocks noChangeArrowheads="1"/>
          </p:cNvSpPr>
          <p:nvPr/>
        </p:nvSpPr>
        <p:spPr bwMode="auto">
          <a:xfrm>
            <a:off x="76200" y="1185862"/>
            <a:ext cx="990600" cy="261938"/>
          </a:xfrm>
          <a:prstGeom prst="rect">
            <a:avLst/>
          </a:prstGeom>
          <a:noFill/>
          <a:ln w="9525">
            <a:noFill/>
            <a:miter lim="800000"/>
            <a:headEnd/>
            <a:tailEnd/>
          </a:ln>
        </p:spPr>
        <p:txBody>
          <a:bodyPr wrap="square">
            <a:spAutoFit/>
          </a:bodyPr>
          <a:lstStyle/>
          <a:p>
            <a:r>
              <a:rPr lang="th-TH" sz="1100" b="1" dirty="0">
                <a:latin typeface="Tahoma" pitchFamily="34" charset="0"/>
                <a:cs typeface="Tahoma" pitchFamily="34" charset="0"/>
              </a:rPr>
              <a:t>คำอธิบาย</a:t>
            </a:r>
          </a:p>
        </p:txBody>
      </p:sp>
      <p:graphicFrame>
        <p:nvGraphicFramePr>
          <p:cNvPr id="13" name="ตาราง 9"/>
          <p:cNvGraphicFramePr>
            <a:graphicFrameLocks noGrp="1"/>
          </p:cNvGraphicFramePr>
          <p:nvPr>
            <p:extLst>
              <p:ext uri="{D42A27DB-BD31-4B8C-83A1-F6EECF244321}">
                <p14:modId xmlns:p14="http://schemas.microsoft.com/office/powerpoint/2010/main" val="2622759428"/>
              </p:ext>
            </p:extLst>
          </p:nvPr>
        </p:nvGraphicFramePr>
        <p:xfrm>
          <a:off x="152400" y="1447800"/>
          <a:ext cx="8839200" cy="5181600"/>
        </p:xfrm>
        <a:graphic>
          <a:graphicData uri="http://schemas.openxmlformats.org/drawingml/2006/table">
            <a:tbl>
              <a:tblPr firstRow="1" bandRow="1">
                <a:tableStyleId>{5C22544A-7EE6-4342-B048-85BDC9FD1C3A}</a:tableStyleId>
              </a:tblPr>
              <a:tblGrid>
                <a:gridCol w="8839200">
                  <a:extLst>
                    <a:ext uri="{9D8B030D-6E8A-4147-A177-3AD203B41FA5}"/>
                  </a:extLst>
                </a:gridCol>
              </a:tblGrid>
              <a:tr h="4800600">
                <a:tc>
                  <a:txBody>
                    <a:bodyPr/>
                    <a:lstStyle/>
                    <a:p>
                      <a:r>
                        <a:rPr lang="en-US"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ความสำเร็จของการบรรลุเป้าหมาย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kern="1200" dirty="0" smtClean="0">
                          <a:solidFill>
                            <a:schemeClr val="tx1"/>
                          </a:solidFill>
                          <a:latin typeface="Tahoma" pitchFamily="34" charset="0"/>
                          <a:ea typeface="Tahoma" pitchFamily="34" charset="0"/>
                          <a:cs typeface="Tahoma" pitchFamily="34" charset="0"/>
                        </a:rPr>
                        <a:t>เป็นการประเมินประสิทธิภาพและคุณภาพในการดำเนินงานตามหลักการและแนวนโยบายของกระทรวงแรงงาน ภารกิจพื้นฐาน</a:t>
                      </a:r>
                      <a:r>
                        <a:rPr lang="th-TH" sz="900" b="0" kern="1200" baseline="0" dirty="0" smtClean="0">
                          <a:solidFill>
                            <a:schemeClr val="tx1"/>
                          </a:solidFill>
                          <a:latin typeface="Tahoma" pitchFamily="34" charset="0"/>
                          <a:ea typeface="Tahoma" pitchFamily="34" charset="0"/>
                          <a:cs typeface="Tahoma" pitchFamily="34" charset="0"/>
                        </a:rPr>
                        <a:t> และงานประจำตามหน้าที่ปกติ</a:t>
                      </a:r>
                      <a:r>
                        <a:rPr lang="th-TH" sz="900" b="0" kern="1200" dirty="0" smtClean="0">
                          <a:solidFill>
                            <a:schemeClr val="tx1"/>
                          </a:solidFill>
                          <a:latin typeface="Tahoma" pitchFamily="34" charset="0"/>
                          <a:ea typeface="Tahoma" pitchFamily="34" charset="0"/>
                          <a:cs typeface="Tahoma" pitchFamily="34" charset="0"/>
                        </a:rPr>
                        <a:t>ที่เชื่อมโยงกับเกณฑ์การประกันคุณภาพการพัฒนาฝีมือแรงงานกับโครงการ</a:t>
                      </a:r>
                      <a:r>
                        <a:rPr lang="th-TH" sz="900" b="0" dirty="0" smtClean="0">
                          <a:solidFill>
                            <a:schemeClr val="tx1"/>
                          </a:solidFill>
                          <a:latin typeface="Tahoma" pitchFamily="34" charset="0"/>
                          <a:ea typeface="Tahoma" pitchFamily="34" charset="0"/>
                          <a:cs typeface="Tahoma" pitchFamily="34" charset="0"/>
                        </a:rPr>
                        <a:t>ศูนย์ฝึกอบรมเทคโนโลยีชั้นสูงรองรับอุตสาหกรรมแห่งอนาคต</a:t>
                      </a:r>
                      <a:endParaRPr lang="th-TH" sz="900" b="0" kern="1200" dirty="0" smtClean="0">
                        <a:solidFill>
                          <a:schemeClr val="tx1"/>
                        </a:solidFill>
                        <a:latin typeface="Tahoma" pitchFamily="34" charset="0"/>
                        <a:ea typeface="Tahoma" pitchFamily="34" charset="0"/>
                        <a:cs typeface="Tahoma" pitchFamily="34" charset="0"/>
                      </a:endParaRPr>
                    </a:p>
                    <a:p>
                      <a:endParaRPr lang="en-US" sz="400" b="0" kern="1200" dirty="0" smtClean="0">
                        <a:solidFill>
                          <a:schemeClr val="tx1"/>
                        </a:solidFill>
                        <a:latin typeface="Tahoma" pitchFamily="34" charset="0"/>
                        <a:ea typeface="Tahoma" pitchFamily="34" charset="0"/>
                        <a:cs typeface="Tahoma" pitchFamily="34" charset="0"/>
                      </a:endParaRPr>
                    </a:p>
                    <a:p>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พิจารณาจากการดำเนินงาน ดังนี้</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endPar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กำหนดให้รอบที่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  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ผลการดำเนินงานระหว่างวันที่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เมษายน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- 30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กันยายน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พิจารณาจากหลักสูตรที่เปิดฝึกระหว่าง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ตุลาคม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28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กุมภาพันธ์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 รอบที่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พิจารณาจากหลักสูตรที่เปิดฝึกตั้งแต่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มีนาคม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31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สิงหาคม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3)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หลักสูตรและกลุ่มเป้าหมายพิจารณาจากรายละเอียดที่กำหนดไว้ในโครงการตามเอกสาร “แนวทางการพัฒนาฝีมือแรงงาน ปีงบประมาณ พ.ศ.</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2562</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ใช้เกณฑ์การประกันคุณภาพและแบบฟอร์ม ตามเอกสาร “เกณฑ์การประกันคุณภาพการพัฒนาฝีมือแรงงาน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2018</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900" b="0" baseline="0" dirty="0" smtClean="0">
                          <a:solidFill>
                            <a:schemeClr val="tx1"/>
                          </a:solidFill>
                          <a:latin typeface="Tahoma" pitchFamily="34" charset="0"/>
                          <a:ea typeface="Tahoma" pitchFamily="34" charset="0"/>
                          <a:cs typeface="Tahoma" pitchFamily="34" charset="0"/>
                        </a:rPr>
                        <a:t>5) </a:t>
                      </a:r>
                      <a:r>
                        <a:rPr lang="th-TH" sz="900" b="0" baseline="0" dirty="0" smtClean="0">
                          <a:solidFill>
                            <a:schemeClr val="tx1"/>
                          </a:solidFill>
                          <a:latin typeface="Tahoma" pitchFamily="34" charset="0"/>
                          <a:ea typeface="Tahoma" pitchFamily="34" charset="0"/>
                          <a:cs typeface="Tahoma" pitchFamily="34" charset="0"/>
                        </a:rPr>
                        <a:t>ฝึกอบรมฝีมือแรงงานเป็นไปตามแนวทางในหนังสือสำนักพัฒนาผู้ฝึกและเทคโนโลยีการฝึก </a:t>
                      </a:r>
                      <a:r>
                        <a:rPr lang="th-TH" sz="900" b="0" kern="1200" dirty="0" smtClean="0">
                          <a:solidFill>
                            <a:schemeClr val="tx1"/>
                          </a:solidFill>
                          <a:latin typeface="Tahoma" pitchFamily="34" charset="0"/>
                          <a:ea typeface="Tahoma" pitchFamily="34" charset="0"/>
                          <a:cs typeface="Tahoma" pitchFamily="34" charset="0"/>
                        </a:rPr>
                        <a:t>ที่ รง 0407/ว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ลงวันที่ </a:t>
                      </a:r>
                      <a:r>
                        <a:rPr lang="en-US" sz="900" b="0" kern="1200" dirty="0" smtClean="0">
                          <a:solidFill>
                            <a:schemeClr val="tx1"/>
                          </a:solidFill>
                          <a:latin typeface="Tahoma" pitchFamily="34" charset="0"/>
                          <a:ea typeface="Tahoma" pitchFamily="34" charset="0"/>
                          <a:cs typeface="Tahoma" pitchFamily="34" charset="0"/>
                        </a:rPr>
                        <a:t>        </a:t>
                      </a:r>
                      <a:r>
                        <a:rPr lang="th-TH" sz="900" b="0" kern="1200" dirty="0" smtClean="0">
                          <a:solidFill>
                            <a:schemeClr val="tx1"/>
                          </a:solidFill>
                          <a:latin typeface="Tahoma" pitchFamily="34" charset="0"/>
                          <a:ea typeface="Tahoma" pitchFamily="34" charset="0"/>
                          <a:cs typeface="Tahoma" pitchFamily="34" charset="0"/>
                        </a:rPr>
                        <a:t>พฤศจิกายน </a:t>
                      </a:r>
                      <a:r>
                        <a:rPr lang="en-US" sz="900" b="0" kern="1200" dirty="0" smtClean="0">
                          <a:solidFill>
                            <a:schemeClr val="tx1"/>
                          </a:solidFill>
                          <a:latin typeface="Tahoma" pitchFamily="34" charset="0"/>
                          <a:ea typeface="Tahoma" pitchFamily="34" charset="0"/>
                          <a:cs typeface="Tahoma" pitchFamily="34" charset="0"/>
                        </a:rPr>
                        <a:t>2561 </a:t>
                      </a:r>
                      <a:r>
                        <a:rPr lang="th-TH" sz="900" b="0" kern="1200" dirty="0" smtClean="0">
                          <a:solidFill>
                            <a:schemeClr val="tx1"/>
                          </a:solidFill>
                          <a:latin typeface="Tahoma" pitchFamily="34" charset="0"/>
                          <a:ea typeface="Tahoma" pitchFamily="34" charset="0"/>
                          <a:cs typeface="Tahoma" pitchFamily="34" charset="0"/>
                        </a:rPr>
                        <a:t>เรื่อง การฝึกอบรมฝีมือแรงงาน ประจำปีงบประมาณ พ.ศ.2562</a:t>
                      </a:r>
                    </a:p>
                    <a:p>
                      <a:endParaRPr lang="en-US" sz="400" b="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itchFamily="34" charset="0"/>
                          <a:ea typeface="Tahoma" pitchFamily="34" charset="0"/>
                          <a:cs typeface="Tahoma" pitchFamily="34" charset="0"/>
                        </a:rPr>
                        <a:t>3.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หลักฐาน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a:t>
                      </a:r>
                    </a:p>
                    <a:p>
                      <a:pPr marL="180975" indent="-180975">
                        <a:buAutoNum type="arabicParenBoth"/>
                        <a:defRPr/>
                      </a:pPr>
                      <a:r>
                        <a:rPr lang="th-TH" sz="900" b="0" kern="1200" dirty="0" smtClean="0">
                          <a:solidFill>
                            <a:schemeClr val="tx1"/>
                          </a:solidFill>
                          <a:latin typeface="Tahoma" pitchFamily="34" charset="0"/>
                          <a:ea typeface="Tahoma" pitchFamily="34" charset="0"/>
                          <a:cs typeface="Tahoma" pitchFamily="34" charset="0"/>
                        </a:rPr>
                        <a:t> ข้อมูลผลการดำเนินงานจากระบบรายงานผลการพัฒนาฝีมือแรงงานและระบบคลังข้อมูล (</a:t>
                      </a:r>
                      <a:r>
                        <a:rPr lang="en-US" sz="900" b="0" kern="1200" dirty="0" smtClean="0">
                          <a:solidFill>
                            <a:schemeClr val="tx1"/>
                          </a:solidFill>
                          <a:latin typeface="Tahoma" pitchFamily="34" charset="0"/>
                          <a:ea typeface="Tahoma" pitchFamily="34" charset="0"/>
                          <a:cs typeface="Tahoma" pitchFamily="34" charset="0"/>
                          <a:hlinkClick r:id="rId3"/>
                        </a:rPr>
                        <a:t>http://datacenter.dsd.go.th</a:t>
                      </a:r>
                      <a:r>
                        <a:rPr lang="en-US" sz="900" b="0" kern="1200" dirty="0" smtClean="0">
                          <a:solidFill>
                            <a:schemeClr val="tx1"/>
                          </a:solidFill>
                          <a:latin typeface="Tahoma" pitchFamily="34" charset="0"/>
                          <a:ea typeface="Tahoma" pitchFamily="34" charset="0"/>
                          <a:cs typeface="Tahoma" pitchFamily="34" charset="0"/>
                        </a:rPr>
                        <a:t>)</a:t>
                      </a:r>
                    </a:p>
                    <a:p>
                      <a:pPr marL="180975" indent="-180975">
                        <a:buAutoNum type="arabicParenBoth"/>
                        <a:defRPr/>
                      </a:pPr>
                      <a:r>
                        <a:rPr lang="en-US" sz="900" b="0" kern="1200" dirty="0" smtClean="0">
                          <a:solidFill>
                            <a:schemeClr val="tx1"/>
                          </a:solidFill>
                          <a:latin typeface="Tahoma" pitchFamily="34" charset="0"/>
                          <a:ea typeface="Tahoma" pitchFamily="34" charset="0"/>
                          <a:cs typeface="Tahoma" pitchFamily="34" charset="0"/>
                        </a:rPr>
                        <a:t>Website</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ของกรมพัฒนาฝีมือแรงงาน (</a:t>
                      </a:r>
                      <a:r>
                        <a:rPr lang="en-US" sz="900" b="0" kern="1200" baseline="0" dirty="0" smtClean="0">
                          <a:solidFill>
                            <a:schemeClr val="tx1"/>
                          </a:solidFill>
                          <a:latin typeface="Tahoma" pitchFamily="34" charset="0"/>
                          <a:ea typeface="Tahoma" pitchFamily="34" charset="0"/>
                          <a:cs typeface="Tahoma" pitchFamily="34" charset="0"/>
                          <a:hlinkClick r:id="rId4"/>
                        </a:rPr>
                        <a:t>http://www.dsd.go.th/DSD/Intro/ListTrainging2559</a:t>
                      </a:r>
                      <a:r>
                        <a:rPr lang="th-TH" sz="900" b="0" kern="1200" baseline="0" dirty="0" smtClean="0">
                          <a:solidFill>
                            <a:schemeClr val="tx1"/>
                          </a:solidFill>
                          <a:latin typeface="Tahoma" pitchFamily="34" charset="0"/>
                          <a:ea typeface="Tahoma" pitchFamily="34" charset="0"/>
                          <a:cs typeface="Tahoma" pitchFamily="34" charset="0"/>
                        </a:rPr>
                        <a:t>) หรือ </a:t>
                      </a:r>
                      <a:r>
                        <a:rPr lang="en-US" sz="900" b="0" kern="1200" baseline="0" dirty="0" err="1" smtClean="0">
                          <a:solidFill>
                            <a:schemeClr val="tx1"/>
                          </a:solidFill>
                          <a:latin typeface="Tahoma" pitchFamily="34" charset="0"/>
                          <a:ea typeface="Tahoma" pitchFamily="34" charset="0"/>
                          <a:cs typeface="Tahoma" pitchFamily="34" charset="0"/>
                        </a:rPr>
                        <a:t>Facebook</a:t>
                      </a:r>
                      <a:r>
                        <a:rPr lang="en-US" sz="900" b="0" kern="1200" baseline="0" dirty="0" smtClean="0">
                          <a:solidFill>
                            <a:schemeClr val="tx1"/>
                          </a:solidFill>
                          <a:latin typeface="Tahoma" pitchFamily="34" charset="0"/>
                          <a:ea typeface="Tahoma" pitchFamily="34" charset="0"/>
                          <a:cs typeface="Tahoma" pitchFamily="34" charset="0"/>
                        </a:rPr>
                        <a:t> </a:t>
                      </a:r>
                      <a:r>
                        <a:rPr lang="th-TH" sz="900" b="0" kern="1200" baseline="0" dirty="0" smtClean="0">
                          <a:solidFill>
                            <a:schemeClr val="tx1"/>
                          </a:solidFill>
                          <a:latin typeface="Tahoma" pitchFamily="34" charset="0"/>
                          <a:ea typeface="Tahoma" pitchFamily="34" charset="0"/>
                          <a:cs typeface="Tahoma" pitchFamily="34" charset="0"/>
                        </a:rPr>
                        <a:t>ของหน่วยงาน</a:t>
                      </a:r>
                    </a:p>
                    <a:p>
                      <a:pPr marL="180975" indent="-180975">
                        <a:buNone/>
                        <a:defRPr/>
                      </a:pPr>
                      <a:endParaRPr lang="th-TH" sz="400" b="0" kern="1200" baseline="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4.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เจ้าภาพ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สำนักพัฒนาผู้ฝึกและเทคโนโลยีการฝึก กลุ่มงานพัฒนาระบบการฝึก ผู้รับผิดชอบ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นางเพ็ญประภา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ริรัตน์ ผู้อำนวยการกลุ่มงานพัฒนาระบบการฝึก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ศิริ</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ลักษณ์ ประศาสตร์อินทาระ นักวิชาการพัฒนาฝีมือแรงงานชำนาญการพิเศษ   นายก</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ฤษ</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ดา </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ปาโส</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นักวิชาการพัฒนาฝีมือแรงงานชำนาญการ </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และนางสาว</a:t>
                      </a:r>
                      <a:r>
                        <a:rPr lang="th-TH" sz="900" b="0" baseline="0" dirty="0" err="1" smtClean="0">
                          <a:solidFill>
                            <a:schemeClr val="tx1"/>
                          </a:solidFill>
                          <a:latin typeface="Tahoma" panose="020B0604030504040204" pitchFamily="34" charset="0"/>
                          <a:ea typeface="Tahoma" panose="020B0604030504040204" pitchFamily="34" charset="0"/>
                          <a:cs typeface="Tahoma" panose="020B0604030504040204" pitchFamily="34" charset="0"/>
                        </a:rPr>
                        <a:t>นุชจรินท์</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สายรัดทอง นักวิชาการพัฒนาฝีมือแรงงานชำนาญการ โทรศัพท์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00" b="0" dirty="0" smtClean="0">
                          <a:solidFill>
                            <a:schemeClr val="tx1"/>
                          </a:solidFill>
                          <a:latin typeface="Tahoma" pitchFamily="34" charset="0"/>
                          <a:ea typeface="Tahoma" pitchFamily="34" charset="0"/>
                          <a:cs typeface="Tahoma" pitchFamily="34" charset="0"/>
                        </a:rPr>
                        <a:t>0 2245 4360</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4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กำหนดตัวชี้วัดย่อยออกเป็น </a:t>
                      </a:r>
                      <a:r>
                        <a:rPr lang="en-US"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5 </a:t>
                      </a:r>
                      <a:r>
                        <a:rPr lang="th-TH" sz="900" b="1"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ตัวชี้วัด และการคำนวณค่าคะแนนตัวชี้วัดย่อย</a:t>
                      </a: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A)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ร้อยละของหลักสูตรการฝึกเป็นไปตามที่กำหนดไว้ในโครงการ                                            (</a:t>
                      </a:r>
                      <a:r>
                        <a:rPr lang="en-US" sz="900" b="0" dirty="0" smtClean="0">
                          <a:solidFill>
                            <a:schemeClr val="tx1"/>
                          </a:solidFill>
                          <a:latin typeface="Tahoma" pitchFamily="34" charset="0"/>
                          <a:ea typeface="Tahoma" pitchFamily="34" charset="0"/>
                          <a:cs typeface="Tahoma" pitchFamily="34" charset="0"/>
                        </a:rPr>
                        <a:t>B) </a:t>
                      </a:r>
                      <a:r>
                        <a:rPr lang="th-TH" sz="900" b="0" dirty="0" smtClean="0">
                          <a:solidFill>
                            <a:schemeClr val="tx1"/>
                          </a:solidFill>
                          <a:latin typeface="Tahoma" pitchFamily="34" charset="0"/>
                          <a:ea typeface="Tahoma" pitchFamily="34" charset="0"/>
                          <a:cs typeface="Tahoma" pitchFamily="34" charset="0"/>
                        </a:rPr>
                        <a:t>ร้อยละของผู้รับการฝึกเป็นไปตามที่กำหนดไว้ในโครงการ</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จำนวนผู้รับการฝึกเป็นไปตามที่กำหนดไว้ในโครงการ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จำนวนผู้รับการฝึกตามโครงการทั้งหมด</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C)</a:t>
                      </a:r>
                      <a:r>
                        <a:rPr lang="en-US"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ร้อยละของหลักสูตรการฝึกที่มีการเผยแพร่ประชาสัมพันธ์ผ่าน </a:t>
                      </a:r>
                      <a:r>
                        <a:rPr lang="en-US" sz="900" b="0" dirty="0" smtClean="0">
                          <a:solidFill>
                            <a:schemeClr val="tx1"/>
                          </a:solidFill>
                          <a:latin typeface="Tahoma" pitchFamily="34" charset="0"/>
                          <a:ea typeface="Tahoma" pitchFamily="34" charset="0"/>
                          <a:cs typeface="Tahoma" pitchFamily="34" charset="0"/>
                        </a:rPr>
                        <a:t>Website</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หรือ </a:t>
                      </a:r>
                      <a:r>
                        <a:rPr lang="en-US" sz="900" b="0" baseline="0" dirty="0" err="1" smtClean="0">
                          <a:solidFill>
                            <a:schemeClr val="tx1"/>
                          </a:solidFill>
                          <a:latin typeface="Tahoma" pitchFamily="34" charset="0"/>
                          <a:ea typeface="Tahoma" pitchFamily="34" charset="0"/>
                          <a:cs typeface="Tahoma" pitchFamily="34" charset="0"/>
                        </a:rPr>
                        <a:t>Facebook</a:t>
                      </a:r>
                      <a:r>
                        <a:rPr lang="en-US" sz="900" b="0" baseline="0" dirty="0" smtClean="0">
                          <a:solidFill>
                            <a:schemeClr val="tx1"/>
                          </a:solidFill>
                          <a:latin typeface="Tahoma" pitchFamily="34" charset="0"/>
                          <a:ea typeface="Tahoma" pitchFamily="34" charset="0"/>
                          <a:cs typeface="Tahoma" pitchFamily="34" charset="0"/>
                        </a:rPr>
                        <a:t>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dirty="0" smtClean="0">
                          <a:solidFill>
                            <a:schemeClr val="tx1"/>
                          </a:solidFill>
                          <a:latin typeface="Tahoma" pitchFamily="34" charset="0"/>
                          <a:ea typeface="Tahoma" pitchFamily="34" charset="0"/>
                          <a:cs typeface="Tahoma" pitchFamily="34" charset="0"/>
                        </a:rPr>
                        <a:t>ร้อยละของหลักสูตรที่มีการฝึกมีทะเบียนผู้รับการฝึกและการควบคุมวุฒิบัตร</a:t>
                      </a:r>
                      <a:r>
                        <a:rPr lang="en-US" sz="900" b="0" dirty="0" smtClean="0">
                          <a:solidFill>
                            <a:schemeClr val="tx1"/>
                          </a:solidFill>
                          <a:latin typeface="Tahoma" pitchFamily="34" charset="0"/>
                          <a:ea typeface="Tahoma" pitchFamily="34" charset="0"/>
                          <a:cs typeface="Tahoma" pitchFamily="34" charset="0"/>
                        </a:rPr>
                        <a:t>* </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u="none"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จำนวนหลักสูตรการฝึกที่มีการเผยแพร่ประชาสัมพันธ์ผ่าน </a:t>
                      </a:r>
                      <a:r>
                        <a:rPr lang="en-US" sz="900" b="0" u="sng" dirty="0" smtClean="0">
                          <a:solidFill>
                            <a:schemeClr val="tx1"/>
                          </a:solidFill>
                          <a:latin typeface="Tahoma" pitchFamily="34" charset="0"/>
                          <a:ea typeface="Tahoma" pitchFamily="34" charset="0"/>
                          <a:cs typeface="Tahoma" pitchFamily="34" charset="0"/>
                        </a:rPr>
                        <a:t>Website</a:t>
                      </a:r>
                      <a:r>
                        <a:rPr lang="en-US" sz="900" b="0" u="sng" baseline="0" dirty="0" smtClean="0">
                          <a:solidFill>
                            <a:schemeClr val="tx1"/>
                          </a:solidFill>
                          <a:latin typeface="Tahoma" pitchFamily="34" charset="0"/>
                          <a:ea typeface="Tahoma" pitchFamily="34" charset="0"/>
                          <a:cs typeface="Tahoma" pitchFamily="34" charset="0"/>
                        </a:rPr>
                        <a:t> </a:t>
                      </a:r>
                      <a:r>
                        <a:rPr lang="th-TH" sz="900" b="0" u="sng" baseline="0" dirty="0" smtClean="0">
                          <a:solidFill>
                            <a:schemeClr val="tx1"/>
                          </a:solidFill>
                          <a:latin typeface="Tahoma" pitchFamily="34" charset="0"/>
                          <a:ea typeface="Tahoma" pitchFamily="34" charset="0"/>
                          <a:cs typeface="Tahoma" pitchFamily="34" charset="0"/>
                        </a:rPr>
                        <a:t>หรือ </a:t>
                      </a:r>
                      <a:r>
                        <a:rPr lang="en-US" sz="900" b="0" u="sng" baseline="0" dirty="0" err="1" smtClean="0">
                          <a:solidFill>
                            <a:schemeClr val="tx1"/>
                          </a:solidFill>
                          <a:latin typeface="Tahoma" pitchFamily="34" charset="0"/>
                          <a:ea typeface="Tahoma" pitchFamily="34" charset="0"/>
                          <a:cs typeface="Tahoma" pitchFamily="34" charset="0"/>
                        </a:rPr>
                        <a:t>Facebook</a:t>
                      </a:r>
                      <a:r>
                        <a:rPr lang="th-TH" sz="900" b="0" u="sng" dirty="0" smtClean="0">
                          <a:solidFill>
                            <a:schemeClr val="tx1"/>
                          </a:solidFill>
                          <a:latin typeface="Tahoma" pitchFamily="34" charset="0"/>
                          <a:ea typeface="Tahoma" pitchFamily="34" charset="0"/>
                          <a:cs typeface="Tahoma" pitchFamily="34" charset="0"/>
                        </a:rPr>
                        <a:t>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r>
                        <a:rPr lang="en-US" sz="900" b="0" u="none" baseline="0" dirty="0" smtClean="0">
                          <a:solidFill>
                            <a:schemeClr val="tx1"/>
                          </a:solidFill>
                          <a:latin typeface="Tahoma" pitchFamily="34" charset="0"/>
                          <a:ea typeface="Tahoma" pitchFamily="34" charset="0"/>
                          <a:cs typeface="Tahoma" pitchFamily="34" charset="0"/>
                        </a:rPr>
                        <a:t>                   </a:t>
                      </a:r>
                      <a:r>
                        <a:rPr lang="th-TH" sz="900" b="0" u="sng" dirty="0" smtClean="0">
                          <a:solidFill>
                            <a:schemeClr val="tx1"/>
                          </a:solidFill>
                          <a:latin typeface="Tahoma" pitchFamily="34" charset="0"/>
                          <a:ea typeface="Tahoma" pitchFamily="34" charset="0"/>
                          <a:cs typeface="Tahoma" pitchFamily="34" charset="0"/>
                        </a:rPr>
                        <a:t>จำนวนหลักสูตรที่มีการฝึกมีทะเบียนผู้รับการฝึกและการควบคุมวุฒิบัตร </a:t>
                      </a:r>
                      <a:r>
                        <a:rPr lang="en-US" sz="900" b="0" u="sng" dirty="0" smtClean="0">
                          <a:solidFill>
                            <a:schemeClr val="tx1"/>
                          </a:solidFill>
                          <a:latin typeface="Tahoma" pitchFamily="34" charset="0"/>
                          <a:ea typeface="Tahoma" pitchFamily="34" charset="0"/>
                          <a:cs typeface="Tahoma" pitchFamily="34" charset="0"/>
                        </a:rPr>
                        <a:t>x</a:t>
                      </a:r>
                      <a:r>
                        <a:rPr lang="en-US" sz="900" b="0" u="sng" baseline="0" dirty="0" smtClean="0">
                          <a:solidFill>
                            <a:schemeClr val="tx1"/>
                          </a:solidFill>
                          <a:latin typeface="Tahoma" pitchFamily="34" charset="0"/>
                          <a:ea typeface="Tahoma" pitchFamily="34" charset="0"/>
                          <a:cs typeface="Tahoma" pitchFamily="34" charset="0"/>
                        </a:rPr>
                        <a:t> 100</a:t>
                      </a:r>
                      <a:endParaRPr lang="th-TH" sz="900" b="0" u="sng"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                 จำนวนหลักสูตรตามโครงการที่มีการเปิดฝึกทั้งหมด                                                                     จำนวนหลักสูตรตามโครงการที่มีการเปิดฝึกทั้งหมด</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900" b="0" dirty="0" smtClean="0">
                          <a:solidFill>
                            <a:schemeClr val="tx1"/>
                          </a:solidFill>
                          <a:latin typeface="Tahoma" pitchFamily="34" charset="0"/>
                          <a:ea typeface="Tahoma" pitchFamily="34" charset="0"/>
                          <a:cs typeface="Tahoma" pitchFamily="34" charset="0"/>
                        </a:rPr>
                        <a:t>*</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 หมายถึง แบบ</a:t>
                      </a:r>
                      <a:r>
                        <a:rPr lang="th-TH" sz="900" b="0" dirty="0" smtClean="0">
                          <a:solidFill>
                            <a:schemeClr val="tx1"/>
                          </a:solidFill>
                          <a:latin typeface="Tahoma" pitchFamily="34" charset="0"/>
                          <a:ea typeface="Tahoma" pitchFamily="34" charset="0"/>
                          <a:cs typeface="Tahoma" pitchFamily="34" charset="0"/>
                        </a:rPr>
                        <a:t>ทะเบียนผู้รับการฝึกและการควบคุมวุฒิบัตร</a:t>
                      </a:r>
                      <a:r>
                        <a:rPr lang="th-TH" sz="900" b="0" baseline="0" dirty="0" smtClean="0">
                          <a:solidFill>
                            <a:schemeClr val="tx1"/>
                          </a:solidFill>
                          <a:latin typeface="Tahoma" pitchFamily="34" charset="0"/>
                          <a:ea typeface="Tahoma" pitchFamily="34" charset="0"/>
                          <a:cs typeface="Tahoma" pitchFamily="34" charset="0"/>
                        </a:rPr>
                        <a:t>ตามเกณฑ์การประกันคุณภาพ (</a:t>
                      </a:r>
                      <a:r>
                        <a:rPr lang="en-US" sz="900" b="0" baseline="0" dirty="0" smtClean="0">
                          <a:solidFill>
                            <a:schemeClr val="tx1"/>
                          </a:solidFill>
                          <a:latin typeface="Tahoma" pitchFamily="34" charset="0"/>
                          <a:ea typeface="Tahoma" pitchFamily="34" charset="0"/>
                          <a:cs typeface="Tahoma" pitchFamily="34" charset="0"/>
                        </a:rPr>
                        <a:t>QA253</a:t>
                      </a:r>
                      <a:r>
                        <a:rPr lang="th-TH" sz="900" b="0" baseline="0" dirty="0" smtClean="0">
                          <a:solidFill>
                            <a:schemeClr val="tx1"/>
                          </a:solidFill>
                          <a:latin typeface="Tahoma" pitchFamily="34" charset="0"/>
                          <a:ea typeface="Tahoma" pitchFamily="34" charset="0"/>
                          <a:cs typeface="Tahoma" pitchFamily="34" charset="0"/>
                        </a:rPr>
                        <a:t>)</a:t>
                      </a: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ข้อ (</a:t>
                      </a:r>
                      <a:r>
                        <a:rPr lang="en-US" sz="900" b="0" dirty="0" smtClean="0">
                          <a:solidFill>
                            <a:schemeClr val="tx1"/>
                          </a:solidFill>
                          <a:latin typeface="Tahoma" pitchFamily="34" charset="0"/>
                          <a:ea typeface="Tahoma" pitchFamily="34" charset="0"/>
                          <a:cs typeface="Tahoma" pitchFamily="34" charset="0"/>
                        </a:rPr>
                        <a:t>A)</a:t>
                      </a:r>
                      <a:r>
                        <a:rPr lang="en-US" sz="900" b="0" baseline="0" dirty="0" smtClean="0">
                          <a:solidFill>
                            <a:schemeClr val="tx1"/>
                          </a:solidFill>
                          <a:latin typeface="Tahoma" pitchFamily="34" charset="0"/>
                          <a:ea typeface="Tahoma" pitchFamily="34" charset="0"/>
                          <a:cs typeface="Tahoma" pitchFamily="34" charset="0"/>
                        </a:rPr>
                        <a:t> - </a:t>
                      </a:r>
                      <a:r>
                        <a:rPr lang="th-TH" sz="900" b="0" baseline="0" dirty="0" smtClean="0">
                          <a:solidFill>
                            <a:schemeClr val="tx1"/>
                          </a:solidFill>
                          <a:latin typeface="Tahoma" pitchFamily="34" charset="0"/>
                          <a:ea typeface="Tahoma" pitchFamily="34" charset="0"/>
                          <a:cs typeface="Tahoma" pitchFamily="34" charset="0"/>
                        </a:rPr>
                        <a:t>(</a:t>
                      </a:r>
                      <a:r>
                        <a:rPr lang="en-US" sz="900" b="0" baseline="0" dirty="0" smtClean="0">
                          <a:solidFill>
                            <a:schemeClr val="tx1"/>
                          </a:solidFill>
                          <a:latin typeface="Tahoma" pitchFamily="34" charset="0"/>
                          <a:ea typeface="Tahoma" pitchFamily="34" charset="0"/>
                          <a:cs typeface="Tahoma" pitchFamily="34" charset="0"/>
                        </a:rPr>
                        <a:t>D) </a:t>
                      </a:r>
                      <a:r>
                        <a:rPr lang="th-TH" sz="900" b="0" baseline="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 ค่าคะแนนความพึงพอใจของผู้รับการฝึก ใช้ผลคะแนนความพึงพอใจ</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ตามแบบประเมินความพึงพอใจด้านการฝึกอบรมของการประกันคุณภาพการพัฒนาฝีมือแรงงาน (</a:t>
                      </a:r>
                      <a:r>
                        <a:rPr lang="en-US"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QA6222) </a:t>
                      </a:r>
                      <a:r>
                        <a:rPr lang="th-TH" sz="900" b="0" baseline="0" dirty="0" smtClean="0">
                          <a:solidFill>
                            <a:schemeClr val="tx1"/>
                          </a:solidFill>
                          <a:latin typeface="Tahoma" panose="020B0604030504040204" pitchFamily="34" charset="0"/>
                          <a:ea typeface="Tahoma" panose="020B0604030504040204" pitchFamily="34" charset="0"/>
                          <a:cs typeface="Tahoma" panose="020B0604030504040204" pitchFamily="34" charset="0"/>
                        </a:rPr>
                        <a:t>โดยจะไม่นับแบบสอบถามที่ตอบคำถามไม่ครบถ้วนจนไม่สามารถประมวลผลได้</a:t>
                      </a:r>
                      <a:endParaRPr lang="th-TH"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sz="900" b="0" dirty="0" smtClean="0">
                        <a:solidFill>
                          <a:schemeClr val="tx1"/>
                        </a:solidFill>
                        <a:latin typeface="Tahoma" pitchFamily="34" charset="0"/>
                        <a:ea typeface="Tahoma" pitchFamily="34" charset="0"/>
                        <a:cs typeface="Tahoma" pitchFamily="34" charset="0"/>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th-TH" sz="900" b="0" dirty="0" smtClean="0">
                          <a:solidFill>
                            <a:schemeClr val="tx1"/>
                          </a:solidFill>
                          <a:latin typeface="Tahoma" pitchFamily="34" charset="0"/>
                          <a:ea typeface="Tahoma" pitchFamily="34" charset="0"/>
                          <a:cs typeface="Tahoma" pitchFamily="34" charset="0"/>
                        </a:rPr>
                        <a:t>กำหนดเกณฑ์การให้คะแนน ดังนี้</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th-TH" sz="900" b="0" dirty="0" smtClean="0">
                        <a:solidFill>
                          <a:schemeClr val="tx1"/>
                        </a:solidFill>
                        <a:latin typeface="Tahoma" pitchFamily="34" charset="0"/>
                        <a:ea typeface="Tahoma" pitchFamily="34" charset="0"/>
                        <a:cs typeface="Tahoma" pitchFamily="34" charset="0"/>
                      </a:endParaRPr>
                    </a:p>
                    <a:p>
                      <a:endParaRPr lang="en-US" sz="8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en-US" sz="400" b="1" dirty="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th-TH" sz="900" b="0" dirty="0" smtClean="0">
                          <a:solidFill>
                            <a:schemeClr val="tx1"/>
                          </a:solidFill>
                          <a:latin typeface="Tahoma" pitchFamily="34" charset="0"/>
                          <a:ea typeface="Tahoma" pitchFamily="34" charset="0"/>
                          <a:cs typeface="Tahoma" pitchFamily="34" charset="0"/>
                        </a:rPr>
                        <a:t>*เงื่อนไข (</a:t>
                      </a:r>
                      <a:r>
                        <a:rPr lang="en-US" sz="900" b="0" dirty="0" smtClean="0">
                          <a:solidFill>
                            <a:schemeClr val="tx1"/>
                          </a:solidFill>
                          <a:latin typeface="Tahoma" pitchFamily="34" charset="0"/>
                          <a:ea typeface="Tahoma" pitchFamily="34" charset="0"/>
                          <a:cs typeface="Tahoma" pitchFamily="34" charset="0"/>
                        </a:rPr>
                        <a:t>E</a:t>
                      </a:r>
                      <a:r>
                        <a:rPr lang="th-TH" sz="900" b="0" dirty="0" smtClean="0">
                          <a:solidFill>
                            <a:schemeClr val="tx1"/>
                          </a:solidFill>
                          <a:latin typeface="Tahoma" pitchFamily="34" charset="0"/>
                          <a:ea typeface="Tahoma" pitchFamily="34" charset="0"/>
                          <a:cs typeface="Tahoma" pitchFamily="34" charset="0"/>
                        </a:rPr>
                        <a:t>)</a:t>
                      </a:r>
                      <a:r>
                        <a:rPr lang="th-TH" sz="900" b="0" baseline="0" dirty="0" smtClean="0">
                          <a:solidFill>
                            <a:schemeClr val="tx1"/>
                          </a:solidFill>
                          <a:latin typeface="Tahoma" pitchFamily="34" charset="0"/>
                          <a:ea typeface="Tahoma" pitchFamily="34" charset="0"/>
                          <a:cs typeface="Tahoma" pitchFamily="34" charset="0"/>
                        </a:rPr>
                        <a:t> </a:t>
                      </a:r>
                      <a:r>
                        <a:rPr lang="th-TH" sz="900" b="0" dirty="0" smtClean="0">
                          <a:solidFill>
                            <a:schemeClr val="tx1"/>
                          </a:solidFill>
                          <a:latin typeface="Tahoma" pitchFamily="34" charset="0"/>
                          <a:ea typeface="Tahoma" pitchFamily="34" charset="0"/>
                          <a:cs typeface="Tahoma" pitchFamily="34" charset="0"/>
                        </a:rPr>
                        <a:t>กรณีที่มีผู้สำเร็จการฝึกอบรมบันทึกผลความพึงพอใจน้อยกว่า</a:t>
                      </a:r>
                      <a:r>
                        <a:rPr lang="th-TH" sz="900" b="0" baseline="0" dirty="0" smtClean="0">
                          <a:solidFill>
                            <a:schemeClr val="tx1"/>
                          </a:solidFill>
                          <a:latin typeface="Tahoma" pitchFamily="34" charset="0"/>
                          <a:ea typeface="Tahoma" pitchFamily="34" charset="0"/>
                          <a:cs typeface="Tahoma" pitchFamily="34" charset="0"/>
                        </a:rPr>
                        <a:t> ร้อยละ 80 ของผู้สำเร็จการฝึกอบรมทั้งหมด จะคิดค่าคะแนนเท่ากับ </a:t>
                      </a:r>
                      <a:r>
                        <a:rPr lang="en-US" sz="900" b="0" baseline="0" dirty="0" smtClean="0">
                          <a:solidFill>
                            <a:schemeClr val="tx1"/>
                          </a:solidFill>
                          <a:latin typeface="Tahoma" pitchFamily="34" charset="0"/>
                          <a:ea typeface="Tahoma" pitchFamily="34" charset="0"/>
                          <a:cs typeface="Tahoma" pitchFamily="34" charset="0"/>
                        </a:rPr>
                        <a:t>1</a:t>
                      </a:r>
                      <a:endParaRPr lang="th-TH" sz="900" b="0" dirty="0" smtClean="0">
                        <a:solidFill>
                          <a:schemeClr val="tx1"/>
                        </a:solidFill>
                        <a:latin typeface="Tahoma" pitchFamily="34" charset="0"/>
                        <a:ea typeface="Tahoma" pitchFamily="34" charset="0"/>
                        <a:cs typeface="Tahoma"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extLst>
              </a:tr>
            </a:tbl>
          </a:graphicData>
        </a:graphic>
      </p:graphicFrame>
      <p:graphicFrame>
        <p:nvGraphicFramePr>
          <p:cNvPr id="7" name="ตาราง 6"/>
          <p:cNvGraphicFramePr>
            <a:graphicFrameLocks noGrp="1"/>
          </p:cNvGraphicFramePr>
          <p:nvPr/>
        </p:nvGraphicFramePr>
        <p:xfrm>
          <a:off x="2438400" y="5181600"/>
          <a:ext cx="6096000" cy="3048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524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52400">
                <a:tc>
                  <a:txBody>
                    <a:bodyPr/>
                    <a:lstStyle/>
                    <a:p>
                      <a:pPr algn="ctr">
                        <a:spcAft>
                          <a:spcPts val="0"/>
                        </a:spcAft>
                      </a:pPr>
                      <a:r>
                        <a:rPr lang="th-TH" sz="900" dirty="0">
                          <a:latin typeface="Tahoma" pitchFamily="34" charset="0"/>
                          <a:ea typeface="Tahoma" pitchFamily="34" charset="0"/>
                          <a:cs typeface="Tahoma" pitchFamily="34" charset="0"/>
                        </a:rPr>
                        <a:t>ร้อยละ</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70.00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70.00</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- 79.99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80.00 - 89.99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90.00 - 99.99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a:latin typeface="Tahoma" pitchFamily="34" charset="0"/>
                          <a:ea typeface="Tahoma" pitchFamily="34" charset="0"/>
                          <a:cs typeface="Tahoma" pitchFamily="34" charset="0"/>
                        </a:rPr>
                        <a:t>100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graphicFrame>
        <p:nvGraphicFramePr>
          <p:cNvPr id="8" name="ตาราง 7"/>
          <p:cNvGraphicFramePr>
            <a:graphicFrameLocks noGrp="1"/>
          </p:cNvGraphicFramePr>
          <p:nvPr/>
        </p:nvGraphicFramePr>
        <p:xfrm>
          <a:off x="2133600" y="5943600"/>
          <a:ext cx="6096000" cy="38100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190500">
                <a:tc>
                  <a:txBody>
                    <a:bodyPr/>
                    <a:lstStyle/>
                    <a:p>
                      <a:pPr algn="ctr">
                        <a:spcAft>
                          <a:spcPts val="0"/>
                        </a:spcAft>
                      </a:pPr>
                      <a:r>
                        <a:rPr lang="th-TH" sz="900" dirty="0">
                          <a:solidFill>
                            <a:schemeClr val="tx1"/>
                          </a:solidFill>
                          <a:latin typeface="Tahoma" pitchFamily="34" charset="0"/>
                          <a:ea typeface="Tahoma" pitchFamily="34" charset="0"/>
                          <a:cs typeface="Tahoma" pitchFamily="34" charset="0"/>
                        </a:rPr>
                        <a:t>คะแนน</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1</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2</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3</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4</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c>
                  <a:txBody>
                    <a:bodyPr/>
                    <a:lstStyle/>
                    <a:p>
                      <a:pPr algn="ctr">
                        <a:spcAft>
                          <a:spcPts val="0"/>
                        </a:spcAft>
                      </a:pPr>
                      <a:r>
                        <a:rPr lang="en-US" sz="900" dirty="0">
                          <a:solidFill>
                            <a:schemeClr val="tx1"/>
                          </a:solidFill>
                          <a:latin typeface="Tahoma" pitchFamily="34" charset="0"/>
                          <a:ea typeface="Tahoma" pitchFamily="34" charset="0"/>
                          <a:cs typeface="Tahoma" pitchFamily="34" charset="0"/>
                        </a:rPr>
                        <a:t>5</a:t>
                      </a:r>
                      <a:endParaRPr lang="en-US" sz="700" dirty="0">
                        <a:solidFill>
                          <a:schemeClr val="tx1"/>
                        </a:solidFill>
                        <a:latin typeface="Tahoma" pitchFamily="34" charset="0"/>
                        <a:ea typeface="Tahoma" pitchFamily="34" charset="0"/>
                        <a:cs typeface="Tahoma" pitchFamily="34" charset="0"/>
                      </a:endParaRPr>
                    </a:p>
                  </a:txBody>
                  <a:tcPr marL="68580" marR="68580" marT="0" marB="0">
                    <a:solidFill>
                      <a:schemeClr val="tx2">
                        <a:lumMod val="40000"/>
                        <a:lumOff val="60000"/>
                      </a:schemeClr>
                    </a:solidFill>
                  </a:tcPr>
                </a:tc>
              </a:tr>
              <a:tr h="190500">
                <a:tc>
                  <a:txBody>
                    <a:bodyPr/>
                    <a:lstStyle/>
                    <a:p>
                      <a:pPr algn="ctr">
                        <a:spcAft>
                          <a:spcPts val="0"/>
                        </a:spcAft>
                      </a:pPr>
                      <a:r>
                        <a:rPr lang="th-TH" sz="900" dirty="0" smtClean="0">
                          <a:latin typeface="Tahoma" pitchFamily="34" charset="0"/>
                          <a:ea typeface="Tahoma" pitchFamily="34" charset="0"/>
                          <a:cs typeface="Tahoma" pitchFamily="34" charset="0"/>
                        </a:rPr>
                        <a:t>ค่าคะแนน</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th-TH" sz="900" dirty="0">
                          <a:latin typeface="Tahoma" pitchFamily="34" charset="0"/>
                          <a:ea typeface="Tahoma" pitchFamily="34" charset="0"/>
                          <a:cs typeface="Tahoma" pitchFamily="34" charset="0"/>
                        </a:rPr>
                        <a:t>ต่ำกว่า </a:t>
                      </a:r>
                      <a:r>
                        <a:rPr lang="en-US" sz="900" dirty="0" smtClean="0">
                          <a:latin typeface="Tahoma" pitchFamily="34" charset="0"/>
                          <a:ea typeface="Tahoma" pitchFamily="34" charset="0"/>
                          <a:cs typeface="Tahoma" pitchFamily="34" charset="0"/>
                        </a:rPr>
                        <a:t>3.00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3.00 - 3.49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3.50 - 3.99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4.00 - 4.49</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c>
                  <a:txBody>
                    <a:bodyPr/>
                    <a:lstStyle/>
                    <a:p>
                      <a:pPr algn="ctr">
                        <a:spcAft>
                          <a:spcPts val="0"/>
                        </a:spcAft>
                      </a:pPr>
                      <a:r>
                        <a:rPr lang="en-US" sz="900" dirty="0" smtClean="0">
                          <a:latin typeface="Tahoma" pitchFamily="34" charset="0"/>
                          <a:ea typeface="Tahoma" pitchFamily="34" charset="0"/>
                          <a:cs typeface="Tahoma" pitchFamily="34" charset="0"/>
                        </a:rPr>
                        <a:t>4.50 - 5.00</a:t>
                      </a:r>
                      <a:endParaRPr lang="en-US" sz="700" dirty="0">
                        <a:latin typeface="Tahoma" pitchFamily="34" charset="0"/>
                        <a:ea typeface="Tahoma" pitchFamily="34" charset="0"/>
                        <a:cs typeface="Tahoma" pitchFamily="34" charset="0"/>
                      </a:endParaRPr>
                    </a:p>
                  </a:txBody>
                  <a:tcPr marL="68580" marR="68580" marT="0" marB="0">
                    <a:solidFill>
                      <a:schemeClr val="bg1"/>
                    </a:solidFill>
                  </a:tcPr>
                </a:tc>
              </a:tr>
            </a:tbl>
          </a:graphicData>
        </a:graphic>
      </p:graphicFrame>
      <p:sp>
        <p:nvSpPr>
          <p:cNvPr id="9" name="TextBox 8"/>
          <p:cNvSpPr txBox="1"/>
          <p:nvPr/>
        </p:nvSpPr>
        <p:spPr>
          <a:xfrm>
            <a:off x="8785860" y="655320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1</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3677128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รูปภาพที่เกี่ยวข้อง"/>
          <p:cNvPicPr>
            <a:picLocks noChangeAspect="1" noChangeArrowheads="1"/>
          </p:cNvPicPr>
          <p:nvPr/>
        </p:nvPicPr>
        <p:blipFill>
          <a:blip r:embed="rId2" cstate="print"/>
          <a:srcRect/>
          <a:stretch>
            <a:fillRect/>
          </a:stretch>
        </p:blipFill>
        <p:spPr bwMode="auto">
          <a:xfrm>
            <a:off x="8113713" y="76200"/>
            <a:ext cx="923925" cy="923925"/>
          </a:xfrm>
          <a:prstGeom prst="rect">
            <a:avLst/>
          </a:prstGeom>
          <a:noFill/>
          <a:ln w="9525">
            <a:noFill/>
            <a:miter lim="800000"/>
            <a:headEnd/>
            <a:tailEnd/>
          </a:ln>
        </p:spPr>
      </p:pic>
      <p:sp>
        <p:nvSpPr>
          <p:cNvPr id="20" name="TextBox 14"/>
          <p:cNvSpPr txBox="1">
            <a:spLocks noChangeArrowheads="1"/>
          </p:cNvSpPr>
          <p:nvPr/>
        </p:nvSpPr>
        <p:spPr bwMode="auto">
          <a:xfrm>
            <a:off x="152400" y="2743200"/>
            <a:ext cx="8424863" cy="246063"/>
          </a:xfrm>
          <a:prstGeom prst="rect">
            <a:avLst/>
          </a:prstGeom>
          <a:noFill/>
          <a:ln w="9525">
            <a:noFill/>
            <a:miter lim="800000"/>
            <a:headEnd/>
            <a:tailEnd/>
          </a:ln>
        </p:spPr>
        <p:txBody>
          <a:bodyPr>
            <a:spAutoFit/>
          </a:bodyPr>
          <a:lstStyle/>
          <a:p>
            <a:r>
              <a:rPr lang="th-TH" sz="1000" b="1" dirty="0">
                <a:latin typeface="Tahoma" pitchFamily="34" charset="0"/>
                <a:cs typeface="Tahoma" pitchFamily="34" charset="0"/>
              </a:rPr>
              <a:t>เป้าหมายตามรอบ</a:t>
            </a:r>
            <a:r>
              <a:rPr lang="th-TH" sz="1000" b="1" dirty="0" smtClean="0">
                <a:latin typeface="Tahoma" pitchFamily="34" charset="0"/>
                <a:cs typeface="Tahoma" pitchFamily="34" charset="0"/>
              </a:rPr>
              <a:t>ประเมิน</a:t>
            </a:r>
            <a:endParaRPr lang="th-TH" sz="1000" b="1" dirty="0">
              <a:latin typeface="Tahoma" pitchFamily="34" charset="0"/>
              <a:cs typeface="Tahoma" pitchFamily="34" charset="0"/>
            </a:endParaRPr>
          </a:p>
        </p:txBody>
      </p:sp>
      <p:grpSp>
        <p:nvGrpSpPr>
          <p:cNvPr id="2" name="Group 4"/>
          <p:cNvGrpSpPr>
            <a:grpSpLocks/>
          </p:cNvGrpSpPr>
          <p:nvPr/>
        </p:nvGrpSpPr>
        <p:grpSpPr bwMode="auto">
          <a:xfrm>
            <a:off x="1066800" y="2895600"/>
            <a:ext cx="7943850" cy="342900"/>
            <a:chOff x="1153093" y="4031945"/>
            <a:chExt cx="7943402" cy="341526"/>
          </a:xfrm>
        </p:grpSpPr>
        <p:sp>
          <p:nvSpPr>
            <p:cNvPr id="22" name="TextBox 21"/>
            <p:cNvSpPr txBox="1"/>
            <p:nvPr/>
          </p:nvSpPr>
          <p:spPr>
            <a:xfrm>
              <a:off x="1153093" y="4031945"/>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50000"/>
                    </a:schemeClr>
                  </a:solidFill>
                  <a:latin typeface="Tahoma" pitchFamily="34" charset="0"/>
                  <a:ea typeface="Tahoma" pitchFamily="34" charset="0"/>
                  <a:cs typeface="Tahoma" pitchFamily="34" charset="0"/>
                </a:rPr>
                <a:t>ปี </a:t>
              </a:r>
              <a:r>
                <a:rPr lang="en-US" sz="800" b="1" dirty="0" smtClean="0">
                  <a:solidFill>
                    <a:schemeClr val="accent6">
                      <a:lumMod val="50000"/>
                    </a:schemeClr>
                  </a:solidFill>
                  <a:latin typeface="Tahoma" pitchFamily="34" charset="0"/>
                  <a:ea typeface="Tahoma" pitchFamily="34" charset="0"/>
                  <a:cs typeface="Tahoma" pitchFamily="34" charset="0"/>
                </a:rPr>
                <a:t>61</a:t>
              </a:r>
              <a:endParaRPr lang="th-TH" sz="800" b="1" dirty="0">
                <a:solidFill>
                  <a:schemeClr val="accent6">
                    <a:lumMod val="50000"/>
                  </a:schemeClr>
                </a:solidFill>
                <a:latin typeface="Tahoma" pitchFamily="34" charset="0"/>
                <a:ea typeface="Tahoma" pitchFamily="34" charset="0"/>
                <a:cs typeface="Tahoma" pitchFamily="34" charset="0"/>
              </a:endParaRPr>
            </a:p>
          </p:txBody>
        </p:sp>
        <p:cxnSp>
          <p:nvCxnSpPr>
            <p:cNvPr id="23" name="Straight Arrow Connector 34"/>
            <p:cNvCxnSpPr/>
            <p:nvPr/>
          </p:nvCxnSpPr>
          <p:spPr>
            <a:xfrm>
              <a:off x="1991246" y="4280184"/>
              <a:ext cx="45717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35"/>
            <p:cNvCxnSpPr/>
            <p:nvPr/>
          </p:nvCxnSpPr>
          <p:spPr>
            <a:xfrm rot="10800000">
              <a:off x="1288023" y="4286509"/>
              <a:ext cx="365104"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12088" y="4035107"/>
              <a:ext cx="1336600" cy="338364"/>
            </a:xfrm>
            <a:prstGeom prst="rect">
              <a:avLst/>
            </a:prstGeom>
            <a:noFill/>
          </p:spPr>
          <p:txBody>
            <a:bodyPr>
              <a:spAutoFit/>
            </a:bodyPr>
            <a:lstStyle/>
            <a:p>
              <a:pPr algn="ctr" fontAlgn="auto">
                <a:spcBef>
                  <a:spcPts val="0"/>
                </a:spcBef>
                <a:spcAft>
                  <a:spcPts val="0"/>
                </a:spcAft>
                <a:defRPr/>
              </a:pPr>
              <a:endParaRPr lang="th-TH" sz="800" b="1" dirty="0">
                <a:solidFill>
                  <a:schemeClr val="accent6">
                    <a:lumMod val="75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th-TH" sz="800" b="1" dirty="0">
                  <a:solidFill>
                    <a:schemeClr val="accent6">
                      <a:lumMod val="75000"/>
                    </a:schemeClr>
                  </a:solidFill>
                  <a:latin typeface="Tahoma" pitchFamily="34" charset="0"/>
                  <a:ea typeface="Tahoma" pitchFamily="34" charset="0"/>
                  <a:cs typeface="Tahoma" pitchFamily="34" charset="0"/>
                </a:rPr>
                <a:t> ปี </a:t>
              </a:r>
              <a:r>
                <a:rPr lang="en-US" sz="800" b="1" dirty="0" smtClean="0">
                  <a:solidFill>
                    <a:schemeClr val="accent6">
                      <a:lumMod val="75000"/>
                    </a:schemeClr>
                  </a:solidFill>
                  <a:latin typeface="Tahoma" pitchFamily="34" charset="0"/>
                  <a:ea typeface="Tahoma" pitchFamily="34" charset="0"/>
                  <a:cs typeface="Tahoma" pitchFamily="34" charset="0"/>
                </a:rPr>
                <a:t>62</a:t>
              </a:r>
              <a:endParaRPr lang="th-TH" sz="800" b="1" dirty="0">
                <a:solidFill>
                  <a:schemeClr val="accent6">
                    <a:lumMod val="75000"/>
                  </a:schemeClr>
                </a:solidFill>
                <a:latin typeface="Tahoma" pitchFamily="34" charset="0"/>
                <a:ea typeface="Tahoma" pitchFamily="34" charset="0"/>
                <a:cs typeface="Tahoma" pitchFamily="34" charset="0"/>
              </a:endParaRPr>
            </a:p>
          </p:txBody>
        </p:sp>
        <p:cxnSp>
          <p:nvCxnSpPr>
            <p:cNvPr id="26" name="Straight Arrow Connector 38"/>
            <p:cNvCxnSpPr/>
            <p:nvPr/>
          </p:nvCxnSpPr>
          <p:spPr>
            <a:xfrm>
              <a:off x="5986758" y="4280184"/>
              <a:ext cx="3109737"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52"/>
            <p:cNvCxnSpPr/>
            <p:nvPr/>
          </p:nvCxnSpPr>
          <p:spPr>
            <a:xfrm flipH="1">
              <a:off x="2496042" y="4280184"/>
              <a:ext cx="3017668" cy="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28" name="Table 51">
            <a:extLst>
              <a:ext uri="{FF2B5EF4-FFF2-40B4-BE49-F238E27FC236}"/>
            </a:extLst>
          </p:cNvPr>
          <p:cNvGraphicFramePr>
            <a:graphicFrameLocks noGrp="1"/>
          </p:cNvGraphicFramePr>
          <p:nvPr>
            <p:extLst>
              <p:ext uri="{D42A27DB-BD31-4B8C-83A1-F6EECF244321}">
                <p14:modId xmlns:p14="http://schemas.microsoft.com/office/powerpoint/2010/main" val="3612134520"/>
              </p:ext>
            </p:extLst>
          </p:nvPr>
        </p:nvGraphicFramePr>
        <p:xfrm>
          <a:off x="45720" y="3276600"/>
          <a:ext cx="9006844" cy="1371600"/>
        </p:xfrm>
        <a:graphic>
          <a:graphicData uri="http://schemas.openxmlformats.org/drawingml/2006/table">
            <a:tbl>
              <a:tblPr firstRow="1"/>
              <a:tblGrid>
                <a:gridCol w="1160780">
                  <a:extLst>
                    <a:ext uri="{9D8B030D-6E8A-4147-A177-3AD203B41FA5}"/>
                  </a:extLst>
                </a:gridCol>
                <a:gridCol w="403270">
                  <a:extLst>
                    <a:ext uri="{9D8B030D-6E8A-4147-A177-3AD203B41FA5}"/>
                  </a:extLst>
                </a:gridCol>
                <a:gridCol w="391885">
                  <a:extLst>
                    <a:ext uri="{9D8B030D-6E8A-4147-A177-3AD203B41FA5}"/>
                  </a:extLst>
                </a:gridCol>
                <a:gridCol w="371789">
                  <a:extLst>
                    <a:ext uri="{9D8B030D-6E8A-4147-A177-3AD203B41FA5}"/>
                  </a:extLst>
                </a:gridCol>
                <a:gridCol w="492370">
                  <a:extLst>
                    <a:ext uri="{9D8B030D-6E8A-4147-A177-3AD203B41FA5}"/>
                  </a:extLst>
                </a:gridCol>
                <a:gridCol w="442127">
                  <a:extLst>
                    <a:ext uri="{9D8B030D-6E8A-4147-A177-3AD203B41FA5}"/>
                  </a:extLst>
                </a:gridCol>
                <a:gridCol w="1918576">
                  <a:extLst>
                    <a:ext uri="{9D8B030D-6E8A-4147-A177-3AD203B41FA5}"/>
                  </a:extLst>
                </a:gridCol>
                <a:gridCol w="392545">
                  <a:extLst>
                    <a:ext uri="{9D8B030D-6E8A-4147-A177-3AD203B41FA5}"/>
                  </a:extLst>
                </a:gridCol>
                <a:gridCol w="391886">
                  <a:extLst>
                    <a:ext uri="{9D8B030D-6E8A-4147-A177-3AD203B41FA5}"/>
                  </a:extLst>
                </a:gridCol>
                <a:gridCol w="391885">
                  <a:extLst>
                    <a:ext uri="{9D8B030D-6E8A-4147-A177-3AD203B41FA5}"/>
                  </a:extLst>
                </a:gridCol>
                <a:gridCol w="391886">
                  <a:extLst>
                    <a:ext uri="{9D8B030D-6E8A-4147-A177-3AD203B41FA5}"/>
                  </a:extLst>
                </a:gridCol>
                <a:gridCol w="391886">
                  <a:extLst>
                    <a:ext uri="{9D8B030D-6E8A-4147-A177-3AD203B41FA5}"/>
                  </a:extLst>
                </a:gridCol>
                <a:gridCol w="1865959">
                  <a:extLst>
                    <a:ext uri="{9D8B030D-6E8A-4147-A177-3AD203B41FA5}"/>
                  </a:extLst>
                </a:gridCol>
              </a:tblGrid>
              <a:tr h="533400">
                <a:tc>
                  <a:txBody>
                    <a:bodyPr/>
                    <a:lstStyle/>
                    <a:p>
                      <a:pPr lvl="0" algn="thaiDist"/>
                      <a:endParaRPr lang="en-US" sz="800" b="1" dirty="0">
                        <a:solidFill>
                          <a:schemeClr val="tx1"/>
                        </a:solidFill>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ต.ค.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ธ.ค.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ก.พ.</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1 มี.ค. (6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เม.ย.</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spc="-40" baseline="0" dirty="0">
                          <a:solidFill>
                            <a:schemeClr val="bg1"/>
                          </a:solidFill>
                          <a:effectLst/>
                          <a:latin typeface="Tahoma" pitchFamily="34" charset="0"/>
                          <a:ea typeface="Tahoma" pitchFamily="34" charset="0"/>
                          <a:cs typeface="Tahoma" pitchFamily="34" charset="0"/>
                        </a:rPr>
                        <a:t>พ.ค.</a:t>
                      </a:r>
                      <a:endParaRPr lang="en-US" sz="800" b="1" spc="-40" baseline="0"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มิ.ย.</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ก.ค.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spcAft>
                          <a:spcPts val="0"/>
                        </a:spcAft>
                      </a:pPr>
                      <a:r>
                        <a:rPr lang="th-TH" sz="800" b="1" dirty="0">
                          <a:solidFill>
                            <a:schemeClr val="bg1"/>
                          </a:solidFill>
                          <a:effectLst/>
                          <a:latin typeface="Tahoma" pitchFamily="34" charset="0"/>
                          <a:ea typeface="Tahoma" pitchFamily="34" charset="0"/>
                          <a:cs typeface="Tahoma" pitchFamily="34" charset="0"/>
                        </a:rPr>
                        <a:t>ส.ค.</a:t>
                      </a:r>
                      <a:endParaRPr lang="en-US" sz="800" b="1" dirty="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800" b="1" dirty="0" smtClean="0">
                          <a:solidFill>
                            <a:schemeClr val="bg1"/>
                          </a:solidFill>
                          <a:effectLst/>
                          <a:latin typeface="Tahoma" pitchFamily="34" charset="0"/>
                          <a:ea typeface="Tahoma" pitchFamily="34" charset="0"/>
                          <a:cs typeface="Tahoma" pitchFamily="34" charset="0"/>
                        </a:rPr>
                        <a:t>รอบที่ 2 ก.ย. (12 เดือน)</a:t>
                      </a:r>
                      <a:endParaRPr lang="en-US" sz="800" b="1" dirty="0" smtClean="0">
                        <a:solidFill>
                          <a:schemeClr val="bg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5000"/>
                      </a:schemeClr>
                    </a:solidFill>
                  </a:tcPr>
                </a:tc>
                <a:extLst>
                  <a:ext uri="{0D108BD9-81ED-4DB2-BD59-A6C34878D82A}"/>
                </a:extLst>
              </a:tr>
              <a:tr h="838200">
                <a:tc>
                  <a:txBody>
                    <a:bodyPr/>
                    <a:lstStyle/>
                    <a:p>
                      <a:pPr algn="l">
                        <a:spcAft>
                          <a:spcPts val="0"/>
                        </a:spcAft>
                      </a:pPr>
                      <a:r>
                        <a:rPr lang="th-TH" sz="800" b="1" dirty="0">
                          <a:solidFill>
                            <a:schemeClr val="tx1"/>
                          </a:solidFill>
                          <a:effectLst/>
                          <a:latin typeface="Tahoma" pitchFamily="34" charset="0"/>
                          <a:ea typeface="Tahoma" pitchFamily="34" charset="0"/>
                          <a:cs typeface="Tahoma" pitchFamily="34" charset="0"/>
                        </a:rPr>
                        <a:t>เป้าหมาย ปี </a:t>
                      </a:r>
                      <a:r>
                        <a:rPr lang="en-US" sz="800" b="1" dirty="0" smtClean="0">
                          <a:solidFill>
                            <a:schemeClr val="tx1"/>
                          </a:solidFill>
                          <a:effectLst/>
                          <a:latin typeface="Tahoma" pitchFamily="34" charset="0"/>
                          <a:ea typeface="Tahoma" pitchFamily="34" charset="0"/>
                          <a:cs typeface="Tahoma" pitchFamily="34" charset="0"/>
                        </a:rPr>
                        <a:t>62</a:t>
                      </a:r>
                      <a:endParaRPr lang="en-US" sz="800" b="1" dirty="0">
                        <a:solidFill>
                          <a:schemeClr val="tx1"/>
                        </a:solidFill>
                        <a:effectLst/>
                        <a:latin typeface="Tahoma" pitchFamily="34" charset="0"/>
                        <a:ea typeface="Tahoma" pitchFamily="34" charset="0"/>
                        <a:cs typeface="Tahoma" pitchFamily="34" charset="0"/>
                      </a:endParaRPr>
                    </a:p>
                  </a:txBody>
                  <a:tcPr>
                    <a:lnL w="1905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defRPr sz="1100" b="0" i="0" u="none" strike="noStrike" kern="1200" baseline="0">
                          <a:solidFill>
                            <a:srgbClr val="0070C0"/>
                          </a:solidFill>
                          <a:latin typeface="Tahoma" panose="020B0604030504040204" pitchFamily="34" charset="0"/>
                          <a:ea typeface="Tahoma" panose="020B0604030504040204" pitchFamily="34" charset="0"/>
                          <a:cs typeface="Tahoma" panose="020B0604030504040204" pitchFamily="34" charset="0"/>
                        </a:defRPr>
                      </a:pPr>
                      <a:endParaRPr lang="en-US" sz="800" dirty="0">
                        <a:solidFill>
                          <a:schemeClr val="tx1"/>
                        </a:solidFill>
                        <a:latin typeface="Tahoma" pitchFamily="34" charset="0"/>
                        <a:ea typeface="Tahoma" pitchFamily="34" charset="0"/>
                        <a:cs typeface="Tahoma"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800" b="0" u="none" strike="noStrike" dirty="0">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spcAft>
                          <a:spcPts val="0"/>
                        </a:spcAft>
                      </a:pPr>
                      <a:endParaRPr lang="en-US" sz="8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800" b="0" dirty="0">
                        <a:solidFill>
                          <a:schemeClr val="accent2">
                            <a:lumMod val="75000"/>
                          </a:schemeClr>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Aft>
                          <a:spcPts val="0"/>
                        </a:spcAft>
                        <a:buFont typeface="Arial" panose="020B0604020202020204" pitchFamily="34" charset="0"/>
                        <a:buChar char="•"/>
                      </a:pPr>
                      <a:endParaRPr lang="en-US" sz="800" b="0" spc="-30" dirty="0">
                        <a:solidFill>
                          <a:srgbClr val="C00000"/>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ดำเนินงานตามตัวชี้วัดการประกันคุณภาพการพัฒนาฝีมือแรงงาน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h-TH" sz="800" b="0" dirty="0" smtClean="0">
                          <a:latin typeface="Tahoma" pitchFamily="34" charset="0"/>
                          <a:ea typeface="Tahoma" pitchFamily="34" charset="0"/>
                          <a:cs typeface="Tahoma" pitchFamily="34" charset="0"/>
                        </a:rPr>
                        <a:t>ไม่น้อยกว่าร้อยละ </a:t>
                      </a:r>
                      <a:r>
                        <a:rPr lang="en-US" sz="800" b="0" dirty="0" smtClean="0">
                          <a:latin typeface="Tahoma" pitchFamily="34" charset="0"/>
                          <a:ea typeface="Tahoma" pitchFamily="34" charset="0"/>
                          <a:cs typeface="Tahoma" pitchFamily="34" charset="0"/>
                        </a:rPr>
                        <a:t>90</a:t>
                      </a:r>
                      <a:endParaRPr lang="th-TH" sz="800" b="0" kern="1200" dirty="0" smtClean="0">
                        <a:solidFill>
                          <a:schemeClr val="tx1"/>
                        </a:solidFill>
                        <a:effectLst/>
                        <a:latin typeface="Tahoma" pitchFamily="34" charset="0"/>
                        <a:ea typeface="Tahoma" pitchFamily="34" charset="0"/>
                        <a:cs typeface="Tahoma" pitchFamily="34" charset="0"/>
                      </a:endParaRPr>
                    </a:p>
                    <a:p>
                      <a:pPr marL="111125" marR="0" indent="-111125"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Tahoma" pitchFamily="34" charset="0"/>
                        <a:ea typeface="Tahoma" pitchFamily="34" charset="0"/>
                        <a:cs typeface="Tahoma" pitchFamily="34" charset="0"/>
                      </a:endParaRPr>
                    </a:p>
                  </a:txBody>
                  <a:tcPr>
                    <a:lnL w="3175"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extLst>
              </a:tr>
            </a:tbl>
          </a:graphicData>
        </a:graphic>
      </p:graphicFrame>
      <p:sp>
        <p:nvSpPr>
          <p:cNvPr id="14" name="สี่เหลี่ยมผืนผ้า 13"/>
          <p:cNvSpPr/>
          <p:nvPr/>
        </p:nvSpPr>
        <p:spPr>
          <a:xfrm>
            <a:off x="152400" y="1143000"/>
            <a:ext cx="8839200" cy="1477328"/>
          </a:xfrm>
          <a:prstGeom prst="rect">
            <a:avLst/>
          </a:prstGeom>
          <a:solidFill>
            <a:schemeClr val="accent1">
              <a:lumMod val="20000"/>
              <a:lumOff val="80000"/>
            </a:schemeClr>
          </a:solidFill>
        </p:spPr>
        <p:txBody>
          <a:bodyPr wrap="square">
            <a:spAutoFit/>
          </a:bodyPr>
          <a:lstStyle/>
          <a:p>
            <a:r>
              <a:rPr lang="en-US" sz="900" b="1" dirty="0" smtClean="0">
                <a:latin typeface="Tahoma" panose="020B0604030504040204" pitchFamily="34" charset="0"/>
                <a:ea typeface="Tahoma" panose="020B0604030504040204" pitchFamily="34" charset="0"/>
                <a:cs typeface="Tahoma" panose="020B0604030504040204" pitchFamily="34" charset="0"/>
              </a:rPr>
              <a:t>6. </a:t>
            </a:r>
            <a:r>
              <a:rPr lang="th-TH" sz="900" b="1" dirty="0" smtClean="0">
                <a:latin typeface="Tahoma" panose="020B0604030504040204" pitchFamily="34" charset="0"/>
                <a:ea typeface="Tahoma" panose="020B0604030504040204" pitchFamily="34" charset="0"/>
                <a:cs typeface="Tahoma" panose="020B0604030504040204" pitchFamily="34" charset="0"/>
              </a:rPr>
              <a:t>สูตรการคำนวณ</a:t>
            </a:r>
          </a:p>
          <a:p>
            <a:endParaRPr lang="th-TH" sz="900" b="1" dirty="0" smtClean="0">
              <a:latin typeface="Tahoma" panose="020B0604030504040204" pitchFamily="34" charset="0"/>
              <a:ea typeface="Tahoma" panose="020B0604030504040204" pitchFamily="34" charset="0"/>
              <a:cs typeface="Tahoma" panose="020B0604030504040204" pitchFamily="34" charset="0"/>
            </a:endParaRPr>
          </a:p>
          <a:p>
            <a:r>
              <a:rPr lang="th-TH" sz="900" dirty="0" smtClean="0">
                <a:latin typeface="Tahoma" panose="020B0604030504040204" pitchFamily="34" charset="0"/>
                <a:ea typeface="Tahoma" panose="020B0604030504040204" pitchFamily="34" charset="0"/>
                <a:cs typeface="Tahoma" panose="020B0604030504040204" pitchFamily="34" charset="0"/>
              </a:rPr>
              <a:t>	6.1 การคำนวณแต่ละรอบ</a:t>
            </a:r>
          </a:p>
          <a:p>
            <a:pPr algn="ctr"/>
            <a:r>
              <a:rPr lang="th-TH" sz="900" u="sng" dirty="0" smtClean="0">
                <a:latin typeface="Tahoma" pitchFamily="34" charset="0"/>
                <a:ea typeface="Tahoma" pitchFamily="34" charset="0"/>
                <a:cs typeface="Tahoma" pitchFamily="34" charset="0"/>
              </a:rPr>
              <a:t>ค่าคะแนนเฉลี่ยของผลคะแนนตามตัวชี้วัดย่อย</a:t>
            </a:r>
          </a:p>
          <a:p>
            <a:pPr algn="ctr"/>
            <a:r>
              <a:rPr lang="en-US" sz="900" dirty="0" smtClean="0">
                <a:latin typeface="Tahoma" pitchFamily="34" charset="0"/>
                <a:ea typeface="Tahoma" pitchFamily="34" charset="0"/>
                <a:cs typeface="Tahoma" pitchFamily="34" charset="0"/>
              </a:rPr>
              <a:t>5</a:t>
            </a:r>
          </a:p>
          <a:p>
            <a:pPr algn="ctr"/>
            <a:endParaRPr lang="en-US" sz="900" dirty="0" smtClean="0">
              <a:latin typeface="Tahoma" pitchFamily="34" charset="0"/>
              <a:ea typeface="Tahoma" pitchFamily="34" charset="0"/>
              <a:cs typeface="Tahoma" pitchFamily="34" charset="0"/>
            </a:endParaRPr>
          </a:p>
          <a:p>
            <a:r>
              <a:rPr lang="en-US" sz="900" dirty="0" smtClean="0">
                <a:latin typeface="Tahoma" pitchFamily="34" charset="0"/>
                <a:ea typeface="Tahoma" pitchFamily="34" charset="0"/>
                <a:cs typeface="Tahoma" pitchFamily="34" charset="0"/>
              </a:rPr>
              <a:t>	6.2 </a:t>
            </a:r>
            <a:r>
              <a:rPr lang="th-TH" sz="900" dirty="0" smtClean="0">
                <a:latin typeface="Tahoma" pitchFamily="34" charset="0"/>
                <a:ea typeface="Tahoma" pitchFamily="34" charset="0"/>
                <a:cs typeface="Tahoma" pitchFamily="34" charset="0"/>
              </a:rPr>
              <a:t>การคำนวณทั้งปี</a:t>
            </a:r>
          </a:p>
          <a:p>
            <a:r>
              <a:rPr lang="th-TH" sz="900" dirty="0" smtClean="0">
                <a:latin typeface="Tahoma" pitchFamily="34" charset="0"/>
                <a:ea typeface="Tahoma" pitchFamily="34" charset="0"/>
                <a:cs typeface="Tahoma" pitchFamily="34" charset="0"/>
              </a:rPr>
              <a:t>			               </a:t>
            </a:r>
            <a:r>
              <a:rPr lang="th-TH" sz="900" u="sng" dirty="0" smtClean="0">
                <a:latin typeface="Tahoma" pitchFamily="34" charset="0"/>
                <a:ea typeface="Tahoma" pitchFamily="34" charset="0"/>
                <a:cs typeface="Tahoma" pitchFamily="34" charset="0"/>
              </a:rPr>
              <a:t>ผลการคำนวณรอบที่ 1 + ผลการคำนวณรอบที่ 2</a:t>
            </a:r>
          </a:p>
          <a:p>
            <a:pPr algn="ctr"/>
            <a:r>
              <a:rPr lang="th-TH" sz="900" dirty="0" smtClean="0">
                <a:latin typeface="Tahoma" pitchFamily="34" charset="0"/>
                <a:ea typeface="Tahoma" pitchFamily="34" charset="0"/>
                <a:cs typeface="Tahoma" pitchFamily="34" charset="0"/>
              </a:rPr>
              <a:t>2</a:t>
            </a:r>
            <a:endParaRPr lang="en-US" sz="900" dirty="0" smtClean="0">
              <a:latin typeface="Tahoma" pitchFamily="34" charset="0"/>
              <a:ea typeface="Tahoma" pitchFamily="34" charset="0"/>
              <a:cs typeface="Tahoma" pitchFamily="34" charset="0"/>
            </a:endParaRPr>
          </a:p>
          <a:p>
            <a:pPr algn="ctr"/>
            <a:endParaRPr lang="th-TH" sz="900" dirty="0"/>
          </a:p>
        </p:txBody>
      </p:sp>
      <p:sp>
        <p:nvSpPr>
          <p:cNvPr id="15" name="TextBox 14"/>
          <p:cNvSpPr txBox="1"/>
          <p:nvPr/>
        </p:nvSpPr>
        <p:spPr>
          <a:xfrm>
            <a:off x="5638800" y="1628775"/>
            <a:ext cx="466794" cy="230832"/>
          </a:xfrm>
          <a:prstGeom prst="rect">
            <a:avLst/>
          </a:prstGeom>
          <a:noFill/>
        </p:spPr>
        <p:txBody>
          <a:bodyPr wrap="none" rtlCol="0">
            <a:spAutoFit/>
          </a:bodyPr>
          <a:lstStyle/>
          <a:p>
            <a:r>
              <a:rPr lang="en-US" sz="900" dirty="0" smtClean="0">
                <a:latin typeface="Tahoma" pitchFamily="34" charset="0"/>
                <a:ea typeface="Tahoma" pitchFamily="34" charset="0"/>
                <a:cs typeface="Tahoma" pitchFamily="34" charset="0"/>
              </a:rPr>
              <a:t>x</a:t>
            </a:r>
            <a:r>
              <a:rPr lang="th-TH" sz="900" dirty="0" smtClean="0">
                <a:latin typeface="Tahoma" pitchFamily="34" charset="0"/>
                <a:ea typeface="Tahoma" pitchFamily="34" charset="0"/>
                <a:cs typeface="Tahoma" pitchFamily="34" charset="0"/>
              </a:rPr>
              <a:t> </a:t>
            </a:r>
            <a:r>
              <a:rPr lang="en-US" sz="900" dirty="0" smtClean="0">
                <a:latin typeface="Tahoma" pitchFamily="34" charset="0"/>
                <a:ea typeface="Tahoma" pitchFamily="34" charset="0"/>
                <a:cs typeface="Tahoma" pitchFamily="34" charset="0"/>
              </a:rPr>
              <a:t>100</a:t>
            </a:r>
            <a:endParaRPr lang="th-TH" sz="900" dirty="0"/>
          </a:p>
        </p:txBody>
      </p:sp>
      <p:sp>
        <p:nvSpPr>
          <p:cNvPr id="16" name="TextBox 15"/>
          <p:cNvSpPr txBox="1"/>
          <p:nvPr/>
        </p:nvSpPr>
        <p:spPr>
          <a:xfrm>
            <a:off x="0" y="39469"/>
            <a:ext cx="8602663" cy="646331"/>
          </a:xfrm>
          <a:prstGeom prst="rect">
            <a:avLst/>
          </a:prstGeom>
          <a:noFill/>
        </p:spPr>
        <p:txBody>
          <a:bodyPr>
            <a:spAutoFit/>
          </a:bodyPr>
          <a:lstStyle/>
          <a:p>
            <a:pPr fontAlgn="auto">
              <a:spcBef>
                <a:spcPts val="0"/>
              </a:spcBef>
              <a:spcAft>
                <a:spcPts val="0"/>
              </a:spcAft>
              <a:defRPr/>
            </a:pPr>
            <a:r>
              <a:rPr lang="th-TH" sz="2000" b="1" dirty="0">
                <a:latin typeface="Tahoma" pitchFamily="34" charset="0"/>
                <a:cs typeface="Tahoma" pitchFamily="34" charset="0"/>
              </a:rPr>
              <a:t>ตัวชี้วัดองค์ประกอบ</a:t>
            </a:r>
            <a:r>
              <a:rPr lang="th-TH" sz="2000" b="1" dirty="0" smtClean="0">
                <a:latin typeface="Tahoma" pitchFamily="34" charset="0"/>
                <a:cs typeface="Tahoma" pitchFamily="34" charset="0"/>
              </a:rPr>
              <a:t>ที่</a:t>
            </a:r>
            <a:r>
              <a:rPr lang="en-US" sz="2000" b="1" dirty="0" smtClean="0">
                <a:latin typeface="Tahoma" pitchFamily="34" charset="0"/>
                <a:cs typeface="Tahoma" pitchFamily="34" charset="0"/>
              </a:rPr>
              <a:t> </a:t>
            </a:r>
            <a:r>
              <a:rPr lang="en-US" b="1" dirty="0" smtClean="0">
                <a:latin typeface="Tahoma" pitchFamily="34" charset="0"/>
                <a:cs typeface="Tahoma" pitchFamily="34" charset="0"/>
              </a:rPr>
              <a:t>2 </a:t>
            </a:r>
            <a:r>
              <a:rPr lang="en-US" sz="1100" b="1" dirty="0">
                <a:latin typeface="Tahoma" pitchFamily="34" charset="0"/>
                <a:cs typeface="Tahoma" pitchFamily="34" charset="0"/>
              </a:rPr>
              <a:t>Agenda Base </a:t>
            </a:r>
            <a:r>
              <a:rPr lang="th-TH" sz="900" b="1" dirty="0" smtClean="0">
                <a:latin typeface="Tahoma" pitchFamily="34" charset="0"/>
                <a:cs typeface="Tahoma" pitchFamily="34" charset="0"/>
              </a:rPr>
              <a:t>(</a:t>
            </a:r>
            <a:r>
              <a:rPr lang="th-TH" sz="900" b="1" dirty="0">
                <a:latin typeface="Tahoma" pitchFamily="34" charset="0"/>
                <a:cs typeface="Tahoma" pitchFamily="34" charset="0"/>
              </a:rPr>
              <a:t>สถาบันพัฒนาฝีมือแรงงาน / สำนักงานพัฒนาฝีมือ</a:t>
            </a:r>
            <a:r>
              <a:rPr lang="th-TH" sz="900" b="1" dirty="0" smtClean="0">
                <a:latin typeface="Tahoma" pitchFamily="34" charset="0"/>
                <a:cs typeface="Tahoma" pitchFamily="34" charset="0"/>
              </a:rPr>
              <a:t>แรงงาน </a:t>
            </a:r>
            <a:r>
              <a:rPr lang="en-US" sz="900" b="1" dirty="0" smtClean="0">
                <a:latin typeface="Tahoma" pitchFamily="34" charset="0"/>
                <a:cs typeface="Tahoma" pitchFamily="34" charset="0"/>
              </a:rPr>
              <a:t>/ AHRDA / DSD Wellness</a:t>
            </a:r>
            <a:r>
              <a:rPr lang="th-TH" sz="900" b="1" dirty="0" smtClean="0">
                <a:latin typeface="Tahoma" pitchFamily="34" charset="0"/>
                <a:cs typeface="Tahoma" pitchFamily="34" charset="0"/>
              </a:rPr>
              <a:t>)</a:t>
            </a:r>
            <a:endParaRPr lang="th-TH" sz="900" b="1" dirty="0">
              <a:latin typeface="Tahoma" pitchFamily="34" charset="0"/>
              <a:cs typeface="Tahoma" pitchFamily="34" charset="0"/>
            </a:endParaRPr>
          </a:p>
          <a:p>
            <a:pPr fontAlgn="auto">
              <a:spcBef>
                <a:spcPts val="0"/>
              </a:spcBef>
              <a:spcAft>
                <a:spcPts val="0"/>
              </a:spcAft>
              <a:defRPr/>
            </a:pPr>
            <a:r>
              <a:rPr lang="th-TH" sz="1600" b="1" dirty="0">
                <a:solidFill>
                  <a:schemeClr val="tx1">
                    <a:lumMod val="65000"/>
                    <a:lumOff val="35000"/>
                  </a:schemeClr>
                </a:solidFill>
                <a:latin typeface="Tahoma" pitchFamily="34" charset="0"/>
                <a:ea typeface="Tahoma" pitchFamily="34" charset="0"/>
                <a:cs typeface="Tahoma" pitchFamily="34" charset="0"/>
              </a:rPr>
              <a:t>การปฏิบัติ</a:t>
            </a:r>
            <a:r>
              <a:rPr lang="th-TH" sz="1600" b="1" dirty="0" smtClean="0">
                <a:solidFill>
                  <a:schemeClr val="tx1">
                    <a:lumMod val="65000"/>
                    <a:lumOff val="35000"/>
                  </a:schemeClr>
                </a:solidFill>
                <a:latin typeface="Tahoma" pitchFamily="34" charset="0"/>
                <a:ea typeface="Tahoma" pitchFamily="34" charset="0"/>
                <a:cs typeface="Tahoma" pitchFamily="34" charset="0"/>
              </a:rPr>
              <a:t>ราชการของส่วนราชการระดับ</a:t>
            </a:r>
            <a:r>
              <a:rPr lang="th-TH" sz="1600" b="1" dirty="0">
                <a:solidFill>
                  <a:schemeClr val="tx1">
                    <a:lumMod val="65000"/>
                    <a:lumOff val="35000"/>
                  </a:schemeClr>
                </a:solidFill>
                <a:latin typeface="Tahoma" pitchFamily="34" charset="0"/>
                <a:ea typeface="Tahoma" pitchFamily="34" charset="0"/>
                <a:cs typeface="Tahoma" pitchFamily="34" charset="0"/>
              </a:rPr>
              <a:t>หน่วยงานภายใน </a:t>
            </a:r>
            <a:r>
              <a:rPr lang="th-TH" sz="1600" b="1" dirty="0">
                <a:solidFill>
                  <a:prstClr val="black"/>
                </a:solidFill>
                <a:latin typeface="Tahoma" pitchFamily="34" charset="0"/>
                <a:ea typeface="Tahoma" pitchFamily="34" charset="0"/>
                <a:cs typeface="Tahoma" pitchFamily="34" charset="0"/>
              </a:rPr>
              <a:t>ประจำปีงบประมาณ พ.ศ. </a:t>
            </a:r>
            <a:r>
              <a:rPr lang="en-US" sz="1600" b="1" dirty="0" smtClean="0">
                <a:solidFill>
                  <a:prstClr val="black"/>
                </a:solidFill>
                <a:latin typeface="Tahoma" pitchFamily="34" charset="0"/>
                <a:ea typeface="Tahoma" pitchFamily="34" charset="0"/>
                <a:cs typeface="Tahoma" pitchFamily="34" charset="0"/>
              </a:rPr>
              <a:t>2562</a:t>
            </a:r>
            <a:endParaRPr lang="th-TH" sz="1400" b="1" dirty="0">
              <a:solidFill>
                <a:prstClr val="black"/>
              </a:solidFill>
              <a:latin typeface="Tahoma" pitchFamily="34" charset="0"/>
              <a:ea typeface="Tahoma" pitchFamily="34" charset="0"/>
              <a:cs typeface="Tahoma" pitchFamily="34" charset="0"/>
            </a:endParaRPr>
          </a:p>
        </p:txBody>
      </p:sp>
      <p:sp>
        <p:nvSpPr>
          <p:cNvPr id="18" name="TextBox 17"/>
          <p:cNvSpPr txBox="1"/>
          <p:nvPr/>
        </p:nvSpPr>
        <p:spPr>
          <a:xfrm>
            <a:off x="228600" y="4876800"/>
            <a:ext cx="8686800" cy="369332"/>
          </a:xfrm>
          <a:prstGeom prst="rect">
            <a:avLst/>
          </a:prstGeom>
          <a:noFill/>
        </p:spPr>
        <p:txBody>
          <a:bodyPr wrap="square" rtlCol="0">
            <a:spAutoFit/>
          </a:bodyPr>
          <a:lstStyle/>
          <a:p>
            <a:r>
              <a:rPr lang="th-TH" sz="900" b="1" dirty="0" smtClean="0">
                <a:latin typeface="Tahoma" pitchFamily="34" charset="0"/>
                <a:ea typeface="Tahoma" pitchFamily="34" charset="0"/>
                <a:cs typeface="Tahoma" pitchFamily="34" charset="0"/>
              </a:rPr>
              <a:t>หมายเหตุ </a:t>
            </a:r>
            <a:r>
              <a:rPr lang="th-TH" sz="900" dirty="0" smtClean="0">
                <a:latin typeface="Tahoma" pitchFamily="34" charset="0"/>
                <a:ea typeface="Tahoma" pitchFamily="34" charset="0"/>
                <a:cs typeface="Tahoma" pitchFamily="34" charset="0"/>
              </a:rPr>
              <a:t>จังหวัดพื้นที่ดำเนินการ หรือ หน่วยฝึก ตามตัวชี้วัดนี้ จำนวน </a:t>
            </a:r>
            <a:r>
              <a:rPr lang="en-US" sz="900" dirty="0" smtClean="0">
                <a:latin typeface="Tahoma" pitchFamily="34" charset="0"/>
                <a:ea typeface="Tahoma" pitchFamily="34" charset="0"/>
                <a:cs typeface="Tahoma" pitchFamily="34" charset="0"/>
              </a:rPr>
              <a:t>17 </a:t>
            </a:r>
            <a:r>
              <a:rPr lang="th-TH" sz="900" dirty="0" smtClean="0">
                <a:latin typeface="Tahoma" pitchFamily="34" charset="0"/>
                <a:ea typeface="Tahoma" pitchFamily="34" charset="0"/>
                <a:cs typeface="Tahoma" pitchFamily="34" charset="0"/>
              </a:rPr>
              <a:t>หน่วยฝึก ได้แก่ สมุทรปราการ สุพรรณบุรี  ราชบุรี นครราชสีมา ขอนแก่น อุบลราชธานี นครสวรรค์ พิษณุโลก ลำปาง สุราษฎร์ธานี ปทุมธานี พระนครศรีอยุธยา นครปฐม อุดรธานี เชียงใหม่</a:t>
            </a:r>
            <a:r>
              <a:rPr lang="en-US" sz="900" dirty="0" smtClean="0">
                <a:latin typeface="Tahoma" pitchFamily="34" charset="0"/>
                <a:ea typeface="Tahoma" pitchFamily="34" charset="0"/>
                <a:cs typeface="Tahoma" pitchFamily="34" charset="0"/>
              </a:rPr>
              <a:t>  </a:t>
            </a:r>
            <a:r>
              <a:rPr lang="th-TH" sz="900" dirty="0" smtClean="0">
                <a:latin typeface="Tahoma" pitchFamily="34" charset="0"/>
                <a:ea typeface="Tahoma" pitchFamily="34" charset="0"/>
                <a:cs typeface="Tahoma" pitchFamily="34" charset="0"/>
              </a:rPr>
              <a:t>ภูเก็ต และ </a:t>
            </a:r>
            <a:r>
              <a:rPr lang="th-TH" sz="900" dirty="0" err="1" smtClean="0">
                <a:latin typeface="Tahoma" pitchFamily="34" charset="0"/>
                <a:ea typeface="Tahoma" pitchFamily="34" charset="0"/>
                <a:cs typeface="Tahoma" pitchFamily="34" charset="0"/>
              </a:rPr>
              <a:t>สพช.</a:t>
            </a:r>
            <a:r>
              <a:rPr lang="th-TH" sz="900" dirty="0" smtClean="0">
                <a:latin typeface="Tahoma" pitchFamily="34" charset="0"/>
                <a:ea typeface="Tahoma" pitchFamily="34" charset="0"/>
                <a:cs typeface="Tahoma" pitchFamily="34" charset="0"/>
              </a:rPr>
              <a:t> </a:t>
            </a:r>
            <a:endParaRPr lang="en-US" sz="900" dirty="0">
              <a:latin typeface="Tahoma" pitchFamily="34" charset="0"/>
              <a:ea typeface="Tahoma" pitchFamily="34" charset="0"/>
              <a:cs typeface="Tahoma" pitchFamily="34" charset="0"/>
            </a:endParaRPr>
          </a:p>
        </p:txBody>
      </p:sp>
      <p:sp>
        <p:nvSpPr>
          <p:cNvPr id="19" name="Rounded Rectangle 3"/>
          <p:cNvSpPr/>
          <p:nvPr/>
        </p:nvSpPr>
        <p:spPr bwMode="gray">
          <a:xfrm>
            <a:off x="152400" y="609600"/>
            <a:ext cx="7696200" cy="457200"/>
          </a:xfrm>
          <a:prstGeom prst="roundRect">
            <a:avLst>
              <a:gd name="adj" fmla="val 50000"/>
            </a:avLst>
          </a:prstGeom>
          <a:noFill/>
          <a:ln>
            <a:headEnd/>
            <a:tailEnd/>
          </a:ln>
        </p:spPr>
        <p:style>
          <a:lnRef idx="2">
            <a:schemeClr val="dk1"/>
          </a:lnRef>
          <a:fillRef idx="1">
            <a:schemeClr val="lt1"/>
          </a:fillRef>
          <a:effectRef idx="0">
            <a:schemeClr val="dk1"/>
          </a:effectRef>
          <a:fontRef idx="minor">
            <a:schemeClr val="dk1"/>
          </a:fontRef>
        </p:style>
        <p:txBody>
          <a:bodyPr lIns="72000" tIns="72000" rIns="72000" bIns="72000" anchor="ctr"/>
          <a:lstStyle/>
          <a:p>
            <a:pPr>
              <a:defRPr/>
            </a:pPr>
            <a:r>
              <a:rPr lang="th-TH" sz="1050" b="1" kern="0" dirty="0" smtClean="0">
                <a:solidFill>
                  <a:schemeClr val="tx1"/>
                </a:solidFill>
                <a:latin typeface="Tahoma" pitchFamily="34" charset="0"/>
                <a:ea typeface="Tahoma" pitchFamily="34" charset="0"/>
                <a:cs typeface="Tahoma" pitchFamily="34" charset="0"/>
              </a:rPr>
              <a:t>ตัวชี้วัด </a:t>
            </a:r>
            <a:r>
              <a:rPr lang="en-US" sz="1050" b="1" kern="0" dirty="0" smtClean="0">
                <a:solidFill>
                  <a:schemeClr val="tx1"/>
                </a:solidFill>
                <a:latin typeface="Tahoma" pitchFamily="34" charset="0"/>
                <a:ea typeface="Tahoma" pitchFamily="34" charset="0"/>
                <a:cs typeface="Tahoma" pitchFamily="34" charset="0"/>
              </a:rPr>
              <a:t>2.2.2 : </a:t>
            </a:r>
            <a:r>
              <a:rPr lang="th-TH" sz="1050" b="1" dirty="0" smtClean="0">
                <a:latin typeface="Tahoma" pitchFamily="34" charset="0"/>
                <a:ea typeface="Tahoma" pitchFamily="34" charset="0"/>
                <a:cs typeface="Tahoma" pitchFamily="34" charset="0"/>
              </a:rPr>
              <a:t>ร้อยละความสำเร็จของการดำเนินงานตามตัวชี้วัดการประกันคุณภาพการพัฒนาฝีมือแรงงาน </a:t>
            </a:r>
          </a:p>
          <a:p>
            <a:pPr>
              <a:defRPr/>
            </a:pPr>
            <a:r>
              <a:rPr lang="th-TH" sz="1050" b="1" dirty="0" smtClean="0">
                <a:latin typeface="Tahoma" pitchFamily="34" charset="0"/>
                <a:ea typeface="Tahoma" pitchFamily="34" charset="0"/>
                <a:cs typeface="Tahoma" pitchFamily="34" charset="0"/>
              </a:rPr>
              <a:t>ประจำปีงบประมาณ พ.ศ. </a:t>
            </a:r>
            <a:r>
              <a:rPr lang="en-US" sz="1050" b="1" dirty="0" smtClean="0">
                <a:latin typeface="Tahoma" pitchFamily="34" charset="0"/>
                <a:ea typeface="Tahoma" pitchFamily="34" charset="0"/>
                <a:cs typeface="Tahoma" pitchFamily="34" charset="0"/>
              </a:rPr>
              <a:t>2562 </a:t>
            </a:r>
            <a:r>
              <a:rPr lang="th-TH" sz="1050" b="1" dirty="0" smtClean="0">
                <a:latin typeface="Tahoma" pitchFamily="34" charset="0"/>
                <a:ea typeface="Tahoma" pitchFamily="34" charset="0"/>
                <a:cs typeface="Tahoma" pitchFamily="34" charset="0"/>
              </a:rPr>
              <a:t>ตาม</a:t>
            </a:r>
            <a:r>
              <a:rPr lang="th-TH" sz="1050" b="1" dirty="0" smtClean="0">
                <a:solidFill>
                  <a:schemeClr val="tx1"/>
                </a:solidFill>
                <a:latin typeface="Tahoma" pitchFamily="34" charset="0"/>
                <a:ea typeface="Tahoma" pitchFamily="34" charset="0"/>
                <a:cs typeface="Tahoma" pitchFamily="34" charset="0"/>
              </a:rPr>
              <a:t>โครงการศูนย์ฝึกอบรมเทคโนโลยีชั้นสูงรองรับอุตสาหกรรมแห่งอนาคต</a:t>
            </a:r>
            <a:endParaRPr lang="th-TH" sz="1100" b="1" kern="0" dirty="0">
              <a:solidFill>
                <a:schemeClr val="tx1"/>
              </a:solidFill>
              <a:latin typeface="Tahoma" pitchFamily="34" charset="0"/>
              <a:ea typeface="Tahoma" pitchFamily="34" charset="0"/>
              <a:cs typeface="Tahoma" pitchFamily="34" charset="0"/>
            </a:endParaRPr>
          </a:p>
        </p:txBody>
      </p:sp>
      <p:sp>
        <p:nvSpPr>
          <p:cNvPr id="17" name="TextBox 16"/>
          <p:cNvSpPr txBox="1"/>
          <p:nvPr/>
        </p:nvSpPr>
        <p:spPr>
          <a:xfrm>
            <a:off x="8763000" y="6477000"/>
            <a:ext cx="274434" cy="261610"/>
          </a:xfrm>
          <a:prstGeom prst="rect">
            <a:avLst/>
          </a:prstGeom>
          <a:noFill/>
        </p:spPr>
        <p:txBody>
          <a:bodyPr wrap="none" rtlCol="0">
            <a:spAutoFit/>
          </a:bodyPr>
          <a:lstStyle/>
          <a:p>
            <a:r>
              <a:rPr lang="th-TH" sz="1100" b="1" dirty="0" smtClean="0">
                <a:latin typeface="Tahoma" pitchFamily="34" charset="0"/>
                <a:ea typeface="Tahoma" pitchFamily="34" charset="0"/>
                <a:cs typeface="Tahoma" pitchFamily="34" charset="0"/>
              </a:rPr>
              <a:t>2</a:t>
            </a:r>
            <a:endParaRPr lang="th-TH" sz="1100" b="1"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3032099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607</TotalTime>
  <Words>12844</Words>
  <Application>Microsoft Office PowerPoint</Application>
  <PresentationFormat>On-screen Show (4:3)</PresentationFormat>
  <Paragraphs>1500</Paragraphs>
  <Slides>32</Slides>
  <Notes>7</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prue</dc:creator>
  <cp:lastModifiedBy>prue</cp:lastModifiedBy>
  <cp:revision>42</cp:revision>
  <dcterms:created xsi:type="dcterms:W3CDTF">2018-11-07T10:13:52Z</dcterms:created>
  <dcterms:modified xsi:type="dcterms:W3CDTF">2018-11-27T13:14:40Z</dcterms:modified>
</cp:coreProperties>
</file>