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65" r:id="rId2"/>
    <p:sldId id="310" r:id="rId3"/>
    <p:sldId id="298" r:id="rId4"/>
    <p:sldId id="299" r:id="rId5"/>
    <p:sldId id="300" r:id="rId6"/>
    <p:sldId id="272" r:id="rId7"/>
    <p:sldId id="293" r:id="rId8"/>
    <p:sldId id="311" r:id="rId9"/>
    <p:sldId id="313" r:id="rId10"/>
    <p:sldId id="314" r:id="rId11"/>
    <p:sldId id="315" r:id="rId12"/>
    <p:sldId id="316" r:id="rId13"/>
    <p:sldId id="317" r:id="rId14"/>
    <p:sldId id="318" r:id="rId15"/>
    <p:sldId id="319" r:id="rId16"/>
    <p:sldId id="320" r:id="rId17"/>
    <p:sldId id="321" r:id="rId18"/>
    <p:sldId id="322" r:id="rId19"/>
    <p:sldId id="259" r:id="rId20"/>
    <p:sldId id="287" r:id="rId21"/>
    <p:sldId id="286" r:id="rId22"/>
    <p:sldId id="307" r:id="rId23"/>
    <p:sldId id="308" r:id="rId24"/>
    <p:sldId id="309" r:id="rId25"/>
    <p:sldId id="306" r:id="rId26"/>
    <p:sldId id="304" r:id="rId27"/>
    <p:sldId id="305" r:id="rId28"/>
    <p:sldId id="303" r:id="rId29"/>
  </p:sldIdLst>
  <p:sldSz cx="9144000" cy="6858000" type="screen4x3"/>
  <p:notesSz cx="6797675" cy="992822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ลักษณะสีปานกลาง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089" autoAdjust="0"/>
  </p:normalViewPr>
  <p:slideViewPr>
    <p:cSldViewPr>
      <p:cViewPr>
        <p:scale>
          <a:sx n="90" d="100"/>
          <a:sy n="90" d="100"/>
        </p:scale>
        <p:origin x="-594"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3" y="2"/>
            <a:ext cx="2945659" cy="496411"/>
          </a:xfrm>
          <a:prstGeom prst="rect">
            <a:avLst/>
          </a:prstGeom>
        </p:spPr>
        <p:txBody>
          <a:bodyPr vert="horz" lIns="91422" tIns="45710" rIns="91422" bIns="45710" rtlCol="0"/>
          <a:lstStyle>
            <a:lvl1pPr algn="l">
              <a:defRPr sz="1200"/>
            </a:lvl1pPr>
          </a:lstStyle>
          <a:p>
            <a:endParaRPr lang="th-TH"/>
          </a:p>
        </p:txBody>
      </p:sp>
      <p:sp>
        <p:nvSpPr>
          <p:cNvPr id="3" name="ตัวยึดวันที่ 2"/>
          <p:cNvSpPr>
            <a:spLocks noGrp="1"/>
          </p:cNvSpPr>
          <p:nvPr>
            <p:ph type="dt" idx="1"/>
          </p:nvPr>
        </p:nvSpPr>
        <p:spPr>
          <a:xfrm>
            <a:off x="3850446" y="2"/>
            <a:ext cx="2945659" cy="496411"/>
          </a:xfrm>
          <a:prstGeom prst="rect">
            <a:avLst/>
          </a:prstGeom>
        </p:spPr>
        <p:txBody>
          <a:bodyPr vert="horz" lIns="91422" tIns="45710" rIns="91422" bIns="45710" rtlCol="0"/>
          <a:lstStyle>
            <a:lvl1pPr algn="r">
              <a:defRPr sz="1200"/>
            </a:lvl1pPr>
          </a:lstStyle>
          <a:p>
            <a:fld id="{AD1449BE-342F-4568-9233-221822C6D108}" type="datetimeFigureOut">
              <a:rPr lang="th-TH" smtClean="0"/>
              <a:pPr/>
              <a:t>02/11/61</a:t>
            </a:fld>
            <a:endParaRPr lang="th-TH"/>
          </a:p>
        </p:txBody>
      </p:sp>
      <p:sp>
        <p:nvSpPr>
          <p:cNvPr id="4" name="ตัวยึดรูปบนภาพนิ่ง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22" tIns="45710" rIns="91422" bIns="45710" rtlCol="0" anchor="ctr"/>
          <a:lstStyle/>
          <a:p>
            <a:endParaRPr lang="th-TH"/>
          </a:p>
        </p:txBody>
      </p:sp>
      <p:sp>
        <p:nvSpPr>
          <p:cNvPr id="5" name="ตัวยึดบันทึกย่อ 4"/>
          <p:cNvSpPr>
            <a:spLocks noGrp="1"/>
          </p:cNvSpPr>
          <p:nvPr>
            <p:ph type="body" sz="quarter" idx="3"/>
          </p:nvPr>
        </p:nvSpPr>
        <p:spPr>
          <a:xfrm>
            <a:off x="679768" y="4715909"/>
            <a:ext cx="5438140" cy="4467701"/>
          </a:xfrm>
          <a:prstGeom prst="rect">
            <a:avLst/>
          </a:prstGeom>
        </p:spPr>
        <p:txBody>
          <a:bodyPr vert="horz" lIns="91422" tIns="45710" rIns="91422" bIns="4571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ท้ายกระดาษ 5"/>
          <p:cNvSpPr>
            <a:spLocks noGrp="1"/>
          </p:cNvSpPr>
          <p:nvPr>
            <p:ph type="ftr" sz="quarter" idx="4"/>
          </p:nvPr>
        </p:nvSpPr>
        <p:spPr>
          <a:xfrm>
            <a:off x="3" y="9430093"/>
            <a:ext cx="2945659" cy="496411"/>
          </a:xfrm>
          <a:prstGeom prst="rect">
            <a:avLst/>
          </a:prstGeom>
        </p:spPr>
        <p:txBody>
          <a:bodyPr vert="horz" lIns="91422" tIns="45710" rIns="91422" bIns="4571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50446" y="9430093"/>
            <a:ext cx="2945659" cy="496411"/>
          </a:xfrm>
          <a:prstGeom prst="rect">
            <a:avLst/>
          </a:prstGeom>
        </p:spPr>
        <p:txBody>
          <a:bodyPr vert="horz" lIns="91422" tIns="45710" rIns="91422" bIns="45710" rtlCol="0" anchor="b"/>
          <a:lstStyle>
            <a:lvl1pPr algn="r">
              <a:defRPr sz="1200"/>
            </a:lvl1pPr>
          </a:lstStyle>
          <a:p>
            <a:fld id="{BA856317-C64D-4C36-A668-CD62982F90B5}" type="slidenum">
              <a:rPr lang="th-TH" smtClean="0"/>
              <a:pPr/>
              <a:t>‹#›</a:t>
            </a:fld>
            <a:endParaRPr lang="th-TH"/>
          </a:p>
        </p:txBody>
      </p:sp>
    </p:spTree>
    <p:extLst>
      <p:ext uri="{BB962C8B-B14F-4D97-AF65-F5344CB8AC3E}">
        <p14:creationId xmlns:p14="http://schemas.microsoft.com/office/powerpoint/2010/main" val="200543230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25</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26</a:t>
            </a:fld>
            <a:endParaRPr lang="th-TH"/>
          </a:p>
        </p:txBody>
      </p:sp>
    </p:spTree>
    <p:extLst>
      <p:ext uri="{BB962C8B-B14F-4D97-AF65-F5344CB8AC3E}">
        <p14:creationId xmlns:p14="http://schemas.microsoft.com/office/powerpoint/2010/main" val="1198153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en-US"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27</a:t>
            </a:fld>
            <a:endParaRPr lang="th-TH"/>
          </a:p>
        </p:txBody>
      </p:sp>
    </p:spTree>
    <p:extLst>
      <p:ext uri="{BB962C8B-B14F-4D97-AF65-F5344CB8AC3E}">
        <p14:creationId xmlns:p14="http://schemas.microsoft.com/office/powerpoint/2010/main" val="307976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a:t>คลิกเพื่อแก้ไขลักษณะชื่อเรื่องต้นแบบ</a:t>
            </a:r>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คลิกเพื่อแก้ไขลักษณะชื่อเรื่องรองต้นแบบ</a:t>
            </a:r>
          </a:p>
        </p:txBody>
      </p:sp>
      <p:sp>
        <p:nvSpPr>
          <p:cNvPr id="4" name="ตัวยึดวันที่ 3"/>
          <p:cNvSpPr>
            <a:spLocks noGrp="1"/>
          </p:cNvSpPr>
          <p:nvPr>
            <p:ph type="dt" sz="half" idx="10"/>
          </p:nvPr>
        </p:nvSpPr>
        <p:spPr/>
        <p:txBody>
          <a:bodyPr/>
          <a:lstStyle/>
          <a:p>
            <a:fld id="{1233CDF9-0BB0-4A62-A7DE-D1A1D9BB2724}" type="datetimeFigureOut">
              <a:rPr lang="th-TH" smtClean="0"/>
              <a:pPr/>
              <a:t>02/11/61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idx="1"/>
          </p:nvPr>
        </p:nvSpPr>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1233CDF9-0BB0-4A62-A7DE-D1A1D9BB2724}" type="datetimeFigureOut">
              <a:rPr lang="th-TH" smtClean="0"/>
              <a:pPr/>
              <a:t>02/11/61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1233CDF9-0BB0-4A62-A7DE-D1A1D9BB2724}" type="datetimeFigureOut">
              <a:rPr lang="th-TH" smtClean="0"/>
              <a:pPr/>
              <a:t>02/11/61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วันที่ 4"/>
          <p:cNvSpPr>
            <a:spLocks noGrp="1"/>
          </p:cNvSpPr>
          <p:nvPr>
            <p:ph type="dt" sz="half" idx="10"/>
          </p:nvPr>
        </p:nvSpPr>
        <p:spPr/>
        <p:txBody>
          <a:bodyPr/>
          <a:lstStyle/>
          <a:p>
            <a:fld id="{1233CDF9-0BB0-4A62-A7DE-D1A1D9BB2724}" type="datetimeFigureOut">
              <a:rPr lang="th-TH" smtClean="0"/>
              <a:pPr/>
              <a:t>02/11/61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7" name="ตัวยึดวันที่ 6"/>
          <p:cNvSpPr>
            <a:spLocks noGrp="1"/>
          </p:cNvSpPr>
          <p:nvPr>
            <p:ph type="dt" sz="half" idx="10"/>
          </p:nvPr>
        </p:nvSpPr>
        <p:spPr/>
        <p:txBody>
          <a:bodyPr/>
          <a:lstStyle/>
          <a:p>
            <a:fld id="{1233CDF9-0BB0-4A62-A7DE-D1A1D9BB2724}" type="datetimeFigureOut">
              <a:rPr lang="th-TH" smtClean="0"/>
              <a:pPr/>
              <a:t>02/11/61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วันที่ 2"/>
          <p:cNvSpPr>
            <a:spLocks noGrp="1"/>
          </p:cNvSpPr>
          <p:nvPr>
            <p:ph type="dt" sz="half" idx="10"/>
          </p:nvPr>
        </p:nvSpPr>
        <p:spPr/>
        <p:txBody>
          <a:bodyPr/>
          <a:lstStyle/>
          <a:p>
            <a:fld id="{1233CDF9-0BB0-4A62-A7DE-D1A1D9BB2724}" type="datetimeFigureOut">
              <a:rPr lang="th-TH" smtClean="0"/>
              <a:pPr/>
              <a:t>02/11/61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1233CDF9-0BB0-4A62-A7DE-D1A1D9BB2724}" type="datetimeFigureOut">
              <a:rPr lang="th-TH" smtClean="0"/>
              <a:pPr/>
              <a:t>02/11/61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a:t>คลิกเพื่อแก้ไขลักษณะชื่อเรื่องต้นแบบ</a:t>
            </a:r>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1233CDF9-0BB0-4A62-A7DE-D1A1D9BB2724}" type="datetimeFigureOut">
              <a:rPr lang="th-TH" smtClean="0"/>
              <a:pPr/>
              <a:t>02/11/61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a:t>คลิกเพื่อแก้ไขลักษณะชื่อเรื่องต้นแบบ</a:t>
            </a:r>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1233CDF9-0BB0-4A62-A7DE-D1A1D9BB2724}" type="datetimeFigureOut">
              <a:rPr lang="th-TH" smtClean="0"/>
              <a:pPr/>
              <a:t>02/11/61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1233CDF9-0BB0-4A62-A7DE-D1A1D9BB2724}" type="datetimeFigureOut">
              <a:rPr lang="th-TH" smtClean="0"/>
              <a:pPr/>
              <a:t>02/11/61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a:t>คลิกเพื่อแก้ไขลักษณะชื่อเรื่องต้นแบบ</a:t>
            </a:r>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10"/>
          </p:nvPr>
        </p:nvSpPr>
        <p:spPr/>
        <p:txBody>
          <a:bodyPr/>
          <a:lstStyle/>
          <a:p>
            <a:fld id="{1233CDF9-0BB0-4A62-A7DE-D1A1D9BB2724}" type="datetimeFigureOut">
              <a:rPr lang="th-TH" smtClean="0"/>
              <a:pPr/>
              <a:t>02/11/61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2257F86-961D-4E75-9769-1C219964F853}"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a:t>คลิกเพื่อแก้ไขลักษณะชื่อเรื่องต้นแบบ</a:t>
            </a:r>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33CDF9-0BB0-4A62-A7DE-D1A1D9BB2724}" type="datetimeFigureOut">
              <a:rPr lang="th-TH" smtClean="0"/>
              <a:pPr/>
              <a:t>02/11/61</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57F86-961D-4E75-9769-1C219964F853}"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eit.dsd.go.th/cat3"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eit.dsd.go.th/cat3"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13780" y="66677"/>
            <a:ext cx="923905" cy="923906"/>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42918"/>
            <a:ext cx="8086829" cy="71438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a:solidFill>
                  <a:schemeClr val="tx1"/>
                </a:solidFill>
                <a:latin typeface="Tahoma" pitchFamily="34" charset="0"/>
                <a:ea typeface="Tahoma" pitchFamily="34" charset="0"/>
                <a:cs typeface="Tahoma" pitchFamily="34" charset="0"/>
              </a:rPr>
              <a:t>1.1 ตัวชี้วัด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ความสำเร็จของการบรรลุเป้าหมายตามแผนปฏิบัติงาน ประจำปี</a:t>
            </a:r>
            <a:r>
              <a:rPr lang="th-TH" sz="1400" kern="0" dirty="0" smtClean="0">
                <a:solidFill>
                  <a:schemeClr val="tx1"/>
                </a:solidFill>
                <a:latin typeface="Tahoma" pitchFamily="34" charset="0"/>
                <a:ea typeface="Tahoma" pitchFamily="34" charset="0"/>
                <a:cs typeface="Tahoma" pitchFamily="34" charset="0"/>
              </a:rPr>
              <a:t>งบประมาณ พ.ศ. 2562</a:t>
            </a:r>
            <a:endParaRPr lang="th-TH" sz="1400" kern="0" dirty="0">
              <a:solidFill>
                <a:schemeClr val="tx1"/>
              </a:solidFill>
              <a:latin typeface="Tahoma" pitchFamily="34" charset="0"/>
              <a:ea typeface="Tahoma" pitchFamily="34" charset="0"/>
              <a:cs typeface="Tahoma" pitchFamily="34" charset="0"/>
            </a:endParaRPr>
          </a:p>
          <a:p>
            <a:pPr fontAlgn="base">
              <a:spcAft>
                <a:spcPts val="600"/>
              </a:spcAft>
            </a:pPr>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ตามโครงการที่กำหนด </a:t>
            </a:r>
            <a:r>
              <a:rPr lang="th-TH" sz="1400" kern="0" dirty="0">
                <a:solidFill>
                  <a:schemeClr val="tx1"/>
                </a:solidFill>
                <a:latin typeface="Tahoma" pitchFamily="34" charset="0"/>
                <a:ea typeface="Tahoma" pitchFamily="34" charset="0"/>
                <a:cs typeface="Tahoma" pitchFamily="34" charset="0"/>
              </a:rPr>
              <a:t>และการเบิกจ่ายเงินงบประมาณ</a:t>
            </a:r>
            <a:r>
              <a:rPr lang="th-TH" sz="1400" kern="0" dirty="0" smtClean="0">
                <a:solidFill>
                  <a:schemeClr val="tx1"/>
                </a:solidFill>
                <a:latin typeface="Tahoma" pitchFamily="34" charset="0"/>
                <a:ea typeface="Tahoma" pitchFamily="34" charset="0"/>
                <a:cs typeface="Tahoma" pitchFamily="34" charset="0"/>
              </a:rPr>
              <a:t>ภาพรวม ประจำปีงบประมาณ พ.ศ.2562</a:t>
            </a:r>
            <a:endParaRPr lang="th-TH" sz="1400" kern="0" dirty="0">
              <a:solidFill>
                <a:schemeClr val="tx1"/>
              </a:solidFill>
              <a:latin typeface="Tahoma" pitchFamily="34" charset="0"/>
              <a:ea typeface="Tahoma" pitchFamily="34" charset="0"/>
              <a:cs typeface="Tahoma" pitchFamily="34" charset="0"/>
            </a:endParaRPr>
          </a:p>
        </p:txBody>
      </p:sp>
      <p:sp>
        <p:nvSpPr>
          <p:cNvPr id="12" name="TextBox 11"/>
          <p:cNvSpPr txBox="1"/>
          <p:nvPr/>
        </p:nvSpPr>
        <p:spPr>
          <a:xfrm>
            <a:off x="102003" y="1300148"/>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nvPr>
        </p:nvGraphicFramePr>
        <p:xfrm>
          <a:off x="295171" y="1618908"/>
          <a:ext cx="8459329" cy="2876892"/>
        </p:xfrm>
        <a:graphic>
          <a:graphicData uri="http://schemas.openxmlformats.org/drawingml/2006/table">
            <a:tbl>
              <a:tblPr firstRow="1" bandRow="1">
                <a:tableStyleId>{5C22544A-7EE6-4342-B048-85BDC9FD1C3A}</a:tableStyleId>
              </a:tblPr>
              <a:tblGrid>
                <a:gridCol w="8459329">
                  <a:extLst>
                    <a:ext uri="{9D8B030D-6E8A-4147-A177-3AD203B41FA5}">
                      <a16:colId xmlns:a16="http://schemas.microsoft.com/office/drawing/2014/main" xmlns="" val="20000"/>
                    </a:ext>
                  </a:extLst>
                </a:gridCol>
              </a:tblGrid>
              <a:tr h="2876892">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ความสำเร็จของการบรรลุเป้าหมายตามแผนปฏิบัติงาน ประจำปีงบประมาณ</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พ.ศ.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โครงการที่กำหนด</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และการเบิกจ่ายเงิน</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งบประมาณภาพรวม ประจำปีงบประมาณ</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พงศ. 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เป็นการประเมินประสิทธิภาพในการดำเนินงานตาม หลักภารกิจพื้นฐาน งานประจำตามหน้าที่ปกติ ที่ได้รับมอบหมายในทุกผลผลิต โครงการและกิจกรรม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ใน</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การฝึกอบรม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และทดสอบ</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มาตรฐานฝีมือแรงงาน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กรมดำเนินการเอง </a:t>
                      </a:r>
                      <a:r>
                        <a:rPr lang="th-TH" sz="900" b="0" u="none" baseline="0" dirty="0">
                          <a:solidFill>
                            <a:srgbClr val="FF0000"/>
                          </a:solidFill>
                          <a:latin typeface="Tahoma" panose="020B0604030504040204" pitchFamily="34" charset="0"/>
                          <a:ea typeface="Tahoma" panose="020B0604030504040204" pitchFamily="34" charset="0"/>
                          <a:cs typeface="Tahoma" panose="020B0604030504040204" pitchFamily="34" charset="0"/>
                        </a:rPr>
                        <a:t>(เป้าหมายรวม </a:t>
                      </a:r>
                      <a:r>
                        <a:rPr lang="th-TH" sz="900" b="0" u="none" baseline="0" dirty="0" smtClean="0">
                          <a:solidFill>
                            <a:srgbClr val="FF0000"/>
                          </a:solidFill>
                          <a:latin typeface="Tahoma" panose="020B0604030504040204" pitchFamily="34" charset="0"/>
                          <a:ea typeface="Tahoma" panose="020B0604030504040204" pitchFamily="34" charset="0"/>
                          <a:cs typeface="Tahoma" panose="020B0604030504040204" pitchFamily="34" charset="0"/>
                        </a:rPr>
                        <a:t>.................... </a:t>
                      </a:r>
                      <a:r>
                        <a:rPr lang="th-TH" sz="900" b="0" u="none" baseline="0" dirty="0">
                          <a:solidFill>
                            <a:srgbClr val="FF0000"/>
                          </a:solidFill>
                          <a:latin typeface="Tahoma" panose="020B0604030504040204" pitchFamily="34" charset="0"/>
                          <a:ea typeface="Tahoma" panose="020B0604030504040204" pitchFamily="34" charset="0"/>
                          <a:cs typeface="Tahoma" panose="020B0604030504040204" pitchFamily="34" charset="0"/>
                        </a:rPr>
                        <a:t>คน)</a:t>
                      </a:r>
                      <a:endParaRPr lang="en-US" sz="900" b="0" u="sng"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พิจารณาจากการดำเนินงานที่บรรลุเป้าหมายตามโครงการ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และภารกิจของหน่วยงาน ที่บันทึกข้อมูลผลการพัฒนาฝีมือแรงงานลงในระบบรายงานผลการพัฒนาฝีมือแรงงาน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รวมทั้งการเบิกจ่ายเงินงบประมาณตามที่ได้รับจัดสรร (พิจารณาจากระบบ</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GFMIS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ของกรมบัญชีกลาง) รอบที่ 1 ผลการดำเนินการระหว่างวันที่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ผลการดำเนินการระหว่างวันที่ 1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หากหน่วยมีการเปลี่ยนแปลงจำนวนเป้าหมายที่จะมีผลต่อการประเมินตัวชี้วัด หน่วยงานจะต้องมีหนังสือชี้แจงเหตุผลมาที่กองแผนงานและสารสนเทศ เพื่อที่กองแผนงานและสารสนเทศจะได้พิจารณา และแจ้งศูนย์เทคโนโลยีสารสนเทศปรับจำนวนเป้าหมายในระบบ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KPI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ต่อไป</a:t>
                      </a:r>
                    </a:p>
                    <a:p>
                      <a:pPr marL="228600" indent="-228600">
                        <a:buAutoNum type="arabicPeriod" startAt="2"/>
                        <a:defRPr/>
                      </a:pPr>
                      <a:r>
                        <a:rPr lang="th-TH" sz="900" b="0" spc="-5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กองแผนงานและสารสนเทศ ผู้รับผิดชอบ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สุวรรณประเสริฐ/นายสรายุทธ ศศิสุวรรณ/นางสาวอารีย์ ชูผึ้ง/นางพัทธนันท์ ตีเมืองสอง</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2 245 7065 </a:t>
                      </a:r>
                    </a:p>
                    <a:p>
                      <a:pPr marL="228600" indent="-228600">
                        <a:buNone/>
                        <a:defRPr/>
                      </a:pP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กองบริหารการคลัง           ผู้รับผิดชอบ</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นางสาวยุวดี เก้าเอี้ยน/นางสาวอรพิน อินตาวิน</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0 2245 6166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35496" y="4554379"/>
            <a:ext cx="842493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เป้าหมายตามรอบประเมินที่..........</a:t>
            </a:r>
          </a:p>
        </p:txBody>
      </p:sp>
      <p:grpSp>
        <p:nvGrpSpPr>
          <p:cNvPr id="2" name="Group 4"/>
          <p:cNvGrpSpPr/>
          <p:nvPr/>
        </p:nvGrpSpPr>
        <p:grpSpPr>
          <a:xfrm>
            <a:off x="1057754" y="4611474"/>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60067080"/>
              </p:ext>
            </p:extLst>
          </p:nvPr>
        </p:nvGraphicFramePr>
        <p:xfrm>
          <a:off x="0" y="4937760"/>
          <a:ext cx="9006844" cy="115824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จำนวนผู้เข้ารับการพัฒนาฝีมือแรงงาน</a:t>
                      </a:r>
                      <a:r>
                        <a:rPr lang="th-TH" sz="800" b="0" kern="1200" baseline="0" dirty="0">
                          <a:solidFill>
                            <a:schemeClr val="tx1"/>
                          </a:solidFill>
                          <a:effectLst/>
                          <a:latin typeface="Tahoma" pitchFamily="34" charset="0"/>
                          <a:ea typeface="Tahoma" pitchFamily="34" charset="0"/>
                          <a:cs typeface="Tahoma" pitchFamily="34" charset="0"/>
                        </a:rPr>
                        <a:t> </a:t>
                      </a:r>
                      <a:r>
                        <a:rPr lang="th-TH" sz="800" b="0" kern="1200" baseline="0" dirty="0" smtClean="0">
                          <a:solidFill>
                            <a:schemeClr val="tx1"/>
                          </a:solidFill>
                          <a:effectLst/>
                          <a:latin typeface="Tahoma" pitchFamily="34" charset="0"/>
                          <a:ea typeface="Tahoma" pitchFamily="34" charset="0"/>
                          <a:cs typeface="Tahoma" pitchFamily="34" charset="0"/>
                        </a:rPr>
                        <a:t>ตาม</a:t>
                      </a:r>
                      <a:r>
                        <a:rPr lang="th-TH" sz="800" b="0" kern="1200" dirty="0" smtClean="0">
                          <a:solidFill>
                            <a:schemeClr val="tx1"/>
                          </a:solidFill>
                          <a:effectLst/>
                          <a:latin typeface="Tahoma" pitchFamily="34" charset="0"/>
                          <a:ea typeface="Tahoma" pitchFamily="34" charset="0"/>
                          <a:cs typeface="Tahoma" pitchFamily="34" charset="0"/>
                        </a:rPr>
                        <a:t>โครงการที่กำหนด</a:t>
                      </a:r>
                      <a:r>
                        <a:rPr lang="th-TH" sz="800" b="0" kern="1200" baseline="0" dirty="0" smtClean="0">
                          <a:solidFill>
                            <a:schemeClr val="tx1"/>
                          </a:solidFill>
                          <a:effectLst/>
                          <a:latin typeface="Tahoma" pitchFamily="34" charset="0"/>
                          <a:ea typeface="Tahoma" pitchFamily="34" charset="0"/>
                          <a:cs typeface="Tahoma" pitchFamily="34" charset="0"/>
                        </a:rPr>
                        <a:t> และดำเนินการ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r>
                        <a:rPr lang="th-TH" sz="800" b="0" kern="1200" dirty="0">
                          <a:solidFill>
                            <a:schemeClr val="tx1"/>
                          </a:solidFill>
                          <a:effectLst/>
                          <a:latin typeface="Tahoma" pitchFamily="34" charset="0"/>
                          <a:ea typeface="Tahoma" pitchFamily="34" charset="0"/>
                          <a:cs typeface="Tahoma" pitchFamily="34" charset="0"/>
                        </a:rPr>
                        <a:t>ร้อยละ</a:t>
                      </a:r>
                      <a:r>
                        <a:rPr lang="th-TH" sz="800" b="0" kern="1200" baseline="0" dirty="0">
                          <a:solidFill>
                            <a:schemeClr val="tx1"/>
                          </a:solidFill>
                          <a:effectLst/>
                          <a:latin typeface="Tahoma" pitchFamily="34" charset="0"/>
                          <a:ea typeface="Tahoma" pitchFamily="34" charset="0"/>
                          <a:cs typeface="Tahoma" pitchFamily="34" charset="0"/>
                        </a:rPr>
                        <a:t> 55</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rgbClr val="FF0000"/>
                          </a:solidFill>
                          <a:effectLst/>
                          <a:latin typeface="Tahoma" pitchFamily="34" charset="0"/>
                          <a:ea typeface="Tahoma" pitchFamily="34" charset="0"/>
                          <a:cs typeface="Tahoma" pitchFamily="34" charset="0"/>
                        </a:rPr>
                        <a:t>เบิกจ่ายเงิน</a:t>
                      </a:r>
                      <a:r>
                        <a:rPr lang="th-TH" sz="800" b="0" kern="1200" dirty="0" smtClean="0">
                          <a:solidFill>
                            <a:srgbClr val="FF0000"/>
                          </a:solidFill>
                          <a:effectLst/>
                          <a:latin typeface="Tahoma" pitchFamily="34" charset="0"/>
                          <a:ea typeface="Tahoma" pitchFamily="34" charset="0"/>
                          <a:cs typeface="Tahoma" pitchFamily="34" charset="0"/>
                        </a:rPr>
                        <a:t>งบประมาณภาพรวม</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rgbClr val="FF0000"/>
                          </a:solidFill>
                          <a:effectLst/>
                          <a:latin typeface="Tahoma" pitchFamily="34" charset="0"/>
                          <a:ea typeface="Tahoma" pitchFamily="34" charset="0"/>
                          <a:cs typeface="Tahoma" pitchFamily="34" charset="0"/>
                        </a:rPr>
                        <a:t>    ไม่</a:t>
                      </a:r>
                      <a:r>
                        <a:rPr lang="th-TH" sz="800" b="0" kern="1200" dirty="0">
                          <a:solidFill>
                            <a:srgbClr val="FF0000"/>
                          </a:solidFill>
                          <a:effectLst/>
                          <a:latin typeface="Tahoma" pitchFamily="34" charset="0"/>
                          <a:ea typeface="Tahoma" pitchFamily="34" charset="0"/>
                          <a:cs typeface="Tahoma" pitchFamily="34" charset="0"/>
                        </a:rPr>
                        <a:t>น้อยกว่า   ร้อยละ </a:t>
                      </a:r>
                      <a:r>
                        <a:rPr lang="th-TH" sz="800" b="0" kern="1200" dirty="0" smtClean="0">
                          <a:solidFill>
                            <a:srgbClr val="FF0000"/>
                          </a:solidFill>
                          <a:effectLst/>
                          <a:latin typeface="Tahoma" pitchFamily="34" charset="0"/>
                          <a:ea typeface="Tahoma" pitchFamily="34" charset="0"/>
                          <a:cs typeface="Tahoma" pitchFamily="34" charset="0"/>
                        </a:rPr>
                        <a:t>............</a:t>
                      </a:r>
                      <a:endParaRPr lang="th-TH" sz="800" b="0" kern="1200" dirty="0">
                        <a:solidFill>
                          <a:srgbClr val="FF0000"/>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a:t>
                      </a:r>
                      <a:r>
                        <a:rPr lang="th-TH" sz="800" b="0" kern="1200" dirty="0" smtClean="0">
                          <a:solidFill>
                            <a:schemeClr val="tx1"/>
                          </a:solidFill>
                          <a:effectLst/>
                          <a:latin typeface="Tahoma" pitchFamily="34" charset="0"/>
                          <a:ea typeface="Tahoma" pitchFamily="34" charset="0"/>
                          <a:cs typeface="Tahoma" pitchFamily="34" charset="0"/>
                        </a:rPr>
                        <a:t>แรงงานตามโครงการที่กำหนด และดำเ</a:t>
                      </a:r>
                      <a:r>
                        <a:rPr lang="th-TH" sz="800" b="0" kern="1200" baseline="0" dirty="0" smtClean="0">
                          <a:solidFill>
                            <a:schemeClr val="tx1"/>
                          </a:solidFill>
                          <a:effectLst/>
                          <a:latin typeface="Tahoma" pitchFamily="34" charset="0"/>
                          <a:ea typeface="Tahoma" pitchFamily="34" charset="0"/>
                          <a:cs typeface="Tahoma" pitchFamily="34" charset="0"/>
                        </a:rPr>
                        <a:t>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r>
                        <a:rPr lang="th-TH" sz="800" b="0" kern="1200" dirty="0">
                          <a:solidFill>
                            <a:schemeClr val="tx1"/>
                          </a:solidFill>
                          <a:effectLst/>
                          <a:latin typeface="Tahoma" pitchFamily="34" charset="0"/>
                          <a:ea typeface="Tahoma" pitchFamily="34" charset="0"/>
                          <a:cs typeface="Tahoma" pitchFamily="34" charset="0"/>
                        </a:rPr>
                        <a:t>ร้อยละ</a:t>
                      </a:r>
                      <a:r>
                        <a:rPr lang="th-TH" sz="800" b="0" kern="1200" baseline="0" dirty="0">
                          <a:solidFill>
                            <a:schemeClr val="tx1"/>
                          </a:solidFill>
                          <a:effectLst/>
                          <a:latin typeface="Tahoma" pitchFamily="34" charset="0"/>
                          <a:ea typeface="Tahoma" pitchFamily="34" charset="0"/>
                          <a:cs typeface="Tahoma" pitchFamily="34" charset="0"/>
                        </a:rPr>
                        <a:t> </a:t>
                      </a:r>
                      <a:r>
                        <a:rPr lang="en-US" sz="800" b="0" kern="1200" baseline="0" dirty="0">
                          <a:solidFill>
                            <a:schemeClr val="tx1"/>
                          </a:solidFill>
                          <a:effectLst/>
                          <a:latin typeface="Tahoma" pitchFamily="34" charset="0"/>
                          <a:ea typeface="Tahoma" pitchFamily="34" charset="0"/>
                          <a:cs typeface="Tahoma" pitchFamily="34" charset="0"/>
                        </a:rPr>
                        <a:t>100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rgbClr val="FF0000"/>
                          </a:solidFill>
                          <a:effectLst/>
                          <a:latin typeface="Tahoma" pitchFamily="34" charset="0"/>
                          <a:ea typeface="Tahoma" pitchFamily="34" charset="0"/>
                          <a:cs typeface="Tahoma" pitchFamily="34" charset="0"/>
                        </a:rPr>
                        <a:t>เบิกจ่ายเงินงบประมาณภาพรวม       ไม่น้อยกว่า ร้อยละ </a:t>
                      </a:r>
                      <a:r>
                        <a:rPr lang="th-TH" sz="800" b="0" kern="1200" dirty="0" smtClean="0">
                          <a:solidFill>
                            <a:srgbClr val="FF0000"/>
                          </a:solidFill>
                          <a:effectLst/>
                          <a:latin typeface="Tahoma" pitchFamily="34" charset="0"/>
                          <a:ea typeface="Tahoma" pitchFamily="34" charset="0"/>
                          <a:cs typeface="Tahoma" pitchFamily="34" charset="0"/>
                        </a:rPr>
                        <a:t>.............</a:t>
                      </a:r>
                      <a:endParaRPr lang="th-TH" sz="800" b="0" kern="1200" dirty="0">
                        <a:solidFill>
                          <a:srgbClr val="FF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nvPr>
        </p:nvGraphicFramePr>
        <p:xfrm>
          <a:off x="1451715" y="3169920"/>
          <a:ext cx="6826608" cy="868680"/>
        </p:xfrm>
        <a:graphic>
          <a:graphicData uri="http://schemas.openxmlformats.org/drawingml/2006/table">
            <a:tbl>
              <a:tblPr firstRow="1" bandRow="1">
                <a:tableStyleId>{5C22544A-7EE6-4342-B048-85BDC9FD1C3A}</a:tableStyleId>
              </a:tblPr>
              <a:tblGrid>
                <a:gridCol w="1901085">
                  <a:extLst>
                    <a:ext uri="{9D8B030D-6E8A-4147-A177-3AD203B41FA5}">
                      <a16:colId xmlns:a16="http://schemas.microsoft.com/office/drawing/2014/main" xmlns="" val="20000"/>
                    </a:ext>
                  </a:extLst>
                </a:gridCol>
                <a:gridCol w="4267200">
                  <a:extLst>
                    <a:ext uri="{9D8B030D-6E8A-4147-A177-3AD203B41FA5}">
                      <a16:colId xmlns:a16="http://schemas.microsoft.com/office/drawing/2014/main" xmlns="" val="20001"/>
                    </a:ext>
                  </a:extLst>
                </a:gridCol>
                <a:gridCol w="658323">
                  <a:extLst>
                    <a:ext uri="{9D8B030D-6E8A-4147-A177-3AD203B41FA5}">
                      <a16:colId xmlns:a16="http://schemas.microsoft.com/office/drawing/2014/main" xmlns="" val="20002"/>
                    </a:ext>
                  </a:extLst>
                </a:gridCol>
              </a:tblGrid>
              <a:tr h="2376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spc="0" baseline="0" dirty="0">
                          <a:solidFill>
                            <a:schemeClr val="tx1"/>
                          </a:solidFill>
                          <a:latin typeface="Tahoma" pitchFamily="34" charset="0"/>
                          <a:ea typeface="Tahoma" pitchFamily="34" charset="0"/>
                          <a:cs typeface="Tahoma" pitchFamily="34" charset="0"/>
                        </a:rPr>
                        <a:t>ร้อยละของการบรรลุเป้าหมาย             ตามแผนการปฏิบัติงาน       </a:t>
                      </a:r>
                      <a:r>
                        <a:rPr lang="en-US" sz="900" b="0" spc="0" baseline="0" dirty="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   </a:t>
                      </a:r>
                      <a:r>
                        <a:rPr lang="en-US" sz="900" b="0" spc="0" baseline="0" dirty="0">
                          <a:solidFill>
                            <a:schemeClr val="tx1"/>
                          </a:solidFill>
                          <a:latin typeface="Tahoma" pitchFamily="34" charset="0"/>
                          <a:ea typeface="Tahoma" pitchFamily="34" charset="0"/>
                          <a:cs typeface="Tahoma" pitchFamily="34" charset="0"/>
                        </a:rPr>
                        <a:t>   =</a:t>
                      </a:r>
                      <a:endParaRPr lang="th-TH" sz="900" b="0" spc="0" baseline="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spc="0" baseline="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spc="0" dirty="0">
                          <a:solidFill>
                            <a:schemeClr val="tx1"/>
                          </a:solidFill>
                          <a:latin typeface="Tahoma" pitchFamily="34" charset="0"/>
                          <a:ea typeface="Tahoma" pitchFamily="34" charset="0"/>
                          <a:cs typeface="Tahoma" pitchFamily="34" charset="0"/>
                        </a:rPr>
                        <a:t>จำนวนผู้เข้ารับ</a:t>
                      </a:r>
                      <a:r>
                        <a:rPr lang="th-TH" sz="900" b="0" spc="0" dirty="0" smtClean="0">
                          <a:solidFill>
                            <a:schemeClr val="tx1"/>
                          </a:solidFill>
                          <a:latin typeface="Tahoma" pitchFamily="34" charset="0"/>
                          <a:ea typeface="Tahoma" pitchFamily="34" charset="0"/>
                          <a:cs typeface="Tahoma" pitchFamily="34" charset="0"/>
                        </a:rPr>
                        <a:t>การพัฒนาฝีมือแรงงาน</a:t>
                      </a:r>
                      <a:r>
                        <a:rPr lang="th-TH" sz="900" b="0" spc="0" baseline="0" dirty="0" smtClean="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(ฝึกอบรม </a:t>
                      </a:r>
                      <a:r>
                        <a:rPr lang="th-TH" sz="900" b="0" spc="0" baseline="0" dirty="0" smtClean="0">
                          <a:solidFill>
                            <a:schemeClr val="tx1"/>
                          </a:solidFill>
                          <a:latin typeface="Tahoma" pitchFamily="34" charset="0"/>
                          <a:ea typeface="Tahoma" pitchFamily="34" charset="0"/>
                          <a:cs typeface="Tahoma" pitchFamily="34" charset="0"/>
                        </a:rPr>
                        <a:t>และทดสอบ</a:t>
                      </a:r>
                      <a:r>
                        <a:rPr lang="th-TH" sz="900" b="0" spc="0" baseline="0" dirty="0">
                          <a:solidFill>
                            <a:schemeClr val="tx1"/>
                          </a:solidFill>
                          <a:latin typeface="Tahoma" pitchFamily="34" charset="0"/>
                          <a:ea typeface="Tahoma" pitchFamily="34" charset="0"/>
                          <a:cs typeface="Tahoma" pitchFamily="34" charset="0"/>
                        </a:rPr>
                        <a:t>มาตรฐานฝีมือ</a:t>
                      </a:r>
                      <a:r>
                        <a:rPr lang="th-TH" sz="900" b="0" spc="0" baseline="0" dirty="0" smtClean="0">
                          <a:solidFill>
                            <a:schemeClr val="tx1"/>
                          </a:solidFill>
                          <a:latin typeface="Tahoma" pitchFamily="34" charset="0"/>
                          <a:ea typeface="Tahoma" pitchFamily="34" charset="0"/>
                          <a:cs typeface="Tahoma" pitchFamily="34" charset="0"/>
                        </a:rPr>
                        <a:t>แรงงาน)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dirty="0">
                          <a:solidFill>
                            <a:schemeClr val="tx1"/>
                          </a:solidFill>
                          <a:latin typeface="Tahoma" pitchFamily="34" charset="0"/>
                          <a:ea typeface="Tahoma" pitchFamily="34" charset="0"/>
                          <a:cs typeface="Tahoma" pitchFamily="34" charset="0"/>
                        </a:rPr>
                        <a:t>ที่ดำเนินการแล้วเสร็จ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spc="-40" dirty="0">
                          <a:solidFill>
                            <a:schemeClr val="tx1"/>
                          </a:solidFill>
                          <a:latin typeface="Tahoma" pitchFamily="34" charset="0"/>
                          <a:ea typeface="Tahoma" pitchFamily="34" charset="0"/>
                          <a:cs typeface="Tahoma" pitchFamily="34" charset="0"/>
                        </a:rPr>
                        <a:t>X</a:t>
                      </a:r>
                      <a:r>
                        <a:rPr lang="en-US" sz="900" b="0" spc="-40" baseline="0" dirty="0">
                          <a:solidFill>
                            <a:schemeClr val="tx1"/>
                          </a:solidFill>
                          <a:latin typeface="Tahoma" pitchFamily="34" charset="0"/>
                          <a:ea typeface="Tahoma" pitchFamily="34" charset="0"/>
                          <a:cs typeface="Tahoma" pitchFamily="34" charset="0"/>
                        </a:rPr>
                        <a:t> 100</a:t>
                      </a:r>
                      <a:endParaRPr lang="th-TH" sz="900" b="0" spc="-4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vMerge="1">
                  <a:txBody>
                    <a:bodyPr/>
                    <a:lstStyle/>
                    <a:p>
                      <a:endParaRPr lang="th-TH" dirty="0"/>
                    </a:p>
                  </a:txBody>
                  <a:tcPr>
                    <a:noFill/>
                  </a:tcPr>
                </a:tc>
                <a:tc>
                  <a:txBody>
                    <a:bodyPr/>
                    <a:lstStyle/>
                    <a:p>
                      <a:r>
                        <a:rPr lang="th-TH" sz="900" b="0" spc="-40" dirty="0">
                          <a:latin typeface="Tahoma" pitchFamily="34" charset="0"/>
                          <a:ea typeface="Tahoma" pitchFamily="34" charset="0"/>
                          <a:cs typeface="Tahoma" pitchFamily="34" charset="0"/>
                        </a:rPr>
                        <a:t>       </a:t>
                      </a:r>
                      <a:r>
                        <a:rPr lang="th-TH" sz="900" b="0" spc="-40" baseline="0" dirty="0">
                          <a:latin typeface="Tahoma" pitchFamily="34" charset="0"/>
                          <a:ea typeface="Tahoma" pitchFamily="34" charset="0"/>
                          <a:cs typeface="Tahoma" pitchFamily="34" charset="0"/>
                        </a:rPr>
                        <a:t> </a:t>
                      </a:r>
                      <a:r>
                        <a:rPr lang="th-TH" sz="900" b="0" spc="0" dirty="0">
                          <a:latin typeface="Tahoma" pitchFamily="34" charset="0"/>
                          <a:ea typeface="Tahoma" pitchFamily="34" charset="0"/>
                          <a:cs typeface="Tahoma" pitchFamily="34" charset="0"/>
                        </a:rPr>
                        <a:t>เป้าหมายการดำเนินการที่ได้รับในทุกโครงการ</a:t>
                      </a:r>
                      <a:r>
                        <a:rPr lang="th-TH" sz="900" b="0" spc="0" baseline="0" dirty="0">
                          <a:latin typeface="Tahoma" pitchFamily="34" charset="0"/>
                          <a:ea typeface="Tahoma" pitchFamily="34" charset="0"/>
                          <a:cs typeface="Tahoma" pitchFamily="34" charset="0"/>
                        </a:rPr>
                        <a:t> ฝึกอบรม </a:t>
                      </a:r>
                      <a:r>
                        <a:rPr lang="th-TH" sz="900" b="0" spc="0" baseline="0" dirty="0" smtClean="0">
                          <a:latin typeface="Tahoma" pitchFamily="34" charset="0"/>
                          <a:ea typeface="Tahoma" pitchFamily="34" charset="0"/>
                          <a:cs typeface="Tahoma" pitchFamily="34" charset="0"/>
                        </a:rPr>
                        <a:t>และทดสอบ</a:t>
                      </a:r>
                      <a:r>
                        <a:rPr lang="th-TH" sz="900" b="0" spc="0" baseline="0" dirty="0">
                          <a:latin typeface="Tahoma" pitchFamily="34" charset="0"/>
                          <a:ea typeface="Tahoma" pitchFamily="34" charset="0"/>
                          <a:cs typeface="Tahoma" pitchFamily="34" charset="0"/>
                        </a:rPr>
                        <a:t>มาตรฐาน</a:t>
                      </a:r>
                    </a:p>
                    <a:p>
                      <a:r>
                        <a:rPr lang="th-TH" sz="900" b="0" spc="0" baseline="0" dirty="0">
                          <a:latin typeface="Tahoma" pitchFamily="34" charset="0"/>
                          <a:ea typeface="Tahoma" pitchFamily="34" charset="0"/>
                          <a:cs typeface="Tahoma" pitchFamily="34" charset="0"/>
                        </a:rPr>
                        <a:t>    ฝีมือ</a:t>
                      </a:r>
                      <a:r>
                        <a:rPr lang="th-TH" sz="900" b="0" spc="0" baseline="0" dirty="0" smtClean="0">
                          <a:latin typeface="Tahoma" pitchFamily="34" charset="0"/>
                          <a:ea typeface="Tahoma" pitchFamily="34" charset="0"/>
                          <a:cs typeface="Tahoma" pitchFamily="34" charset="0"/>
                        </a:rPr>
                        <a:t>แรงงาน </a:t>
                      </a:r>
                      <a:r>
                        <a:rPr lang="th-TH" sz="900" b="0" spc="0" baseline="0" dirty="0">
                          <a:latin typeface="Tahoma" pitchFamily="34" charset="0"/>
                          <a:ea typeface="Tahoma" pitchFamily="34" charset="0"/>
                          <a:cs typeface="Tahoma" pitchFamily="34" charset="0"/>
                        </a:rPr>
                        <a:t>ประจำปีงบประมาณ พ.ศ. 256</a:t>
                      </a:r>
                      <a:r>
                        <a:rPr lang="en-US" sz="900" b="0" spc="0" baseline="0" dirty="0">
                          <a:latin typeface="Tahoma" pitchFamily="34" charset="0"/>
                          <a:ea typeface="Tahoma" pitchFamily="34" charset="0"/>
                          <a:cs typeface="Tahoma" pitchFamily="34" charset="0"/>
                        </a:rPr>
                        <a:t>2</a:t>
                      </a:r>
                      <a:endParaRPr lang="th-TH" sz="900" b="0" spc="0" dirty="0">
                        <a:latin typeface="Tahoma" pitchFamily="34" charset="0"/>
                        <a:ea typeface="Tahoma" pitchFamily="34" charset="0"/>
                        <a:cs typeface="Tahoma" pitchFamily="34" charset="0"/>
                      </a:endParaRPr>
                    </a:p>
                    <a:p>
                      <a:r>
                        <a:rPr lang="th-TH" sz="900" b="0" spc="-40" dirty="0">
                          <a:latin typeface="Tahoma" pitchFamily="34" charset="0"/>
                          <a:ea typeface="Tahoma" pitchFamily="34" charset="0"/>
                          <a:cs typeface="Tahoma" pitchFamily="34" charset="0"/>
                        </a:rPr>
                        <a:t>     </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nvPr>
        </p:nvGraphicFramePr>
        <p:xfrm>
          <a:off x="1579290" y="3972560"/>
          <a:ext cx="6735840" cy="599440"/>
        </p:xfrm>
        <a:graphic>
          <a:graphicData uri="http://schemas.openxmlformats.org/drawingml/2006/table">
            <a:tbl>
              <a:tblPr firstRow="1" bandRow="1">
                <a:tableStyleId>{5C22544A-7EE6-4342-B048-85BDC9FD1C3A}</a:tableStyleId>
              </a:tblPr>
              <a:tblGrid>
                <a:gridCol w="1981727">
                  <a:extLst>
                    <a:ext uri="{9D8B030D-6E8A-4147-A177-3AD203B41FA5}">
                      <a16:colId xmlns:a16="http://schemas.microsoft.com/office/drawing/2014/main" xmlns="" val="20000"/>
                    </a:ext>
                  </a:extLst>
                </a:gridCol>
                <a:gridCol w="3928264">
                  <a:extLst>
                    <a:ext uri="{9D8B030D-6E8A-4147-A177-3AD203B41FA5}">
                      <a16:colId xmlns:a16="http://schemas.microsoft.com/office/drawing/2014/main" xmlns="" val="20001"/>
                    </a:ext>
                  </a:extLst>
                </a:gridCol>
                <a:gridCol w="825849">
                  <a:extLst>
                    <a:ext uri="{9D8B030D-6E8A-4147-A177-3AD203B41FA5}">
                      <a16:colId xmlns:a16="http://schemas.microsoft.com/office/drawing/2014/main" xmlns="" val="20002"/>
                    </a:ext>
                  </a:extLst>
                </a:gridCol>
              </a:tblGrid>
              <a:tr h="2160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ร้อยละการเบิกจ่ายงบประมาณ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ของหน่วยงาน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งบประมาณที่หน่วยงานเบิกจ่ายภาพรวม (พิจารณาจากระบบ</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GFMIS)</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งบประมาณที่หน่วยงานได้รับทั้งหมด</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13780" y="66677"/>
            <a:ext cx="923905" cy="923906"/>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42918"/>
            <a:ext cx="8086829" cy="71438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a:solidFill>
                  <a:schemeClr val="tx1"/>
                </a:solidFill>
                <a:latin typeface="Tahoma" pitchFamily="34" charset="0"/>
                <a:ea typeface="Tahoma" pitchFamily="34" charset="0"/>
                <a:cs typeface="Tahoma" pitchFamily="34" charset="0"/>
              </a:rPr>
              <a:t>1.1 ตัวชี้วัด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ความสำเร็จของการบรรลุเป้าหมายตามแผนปฏิบัติงาน ประจำปี</a:t>
            </a:r>
            <a:r>
              <a:rPr lang="th-TH" sz="1400" kern="0" dirty="0" smtClean="0">
                <a:solidFill>
                  <a:schemeClr val="tx1"/>
                </a:solidFill>
                <a:latin typeface="Tahoma" pitchFamily="34" charset="0"/>
                <a:ea typeface="Tahoma" pitchFamily="34" charset="0"/>
                <a:cs typeface="Tahoma" pitchFamily="34" charset="0"/>
              </a:rPr>
              <a:t>งบประมาณ พ.ศ. 2562</a:t>
            </a:r>
            <a:endParaRPr lang="th-TH" sz="1400" kern="0" dirty="0">
              <a:solidFill>
                <a:schemeClr val="tx1"/>
              </a:solidFill>
              <a:latin typeface="Tahoma" pitchFamily="34" charset="0"/>
              <a:ea typeface="Tahoma" pitchFamily="34" charset="0"/>
              <a:cs typeface="Tahoma" pitchFamily="34" charset="0"/>
            </a:endParaRPr>
          </a:p>
          <a:p>
            <a:pPr fontAlgn="base">
              <a:spcAft>
                <a:spcPts val="600"/>
              </a:spcAft>
            </a:pPr>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ตามโครงการที่กำหนด </a:t>
            </a:r>
            <a:r>
              <a:rPr lang="th-TH" sz="1400" kern="0" dirty="0">
                <a:solidFill>
                  <a:schemeClr val="tx1"/>
                </a:solidFill>
                <a:latin typeface="Tahoma" pitchFamily="34" charset="0"/>
                <a:ea typeface="Tahoma" pitchFamily="34" charset="0"/>
                <a:cs typeface="Tahoma" pitchFamily="34" charset="0"/>
              </a:rPr>
              <a:t>และการเบิกจ่ายเงินงบประมาณ</a:t>
            </a:r>
            <a:r>
              <a:rPr lang="th-TH" sz="1400" kern="0" dirty="0" smtClean="0">
                <a:solidFill>
                  <a:schemeClr val="tx1"/>
                </a:solidFill>
                <a:latin typeface="Tahoma" pitchFamily="34" charset="0"/>
                <a:ea typeface="Tahoma" pitchFamily="34" charset="0"/>
                <a:cs typeface="Tahoma" pitchFamily="34" charset="0"/>
              </a:rPr>
              <a:t>ภาพรวม ประจำปีงบประมาณ พ.ศ.2562</a:t>
            </a:r>
            <a:endParaRPr lang="th-TH" sz="1400" kern="0" dirty="0">
              <a:solidFill>
                <a:schemeClr val="tx1"/>
              </a:solidFill>
              <a:latin typeface="Tahoma" pitchFamily="34" charset="0"/>
              <a:ea typeface="Tahoma" pitchFamily="34" charset="0"/>
              <a:cs typeface="Tahoma" pitchFamily="34" charset="0"/>
            </a:endParaRPr>
          </a:p>
        </p:txBody>
      </p:sp>
      <p:sp>
        <p:nvSpPr>
          <p:cNvPr id="12" name="TextBox 11"/>
          <p:cNvSpPr txBox="1"/>
          <p:nvPr/>
        </p:nvSpPr>
        <p:spPr>
          <a:xfrm>
            <a:off x="102003" y="1300148"/>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nvPr>
        </p:nvGraphicFramePr>
        <p:xfrm>
          <a:off x="295171" y="1618908"/>
          <a:ext cx="8459329" cy="2876892"/>
        </p:xfrm>
        <a:graphic>
          <a:graphicData uri="http://schemas.openxmlformats.org/drawingml/2006/table">
            <a:tbl>
              <a:tblPr firstRow="1" bandRow="1">
                <a:tableStyleId>{5C22544A-7EE6-4342-B048-85BDC9FD1C3A}</a:tableStyleId>
              </a:tblPr>
              <a:tblGrid>
                <a:gridCol w="8459329">
                  <a:extLst>
                    <a:ext uri="{9D8B030D-6E8A-4147-A177-3AD203B41FA5}">
                      <a16:colId xmlns:a16="http://schemas.microsoft.com/office/drawing/2014/main" xmlns="" val="20000"/>
                    </a:ext>
                  </a:extLst>
                </a:gridCol>
              </a:tblGrid>
              <a:tr h="2876892">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ความสำเร็จของการบรรลุเป้าหมายตามแผนปฏิบัติงาน ประจำปีงบประมาณ</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พ.ศ.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โครงการที่กำหนด</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และการเบิกจ่ายเงิน</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งบประมาณภาพรวม ประจำปีงบประมาณ</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พงศ. 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เป็นการประเมินประสิทธิภาพในการดำเนินงานตาม หลักภารกิจพื้นฐาน งานประจำตามหน้าที่ปกติ ที่ได้รับมอบหมายในทุกผลผลิต โครงการและกิจกรรม </a:t>
                      </a:r>
                      <a:r>
                        <a:rPr lang="th-TH" sz="900" b="0" dirty="0">
                          <a:solidFill>
                            <a:srgbClr val="FF0000"/>
                          </a:solidFill>
                          <a:latin typeface="Tahoma" panose="020B0604030504040204" pitchFamily="34" charset="0"/>
                          <a:ea typeface="Tahoma" panose="020B0604030504040204" pitchFamily="34" charset="0"/>
                          <a:cs typeface="Tahoma" panose="020B0604030504040204" pitchFamily="34" charset="0"/>
                        </a:rPr>
                        <a:t>ใน</a:t>
                      </a:r>
                      <a:r>
                        <a:rPr lang="th-TH" sz="900" b="0" u="none" baseline="0" dirty="0">
                          <a:solidFill>
                            <a:srgbClr val="FF0000"/>
                          </a:solidFill>
                          <a:latin typeface="Tahoma" panose="020B0604030504040204" pitchFamily="34" charset="0"/>
                          <a:ea typeface="Tahoma" panose="020B0604030504040204" pitchFamily="34" charset="0"/>
                          <a:cs typeface="Tahoma" panose="020B0604030504040204" pitchFamily="34" charset="0"/>
                        </a:rPr>
                        <a:t>การฝึกอบรม </a:t>
                      </a:r>
                      <a:r>
                        <a:rPr lang="th-TH" sz="900" b="0" u="none" baseline="0" dirty="0" smtClean="0">
                          <a:solidFill>
                            <a:srgbClr val="FF0000"/>
                          </a:solidFill>
                          <a:latin typeface="Tahoma" panose="020B0604030504040204" pitchFamily="34" charset="0"/>
                          <a:ea typeface="Tahoma" panose="020B0604030504040204" pitchFamily="34" charset="0"/>
                          <a:cs typeface="Tahoma" panose="020B0604030504040204" pitchFamily="34" charset="0"/>
                        </a:rPr>
                        <a:t> (เป้าหมาย  คน) ทดสอบ</a:t>
                      </a:r>
                      <a:r>
                        <a:rPr lang="th-TH" sz="900" b="0" u="none" baseline="0" dirty="0">
                          <a:solidFill>
                            <a:srgbClr val="FF0000"/>
                          </a:solidFill>
                          <a:latin typeface="Tahoma" panose="020B0604030504040204" pitchFamily="34" charset="0"/>
                          <a:ea typeface="Tahoma" panose="020B0604030504040204" pitchFamily="34" charset="0"/>
                          <a:cs typeface="Tahoma" panose="020B0604030504040204" pitchFamily="34" charset="0"/>
                        </a:rPr>
                        <a:t>มาตรฐานฝีมือแรงงาน </a:t>
                      </a:r>
                      <a:r>
                        <a:rPr lang="th-TH" sz="900" b="0" u="none" baseline="0" dirty="0" smtClean="0">
                          <a:solidFill>
                            <a:srgbClr val="FF0000"/>
                          </a:solidFill>
                          <a:latin typeface="Tahoma" panose="020B0604030504040204" pitchFamily="34" charset="0"/>
                          <a:ea typeface="Tahoma" panose="020B0604030504040204" pitchFamily="34" charset="0"/>
                          <a:cs typeface="Tahoma" panose="020B0604030504040204" pitchFamily="34" charset="0"/>
                        </a:rPr>
                        <a:t>(เป้าหมาย  คน) การส่งเสริมการพัฒนาฝีมือแรงงานภายใต้ พ.ร.บ.ส่งเสริมการพัฒนาฝีมือแรงงาน พ.ศ. 2545 (เป้าหมาย  คน) การรับรองความรู้ความสามารถ (เป้าหมาย .................... </a:t>
                      </a:r>
                      <a:r>
                        <a:rPr lang="th-TH" sz="900" b="0" u="none" baseline="0" dirty="0">
                          <a:solidFill>
                            <a:srgbClr val="FF0000"/>
                          </a:solidFill>
                          <a:latin typeface="Tahoma" panose="020B0604030504040204" pitchFamily="34" charset="0"/>
                          <a:ea typeface="Tahoma" panose="020B0604030504040204" pitchFamily="34" charset="0"/>
                          <a:cs typeface="Tahoma" panose="020B0604030504040204" pitchFamily="34" charset="0"/>
                        </a:rPr>
                        <a:t>คน)</a:t>
                      </a:r>
                      <a:endParaRPr lang="en-US" sz="900" b="0" u="sng"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เป้าหมายในแต่ละกิจกรรมตามข้อ 1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ที่บันทึกข้อมูลผลการพัฒนาฝีมือแรงงานลงในระบบรายงานผลการพัฒนาฝีมือแรงงาน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รวมทั้งการเบิกจ่ายเงินงบประมาณตามที่ได้รับจัดสรร (พิจารณาจากระบบ</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GFMIS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ของกรมบัญชีกลาง) รอบที่ 1 ผลการดำเนินการระหว่างวันที่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ผลการดำเนินการระหว่างวันที่ 1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หากหน่วยมีการเปลี่ยนแปลงจำนวนเป้าหมายที่จะมีผลต่อการประเมินตัวชี้วัด หน่วยงานจะต้องมีหนังสือชี้แจงเหตุผลมาที่กองแผนงานและสารสนเทศ เพื่อที่กองแผนงานและสารสนเทศจะได้พิจารณา และแจ้งศูนย์เทคโนโลยีสารสนเทศปรับจำนวนเป้าหมายในระบบ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KPI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ต่อไป</a:t>
                      </a:r>
                    </a:p>
                    <a:p>
                      <a:pPr marL="228600" indent="-228600">
                        <a:buAutoNum type="arabicPeriod" startAt="2"/>
                        <a:defRPr/>
                      </a:pPr>
                      <a:r>
                        <a:rPr lang="th-TH" sz="900" b="0" spc="-5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กองแผนงานและสารสนเทศ ผู้รับผิดชอบ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สุวรรณประเสริฐ/นายสรายุทธ ศศิสุวรรณ/นางสาวอารีย์ ชูผึ้ง/นางพัทธนันท์ ตีเมืองสอง</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2 245 7065 </a:t>
                      </a:r>
                    </a:p>
                    <a:p>
                      <a:pPr marL="228600" indent="-228600">
                        <a:buNone/>
                        <a:defRPr/>
                      </a:pP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กองบริหารการคลัง           ผู้รับผิดชอบ</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นางสาวยุวดี เก้าเอี้ยน/นางสาวอรพิน อินตาวิน</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0 2245 6166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35496" y="4554379"/>
            <a:ext cx="842493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เป้าหมายตามรอบประเมินที่..........</a:t>
            </a:r>
          </a:p>
        </p:txBody>
      </p:sp>
      <p:grpSp>
        <p:nvGrpSpPr>
          <p:cNvPr id="2" name="Group 4"/>
          <p:cNvGrpSpPr/>
          <p:nvPr/>
        </p:nvGrpSpPr>
        <p:grpSpPr>
          <a:xfrm>
            <a:off x="1057754" y="4611474"/>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60067080"/>
              </p:ext>
            </p:extLst>
          </p:nvPr>
        </p:nvGraphicFramePr>
        <p:xfrm>
          <a:off x="0" y="4937760"/>
          <a:ext cx="9006844" cy="115824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จำนวนผู้เข้ารับการพัฒนาฝีมือแรงงาน</a:t>
                      </a:r>
                      <a:r>
                        <a:rPr lang="th-TH" sz="800" b="0" kern="1200" baseline="0" dirty="0">
                          <a:solidFill>
                            <a:schemeClr val="tx1"/>
                          </a:solidFill>
                          <a:effectLst/>
                          <a:latin typeface="Tahoma" pitchFamily="34" charset="0"/>
                          <a:ea typeface="Tahoma" pitchFamily="34" charset="0"/>
                          <a:cs typeface="Tahoma" pitchFamily="34" charset="0"/>
                        </a:rPr>
                        <a:t> </a:t>
                      </a:r>
                      <a:r>
                        <a:rPr lang="th-TH" sz="800" b="0" kern="1200" baseline="0" dirty="0" smtClean="0">
                          <a:solidFill>
                            <a:schemeClr val="tx1"/>
                          </a:solidFill>
                          <a:effectLst/>
                          <a:latin typeface="Tahoma" pitchFamily="34" charset="0"/>
                          <a:ea typeface="Tahoma" pitchFamily="34" charset="0"/>
                          <a:cs typeface="Tahoma" pitchFamily="34" charset="0"/>
                        </a:rPr>
                        <a:t>ตาม</a:t>
                      </a:r>
                      <a:r>
                        <a:rPr lang="th-TH" sz="800" b="0" kern="1200" dirty="0" smtClean="0">
                          <a:solidFill>
                            <a:schemeClr val="tx1"/>
                          </a:solidFill>
                          <a:effectLst/>
                          <a:latin typeface="Tahoma" pitchFamily="34" charset="0"/>
                          <a:ea typeface="Tahoma" pitchFamily="34" charset="0"/>
                          <a:cs typeface="Tahoma" pitchFamily="34" charset="0"/>
                        </a:rPr>
                        <a:t>โครงการที่กำหนด</a:t>
                      </a:r>
                      <a:r>
                        <a:rPr lang="th-TH" sz="800" b="0" kern="1200" baseline="0" dirty="0" smtClean="0">
                          <a:solidFill>
                            <a:schemeClr val="tx1"/>
                          </a:solidFill>
                          <a:effectLst/>
                          <a:latin typeface="Tahoma" pitchFamily="34" charset="0"/>
                          <a:ea typeface="Tahoma" pitchFamily="34" charset="0"/>
                          <a:cs typeface="Tahoma" pitchFamily="34" charset="0"/>
                        </a:rPr>
                        <a:t> และดำเนินการ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r>
                        <a:rPr lang="th-TH" sz="800" b="0" kern="1200" dirty="0">
                          <a:solidFill>
                            <a:schemeClr val="tx1"/>
                          </a:solidFill>
                          <a:effectLst/>
                          <a:latin typeface="Tahoma" pitchFamily="34" charset="0"/>
                          <a:ea typeface="Tahoma" pitchFamily="34" charset="0"/>
                          <a:cs typeface="Tahoma" pitchFamily="34" charset="0"/>
                        </a:rPr>
                        <a:t>ร้อยละ</a:t>
                      </a:r>
                      <a:r>
                        <a:rPr lang="th-TH" sz="800" b="0" kern="1200" baseline="0" dirty="0">
                          <a:solidFill>
                            <a:schemeClr val="tx1"/>
                          </a:solidFill>
                          <a:effectLst/>
                          <a:latin typeface="Tahoma" pitchFamily="34" charset="0"/>
                          <a:ea typeface="Tahoma" pitchFamily="34" charset="0"/>
                          <a:cs typeface="Tahoma" pitchFamily="34" charset="0"/>
                        </a:rPr>
                        <a:t> 55</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rgbClr val="FF0000"/>
                          </a:solidFill>
                          <a:effectLst/>
                          <a:latin typeface="Tahoma" pitchFamily="34" charset="0"/>
                          <a:ea typeface="Tahoma" pitchFamily="34" charset="0"/>
                          <a:cs typeface="Tahoma" pitchFamily="34" charset="0"/>
                        </a:rPr>
                        <a:t>เบิกจ่ายเงิน</a:t>
                      </a:r>
                      <a:r>
                        <a:rPr lang="th-TH" sz="800" b="0" kern="1200" dirty="0" smtClean="0">
                          <a:solidFill>
                            <a:srgbClr val="FF0000"/>
                          </a:solidFill>
                          <a:effectLst/>
                          <a:latin typeface="Tahoma" pitchFamily="34" charset="0"/>
                          <a:ea typeface="Tahoma" pitchFamily="34" charset="0"/>
                          <a:cs typeface="Tahoma" pitchFamily="34" charset="0"/>
                        </a:rPr>
                        <a:t>งบประมาณภาพรวม</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rgbClr val="FF0000"/>
                          </a:solidFill>
                          <a:effectLst/>
                          <a:latin typeface="Tahoma" pitchFamily="34" charset="0"/>
                          <a:ea typeface="Tahoma" pitchFamily="34" charset="0"/>
                          <a:cs typeface="Tahoma" pitchFamily="34" charset="0"/>
                        </a:rPr>
                        <a:t>    ไม่</a:t>
                      </a:r>
                      <a:r>
                        <a:rPr lang="th-TH" sz="800" b="0" kern="1200" dirty="0">
                          <a:solidFill>
                            <a:srgbClr val="FF0000"/>
                          </a:solidFill>
                          <a:effectLst/>
                          <a:latin typeface="Tahoma" pitchFamily="34" charset="0"/>
                          <a:ea typeface="Tahoma" pitchFamily="34" charset="0"/>
                          <a:cs typeface="Tahoma" pitchFamily="34" charset="0"/>
                        </a:rPr>
                        <a:t>น้อยกว่า   ร้อยละ </a:t>
                      </a:r>
                      <a:r>
                        <a:rPr lang="th-TH" sz="800" b="0" kern="1200" dirty="0" smtClean="0">
                          <a:solidFill>
                            <a:srgbClr val="FF0000"/>
                          </a:solidFill>
                          <a:effectLst/>
                          <a:latin typeface="Tahoma" pitchFamily="34" charset="0"/>
                          <a:ea typeface="Tahoma" pitchFamily="34" charset="0"/>
                          <a:cs typeface="Tahoma" pitchFamily="34" charset="0"/>
                        </a:rPr>
                        <a:t>............</a:t>
                      </a:r>
                      <a:endParaRPr lang="th-TH" sz="800" b="0" kern="1200" dirty="0">
                        <a:solidFill>
                          <a:srgbClr val="FF0000"/>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a:t>
                      </a:r>
                      <a:r>
                        <a:rPr lang="th-TH" sz="800" b="0" kern="1200" dirty="0" smtClean="0">
                          <a:solidFill>
                            <a:schemeClr val="tx1"/>
                          </a:solidFill>
                          <a:effectLst/>
                          <a:latin typeface="Tahoma" pitchFamily="34" charset="0"/>
                          <a:ea typeface="Tahoma" pitchFamily="34" charset="0"/>
                          <a:cs typeface="Tahoma" pitchFamily="34" charset="0"/>
                        </a:rPr>
                        <a:t>แรงงานตามโครงการที่กำหนด และดำเ</a:t>
                      </a:r>
                      <a:r>
                        <a:rPr lang="th-TH" sz="800" b="0" kern="1200" baseline="0" dirty="0" smtClean="0">
                          <a:solidFill>
                            <a:schemeClr val="tx1"/>
                          </a:solidFill>
                          <a:effectLst/>
                          <a:latin typeface="Tahoma" pitchFamily="34" charset="0"/>
                          <a:ea typeface="Tahoma" pitchFamily="34" charset="0"/>
                          <a:cs typeface="Tahoma" pitchFamily="34" charset="0"/>
                        </a:rPr>
                        <a:t>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r>
                        <a:rPr lang="th-TH" sz="800" b="0" kern="1200" dirty="0">
                          <a:solidFill>
                            <a:schemeClr val="tx1"/>
                          </a:solidFill>
                          <a:effectLst/>
                          <a:latin typeface="Tahoma" pitchFamily="34" charset="0"/>
                          <a:ea typeface="Tahoma" pitchFamily="34" charset="0"/>
                          <a:cs typeface="Tahoma" pitchFamily="34" charset="0"/>
                        </a:rPr>
                        <a:t>ร้อยละ</a:t>
                      </a:r>
                      <a:r>
                        <a:rPr lang="th-TH" sz="800" b="0" kern="1200" baseline="0" dirty="0">
                          <a:solidFill>
                            <a:schemeClr val="tx1"/>
                          </a:solidFill>
                          <a:effectLst/>
                          <a:latin typeface="Tahoma" pitchFamily="34" charset="0"/>
                          <a:ea typeface="Tahoma" pitchFamily="34" charset="0"/>
                          <a:cs typeface="Tahoma" pitchFamily="34" charset="0"/>
                        </a:rPr>
                        <a:t> </a:t>
                      </a:r>
                      <a:r>
                        <a:rPr lang="en-US" sz="800" b="0" kern="1200" baseline="0" dirty="0">
                          <a:solidFill>
                            <a:schemeClr val="tx1"/>
                          </a:solidFill>
                          <a:effectLst/>
                          <a:latin typeface="Tahoma" pitchFamily="34" charset="0"/>
                          <a:ea typeface="Tahoma" pitchFamily="34" charset="0"/>
                          <a:cs typeface="Tahoma" pitchFamily="34" charset="0"/>
                        </a:rPr>
                        <a:t>100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rgbClr val="FF0000"/>
                          </a:solidFill>
                          <a:effectLst/>
                          <a:latin typeface="Tahoma" pitchFamily="34" charset="0"/>
                          <a:ea typeface="Tahoma" pitchFamily="34" charset="0"/>
                          <a:cs typeface="Tahoma" pitchFamily="34" charset="0"/>
                        </a:rPr>
                        <a:t>เบิกจ่ายเงินงบประมาณภาพรวม       ไม่น้อยกว่า ร้อยละ </a:t>
                      </a:r>
                      <a:r>
                        <a:rPr lang="th-TH" sz="800" b="0" kern="1200" dirty="0" smtClean="0">
                          <a:solidFill>
                            <a:srgbClr val="FF0000"/>
                          </a:solidFill>
                          <a:effectLst/>
                          <a:latin typeface="Tahoma" pitchFamily="34" charset="0"/>
                          <a:ea typeface="Tahoma" pitchFamily="34" charset="0"/>
                          <a:cs typeface="Tahoma" pitchFamily="34" charset="0"/>
                        </a:rPr>
                        <a:t>.............</a:t>
                      </a:r>
                      <a:endParaRPr lang="th-TH" sz="800" b="0" kern="1200" dirty="0">
                        <a:solidFill>
                          <a:srgbClr val="FF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nvPr>
        </p:nvGraphicFramePr>
        <p:xfrm>
          <a:off x="1451714" y="3169920"/>
          <a:ext cx="7158885" cy="868680"/>
        </p:xfrm>
        <a:graphic>
          <a:graphicData uri="http://schemas.openxmlformats.org/drawingml/2006/table">
            <a:tbl>
              <a:tblPr firstRow="1" bandRow="1">
                <a:tableStyleId>{5C22544A-7EE6-4342-B048-85BDC9FD1C3A}</a:tableStyleId>
              </a:tblPr>
              <a:tblGrid>
                <a:gridCol w="1993618">
                  <a:extLst>
                    <a:ext uri="{9D8B030D-6E8A-4147-A177-3AD203B41FA5}">
                      <a16:colId xmlns:a16="http://schemas.microsoft.com/office/drawing/2014/main" xmlns="" val="20000"/>
                    </a:ext>
                  </a:extLst>
                </a:gridCol>
                <a:gridCol w="4794537">
                  <a:extLst>
                    <a:ext uri="{9D8B030D-6E8A-4147-A177-3AD203B41FA5}">
                      <a16:colId xmlns:a16="http://schemas.microsoft.com/office/drawing/2014/main" xmlns="" val="20001"/>
                    </a:ext>
                  </a:extLst>
                </a:gridCol>
                <a:gridCol w="370730">
                  <a:extLst>
                    <a:ext uri="{9D8B030D-6E8A-4147-A177-3AD203B41FA5}">
                      <a16:colId xmlns:a16="http://schemas.microsoft.com/office/drawing/2014/main" xmlns="" val="20002"/>
                    </a:ext>
                  </a:extLst>
                </a:gridCol>
              </a:tblGrid>
              <a:tr h="2376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spc="0" baseline="0" dirty="0">
                          <a:solidFill>
                            <a:schemeClr val="tx1"/>
                          </a:solidFill>
                          <a:latin typeface="Tahoma" pitchFamily="34" charset="0"/>
                          <a:ea typeface="Tahoma" pitchFamily="34" charset="0"/>
                          <a:cs typeface="Tahoma" pitchFamily="34" charset="0"/>
                        </a:rPr>
                        <a:t>ร้อยละของการบรรลุเป้าหมาย             ตามแผนการปฏิบัติงาน       </a:t>
                      </a:r>
                      <a:r>
                        <a:rPr lang="en-US" sz="900" b="0" spc="0" baseline="0" dirty="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   </a:t>
                      </a:r>
                      <a:r>
                        <a:rPr lang="en-US" sz="900" b="0" spc="0" baseline="0" dirty="0">
                          <a:solidFill>
                            <a:schemeClr val="tx1"/>
                          </a:solidFill>
                          <a:latin typeface="Tahoma" pitchFamily="34" charset="0"/>
                          <a:ea typeface="Tahoma" pitchFamily="34" charset="0"/>
                          <a:cs typeface="Tahoma" pitchFamily="34" charset="0"/>
                        </a:rPr>
                        <a:t>   =</a:t>
                      </a:r>
                      <a:endParaRPr lang="th-TH" sz="900" b="0" spc="0" baseline="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spc="0" baseline="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spc="0" dirty="0">
                          <a:solidFill>
                            <a:schemeClr val="tx1"/>
                          </a:solidFill>
                          <a:latin typeface="Tahoma" pitchFamily="34" charset="0"/>
                          <a:ea typeface="Tahoma" pitchFamily="34" charset="0"/>
                          <a:cs typeface="Tahoma" pitchFamily="34" charset="0"/>
                        </a:rPr>
                        <a:t>จำนวนผู้เข้ารับ</a:t>
                      </a:r>
                      <a:r>
                        <a:rPr lang="th-TH" sz="900" b="0" spc="0" dirty="0" smtClean="0">
                          <a:solidFill>
                            <a:schemeClr val="tx1"/>
                          </a:solidFill>
                          <a:latin typeface="Tahoma" pitchFamily="34" charset="0"/>
                          <a:ea typeface="Tahoma" pitchFamily="34" charset="0"/>
                          <a:cs typeface="Tahoma" pitchFamily="34" charset="0"/>
                        </a:rPr>
                        <a:t>การพัฒนาฝีมือแรงงาน</a:t>
                      </a:r>
                      <a:r>
                        <a:rPr lang="th-TH" sz="900" b="0" spc="0" baseline="0" dirty="0" smtClean="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(ฝึกอบรม </a:t>
                      </a:r>
                      <a:r>
                        <a:rPr lang="th-TH" sz="900" b="0" spc="0" baseline="0" dirty="0" smtClean="0">
                          <a:solidFill>
                            <a:schemeClr val="tx1"/>
                          </a:solidFill>
                          <a:latin typeface="Tahoma" pitchFamily="34" charset="0"/>
                          <a:ea typeface="Tahoma" pitchFamily="34" charset="0"/>
                          <a:cs typeface="Tahoma" pitchFamily="34" charset="0"/>
                        </a:rPr>
                        <a:t>ทดสอบ</a:t>
                      </a:r>
                      <a:r>
                        <a:rPr lang="th-TH" sz="900" b="0" spc="0" baseline="0" dirty="0">
                          <a:solidFill>
                            <a:schemeClr val="tx1"/>
                          </a:solidFill>
                          <a:latin typeface="Tahoma" pitchFamily="34" charset="0"/>
                          <a:ea typeface="Tahoma" pitchFamily="34" charset="0"/>
                          <a:cs typeface="Tahoma" pitchFamily="34" charset="0"/>
                        </a:rPr>
                        <a:t>มาตรฐานฝีมือ</a:t>
                      </a:r>
                      <a:r>
                        <a:rPr lang="th-TH" sz="900" b="0" spc="0" baseline="0" dirty="0" smtClean="0">
                          <a:solidFill>
                            <a:schemeClr val="tx1"/>
                          </a:solidFill>
                          <a:latin typeface="Tahoma" pitchFamily="34" charset="0"/>
                          <a:ea typeface="Tahoma" pitchFamily="34" charset="0"/>
                          <a:cs typeface="Tahoma" pitchFamily="34" charset="0"/>
                        </a:rPr>
                        <a:t>แรงงาน ส่งเสริมการพัฒนาฝีมือแรงงาน ภายใต้ พ.ร.บ. พ.ศ.2545 รับรองความรู้ความสามารถ)</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dirty="0">
                          <a:solidFill>
                            <a:schemeClr val="tx1"/>
                          </a:solidFill>
                          <a:latin typeface="Tahoma" pitchFamily="34" charset="0"/>
                          <a:ea typeface="Tahoma" pitchFamily="34" charset="0"/>
                          <a:cs typeface="Tahoma" pitchFamily="34" charset="0"/>
                        </a:rPr>
                        <a:t>ที่ดำเนินการแล้วเสร็จ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spc="-40" dirty="0">
                          <a:solidFill>
                            <a:schemeClr val="tx1"/>
                          </a:solidFill>
                          <a:latin typeface="Tahoma" pitchFamily="34" charset="0"/>
                          <a:ea typeface="Tahoma" pitchFamily="34" charset="0"/>
                          <a:cs typeface="Tahoma" pitchFamily="34" charset="0"/>
                        </a:rPr>
                        <a:t>X</a:t>
                      </a:r>
                      <a:r>
                        <a:rPr lang="en-US" sz="900" b="0" spc="-40" baseline="0" dirty="0">
                          <a:solidFill>
                            <a:schemeClr val="tx1"/>
                          </a:solidFill>
                          <a:latin typeface="Tahoma" pitchFamily="34" charset="0"/>
                          <a:ea typeface="Tahoma" pitchFamily="34" charset="0"/>
                          <a:cs typeface="Tahoma" pitchFamily="34" charset="0"/>
                        </a:rPr>
                        <a:t> 100</a:t>
                      </a:r>
                      <a:endParaRPr lang="th-TH" sz="900" b="0" spc="-4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vMerge="1">
                  <a:txBody>
                    <a:bodyPr/>
                    <a:lstStyle/>
                    <a:p>
                      <a:endParaRPr lang="th-TH" dirty="0"/>
                    </a:p>
                  </a:txBody>
                  <a:tcPr>
                    <a:noFill/>
                  </a:tcPr>
                </a:tc>
                <a:tc>
                  <a:txBody>
                    <a:bodyPr/>
                    <a:lstStyle/>
                    <a:p>
                      <a:r>
                        <a:rPr lang="th-TH" sz="900" b="0" spc="-40" dirty="0">
                          <a:latin typeface="Tahoma" pitchFamily="34" charset="0"/>
                          <a:ea typeface="Tahoma" pitchFamily="34" charset="0"/>
                          <a:cs typeface="Tahoma" pitchFamily="34" charset="0"/>
                        </a:rPr>
                        <a:t>       </a:t>
                      </a:r>
                      <a:r>
                        <a:rPr lang="th-TH" sz="900" b="0" spc="-40" baseline="0" dirty="0">
                          <a:latin typeface="Tahoma" pitchFamily="34" charset="0"/>
                          <a:ea typeface="Tahoma" pitchFamily="34" charset="0"/>
                          <a:cs typeface="Tahoma" pitchFamily="34" charset="0"/>
                        </a:rPr>
                        <a:t> </a:t>
                      </a:r>
                      <a:r>
                        <a:rPr lang="th-TH" sz="900" b="0" spc="-40" baseline="0" dirty="0" smtClean="0">
                          <a:latin typeface="Tahoma" pitchFamily="34" charset="0"/>
                          <a:ea typeface="Tahoma" pitchFamily="34" charset="0"/>
                          <a:cs typeface="Tahoma" pitchFamily="34" charset="0"/>
                        </a:rPr>
                        <a:t>          </a:t>
                      </a:r>
                      <a:r>
                        <a:rPr lang="th-TH" sz="900" b="0" spc="0" dirty="0" smtClean="0">
                          <a:latin typeface="Tahoma" pitchFamily="34" charset="0"/>
                          <a:ea typeface="Tahoma" pitchFamily="34" charset="0"/>
                          <a:cs typeface="Tahoma" pitchFamily="34" charset="0"/>
                        </a:rPr>
                        <a:t>เป้าหมาย</a:t>
                      </a:r>
                      <a:r>
                        <a:rPr lang="th-TH" sz="900" b="0" spc="0" dirty="0">
                          <a:latin typeface="Tahoma" pitchFamily="34" charset="0"/>
                          <a:ea typeface="Tahoma" pitchFamily="34" charset="0"/>
                          <a:cs typeface="Tahoma" pitchFamily="34" charset="0"/>
                        </a:rPr>
                        <a:t>การดำเนินการที่ได้รับในทุกโครงการ</a:t>
                      </a:r>
                      <a:r>
                        <a:rPr lang="th-TH" sz="900" b="0" spc="0" baseline="0" dirty="0">
                          <a:latin typeface="Tahoma" pitchFamily="34" charset="0"/>
                          <a:ea typeface="Tahoma" pitchFamily="34" charset="0"/>
                          <a:cs typeface="Tahoma" pitchFamily="34" charset="0"/>
                        </a:rPr>
                        <a:t> ฝึกอบรม </a:t>
                      </a:r>
                      <a:r>
                        <a:rPr lang="th-TH" sz="900" b="0" spc="0" baseline="0" dirty="0" smtClean="0">
                          <a:latin typeface="Tahoma" pitchFamily="34" charset="0"/>
                          <a:ea typeface="Tahoma" pitchFamily="34" charset="0"/>
                          <a:cs typeface="Tahoma" pitchFamily="34" charset="0"/>
                        </a:rPr>
                        <a:t>ทดสอบมาตรฐานฝีมือแรงงาน </a:t>
                      </a:r>
                    </a:p>
                    <a:p>
                      <a:r>
                        <a:rPr lang="th-TH" sz="900" b="0" spc="0" baseline="0" dirty="0" smtClean="0">
                          <a:latin typeface="Tahoma" pitchFamily="34" charset="0"/>
                          <a:ea typeface="Tahoma" pitchFamily="34" charset="0"/>
                          <a:cs typeface="Tahoma" pitchFamily="34" charset="0"/>
                        </a:rPr>
                        <a:t>               ส่งเสริมการพัฒนาฝีมือแรงงาน ภายใต้ พ.ร.บ. พ.ศ. 2545 รับรองความรู้ความสามารถ</a:t>
                      </a:r>
                      <a:endParaRPr lang="th-TH" sz="900" b="0" spc="0" dirty="0">
                        <a:latin typeface="Tahoma" pitchFamily="34" charset="0"/>
                        <a:ea typeface="Tahoma" pitchFamily="34" charset="0"/>
                        <a:cs typeface="Tahoma" pitchFamily="34" charset="0"/>
                      </a:endParaRPr>
                    </a:p>
                    <a:p>
                      <a:r>
                        <a:rPr lang="th-TH" sz="900" b="0" spc="-40" dirty="0">
                          <a:latin typeface="Tahoma" pitchFamily="34" charset="0"/>
                          <a:ea typeface="Tahoma" pitchFamily="34" charset="0"/>
                          <a:cs typeface="Tahoma" pitchFamily="34" charset="0"/>
                        </a:rPr>
                        <a:t>     </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nvPr>
        </p:nvGraphicFramePr>
        <p:xfrm>
          <a:off x="1579290" y="3972560"/>
          <a:ext cx="6735840" cy="599440"/>
        </p:xfrm>
        <a:graphic>
          <a:graphicData uri="http://schemas.openxmlformats.org/drawingml/2006/table">
            <a:tbl>
              <a:tblPr firstRow="1" bandRow="1">
                <a:tableStyleId>{5C22544A-7EE6-4342-B048-85BDC9FD1C3A}</a:tableStyleId>
              </a:tblPr>
              <a:tblGrid>
                <a:gridCol w="1981727">
                  <a:extLst>
                    <a:ext uri="{9D8B030D-6E8A-4147-A177-3AD203B41FA5}">
                      <a16:colId xmlns:a16="http://schemas.microsoft.com/office/drawing/2014/main" xmlns="" val="20000"/>
                    </a:ext>
                  </a:extLst>
                </a:gridCol>
                <a:gridCol w="3928264">
                  <a:extLst>
                    <a:ext uri="{9D8B030D-6E8A-4147-A177-3AD203B41FA5}">
                      <a16:colId xmlns:a16="http://schemas.microsoft.com/office/drawing/2014/main" xmlns="" val="20001"/>
                    </a:ext>
                  </a:extLst>
                </a:gridCol>
                <a:gridCol w="825849">
                  <a:extLst>
                    <a:ext uri="{9D8B030D-6E8A-4147-A177-3AD203B41FA5}">
                      <a16:colId xmlns:a16="http://schemas.microsoft.com/office/drawing/2014/main" xmlns="" val="20002"/>
                    </a:ext>
                  </a:extLst>
                </a:gridCol>
              </a:tblGrid>
              <a:tr h="2160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ร้อยละการเบิกจ่ายงบประมาณ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ของหน่วยงาน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งบประมาณที่หน่วยงานเบิกจ่ายภาพรวม (พิจารณาจากระบบ</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GFMIS)</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งบประมาณที่หน่วยงานได้รับทั้งหมด</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275" y="652463"/>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a:solidFill>
                  <a:schemeClr val="tx1"/>
                </a:solidFill>
                <a:latin typeface="Tahoma" pitchFamily="34" charset="0"/>
                <a:ea typeface="Tahoma" pitchFamily="34" charset="0"/>
                <a:cs typeface="Tahoma" pitchFamily="34" charset="0"/>
              </a:rPr>
              <a:t>1.2 ตัวชี้วัด </a:t>
            </a:r>
            <a:r>
              <a:rPr lang="en-US" sz="14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
        <p:nvSpPr>
          <p:cNvPr id="2053" name="TextBox 11"/>
          <p:cNvSpPr txBox="1">
            <a:spLocks noChangeArrowheads="1"/>
          </p:cNvSpPr>
          <p:nvPr/>
        </p:nvSpPr>
        <p:spPr bwMode="auto">
          <a:xfrm>
            <a:off x="152400" y="158591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35262592"/>
              </p:ext>
            </p:extLst>
          </p:nvPr>
        </p:nvGraphicFramePr>
        <p:xfrm>
          <a:off x="152401" y="1933575"/>
          <a:ext cx="8610600" cy="2590800"/>
        </p:xfrm>
        <a:graphic>
          <a:graphicData uri="http://schemas.openxmlformats.org/drawingml/2006/table">
            <a:tbl>
              <a:tblPr firstRow="1" bandRow="1">
                <a:tableStyleId>{5C22544A-7EE6-4342-B048-85BDC9FD1C3A}</a:tableStyleId>
              </a:tblPr>
              <a:tblGrid>
                <a:gridCol w="8610600">
                  <a:extLst>
                    <a:ext uri="{9D8B030D-6E8A-4147-A177-3AD203B41FA5}">
                      <a16:colId xmlns:a16="http://schemas.microsoft.com/office/drawing/2014/main" xmlns="" val="20000"/>
                    </a:ext>
                  </a:extLst>
                </a:gridCol>
              </a:tblGrid>
              <a:tr h="25908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พิจารณาจากจำนวนพนักงานที่ได้รับการฝึกอบรมฝีมือแรงงานจากสถานประกอบกิจการ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ที่นายทะเบียนให้ความเห็นชอบหลักสูตร รายละเอียดที่เกี่ยวข้อง และค่าใช้จ่ายในการฝึก</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อบรมฝีมือแรงงาน ประจำปีงบประมาณ 2562 ระหว่างวันที่ 1 ตุลาคม 2561 – 30 กันยายน 2562 เทียบกับเป้าหมายการดำเนินงานที่ได้รับตามกิจกรรมส่งเสริมและสนับสนุนให้</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สถานประกอบกิจการดำเนินการฝึกอบรมตามพระราชบัญญัติส่งเสริมการพัฒนาฝีมือแรงงาน พ.ศ. 2545 ประจำปีงบประมาณ 2562 จำนวน 3.7 ล้านคน ระหว่างวันที่ 1 ตุลาคม 2561 – 30 กันยายน 2562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บันทึกข้อมูลผลการพัฒนาฝีมือแรงงานลงในระบบรายงานผลการพัฒนาฝีมือแรงงาน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2.    กรณีหน่วยงานเปลี่ยนแปลงเป้าหมายกิจกรรมที่กำหนดไว้ตามแผนพัฒนาฝีมือแรงงานประจำปีงบประมาณ</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2562 ต้องได้รับความเห็นชอบจากกรมฯ (กองแผนงานและสารสนเทศ) </a:t>
                      </a:r>
                    </a:p>
                    <a:p>
                      <a:pPr marL="228600" indent="-228600">
                        <a:buNone/>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    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นางสุรัชตา พ่อธานี ,นางสาวจัน</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ทกานต์</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ช่วยรอด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0 2246 1937</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2056" name="TextBox 14"/>
          <p:cNvSpPr txBox="1">
            <a:spLocks noChangeArrowheads="1"/>
          </p:cNvSpPr>
          <p:nvPr/>
        </p:nvSpPr>
        <p:spPr bwMode="auto">
          <a:xfrm>
            <a:off x="34925" y="4564062"/>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เป้าหมายตามรอบประเมินที่..........</a:t>
            </a:r>
          </a:p>
        </p:txBody>
      </p:sp>
      <p:grpSp>
        <p:nvGrpSpPr>
          <p:cNvPr id="2" name="Group 4"/>
          <p:cNvGrpSpPr>
            <a:grpSpLocks/>
          </p:cNvGrpSpPr>
          <p:nvPr/>
        </p:nvGrpSpPr>
        <p:grpSpPr bwMode="auto">
          <a:xfrm>
            <a:off x="1057275" y="47244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201718786"/>
              </p:ext>
            </p:extLst>
          </p:nvPr>
        </p:nvGraphicFramePr>
        <p:xfrm>
          <a:off x="60956" y="5267325"/>
          <a:ext cx="9006844" cy="115824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จำนวนพนักงานที่ได้รับการฝึกอบรม</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a:solidFill>
                            <a:schemeClr val="tx1"/>
                          </a:solidFill>
                          <a:effectLst/>
                          <a:latin typeface="Tahoma" pitchFamily="34" charset="0"/>
                          <a:ea typeface="Tahoma" pitchFamily="34" charset="0"/>
                          <a:cs typeface="Tahoma" pitchFamily="34" charset="0"/>
                        </a:rPr>
                        <a:t>ฝีมือแรงงานจากสถานประกอบกิจการ </a:t>
                      </a:r>
                      <a:br>
                        <a:rPr lang="th-TH" sz="800" b="0" kern="1200" dirty="0">
                          <a:solidFill>
                            <a:schemeClr val="tx1"/>
                          </a:solidFill>
                          <a:effectLst/>
                          <a:latin typeface="Tahoma" pitchFamily="34" charset="0"/>
                          <a:ea typeface="Tahoma" pitchFamily="34" charset="0"/>
                          <a:cs typeface="Tahoma" pitchFamily="34" charset="0"/>
                        </a:rPr>
                      </a:br>
                      <a:r>
                        <a:rPr lang="th-TH" sz="800" b="0" kern="1200" dirty="0">
                          <a:solidFill>
                            <a:schemeClr val="tx1"/>
                          </a:solidFill>
                          <a:effectLst/>
                          <a:latin typeface="Tahoma" pitchFamily="34" charset="0"/>
                          <a:ea typeface="Tahoma" pitchFamily="34" charset="0"/>
                          <a:cs typeface="Tahoma" pitchFamily="34" charset="0"/>
                        </a:rPr>
                        <a:t>ซึ่งนายทะเบียนให้ความเห็นชอบ</a:t>
                      </a:r>
                      <a:br>
                        <a:rPr lang="th-TH" sz="800" b="0" kern="1200" dirty="0">
                          <a:solidFill>
                            <a:schemeClr val="tx1"/>
                          </a:solidFill>
                          <a:effectLst/>
                          <a:latin typeface="Tahoma" pitchFamily="34" charset="0"/>
                          <a:ea typeface="Tahoma" pitchFamily="34" charset="0"/>
                          <a:cs typeface="Tahoma" pitchFamily="34" charset="0"/>
                        </a:rPr>
                      </a:br>
                      <a:r>
                        <a:rPr lang="th-TH" sz="800" b="0" kern="1200" dirty="0">
                          <a:solidFill>
                            <a:schemeClr val="tx1"/>
                          </a:solidFill>
                          <a:effectLst/>
                          <a:latin typeface="Tahoma" pitchFamily="34" charset="0"/>
                          <a:ea typeface="Tahoma" pitchFamily="34" charset="0"/>
                          <a:cs typeface="Tahoma" pitchFamily="34" charset="0"/>
                        </a:rPr>
                        <a:t>หลักสูตรฯ ตาม พ.ร.บ. ส่งเสริมฯ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a:solidFill>
                            <a:schemeClr val="tx1"/>
                          </a:solidFill>
                          <a:effectLst/>
                          <a:latin typeface="Tahoma" pitchFamily="34" charset="0"/>
                          <a:ea typeface="Tahoma" pitchFamily="34" charset="0"/>
                          <a:cs typeface="Tahoma" pitchFamily="34" charset="0"/>
                        </a:rPr>
                        <a:t>พ.ศ. 2545 ร้อยละ</a:t>
                      </a:r>
                      <a:r>
                        <a:rPr lang="th-TH" sz="800" b="0" kern="1200" baseline="0" dirty="0">
                          <a:solidFill>
                            <a:schemeClr val="tx1"/>
                          </a:solidFill>
                          <a:effectLst/>
                          <a:latin typeface="Tahoma" pitchFamily="34" charset="0"/>
                          <a:ea typeface="Tahoma" pitchFamily="34" charset="0"/>
                          <a:cs typeface="Tahoma" pitchFamily="34" charset="0"/>
                        </a:rPr>
                        <a:t> 50</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พนักงานที่ได้รับการฝึกอบรมฝีมือแรงงานจากสถานประกอบกิจการซึ่งนายทะเบียนให้ความเห็นชอบหลักสูตรฯ ตาม พ.ร.บ. ส่งเสริมฯ     พ.ศ. 2545 ร้อยละ 100</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3474203042"/>
              </p:ext>
            </p:extLst>
          </p:nvPr>
        </p:nvGraphicFramePr>
        <p:xfrm>
          <a:off x="1295400" y="3019425"/>
          <a:ext cx="6735840" cy="1143000"/>
        </p:xfrm>
        <a:graphic>
          <a:graphicData uri="http://schemas.openxmlformats.org/drawingml/2006/table">
            <a:tbl>
              <a:tblPr firstRow="1" bandRow="1">
                <a:tableStyleId>{5C22544A-7EE6-4342-B048-85BDC9FD1C3A}</a:tableStyleId>
              </a:tblPr>
              <a:tblGrid>
                <a:gridCol w="2133600">
                  <a:extLst>
                    <a:ext uri="{9D8B030D-6E8A-4147-A177-3AD203B41FA5}">
                      <a16:colId xmlns:a16="http://schemas.microsoft.com/office/drawing/2014/main" xmlns="" val="20000"/>
                    </a:ext>
                  </a:extLst>
                </a:gridCol>
                <a:gridCol w="3867192">
                  <a:extLst>
                    <a:ext uri="{9D8B030D-6E8A-4147-A177-3AD203B41FA5}">
                      <a16:colId xmlns:a16="http://schemas.microsoft.com/office/drawing/2014/main" xmlns="" val="20001"/>
                    </a:ext>
                  </a:extLst>
                </a:gridCol>
                <a:gridCol w="735048">
                  <a:extLst>
                    <a:ext uri="{9D8B030D-6E8A-4147-A177-3AD203B41FA5}">
                      <a16:colId xmlns:a16="http://schemas.microsoft.com/office/drawing/2014/main" xmlns="" val="20002"/>
                    </a:ext>
                  </a:extLst>
                </a:gridCol>
              </a:tblGrid>
              <a:tr h="2376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ร้อยละของจำนวนพนักงานที่ได้รับการพัฒนาฝีมือจากสถานประกอบกิจการที่   </a:t>
                      </a:r>
                      <a:r>
                        <a:rPr lang="en-US" sz="900" b="0" dirty="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ได้รับการส่งเสริม ตาม พ.ร.บ. ส่งเสริมฯ พ.ศ. 2545</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จำนวนพนักงานที่ได้รับการฝึกอบรมฝีมือแรงงานจากสถานประกอบกิจการซึ่ง     นายทะเบียนให้ความเห็นชอบหลักสูตร ฯ ตาม พ.ร.บ.ส่งเสริมฯ พ.ศ. 2545 ระหว่างวันที่ 1 ตุลาคม 2561 – 30</a:t>
                      </a:r>
                      <a:r>
                        <a:rPr lang="th-TH" sz="900" b="0" baseline="0" dirty="0">
                          <a:solidFill>
                            <a:schemeClr val="tx1"/>
                          </a:solidFill>
                          <a:latin typeface="Tahoma" pitchFamily="34" charset="0"/>
                          <a:ea typeface="Tahoma" pitchFamily="34" charset="0"/>
                          <a:cs typeface="Tahoma" pitchFamily="34" charset="0"/>
                        </a:rPr>
                        <a:t> กันยายน 2562 (คน)</a:t>
                      </a:r>
                      <a:r>
                        <a:rPr lang="th-TH" sz="900" b="0" dirty="0">
                          <a:solidFill>
                            <a:schemeClr val="tx1"/>
                          </a:solidFill>
                          <a:latin typeface="Tahoma" pitchFamily="34" charset="0"/>
                          <a:ea typeface="Tahoma" pitchFamily="34" charset="0"/>
                          <a:cs typeface="Tahoma" pitchFamily="34" charset="0"/>
                        </a:rPr>
                        <a:t>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vMerge="1">
                  <a:txBody>
                    <a:bodyPr/>
                    <a:lstStyle/>
                    <a:p>
                      <a:endParaRPr lang="th-TH" dirty="0"/>
                    </a:p>
                  </a:txBody>
                  <a:tcPr>
                    <a:noFill/>
                  </a:tcPr>
                </a:tc>
                <a:tc>
                  <a:txBody>
                    <a:bodyPr/>
                    <a:lstStyle/>
                    <a:p>
                      <a:pPr algn="ctr"/>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 </a:t>
                      </a:r>
                      <a:r>
                        <a:rPr lang="th-TH" sz="900" b="0" dirty="0">
                          <a:latin typeface="Tahoma" pitchFamily="34" charset="0"/>
                          <a:ea typeface="Tahoma" pitchFamily="34" charset="0"/>
                          <a:cs typeface="Tahoma" pitchFamily="34" charset="0"/>
                        </a:rPr>
                        <a:t>เป้าหมายการดำเนินการตามกิจกรรมส่งเสริมและสนับสนุนให้สถานประกอบกิจการดำเนินการฝึกอบรมฝีมือแรงงาน</a:t>
                      </a:r>
                      <a:r>
                        <a:rPr lang="th-TH" sz="900" b="0" baseline="0" dirty="0">
                          <a:latin typeface="Tahoma" pitchFamily="34" charset="0"/>
                          <a:ea typeface="Tahoma" pitchFamily="34" charset="0"/>
                          <a:cs typeface="Tahoma" pitchFamily="34" charset="0"/>
                        </a:rPr>
                        <a:t> ตาม พ.ร.บ.ส่งเสริมฯ พ.ศ. 2545                         ประจำปีงบประมาณ 2562 (คน)</a:t>
                      </a:r>
                      <a:endParaRPr lang="th-TH" sz="900" b="0" dirty="0">
                        <a:latin typeface="Tahoma" pitchFamily="34" charset="0"/>
                        <a:ea typeface="Tahoma" pitchFamily="34" charset="0"/>
                        <a:cs typeface="Tahoma" pitchFamily="34" charset="0"/>
                      </a:endParaRPr>
                    </a:p>
                    <a:p>
                      <a:r>
                        <a:rPr lang="th-TH" sz="900" b="0" dirty="0">
                          <a:latin typeface="Tahoma" pitchFamily="34" charset="0"/>
                          <a:ea typeface="Tahoma" pitchFamily="34" charset="0"/>
                          <a:cs typeface="Tahoma" pitchFamily="34" charset="0"/>
                        </a:rPr>
                        <a:t>     </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2150" name="TextBox 35"/>
          <p:cNvSpPr txBox="1">
            <a:spLocks noChangeArrowheads="1"/>
          </p:cNvSpPr>
          <p:nvPr/>
        </p:nvSpPr>
        <p:spPr bwMode="auto">
          <a:xfrm>
            <a:off x="381000" y="1255712"/>
            <a:ext cx="8458200" cy="230832"/>
          </a:xfrm>
          <a:prstGeom prst="rect">
            <a:avLst/>
          </a:prstGeom>
          <a:noFill/>
          <a:ln w="9525">
            <a:noFill/>
            <a:miter lim="800000"/>
            <a:headEnd/>
            <a:tailEnd/>
          </a:ln>
        </p:spPr>
        <p:txBody>
          <a:bodyPr wrap="square">
            <a:spAutoFit/>
          </a:bodyPr>
          <a:lstStyle/>
          <a:p>
            <a:r>
              <a:rPr lang="th-TH" sz="900" dirty="0">
                <a:latin typeface="Tahoma" pitchFamily="34" charset="0"/>
                <a:cs typeface="Tahoma" pitchFamily="34" charset="0"/>
              </a:rPr>
              <a:t>ตัวชี้วัดย่อยที่ 1.2.1 ร้อยละของจำนวนพนักงานที่ได้รับการพัฒนาฝีมือจากสถานประกอบกิจการที่ได้รับการส่งเสริม ตาม พ.ร.บ. ส่งเสริมการพัฒนาฝีมือแรงงาน พ.ศ. 2545</a:t>
            </a:r>
            <a:endParaRPr lang="en-US" sz="900" dirty="0">
              <a:latin typeface="Tahoma" pitchFamily="34" charset="0"/>
              <a:cs typeface="Tahoma"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26413" y="85725"/>
            <a:ext cx="911225" cy="9112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 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3077" name="TextBox 11"/>
          <p:cNvSpPr txBox="1">
            <a:spLocks noChangeArrowheads="1"/>
          </p:cNvSpPr>
          <p:nvPr/>
        </p:nvSpPr>
        <p:spPr bwMode="auto">
          <a:xfrm>
            <a:off x="101600" y="1551520"/>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15740457"/>
              </p:ext>
            </p:extLst>
          </p:nvPr>
        </p:nvGraphicFramePr>
        <p:xfrm>
          <a:off x="142875" y="1896818"/>
          <a:ext cx="8677628" cy="2595578"/>
        </p:xfrm>
        <a:graphic>
          <a:graphicData uri="http://schemas.openxmlformats.org/drawingml/2006/table">
            <a:tbl>
              <a:tblPr firstRow="1" bandRow="1">
                <a:tableStyleId>{5C22544A-7EE6-4342-B048-85BDC9FD1C3A}</a:tableStyleId>
              </a:tblPr>
              <a:tblGrid>
                <a:gridCol w="8677628">
                  <a:extLst>
                    <a:ext uri="{9D8B030D-6E8A-4147-A177-3AD203B41FA5}">
                      <a16:colId xmlns="" xmlns:a16="http://schemas.microsoft.com/office/drawing/2014/main" val="20000"/>
                    </a:ext>
                  </a:extLst>
                </a:gridCol>
              </a:tblGrid>
              <a:tr h="2595578">
                <a:tc>
                  <a: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จำนวนพนักงานของสถานประกอบกิจการได้รับการพัฒนาฝีมือในหลักสูตรที่สถานประกอบกิจการจัดทำขึ้นได้ไม่ต่ำกว่า 3.7 ล้านคน โดยที่พนักงานที่ผ่านการพัฒนาฝีมือแรงงานดังกล่าวมีศักยภาพในการทำงานเพิ่มขึ้นไม่น้อยกว่าร้อยละ 60 ซึ่งนายทะเบียนให้ความเห็นชอบ ตามพระราชบัญญัติส่งเสริมการพัฒนาฝีมือแรงงาน พ.ศ. 2545 ในปีงบประมาณ 2562 ระหว่างวันที่ 1 ตุลาคม 2561 – 30 กันยายน 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บันทึกข้อมูลผลการประเมินศักยภาพลงในระบบรายงานผลการพัฒนาฝีมือแรงงาน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การดำเนินการตามกิจกรรมส่งเสริมและสนับสนุนให้สถานประกอบกิจการดำเนินการฝึกอบรมฝีมือแรงงาน ตามพระราชบัญญัติส่งเสริมการพัฒนาฝีมือแรงงาน พ.ศ. 2545 ประจำปีงบประมาณ 2562 หากหน่วยงานมีการปรับเป้าหมายต้องได้รับความเห็นชอบจากกรมฯ (กองแผนงานและสารสนเทศ)  </a:t>
                      </a:r>
                      <a:endPar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3"/>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ประเมินรอบที่ 1 ใช้ฐานคำนวณจากเป้าหมาย 6 เดือน (55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และประเมินรอบที่ 2 ใช้ฐานคำนวณจากเป้าหมาย 12 เดือน (60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228600" indent="-228600">
                        <a:buNone/>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4.   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นางสุรัชตา พ่อธานี ,นางสาวจัน</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ทกานต์</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ช่วยรอด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0 2246 1937</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3080" name="TextBox 14"/>
          <p:cNvSpPr txBox="1">
            <a:spLocks noChangeArrowheads="1"/>
          </p:cNvSpPr>
          <p:nvPr/>
        </p:nvSpPr>
        <p:spPr bwMode="auto">
          <a:xfrm>
            <a:off x="179388" y="4538915"/>
            <a:ext cx="4392612" cy="247650"/>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57275" y="47381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3"/>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8"/>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3"/>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3"/>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1361693006"/>
              </p:ext>
            </p:extLst>
          </p:nvPr>
        </p:nvGraphicFramePr>
        <p:xfrm>
          <a:off x="0" y="5205290"/>
          <a:ext cx="9006844" cy="1400146"/>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193198">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1186786">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จำนวนพนักงานที่ได้รับการพัฒนาฝีมือในหลักสูตรที่สถานประกอบกิจการ</a:t>
                      </a:r>
                      <a:br>
                        <a:rPr lang="th-TH" sz="800" b="0" kern="1200" dirty="0">
                          <a:solidFill>
                            <a:schemeClr val="tx1"/>
                          </a:solidFill>
                          <a:effectLst/>
                          <a:latin typeface="Tahoma" pitchFamily="34" charset="0"/>
                          <a:ea typeface="Tahoma" pitchFamily="34" charset="0"/>
                          <a:cs typeface="Tahoma" pitchFamily="34" charset="0"/>
                        </a:rPr>
                      </a:br>
                      <a:r>
                        <a:rPr lang="th-TH" sz="800" b="0" kern="1200" dirty="0">
                          <a:solidFill>
                            <a:schemeClr val="tx1"/>
                          </a:solidFill>
                          <a:effectLst/>
                          <a:latin typeface="Tahoma" pitchFamily="34" charset="0"/>
                          <a:ea typeface="Tahoma" pitchFamily="34" charset="0"/>
                          <a:cs typeface="Tahoma" pitchFamily="34" charset="0"/>
                        </a:rPr>
                        <a:t>จัดทำขึ้นซึ่งพนักงานที่ผ่านการพัฒนาฝีมือแรงงานมีศักยภาพในการทำงานเพิ่มขึ้นไม่น้อยกว่าร้อยละ</a:t>
                      </a:r>
                      <a:r>
                        <a:rPr lang="th-TH" sz="800" b="0" kern="1200" baseline="0" dirty="0">
                          <a:solidFill>
                            <a:schemeClr val="tx1"/>
                          </a:solidFill>
                          <a:effectLst/>
                          <a:latin typeface="Tahoma" pitchFamily="34" charset="0"/>
                          <a:ea typeface="Tahoma" pitchFamily="34" charset="0"/>
                          <a:cs typeface="Tahoma" pitchFamily="34" charset="0"/>
                        </a:rPr>
                        <a:t> 55</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พนักงานที่ได้รับการพัฒนาฝีมือในหลักสูตรที่สถานประกอบกิจการจัดทำขึ้นซึ่งพนักงานที่ผ่านการพัฒนาฝีมือแรงงานมีศักยภาพในการทำงานเพิ่มขึ้นไม่น้อยกว่าร้อยละ</a:t>
                      </a:r>
                      <a:r>
                        <a:rPr lang="th-TH" sz="800" b="0" kern="1200" baseline="0" dirty="0">
                          <a:solidFill>
                            <a:schemeClr val="tx1"/>
                          </a:solidFill>
                          <a:effectLst/>
                          <a:latin typeface="Tahoma" pitchFamily="34" charset="0"/>
                          <a:ea typeface="Tahoma" pitchFamily="34" charset="0"/>
                          <a:cs typeface="Tahoma" pitchFamily="34" charset="0"/>
                        </a:rPr>
                        <a:t> 60</a:t>
                      </a: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2599168054"/>
              </p:ext>
            </p:extLst>
          </p:nvPr>
        </p:nvGraphicFramePr>
        <p:xfrm>
          <a:off x="1143000" y="2978060"/>
          <a:ext cx="7619999" cy="1463040"/>
        </p:xfrm>
        <a:graphic>
          <a:graphicData uri="http://schemas.openxmlformats.org/drawingml/2006/table">
            <a:tbl>
              <a:tblPr firstRow="1" bandRow="1">
                <a:tableStyleId>{5C22544A-7EE6-4342-B048-85BDC9FD1C3A}</a:tableStyleId>
              </a:tblPr>
              <a:tblGrid>
                <a:gridCol w="2185462">
                  <a:extLst>
                    <a:ext uri="{9D8B030D-6E8A-4147-A177-3AD203B41FA5}">
                      <a16:colId xmlns="" xmlns:a16="http://schemas.microsoft.com/office/drawing/2014/main" val="20000"/>
                    </a:ext>
                  </a:extLst>
                </a:gridCol>
                <a:gridCol w="4793601">
                  <a:extLst>
                    <a:ext uri="{9D8B030D-6E8A-4147-A177-3AD203B41FA5}">
                      <a16:colId xmlns="" xmlns:a16="http://schemas.microsoft.com/office/drawing/2014/main" val="20001"/>
                    </a:ext>
                  </a:extLst>
                </a:gridCol>
                <a:gridCol w="640936">
                  <a:extLst>
                    <a:ext uri="{9D8B030D-6E8A-4147-A177-3AD203B41FA5}">
                      <a16:colId xmlns="" xmlns:a16="http://schemas.microsoft.com/office/drawing/2014/main" val="20002"/>
                    </a:ext>
                  </a:extLst>
                </a:gridCol>
              </a:tblGrid>
              <a:tr h="36576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ร้อยละของจำนวนพนักงานที่ได้รับการพัฒนาฝีมือในหลักสูตรที่สถานประกอบกิจการจัดทำขึ้น ที่ยื่นขอรับรองหลักสูตรรายละเอียดที่เกี่ยวข้อง และรายการค่าใช้จ่ายในการฝึกอบรมฝีมือแรงงานซึ่งนายทะเบียนให้ความเห็นชอบ ตาม พ.ร.บ.ส่งเสริมฯ พ.ศ. 2545 โดยที่พนักงานที่ผ่านการพัฒนาฝีมือแรงงานมีศักยภาพในการทำงานเพิ่มขึ้นไม่น้อยกว่าร้อยละตามที่กำหนด</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พนักงานที่ได้รับการพัฒนาฝีมือในหลักสูตรที่สถานประกอบกิจการจัดทำขึ้นที่นายทะเบียนให้ความเห็นชอบหลักสูตร ตาม พ.ร.บ.ส่งเสริมฯ พ.ศ. 2545 โดยที่พนักงานที่ผ่านการพัฒนาฝีมือแรงงานมีศักยภาพในการทำงานเพิ่มขึ้นประจำปีงบประมาณ 2562</a:t>
                      </a:r>
                      <a:br>
                        <a:rPr lang="th-TH" sz="900" b="0" dirty="0">
                          <a:solidFill>
                            <a:schemeClr val="tx1"/>
                          </a:solidFill>
                          <a:latin typeface="Tahoma" pitchFamily="34" charset="0"/>
                          <a:ea typeface="Tahoma" pitchFamily="34" charset="0"/>
                          <a:cs typeface="Tahoma" pitchFamily="34" charset="0"/>
                        </a:rPr>
                      </a:br>
                      <a:r>
                        <a:rPr lang="th-TH" sz="900" b="0" dirty="0">
                          <a:solidFill>
                            <a:schemeClr val="tx1"/>
                          </a:solidFill>
                          <a:latin typeface="Tahoma" pitchFamily="34" charset="0"/>
                          <a:ea typeface="Tahoma" pitchFamily="34" charset="0"/>
                          <a:cs typeface="Tahoma" pitchFamily="34" charset="0"/>
                        </a:rPr>
                        <a:t>ระว่างวันที่ 1 ตุลาคม 2561 – 30 กันยายน 2562 (คน)</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235975">
                <a:tc vMerge="1">
                  <a:txBody>
                    <a:bodyPr/>
                    <a:lstStyle/>
                    <a:p>
                      <a:endParaRPr lang="th-TH"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   เป้าหมายการดำเนินการตามกิจกรรมส่งเสริมและสนับสนุนให้สถานประกอบกิจการดำเนินการฝึกอบรมฝีมือแรงงาน</a:t>
                      </a:r>
                      <a:r>
                        <a:rPr lang="th-TH" sz="900" b="0" dirty="0">
                          <a:solidFill>
                            <a:schemeClr val="tx1"/>
                          </a:solidFill>
                          <a:latin typeface="Tahoma" pitchFamily="34" charset="0"/>
                          <a:ea typeface="Tahoma" pitchFamily="34" charset="0"/>
                          <a:cs typeface="Tahoma" pitchFamily="34" charset="0"/>
                        </a:rPr>
                        <a:t> ตาม พ.ร.บ.ส่งเสริมฯ พ.ศ. 2545 ประจำปีงบประมาณ 2562</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(คน)</a:t>
                      </a:r>
                      <a:r>
                        <a:rPr lang="th-TH" sz="900" b="0" baseline="0" dirty="0">
                          <a:solidFill>
                            <a:schemeClr val="tx1"/>
                          </a:solidFill>
                          <a:latin typeface="Tahoma" pitchFamily="34" charset="0"/>
                          <a:ea typeface="Tahoma" pitchFamily="34" charset="0"/>
                          <a:cs typeface="Tahoma" pitchFamily="34"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sp>
        <p:nvSpPr>
          <p:cNvPr id="3174" name="TextBox 25"/>
          <p:cNvSpPr txBox="1">
            <a:spLocks noChangeArrowheads="1"/>
          </p:cNvSpPr>
          <p:nvPr/>
        </p:nvSpPr>
        <p:spPr bwMode="auto">
          <a:xfrm>
            <a:off x="381000" y="1219795"/>
            <a:ext cx="8534400" cy="461665"/>
          </a:xfrm>
          <a:prstGeom prst="rect">
            <a:avLst/>
          </a:prstGeom>
          <a:noFill/>
          <a:ln w="9525">
            <a:noFill/>
            <a:miter lim="800000"/>
            <a:headEnd/>
            <a:tailEnd/>
          </a:ln>
        </p:spPr>
        <p:txBody>
          <a:bodyPr wrap="square">
            <a:spAutoFit/>
          </a:bodyPr>
          <a:lstStyle/>
          <a:p>
            <a:r>
              <a:rPr lang="th-TH" sz="800" dirty="0">
                <a:latin typeface="Tahoma" pitchFamily="34" charset="0"/>
                <a:cs typeface="Tahoma" pitchFamily="34" charset="0"/>
              </a:rPr>
              <a:t>ตัวชี้วัดย่อยที่ 1.2.2   ร้อยละของจำนวนพนักงานที่ได้รับการพัฒนาฝีมือแรงงานในหลักสูตรที่สถานประกอบกิจการจัดทำขึ้นที่ยื่นขอรับรองหลักสูตรรายละเอียดที่เกี่ยวข้อง และรายการค่าใช้จ่าย  </a:t>
            </a:r>
          </a:p>
          <a:p>
            <a:r>
              <a:rPr lang="th-TH" sz="800" dirty="0">
                <a:latin typeface="Tahoma" pitchFamily="34" charset="0"/>
                <a:cs typeface="Tahoma" pitchFamily="34" charset="0"/>
              </a:rPr>
              <a:t>                            ในการฝึกอบรมฝีมือแรงงานซึ่งนายทะเบียนให้ความเห็นชอบ ตาม พ.ร.บ.ส่งเสริมการพัฒนาฝีมือแรงงาน พ.ศ. 2545 โดยที่พนักงานที่ผ่านการพัฒนาฝีมือแรงงานดังกล่าว</a:t>
            </a:r>
          </a:p>
          <a:p>
            <a:r>
              <a:rPr lang="th-TH" sz="800" dirty="0">
                <a:latin typeface="Tahoma" pitchFamily="34" charset="0"/>
                <a:cs typeface="Tahoma" pitchFamily="34" charset="0"/>
              </a:rPr>
              <a:t>                            มีศักยภาพในการทำงานเพิ่มขึ้นไม่น้อยกว่าร้อยละ 60 </a:t>
            </a:r>
          </a:p>
        </p:txBody>
      </p:sp>
      <p:sp>
        <p:nvSpPr>
          <p:cNvPr id="23" name="Rounded Rectangle 3"/>
          <p:cNvSpPr/>
          <p:nvPr/>
        </p:nvSpPr>
        <p:spPr bwMode="gray">
          <a:xfrm>
            <a:off x="441575" y="674408"/>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a:solidFill>
                  <a:schemeClr val="tx1"/>
                </a:solidFill>
                <a:latin typeface="Tahoma" pitchFamily="34" charset="0"/>
                <a:ea typeface="Tahoma" pitchFamily="34" charset="0"/>
                <a:cs typeface="Tahoma" pitchFamily="34" charset="0"/>
              </a:rPr>
              <a:t>1.2 ตัวชี้วัด </a:t>
            </a:r>
            <a:r>
              <a:rPr lang="en-US" sz="14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รูปภาพที่เกี่ยวข้อง"/>
          <p:cNvPicPr>
            <a:picLocks noChangeAspect="1" noChangeArrowheads="1"/>
          </p:cNvPicPr>
          <p:nvPr/>
        </p:nvPicPr>
        <p:blipFill>
          <a:blip r:embed="rId2" cstate="print"/>
          <a:srcRect/>
          <a:stretch>
            <a:fillRect/>
          </a:stretch>
        </p:blipFill>
        <p:spPr bwMode="auto">
          <a:xfrm>
            <a:off x="8123238" y="76201"/>
            <a:ext cx="914400" cy="914400"/>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4101" name="TextBox 11"/>
          <p:cNvSpPr txBox="1">
            <a:spLocks noChangeArrowheads="1"/>
          </p:cNvSpPr>
          <p:nvPr/>
        </p:nvSpPr>
        <p:spPr bwMode="auto">
          <a:xfrm>
            <a:off x="152400" y="1678210"/>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924177875"/>
              </p:ext>
            </p:extLst>
          </p:nvPr>
        </p:nvGraphicFramePr>
        <p:xfrm>
          <a:off x="152400" y="2013950"/>
          <a:ext cx="8466653" cy="2771526"/>
        </p:xfrm>
        <a:graphic>
          <a:graphicData uri="http://schemas.openxmlformats.org/drawingml/2006/table">
            <a:tbl>
              <a:tblPr firstRow="1" bandRow="1">
                <a:tableStyleId>{5C22544A-7EE6-4342-B048-85BDC9FD1C3A}</a:tableStyleId>
              </a:tblPr>
              <a:tblGrid>
                <a:gridCol w="8466653">
                  <a:extLst>
                    <a:ext uri="{9D8B030D-6E8A-4147-A177-3AD203B41FA5}">
                      <a16:colId xmlns="" xmlns:a16="http://schemas.microsoft.com/office/drawing/2014/main" val="20000"/>
                    </a:ext>
                  </a:extLst>
                </a:gridCol>
              </a:tblGrid>
              <a:tr h="2771526">
                <a:tc>
                  <a:txBody>
                    <a:bodyPr/>
                    <a:lstStyle/>
                    <a:p>
                      <a:pPr marL="228600" indent="-228600">
                        <a:buAutoNum type="arabicPeriod"/>
                        <a:defRPr/>
                      </a:pP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ร้อยละของจำนวนสถานประกอบกิจการ</a:t>
                      </a:r>
                      <a:r>
                        <a:rPr lang="th-TH" sz="800" b="0">
                          <a:solidFill>
                            <a:schemeClr val="tx1"/>
                          </a:solidFill>
                          <a:latin typeface="Tahoma" panose="020B0604030504040204" pitchFamily="34" charset="0"/>
                          <a:ea typeface="Tahoma" panose="020B0604030504040204" pitchFamily="34" charset="0"/>
                          <a:cs typeface="Tahoma" panose="020B0604030504040204" pitchFamily="34" charset="0"/>
                        </a:rPr>
                        <a:t>ที่ยื่นแบบแสดงการส่งเงิน</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สมทบกองทุนพัฒนาฝีมือแรงงานตามพระราชบัญญัติส่งเสริมการพัฒนาฝีมือแรงงาน พ.ศ. 2545 ประจำปี พ.ศ. 2561 หมายถึง จำนวน</a:t>
                      </a:r>
                      <a:b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สถานประกอบกิจการที่ยื่นแบบแสดงการส่งเงินสมทบกองทุนพัฒนาฝีมือแรงงาน (</a:t>
                      </a:r>
                      <a:r>
                        <a:rPr lang="th-TH" sz="800" b="0" dirty="0" err="1">
                          <a:solidFill>
                            <a:schemeClr val="tx1"/>
                          </a:solidFill>
                          <a:latin typeface="Tahoma" panose="020B0604030504040204" pitchFamily="34" charset="0"/>
                          <a:ea typeface="Tahoma" panose="020B0604030504040204" pitchFamily="34" charset="0"/>
                          <a:cs typeface="Tahoma" panose="020B0604030504040204" pitchFamily="34" charset="0"/>
                        </a:rPr>
                        <a:t>สท</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.2) ประจำปี พ.ศ. 2561 เทียบกับเป้าหมายดำเนินการตามจำนวนสถานประกอบกิจการที่อยู่ในข่ายบังคับเงินสมทบกองทุนพัฒนาฝีมือแรงงาน ประจำปี พ.ศ. 2561</a:t>
                      </a:r>
                      <a:endParaRPr lang="en-US" sz="8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ยื่นแบบแสดงการส่งเงินสมทบกองทุนพัฒนาฝีมือแรงงานตามพระราชบัญญัติส่งเสริมการพัฒนาฝีมือแรงงาน พ.ศ. 2545 หมายถึง สถานประกอบกิจการที่อยู่ในข่ายบังคับเงินสมทบกองทุนพัฒนาฝีมือแรงงานตามพระราชบัญญัติส่งเสริมการพัฒนาฝีมือแรงงาน พ.ศ. 2545 ซึ่งยื่นแบบแสดงการส่งเงินสมทบกองทุนพัฒนาฝีมือแรงงาน (</a:t>
                      </a:r>
                      <a:r>
                        <a:rPr lang="th-TH" sz="800" b="0" dirty="0" err="1">
                          <a:solidFill>
                            <a:schemeClr val="tx1"/>
                          </a:solidFill>
                          <a:latin typeface="Tahoma" panose="020B0604030504040204" pitchFamily="34" charset="0"/>
                          <a:ea typeface="Tahoma" panose="020B0604030504040204" pitchFamily="34" charset="0"/>
                          <a:cs typeface="Tahoma" panose="020B0604030504040204" pitchFamily="34" charset="0"/>
                        </a:rPr>
                        <a:t>สท.</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2) ประจำปี พ.ศ. 2561 ระหว่างวันที่ </a:t>
                      </a:r>
                      <a:b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1 มกราคม 2562 – 30 กันยายน 2562</a:t>
                      </a:r>
                    </a:p>
                    <a:p>
                      <a:pPr marL="228600" indent="-228600">
                        <a:buAutoNum type="arabicPeriod" startAt="2"/>
                        <a:defRPr/>
                      </a:pP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สถานประกอบกิจการที่อยู่ในข่ายบังคับเงินสมทบกองทุนพัฒนาฝีมือแรงงาน</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ประจำปี พ.ศ. 2561 หมายถึง ผู้ประกอบกิจการประเภทอุตสาหกรรม พาณิชยกรรม หรือธุรกิจอย่างอื่นในทุกท้องที่ ที่มีลูกจ้างตั้งแต่ 100 คนขึ้นไป ใช้ฐานข้อมูลผู้ประกอบกิจการรายเก่าที่อยู่ในข่ายบังคับที่หน่วยงานรายงาน ณ สิ้นเดือนพฤษภาคม 2561 รวมกับรายใหม่ที่ติดตามได้มาขึ้นทะเบียนในปี พ.ศ. 2561 ที่หน่วยงานรายงาน ณ สิ้นเดือนกันยายน 2561 ตามหนังสือ ด่วนที่สุด ที่ รง 0406/ว 04455 ลงวันที่ 20 เมษายน 2561</a:t>
                      </a:r>
                    </a:p>
                    <a:p>
                      <a:pPr marL="228600" indent="-228600">
                        <a:buAutoNum type="arabicPeriod" startAt="2"/>
                        <a:defRPr/>
                      </a:pP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การเปลี่ยนแปลงเป้าหมายจำนวนสถานประกอบกิจการตามข้อ</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 (กรณีหยุด เลิก ย้ายกิจการ) ต้องได้รับความเห็นชอบจากกรมฯ โดยมีหนังสือชี้แจงเหตุผลถึงกองส่งเสริมการพัฒนาฝีมือแรงงาน </a:t>
                      </a:r>
                      <a:b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และบันทึกข้อมูลในระบบรายงานผลการพัฒนาฝีมือแรงงาน หัวข้อ ส่งเสริมการฝึก หัวข้อย่อย การแจ้งเปลี่ยนแปลงข้อมูลสถานประกอบกิจการ (</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สท</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8)</a:t>
                      </a:r>
                    </a:p>
                    <a:p>
                      <a:pPr marL="228600" indent="-228600">
                        <a:buAutoNum type="arabicPeriod" startAt="2"/>
                        <a:defRPr/>
                      </a:pP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นางสุรัชตา  พ่อธานี,นางสาว</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รช</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ยา </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ธนิน</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ภู</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ริชญา</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0 2246 1937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228600" indent="-228600">
                        <a:buNone/>
                        <a:defRPr/>
                      </a:pP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4104" name="TextBox 14"/>
          <p:cNvSpPr txBox="1">
            <a:spLocks noChangeArrowheads="1"/>
          </p:cNvSpPr>
          <p:nvPr/>
        </p:nvSpPr>
        <p:spPr bwMode="auto">
          <a:xfrm>
            <a:off x="34925" y="48791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เป้าหมายตามรอบประเมินที่..........</a:t>
            </a:r>
          </a:p>
        </p:txBody>
      </p:sp>
      <p:grpSp>
        <p:nvGrpSpPr>
          <p:cNvPr id="2" name="Group 4"/>
          <p:cNvGrpSpPr>
            <a:grpSpLocks/>
          </p:cNvGrpSpPr>
          <p:nvPr/>
        </p:nvGrpSpPr>
        <p:grpSpPr bwMode="auto">
          <a:xfrm>
            <a:off x="990600" y="506889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1037033217"/>
              </p:ext>
            </p:extLst>
          </p:nvPr>
        </p:nvGraphicFramePr>
        <p:xfrm>
          <a:off x="0" y="5577450"/>
          <a:ext cx="9006844" cy="103632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จำนวนสถานประกอบกิจการที่ยื่นแบบ</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แสดงการส่งเงิน</a:t>
                      </a:r>
                      <a:r>
                        <a:rPr lang="th-TH" sz="800" b="0" kern="1200" baseline="0" dirty="0">
                          <a:solidFill>
                            <a:schemeClr val="tx1"/>
                          </a:solidFill>
                          <a:effectLst/>
                          <a:latin typeface="Tahoma" pitchFamily="34" charset="0"/>
                          <a:ea typeface="Tahoma" pitchFamily="34" charset="0"/>
                          <a:cs typeface="Tahoma" pitchFamily="34" charset="0"/>
                        </a:rPr>
                        <a:t>สมทบกองทุนพัฒนาฝีมือแรงงาน ตาม พ.ร.บ. ส่งเสริมฯ         พ.ศ. 2545 ได้ร้อยละ 50</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จำนวนสถานประกอบกิจการที่ยื่นแบบ</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แสดงการส่งเงิน</a:t>
                      </a:r>
                      <a:r>
                        <a:rPr lang="th-TH" sz="800" b="0" kern="1200" baseline="0" dirty="0">
                          <a:solidFill>
                            <a:schemeClr val="tx1"/>
                          </a:solidFill>
                          <a:effectLst/>
                          <a:latin typeface="Tahoma" pitchFamily="34" charset="0"/>
                          <a:ea typeface="Tahoma" pitchFamily="34" charset="0"/>
                          <a:cs typeface="Tahoma" pitchFamily="34" charset="0"/>
                        </a:rPr>
                        <a:t>สมทบกองทุนพัฒนาฝีมือแรงงาน ตาม พ.ร.บ. ส่งเสริมฯ       พ.ศ. 2545 ได้ร้อยละ 100</a:t>
                      </a:r>
                      <a:endParaRPr lang="en-US"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64837386"/>
              </p:ext>
            </p:extLst>
          </p:nvPr>
        </p:nvGraphicFramePr>
        <p:xfrm>
          <a:off x="1152705" y="3746576"/>
          <a:ext cx="7162800" cy="838200"/>
        </p:xfrm>
        <a:graphic>
          <a:graphicData uri="http://schemas.openxmlformats.org/drawingml/2006/table">
            <a:tbl>
              <a:tblPr firstRow="1" bandRow="1">
                <a:tableStyleId>{5C22544A-7EE6-4342-B048-85BDC9FD1C3A}</a:tableStyleId>
              </a:tblPr>
              <a:tblGrid>
                <a:gridCol w="2268841">
                  <a:extLst>
                    <a:ext uri="{9D8B030D-6E8A-4147-A177-3AD203B41FA5}">
                      <a16:colId xmlns="" xmlns:a16="http://schemas.microsoft.com/office/drawing/2014/main" val="20000"/>
                    </a:ext>
                  </a:extLst>
                </a:gridCol>
                <a:gridCol w="4284359">
                  <a:extLst>
                    <a:ext uri="{9D8B030D-6E8A-4147-A177-3AD203B41FA5}">
                      <a16:colId xmlns="" xmlns:a16="http://schemas.microsoft.com/office/drawing/2014/main" val="20001"/>
                    </a:ext>
                  </a:extLst>
                </a:gridCol>
                <a:gridCol w="609600">
                  <a:extLst>
                    <a:ext uri="{9D8B030D-6E8A-4147-A177-3AD203B41FA5}">
                      <a16:colId xmlns="" xmlns:a16="http://schemas.microsoft.com/office/drawing/2014/main" val="20002"/>
                    </a:ext>
                  </a:extLst>
                </a:gridCol>
              </a:tblGrid>
              <a:tr h="354623">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ร้อยละของจำนวนสถานประกอบกิจการที่ยื่นแบบแสดงการส่งเงินสมทบกองทุนฝีมือแรงงานตาม    </a:t>
                      </a:r>
                      <a:r>
                        <a:rPr lang="en-US" sz="800" b="0" dirty="0">
                          <a:solidFill>
                            <a:schemeClr val="tx1"/>
                          </a:solidFill>
                          <a:latin typeface="Tahoma" pitchFamily="34" charset="0"/>
                          <a:ea typeface="Tahoma" pitchFamily="34" charset="0"/>
                          <a:cs typeface="Tahoma" pitchFamily="34" charset="0"/>
                        </a:rPr>
                        <a:t>=</a:t>
                      </a:r>
                      <a:r>
                        <a:rPr lang="th-TH" sz="800" b="0" dirty="0">
                          <a:solidFill>
                            <a:schemeClr val="tx1"/>
                          </a:solidFill>
                          <a:latin typeface="Tahoma" pitchFamily="34" charset="0"/>
                          <a:ea typeface="Tahoma" pitchFamily="34" charset="0"/>
                          <a:cs typeface="Tahoma" pitchFamily="34" charset="0"/>
                        </a:rPr>
                        <a:t>  พระราชบัญญัติส่งเสริมการพัฒนาฝีมือแรงงาน     </a:t>
                      </a:r>
                      <a:r>
                        <a:rPr lang="th-TH" sz="800" b="0" baseline="0" dirty="0">
                          <a:solidFill>
                            <a:schemeClr val="tx1"/>
                          </a:solidFill>
                          <a:latin typeface="Tahoma" pitchFamily="34" charset="0"/>
                          <a:ea typeface="Tahoma" pitchFamily="34" charset="0"/>
                          <a:cs typeface="Tahoma" pitchFamily="34" charset="0"/>
                        </a:rPr>
                        <a:t> พ.ศ. 2545 ประจำปี พ.ศ. 256</a:t>
                      </a:r>
                      <a:r>
                        <a:rPr lang="en-US" sz="800" b="0" baseline="0" dirty="0">
                          <a:solidFill>
                            <a:schemeClr val="tx1"/>
                          </a:solidFill>
                          <a:latin typeface="Tahoma" pitchFamily="34" charset="0"/>
                          <a:ea typeface="Tahoma" pitchFamily="34" charset="0"/>
                          <a:cs typeface="Tahoma" pitchFamily="34" charset="0"/>
                        </a:rPr>
                        <a:t>1</a:t>
                      </a:r>
                      <a:endParaRPr lang="th-TH" sz="8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 </a:t>
                      </a:r>
                      <a:r>
                        <a:rPr lang="en-US" sz="800" b="0" dirty="0">
                          <a:solidFill>
                            <a:schemeClr val="tx1"/>
                          </a:solidFill>
                          <a:latin typeface="Tahoma" pitchFamily="34" charset="0"/>
                          <a:ea typeface="Tahoma" pitchFamily="34" charset="0"/>
                          <a:cs typeface="Tahoma" pitchFamily="34" charset="0"/>
                        </a:rPr>
                        <a:t> </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ประจำปี พ.ศ. 2561 ระหว่างวันที่ 1  มกราคม 2562</a:t>
                      </a:r>
                      <a:r>
                        <a:rPr lang="th-TH" sz="800" b="0" baseline="0" dirty="0">
                          <a:solidFill>
                            <a:schemeClr val="tx1"/>
                          </a:solidFill>
                          <a:latin typeface="Tahoma" pitchFamily="34" charset="0"/>
                          <a:ea typeface="Tahoma" pitchFamily="34" charset="0"/>
                          <a:cs typeface="Tahoma" pitchFamily="34" charset="0"/>
                        </a:rPr>
                        <a:t> – 30 กันยายน 2562 (แห่ง)</a:t>
                      </a:r>
                      <a:endParaRPr lang="th-TH" sz="8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Tahoma" pitchFamily="34" charset="0"/>
                          <a:ea typeface="Tahoma" pitchFamily="34" charset="0"/>
                          <a:cs typeface="Tahoma" pitchFamily="34" charset="0"/>
                        </a:rPr>
                        <a:t>X</a:t>
                      </a:r>
                      <a:r>
                        <a:rPr lang="en-US" sz="800" b="0" baseline="0" dirty="0">
                          <a:solidFill>
                            <a:schemeClr val="tx1"/>
                          </a:solidFill>
                          <a:latin typeface="Tahoma" pitchFamily="34" charset="0"/>
                          <a:ea typeface="Tahoma" pitchFamily="34" charset="0"/>
                          <a:cs typeface="Tahoma" pitchFamily="34" charset="0"/>
                        </a:rPr>
                        <a:t> 100</a:t>
                      </a:r>
                      <a:endParaRPr lang="th-TH" sz="8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483577">
                <a:tc vMerge="1">
                  <a:txBody>
                    <a:bodyPr/>
                    <a:lstStyle/>
                    <a:p>
                      <a:endParaRPr lang="th-TH" dirty="0"/>
                    </a:p>
                  </a:txBody>
                  <a:tcPr>
                    <a:noFill/>
                  </a:tcPr>
                </a:tc>
                <a:tc>
                  <a:txBody>
                    <a:bodyPr/>
                    <a:lstStyle/>
                    <a:p>
                      <a:pPr algn="ctr"/>
                      <a:r>
                        <a:rPr lang="th-TH" sz="800" b="0" dirty="0">
                          <a:latin typeface="Tahoma" pitchFamily="34" charset="0"/>
                          <a:ea typeface="Tahoma" pitchFamily="34" charset="0"/>
                          <a:cs typeface="Tahoma" pitchFamily="34" charset="0"/>
                        </a:rPr>
                        <a:t>       จำนวนสถานประกอบกิจการที่อยู่ในข่ายบังคับเงินสมทบกองทุนพัฒนาฝีมือแรงงาน ประจำปี  พ.ศ. 2561 (แห่ง)</a:t>
                      </a:r>
                    </a:p>
                    <a:p>
                      <a:pPr algn="ctr"/>
                      <a:r>
                        <a:rPr lang="th-TH" sz="800" b="0" dirty="0">
                          <a:latin typeface="Tahoma" pitchFamily="34" charset="0"/>
                          <a:ea typeface="Tahoma" pitchFamily="34" charset="0"/>
                          <a:cs typeface="Tahoma" pitchFamily="34" charset="0"/>
                        </a:rPr>
                        <a:t>(ใช้ข้อมูลผู้ประกอบกิจการโดยอ้างอิงตามข้อ 3</a:t>
                      </a:r>
                      <a:r>
                        <a:rPr lang="th-TH" sz="800" b="0" baseline="0" dirty="0">
                          <a:latin typeface="Tahoma" pitchFamily="34" charset="0"/>
                          <a:ea typeface="Tahoma" pitchFamily="34" charset="0"/>
                          <a:cs typeface="Tahoma" pitchFamily="34" charset="0"/>
                        </a:rPr>
                        <a:t>)</a:t>
                      </a:r>
                      <a:endParaRPr lang="th-TH" sz="8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sp>
        <p:nvSpPr>
          <p:cNvPr id="4198" name="TextBox 25"/>
          <p:cNvSpPr txBox="1">
            <a:spLocks noChangeArrowheads="1"/>
          </p:cNvSpPr>
          <p:nvPr/>
        </p:nvSpPr>
        <p:spPr bwMode="auto">
          <a:xfrm>
            <a:off x="457200" y="1227110"/>
            <a:ext cx="7666038" cy="507831"/>
          </a:xfrm>
          <a:prstGeom prst="rect">
            <a:avLst/>
          </a:prstGeom>
          <a:noFill/>
          <a:ln w="9525">
            <a:noFill/>
            <a:miter lim="800000"/>
            <a:headEnd/>
            <a:tailEnd/>
          </a:ln>
        </p:spPr>
        <p:txBody>
          <a:bodyPr wrap="square">
            <a:spAutoFit/>
          </a:bodyPr>
          <a:lstStyle/>
          <a:p>
            <a:r>
              <a:rPr lang="th-TH" sz="900" dirty="0">
                <a:latin typeface="Tahoma" pitchFamily="34" charset="0"/>
                <a:cs typeface="Tahoma" pitchFamily="34" charset="0"/>
              </a:rPr>
              <a:t> ตัวชี้วัดย่อยที่ 1.2.3 ร้อยละของจำนวนสถานประกอบกิจการที่ยื่นแบบแสดงการส่งเงินสมทบกองทุนพัฒนาฝีมือแรงงานตามพระราชบัญญัติส่งเสริมการพัฒนาฝีมือ	    	  แรงงาน  พ.ศ. 2545 ประจำปี พ.ศ. 2561</a:t>
            </a:r>
          </a:p>
          <a:p>
            <a:r>
              <a:rPr lang="th-TH" sz="900" dirty="0">
                <a:latin typeface="Tahoma" pitchFamily="34" charset="0"/>
                <a:cs typeface="Tahoma" pitchFamily="34" charset="0"/>
              </a:rPr>
              <a:t> </a:t>
            </a:r>
            <a:r>
              <a:rPr lang="en-US" sz="900" dirty="0">
                <a:latin typeface="Tahoma" pitchFamily="34" charset="0"/>
                <a:cs typeface="Tahoma" pitchFamily="34" charset="0"/>
              </a:rPr>
              <a:t> </a:t>
            </a:r>
          </a:p>
        </p:txBody>
      </p:sp>
      <p:sp>
        <p:nvSpPr>
          <p:cNvPr id="25" name="Rounded Rectangle 3"/>
          <p:cNvSpPr/>
          <p:nvPr/>
        </p:nvSpPr>
        <p:spPr bwMode="gray">
          <a:xfrm>
            <a:off x="529355" y="674408"/>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a:solidFill>
                  <a:schemeClr val="tx1"/>
                </a:solidFill>
                <a:latin typeface="Tahoma" pitchFamily="34" charset="0"/>
                <a:ea typeface="Tahoma" pitchFamily="34" charset="0"/>
                <a:cs typeface="Tahoma" pitchFamily="34" charset="0"/>
              </a:rPr>
              <a:t>1.2 ตัวชี้วัด </a:t>
            </a:r>
            <a:r>
              <a:rPr lang="en-US" sz="14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a:solidFill>
                  <a:schemeClr val="tx1"/>
                </a:solidFill>
                <a:latin typeface="Tahoma" pitchFamily="34" charset="0"/>
                <a:ea typeface="Tahoma" pitchFamily="34" charset="0"/>
                <a:cs typeface="Tahoma" pitchFamily="34" charset="0"/>
              </a:rPr>
              <a:t>4.</a:t>
            </a:r>
            <a:r>
              <a:rPr lang="en-US" sz="1200" kern="0" dirty="0">
                <a:solidFill>
                  <a:schemeClr val="tx1"/>
                </a:solidFill>
                <a:latin typeface="Tahoma" pitchFamily="34" charset="0"/>
                <a:ea typeface="Tahoma" pitchFamily="34" charset="0"/>
                <a:cs typeface="Tahoma" pitchFamily="34" charset="0"/>
              </a:rPr>
              <a:t>1</a:t>
            </a:r>
            <a:r>
              <a:rPr lang="th-TH" sz="1200" kern="0" dirty="0">
                <a:solidFill>
                  <a:schemeClr val="tx1"/>
                </a:solidFill>
                <a:latin typeface="Tahoma" pitchFamily="34" charset="0"/>
                <a:ea typeface="Tahoma" pitchFamily="34" charset="0"/>
                <a:cs typeface="Tahoma" pitchFamily="34" charset="0"/>
              </a:rPr>
              <a:t> ตัวชี้วัด </a:t>
            </a:r>
            <a:r>
              <a:rPr lang="en-US" sz="12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ความสำเร็จของการติดตามผลความพึงพอใจ</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805872475"/>
              </p:ext>
            </p:extLst>
          </p:nvPr>
        </p:nvGraphicFramePr>
        <p:xfrm>
          <a:off x="142844" y="1752600"/>
          <a:ext cx="8677628" cy="3429000"/>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34290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ความสำเร็จของการติดตามผลความพึงพอใจ คือ การที่หน่วยงานดำเนินการติดตามผลความพึงพอใจด้านการฝึกอบรม และติดตามผลความพึงพอใจด้านการทดสอบ</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มาตรฐานฝีมือแรงงาน </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เพื่อวิเคราะห์และ</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ปรับปรุงกระบวนการทำงานในด้านการให้บริการของหน่วยงานให้</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มีประสิทธิภาพมากยิ่งขึ้น  </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พิจารณาจากการติดตามและประเมินผล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ในทุกโครงการฝึกอบรมและทดสอบมาตรฐานฝีมือแรงงาน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ตามแบบสอบถามความพึงพอใจของกรมได้ทั้งเอกสารและผ่าน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 จนไม่สามารถประมวลผลได้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โดยรอบ</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 ระหว่างวันที่ 1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แบบสอบความพึงพอใจใช้แบบสอบถามของประกันคุณภาพทางเว็บไซต์ </a:t>
                      </a:r>
                      <a:r>
                        <a:rPr lang="en-AU"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http://dev.dsd.go.th/q</a:t>
                      </a:r>
                      <a:endPar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การประเมินความพึงพอใจด้านการฝึกอบรม สำนักพัฒนาผู้ฝึกและเทคโนโลยีการฝึก  ผู้รับผิดชอบ </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นางสาวปิยฉัตร ภูวารคำ</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0 2643 4981</a:t>
                      </a:r>
                    </a:p>
                    <a:p>
                      <a:pPr marL="228600" indent="-228600">
                        <a:buNone/>
                        <a:defRPr/>
                      </a:pP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การประเมิน</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ความพึงพอใจด้านการทดสอบมาตรฐาน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สำนักพัฒนามาตรฐานและทดสอบฝีมือแรงงาน     ผู้รับผิดชอบ </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highlight>
                            <a:srgbClr val="FFFF00"/>
                          </a:highlight>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rgbClr val="FF0000"/>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spc="-40" baseline="0" dirty="0">
                          <a:solidFill>
                            <a:srgbClr val="FF0000"/>
                          </a:solidFill>
                          <a:latin typeface="Tahoma" panose="020B0604030504040204" pitchFamily="34" charset="0"/>
                          <a:ea typeface="Tahoma" panose="020B0604030504040204" pitchFamily="34" charset="0"/>
                          <a:cs typeface="Tahoma" panose="020B0604030504040204" pitchFamily="34" charset="0"/>
                        </a:rPr>
                        <a:t>: 0 2245 7065</a:t>
                      </a:r>
                      <a:endParaRPr lang="th-TH" sz="900" b="1" spc="-4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79512" y="51639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221074"/>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203533360"/>
              </p:ext>
            </p:extLst>
          </p:nvPr>
        </p:nvGraphicFramePr>
        <p:xfrm>
          <a:off x="0" y="5562600"/>
          <a:ext cx="9006844" cy="91440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a:t>
                      </a:r>
                      <a:r>
                        <a:rPr lang="th-TH" sz="800" b="0" kern="1200" dirty="0" smtClean="0">
                          <a:solidFill>
                            <a:schemeClr val="tx1"/>
                          </a:solidFill>
                          <a:effectLst/>
                          <a:latin typeface="Tahoma" pitchFamily="34" charset="0"/>
                          <a:ea typeface="Tahoma" pitchFamily="34" charset="0"/>
                          <a:cs typeface="Tahoma" pitchFamily="34" charset="0"/>
                        </a:rPr>
                        <a:t>พอใจ                ด้าน</a:t>
                      </a:r>
                      <a:r>
                        <a:rPr lang="th-TH" sz="800" b="0" kern="1200" dirty="0">
                          <a:solidFill>
                            <a:schemeClr val="tx1"/>
                          </a:solidFill>
                          <a:effectLst/>
                          <a:latin typeface="Tahoma" pitchFamily="34" charset="0"/>
                          <a:ea typeface="Tahoma" pitchFamily="34" charset="0"/>
                          <a:cs typeface="Tahoma" pitchFamily="34" charset="0"/>
                        </a:rPr>
                        <a:t>การฝึกอบรม ร้อยละ 80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a:t>
                      </a:r>
                      <a:r>
                        <a:rPr lang="th-TH" sz="800" b="0" kern="1200" dirty="0" smtClean="0">
                          <a:solidFill>
                            <a:schemeClr val="tx1"/>
                          </a:solidFill>
                          <a:effectLst/>
                          <a:latin typeface="Tahoma" pitchFamily="34" charset="0"/>
                          <a:ea typeface="Tahoma" pitchFamily="34" charset="0"/>
                          <a:cs typeface="Tahoma" pitchFamily="34" charset="0"/>
                        </a:rPr>
                        <a:t>พอใจ                ด้าน</a:t>
                      </a:r>
                      <a:r>
                        <a:rPr lang="th-TH" sz="800" b="0" kern="1200" dirty="0">
                          <a:solidFill>
                            <a:schemeClr val="tx1"/>
                          </a:solidFill>
                          <a:effectLst/>
                          <a:latin typeface="Tahoma" pitchFamily="34" charset="0"/>
                          <a:ea typeface="Tahoma" pitchFamily="34" charset="0"/>
                          <a:cs typeface="Tahoma" pitchFamily="34" charset="0"/>
                        </a:rPr>
                        <a:t>การทดสอบมาตรฐาน ร้อยละ 80 </a:t>
                      </a: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a:t>
                      </a:r>
                      <a:r>
                        <a:rPr lang="th-TH" sz="800" b="0" kern="1200" dirty="0" smtClean="0">
                          <a:solidFill>
                            <a:schemeClr val="tx1"/>
                          </a:solidFill>
                          <a:effectLst/>
                          <a:latin typeface="Tahoma" pitchFamily="34" charset="0"/>
                          <a:ea typeface="Tahoma" pitchFamily="34" charset="0"/>
                          <a:cs typeface="Tahoma" pitchFamily="34" charset="0"/>
                        </a:rPr>
                        <a:t>พอใจ              ด้านการ</a:t>
                      </a:r>
                      <a:r>
                        <a:rPr lang="th-TH" sz="800" b="0" kern="1200" dirty="0">
                          <a:solidFill>
                            <a:schemeClr val="tx1"/>
                          </a:solidFill>
                          <a:effectLst/>
                          <a:latin typeface="Tahoma" pitchFamily="34" charset="0"/>
                          <a:ea typeface="Tahoma" pitchFamily="34" charset="0"/>
                          <a:cs typeface="Tahoma" pitchFamily="34" charset="0"/>
                        </a:rPr>
                        <a:t>ฝึกอบรม ร้อยละ 80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a:t>
                      </a:r>
                      <a:r>
                        <a:rPr lang="th-TH" sz="800" b="0" kern="1200" dirty="0" smtClean="0">
                          <a:solidFill>
                            <a:schemeClr val="tx1"/>
                          </a:solidFill>
                          <a:effectLst/>
                          <a:latin typeface="Tahoma" pitchFamily="34" charset="0"/>
                          <a:ea typeface="Tahoma" pitchFamily="34" charset="0"/>
                          <a:cs typeface="Tahoma" pitchFamily="34" charset="0"/>
                        </a:rPr>
                        <a:t>พอใจ              ด้าน</a:t>
                      </a:r>
                      <a:r>
                        <a:rPr lang="th-TH" sz="800" b="0" kern="1200" dirty="0">
                          <a:solidFill>
                            <a:schemeClr val="tx1"/>
                          </a:solidFill>
                          <a:effectLst/>
                          <a:latin typeface="Tahoma" pitchFamily="34" charset="0"/>
                          <a:ea typeface="Tahoma" pitchFamily="34" charset="0"/>
                          <a:cs typeface="Tahoma" pitchFamily="34" charset="0"/>
                        </a:rPr>
                        <a:t>การทดสอบมาตรฐาน ร้อยละ 80 </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894305549"/>
              </p:ext>
            </p:extLst>
          </p:nvPr>
        </p:nvGraphicFramePr>
        <p:xfrm>
          <a:off x="1274168" y="3276600"/>
          <a:ext cx="7488832" cy="720080"/>
        </p:xfrm>
        <a:graphic>
          <a:graphicData uri="http://schemas.openxmlformats.org/drawingml/2006/table">
            <a:tbl>
              <a:tblPr firstRow="1" bandRow="1">
                <a:tableStyleId>{5C22544A-7EE6-4342-B048-85BDC9FD1C3A}</a:tableStyleId>
              </a:tblPr>
              <a:tblGrid>
                <a:gridCol w="2203262">
                  <a:extLst>
                    <a:ext uri="{9D8B030D-6E8A-4147-A177-3AD203B41FA5}">
                      <a16:colId xmlns:a16="http://schemas.microsoft.com/office/drawing/2014/main" xmlns="" val="20000"/>
                    </a:ext>
                  </a:extLst>
                </a:gridCol>
                <a:gridCol w="4781514">
                  <a:extLst>
                    <a:ext uri="{9D8B030D-6E8A-4147-A177-3AD203B41FA5}">
                      <a16:colId xmlns:a16="http://schemas.microsoft.com/office/drawing/2014/main" xmlns="" val="20001"/>
                    </a:ext>
                  </a:extLst>
                </a:gridCol>
                <a:gridCol w="504056">
                  <a:extLst>
                    <a:ext uri="{9D8B030D-6E8A-4147-A177-3AD203B41FA5}">
                      <a16:colId xmlns:a16="http://schemas.microsoft.com/office/drawing/2014/main" xmlns="" val="20002"/>
                    </a:ext>
                  </a:extLst>
                </a:gridCol>
              </a:tblGrid>
              <a:tr h="30561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itchFamily="34" charset="0"/>
                          <a:ea typeface="Tahoma" pitchFamily="34" charset="0"/>
                          <a:cs typeface="Tahoma" pitchFamily="34" charset="0"/>
                        </a:rPr>
                        <a:t>ความพึงพอใจด้านการฝึกอบรม </a:t>
                      </a:r>
                      <a:r>
                        <a:rPr lang="th-TH" sz="900" b="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จำนวนผู้ตอบแบบสอบถามความพึงพอใจ</a:t>
                      </a:r>
                      <a:r>
                        <a:rPr lang="th-TH" sz="900" b="0" baseline="0" dirty="0">
                          <a:solidFill>
                            <a:schemeClr val="tx1"/>
                          </a:solidFill>
                          <a:latin typeface="Tahoma" pitchFamily="34" charset="0"/>
                          <a:ea typeface="Tahoma" pitchFamily="34" charset="0"/>
                          <a:cs typeface="Tahoma" pitchFamily="34" charset="0"/>
                        </a:rPr>
                        <a:t>ด้านการฝึกอบรม </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414465">
                <a:tc vMerge="1">
                  <a:txBody>
                    <a:bodyPr/>
                    <a:lstStyle/>
                    <a:p>
                      <a:endParaRPr lang="th-TH" dirty="0"/>
                    </a:p>
                  </a:txBody>
                  <a:tcPr>
                    <a:noFill/>
                  </a:tcPr>
                </a:tc>
                <a:tc>
                  <a:txBody>
                    <a:bodyPr/>
                    <a:lstStyle/>
                    <a:p>
                      <a:pPr algn="ctr"/>
                      <a:r>
                        <a:rPr lang="th-TH" sz="900" b="0" baseline="0" dirty="0">
                          <a:latin typeface="Tahoma" pitchFamily="34" charset="0"/>
                          <a:ea typeface="Tahoma" pitchFamily="34" charset="0"/>
                          <a:cs typeface="Tahoma" pitchFamily="34" charset="0"/>
                        </a:rPr>
                        <a:t> </a:t>
                      </a:r>
                      <a:r>
                        <a:rPr lang="th-TH" sz="900" b="0" baseline="0" dirty="0">
                          <a:solidFill>
                            <a:srgbClr val="FF0000"/>
                          </a:solidFill>
                          <a:latin typeface="Tahoma" pitchFamily="34" charset="0"/>
                          <a:ea typeface="Tahoma" pitchFamily="34" charset="0"/>
                          <a:cs typeface="Tahoma" pitchFamily="34" charset="0"/>
                        </a:rPr>
                        <a:t>จำนวนผู้สำเร็จการฝึกอบรม ระหว่างวันที่ 3 ม.ค.6</a:t>
                      </a:r>
                      <a:r>
                        <a:rPr lang="en-US" sz="900" b="0" baseline="0" dirty="0">
                          <a:solidFill>
                            <a:srgbClr val="FF0000"/>
                          </a:solidFill>
                          <a:latin typeface="Tahoma" pitchFamily="34" charset="0"/>
                          <a:ea typeface="Tahoma" pitchFamily="34" charset="0"/>
                          <a:cs typeface="Tahoma" pitchFamily="34" charset="0"/>
                        </a:rPr>
                        <a:t>2</a:t>
                      </a:r>
                      <a:r>
                        <a:rPr lang="th-TH" sz="900" b="0" baseline="0" dirty="0">
                          <a:solidFill>
                            <a:srgbClr val="FF0000"/>
                          </a:solidFill>
                          <a:latin typeface="Tahoma" pitchFamily="34" charset="0"/>
                          <a:ea typeface="Tahoma" pitchFamily="34" charset="0"/>
                          <a:cs typeface="Tahoma" pitchFamily="34" charset="0"/>
                        </a:rPr>
                        <a:t> – 30 ก.ย.6</a:t>
                      </a:r>
                      <a:r>
                        <a:rPr lang="en-US" sz="900" b="0" baseline="0" dirty="0">
                          <a:solidFill>
                            <a:srgbClr val="FF0000"/>
                          </a:solidFill>
                          <a:latin typeface="Tahoma" pitchFamily="34" charset="0"/>
                          <a:ea typeface="Tahoma" pitchFamily="34" charset="0"/>
                          <a:cs typeface="Tahoma" pitchFamily="34" charset="0"/>
                        </a:rPr>
                        <a:t>2</a:t>
                      </a:r>
                      <a:r>
                        <a:rPr lang="th-TH" sz="900" b="0" dirty="0">
                          <a:solidFill>
                            <a:srgbClr val="FF0000"/>
                          </a:solidFill>
                          <a:latin typeface="Tahoma" pitchFamily="34" charset="0"/>
                          <a:ea typeface="Tahoma" pitchFamily="34" charset="0"/>
                          <a:cs typeface="Tahoma" pitchFamily="34" charset="0"/>
                        </a:rPr>
                        <a:t>    </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1678342791"/>
              </p:ext>
            </p:extLst>
          </p:nvPr>
        </p:nvGraphicFramePr>
        <p:xfrm>
          <a:off x="1295400" y="3962400"/>
          <a:ext cx="7704858" cy="601735"/>
        </p:xfrm>
        <a:graphic>
          <a:graphicData uri="http://schemas.openxmlformats.org/drawingml/2006/table">
            <a:tbl>
              <a:tblPr firstRow="1" bandRow="1">
                <a:tableStyleId>{5C22544A-7EE6-4342-B048-85BDC9FD1C3A}</a:tableStyleId>
              </a:tblPr>
              <a:tblGrid>
                <a:gridCol w="2115058">
                  <a:extLst>
                    <a:ext uri="{9D8B030D-6E8A-4147-A177-3AD203B41FA5}">
                      <a16:colId xmlns:a16="http://schemas.microsoft.com/office/drawing/2014/main" xmlns="" val="20000"/>
                    </a:ext>
                  </a:extLst>
                </a:gridCol>
                <a:gridCol w="4941726">
                  <a:extLst>
                    <a:ext uri="{9D8B030D-6E8A-4147-A177-3AD203B41FA5}">
                      <a16:colId xmlns:a16="http://schemas.microsoft.com/office/drawing/2014/main" xmlns="" val="20001"/>
                    </a:ext>
                  </a:extLst>
                </a:gridCol>
                <a:gridCol w="648074">
                  <a:extLst>
                    <a:ext uri="{9D8B030D-6E8A-4147-A177-3AD203B41FA5}">
                      <a16:colId xmlns:a16="http://schemas.microsoft.com/office/drawing/2014/main" xmlns="" val="20002"/>
                    </a:ext>
                  </a:extLst>
                </a:gridCol>
              </a:tblGrid>
              <a:tr h="36576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ความพึงพอใจด้านการทดสอบ</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มาตรฐาน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จำนวนผู้ตอบแบบสอบถามความพึงพอใจ</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ด้านการทดสอบ</a:t>
                      </a:r>
                      <a:r>
                        <a:rPr lang="th-TH" sz="900" b="0" dirty="0" smtClean="0">
                          <a:solidFill>
                            <a:schemeClr val="tx1"/>
                          </a:solidFill>
                          <a:latin typeface="Tahoma" pitchFamily="34" charset="0"/>
                          <a:ea typeface="Tahoma" pitchFamily="34" charset="0"/>
                          <a:cs typeface="Tahoma" pitchFamily="34" charset="0"/>
                        </a:rPr>
                        <a:t>มาตรฐานฝีมือแรงงาน</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pPr algn="ctr"/>
                      <a:r>
                        <a:rPr lang="th-TH" sz="900" b="0" dirty="0">
                          <a:latin typeface="Tahoma" pitchFamily="34" charset="0"/>
                          <a:ea typeface="Tahoma" pitchFamily="34" charset="0"/>
                          <a:cs typeface="Tahoma" pitchFamily="34" charset="0"/>
                        </a:rPr>
                        <a:t>   จำนวนผู้สำเร็จการฝึกอบรม</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pic>
        <p:nvPicPr>
          <p:cNvPr id="25" name="Picture 2">
            <a:extLst>
              <a:ext uri="{FF2B5EF4-FFF2-40B4-BE49-F238E27FC236}">
                <a16:creationId xmlns:a16="http://schemas.microsoft.com/office/drawing/2014/main" xmlns="" id="{56AD2303-5FDE-466E-8589-975E8797BA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3048000"/>
            <a:ext cx="638279" cy="641363"/>
          </a:xfrm>
          <a:prstGeom prst="rect">
            <a:avLst/>
          </a:prstGeom>
        </p:spPr>
      </p:pic>
      <p:sp>
        <p:nvSpPr>
          <p:cNvPr id="26" name="TextBox 3">
            <a:extLst>
              <a:ext uri="{FF2B5EF4-FFF2-40B4-BE49-F238E27FC236}">
                <a16:creationId xmlns:a16="http://schemas.microsoft.com/office/drawing/2014/main" xmlns="" id="{ACF1D6E9-A75E-430E-8720-F5B51FA1614F}"/>
              </a:ext>
            </a:extLst>
          </p:cNvPr>
          <p:cNvSpPr txBox="1"/>
          <p:nvPr/>
        </p:nvSpPr>
        <p:spPr>
          <a:xfrm>
            <a:off x="123721" y="3657600"/>
            <a:ext cx="1324079" cy="461665"/>
          </a:xfrm>
          <a:prstGeom prst="rect">
            <a:avLst/>
          </a:prstGeom>
          <a:noFill/>
        </p:spPr>
        <p:txBody>
          <a:bodyPr wrap="square" rtlCol="0">
            <a:spAutoFit/>
          </a:bodyPr>
          <a:lstStyle/>
          <a:p>
            <a:pPr algn="ctr"/>
            <a:r>
              <a:rPr lang="en-US" sz="800" dirty="0">
                <a:solidFill>
                  <a:srgbClr val="FF0000"/>
                </a:solidFill>
                <a:latin typeface="Tahoma" pitchFamily="34" charset="0"/>
                <a:ea typeface="Tahoma" pitchFamily="34" charset="0"/>
                <a:cs typeface="Tahoma" pitchFamily="34" charset="0"/>
              </a:rPr>
              <a:t>QR Code</a:t>
            </a:r>
          </a:p>
          <a:p>
            <a:pPr algn="ctr"/>
            <a:r>
              <a:rPr lang="th-TH" sz="800" dirty="0">
                <a:solidFill>
                  <a:srgbClr val="FF0000"/>
                </a:solidFill>
                <a:latin typeface="Tahoma" pitchFamily="34" charset="0"/>
                <a:ea typeface="Tahoma" pitchFamily="34" charset="0"/>
                <a:cs typeface="Tahoma" pitchFamily="34" charset="0"/>
              </a:rPr>
              <a:t>แบบประเมินความพึง</a:t>
            </a:r>
            <a:r>
              <a:rPr lang="th-TH" sz="800" dirty="0" smtClean="0">
                <a:solidFill>
                  <a:srgbClr val="FF0000"/>
                </a:solidFill>
                <a:latin typeface="Tahoma" pitchFamily="34" charset="0"/>
                <a:ea typeface="Tahoma" pitchFamily="34" charset="0"/>
                <a:cs typeface="Tahoma" pitchFamily="34" charset="0"/>
              </a:rPr>
              <a:t>พอใจ</a:t>
            </a:r>
          </a:p>
          <a:p>
            <a:pPr algn="ctr"/>
            <a:r>
              <a:rPr lang="th-TH" sz="800" dirty="0" smtClean="0">
                <a:solidFill>
                  <a:srgbClr val="FF0000"/>
                </a:solidFill>
                <a:latin typeface="Tahoma" pitchFamily="34" charset="0"/>
                <a:ea typeface="Tahoma" pitchFamily="34" charset="0"/>
                <a:cs typeface="Tahoma" pitchFamily="34" charset="0"/>
              </a:rPr>
              <a:t>ด้านการฝึกอบรม</a:t>
            </a:r>
            <a:endParaRPr lang="en-US" sz="800" dirty="0">
              <a:solidFill>
                <a:srgbClr val="FF0000"/>
              </a:solidFill>
              <a:latin typeface="Tahoma" pitchFamily="34" charset="0"/>
              <a:ea typeface="Tahoma" pitchFamily="34" charset="0"/>
              <a:cs typeface="Tahoma" pitchFamily="34" charset="0"/>
            </a:endParaRPr>
          </a:p>
        </p:txBody>
      </p:sp>
      <p:pic>
        <p:nvPicPr>
          <p:cNvPr id="27" name="Picture 2">
            <a:extLst>
              <a:ext uri="{FF2B5EF4-FFF2-40B4-BE49-F238E27FC236}">
                <a16:creationId xmlns:a16="http://schemas.microsoft.com/office/drawing/2014/main" xmlns="" id="{56AD2303-5FDE-466E-8589-975E8797BA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721" y="4114800"/>
            <a:ext cx="638279" cy="641363"/>
          </a:xfrm>
          <a:prstGeom prst="rect">
            <a:avLst/>
          </a:prstGeom>
        </p:spPr>
      </p:pic>
      <p:sp>
        <p:nvSpPr>
          <p:cNvPr id="28" name="TextBox 3">
            <a:extLst>
              <a:ext uri="{FF2B5EF4-FFF2-40B4-BE49-F238E27FC236}">
                <a16:creationId xmlns:a16="http://schemas.microsoft.com/office/drawing/2014/main" xmlns="" id="{ACF1D6E9-A75E-430E-8720-F5B51FA1614F}"/>
              </a:ext>
            </a:extLst>
          </p:cNvPr>
          <p:cNvSpPr txBox="1"/>
          <p:nvPr/>
        </p:nvSpPr>
        <p:spPr>
          <a:xfrm>
            <a:off x="-76200" y="4724400"/>
            <a:ext cx="1981200" cy="461665"/>
          </a:xfrm>
          <a:prstGeom prst="rect">
            <a:avLst/>
          </a:prstGeom>
          <a:noFill/>
        </p:spPr>
        <p:txBody>
          <a:bodyPr wrap="square" rtlCol="0">
            <a:spAutoFit/>
          </a:bodyPr>
          <a:lstStyle/>
          <a:p>
            <a:pPr algn="ctr"/>
            <a:r>
              <a:rPr lang="en-US" sz="800" dirty="0">
                <a:solidFill>
                  <a:srgbClr val="FF0000"/>
                </a:solidFill>
                <a:latin typeface="Tahoma" pitchFamily="34" charset="0"/>
                <a:ea typeface="Tahoma" pitchFamily="34" charset="0"/>
                <a:cs typeface="Tahoma" pitchFamily="34" charset="0"/>
              </a:rPr>
              <a:t>QR Code</a:t>
            </a:r>
          </a:p>
          <a:p>
            <a:pPr algn="ctr"/>
            <a:r>
              <a:rPr lang="th-TH" sz="800" dirty="0">
                <a:solidFill>
                  <a:srgbClr val="FF0000"/>
                </a:solidFill>
                <a:latin typeface="Tahoma" pitchFamily="34" charset="0"/>
                <a:ea typeface="Tahoma" pitchFamily="34" charset="0"/>
                <a:cs typeface="Tahoma" pitchFamily="34" charset="0"/>
              </a:rPr>
              <a:t>แบบประเมินความพึง</a:t>
            </a:r>
            <a:r>
              <a:rPr lang="th-TH" sz="800" dirty="0" smtClean="0">
                <a:solidFill>
                  <a:srgbClr val="FF0000"/>
                </a:solidFill>
                <a:latin typeface="Tahoma" pitchFamily="34" charset="0"/>
                <a:ea typeface="Tahoma" pitchFamily="34" charset="0"/>
                <a:cs typeface="Tahoma" pitchFamily="34" charset="0"/>
              </a:rPr>
              <a:t>พอใจ</a:t>
            </a:r>
          </a:p>
          <a:p>
            <a:pPr algn="ctr"/>
            <a:r>
              <a:rPr lang="th-TH" sz="800" dirty="0" smtClean="0">
                <a:solidFill>
                  <a:srgbClr val="FF0000"/>
                </a:solidFill>
                <a:latin typeface="Tahoma" pitchFamily="34" charset="0"/>
                <a:ea typeface="Tahoma" pitchFamily="34" charset="0"/>
                <a:cs typeface="Tahoma" pitchFamily="34" charset="0"/>
              </a:rPr>
              <a:t>ด้านการทดสอบมาตรฐานฝีมือแรงงาน</a:t>
            </a:r>
            <a:endParaRPr lang="en-US" sz="800" dirty="0">
              <a:solidFill>
                <a:srgbClr val="FF0000"/>
              </a:solidFill>
              <a:latin typeface="Tahoma" pitchFamily="34" charset="0"/>
              <a:ea typeface="Tahoma" pitchFamily="34" charset="0"/>
              <a:cs typeface="Tahoma"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a:solidFill>
                  <a:schemeClr val="tx1"/>
                </a:solidFill>
                <a:latin typeface="Tahoma" pitchFamily="34" charset="0"/>
                <a:ea typeface="Tahoma" pitchFamily="34" charset="0"/>
                <a:cs typeface="Tahoma" pitchFamily="34" charset="0"/>
              </a:rPr>
              <a:t>4.2 ตัวชี้วัด </a:t>
            </a:r>
            <a:r>
              <a:rPr lang="en-US" sz="12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ความสำเร็จของการติดตามผลสัมฤทธิ์การพัฒนาฝีมือแรงงาน</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599454624"/>
              </p:ext>
            </p:extLst>
          </p:nvPr>
        </p:nvGraphicFramePr>
        <p:xfrm>
          <a:off x="142844" y="1752600"/>
          <a:ext cx="8677628" cy="3200400"/>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32004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ความสำเร็จของการติดตามผลสัมฤทธิ์การพัฒนาฝีมือแรงงาน คือ การที่หน่วยงานดำเนินการติดตามผลสัมฤทธิ์การพัฒนาฝีมือแรงาน  เพื่อวิเคราะห์และ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ปรับปรุงการทำงานภายในหน่วยงานของตนให้มีประสิทธิภาพมากยิ่งขึ้น </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พิจารณาจากการติดตามและ</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ประเมินผลการฝึกอบรม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ในภาพรวมทุกโครงการ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แบบสอบถามผลสัมฤทธิ์การพัฒนาฝีมือแรงงานของ</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กรมได้ทั้งเอกสารและผ่าน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จะไม่นับแบบสอบถามที่ตอบคำถามไม่ครบถ้วน จนไม่สามารถประมวลผลได้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โดยรอบ</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 ระหว่างวันที่ 1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แบบสอบความพึงพอใจใช้แบบสอบถามของประกันคุณภาพทางเว็บไซต์ </a:t>
                      </a:r>
                      <a:r>
                        <a:rPr lang="en-AU"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http://dev.dsd.go.th/q</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กองแผนงานและสารสนเทศ  ผู้รับผิดชอบ </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rgbClr val="FF0000"/>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สุวรรณประเสริฐ/นางสาวเรณูกาชลี มาวัฒนพงศ์/นางสาวชนิษฎา โอ๊อิ้ว</a:t>
                      </a:r>
                      <a:r>
                        <a:rPr lang="en-US" sz="900" b="0" spc="-40" baseline="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rgbClr val="FF0000"/>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spc="-40" baseline="0" dirty="0">
                          <a:solidFill>
                            <a:srgbClr val="FF0000"/>
                          </a:solidFill>
                          <a:latin typeface="Tahoma" panose="020B0604030504040204" pitchFamily="34" charset="0"/>
                          <a:ea typeface="Tahoma" panose="020B0604030504040204" pitchFamily="34" charset="0"/>
                          <a:cs typeface="Tahoma" panose="020B0604030504040204" pitchFamily="34" charset="0"/>
                        </a:rPr>
                        <a:t>: 0 2245 7065</a:t>
                      </a:r>
                      <a:endParaRPr lang="th-TH" sz="900" b="1" spc="-4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79512" y="50115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1054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136534630"/>
              </p:ext>
            </p:extLst>
          </p:nvPr>
        </p:nvGraphicFramePr>
        <p:xfrm>
          <a:off x="0" y="5486400"/>
          <a:ext cx="9006844" cy="67056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ติดตามผลสัมฤทธิ์การพัฒนาฝีมือแรงงาน ร้อยละ 40</a:t>
                      </a:r>
                      <a:endParaRPr lang="en-US" sz="800" b="0" kern="1200" dirty="0">
                        <a:solidFill>
                          <a:schemeClr val="tx1"/>
                        </a:solidFill>
                        <a:effectLst/>
                        <a:latin typeface="Tahoma" pitchFamily="34" charset="0"/>
                        <a:ea typeface="Tahoma" pitchFamily="34" charset="0"/>
                        <a:cs typeface="Tahoma" pitchFamily="34" charset="0"/>
                      </a:endParaRPr>
                    </a:p>
                    <a:p>
                      <a:pPr marL="0" indent="0" algn="l">
                        <a:buFont typeface="Arial" panose="020B0604020202020204" pitchFamily="34" charset="0"/>
                        <a:buNone/>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ติดตามผลสัมฤทธิ์การพัฒนาฝีมือแรงงาน ร้อยละ 40</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3318858637"/>
              </p:ext>
            </p:extLst>
          </p:nvPr>
        </p:nvGraphicFramePr>
        <p:xfrm>
          <a:off x="1508792" y="3257550"/>
          <a:ext cx="7278072" cy="738895"/>
        </p:xfrm>
        <a:graphic>
          <a:graphicData uri="http://schemas.openxmlformats.org/drawingml/2006/table">
            <a:tbl>
              <a:tblPr firstRow="1" bandRow="1">
                <a:tableStyleId>{5C22544A-7EE6-4342-B048-85BDC9FD1C3A}</a:tableStyleId>
              </a:tblPr>
              <a:tblGrid>
                <a:gridCol w="1997901">
                  <a:extLst>
                    <a:ext uri="{9D8B030D-6E8A-4147-A177-3AD203B41FA5}">
                      <a16:colId xmlns:a16="http://schemas.microsoft.com/office/drawing/2014/main" xmlns="" val="20000"/>
                    </a:ext>
                  </a:extLst>
                </a:gridCol>
                <a:gridCol w="4667995">
                  <a:extLst>
                    <a:ext uri="{9D8B030D-6E8A-4147-A177-3AD203B41FA5}">
                      <a16:colId xmlns:a16="http://schemas.microsoft.com/office/drawing/2014/main" xmlns="" val="20001"/>
                    </a:ext>
                  </a:extLst>
                </a:gridCol>
                <a:gridCol w="612176">
                  <a:extLst>
                    <a:ext uri="{9D8B030D-6E8A-4147-A177-3AD203B41FA5}">
                      <a16:colId xmlns:a16="http://schemas.microsoft.com/office/drawing/2014/main" xmlns="" val="20002"/>
                    </a:ext>
                  </a:extLst>
                </a:gridCol>
              </a:tblGrid>
              <a:tr h="36576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rgbClr val="FF0000"/>
                          </a:solidFill>
                          <a:latin typeface="Tahoma" pitchFamily="34" charset="0"/>
                          <a:ea typeface="Tahoma" pitchFamily="34" charset="0"/>
                          <a:cs typeface="Tahoma" pitchFamily="34" charset="0"/>
                        </a:rPr>
                        <a:t>ร้อยละของการติดตามผล        </a:t>
                      </a:r>
                      <a:r>
                        <a:rPr lang="en-US" sz="900" b="0" dirty="0">
                          <a:solidFill>
                            <a:srgbClr val="FF0000"/>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rgbClr val="FF0000"/>
                          </a:solidFill>
                          <a:latin typeface="Tahoma" pitchFamily="34" charset="0"/>
                          <a:ea typeface="Tahoma" pitchFamily="34" charset="0"/>
                          <a:cs typeface="Tahoma" pitchFamily="34" charset="0"/>
                        </a:rPr>
                        <a:t>สัมฤทธิ์การพัฒนาฝีมือแรงงาน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rgbClr val="FF0000"/>
                          </a:solidFill>
                          <a:latin typeface="Tahoma" pitchFamily="34" charset="0"/>
                          <a:ea typeface="Tahoma" pitchFamily="34" charset="0"/>
                          <a:cs typeface="Tahoma" pitchFamily="34" charset="0"/>
                        </a:rPr>
                        <a:t>จำนวนผู้ตอบแบบสอบถามผลสัมฤทธิ์การพัฒนาฝีมือแรงงาน </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baseline="0" dirty="0">
                          <a:solidFill>
                            <a:srgbClr val="FF0000"/>
                          </a:solidFill>
                          <a:latin typeface="Tahoma" pitchFamily="34" charset="0"/>
                          <a:ea typeface="Tahoma" pitchFamily="34" charset="0"/>
                          <a:cs typeface="Tahoma" pitchFamily="34" charset="0"/>
                        </a:rPr>
                        <a:t>ติดตามผลภายหลังฝึกอบรม</a:t>
                      </a:r>
                      <a:r>
                        <a:rPr lang="en-US" sz="900" b="0" baseline="0" dirty="0">
                          <a:solidFill>
                            <a:srgbClr val="FF0000"/>
                          </a:solidFill>
                          <a:latin typeface="Tahoma" pitchFamily="34" charset="0"/>
                          <a:ea typeface="Tahoma" pitchFamily="34" charset="0"/>
                          <a:cs typeface="Tahoma" pitchFamily="34" charset="0"/>
                        </a:rPr>
                        <a:t> </a:t>
                      </a:r>
                      <a:r>
                        <a:rPr lang="th-TH" sz="900" b="0" baseline="0" dirty="0">
                          <a:solidFill>
                            <a:srgbClr val="FF0000"/>
                          </a:solidFill>
                          <a:latin typeface="Tahoma" pitchFamily="34" charset="0"/>
                          <a:ea typeface="Tahoma" pitchFamily="34" charset="0"/>
                          <a:cs typeface="Tahoma" pitchFamily="34" charset="0"/>
                        </a:rPr>
                        <a:t>ภายใน 3 เดือน (บันทึกผลภายใน 30 ก.ย.) </a:t>
                      </a:r>
                      <a:endParaRPr lang="th-TH" sz="900" b="0" dirty="0">
                        <a:solidFill>
                          <a:srgbClr val="FF0000"/>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a:solidFill>
                          <a:srgbClr val="FF0000"/>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rgbClr val="FF0000"/>
                          </a:solidFill>
                          <a:latin typeface="Tahoma" pitchFamily="34" charset="0"/>
                          <a:ea typeface="Tahoma" pitchFamily="34" charset="0"/>
                          <a:cs typeface="Tahoma" pitchFamily="34" charset="0"/>
                        </a:rPr>
                        <a:t>X</a:t>
                      </a:r>
                      <a:r>
                        <a:rPr lang="en-US" sz="900" b="0" baseline="0" dirty="0">
                          <a:solidFill>
                            <a:srgbClr val="FF0000"/>
                          </a:solidFill>
                          <a:latin typeface="Tahoma" pitchFamily="34" charset="0"/>
                          <a:ea typeface="Tahoma" pitchFamily="34" charset="0"/>
                          <a:cs typeface="Tahoma" pitchFamily="34" charset="0"/>
                        </a:rPr>
                        <a:t> 100</a:t>
                      </a:r>
                      <a:endParaRPr lang="th-TH" sz="900" b="0" dirty="0">
                        <a:solidFill>
                          <a:srgbClr val="FF0000"/>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pPr algn="ctr"/>
                      <a:r>
                        <a:rPr lang="th-TH" sz="900" b="0" dirty="0">
                          <a:solidFill>
                            <a:srgbClr val="FF0000"/>
                          </a:solidFill>
                          <a:latin typeface="Tahoma" pitchFamily="34" charset="0"/>
                          <a:ea typeface="Tahoma" pitchFamily="34" charset="0"/>
                          <a:cs typeface="Tahoma" pitchFamily="34" charset="0"/>
                        </a:rPr>
                        <a:t>   จำนวนผู้สำเร็จการฝึกอบรม</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6121" y="3124200"/>
            <a:ext cx="714479" cy="717931"/>
          </a:xfrm>
          <a:prstGeom prst="rect">
            <a:avLst/>
          </a:prstGeom>
        </p:spPr>
      </p:pic>
      <p:sp>
        <p:nvSpPr>
          <p:cNvPr id="4" name="TextBox 3"/>
          <p:cNvSpPr txBox="1"/>
          <p:nvPr/>
        </p:nvSpPr>
        <p:spPr>
          <a:xfrm>
            <a:off x="51436" y="3810000"/>
            <a:ext cx="1324079" cy="338554"/>
          </a:xfrm>
          <a:prstGeom prst="rect">
            <a:avLst/>
          </a:prstGeom>
          <a:noFill/>
        </p:spPr>
        <p:txBody>
          <a:bodyPr wrap="square" rtlCol="0">
            <a:spAutoFit/>
          </a:bodyPr>
          <a:lstStyle/>
          <a:p>
            <a:pPr algn="ctr"/>
            <a:r>
              <a:rPr lang="en-US" sz="800" dirty="0">
                <a:solidFill>
                  <a:srgbClr val="FF0000"/>
                </a:solidFill>
                <a:latin typeface="Tahoma" pitchFamily="34" charset="0"/>
                <a:ea typeface="Tahoma" pitchFamily="34" charset="0"/>
                <a:cs typeface="Tahoma" pitchFamily="34" charset="0"/>
              </a:rPr>
              <a:t>QR Code</a:t>
            </a:r>
          </a:p>
          <a:p>
            <a:pPr algn="ctr"/>
            <a:r>
              <a:rPr lang="th-TH" sz="800" dirty="0">
                <a:solidFill>
                  <a:srgbClr val="FF0000"/>
                </a:solidFill>
                <a:latin typeface="Tahoma" pitchFamily="34" charset="0"/>
                <a:ea typeface="Tahoma" pitchFamily="34" charset="0"/>
                <a:cs typeface="Tahoma" pitchFamily="34" charset="0"/>
              </a:rPr>
              <a:t>แบบประเมินความพึงพอใจ</a:t>
            </a:r>
            <a:endParaRPr lang="en-US" sz="800" dirty="0">
              <a:solidFill>
                <a:srgbClr val="FF0000"/>
              </a:solidFill>
              <a:latin typeface="Tahoma" pitchFamily="34" charset="0"/>
              <a:ea typeface="Tahoma" pitchFamily="34" charset="0"/>
              <a:cs typeface="Tahoma"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a:solidFill>
                  <a:schemeClr val="tx1"/>
                </a:solidFill>
                <a:latin typeface="Tahoma" pitchFamily="34" charset="0"/>
                <a:ea typeface="Tahoma" pitchFamily="34" charset="0"/>
                <a:cs typeface="Tahoma" pitchFamily="34" charset="0"/>
              </a:rPr>
              <a:t>4.</a:t>
            </a:r>
            <a:r>
              <a:rPr lang="en-US" sz="1200" kern="0" dirty="0">
                <a:solidFill>
                  <a:schemeClr val="tx1"/>
                </a:solidFill>
                <a:latin typeface="Tahoma" pitchFamily="34" charset="0"/>
                <a:ea typeface="Tahoma" pitchFamily="34" charset="0"/>
                <a:cs typeface="Tahoma" pitchFamily="34" charset="0"/>
              </a:rPr>
              <a:t>3</a:t>
            </a:r>
            <a:r>
              <a:rPr lang="th-TH" sz="1200" kern="0" dirty="0">
                <a:solidFill>
                  <a:schemeClr val="tx1"/>
                </a:solidFill>
                <a:latin typeface="Tahoma" pitchFamily="34" charset="0"/>
                <a:ea typeface="Tahoma" pitchFamily="34" charset="0"/>
                <a:cs typeface="Tahoma" pitchFamily="34" charset="0"/>
              </a:rPr>
              <a:t> ตัวชี้วัด </a:t>
            </a:r>
            <a:r>
              <a:rPr lang="en-US" sz="12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ความสำเร็จของการพัฒนานวัตกรรม</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531199267"/>
              </p:ext>
            </p:extLst>
          </p:nvPr>
        </p:nvGraphicFramePr>
        <p:xfrm>
          <a:off x="142844" y="1752600"/>
          <a:ext cx="8772556" cy="3200400"/>
        </p:xfrm>
        <a:graphic>
          <a:graphicData uri="http://schemas.openxmlformats.org/drawingml/2006/table">
            <a:tbl>
              <a:tblPr firstRow="1" bandRow="1">
                <a:tableStyleId>{5C22544A-7EE6-4342-B048-85BDC9FD1C3A}</a:tableStyleId>
              </a:tblPr>
              <a:tblGrid>
                <a:gridCol w="8772556">
                  <a:extLst>
                    <a:ext uri="{9D8B030D-6E8A-4147-A177-3AD203B41FA5}">
                      <a16:colId xmlns:a16="http://schemas.microsoft.com/office/drawing/2014/main" xmlns="" val="20000"/>
                    </a:ext>
                  </a:extLst>
                </a:gridCol>
              </a:tblGrid>
              <a:tr h="32004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ความสำเร็จของการพัฒนานวัตกรรม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คือ การพัฒนาประสิทธิภาพในการบริหารจัดการและพัฒนานวัตกรรมในการบริหารจัดการระบบงาน งบประมาณ ทรัพยากรบุคคล และการให้บริการประชาชนหรือหน่วยงานของรัฐ เพื่อไปสู่ระบบราชการ 4.0 (</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Innovation</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base)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ประกอบด้วย 1) นวัตกรรมเชิงนโยบาย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(Policy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เป็นการริเริ่มนโยบาย กฎหมายและกฎใหม่ ๆ ให้ทันสมัยเหมาะสมและทันต่อสถานการณ์ รวมทั้งให้มีความเชื่อมโยงกับยุทธศาสตร์ของประเทศ 2) นวัตกรรมให้บริการ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(Service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เป็นนวัตกรรมที่นำมาใช้พัฒนาและสร้างคุณค่าในงานบริการภาครัฐ การปรับปรุงการบริการหรือสร้างบริการใหม่ เพื่อยกระดับประสิทธิภาพการให้บริการประชาชน เช่น หน่วยบริการเคลื่อนที่ การจัดทะเบียนออนไลน์ เป็นต้น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นวัตกรรมการบริหาร/องค์การ/หน่วยงาน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(Administrative Organization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เป็นการสร้างหรือปรับปรุงกระบวนงานใหม่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New Process)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รวมทั้งการพัฒนาคุณภาพ          การบริหารงาน เพื่อเพิ่มประสิทธิภาพในการดำเนินงานของภาครัฐ หรือกระบวนการจัดโครงสร้างหน่วยงานรูปแบบใหม่ หรือการวางระบบใหม่ ซึ่งส่งผลต่อการปรับโครงสร้างความสัมพันธ์ระหว่างผู้มีส่วนได้ส่วนเสียฝ่ายต่าง ๆ เช่น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PMQA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4.0 เป็นต้น</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จากการดำเนินการพัฒนานวัตกรรมตามขั้นตอนที่กำหนดในแบบฟอร์ม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โดยรอบที่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พิจารณาจากข้อมูลตามแบบฟอร์มข้อ 1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หลักการ เหตุผลความจำเป็น รวมทั้งการศึกษา</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องค์ความรู้ที่เกี่ยวข้อง ข้อ 2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วัตถุประสงค์ และข้อ3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การวางแผนพัฒนานวัตกรรม/ขั้นตอนการดำเนินการ โดยดำเนินการ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พิจารณาจากข้อมูลตามแบบฟอร์มข้อ 1 – 3 และ ข้อ 4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ทดลองปฏิบัติ/ผลลัพธ์ที่คาดหวัง ข้อ 5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นำไปปฏิบัติ/ผลลัพธ์ที่เกิดขึ้นจริงอย่างเป็นรูปธรรม โดยดำเนินการ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ระหว่างวันที่ 1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3"/>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กลุ่มพัฒนาระบบบริหาร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a:t>
                      </a:r>
                      <a:r>
                        <a:rPr lang="th-TH" sz="900" b="0" spc="-4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ศรีวรรณ</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ประเสริฐทอง และนางสาวนภารัตน์ ภาโนมัย สอบถามข้อมูลเพิ่มเติม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Line : KPI 61</a:t>
                      </a:r>
                      <a:endPar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3"/>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1.  เป็นนวัตกรรมที่ไม่ซ้ำกับนวัตกรรมที่เคยดำเนินการแล้ว</a:t>
                      </a:r>
                    </a:p>
                    <a:p>
                      <a:pPr marL="228600" indent="-228600">
                        <a:buNone/>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ต้องใส่ข้อมูลลงในแบบฟอร์มการรายงานตัวชี้วัดระดับความสำเร็จของการพัฒนานวัตกรรม </a:t>
                      </a:r>
                      <a:endParaRPr lang="th-TH" sz="900" b="1" spc="-4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79512" y="50115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1054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1228140944"/>
              </p:ext>
            </p:extLst>
          </p:nvPr>
        </p:nvGraphicFramePr>
        <p:xfrm>
          <a:off x="0" y="5486399"/>
          <a:ext cx="9006844" cy="881412"/>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332772">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52292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000" b="0" kern="1200" dirty="0">
                          <a:solidFill>
                            <a:schemeClr val="tx1"/>
                          </a:solidFill>
                          <a:effectLst/>
                          <a:latin typeface="Tahoma" pitchFamily="34" charset="0"/>
                          <a:ea typeface="Tahoma" pitchFamily="34" charset="0"/>
                          <a:cs typeface="Tahoma" pitchFamily="34" charset="0"/>
                        </a:rPr>
                        <a:t>ความสำเร็จของ</a:t>
                      </a:r>
                      <a:r>
                        <a:rPr lang="th-TH" sz="1000" b="0" kern="1200" dirty="0" smtClean="0">
                          <a:solidFill>
                            <a:schemeClr val="tx1"/>
                          </a:solidFill>
                          <a:effectLst/>
                          <a:latin typeface="Tahoma" pitchFamily="34" charset="0"/>
                          <a:ea typeface="Tahoma" pitchFamily="34" charset="0"/>
                          <a:cs typeface="Tahoma" pitchFamily="34" charset="0"/>
                        </a:rPr>
                        <a:t>การดำเนินการวางแผนพัฒนา</a:t>
                      </a:r>
                      <a:r>
                        <a:rPr lang="th-TH" sz="1000" b="0" kern="1200" dirty="0">
                          <a:solidFill>
                            <a:schemeClr val="tx1"/>
                          </a:solidFill>
                          <a:effectLst/>
                          <a:latin typeface="Tahoma" pitchFamily="34" charset="0"/>
                          <a:ea typeface="Tahoma" pitchFamily="34" charset="0"/>
                          <a:cs typeface="Tahoma" pitchFamily="34" charset="0"/>
                        </a:rPr>
                        <a:t>นวัตกรรม</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000" b="0" kern="1200" dirty="0">
                          <a:solidFill>
                            <a:schemeClr val="tx1"/>
                          </a:solidFill>
                          <a:effectLst/>
                          <a:latin typeface="Tahoma" pitchFamily="34" charset="0"/>
                          <a:ea typeface="Tahoma" pitchFamily="34" charset="0"/>
                          <a:cs typeface="Tahoma" pitchFamily="34" charset="0"/>
                        </a:rPr>
                        <a:t>ความสำเร็จของการพัฒนา</a:t>
                      </a:r>
                      <a:r>
                        <a:rPr lang="th-TH" sz="1000" b="0" kern="1200" dirty="0" smtClean="0">
                          <a:solidFill>
                            <a:schemeClr val="tx1"/>
                          </a:solidFill>
                          <a:effectLst/>
                          <a:latin typeface="Tahoma" pitchFamily="34" charset="0"/>
                          <a:ea typeface="Tahoma" pitchFamily="34" charset="0"/>
                          <a:cs typeface="Tahoma" pitchFamily="34" charset="0"/>
                        </a:rPr>
                        <a:t>นวัตกรรมที่มีผลลัพธ์</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000" b="0" kern="1200" dirty="0" smtClean="0">
                          <a:solidFill>
                            <a:schemeClr val="tx1"/>
                          </a:solidFill>
                          <a:effectLst/>
                          <a:latin typeface="Tahoma" pitchFamily="34" charset="0"/>
                          <a:ea typeface="Tahoma" pitchFamily="34" charset="0"/>
                          <a:cs typeface="Tahoma" pitchFamily="34" charset="0"/>
                        </a:rPr>
                        <a:t>   ที่เกิดขึ้นจริงอย่างเป็นรูปธรรม</a:t>
                      </a:r>
                      <a:endParaRPr lang="en-US" sz="10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615131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 </a:t>
            </a:r>
            <a:r>
              <a:rPr lang="en-US" sz="900" b="1" dirty="0">
                <a:latin typeface="Tahoma" pitchFamily="34" charset="0"/>
                <a:cs typeface="Tahoma" pitchFamily="34" charset="0"/>
              </a:rPr>
              <a:t>/ AHRDA / DSD Wellness</a:t>
            </a:r>
            <a:r>
              <a:rPr lang="th-TH" sz="900" b="1" dirty="0">
                <a:latin typeface="Tahoma" pitchFamily="34" charset="0"/>
                <a:cs typeface="Tahoma" pitchFamily="34" charset="0"/>
              </a:rPr>
              <a:t>)</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a:solidFill>
                  <a:schemeClr val="tx1"/>
                </a:solidFill>
                <a:latin typeface="Tahoma" pitchFamily="34" charset="0"/>
                <a:ea typeface="Tahoma" pitchFamily="34" charset="0"/>
                <a:cs typeface="Tahoma" pitchFamily="34" charset="0"/>
              </a:rPr>
              <a:t>ตัวชี้วัด </a:t>
            </a:r>
            <a:r>
              <a:rPr lang="en-US" sz="1050" b="1" kern="0" dirty="0">
                <a:solidFill>
                  <a:schemeClr val="tx1"/>
                </a:solidFill>
                <a:latin typeface="Tahoma" pitchFamily="34" charset="0"/>
                <a:ea typeface="Tahoma" pitchFamily="34" charset="0"/>
                <a:cs typeface="Tahoma" pitchFamily="34" charset="0"/>
              </a:rPr>
              <a:t>: </a:t>
            </a:r>
            <a:r>
              <a:rPr lang="th-TH" sz="1050" b="1" dirty="0" smtClean="0">
                <a:latin typeface="Tahoma" pitchFamily="34" charset="0"/>
                <a:ea typeface="Tahoma" pitchFamily="34" charset="0"/>
                <a:cs typeface="Tahoma" pitchFamily="34" charset="0"/>
              </a:rPr>
              <a:t>ความสำเร็จ</a:t>
            </a:r>
            <a:r>
              <a:rPr lang="th-TH" sz="105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a:t>
            </a:r>
          </a:p>
          <a:p>
            <a:pPr>
              <a:defRPr/>
            </a:pPr>
            <a:r>
              <a:rPr lang="th-TH" sz="1050" b="1" dirty="0">
                <a:latin typeface="Tahoma" pitchFamily="34" charset="0"/>
                <a:ea typeface="Tahoma" pitchFamily="34" charset="0"/>
                <a:cs typeface="Tahoma" pitchFamily="34" charset="0"/>
              </a:rPr>
              <a:t>ประจำปีงบประมาณ พ.ศ. </a:t>
            </a:r>
            <a:r>
              <a:rPr lang="en-US" sz="1050" b="1" dirty="0">
                <a:latin typeface="Tahoma" pitchFamily="34" charset="0"/>
                <a:ea typeface="Tahoma" pitchFamily="34" charset="0"/>
                <a:cs typeface="Tahoma" pitchFamily="34" charset="0"/>
              </a:rPr>
              <a:t>2562 </a:t>
            </a:r>
            <a:r>
              <a:rPr lang="th-TH" sz="1050" b="1" dirty="0">
                <a:latin typeface="Tahoma" pitchFamily="34" charset="0"/>
                <a:ea typeface="Tahoma" pitchFamily="34" charset="0"/>
                <a:cs typeface="Tahoma" pitchFamily="34" charset="0"/>
              </a:rPr>
              <a:t>ตาม</a:t>
            </a:r>
            <a:r>
              <a:rPr lang="th-TH" sz="1050" b="1" dirty="0">
                <a:solidFill>
                  <a:schemeClr val="tx1"/>
                </a:solidFill>
                <a:latin typeface="Tahoma" pitchFamily="34" charset="0"/>
                <a:ea typeface="Tahoma" pitchFamily="34" charset="0"/>
                <a:cs typeface="Tahoma" pitchFamily="34" charset="0"/>
              </a:rPr>
              <a:t>โครงการเพิ่มศักยภาพแรงงานรองรับ </a:t>
            </a:r>
            <a:r>
              <a:rPr lang="en-US" sz="1050" b="1" dirty="0">
                <a:solidFill>
                  <a:schemeClr val="tx1"/>
                </a:solidFill>
                <a:latin typeface="Tahoma" pitchFamily="34" charset="0"/>
                <a:ea typeface="Tahoma" pitchFamily="34" charset="0"/>
                <a:cs typeface="Tahoma" pitchFamily="34" charset="0"/>
              </a:rPr>
              <a:t>THAILAND 4.0</a:t>
            </a:r>
            <a:endParaRPr lang="th-TH" sz="110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228600" y="11430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836836635"/>
              </p:ext>
            </p:extLst>
          </p:nvPr>
        </p:nvGraphicFramePr>
        <p:xfrm>
          <a:off x="152400" y="1447800"/>
          <a:ext cx="8839200" cy="5135880"/>
        </p:xfrm>
        <a:graphic>
          <a:graphicData uri="http://schemas.openxmlformats.org/drawingml/2006/table">
            <a:tbl>
              <a:tblPr firstRow="1" bandRow="1">
                <a:tableStyleId>{5C22544A-7EE6-4342-B048-85BDC9FD1C3A}</a:tableStyleId>
              </a:tblPr>
              <a:tblGrid>
                <a:gridCol w="8839200">
                  <a:extLst>
                    <a:ext uri="{9D8B030D-6E8A-4147-A177-3AD203B41FA5}">
                      <a16:colId xmlns="" xmlns:a16="http://schemas.microsoft.com/office/drawing/2014/main" val="20000"/>
                    </a:ext>
                  </a:extLst>
                </a:gridCol>
              </a:tblGrid>
              <a:tr h="4800600">
                <a:tc>
                  <a:txBody>
                    <a:bodyPr/>
                    <a:lstStyle/>
                    <a:p>
                      <a:r>
                        <a:rPr lang="en-US" sz="900" b="1"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เป็นการประเมินประสิทธิภาพและคุณภาพในการดำเนินงานตามหลักภารกิจพื้นฐาน</a:t>
                      </a:r>
                      <a:r>
                        <a:rPr lang="th-TH" sz="900" b="0" kern="1200" baseline="0" dirty="0">
                          <a:solidFill>
                            <a:schemeClr val="tx1"/>
                          </a:solidFill>
                          <a:latin typeface="Tahoma" pitchFamily="34" charset="0"/>
                          <a:ea typeface="Tahoma" pitchFamily="34" charset="0"/>
                          <a:cs typeface="Tahoma" pitchFamily="34" charset="0"/>
                        </a:rPr>
                        <a:t> งานประจำตามหน้าที่ปกติ</a:t>
                      </a:r>
                      <a:r>
                        <a:rPr lang="th-TH" sz="900" b="0" kern="1200" dirty="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ที่เชื่อมโยงกับเกณฑ์การประกันคุณภาพการพัฒนาฝีมือแรงงานกับโครงการเพิ่มศักยภาพแรงงานรองรับ </a:t>
                      </a:r>
                      <a:r>
                        <a:rPr lang="en-US" sz="900" b="0" kern="1200" dirty="0">
                          <a:solidFill>
                            <a:schemeClr val="tx1"/>
                          </a:solidFill>
                          <a:latin typeface="Tahoma" pitchFamily="34" charset="0"/>
                          <a:ea typeface="Tahoma" pitchFamily="34" charset="0"/>
                          <a:cs typeface="Tahoma" pitchFamily="34" charset="0"/>
                        </a:rPr>
                        <a:t>THAILAND 4.0</a:t>
                      </a:r>
                      <a:endParaRPr lang="th-TH" sz="900" b="0" kern="1200" dirty="0">
                        <a:solidFill>
                          <a:schemeClr val="tx1"/>
                        </a:solidFill>
                        <a:latin typeface="Tahoma" pitchFamily="34" charset="0"/>
                        <a:ea typeface="Tahoma" pitchFamily="34" charset="0"/>
                        <a:cs typeface="Tahoma" pitchFamily="34" charset="0"/>
                      </a:endParaRPr>
                    </a:p>
                    <a:p>
                      <a:endParaRPr lang="en-US" sz="900" b="0" kern="1200" dirty="0">
                        <a:solidFill>
                          <a:schemeClr val="tx1"/>
                        </a:solidFill>
                        <a:latin typeface="Tahoma" pitchFamily="34" charset="0"/>
                        <a:ea typeface="Tahoma" pitchFamily="34" charset="0"/>
                        <a:cs typeface="Tahoma" pitchFamily="34" charset="0"/>
                      </a:endParaRPr>
                    </a:p>
                    <a:p>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itchFamily="34" charset="0"/>
                          <a:ea typeface="Tahoma" pitchFamily="34" charset="0"/>
                          <a:cs typeface="Tahoma" pitchFamily="34" charset="0"/>
                        </a:rPr>
                        <a:t>5) </a:t>
                      </a:r>
                      <a:r>
                        <a:rPr lang="th-TH" sz="900" b="0" baseline="0" dirty="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ฝึกอบรมฝีมือแรงงานเป็นไปตามแนวทางในหนังสือกรมพัฒนาฝีมือแรงงาน</a:t>
                      </a:r>
                      <a:r>
                        <a:rPr lang="th-TH" sz="900" b="0" kern="1200" dirty="0">
                          <a:solidFill>
                            <a:schemeClr val="tx1"/>
                          </a:solidFill>
                          <a:latin typeface="Tahoma" pitchFamily="34" charset="0"/>
                          <a:ea typeface="Tahoma" pitchFamily="34" charset="0"/>
                          <a:cs typeface="Tahoma" pitchFamily="34" charset="0"/>
                        </a:rPr>
                        <a:t>ที่ รง 0407/ว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ลงวันที่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ตุลาคม </a:t>
                      </a:r>
                      <a:r>
                        <a:rPr lang="en-US" sz="900" b="0" kern="1200" dirty="0">
                          <a:solidFill>
                            <a:schemeClr val="tx1"/>
                          </a:solidFill>
                          <a:latin typeface="Tahoma" pitchFamily="34" charset="0"/>
                          <a:ea typeface="Tahoma" pitchFamily="34" charset="0"/>
                          <a:cs typeface="Tahoma" pitchFamily="34" charset="0"/>
                        </a:rPr>
                        <a:t>2561 </a:t>
                      </a:r>
                      <a:r>
                        <a:rPr lang="th-TH" sz="900" b="0" kern="1200" dirty="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900" b="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itchFamily="34" charset="0"/>
                          <a:ea typeface="Tahoma" pitchFamily="34" charset="0"/>
                          <a:cs typeface="Tahoma" pitchFamily="34" charset="0"/>
                        </a:rPr>
                        <a:t>3.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a:solidFill>
                            <a:schemeClr val="tx1"/>
                          </a:solidFill>
                          <a:latin typeface="Tahoma" pitchFamily="34" charset="0"/>
                          <a:ea typeface="Tahoma" pitchFamily="34" charset="0"/>
                          <a:cs typeface="Tahoma" pitchFamily="34" charset="0"/>
                          <a:hlinkClick r:id="rId3"/>
                        </a:rPr>
                        <a:t>http://datacenter.dsd.go.th</a:t>
                      </a:r>
                      <a:r>
                        <a:rPr lang="en-US" sz="900" b="0" kern="1200" dirty="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a:solidFill>
                            <a:schemeClr val="tx1"/>
                          </a:solidFill>
                          <a:latin typeface="Tahoma" pitchFamily="34" charset="0"/>
                          <a:ea typeface="Tahoma" pitchFamily="34" charset="0"/>
                          <a:cs typeface="Tahoma" pitchFamily="34" charset="0"/>
                        </a:rPr>
                        <a:t>Website</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a:solidFill>
                            <a:schemeClr val="tx1"/>
                          </a:solidFill>
                          <a:latin typeface="Tahoma" pitchFamily="34" charset="0"/>
                          <a:ea typeface="Tahoma" pitchFamily="34" charset="0"/>
                          <a:cs typeface="Tahoma" pitchFamily="34" charset="0"/>
                        </a:rPr>
                        <a:t>) และ </a:t>
                      </a:r>
                      <a:r>
                        <a:rPr lang="en-US" sz="900" b="0" kern="1200" baseline="0" dirty="0" err="1">
                          <a:solidFill>
                            <a:schemeClr val="tx1"/>
                          </a:solidFill>
                          <a:latin typeface="Tahoma" pitchFamily="34" charset="0"/>
                          <a:ea typeface="Tahoma" pitchFamily="34" charset="0"/>
                          <a:cs typeface="Tahoma" pitchFamily="34" charset="0"/>
                        </a:rPr>
                        <a:t>Facebook</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900" b="0" kern="120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A) </a:t>
                      </a:r>
                      <a:r>
                        <a:rPr lang="th-TH" sz="900" b="0" dirty="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a:solidFill>
                            <a:schemeClr val="tx1"/>
                          </a:solidFill>
                          <a:latin typeface="Tahoma" pitchFamily="34" charset="0"/>
                          <a:ea typeface="Tahoma" pitchFamily="34" charset="0"/>
                          <a:cs typeface="Tahoma" pitchFamily="34" charset="0"/>
                        </a:rPr>
                        <a:t>B) </a:t>
                      </a:r>
                      <a:r>
                        <a:rPr lang="th-TH" sz="900" b="0" dirty="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C)</a:t>
                      </a:r>
                      <a:r>
                        <a:rPr lang="en-US"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a:solidFill>
                            <a:schemeClr val="tx1"/>
                          </a:solidFill>
                          <a:latin typeface="Tahoma" pitchFamily="34" charset="0"/>
                          <a:ea typeface="Tahoma" pitchFamily="34" charset="0"/>
                          <a:cs typeface="Tahoma" pitchFamily="34" charset="0"/>
                        </a:rPr>
                        <a:t>Website</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และ </a:t>
                      </a:r>
                      <a:r>
                        <a:rPr lang="en-US" sz="900" b="0" baseline="0" dirty="0" err="1">
                          <a:solidFill>
                            <a:schemeClr val="tx1"/>
                          </a:solidFill>
                          <a:latin typeface="Tahoma" pitchFamily="34" charset="0"/>
                          <a:ea typeface="Tahoma" pitchFamily="34" charset="0"/>
                          <a:cs typeface="Tahoma" pitchFamily="34" charset="0"/>
                        </a:rPr>
                        <a:t>Facebook</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dirty="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a:solidFill>
                            <a:schemeClr val="tx1"/>
                          </a:solidFill>
                          <a:latin typeface="Tahoma" pitchFamily="34" charset="0"/>
                          <a:ea typeface="Tahoma" pitchFamily="34" charset="0"/>
                          <a:cs typeface="Tahoma" pitchFamily="34" charset="0"/>
                        </a:rPr>
                        <a:t>Website</a:t>
                      </a:r>
                      <a:r>
                        <a:rPr lang="en-US" sz="900" b="0" u="sng" baseline="0" dirty="0">
                          <a:solidFill>
                            <a:schemeClr val="tx1"/>
                          </a:solidFill>
                          <a:latin typeface="Tahoma" pitchFamily="34" charset="0"/>
                          <a:ea typeface="Tahoma" pitchFamily="34" charset="0"/>
                          <a:cs typeface="Tahoma" pitchFamily="34" charset="0"/>
                        </a:rPr>
                        <a:t> </a:t>
                      </a:r>
                      <a:r>
                        <a:rPr lang="th-TH" sz="900" b="0" u="sng" baseline="0" dirty="0">
                          <a:solidFill>
                            <a:schemeClr val="tx1"/>
                          </a:solidFill>
                          <a:latin typeface="Tahoma" pitchFamily="34" charset="0"/>
                          <a:ea typeface="Tahoma" pitchFamily="34" charset="0"/>
                          <a:cs typeface="Tahoma" pitchFamily="34" charset="0"/>
                        </a:rPr>
                        <a:t>และ </a:t>
                      </a:r>
                      <a:r>
                        <a:rPr lang="en-US" sz="900" b="0" u="sng" baseline="0" dirty="0" err="1">
                          <a:solidFill>
                            <a:schemeClr val="tx1"/>
                          </a:solidFill>
                          <a:latin typeface="Tahoma" pitchFamily="34" charset="0"/>
                          <a:ea typeface="Tahoma" pitchFamily="34" charset="0"/>
                          <a:cs typeface="Tahoma" pitchFamily="34" charset="0"/>
                        </a:rPr>
                        <a:t>Facebook</a:t>
                      </a:r>
                      <a:r>
                        <a:rPr lang="th-TH" sz="900" b="0" u="sng" dirty="0">
                          <a:solidFill>
                            <a:schemeClr val="tx1"/>
                          </a:solidFill>
                          <a:latin typeface="Tahoma" pitchFamily="34" charset="0"/>
                          <a:ea typeface="Tahoma" pitchFamily="34" charset="0"/>
                          <a:cs typeface="Tahoma" pitchFamily="34" charset="0"/>
                        </a:rPr>
                        <a:t>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 หมายถึง แบบ</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a:solidFill>
                            <a:schemeClr val="tx1"/>
                          </a:solidFill>
                          <a:latin typeface="Tahoma" pitchFamily="34" charset="0"/>
                          <a:ea typeface="Tahoma" pitchFamily="34" charset="0"/>
                          <a:cs typeface="Tahoma" pitchFamily="34" charset="0"/>
                        </a:rPr>
                        <a:t>QA253</a:t>
                      </a:r>
                      <a:r>
                        <a:rPr lang="th-TH" sz="900" b="0" baseline="0" dirty="0">
                          <a:solidFill>
                            <a:schemeClr val="tx1"/>
                          </a:solidFill>
                          <a:latin typeface="Tahoma" pitchFamily="34" charset="0"/>
                          <a:ea typeface="Tahoma" pitchFamily="34" charset="0"/>
                          <a:cs typeface="Tahoma" pitchFamily="34" charset="0"/>
                        </a:rPr>
                        <a:t>)</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 (</a:t>
                      </a:r>
                      <a:r>
                        <a:rPr lang="en-US" sz="900" b="0" dirty="0">
                          <a:solidFill>
                            <a:schemeClr val="tx1"/>
                          </a:solidFill>
                          <a:latin typeface="Tahoma" pitchFamily="34" charset="0"/>
                          <a:ea typeface="Tahoma" pitchFamily="34" charset="0"/>
                          <a:cs typeface="Tahoma" pitchFamily="34" charset="0"/>
                        </a:rPr>
                        <a:t>A)</a:t>
                      </a:r>
                      <a:r>
                        <a:rPr lang="en-US" sz="900" b="0" baseline="0" dirty="0">
                          <a:solidFill>
                            <a:schemeClr val="tx1"/>
                          </a:solidFill>
                          <a:latin typeface="Tahoma" pitchFamily="34" charset="0"/>
                          <a:ea typeface="Tahoma" pitchFamily="34" charset="0"/>
                          <a:cs typeface="Tahoma" pitchFamily="34" charset="0"/>
                        </a:rPr>
                        <a:t> -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baseline="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ใช้ผลคะแนนจากตัวชี้วัดด้านการฝึกอบรม</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a:solidFill>
                            <a:schemeClr val="tx1"/>
                          </a:solidFill>
                          <a:latin typeface="Tahoma" pitchFamily="34" charset="0"/>
                          <a:ea typeface="Tahoma" pitchFamily="34" charset="0"/>
                          <a:cs typeface="Tahoma" pitchFamily="34" charset="0"/>
                        </a:rPr>
                        <a:t>*เงื่อนไข (</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กรณีมีหลักสูตรที่ผู้รับการฝึกบันทึกผลความพึงพอใจน้อยกว่า</a:t>
                      </a:r>
                      <a:r>
                        <a:rPr lang="th-TH" sz="900" b="0" baseline="0" dirty="0">
                          <a:solidFill>
                            <a:schemeClr val="tx1"/>
                          </a:solidFill>
                          <a:latin typeface="Tahoma" pitchFamily="34" charset="0"/>
                          <a:ea typeface="Tahoma" pitchFamily="34" charset="0"/>
                          <a:cs typeface="Tahoma" pitchFamily="34" charset="0"/>
                        </a:rPr>
                        <a:t> ร้อยละ 80 ของผู้ผ่านการฝึกทั้งหมด จะคำนวณให้หลักสูตรนั้นมีค่าคะแนนเท่ากับ </a:t>
                      </a:r>
                      <a:r>
                        <a:rPr lang="en-US" sz="900" b="0" baseline="0" dirty="0">
                          <a:solidFill>
                            <a:schemeClr val="tx1"/>
                          </a:solidFill>
                          <a:latin typeface="Tahoma" pitchFamily="34" charset="0"/>
                          <a:ea typeface="Tahoma" pitchFamily="34" charset="0"/>
                          <a:cs typeface="Tahoma" pitchFamily="34" charset="0"/>
                        </a:rPr>
                        <a:t>1</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graphicFrame>
        <p:nvGraphicFramePr>
          <p:cNvPr id="7" name="ตาราง 6"/>
          <p:cNvGraphicFramePr>
            <a:graphicFrameLocks noGrp="1"/>
          </p:cNvGraphicFramePr>
          <p:nvPr/>
        </p:nvGraphicFramePr>
        <p:xfrm>
          <a:off x="2514600" y="5305425"/>
          <a:ext cx="6096000" cy="3048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70.00</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90500">
                <a:tc>
                  <a:txBody>
                    <a:bodyPr/>
                    <a:lstStyle/>
                    <a:p>
                      <a:pPr algn="ctr">
                        <a:spcAft>
                          <a:spcPts val="0"/>
                        </a:spcAft>
                      </a:pPr>
                      <a:r>
                        <a:rPr lang="th-TH" sz="900" dirty="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1</a:t>
            </a:r>
          </a:p>
        </p:txBody>
      </p:sp>
    </p:spTree>
    <p:extLst>
      <p:ext uri="{BB962C8B-B14F-4D97-AF65-F5344CB8AC3E}">
        <p14:creationId xmlns:p14="http://schemas.microsoft.com/office/powerpoint/2010/main" val="3838253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1"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p:cNvPr>
          <p:cNvGraphicFramePr>
            <a:graphicFrameLocks noGrp="1"/>
          </p:cNvGraphicFramePr>
          <p:nvPr>
            <p:extLst>
              <p:ext uri="{D42A27DB-BD31-4B8C-83A1-F6EECF244321}">
                <p14:modId xmlns:p14="http://schemas.microsoft.com/office/powerpoint/2010/main" val="683730958"/>
              </p:ext>
            </p:extLst>
          </p:nvPr>
        </p:nvGraphicFramePr>
        <p:xfrm>
          <a:off x="45720" y="32766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a:latin typeface="Tahoma" pitchFamily="34" charset="0"/>
                          <a:ea typeface="Tahoma" pitchFamily="34" charset="0"/>
                          <a:cs typeface="Tahoma" pitchFamily="34" charset="0"/>
                        </a:rPr>
                        <a:t>90</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latin typeface="Tahoma" pitchFamily="34" charset="0"/>
                          <a:ea typeface="Tahoma" pitchFamily="34" charset="0"/>
                          <a:cs typeface="Tahoma" pitchFamily="34" charset="0"/>
                        </a:rPr>
                        <a:t>ดำเนินงานตามตัวชี้วัดการ</a:t>
                      </a:r>
                      <a:r>
                        <a:rPr lang="th-TH" sz="800" b="0" dirty="0" smtClean="0">
                          <a:latin typeface="Tahoma" pitchFamily="34" charset="0"/>
                          <a:ea typeface="Tahoma" pitchFamily="34" charset="0"/>
                          <a:cs typeface="Tahoma" pitchFamily="34" charset="0"/>
                        </a:rPr>
                        <a:t>ประกัน</a:t>
                      </a:r>
                      <a:endParaRPr lang="en-US" sz="800" b="0" dirty="0" smtClean="0">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คุณภาพ</a:t>
                      </a:r>
                      <a:r>
                        <a:rPr lang="th-TH" sz="800" b="0" dirty="0">
                          <a:latin typeface="Tahoma" pitchFamily="34" charset="0"/>
                          <a:ea typeface="Tahoma" pitchFamily="34" charset="0"/>
                          <a:cs typeface="Tahoma" pitchFamily="34" charset="0"/>
                        </a:rPr>
                        <a:t>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ผลิตภาพการผลิตของปัจจัยแรงงาน</a:t>
                      </a:r>
                      <a:endParaRPr lang="en-US" sz="8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เพิ่มขึ้นไม่น้อยกว่า 5</a:t>
                      </a:r>
                      <a:endParaRPr lang="th-TH"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a:latin typeface="Tahoma" panose="020B0604030504040204" pitchFamily="34" charset="0"/>
                <a:ea typeface="Tahoma" panose="020B0604030504040204" pitchFamily="34" charset="0"/>
                <a:cs typeface="Tahoma" panose="020B0604030504040204" pitchFamily="34" charset="0"/>
              </a:rPr>
              <a:t>6. </a:t>
            </a:r>
            <a:r>
              <a:rPr lang="th-TH" sz="900" b="1" dirty="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a:latin typeface="Tahoma" panose="020B0604030504040204" pitchFamily="34" charset="0"/>
              <a:ea typeface="Tahoma" panose="020B0604030504040204" pitchFamily="34" charset="0"/>
              <a:cs typeface="Tahoma" panose="020B0604030504040204" pitchFamily="34" charset="0"/>
            </a:endParaRPr>
          </a:p>
          <a:p>
            <a:r>
              <a:rPr lang="th-TH" sz="900" dirty="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a:latin typeface="Tahoma" pitchFamily="34" charset="0"/>
                <a:ea typeface="Tahoma" pitchFamily="34" charset="0"/>
                <a:cs typeface="Tahoma" pitchFamily="34" charset="0"/>
              </a:rPr>
              <a:t>5</a:t>
            </a:r>
          </a:p>
          <a:p>
            <a:pPr algn="ctr"/>
            <a:endParaRPr lang="en-US" sz="900" dirty="0">
              <a:latin typeface="Tahoma" pitchFamily="34" charset="0"/>
              <a:ea typeface="Tahoma" pitchFamily="34" charset="0"/>
              <a:cs typeface="Tahoma" pitchFamily="34" charset="0"/>
            </a:endParaRPr>
          </a:p>
          <a:p>
            <a:r>
              <a:rPr lang="en-US" sz="900" dirty="0">
                <a:latin typeface="Tahoma" pitchFamily="34" charset="0"/>
                <a:ea typeface="Tahoma" pitchFamily="34" charset="0"/>
                <a:cs typeface="Tahoma" pitchFamily="34" charset="0"/>
              </a:rPr>
              <a:t>	6.2 </a:t>
            </a:r>
            <a:r>
              <a:rPr lang="th-TH" sz="900" dirty="0">
                <a:latin typeface="Tahoma" pitchFamily="34" charset="0"/>
                <a:ea typeface="Tahoma" pitchFamily="34" charset="0"/>
                <a:cs typeface="Tahoma" pitchFamily="34" charset="0"/>
              </a:rPr>
              <a:t>การคำนวณทั้งปี</a:t>
            </a:r>
          </a:p>
          <a:p>
            <a:r>
              <a:rPr lang="th-TH" sz="900" dirty="0">
                <a:latin typeface="Tahoma" pitchFamily="34" charset="0"/>
                <a:ea typeface="Tahoma" pitchFamily="34" charset="0"/>
                <a:cs typeface="Tahoma" pitchFamily="34" charset="0"/>
              </a:rPr>
              <a:t>			               </a:t>
            </a:r>
            <a:r>
              <a:rPr lang="th-TH" sz="900" u="sng" dirty="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a:latin typeface="Tahoma" pitchFamily="34" charset="0"/>
                <a:ea typeface="Tahoma" pitchFamily="34" charset="0"/>
                <a:cs typeface="Tahoma" pitchFamily="34" charset="0"/>
              </a:rPr>
              <a:t>2</a:t>
            </a:r>
            <a:endParaRPr lang="en-US" sz="900" dirty="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a:latin typeface="Tahoma" pitchFamily="34" charset="0"/>
                <a:ea typeface="Tahoma" pitchFamily="34" charset="0"/>
                <a:cs typeface="Tahoma" pitchFamily="34" charset="0"/>
              </a:rPr>
              <a:t>x</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 </a:t>
            </a:r>
            <a:r>
              <a:rPr lang="en-US" sz="900" b="1" dirty="0">
                <a:latin typeface="Tahoma" pitchFamily="34" charset="0"/>
                <a:cs typeface="Tahoma" pitchFamily="34" charset="0"/>
              </a:rPr>
              <a:t>/ AHRDA / DSD Wellness</a:t>
            </a:r>
            <a:r>
              <a:rPr lang="th-TH" sz="900" b="1" dirty="0">
                <a:latin typeface="Tahoma" pitchFamily="34" charset="0"/>
                <a:cs typeface="Tahoma" pitchFamily="34" charset="0"/>
              </a:rPr>
              <a:t>)</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a:solidFill>
                  <a:schemeClr val="tx1"/>
                </a:solidFill>
                <a:latin typeface="Tahoma" pitchFamily="34" charset="0"/>
                <a:ea typeface="Tahoma" pitchFamily="34" charset="0"/>
                <a:cs typeface="Tahoma" pitchFamily="34" charset="0"/>
              </a:rPr>
              <a:t>ตัวชี้วัด </a:t>
            </a:r>
            <a:r>
              <a:rPr lang="en-US" sz="1050" b="1" kern="0" dirty="0">
                <a:solidFill>
                  <a:schemeClr val="tx1"/>
                </a:solidFill>
                <a:latin typeface="Tahoma" pitchFamily="34" charset="0"/>
                <a:ea typeface="Tahoma" pitchFamily="34" charset="0"/>
                <a:cs typeface="Tahoma" pitchFamily="34" charset="0"/>
              </a:rPr>
              <a:t>: </a:t>
            </a:r>
            <a:r>
              <a:rPr lang="th-TH" sz="1050" b="1"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p>
          <a:p>
            <a:pPr>
              <a:defRPr/>
            </a:pPr>
            <a:r>
              <a:rPr lang="th-TH" sz="1050" b="1" dirty="0">
                <a:latin typeface="Tahoma" pitchFamily="34" charset="0"/>
                <a:ea typeface="Tahoma" pitchFamily="34" charset="0"/>
                <a:cs typeface="Tahoma" pitchFamily="34" charset="0"/>
              </a:rPr>
              <a:t>ประจำปีงบประมาณ พ.ศ. </a:t>
            </a:r>
            <a:r>
              <a:rPr lang="en-US" sz="1050" b="1" dirty="0">
                <a:latin typeface="Tahoma" pitchFamily="34" charset="0"/>
                <a:ea typeface="Tahoma" pitchFamily="34" charset="0"/>
                <a:cs typeface="Tahoma" pitchFamily="34" charset="0"/>
              </a:rPr>
              <a:t>2562 </a:t>
            </a:r>
            <a:r>
              <a:rPr lang="th-TH" sz="1050" b="1" dirty="0">
                <a:latin typeface="Tahoma" pitchFamily="34" charset="0"/>
                <a:ea typeface="Tahoma" pitchFamily="34" charset="0"/>
                <a:cs typeface="Tahoma" pitchFamily="34" charset="0"/>
              </a:rPr>
              <a:t>ตาม</a:t>
            </a:r>
            <a:r>
              <a:rPr lang="th-TH" sz="1050" b="1" dirty="0">
                <a:solidFill>
                  <a:schemeClr val="tx1"/>
                </a:solidFill>
                <a:latin typeface="Tahoma" pitchFamily="34" charset="0"/>
                <a:ea typeface="Tahoma" pitchFamily="34" charset="0"/>
                <a:cs typeface="Tahoma" pitchFamily="34" charset="0"/>
              </a:rPr>
              <a:t>โครงการเพิ่มศักยภาพแรงงานรองรับ </a:t>
            </a:r>
            <a:r>
              <a:rPr lang="en-US" sz="1050" b="1" dirty="0">
                <a:solidFill>
                  <a:schemeClr val="tx1"/>
                </a:solidFill>
                <a:latin typeface="Tahoma" pitchFamily="34" charset="0"/>
                <a:ea typeface="Tahoma" pitchFamily="34" charset="0"/>
                <a:cs typeface="Tahoma" pitchFamily="34" charset="0"/>
              </a:rPr>
              <a:t>THAILAND 4.0</a:t>
            </a:r>
            <a:endParaRPr lang="th-TH" sz="110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507831"/>
          </a:xfrm>
          <a:prstGeom prst="rect">
            <a:avLst/>
          </a:prstGeom>
          <a:noFill/>
        </p:spPr>
        <p:txBody>
          <a:bodyPr wrap="square" rtlCol="0">
            <a:spAutoFit/>
          </a:bodyPr>
          <a:lstStyle/>
          <a:p>
            <a:r>
              <a:rPr lang="th-TH" sz="900" b="1" dirty="0">
                <a:latin typeface="Tahoma" pitchFamily="34" charset="0"/>
                <a:ea typeface="Tahoma" pitchFamily="34" charset="0"/>
                <a:cs typeface="Tahoma" pitchFamily="34" charset="0"/>
              </a:rPr>
              <a:t>หมายเหตุ </a:t>
            </a:r>
            <a:r>
              <a:rPr lang="th-TH" sz="900" dirty="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a:latin typeface="Tahoma" pitchFamily="34" charset="0"/>
                <a:ea typeface="Tahoma" pitchFamily="34" charset="0"/>
                <a:cs typeface="Tahoma" pitchFamily="34" charset="0"/>
              </a:rPr>
              <a:t>50 </a:t>
            </a:r>
            <a:r>
              <a:rPr lang="th-TH" sz="900" dirty="0">
                <a:latin typeface="Tahoma" pitchFamily="34" charset="0"/>
                <a:ea typeface="Tahoma" pitchFamily="34" charset="0"/>
                <a:cs typeface="Tahoma" pitchFamily="34" charset="0"/>
              </a:rPr>
              <a:t>หน่วยฝึก ได้แก่ กรุงเทพมหานคร นครศรีธรรมราช ปัตตานี ยะลา กระบี่ กาฬสินธุ์ กำแพงเพชร จันทบุรี ชัยนาท ชัยภูมิ ชุมพร ตรัง นครนายก นนทบุรี น่าน บึงกาฬ บุรีรัมย์ ประจวบคีรีขันธ์ ปราจีนบุรี พังงา พัทลุง พิจิตร เพชรบุรี เพชรบูรณ์ แพร่ พะเยา มหาสารคาม แม่ฮ่องสอน ยโสธร ร้อยเอ็ด ระนอง ลพบุรี ลำพูน เลย ศรีสะ</a:t>
            </a:r>
            <a:r>
              <a:rPr lang="th-TH" sz="900" dirty="0" err="1">
                <a:latin typeface="Tahoma" pitchFamily="34" charset="0"/>
                <a:ea typeface="Tahoma" pitchFamily="34" charset="0"/>
                <a:cs typeface="Tahoma" pitchFamily="34" charset="0"/>
              </a:rPr>
              <a:t>เกษ</a:t>
            </a:r>
            <a:r>
              <a:rPr lang="th-TH" sz="900" dirty="0">
                <a:latin typeface="Tahoma" pitchFamily="34" charset="0"/>
                <a:ea typeface="Tahoma" pitchFamily="34" charset="0"/>
                <a:cs typeface="Tahoma" pitchFamily="34" charset="0"/>
              </a:rPr>
              <a:t> สกลนคร สตูล สมุทรสงคราม สมุทรสาคร สระบุรี สิงห์บุรี สุโขทัย สุรินทร์ หนองบัวลำภู อ่างทอง อุทัยธานี อุตรดิตถ์ อำนาจเจริญ </a:t>
            </a:r>
            <a:r>
              <a:rPr lang="en-US" sz="900" dirty="0">
                <a:latin typeface="Tahoma" pitchFamily="34" charset="0"/>
                <a:ea typeface="Tahoma" pitchFamily="34" charset="0"/>
                <a:cs typeface="Tahoma" pitchFamily="34" charset="0"/>
              </a:rPr>
              <a:t>DSD Wellness </a:t>
            </a:r>
            <a:r>
              <a:rPr lang="th-TH" sz="900" dirty="0">
                <a:latin typeface="Tahoma" pitchFamily="34" charset="0"/>
                <a:ea typeface="Tahoma" pitchFamily="34" charset="0"/>
                <a:cs typeface="Tahoma" pitchFamily="34" charset="0"/>
              </a:rPr>
              <a:t>และ </a:t>
            </a:r>
            <a:r>
              <a:rPr lang="en-US" sz="900" dirty="0">
                <a:latin typeface="Tahoma" pitchFamily="34" charset="0"/>
                <a:ea typeface="Tahoma" pitchFamily="34" charset="0"/>
                <a:cs typeface="Tahoma" pitchFamily="34" charset="0"/>
              </a:rPr>
              <a:t>AHRDA</a:t>
            </a:r>
          </a:p>
        </p:txBody>
      </p:sp>
      <p:sp>
        <p:nvSpPr>
          <p:cNvPr id="19" name="TextBox 18"/>
          <p:cNvSpPr txBox="1"/>
          <p:nvPr/>
        </p:nvSpPr>
        <p:spPr>
          <a:xfrm>
            <a:off x="8801100" y="651257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2</a:t>
            </a:r>
          </a:p>
        </p:txBody>
      </p:sp>
    </p:spTree>
    <p:extLst>
      <p:ext uri="{BB962C8B-B14F-4D97-AF65-F5344CB8AC3E}">
        <p14:creationId xmlns:p14="http://schemas.microsoft.com/office/powerpoint/2010/main" val="1186917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สถาบันพัฒนาฝีมือแรงงานนานาชาติ)</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a:solidFill>
                  <a:schemeClr val="tx1"/>
                </a:solidFill>
                <a:latin typeface="Tahoma" pitchFamily="34" charset="0"/>
                <a:ea typeface="Tahoma" pitchFamily="34" charset="0"/>
                <a:cs typeface="Tahoma" pitchFamily="34" charset="0"/>
              </a:rPr>
              <a:t>ตัวชี้วัด </a:t>
            </a:r>
            <a:r>
              <a:rPr lang="en-US" sz="1050" b="1" kern="0" dirty="0">
                <a:solidFill>
                  <a:schemeClr val="tx1"/>
                </a:solidFill>
                <a:latin typeface="Tahoma" pitchFamily="34" charset="0"/>
                <a:ea typeface="Tahoma" pitchFamily="34" charset="0"/>
                <a:cs typeface="Tahoma" pitchFamily="34" charset="0"/>
              </a:rPr>
              <a:t>: </a:t>
            </a:r>
            <a:r>
              <a:rPr lang="th-TH" sz="1050" b="1" dirty="0" smtClean="0">
                <a:latin typeface="Tahoma" pitchFamily="34" charset="0"/>
                <a:ea typeface="Tahoma" pitchFamily="34" charset="0"/>
                <a:cs typeface="Tahoma" pitchFamily="34" charset="0"/>
              </a:rPr>
              <a:t>ความสำเร็จ</a:t>
            </a:r>
            <a:r>
              <a:rPr lang="th-TH" sz="105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a:t>
            </a:r>
          </a:p>
          <a:p>
            <a:pPr>
              <a:defRPr/>
            </a:pPr>
            <a:r>
              <a:rPr lang="th-TH" sz="1050" b="1" dirty="0">
                <a:latin typeface="Tahoma" pitchFamily="34" charset="0"/>
                <a:ea typeface="Tahoma" pitchFamily="34" charset="0"/>
                <a:cs typeface="Tahoma" pitchFamily="34" charset="0"/>
              </a:rPr>
              <a:t>ประจำปีงบประมาณ พ.ศ. </a:t>
            </a:r>
            <a:r>
              <a:rPr lang="en-US" sz="1050" b="1" dirty="0">
                <a:latin typeface="Tahoma" pitchFamily="34" charset="0"/>
                <a:ea typeface="Tahoma" pitchFamily="34" charset="0"/>
                <a:cs typeface="Tahoma" pitchFamily="34" charset="0"/>
              </a:rPr>
              <a:t>2562 </a:t>
            </a:r>
            <a:r>
              <a:rPr lang="th-TH" sz="1050" b="1" dirty="0">
                <a:latin typeface="Tahoma" pitchFamily="34" charset="0"/>
                <a:ea typeface="Tahoma" pitchFamily="34" charset="0"/>
                <a:cs typeface="Tahoma" pitchFamily="34" charset="0"/>
              </a:rPr>
              <a:t>ตาม</a:t>
            </a:r>
            <a:r>
              <a:rPr lang="th-TH" sz="1050" b="1" dirty="0">
                <a:solidFill>
                  <a:schemeClr val="tx1"/>
                </a:solidFill>
                <a:latin typeface="Tahoma" pitchFamily="34" charset="0"/>
                <a:ea typeface="Tahoma" pitchFamily="34" charset="0"/>
                <a:cs typeface="Tahoma" pitchFamily="34" charset="0"/>
              </a:rPr>
              <a:t>โครงการศูนย์ฝึกอบรมเทคโนโลยีชั้นสูงรองรับอุตสาหกรรมแห่งอนาคต</a:t>
            </a:r>
            <a:endParaRPr lang="th-TH" sz="110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1858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985712219"/>
              </p:ext>
            </p:extLst>
          </p:nvPr>
        </p:nvGraphicFramePr>
        <p:xfrm>
          <a:off x="152400" y="1447800"/>
          <a:ext cx="8839200" cy="5135880"/>
        </p:xfrm>
        <a:graphic>
          <a:graphicData uri="http://schemas.openxmlformats.org/drawingml/2006/table">
            <a:tbl>
              <a:tblPr firstRow="1" bandRow="1">
                <a:tableStyleId>{5C22544A-7EE6-4342-B048-85BDC9FD1C3A}</a:tableStyleId>
              </a:tblPr>
              <a:tblGrid>
                <a:gridCol w="8839200">
                  <a:extLst>
                    <a:ext uri="{9D8B030D-6E8A-4147-A177-3AD203B41FA5}">
                      <a16:colId xmlns="" xmlns:a16="http://schemas.microsoft.com/office/drawing/2014/main" val="20000"/>
                    </a:ext>
                  </a:extLst>
                </a:gridCol>
              </a:tblGrid>
              <a:tr h="4800600">
                <a:tc>
                  <a:txBody>
                    <a:bodyPr/>
                    <a:lstStyle/>
                    <a:p>
                      <a:r>
                        <a:rPr lang="en-US" sz="900" b="1"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เป็นการประเมินประสิทธิภาพและคุณภาพในการดำเนินงานตามหลักภารกิจพื้นฐาน</a:t>
                      </a:r>
                      <a:r>
                        <a:rPr lang="th-TH" sz="900" b="0" kern="1200" baseline="0" dirty="0">
                          <a:solidFill>
                            <a:schemeClr val="tx1"/>
                          </a:solidFill>
                          <a:latin typeface="Tahoma" pitchFamily="34" charset="0"/>
                          <a:ea typeface="Tahoma" pitchFamily="34" charset="0"/>
                          <a:cs typeface="Tahoma" pitchFamily="34" charset="0"/>
                        </a:rPr>
                        <a:t> งานประจำตามหน้าที่ปกติ</a:t>
                      </a:r>
                      <a:r>
                        <a:rPr lang="th-TH" sz="900" b="0" kern="1200" dirty="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a:t>
                      </a:r>
                      <a:r>
                        <a:rPr lang="th-TH" sz="900" b="0" dirty="0">
                          <a:solidFill>
                            <a:schemeClr val="tx1"/>
                          </a:solidFill>
                          <a:latin typeface="Tahoma" pitchFamily="34" charset="0"/>
                          <a:ea typeface="Tahoma" pitchFamily="34" charset="0"/>
                          <a:cs typeface="Tahoma" pitchFamily="34" charset="0"/>
                        </a:rPr>
                        <a:t>ศูนย์ฝึกอบรมเทคโนโลยีชั้นสูงรองรับอุตสาหกรรมแห่งอนาคต</a:t>
                      </a:r>
                      <a:endParaRPr lang="th-TH" sz="900" b="0" kern="1200" dirty="0">
                        <a:solidFill>
                          <a:schemeClr val="tx1"/>
                        </a:solidFill>
                        <a:latin typeface="Tahoma" pitchFamily="34" charset="0"/>
                        <a:ea typeface="Tahoma" pitchFamily="34" charset="0"/>
                        <a:cs typeface="Tahoma" pitchFamily="34" charset="0"/>
                      </a:endParaRPr>
                    </a:p>
                    <a:p>
                      <a:endParaRPr lang="en-US" sz="900" b="0" kern="1200" dirty="0">
                        <a:solidFill>
                          <a:schemeClr val="tx1"/>
                        </a:solidFill>
                        <a:latin typeface="Tahoma" pitchFamily="34" charset="0"/>
                        <a:ea typeface="Tahoma" pitchFamily="34" charset="0"/>
                        <a:cs typeface="Tahoma" pitchFamily="34" charset="0"/>
                      </a:endParaRPr>
                    </a:p>
                    <a:p>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itchFamily="34" charset="0"/>
                          <a:ea typeface="Tahoma" pitchFamily="34" charset="0"/>
                          <a:cs typeface="Tahoma" pitchFamily="34" charset="0"/>
                        </a:rPr>
                        <a:t>5) </a:t>
                      </a:r>
                      <a:r>
                        <a:rPr lang="th-TH" sz="900" b="0" baseline="0" dirty="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ฝึกอบรมฝีมือแรงงานเป็นไปตามแนวทางในหนังสือกรมพัฒนาฝีมือแรงงาน</a:t>
                      </a:r>
                      <a:r>
                        <a:rPr lang="th-TH" sz="900" b="0" kern="1200" dirty="0">
                          <a:solidFill>
                            <a:schemeClr val="tx1"/>
                          </a:solidFill>
                          <a:latin typeface="Tahoma" pitchFamily="34" charset="0"/>
                          <a:ea typeface="Tahoma" pitchFamily="34" charset="0"/>
                          <a:cs typeface="Tahoma" pitchFamily="34" charset="0"/>
                        </a:rPr>
                        <a:t>ที่ รง 0407/ว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ลงวันที่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ตุลาคม </a:t>
                      </a:r>
                      <a:r>
                        <a:rPr lang="en-US" sz="900" b="0" kern="1200" dirty="0">
                          <a:solidFill>
                            <a:schemeClr val="tx1"/>
                          </a:solidFill>
                          <a:latin typeface="Tahoma" pitchFamily="34" charset="0"/>
                          <a:ea typeface="Tahoma" pitchFamily="34" charset="0"/>
                          <a:cs typeface="Tahoma" pitchFamily="34" charset="0"/>
                        </a:rPr>
                        <a:t>2561 </a:t>
                      </a:r>
                      <a:r>
                        <a:rPr lang="th-TH" sz="900" b="0" kern="1200" dirty="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900" b="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itchFamily="34" charset="0"/>
                          <a:ea typeface="Tahoma" pitchFamily="34" charset="0"/>
                          <a:cs typeface="Tahoma" pitchFamily="34" charset="0"/>
                        </a:rPr>
                        <a:t>3.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a:solidFill>
                            <a:schemeClr val="tx1"/>
                          </a:solidFill>
                          <a:latin typeface="Tahoma" pitchFamily="34" charset="0"/>
                          <a:ea typeface="Tahoma" pitchFamily="34" charset="0"/>
                          <a:cs typeface="Tahoma" pitchFamily="34" charset="0"/>
                          <a:hlinkClick r:id="rId3"/>
                        </a:rPr>
                        <a:t>http://datacenter.dsd.go.th</a:t>
                      </a:r>
                      <a:r>
                        <a:rPr lang="en-US" sz="900" b="0" kern="1200" dirty="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a:solidFill>
                            <a:schemeClr val="tx1"/>
                          </a:solidFill>
                          <a:latin typeface="Tahoma" pitchFamily="34" charset="0"/>
                          <a:ea typeface="Tahoma" pitchFamily="34" charset="0"/>
                          <a:cs typeface="Tahoma" pitchFamily="34" charset="0"/>
                        </a:rPr>
                        <a:t>Website</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a:solidFill>
                            <a:schemeClr val="tx1"/>
                          </a:solidFill>
                          <a:latin typeface="Tahoma" pitchFamily="34" charset="0"/>
                          <a:ea typeface="Tahoma" pitchFamily="34" charset="0"/>
                          <a:cs typeface="Tahoma" pitchFamily="34" charset="0"/>
                        </a:rPr>
                        <a:t>) และ </a:t>
                      </a:r>
                      <a:r>
                        <a:rPr lang="en-US" sz="900" b="0" kern="1200" baseline="0" dirty="0" err="1">
                          <a:solidFill>
                            <a:schemeClr val="tx1"/>
                          </a:solidFill>
                          <a:latin typeface="Tahoma" pitchFamily="34" charset="0"/>
                          <a:ea typeface="Tahoma" pitchFamily="34" charset="0"/>
                          <a:cs typeface="Tahoma" pitchFamily="34" charset="0"/>
                        </a:rPr>
                        <a:t>Facebook</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900" b="0" kern="120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A) </a:t>
                      </a:r>
                      <a:r>
                        <a:rPr lang="th-TH" sz="900" b="0" dirty="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a:solidFill>
                            <a:schemeClr val="tx1"/>
                          </a:solidFill>
                          <a:latin typeface="Tahoma" pitchFamily="34" charset="0"/>
                          <a:ea typeface="Tahoma" pitchFamily="34" charset="0"/>
                          <a:cs typeface="Tahoma" pitchFamily="34" charset="0"/>
                        </a:rPr>
                        <a:t>B) </a:t>
                      </a:r>
                      <a:r>
                        <a:rPr lang="th-TH" sz="900" b="0" dirty="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C)</a:t>
                      </a:r>
                      <a:r>
                        <a:rPr lang="en-US"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a:solidFill>
                            <a:schemeClr val="tx1"/>
                          </a:solidFill>
                          <a:latin typeface="Tahoma" pitchFamily="34" charset="0"/>
                          <a:ea typeface="Tahoma" pitchFamily="34" charset="0"/>
                          <a:cs typeface="Tahoma" pitchFamily="34" charset="0"/>
                        </a:rPr>
                        <a:t>Website</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และ </a:t>
                      </a:r>
                      <a:r>
                        <a:rPr lang="en-US" sz="900" b="0" baseline="0" dirty="0" err="1">
                          <a:solidFill>
                            <a:schemeClr val="tx1"/>
                          </a:solidFill>
                          <a:latin typeface="Tahoma" pitchFamily="34" charset="0"/>
                          <a:ea typeface="Tahoma" pitchFamily="34" charset="0"/>
                          <a:cs typeface="Tahoma" pitchFamily="34" charset="0"/>
                        </a:rPr>
                        <a:t>Facebook</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dirty="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a:solidFill>
                            <a:schemeClr val="tx1"/>
                          </a:solidFill>
                          <a:latin typeface="Tahoma" pitchFamily="34" charset="0"/>
                          <a:ea typeface="Tahoma" pitchFamily="34" charset="0"/>
                          <a:cs typeface="Tahoma" pitchFamily="34" charset="0"/>
                        </a:rPr>
                        <a:t>Website</a:t>
                      </a:r>
                      <a:r>
                        <a:rPr lang="en-US" sz="900" b="0" u="sng" baseline="0" dirty="0">
                          <a:solidFill>
                            <a:schemeClr val="tx1"/>
                          </a:solidFill>
                          <a:latin typeface="Tahoma" pitchFamily="34" charset="0"/>
                          <a:ea typeface="Tahoma" pitchFamily="34" charset="0"/>
                          <a:cs typeface="Tahoma" pitchFamily="34" charset="0"/>
                        </a:rPr>
                        <a:t> </a:t>
                      </a:r>
                      <a:r>
                        <a:rPr lang="th-TH" sz="900" b="0" u="sng" baseline="0" dirty="0">
                          <a:solidFill>
                            <a:schemeClr val="tx1"/>
                          </a:solidFill>
                          <a:latin typeface="Tahoma" pitchFamily="34" charset="0"/>
                          <a:ea typeface="Tahoma" pitchFamily="34" charset="0"/>
                          <a:cs typeface="Tahoma" pitchFamily="34" charset="0"/>
                        </a:rPr>
                        <a:t>และ </a:t>
                      </a:r>
                      <a:r>
                        <a:rPr lang="en-US" sz="900" b="0" u="sng" baseline="0" dirty="0" err="1">
                          <a:solidFill>
                            <a:schemeClr val="tx1"/>
                          </a:solidFill>
                          <a:latin typeface="Tahoma" pitchFamily="34" charset="0"/>
                          <a:ea typeface="Tahoma" pitchFamily="34" charset="0"/>
                          <a:cs typeface="Tahoma" pitchFamily="34" charset="0"/>
                        </a:rPr>
                        <a:t>Facebook</a:t>
                      </a:r>
                      <a:r>
                        <a:rPr lang="th-TH" sz="900" b="0" u="sng" dirty="0">
                          <a:solidFill>
                            <a:schemeClr val="tx1"/>
                          </a:solidFill>
                          <a:latin typeface="Tahoma" pitchFamily="34" charset="0"/>
                          <a:ea typeface="Tahoma" pitchFamily="34" charset="0"/>
                          <a:cs typeface="Tahoma" pitchFamily="34" charset="0"/>
                        </a:rPr>
                        <a:t>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 หมายถึง แบบ</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a:solidFill>
                            <a:schemeClr val="tx1"/>
                          </a:solidFill>
                          <a:latin typeface="Tahoma" pitchFamily="34" charset="0"/>
                          <a:ea typeface="Tahoma" pitchFamily="34" charset="0"/>
                          <a:cs typeface="Tahoma" pitchFamily="34" charset="0"/>
                        </a:rPr>
                        <a:t>QA253</a:t>
                      </a:r>
                      <a:r>
                        <a:rPr lang="th-TH" sz="900" b="0" baseline="0" dirty="0">
                          <a:solidFill>
                            <a:schemeClr val="tx1"/>
                          </a:solidFill>
                          <a:latin typeface="Tahoma" pitchFamily="34" charset="0"/>
                          <a:ea typeface="Tahoma" pitchFamily="34" charset="0"/>
                          <a:cs typeface="Tahoma" pitchFamily="34" charset="0"/>
                        </a:rPr>
                        <a:t>)</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 (</a:t>
                      </a:r>
                      <a:r>
                        <a:rPr lang="en-US" sz="900" b="0" dirty="0">
                          <a:solidFill>
                            <a:schemeClr val="tx1"/>
                          </a:solidFill>
                          <a:latin typeface="Tahoma" pitchFamily="34" charset="0"/>
                          <a:ea typeface="Tahoma" pitchFamily="34" charset="0"/>
                          <a:cs typeface="Tahoma" pitchFamily="34" charset="0"/>
                        </a:rPr>
                        <a:t>A)</a:t>
                      </a:r>
                      <a:r>
                        <a:rPr lang="en-US" sz="900" b="0" baseline="0" dirty="0">
                          <a:solidFill>
                            <a:schemeClr val="tx1"/>
                          </a:solidFill>
                          <a:latin typeface="Tahoma" pitchFamily="34" charset="0"/>
                          <a:ea typeface="Tahoma" pitchFamily="34" charset="0"/>
                          <a:cs typeface="Tahoma" pitchFamily="34" charset="0"/>
                        </a:rPr>
                        <a:t> -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baseline="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 คะแนนความพึงพอใจของผู้รับการฝึก ใช้ผลคะแนนจากตัวชี้วัดด้านการฝึกอบรม</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a:solidFill>
                            <a:schemeClr val="tx1"/>
                          </a:solidFill>
                          <a:latin typeface="Tahoma" pitchFamily="34" charset="0"/>
                          <a:ea typeface="Tahoma" pitchFamily="34" charset="0"/>
                          <a:cs typeface="Tahoma" pitchFamily="34" charset="0"/>
                        </a:rPr>
                        <a:t>*เงื่อนไข (</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กรณีมีหลักสูตรที่ผู้รับการฝึกบันทึกผลความพึงพอใจน้อยกว่า</a:t>
                      </a:r>
                      <a:r>
                        <a:rPr lang="th-TH" sz="900" b="0" baseline="0" dirty="0">
                          <a:solidFill>
                            <a:schemeClr val="tx1"/>
                          </a:solidFill>
                          <a:latin typeface="Tahoma" pitchFamily="34" charset="0"/>
                          <a:ea typeface="Tahoma" pitchFamily="34" charset="0"/>
                          <a:cs typeface="Tahoma" pitchFamily="34" charset="0"/>
                        </a:rPr>
                        <a:t> ร้อยละ 80 ของผู้ผ่านการฝึกทั้งหมด จะคำนวณให้หลักสูตรนั้นมีค่าคะแนนเท่ากับ </a:t>
                      </a:r>
                      <a:r>
                        <a:rPr lang="en-US" sz="900" b="0" baseline="0" dirty="0">
                          <a:solidFill>
                            <a:schemeClr val="tx1"/>
                          </a:solidFill>
                          <a:latin typeface="Tahoma" pitchFamily="34" charset="0"/>
                          <a:ea typeface="Tahoma" pitchFamily="34" charset="0"/>
                          <a:cs typeface="Tahoma" pitchFamily="34" charset="0"/>
                        </a:rPr>
                        <a:t>1</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graphicFrame>
        <p:nvGraphicFramePr>
          <p:cNvPr id="7" name="ตาราง 6"/>
          <p:cNvGraphicFramePr>
            <a:graphicFrameLocks noGrp="1"/>
          </p:cNvGraphicFramePr>
          <p:nvPr/>
        </p:nvGraphicFramePr>
        <p:xfrm>
          <a:off x="2514600" y="5305425"/>
          <a:ext cx="6096000" cy="3048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70.00</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90500">
                <a:tc>
                  <a:txBody>
                    <a:bodyPr/>
                    <a:lstStyle/>
                    <a:p>
                      <a:pPr algn="ctr">
                        <a:spcAft>
                          <a:spcPts val="0"/>
                        </a:spcAft>
                      </a:pPr>
                      <a:r>
                        <a:rPr lang="th-TH" sz="900" dirty="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sp>
        <p:nvSpPr>
          <p:cNvPr id="9" name="TextBox 8"/>
          <p:cNvSpPr txBox="1"/>
          <p:nvPr/>
        </p:nvSpPr>
        <p:spPr>
          <a:xfrm>
            <a:off x="8785860" y="655320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1</a:t>
            </a:r>
          </a:p>
        </p:txBody>
      </p:sp>
    </p:spTree>
    <p:extLst>
      <p:ext uri="{BB962C8B-B14F-4D97-AF65-F5344CB8AC3E}">
        <p14:creationId xmlns:p14="http://schemas.microsoft.com/office/powerpoint/2010/main" val="2692313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p:cNvPr>
          <p:cNvGraphicFramePr>
            <a:graphicFrameLocks noGrp="1"/>
          </p:cNvGraphicFramePr>
          <p:nvPr>
            <p:extLst>
              <p:ext uri="{D42A27DB-BD31-4B8C-83A1-F6EECF244321}">
                <p14:modId xmlns:p14="http://schemas.microsoft.com/office/powerpoint/2010/main" val="3432081539"/>
              </p:ext>
            </p:extLst>
          </p:nvPr>
        </p:nvGraphicFramePr>
        <p:xfrm>
          <a:off x="45720" y="32766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a:latin typeface="Tahoma" pitchFamily="34" charset="0"/>
                          <a:ea typeface="Tahoma" pitchFamily="34" charset="0"/>
                          <a:cs typeface="Tahoma" pitchFamily="34" charset="0"/>
                        </a:rPr>
                        <a:t>90</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latin typeface="Tahoma" pitchFamily="34" charset="0"/>
                          <a:ea typeface="Tahoma" pitchFamily="34" charset="0"/>
                          <a:cs typeface="Tahoma" pitchFamily="34" charset="0"/>
                        </a:rPr>
                        <a:t>ดำเนินงานตามตัวชี้วัดการ</a:t>
                      </a:r>
                      <a:r>
                        <a:rPr lang="th-TH" sz="800" b="0" dirty="0" smtClean="0">
                          <a:latin typeface="Tahoma" pitchFamily="34" charset="0"/>
                          <a:ea typeface="Tahoma" pitchFamily="34" charset="0"/>
                          <a:cs typeface="Tahoma" pitchFamily="34" charset="0"/>
                        </a:rPr>
                        <a:t>ประกัน</a:t>
                      </a:r>
                      <a:endParaRPr lang="en-US" sz="800" b="0" dirty="0" smtClean="0">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คุณภาพ</a:t>
                      </a:r>
                      <a:r>
                        <a:rPr lang="th-TH" sz="800" b="0" dirty="0">
                          <a:latin typeface="Tahoma" pitchFamily="34" charset="0"/>
                          <a:ea typeface="Tahoma" pitchFamily="34" charset="0"/>
                          <a:cs typeface="Tahoma" pitchFamily="34" charset="0"/>
                        </a:rPr>
                        <a:t>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a:latin typeface="Tahoma" pitchFamily="34" charset="0"/>
                          <a:ea typeface="Tahoma" pitchFamily="34" charset="0"/>
                          <a:cs typeface="Tahoma" pitchFamily="34" charset="0"/>
                        </a:rPr>
                        <a:t>90</a:t>
                      </a:r>
                      <a:endParaRPr lang="th-TH" sz="800" b="0" kern="1200" dirty="0">
                        <a:solidFill>
                          <a:schemeClr val="tx1"/>
                        </a:solidFill>
                        <a:effectLst/>
                        <a:latin typeface="Tahoma" pitchFamily="34" charset="0"/>
                        <a:ea typeface="Tahoma" pitchFamily="34" charset="0"/>
                        <a:cs typeface="Tahoma" pitchFamily="34"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ผลิตภาพการผลิตของปัจจัยแรงงาน</a:t>
                      </a:r>
                      <a:endParaRPr lang="en-US" sz="8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เพิ่มขึ้นไม่น้อยกว่า 5</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a:latin typeface="Tahoma" panose="020B0604030504040204" pitchFamily="34" charset="0"/>
                <a:ea typeface="Tahoma" panose="020B0604030504040204" pitchFamily="34" charset="0"/>
                <a:cs typeface="Tahoma" panose="020B0604030504040204" pitchFamily="34" charset="0"/>
              </a:rPr>
              <a:t>6. </a:t>
            </a:r>
            <a:r>
              <a:rPr lang="th-TH" sz="900" b="1" dirty="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a:latin typeface="Tahoma" panose="020B0604030504040204" pitchFamily="34" charset="0"/>
              <a:ea typeface="Tahoma" panose="020B0604030504040204" pitchFamily="34" charset="0"/>
              <a:cs typeface="Tahoma" panose="020B0604030504040204" pitchFamily="34" charset="0"/>
            </a:endParaRPr>
          </a:p>
          <a:p>
            <a:r>
              <a:rPr lang="th-TH" sz="900" dirty="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a:latin typeface="Tahoma" pitchFamily="34" charset="0"/>
                <a:ea typeface="Tahoma" pitchFamily="34" charset="0"/>
                <a:cs typeface="Tahoma" pitchFamily="34" charset="0"/>
              </a:rPr>
              <a:t>5</a:t>
            </a:r>
          </a:p>
          <a:p>
            <a:pPr algn="ctr"/>
            <a:endParaRPr lang="en-US" sz="900" dirty="0">
              <a:latin typeface="Tahoma" pitchFamily="34" charset="0"/>
              <a:ea typeface="Tahoma" pitchFamily="34" charset="0"/>
              <a:cs typeface="Tahoma" pitchFamily="34" charset="0"/>
            </a:endParaRPr>
          </a:p>
          <a:p>
            <a:r>
              <a:rPr lang="en-US" sz="900" dirty="0">
                <a:latin typeface="Tahoma" pitchFamily="34" charset="0"/>
                <a:ea typeface="Tahoma" pitchFamily="34" charset="0"/>
                <a:cs typeface="Tahoma" pitchFamily="34" charset="0"/>
              </a:rPr>
              <a:t>	6.2 </a:t>
            </a:r>
            <a:r>
              <a:rPr lang="th-TH" sz="900" dirty="0">
                <a:latin typeface="Tahoma" pitchFamily="34" charset="0"/>
                <a:ea typeface="Tahoma" pitchFamily="34" charset="0"/>
                <a:cs typeface="Tahoma" pitchFamily="34" charset="0"/>
              </a:rPr>
              <a:t>การคำนวณทั้งปี</a:t>
            </a:r>
          </a:p>
          <a:p>
            <a:r>
              <a:rPr lang="th-TH" sz="900" dirty="0">
                <a:latin typeface="Tahoma" pitchFamily="34" charset="0"/>
                <a:ea typeface="Tahoma" pitchFamily="34" charset="0"/>
                <a:cs typeface="Tahoma" pitchFamily="34" charset="0"/>
              </a:rPr>
              <a:t>			               </a:t>
            </a:r>
            <a:r>
              <a:rPr lang="th-TH" sz="900" u="sng" dirty="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a:latin typeface="Tahoma" pitchFamily="34" charset="0"/>
                <a:ea typeface="Tahoma" pitchFamily="34" charset="0"/>
                <a:cs typeface="Tahoma" pitchFamily="34" charset="0"/>
              </a:rPr>
              <a:t>2</a:t>
            </a:r>
            <a:endParaRPr lang="en-US" sz="900" dirty="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a:latin typeface="Tahoma" pitchFamily="34" charset="0"/>
                <a:ea typeface="Tahoma" pitchFamily="34" charset="0"/>
                <a:cs typeface="Tahoma" pitchFamily="34" charset="0"/>
              </a:rPr>
              <a:t>x</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 </a:t>
            </a:r>
            <a:r>
              <a:rPr lang="en-US" sz="900" b="1" dirty="0">
                <a:latin typeface="Tahoma" pitchFamily="34" charset="0"/>
                <a:cs typeface="Tahoma" pitchFamily="34" charset="0"/>
              </a:rPr>
              <a:t>/ AHRDA / DSD Wellness</a:t>
            </a:r>
            <a:r>
              <a:rPr lang="th-TH" sz="900" b="1" dirty="0">
                <a:latin typeface="Tahoma" pitchFamily="34" charset="0"/>
                <a:cs typeface="Tahoma" pitchFamily="34" charset="0"/>
              </a:rPr>
              <a:t>)</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369332"/>
          </a:xfrm>
          <a:prstGeom prst="rect">
            <a:avLst/>
          </a:prstGeom>
          <a:noFill/>
        </p:spPr>
        <p:txBody>
          <a:bodyPr wrap="square" rtlCol="0">
            <a:spAutoFit/>
          </a:bodyPr>
          <a:lstStyle/>
          <a:p>
            <a:r>
              <a:rPr lang="th-TH" sz="900" b="1" dirty="0">
                <a:latin typeface="Tahoma" pitchFamily="34" charset="0"/>
                <a:ea typeface="Tahoma" pitchFamily="34" charset="0"/>
                <a:cs typeface="Tahoma" pitchFamily="34" charset="0"/>
              </a:rPr>
              <a:t>หมายเหตุ </a:t>
            </a:r>
            <a:r>
              <a:rPr lang="th-TH" sz="900" dirty="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a:latin typeface="Tahoma" pitchFamily="34" charset="0"/>
                <a:ea typeface="Tahoma" pitchFamily="34" charset="0"/>
                <a:cs typeface="Tahoma" pitchFamily="34" charset="0"/>
              </a:rPr>
              <a:t>17 </a:t>
            </a:r>
            <a:r>
              <a:rPr lang="th-TH" sz="900" dirty="0">
                <a:latin typeface="Tahoma" pitchFamily="34" charset="0"/>
                <a:ea typeface="Tahoma" pitchFamily="34" charset="0"/>
                <a:cs typeface="Tahoma" pitchFamily="34" charset="0"/>
              </a:rPr>
              <a:t>หน่วยฝึก ได้แก่ สมุทรปราการ สุพรรณบุรี  ราชบุรี นครราชสีมา ขอนแก่น อุบลราชธานี นครสวรรค์ พิษณุโลก ลำปาง สุราษฎร์ธานี ปทุมธานี พระนครศรีอยุธยา นครปฐม อุดรธานี เชียงใหม่</a:t>
            </a:r>
            <a:r>
              <a:rPr lang="en-US" sz="900" dirty="0">
                <a:latin typeface="Tahoma" pitchFamily="34" charset="0"/>
                <a:ea typeface="Tahoma" pitchFamily="34" charset="0"/>
                <a:cs typeface="Tahoma" pitchFamily="34" charset="0"/>
              </a:rPr>
              <a:t>  </a:t>
            </a:r>
            <a:r>
              <a:rPr lang="th-TH" sz="900" dirty="0">
                <a:latin typeface="Tahoma" pitchFamily="34" charset="0"/>
                <a:ea typeface="Tahoma" pitchFamily="34" charset="0"/>
                <a:cs typeface="Tahoma" pitchFamily="34" charset="0"/>
              </a:rPr>
              <a:t>ภูเก็ต และ </a:t>
            </a:r>
            <a:r>
              <a:rPr lang="th-TH" sz="900" dirty="0" err="1">
                <a:latin typeface="Tahoma" pitchFamily="34" charset="0"/>
                <a:ea typeface="Tahoma" pitchFamily="34" charset="0"/>
                <a:cs typeface="Tahoma" pitchFamily="34" charset="0"/>
              </a:rPr>
              <a:t>สพช.</a:t>
            </a:r>
            <a:r>
              <a:rPr lang="th-TH" sz="900" dirty="0">
                <a:latin typeface="Tahoma" pitchFamily="34" charset="0"/>
                <a:ea typeface="Tahoma" pitchFamily="34" charset="0"/>
                <a:cs typeface="Tahoma" pitchFamily="34" charset="0"/>
              </a:rPr>
              <a:t> </a:t>
            </a:r>
            <a:endParaRPr lang="en-US" sz="900" dirty="0">
              <a:latin typeface="Tahoma" pitchFamily="34" charset="0"/>
              <a:ea typeface="Tahoma" pitchFamily="34" charset="0"/>
              <a:cs typeface="Tahoma" pitchFamily="34" charset="0"/>
            </a:endParaRPr>
          </a:p>
        </p:txBody>
      </p:sp>
      <p:sp>
        <p:nvSpPr>
          <p:cNvPr id="19"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a:solidFill>
                  <a:schemeClr val="tx1"/>
                </a:solidFill>
                <a:latin typeface="Tahoma" pitchFamily="34" charset="0"/>
                <a:ea typeface="Tahoma" pitchFamily="34" charset="0"/>
                <a:cs typeface="Tahoma" pitchFamily="34" charset="0"/>
              </a:rPr>
              <a:t>ตัวชี้วัด </a:t>
            </a:r>
            <a:r>
              <a:rPr lang="en-US" sz="1050" b="1" kern="0" dirty="0">
                <a:solidFill>
                  <a:schemeClr val="tx1"/>
                </a:solidFill>
                <a:latin typeface="Tahoma" pitchFamily="34" charset="0"/>
                <a:ea typeface="Tahoma" pitchFamily="34" charset="0"/>
                <a:cs typeface="Tahoma" pitchFamily="34" charset="0"/>
              </a:rPr>
              <a:t>: </a:t>
            </a:r>
            <a:r>
              <a:rPr lang="th-TH" sz="1050" b="1" dirty="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p>
          <a:p>
            <a:pPr>
              <a:defRPr/>
            </a:pPr>
            <a:r>
              <a:rPr lang="th-TH" sz="1050" b="1" dirty="0">
                <a:latin typeface="Tahoma" pitchFamily="34" charset="0"/>
                <a:ea typeface="Tahoma" pitchFamily="34" charset="0"/>
                <a:cs typeface="Tahoma" pitchFamily="34" charset="0"/>
              </a:rPr>
              <a:t>ประจำปีงบประมาณ พ.ศ. </a:t>
            </a:r>
            <a:r>
              <a:rPr lang="en-US" sz="1050" b="1" dirty="0">
                <a:latin typeface="Tahoma" pitchFamily="34" charset="0"/>
                <a:ea typeface="Tahoma" pitchFamily="34" charset="0"/>
                <a:cs typeface="Tahoma" pitchFamily="34" charset="0"/>
              </a:rPr>
              <a:t>2562 </a:t>
            </a:r>
            <a:r>
              <a:rPr lang="th-TH" sz="1050" b="1" dirty="0">
                <a:latin typeface="Tahoma" pitchFamily="34" charset="0"/>
                <a:ea typeface="Tahoma" pitchFamily="34" charset="0"/>
                <a:cs typeface="Tahoma" pitchFamily="34" charset="0"/>
              </a:rPr>
              <a:t>ตาม</a:t>
            </a:r>
            <a:r>
              <a:rPr lang="th-TH" sz="1050" b="1" dirty="0">
                <a:solidFill>
                  <a:schemeClr val="tx1"/>
                </a:solidFill>
                <a:latin typeface="Tahoma" pitchFamily="34" charset="0"/>
                <a:ea typeface="Tahoma" pitchFamily="34" charset="0"/>
                <a:cs typeface="Tahoma" pitchFamily="34" charset="0"/>
              </a:rPr>
              <a:t>โครงการศูนย์ฝึกอบรมเทคโนโลยีชั้นสูงรองรับอุตสาหกรรมแห่งอนาคต</a:t>
            </a:r>
            <a:endParaRPr lang="th-TH" sz="1100" b="1" kern="0" dirty="0">
              <a:solidFill>
                <a:schemeClr val="tx1"/>
              </a:solidFill>
              <a:latin typeface="Tahoma" pitchFamily="34" charset="0"/>
              <a:ea typeface="Tahoma" pitchFamily="34" charset="0"/>
              <a:cs typeface="Tahoma" pitchFamily="34" charset="0"/>
            </a:endParaRPr>
          </a:p>
        </p:txBody>
      </p:sp>
      <p:sp>
        <p:nvSpPr>
          <p:cNvPr id="17" name="TextBox 16"/>
          <p:cNvSpPr txBox="1"/>
          <p:nvPr/>
        </p:nvSpPr>
        <p:spPr>
          <a:xfrm>
            <a:off x="8763000" y="647700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2</a:t>
            </a:r>
          </a:p>
        </p:txBody>
      </p:sp>
    </p:spTree>
    <p:extLst>
      <p:ext uri="{BB962C8B-B14F-4D97-AF65-F5344CB8AC3E}">
        <p14:creationId xmlns:p14="http://schemas.microsoft.com/office/powerpoint/2010/main" val="1214059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a:solidFill>
                  <a:schemeClr val="tx1"/>
                </a:solidFill>
                <a:latin typeface="Tahoma" pitchFamily="34" charset="0"/>
                <a:ea typeface="Tahoma" pitchFamily="34" charset="0"/>
                <a:cs typeface="Tahoma" pitchFamily="34" charset="0"/>
              </a:rPr>
              <a:t>ตัวชี้วัด </a:t>
            </a:r>
            <a:r>
              <a:rPr lang="en-US" sz="1000" b="1" kern="0" dirty="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ความสำเร็จ</a:t>
            </a:r>
            <a:r>
              <a:rPr lang="th-TH" sz="100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ประจำปีงบประมาณ พ.ศ. </a:t>
            </a:r>
            <a:r>
              <a:rPr lang="en-US" sz="1000" b="1" dirty="0">
                <a:latin typeface="Tahoma" pitchFamily="34" charset="0"/>
                <a:ea typeface="Tahoma" pitchFamily="34" charset="0"/>
                <a:cs typeface="Tahoma" pitchFamily="34" charset="0"/>
              </a:rPr>
              <a:t>2562 </a:t>
            </a:r>
            <a:endParaRPr lang="th-TH" sz="1000" b="1" dirty="0">
              <a:latin typeface="Tahoma" pitchFamily="34" charset="0"/>
              <a:ea typeface="Tahoma" pitchFamily="34" charset="0"/>
              <a:cs typeface="Tahoma" pitchFamily="34" charset="0"/>
            </a:endParaRPr>
          </a:p>
          <a:p>
            <a:pPr>
              <a:defRPr/>
            </a:pPr>
            <a:r>
              <a:rPr lang="th-TH" sz="1000" b="1" dirty="0">
                <a:latin typeface="Tahoma" pitchFamily="34" charset="0"/>
                <a:ea typeface="Tahoma" pitchFamily="34" charset="0"/>
                <a:cs typeface="Tahoma" pitchFamily="34" charset="0"/>
              </a:rPr>
              <a:t>ตาม</a:t>
            </a:r>
            <a:r>
              <a:rPr lang="th-TH" sz="1000" b="1" dirty="0">
                <a:solidFill>
                  <a:schemeClr val="tx1"/>
                </a:solidFill>
                <a:latin typeface="Tahoma" pitchFamily="34" charset="0"/>
                <a:ea typeface="Tahoma" pitchFamily="34" charset="0"/>
                <a:cs typeface="Tahoma" pitchFamily="34" charset="0"/>
              </a:rPr>
              <a:t>โครงการ</a:t>
            </a:r>
            <a:r>
              <a:rPr lang="th-TH" sz="1000" b="1" dirty="0">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1858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528066128"/>
              </p:ext>
            </p:extLst>
          </p:nvPr>
        </p:nvGraphicFramePr>
        <p:xfrm>
          <a:off x="152400" y="1447800"/>
          <a:ext cx="8839200" cy="5135880"/>
        </p:xfrm>
        <a:graphic>
          <a:graphicData uri="http://schemas.openxmlformats.org/drawingml/2006/table">
            <a:tbl>
              <a:tblPr firstRow="1" bandRow="1">
                <a:tableStyleId>{5C22544A-7EE6-4342-B048-85BDC9FD1C3A}</a:tableStyleId>
              </a:tblPr>
              <a:tblGrid>
                <a:gridCol w="8839200">
                  <a:extLst>
                    <a:ext uri="{9D8B030D-6E8A-4147-A177-3AD203B41FA5}">
                      <a16:colId xmlns="" xmlns:a16="http://schemas.microsoft.com/office/drawing/2014/main" val="20000"/>
                    </a:ext>
                  </a:extLst>
                </a:gridCol>
              </a:tblGrid>
              <a:tr h="4800600">
                <a:tc>
                  <a:txBody>
                    <a:bodyPr/>
                    <a:lstStyle/>
                    <a:p>
                      <a:r>
                        <a:rPr lang="en-US" sz="900" b="1"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เป็นการประเมินประสิทธิภาพและคุณภาพในการดำเนินงานตามหลักภารกิจพื้นฐาน</a:t>
                      </a:r>
                      <a:r>
                        <a:rPr lang="th-TH" sz="900" b="0" kern="1200" baseline="0" dirty="0">
                          <a:solidFill>
                            <a:schemeClr val="tx1"/>
                          </a:solidFill>
                          <a:latin typeface="Tahoma" pitchFamily="34" charset="0"/>
                          <a:ea typeface="Tahoma" pitchFamily="34" charset="0"/>
                          <a:cs typeface="Tahoma" pitchFamily="34" charset="0"/>
                        </a:rPr>
                        <a:t> งานประจำตามหน้าที่ปกติ</a:t>
                      </a:r>
                      <a:r>
                        <a:rPr lang="th-TH" sz="900" b="0" kern="1200" dirty="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a:t>
                      </a:r>
                      <a:r>
                        <a:rPr lang="th-TH" sz="900" b="0" dirty="0">
                          <a:solidFill>
                            <a:schemeClr val="tx1"/>
                          </a:solidFill>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900" b="0" kern="1200" dirty="0">
                        <a:solidFill>
                          <a:schemeClr val="tx1"/>
                        </a:solidFill>
                        <a:latin typeface="Tahoma" pitchFamily="34" charset="0"/>
                        <a:ea typeface="Tahoma" pitchFamily="34" charset="0"/>
                        <a:cs typeface="Tahoma" pitchFamily="34" charset="0"/>
                      </a:endParaRPr>
                    </a:p>
                    <a:p>
                      <a:endParaRPr lang="en-US" sz="900" b="0" kern="1200" dirty="0">
                        <a:solidFill>
                          <a:schemeClr val="tx1"/>
                        </a:solidFill>
                        <a:latin typeface="Tahoma" pitchFamily="34" charset="0"/>
                        <a:ea typeface="Tahoma" pitchFamily="34" charset="0"/>
                        <a:cs typeface="Tahoma" pitchFamily="34" charset="0"/>
                      </a:endParaRPr>
                    </a:p>
                    <a:p>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itchFamily="34" charset="0"/>
                          <a:ea typeface="Tahoma" pitchFamily="34" charset="0"/>
                          <a:cs typeface="Tahoma" pitchFamily="34" charset="0"/>
                        </a:rPr>
                        <a:t>5) </a:t>
                      </a:r>
                      <a:r>
                        <a:rPr lang="th-TH" sz="900" b="0" baseline="0" dirty="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ฝึกอบรมฝีมือแรงงานเป็นไปตามแนวทางในหนังสือกรมพัฒนาฝีมือแรงงาน</a:t>
                      </a:r>
                      <a:r>
                        <a:rPr lang="th-TH" sz="900" b="0" kern="1200" dirty="0">
                          <a:solidFill>
                            <a:schemeClr val="tx1"/>
                          </a:solidFill>
                          <a:latin typeface="Tahoma" pitchFamily="34" charset="0"/>
                          <a:ea typeface="Tahoma" pitchFamily="34" charset="0"/>
                          <a:cs typeface="Tahoma" pitchFamily="34" charset="0"/>
                        </a:rPr>
                        <a:t>ที่ รง 0407/ว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ลงวันที่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ตุลาคม </a:t>
                      </a:r>
                      <a:r>
                        <a:rPr lang="en-US" sz="900" b="0" kern="1200" dirty="0">
                          <a:solidFill>
                            <a:schemeClr val="tx1"/>
                          </a:solidFill>
                          <a:latin typeface="Tahoma" pitchFamily="34" charset="0"/>
                          <a:ea typeface="Tahoma" pitchFamily="34" charset="0"/>
                          <a:cs typeface="Tahoma" pitchFamily="34" charset="0"/>
                        </a:rPr>
                        <a:t>2561 </a:t>
                      </a:r>
                      <a:r>
                        <a:rPr lang="th-TH" sz="900" b="0" kern="1200" dirty="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900" b="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itchFamily="34" charset="0"/>
                          <a:ea typeface="Tahoma" pitchFamily="34" charset="0"/>
                          <a:cs typeface="Tahoma" pitchFamily="34" charset="0"/>
                        </a:rPr>
                        <a:t>3.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a:solidFill>
                            <a:schemeClr val="tx1"/>
                          </a:solidFill>
                          <a:latin typeface="Tahoma" pitchFamily="34" charset="0"/>
                          <a:ea typeface="Tahoma" pitchFamily="34" charset="0"/>
                          <a:cs typeface="Tahoma" pitchFamily="34" charset="0"/>
                          <a:hlinkClick r:id="rId3"/>
                        </a:rPr>
                        <a:t>http://datacenter.dsd.go.th</a:t>
                      </a:r>
                      <a:r>
                        <a:rPr lang="en-US" sz="900" b="0" kern="1200" dirty="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a:solidFill>
                            <a:schemeClr val="tx1"/>
                          </a:solidFill>
                          <a:latin typeface="Tahoma" pitchFamily="34" charset="0"/>
                          <a:ea typeface="Tahoma" pitchFamily="34" charset="0"/>
                          <a:cs typeface="Tahoma" pitchFamily="34" charset="0"/>
                        </a:rPr>
                        <a:t>Website</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a:solidFill>
                            <a:schemeClr val="tx1"/>
                          </a:solidFill>
                          <a:latin typeface="Tahoma" pitchFamily="34" charset="0"/>
                          <a:ea typeface="Tahoma" pitchFamily="34" charset="0"/>
                          <a:cs typeface="Tahoma" pitchFamily="34" charset="0"/>
                        </a:rPr>
                        <a:t>) และ </a:t>
                      </a:r>
                      <a:r>
                        <a:rPr lang="en-US" sz="900" b="0" kern="1200" baseline="0" dirty="0" err="1">
                          <a:solidFill>
                            <a:schemeClr val="tx1"/>
                          </a:solidFill>
                          <a:latin typeface="Tahoma" pitchFamily="34" charset="0"/>
                          <a:ea typeface="Tahoma" pitchFamily="34" charset="0"/>
                          <a:cs typeface="Tahoma" pitchFamily="34" charset="0"/>
                        </a:rPr>
                        <a:t>Facebook</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900" b="0" kern="120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A) </a:t>
                      </a:r>
                      <a:r>
                        <a:rPr lang="th-TH" sz="900" b="0" dirty="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a:solidFill>
                            <a:schemeClr val="tx1"/>
                          </a:solidFill>
                          <a:latin typeface="Tahoma" pitchFamily="34" charset="0"/>
                          <a:ea typeface="Tahoma" pitchFamily="34" charset="0"/>
                          <a:cs typeface="Tahoma" pitchFamily="34" charset="0"/>
                        </a:rPr>
                        <a:t>B) </a:t>
                      </a:r>
                      <a:r>
                        <a:rPr lang="th-TH" sz="900" b="0" dirty="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C)</a:t>
                      </a:r>
                      <a:r>
                        <a:rPr lang="en-US"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a:solidFill>
                            <a:schemeClr val="tx1"/>
                          </a:solidFill>
                          <a:latin typeface="Tahoma" pitchFamily="34" charset="0"/>
                          <a:ea typeface="Tahoma" pitchFamily="34" charset="0"/>
                          <a:cs typeface="Tahoma" pitchFamily="34" charset="0"/>
                        </a:rPr>
                        <a:t>Website</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และ </a:t>
                      </a:r>
                      <a:r>
                        <a:rPr lang="en-US" sz="900" b="0" baseline="0" dirty="0" err="1">
                          <a:solidFill>
                            <a:schemeClr val="tx1"/>
                          </a:solidFill>
                          <a:latin typeface="Tahoma" pitchFamily="34" charset="0"/>
                          <a:ea typeface="Tahoma" pitchFamily="34" charset="0"/>
                          <a:cs typeface="Tahoma" pitchFamily="34" charset="0"/>
                        </a:rPr>
                        <a:t>Facebook</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dirty="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a:solidFill>
                            <a:schemeClr val="tx1"/>
                          </a:solidFill>
                          <a:latin typeface="Tahoma" pitchFamily="34" charset="0"/>
                          <a:ea typeface="Tahoma" pitchFamily="34" charset="0"/>
                          <a:cs typeface="Tahoma" pitchFamily="34" charset="0"/>
                        </a:rPr>
                        <a:t>Website</a:t>
                      </a:r>
                      <a:r>
                        <a:rPr lang="en-US" sz="900" b="0" u="sng" baseline="0" dirty="0">
                          <a:solidFill>
                            <a:schemeClr val="tx1"/>
                          </a:solidFill>
                          <a:latin typeface="Tahoma" pitchFamily="34" charset="0"/>
                          <a:ea typeface="Tahoma" pitchFamily="34" charset="0"/>
                          <a:cs typeface="Tahoma" pitchFamily="34" charset="0"/>
                        </a:rPr>
                        <a:t> </a:t>
                      </a:r>
                      <a:r>
                        <a:rPr lang="th-TH" sz="900" b="0" u="sng" baseline="0" dirty="0">
                          <a:solidFill>
                            <a:schemeClr val="tx1"/>
                          </a:solidFill>
                          <a:latin typeface="Tahoma" pitchFamily="34" charset="0"/>
                          <a:ea typeface="Tahoma" pitchFamily="34" charset="0"/>
                          <a:cs typeface="Tahoma" pitchFamily="34" charset="0"/>
                        </a:rPr>
                        <a:t>และ </a:t>
                      </a:r>
                      <a:r>
                        <a:rPr lang="en-US" sz="900" b="0" u="sng" baseline="0" dirty="0" err="1">
                          <a:solidFill>
                            <a:schemeClr val="tx1"/>
                          </a:solidFill>
                          <a:latin typeface="Tahoma" pitchFamily="34" charset="0"/>
                          <a:ea typeface="Tahoma" pitchFamily="34" charset="0"/>
                          <a:cs typeface="Tahoma" pitchFamily="34" charset="0"/>
                        </a:rPr>
                        <a:t>Facebook</a:t>
                      </a:r>
                      <a:r>
                        <a:rPr lang="th-TH" sz="900" b="0" u="sng" dirty="0">
                          <a:solidFill>
                            <a:schemeClr val="tx1"/>
                          </a:solidFill>
                          <a:latin typeface="Tahoma" pitchFamily="34" charset="0"/>
                          <a:ea typeface="Tahoma" pitchFamily="34" charset="0"/>
                          <a:cs typeface="Tahoma" pitchFamily="34" charset="0"/>
                        </a:rPr>
                        <a:t>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 หมายถึง แบบ</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a:solidFill>
                            <a:schemeClr val="tx1"/>
                          </a:solidFill>
                          <a:latin typeface="Tahoma" pitchFamily="34" charset="0"/>
                          <a:ea typeface="Tahoma" pitchFamily="34" charset="0"/>
                          <a:cs typeface="Tahoma" pitchFamily="34" charset="0"/>
                        </a:rPr>
                        <a:t>QA253</a:t>
                      </a:r>
                      <a:r>
                        <a:rPr lang="th-TH" sz="900" b="0" baseline="0" dirty="0">
                          <a:solidFill>
                            <a:schemeClr val="tx1"/>
                          </a:solidFill>
                          <a:latin typeface="Tahoma" pitchFamily="34" charset="0"/>
                          <a:ea typeface="Tahoma" pitchFamily="34" charset="0"/>
                          <a:cs typeface="Tahoma" pitchFamily="34" charset="0"/>
                        </a:rPr>
                        <a:t>)</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 (</a:t>
                      </a:r>
                      <a:r>
                        <a:rPr lang="en-US" sz="900" b="0" dirty="0">
                          <a:solidFill>
                            <a:schemeClr val="tx1"/>
                          </a:solidFill>
                          <a:latin typeface="Tahoma" pitchFamily="34" charset="0"/>
                          <a:ea typeface="Tahoma" pitchFamily="34" charset="0"/>
                          <a:cs typeface="Tahoma" pitchFamily="34" charset="0"/>
                        </a:rPr>
                        <a:t>A)</a:t>
                      </a:r>
                      <a:r>
                        <a:rPr lang="en-US" sz="900" b="0" baseline="0" dirty="0">
                          <a:solidFill>
                            <a:schemeClr val="tx1"/>
                          </a:solidFill>
                          <a:latin typeface="Tahoma" pitchFamily="34" charset="0"/>
                          <a:ea typeface="Tahoma" pitchFamily="34" charset="0"/>
                          <a:cs typeface="Tahoma" pitchFamily="34" charset="0"/>
                        </a:rPr>
                        <a:t> -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baseline="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 คะแนนความพึงพอใจของผู้รับการฝึก ใช้ผลคะแนนจากตัวชี้วัดด้านการฝึกอบรม</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a:solidFill>
                            <a:schemeClr val="tx1"/>
                          </a:solidFill>
                          <a:latin typeface="Tahoma" pitchFamily="34" charset="0"/>
                          <a:ea typeface="Tahoma" pitchFamily="34" charset="0"/>
                          <a:cs typeface="Tahoma" pitchFamily="34" charset="0"/>
                        </a:rPr>
                        <a:t>*เงื่อนไข (</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กรณีมีหลักสูตรที่ผู้รับการฝึกบันทึกผลความพึงพอใจน้อยกว่า</a:t>
                      </a:r>
                      <a:r>
                        <a:rPr lang="th-TH" sz="900" b="0" baseline="0" dirty="0">
                          <a:solidFill>
                            <a:schemeClr val="tx1"/>
                          </a:solidFill>
                          <a:latin typeface="Tahoma" pitchFamily="34" charset="0"/>
                          <a:ea typeface="Tahoma" pitchFamily="34" charset="0"/>
                          <a:cs typeface="Tahoma" pitchFamily="34" charset="0"/>
                        </a:rPr>
                        <a:t> ร้อยละ 80 ของผู้ผ่านการฝึกทั้งหมด จะคำนวณให้หลักสูตรนั้นมีค่าคะแนนเท่ากับ </a:t>
                      </a:r>
                      <a:r>
                        <a:rPr lang="en-US" sz="900" b="0" baseline="0" dirty="0">
                          <a:solidFill>
                            <a:schemeClr val="tx1"/>
                          </a:solidFill>
                          <a:latin typeface="Tahoma" pitchFamily="34" charset="0"/>
                          <a:ea typeface="Tahoma" pitchFamily="34" charset="0"/>
                          <a:cs typeface="Tahoma" pitchFamily="34" charset="0"/>
                        </a:rPr>
                        <a:t>1</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graphicFrame>
        <p:nvGraphicFramePr>
          <p:cNvPr id="7" name="ตาราง 6"/>
          <p:cNvGraphicFramePr>
            <a:graphicFrameLocks noGrp="1"/>
          </p:cNvGraphicFramePr>
          <p:nvPr/>
        </p:nvGraphicFramePr>
        <p:xfrm>
          <a:off x="2514600" y="5305425"/>
          <a:ext cx="6096000" cy="3048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70.00</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90500">
                <a:tc>
                  <a:txBody>
                    <a:bodyPr/>
                    <a:lstStyle/>
                    <a:p>
                      <a:pPr algn="ctr">
                        <a:spcAft>
                          <a:spcPts val="0"/>
                        </a:spcAft>
                      </a:pPr>
                      <a:r>
                        <a:rPr lang="th-TH" sz="900" dirty="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1</a:t>
            </a:r>
          </a:p>
        </p:txBody>
      </p:sp>
    </p:spTree>
    <p:extLst>
      <p:ext uri="{BB962C8B-B14F-4D97-AF65-F5344CB8AC3E}">
        <p14:creationId xmlns:p14="http://schemas.microsoft.com/office/powerpoint/2010/main" val="1789081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p:cNvPr>
          <p:cNvGraphicFramePr>
            <a:graphicFrameLocks noGrp="1"/>
          </p:cNvGraphicFramePr>
          <p:nvPr>
            <p:extLst>
              <p:ext uri="{D42A27DB-BD31-4B8C-83A1-F6EECF244321}">
                <p14:modId xmlns:p14="http://schemas.microsoft.com/office/powerpoint/2010/main" val="1846146662"/>
              </p:ext>
            </p:extLst>
          </p:nvPr>
        </p:nvGraphicFramePr>
        <p:xfrm>
          <a:off x="45720" y="32766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a:latin typeface="Tahoma" pitchFamily="34" charset="0"/>
                          <a:ea typeface="Tahoma" pitchFamily="34" charset="0"/>
                          <a:cs typeface="Tahoma" pitchFamily="34" charset="0"/>
                        </a:rPr>
                        <a:t>90</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latin typeface="Tahoma" pitchFamily="34" charset="0"/>
                          <a:ea typeface="Tahoma" pitchFamily="34" charset="0"/>
                          <a:cs typeface="Tahoma" pitchFamily="34" charset="0"/>
                        </a:rPr>
                        <a:t>ดำเนินงานตามตัวชี้วัดการ</a:t>
                      </a:r>
                      <a:r>
                        <a:rPr lang="th-TH" sz="800" b="0" dirty="0" smtClean="0">
                          <a:latin typeface="Tahoma" pitchFamily="34" charset="0"/>
                          <a:ea typeface="Tahoma" pitchFamily="34" charset="0"/>
                          <a:cs typeface="Tahoma" pitchFamily="34" charset="0"/>
                        </a:rPr>
                        <a:t>ประกัน</a:t>
                      </a:r>
                      <a:endParaRPr lang="en-US" sz="800" b="0" dirty="0" smtClean="0">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คุณภาพ</a:t>
                      </a:r>
                      <a:r>
                        <a:rPr lang="th-TH" sz="800" b="0" dirty="0">
                          <a:latin typeface="Tahoma" pitchFamily="34" charset="0"/>
                          <a:ea typeface="Tahoma" pitchFamily="34" charset="0"/>
                          <a:cs typeface="Tahoma" pitchFamily="34" charset="0"/>
                        </a:rPr>
                        <a:t>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ผลิตภาพการผลิตของปัจจัยแรงงาน</a:t>
                      </a:r>
                      <a:endParaRPr lang="en-US" sz="8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เพิ่มขึ้นไม่น้อยกว่า 5</a:t>
                      </a:r>
                      <a:endParaRPr lang="th-TH"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a:latin typeface="Tahoma" panose="020B0604030504040204" pitchFamily="34" charset="0"/>
                <a:ea typeface="Tahoma" panose="020B0604030504040204" pitchFamily="34" charset="0"/>
                <a:cs typeface="Tahoma" panose="020B0604030504040204" pitchFamily="34" charset="0"/>
              </a:rPr>
              <a:t>6. </a:t>
            </a:r>
            <a:r>
              <a:rPr lang="th-TH" sz="900" b="1" dirty="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a:latin typeface="Tahoma" panose="020B0604030504040204" pitchFamily="34" charset="0"/>
              <a:ea typeface="Tahoma" panose="020B0604030504040204" pitchFamily="34" charset="0"/>
              <a:cs typeface="Tahoma" panose="020B0604030504040204" pitchFamily="34" charset="0"/>
            </a:endParaRPr>
          </a:p>
          <a:p>
            <a:r>
              <a:rPr lang="th-TH" sz="900" dirty="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a:latin typeface="Tahoma" pitchFamily="34" charset="0"/>
                <a:ea typeface="Tahoma" pitchFamily="34" charset="0"/>
                <a:cs typeface="Tahoma" pitchFamily="34" charset="0"/>
              </a:rPr>
              <a:t>5</a:t>
            </a:r>
          </a:p>
          <a:p>
            <a:pPr algn="ctr"/>
            <a:endParaRPr lang="en-US" sz="900" dirty="0">
              <a:latin typeface="Tahoma" pitchFamily="34" charset="0"/>
              <a:ea typeface="Tahoma" pitchFamily="34" charset="0"/>
              <a:cs typeface="Tahoma" pitchFamily="34" charset="0"/>
            </a:endParaRPr>
          </a:p>
          <a:p>
            <a:r>
              <a:rPr lang="en-US" sz="900" dirty="0">
                <a:latin typeface="Tahoma" pitchFamily="34" charset="0"/>
                <a:ea typeface="Tahoma" pitchFamily="34" charset="0"/>
                <a:cs typeface="Tahoma" pitchFamily="34" charset="0"/>
              </a:rPr>
              <a:t>	6.2 </a:t>
            </a:r>
            <a:r>
              <a:rPr lang="th-TH" sz="900" dirty="0">
                <a:latin typeface="Tahoma" pitchFamily="34" charset="0"/>
                <a:ea typeface="Tahoma" pitchFamily="34" charset="0"/>
                <a:cs typeface="Tahoma" pitchFamily="34" charset="0"/>
              </a:rPr>
              <a:t>การคำนวณทั้งปี</a:t>
            </a:r>
          </a:p>
          <a:p>
            <a:r>
              <a:rPr lang="th-TH" sz="900" dirty="0">
                <a:latin typeface="Tahoma" pitchFamily="34" charset="0"/>
                <a:ea typeface="Tahoma" pitchFamily="34" charset="0"/>
                <a:cs typeface="Tahoma" pitchFamily="34" charset="0"/>
              </a:rPr>
              <a:t>			               </a:t>
            </a:r>
            <a:r>
              <a:rPr lang="th-TH" sz="900" u="sng" dirty="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a:latin typeface="Tahoma" pitchFamily="34" charset="0"/>
                <a:ea typeface="Tahoma" pitchFamily="34" charset="0"/>
                <a:cs typeface="Tahoma" pitchFamily="34" charset="0"/>
              </a:rPr>
              <a:t>2</a:t>
            </a:r>
            <a:endParaRPr lang="en-US" sz="900" dirty="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a:latin typeface="Tahoma" pitchFamily="34" charset="0"/>
                <a:ea typeface="Tahoma" pitchFamily="34" charset="0"/>
                <a:cs typeface="Tahoma" pitchFamily="34" charset="0"/>
              </a:rPr>
              <a:t>x</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a:solidFill>
                  <a:schemeClr val="tx1"/>
                </a:solidFill>
                <a:latin typeface="Tahoma" pitchFamily="34" charset="0"/>
                <a:ea typeface="Tahoma" pitchFamily="34" charset="0"/>
                <a:cs typeface="Tahoma" pitchFamily="34" charset="0"/>
              </a:rPr>
              <a:t>ตัวชี้วัด </a:t>
            </a:r>
            <a:r>
              <a:rPr lang="en-US" sz="1000" b="1" kern="0" dirty="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ความสำเร็จ</a:t>
            </a:r>
            <a:r>
              <a:rPr lang="th-TH" sz="100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ประจำปีงบประมาณ พ.ศ. </a:t>
            </a:r>
            <a:r>
              <a:rPr lang="en-US" sz="1000" b="1" dirty="0">
                <a:latin typeface="Tahoma" pitchFamily="34" charset="0"/>
                <a:ea typeface="Tahoma" pitchFamily="34" charset="0"/>
                <a:cs typeface="Tahoma" pitchFamily="34" charset="0"/>
              </a:rPr>
              <a:t>2562 </a:t>
            </a:r>
            <a:r>
              <a:rPr lang="th-TH" sz="1000" b="1" dirty="0">
                <a:latin typeface="Tahoma" pitchFamily="34" charset="0"/>
                <a:ea typeface="Tahoma" pitchFamily="34" charset="0"/>
                <a:cs typeface="Tahoma" pitchFamily="34" charset="0"/>
              </a:rPr>
              <a:t>ตาม</a:t>
            </a:r>
            <a:r>
              <a:rPr lang="th-TH" sz="1000" b="1" dirty="0">
                <a:solidFill>
                  <a:schemeClr val="tx1"/>
                </a:solidFill>
                <a:latin typeface="Tahoma" pitchFamily="34" charset="0"/>
                <a:ea typeface="Tahoma" pitchFamily="34" charset="0"/>
                <a:cs typeface="Tahoma" pitchFamily="34" charset="0"/>
              </a:rPr>
              <a:t>โครงการ</a:t>
            </a:r>
            <a:r>
              <a:rPr lang="th-TH" sz="1000" b="1" dirty="0">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105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646331"/>
          </a:xfrm>
          <a:prstGeom prst="rect">
            <a:avLst/>
          </a:prstGeom>
          <a:noFill/>
        </p:spPr>
        <p:txBody>
          <a:bodyPr wrap="square" rtlCol="0">
            <a:spAutoFit/>
          </a:bodyPr>
          <a:lstStyle/>
          <a:p>
            <a:pPr algn="thaiDist"/>
            <a:r>
              <a:rPr lang="th-TH" sz="900" b="1" dirty="0">
                <a:latin typeface="Tahoma" pitchFamily="34" charset="0"/>
                <a:ea typeface="Tahoma" pitchFamily="34" charset="0"/>
                <a:cs typeface="Tahoma" pitchFamily="34" charset="0"/>
              </a:rPr>
              <a:t>หมายเหตุ </a:t>
            </a:r>
            <a:r>
              <a:rPr lang="th-TH" sz="900" dirty="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a:latin typeface="Tahoma" pitchFamily="34" charset="0"/>
                <a:ea typeface="Tahoma" pitchFamily="34" charset="0"/>
                <a:cs typeface="Tahoma" pitchFamily="34" charset="0"/>
              </a:rPr>
              <a:t>64 </a:t>
            </a:r>
            <a:r>
              <a:rPr lang="th-TH" sz="900" dirty="0">
                <a:latin typeface="Tahoma" pitchFamily="34" charset="0"/>
                <a:ea typeface="Tahoma" pitchFamily="34" charset="0"/>
                <a:cs typeface="Tahoma" pitchFamily="34" charset="0"/>
              </a:rPr>
              <a:t>หน่วยฝึก ได้แก่ สมุทรปราการ สุพรรณบุรี  ราชบุรี นครราชสีมา ขอนแก่น อุบลราชธานี นครสวรรค์ พิษณุโลก ลำปาง สุราษฎร์ธานี สงขลา กรุงเทพมหานคร ปทุมธานี พระนครศรีอยุธยา อุดรธานี เชียงใหม่ ภูเก็ต นครศรีธรรมราช ปัตตานี ยะลา กระบี่ กาฬสินธุ์ กำแพงเพชร จันทบุรี ชัยนาท ชัยภูมิ ชุมพร ตรัง นครนายก นนทบุรี น่าน บึงกาฬ บุรีรัมย์ ประจวบคีรีขันธ์ ปราจีนบุรี พังงา พัทลุง พิจิตร เพชรบุรี เพชรบูรณ์ แพร่ พะเยา มหาสารคาม แม่ฮ่องสอน ยโสธร ร้อยเอ็ด ระนอง ลพบุรี ลำพูน เลย ศรีสะ</a:t>
            </a:r>
            <a:r>
              <a:rPr lang="th-TH" sz="900" dirty="0" err="1">
                <a:latin typeface="Tahoma" pitchFamily="34" charset="0"/>
                <a:ea typeface="Tahoma" pitchFamily="34" charset="0"/>
                <a:cs typeface="Tahoma" pitchFamily="34" charset="0"/>
              </a:rPr>
              <a:t>เกษ</a:t>
            </a:r>
            <a:r>
              <a:rPr lang="th-TH" sz="900" dirty="0">
                <a:latin typeface="Tahoma" pitchFamily="34" charset="0"/>
                <a:ea typeface="Tahoma" pitchFamily="34" charset="0"/>
                <a:cs typeface="Tahoma" pitchFamily="34" charset="0"/>
              </a:rPr>
              <a:t> สกลนคร สตูล สมุทรสงคราม สมุทรสาคร สระบุรี สิงห์บุรี สุโขทัย สุรินทร์ หนองบัวลำภู อ่างทอง อุทัยธานี อุตรดิตถ์ อำนาจเจริญ</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801100" y="651257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2</a:t>
            </a:r>
          </a:p>
        </p:txBody>
      </p:sp>
    </p:spTree>
    <p:extLst>
      <p:ext uri="{BB962C8B-B14F-4D97-AF65-F5344CB8AC3E}">
        <p14:creationId xmlns:p14="http://schemas.microsoft.com/office/powerpoint/2010/main" val="776185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a:solidFill>
                  <a:schemeClr val="tx1"/>
                </a:solidFill>
                <a:latin typeface="Tahoma" pitchFamily="34" charset="0"/>
                <a:ea typeface="Tahoma" pitchFamily="34" charset="0"/>
                <a:cs typeface="Tahoma" pitchFamily="34" charset="0"/>
              </a:rPr>
              <a:t>ตัวชี้วัด </a:t>
            </a:r>
            <a:r>
              <a:rPr lang="en-US" sz="1000" b="1" kern="0" dirty="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ความสำเร็จ</a:t>
            </a:r>
            <a:r>
              <a:rPr lang="th-TH" sz="100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ประจำปีงบประมาณ พ.ศ. </a:t>
            </a:r>
            <a:r>
              <a:rPr lang="en-US" sz="1000" b="1" dirty="0">
                <a:latin typeface="Tahoma" pitchFamily="34" charset="0"/>
                <a:ea typeface="Tahoma" pitchFamily="34" charset="0"/>
                <a:cs typeface="Tahoma" pitchFamily="34" charset="0"/>
              </a:rPr>
              <a:t>2562 </a:t>
            </a:r>
            <a:endParaRPr lang="th-TH" sz="1000" b="1" dirty="0">
              <a:latin typeface="Tahoma" pitchFamily="34" charset="0"/>
              <a:ea typeface="Tahoma" pitchFamily="34" charset="0"/>
              <a:cs typeface="Tahoma" pitchFamily="34" charset="0"/>
            </a:endParaRPr>
          </a:p>
          <a:p>
            <a:pPr>
              <a:defRPr/>
            </a:pPr>
            <a:r>
              <a:rPr lang="th-TH" sz="1000" b="1" dirty="0">
                <a:latin typeface="Tahoma" pitchFamily="34" charset="0"/>
                <a:ea typeface="Tahoma" pitchFamily="34" charset="0"/>
                <a:cs typeface="Tahoma" pitchFamily="34" charset="0"/>
              </a:rPr>
              <a:t>ตาม</a:t>
            </a:r>
            <a:r>
              <a:rPr lang="th-TH" sz="1000" b="1" dirty="0">
                <a:solidFill>
                  <a:schemeClr val="tx1"/>
                </a:solidFill>
                <a:latin typeface="Tahoma" pitchFamily="34" charset="0"/>
                <a:ea typeface="Tahoma" pitchFamily="34" charset="0"/>
                <a:cs typeface="Tahoma" pitchFamily="34" charset="0"/>
              </a:rPr>
              <a:t>โครงการ</a:t>
            </a:r>
            <a:r>
              <a:rPr lang="th-TH" sz="1000" b="1" dirty="0">
                <a:latin typeface="Tahoma" pitchFamily="34" charset="0"/>
                <a:ea typeface="Tahoma" pitchFamily="34" charset="0"/>
                <a:cs typeface="Tahoma" pitchFamily="34" charset="0"/>
              </a:rPr>
              <a:t>เพิ่มทักษะกำลังแรงงานในพื้นที่เขตพัฒนาเศรษฐกิจพิเศษ</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1858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054383524"/>
              </p:ext>
            </p:extLst>
          </p:nvPr>
        </p:nvGraphicFramePr>
        <p:xfrm>
          <a:off x="152400" y="1447800"/>
          <a:ext cx="8839200" cy="5135880"/>
        </p:xfrm>
        <a:graphic>
          <a:graphicData uri="http://schemas.openxmlformats.org/drawingml/2006/table">
            <a:tbl>
              <a:tblPr firstRow="1" bandRow="1">
                <a:tableStyleId>{5C22544A-7EE6-4342-B048-85BDC9FD1C3A}</a:tableStyleId>
              </a:tblPr>
              <a:tblGrid>
                <a:gridCol w="8839200">
                  <a:extLst>
                    <a:ext uri="{9D8B030D-6E8A-4147-A177-3AD203B41FA5}">
                      <a16:colId xmlns="" xmlns:a16="http://schemas.microsoft.com/office/drawing/2014/main" val="20000"/>
                    </a:ext>
                  </a:extLst>
                </a:gridCol>
              </a:tblGrid>
              <a:tr h="4800600">
                <a:tc>
                  <a:txBody>
                    <a:bodyPr/>
                    <a:lstStyle/>
                    <a:p>
                      <a:r>
                        <a:rPr lang="en-US" sz="900" b="1" dirty="0">
                          <a:solidFill>
                            <a:schemeClr val="tx1"/>
                          </a:solidFill>
                          <a:latin typeface="Tahoma" pitchFamily="34" charset="0"/>
                          <a:ea typeface="Tahoma" pitchFamily="34" charset="0"/>
                          <a:cs typeface="Tahoma" pitchFamily="34" charset="0"/>
                        </a:rPr>
                        <a:t>1. </a:t>
                      </a:r>
                      <a:r>
                        <a:rPr lang="th-TH" sz="900" b="1" dirty="0">
                          <a:solidFill>
                            <a:schemeClr val="tx1"/>
                          </a:solidFill>
                          <a:latin typeface="Tahoma" pitchFamily="34" charset="0"/>
                          <a:ea typeface="Tahoma" pitchFamily="34" charset="0"/>
                          <a:cs typeface="Tahoma" pitchFamily="34" charset="0"/>
                        </a:rPr>
                        <a:t>ความ</a:t>
                      </a:r>
                      <a:r>
                        <a:rPr lang="th-TH" sz="900" b="1" baseline="0" dirty="0">
                          <a:solidFill>
                            <a:schemeClr val="tx1"/>
                          </a:solidFill>
                          <a:latin typeface="Tahoma" pitchFamily="34" charset="0"/>
                          <a:ea typeface="Tahoma" pitchFamily="34" charset="0"/>
                          <a:cs typeface="Tahoma" pitchFamily="34" charset="0"/>
                        </a:rPr>
                        <a:t>ความสำเร็จของการบรรลุเป้าหมาย </a:t>
                      </a:r>
                      <a:r>
                        <a:rPr lang="en-US" sz="900" b="0" baseline="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เป็นการประเมินประสิทธิภาพและคุณภาพในการดำเนินงานตามหลักภารกิจพื้นฐาน</a:t>
                      </a:r>
                      <a:r>
                        <a:rPr lang="th-TH" sz="900" b="0" kern="1200" baseline="0" dirty="0">
                          <a:solidFill>
                            <a:schemeClr val="tx1"/>
                          </a:solidFill>
                          <a:latin typeface="Tahoma" pitchFamily="34" charset="0"/>
                          <a:ea typeface="Tahoma" pitchFamily="34" charset="0"/>
                          <a:cs typeface="Tahoma" pitchFamily="34" charset="0"/>
                        </a:rPr>
                        <a:t> งานประจำตามหน้าที่ปกติ</a:t>
                      </a:r>
                      <a:r>
                        <a:rPr lang="th-TH" sz="900" b="0" kern="1200" dirty="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เพิ่มทักษะกำลังแรงงานในพื้นที่เขตพัฒนาเศรษฐกิจพิเศษ</a:t>
                      </a:r>
                    </a:p>
                    <a:p>
                      <a:endParaRPr lang="en-US" sz="900" b="0" kern="1200" dirty="0">
                        <a:solidFill>
                          <a:schemeClr val="tx1"/>
                        </a:solidFill>
                        <a:latin typeface="Tahoma" pitchFamily="34" charset="0"/>
                        <a:ea typeface="Tahoma" pitchFamily="34" charset="0"/>
                        <a:cs typeface="Tahoma" pitchFamily="34" charset="0"/>
                      </a:endParaRPr>
                    </a:p>
                    <a:p>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itchFamily="34" charset="0"/>
                          <a:ea typeface="Tahoma" pitchFamily="34" charset="0"/>
                          <a:cs typeface="Tahoma" pitchFamily="34" charset="0"/>
                        </a:rPr>
                        <a:t>5) </a:t>
                      </a:r>
                      <a:r>
                        <a:rPr lang="th-TH" sz="900" b="0" baseline="0" dirty="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ฝึกอบรมฝีมือแรงงานเป็นไปตามแนวทางในหนังสือกรมพัฒนาฝีมือแรงงาน</a:t>
                      </a:r>
                      <a:r>
                        <a:rPr lang="th-TH" sz="900" b="0" kern="1200" dirty="0">
                          <a:solidFill>
                            <a:schemeClr val="tx1"/>
                          </a:solidFill>
                          <a:latin typeface="Tahoma" pitchFamily="34" charset="0"/>
                          <a:ea typeface="Tahoma" pitchFamily="34" charset="0"/>
                          <a:cs typeface="Tahoma" pitchFamily="34" charset="0"/>
                        </a:rPr>
                        <a:t>ที่ รง 0407/ว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ลงวันที่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ตุลาคม </a:t>
                      </a:r>
                      <a:r>
                        <a:rPr lang="en-US" sz="900" b="0" kern="1200" dirty="0">
                          <a:solidFill>
                            <a:schemeClr val="tx1"/>
                          </a:solidFill>
                          <a:latin typeface="Tahoma" pitchFamily="34" charset="0"/>
                          <a:ea typeface="Tahoma" pitchFamily="34" charset="0"/>
                          <a:cs typeface="Tahoma" pitchFamily="34" charset="0"/>
                        </a:rPr>
                        <a:t>2561 </a:t>
                      </a:r>
                      <a:r>
                        <a:rPr lang="th-TH" sz="900" b="0" kern="1200" dirty="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900" b="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itchFamily="34" charset="0"/>
                          <a:ea typeface="Tahoma" pitchFamily="34" charset="0"/>
                          <a:cs typeface="Tahoma" pitchFamily="34" charset="0"/>
                        </a:rPr>
                        <a:t>3.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a:solidFill>
                            <a:schemeClr val="tx1"/>
                          </a:solidFill>
                          <a:latin typeface="Tahoma" pitchFamily="34" charset="0"/>
                          <a:ea typeface="Tahoma" pitchFamily="34" charset="0"/>
                          <a:cs typeface="Tahoma" pitchFamily="34" charset="0"/>
                          <a:hlinkClick r:id="rId3"/>
                        </a:rPr>
                        <a:t>http://datacenter.dsd.go.th</a:t>
                      </a:r>
                      <a:r>
                        <a:rPr lang="en-US" sz="900" b="0" kern="1200" dirty="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a:solidFill>
                            <a:schemeClr val="tx1"/>
                          </a:solidFill>
                          <a:latin typeface="Tahoma" pitchFamily="34" charset="0"/>
                          <a:ea typeface="Tahoma" pitchFamily="34" charset="0"/>
                          <a:cs typeface="Tahoma" pitchFamily="34" charset="0"/>
                        </a:rPr>
                        <a:t>Website</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a:solidFill>
                            <a:schemeClr val="tx1"/>
                          </a:solidFill>
                          <a:latin typeface="Tahoma" pitchFamily="34" charset="0"/>
                          <a:ea typeface="Tahoma" pitchFamily="34" charset="0"/>
                          <a:cs typeface="Tahoma" pitchFamily="34" charset="0"/>
                        </a:rPr>
                        <a:t>) และ </a:t>
                      </a:r>
                      <a:r>
                        <a:rPr lang="en-US" sz="900" b="0" kern="1200" baseline="0" dirty="0" err="1">
                          <a:solidFill>
                            <a:schemeClr val="tx1"/>
                          </a:solidFill>
                          <a:latin typeface="Tahoma" pitchFamily="34" charset="0"/>
                          <a:ea typeface="Tahoma" pitchFamily="34" charset="0"/>
                          <a:cs typeface="Tahoma" pitchFamily="34" charset="0"/>
                        </a:rPr>
                        <a:t>Facebook</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900" b="0" kern="120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A) </a:t>
                      </a:r>
                      <a:r>
                        <a:rPr lang="th-TH" sz="900" b="0" dirty="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a:solidFill>
                            <a:schemeClr val="tx1"/>
                          </a:solidFill>
                          <a:latin typeface="Tahoma" pitchFamily="34" charset="0"/>
                          <a:ea typeface="Tahoma" pitchFamily="34" charset="0"/>
                          <a:cs typeface="Tahoma" pitchFamily="34" charset="0"/>
                        </a:rPr>
                        <a:t>B) </a:t>
                      </a:r>
                      <a:r>
                        <a:rPr lang="th-TH" sz="900" b="0" dirty="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C)</a:t>
                      </a:r>
                      <a:r>
                        <a:rPr lang="en-US"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a:solidFill>
                            <a:schemeClr val="tx1"/>
                          </a:solidFill>
                          <a:latin typeface="Tahoma" pitchFamily="34" charset="0"/>
                          <a:ea typeface="Tahoma" pitchFamily="34" charset="0"/>
                          <a:cs typeface="Tahoma" pitchFamily="34" charset="0"/>
                        </a:rPr>
                        <a:t>Website</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และ </a:t>
                      </a:r>
                      <a:r>
                        <a:rPr lang="en-US" sz="900" b="0" baseline="0" dirty="0" err="1">
                          <a:solidFill>
                            <a:schemeClr val="tx1"/>
                          </a:solidFill>
                          <a:latin typeface="Tahoma" pitchFamily="34" charset="0"/>
                          <a:ea typeface="Tahoma" pitchFamily="34" charset="0"/>
                          <a:cs typeface="Tahoma" pitchFamily="34" charset="0"/>
                        </a:rPr>
                        <a:t>Facebook</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dirty="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a:solidFill>
                            <a:schemeClr val="tx1"/>
                          </a:solidFill>
                          <a:latin typeface="Tahoma" pitchFamily="34" charset="0"/>
                          <a:ea typeface="Tahoma" pitchFamily="34" charset="0"/>
                          <a:cs typeface="Tahoma" pitchFamily="34" charset="0"/>
                        </a:rPr>
                        <a:t>Website</a:t>
                      </a:r>
                      <a:r>
                        <a:rPr lang="en-US" sz="900" b="0" u="sng" baseline="0" dirty="0">
                          <a:solidFill>
                            <a:schemeClr val="tx1"/>
                          </a:solidFill>
                          <a:latin typeface="Tahoma" pitchFamily="34" charset="0"/>
                          <a:ea typeface="Tahoma" pitchFamily="34" charset="0"/>
                          <a:cs typeface="Tahoma" pitchFamily="34" charset="0"/>
                        </a:rPr>
                        <a:t> </a:t>
                      </a:r>
                      <a:r>
                        <a:rPr lang="th-TH" sz="900" b="0" u="sng" baseline="0" dirty="0">
                          <a:solidFill>
                            <a:schemeClr val="tx1"/>
                          </a:solidFill>
                          <a:latin typeface="Tahoma" pitchFamily="34" charset="0"/>
                          <a:ea typeface="Tahoma" pitchFamily="34" charset="0"/>
                          <a:cs typeface="Tahoma" pitchFamily="34" charset="0"/>
                        </a:rPr>
                        <a:t>และ </a:t>
                      </a:r>
                      <a:r>
                        <a:rPr lang="en-US" sz="900" b="0" u="sng" baseline="0" dirty="0" err="1">
                          <a:solidFill>
                            <a:schemeClr val="tx1"/>
                          </a:solidFill>
                          <a:latin typeface="Tahoma" pitchFamily="34" charset="0"/>
                          <a:ea typeface="Tahoma" pitchFamily="34" charset="0"/>
                          <a:cs typeface="Tahoma" pitchFamily="34" charset="0"/>
                        </a:rPr>
                        <a:t>Facebook</a:t>
                      </a:r>
                      <a:r>
                        <a:rPr lang="th-TH" sz="900" b="0" u="sng" dirty="0">
                          <a:solidFill>
                            <a:schemeClr val="tx1"/>
                          </a:solidFill>
                          <a:latin typeface="Tahoma" pitchFamily="34" charset="0"/>
                          <a:ea typeface="Tahoma" pitchFamily="34" charset="0"/>
                          <a:cs typeface="Tahoma" pitchFamily="34" charset="0"/>
                        </a:rPr>
                        <a:t>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 หมายถึง แบบ</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a:solidFill>
                            <a:schemeClr val="tx1"/>
                          </a:solidFill>
                          <a:latin typeface="Tahoma" pitchFamily="34" charset="0"/>
                          <a:ea typeface="Tahoma" pitchFamily="34" charset="0"/>
                          <a:cs typeface="Tahoma" pitchFamily="34" charset="0"/>
                        </a:rPr>
                        <a:t>QA253</a:t>
                      </a:r>
                      <a:r>
                        <a:rPr lang="th-TH" sz="900" b="0" baseline="0" dirty="0">
                          <a:solidFill>
                            <a:schemeClr val="tx1"/>
                          </a:solidFill>
                          <a:latin typeface="Tahoma" pitchFamily="34" charset="0"/>
                          <a:ea typeface="Tahoma" pitchFamily="34" charset="0"/>
                          <a:cs typeface="Tahoma" pitchFamily="34" charset="0"/>
                        </a:rPr>
                        <a:t>)</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 (</a:t>
                      </a:r>
                      <a:r>
                        <a:rPr lang="en-US" sz="900" b="0" dirty="0">
                          <a:solidFill>
                            <a:schemeClr val="tx1"/>
                          </a:solidFill>
                          <a:latin typeface="Tahoma" pitchFamily="34" charset="0"/>
                          <a:ea typeface="Tahoma" pitchFamily="34" charset="0"/>
                          <a:cs typeface="Tahoma" pitchFamily="34" charset="0"/>
                        </a:rPr>
                        <a:t>A)</a:t>
                      </a:r>
                      <a:r>
                        <a:rPr lang="en-US" sz="900" b="0" baseline="0" dirty="0">
                          <a:solidFill>
                            <a:schemeClr val="tx1"/>
                          </a:solidFill>
                          <a:latin typeface="Tahoma" pitchFamily="34" charset="0"/>
                          <a:ea typeface="Tahoma" pitchFamily="34" charset="0"/>
                          <a:cs typeface="Tahoma" pitchFamily="34" charset="0"/>
                        </a:rPr>
                        <a:t> -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baseline="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 คะแนนความพึงพอใจของผู้รับการฝึก ใช้ผลคะแนนจากตัวชี้วัดด้านการฝึกอบรม</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a:solidFill>
                            <a:schemeClr val="tx1"/>
                          </a:solidFill>
                          <a:latin typeface="Tahoma" pitchFamily="34" charset="0"/>
                          <a:ea typeface="Tahoma" pitchFamily="34" charset="0"/>
                          <a:cs typeface="Tahoma" pitchFamily="34" charset="0"/>
                        </a:rPr>
                        <a:t>*เงื่อนไข (</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กรณีมีหลักสูตรที่ผู้รับการฝึกบันทึกผลความพึงพอใจน้อยกว่า</a:t>
                      </a:r>
                      <a:r>
                        <a:rPr lang="th-TH" sz="900" b="0" baseline="0" dirty="0">
                          <a:solidFill>
                            <a:schemeClr val="tx1"/>
                          </a:solidFill>
                          <a:latin typeface="Tahoma" pitchFamily="34" charset="0"/>
                          <a:ea typeface="Tahoma" pitchFamily="34" charset="0"/>
                          <a:cs typeface="Tahoma" pitchFamily="34" charset="0"/>
                        </a:rPr>
                        <a:t> ร้อยละ 80 ของผู้ผ่านการฝึกทั้งหมด จะคำนวณให้หลักสูตรนั้นมีค่าคะแนนเท่ากับ </a:t>
                      </a:r>
                      <a:r>
                        <a:rPr lang="en-US" sz="900" b="0" baseline="0" dirty="0">
                          <a:solidFill>
                            <a:schemeClr val="tx1"/>
                          </a:solidFill>
                          <a:latin typeface="Tahoma" pitchFamily="34" charset="0"/>
                          <a:ea typeface="Tahoma" pitchFamily="34" charset="0"/>
                          <a:cs typeface="Tahoma" pitchFamily="34" charset="0"/>
                        </a:rPr>
                        <a:t>1</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graphicFrame>
        <p:nvGraphicFramePr>
          <p:cNvPr id="7" name="ตาราง 6"/>
          <p:cNvGraphicFramePr>
            <a:graphicFrameLocks noGrp="1"/>
          </p:cNvGraphicFramePr>
          <p:nvPr/>
        </p:nvGraphicFramePr>
        <p:xfrm>
          <a:off x="2514600" y="5305425"/>
          <a:ext cx="6096000" cy="3048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70.00</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90500">
                <a:tc>
                  <a:txBody>
                    <a:bodyPr/>
                    <a:lstStyle/>
                    <a:p>
                      <a:pPr algn="ctr">
                        <a:spcAft>
                          <a:spcPts val="0"/>
                        </a:spcAft>
                      </a:pPr>
                      <a:r>
                        <a:rPr lang="th-TH" sz="900" dirty="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1</a:t>
            </a:r>
          </a:p>
        </p:txBody>
      </p:sp>
    </p:spTree>
    <p:extLst>
      <p:ext uri="{BB962C8B-B14F-4D97-AF65-F5344CB8AC3E}">
        <p14:creationId xmlns:p14="http://schemas.microsoft.com/office/powerpoint/2010/main" val="28929913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p:cNvPr>
          <p:cNvGraphicFramePr>
            <a:graphicFrameLocks noGrp="1"/>
          </p:cNvGraphicFramePr>
          <p:nvPr>
            <p:extLst>
              <p:ext uri="{D42A27DB-BD31-4B8C-83A1-F6EECF244321}">
                <p14:modId xmlns:p14="http://schemas.microsoft.com/office/powerpoint/2010/main" val="3993593636"/>
              </p:ext>
            </p:extLst>
          </p:nvPr>
        </p:nvGraphicFramePr>
        <p:xfrm>
          <a:off x="45720" y="32766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a:latin typeface="Tahoma" pitchFamily="34" charset="0"/>
                          <a:ea typeface="Tahoma" pitchFamily="34" charset="0"/>
                          <a:cs typeface="Tahoma" pitchFamily="34" charset="0"/>
                        </a:rPr>
                        <a:t>90</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latin typeface="Tahoma" pitchFamily="34" charset="0"/>
                          <a:ea typeface="Tahoma" pitchFamily="34" charset="0"/>
                          <a:cs typeface="Tahoma" pitchFamily="34" charset="0"/>
                        </a:rPr>
                        <a:t>ดำเนินงานตามตัวชี้วัดการ</a:t>
                      </a:r>
                      <a:r>
                        <a:rPr lang="th-TH" sz="800" b="0" dirty="0" smtClean="0">
                          <a:latin typeface="Tahoma" pitchFamily="34" charset="0"/>
                          <a:ea typeface="Tahoma" pitchFamily="34" charset="0"/>
                          <a:cs typeface="Tahoma" pitchFamily="34" charset="0"/>
                        </a:rPr>
                        <a:t>ประกัน</a:t>
                      </a:r>
                      <a:endParaRPr lang="en-US" sz="800" b="0" dirty="0" smtClean="0">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คุณภาพ</a:t>
                      </a:r>
                      <a:r>
                        <a:rPr lang="th-TH" sz="800" b="0" dirty="0">
                          <a:latin typeface="Tahoma" pitchFamily="34" charset="0"/>
                          <a:ea typeface="Tahoma" pitchFamily="34" charset="0"/>
                          <a:cs typeface="Tahoma" pitchFamily="34" charset="0"/>
                        </a:rPr>
                        <a:t>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ผลิตภาพการผลิตของปัจจัยแรงงาน</a:t>
                      </a:r>
                      <a:endParaRPr lang="en-US" sz="8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เพิ่มขึ้นไม่น้อยกว่า 5</a:t>
                      </a:r>
                      <a:endParaRPr lang="th-TH"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a:latin typeface="Tahoma" panose="020B0604030504040204" pitchFamily="34" charset="0"/>
                <a:ea typeface="Tahoma" panose="020B0604030504040204" pitchFamily="34" charset="0"/>
                <a:cs typeface="Tahoma" panose="020B0604030504040204" pitchFamily="34" charset="0"/>
              </a:rPr>
              <a:t>6. </a:t>
            </a:r>
            <a:r>
              <a:rPr lang="th-TH" sz="900" b="1" dirty="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a:latin typeface="Tahoma" panose="020B0604030504040204" pitchFamily="34" charset="0"/>
              <a:ea typeface="Tahoma" panose="020B0604030504040204" pitchFamily="34" charset="0"/>
              <a:cs typeface="Tahoma" panose="020B0604030504040204" pitchFamily="34" charset="0"/>
            </a:endParaRPr>
          </a:p>
          <a:p>
            <a:r>
              <a:rPr lang="th-TH" sz="900" dirty="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a:latin typeface="Tahoma" pitchFamily="34" charset="0"/>
                <a:ea typeface="Tahoma" pitchFamily="34" charset="0"/>
                <a:cs typeface="Tahoma" pitchFamily="34" charset="0"/>
              </a:rPr>
              <a:t>5</a:t>
            </a:r>
          </a:p>
          <a:p>
            <a:pPr algn="ctr"/>
            <a:endParaRPr lang="en-US" sz="900" dirty="0">
              <a:latin typeface="Tahoma" pitchFamily="34" charset="0"/>
              <a:ea typeface="Tahoma" pitchFamily="34" charset="0"/>
              <a:cs typeface="Tahoma" pitchFamily="34" charset="0"/>
            </a:endParaRPr>
          </a:p>
          <a:p>
            <a:r>
              <a:rPr lang="en-US" sz="900" dirty="0">
                <a:latin typeface="Tahoma" pitchFamily="34" charset="0"/>
                <a:ea typeface="Tahoma" pitchFamily="34" charset="0"/>
                <a:cs typeface="Tahoma" pitchFamily="34" charset="0"/>
              </a:rPr>
              <a:t>	6.2 </a:t>
            </a:r>
            <a:r>
              <a:rPr lang="th-TH" sz="900" dirty="0">
                <a:latin typeface="Tahoma" pitchFamily="34" charset="0"/>
                <a:ea typeface="Tahoma" pitchFamily="34" charset="0"/>
                <a:cs typeface="Tahoma" pitchFamily="34" charset="0"/>
              </a:rPr>
              <a:t>การคำนวณทั้งปี</a:t>
            </a:r>
          </a:p>
          <a:p>
            <a:r>
              <a:rPr lang="th-TH" sz="900" dirty="0">
                <a:latin typeface="Tahoma" pitchFamily="34" charset="0"/>
                <a:ea typeface="Tahoma" pitchFamily="34" charset="0"/>
                <a:cs typeface="Tahoma" pitchFamily="34" charset="0"/>
              </a:rPr>
              <a:t>			               </a:t>
            </a:r>
            <a:r>
              <a:rPr lang="th-TH" sz="900" u="sng" dirty="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a:latin typeface="Tahoma" pitchFamily="34" charset="0"/>
                <a:ea typeface="Tahoma" pitchFamily="34" charset="0"/>
                <a:cs typeface="Tahoma" pitchFamily="34" charset="0"/>
              </a:rPr>
              <a:t>2</a:t>
            </a:r>
            <a:endParaRPr lang="en-US" sz="900" dirty="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a:latin typeface="Tahoma" pitchFamily="34" charset="0"/>
                <a:ea typeface="Tahoma" pitchFamily="34" charset="0"/>
                <a:cs typeface="Tahoma" pitchFamily="34" charset="0"/>
              </a:rPr>
              <a:t>x</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a:solidFill>
                  <a:schemeClr val="tx1"/>
                </a:solidFill>
                <a:latin typeface="Tahoma" pitchFamily="34" charset="0"/>
                <a:ea typeface="Tahoma" pitchFamily="34" charset="0"/>
                <a:cs typeface="Tahoma" pitchFamily="34" charset="0"/>
              </a:rPr>
              <a:t>ตัวชี้วัด </a:t>
            </a:r>
            <a:r>
              <a:rPr lang="en-US" sz="1000" b="1" kern="0" dirty="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ความสำเร็จ</a:t>
            </a:r>
            <a:r>
              <a:rPr lang="th-TH" sz="100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ประจำปีงบประมาณ พ.ศ. </a:t>
            </a:r>
            <a:r>
              <a:rPr lang="en-US" sz="1000" b="1" dirty="0">
                <a:latin typeface="Tahoma" pitchFamily="34" charset="0"/>
                <a:ea typeface="Tahoma" pitchFamily="34" charset="0"/>
                <a:cs typeface="Tahoma" pitchFamily="34" charset="0"/>
              </a:rPr>
              <a:t>2562 </a:t>
            </a:r>
            <a:r>
              <a:rPr lang="th-TH" sz="1000" b="1" dirty="0">
                <a:latin typeface="Tahoma" pitchFamily="34" charset="0"/>
                <a:ea typeface="Tahoma" pitchFamily="34" charset="0"/>
                <a:cs typeface="Tahoma" pitchFamily="34" charset="0"/>
              </a:rPr>
              <a:t>ตามโครงการเพิ่มทักษะกำลังแรงงานในพื้นที่เขตพัฒนาเศรษฐกิจพิเศษ</a:t>
            </a:r>
            <a:endParaRPr lang="th-TH" sz="105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230832"/>
          </a:xfrm>
          <a:prstGeom prst="rect">
            <a:avLst/>
          </a:prstGeom>
          <a:noFill/>
        </p:spPr>
        <p:txBody>
          <a:bodyPr wrap="square" rtlCol="0">
            <a:spAutoFit/>
          </a:bodyPr>
          <a:lstStyle/>
          <a:p>
            <a:pPr algn="thaiDist"/>
            <a:r>
              <a:rPr lang="th-TH" sz="900" b="1" dirty="0">
                <a:latin typeface="Tahoma" pitchFamily="34" charset="0"/>
                <a:ea typeface="Tahoma" pitchFamily="34" charset="0"/>
                <a:cs typeface="Tahoma" pitchFamily="34" charset="0"/>
              </a:rPr>
              <a:t>หมายเหตุ </a:t>
            </a:r>
            <a:r>
              <a:rPr lang="th-TH" sz="900" dirty="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a:latin typeface="Tahoma" pitchFamily="34" charset="0"/>
                <a:ea typeface="Tahoma" pitchFamily="34" charset="0"/>
                <a:cs typeface="Tahoma" pitchFamily="34" charset="0"/>
              </a:rPr>
              <a:t>10 </a:t>
            </a:r>
            <a:r>
              <a:rPr lang="th-TH" sz="900" dirty="0">
                <a:latin typeface="Tahoma" pitchFamily="34" charset="0"/>
                <a:ea typeface="Tahoma" pitchFamily="34" charset="0"/>
                <a:cs typeface="Tahoma" pitchFamily="34" charset="0"/>
              </a:rPr>
              <a:t>หน่วยฝึก ได้แก่ สงขลา เชียงราย นราธิวาส ตาก มุกดาหาร สระแก้ว ตราด หนองคาย นครพนม กาญจนบุรี</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763000" y="647700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2</a:t>
            </a:r>
          </a:p>
        </p:txBody>
      </p:sp>
    </p:spTree>
    <p:extLst>
      <p:ext uri="{BB962C8B-B14F-4D97-AF65-F5344CB8AC3E}">
        <p14:creationId xmlns:p14="http://schemas.microsoft.com/office/powerpoint/2010/main" val="16244575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a:solidFill>
                  <a:schemeClr val="tx1"/>
                </a:solidFill>
                <a:latin typeface="Tahoma" pitchFamily="34" charset="0"/>
                <a:ea typeface="Tahoma" pitchFamily="34" charset="0"/>
                <a:cs typeface="Tahoma" pitchFamily="34" charset="0"/>
              </a:rPr>
              <a:t>ตัวชี้วัด </a:t>
            </a:r>
            <a:r>
              <a:rPr lang="en-US" sz="1000" b="1" kern="0" dirty="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ความสำเร็จ</a:t>
            </a:r>
            <a:r>
              <a:rPr lang="th-TH" sz="100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ประจำปีงบประมาณ พ.ศ. </a:t>
            </a:r>
            <a:r>
              <a:rPr lang="en-US" sz="1000" b="1" dirty="0">
                <a:latin typeface="Tahoma" pitchFamily="34" charset="0"/>
                <a:ea typeface="Tahoma" pitchFamily="34" charset="0"/>
                <a:cs typeface="Tahoma" pitchFamily="34" charset="0"/>
              </a:rPr>
              <a:t>2562 </a:t>
            </a:r>
            <a:endParaRPr lang="th-TH" sz="1000" b="1" dirty="0">
              <a:latin typeface="Tahoma" pitchFamily="34" charset="0"/>
              <a:ea typeface="Tahoma" pitchFamily="34" charset="0"/>
              <a:cs typeface="Tahoma" pitchFamily="34" charset="0"/>
            </a:endParaRPr>
          </a:p>
          <a:p>
            <a:pPr>
              <a:defRPr/>
            </a:pPr>
            <a:r>
              <a:rPr lang="th-TH" sz="1000" b="1" dirty="0">
                <a:latin typeface="Tahoma" pitchFamily="34" charset="0"/>
                <a:ea typeface="Tahoma" pitchFamily="34" charset="0"/>
                <a:cs typeface="Tahoma" pitchFamily="34" charset="0"/>
              </a:rPr>
              <a:t>ตามโครงการพัฒนาฝีมือแรงงานรองรับ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1858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09297065"/>
              </p:ext>
            </p:extLst>
          </p:nvPr>
        </p:nvGraphicFramePr>
        <p:xfrm>
          <a:off x="152400" y="1447800"/>
          <a:ext cx="8839200" cy="5135880"/>
        </p:xfrm>
        <a:graphic>
          <a:graphicData uri="http://schemas.openxmlformats.org/drawingml/2006/table">
            <a:tbl>
              <a:tblPr firstRow="1" bandRow="1">
                <a:tableStyleId>{5C22544A-7EE6-4342-B048-85BDC9FD1C3A}</a:tableStyleId>
              </a:tblPr>
              <a:tblGrid>
                <a:gridCol w="8839200">
                  <a:extLst>
                    <a:ext uri="{9D8B030D-6E8A-4147-A177-3AD203B41FA5}">
                      <a16:colId xmlns="" xmlns:a16="http://schemas.microsoft.com/office/drawing/2014/main" val="20000"/>
                    </a:ext>
                  </a:extLst>
                </a:gridCol>
              </a:tblGrid>
              <a:tr h="4800600">
                <a:tc>
                  <a:txBody>
                    <a:bodyPr/>
                    <a:lstStyle/>
                    <a:p>
                      <a:r>
                        <a:rPr lang="en-US" sz="900" b="1" dirty="0">
                          <a:solidFill>
                            <a:schemeClr val="tx1"/>
                          </a:solidFill>
                          <a:latin typeface="Tahoma" pitchFamily="34" charset="0"/>
                          <a:ea typeface="Tahoma" pitchFamily="34" charset="0"/>
                          <a:cs typeface="Tahoma" pitchFamily="34" charset="0"/>
                        </a:rPr>
                        <a:t>1. </a:t>
                      </a:r>
                      <a:r>
                        <a:rPr lang="th-TH" sz="900" b="1" dirty="0">
                          <a:solidFill>
                            <a:schemeClr val="tx1"/>
                          </a:solidFill>
                          <a:latin typeface="Tahoma" pitchFamily="34" charset="0"/>
                          <a:ea typeface="Tahoma" pitchFamily="34" charset="0"/>
                          <a:cs typeface="Tahoma" pitchFamily="34" charset="0"/>
                        </a:rPr>
                        <a:t>ความ</a:t>
                      </a:r>
                      <a:r>
                        <a:rPr lang="th-TH" sz="900" b="1" baseline="0" dirty="0">
                          <a:solidFill>
                            <a:schemeClr val="tx1"/>
                          </a:solidFill>
                          <a:latin typeface="Tahoma" pitchFamily="34" charset="0"/>
                          <a:ea typeface="Tahoma" pitchFamily="34" charset="0"/>
                          <a:cs typeface="Tahoma" pitchFamily="34" charset="0"/>
                        </a:rPr>
                        <a:t>ความสำเร็จของการบรรลุเป้าหมาย </a:t>
                      </a:r>
                      <a:r>
                        <a:rPr lang="en-US" sz="900" b="0" baseline="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เป็นการประเมินประสิทธิภาพและคุณภาพในการดำเนินงานตามหลักภารกิจพื้นฐาน</a:t>
                      </a:r>
                      <a:r>
                        <a:rPr lang="th-TH" sz="900" b="0" kern="1200" baseline="0" dirty="0">
                          <a:solidFill>
                            <a:schemeClr val="tx1"/>
                          </a:solidFill>
                          <a:latin typeface="Tahoma" pitchFamily="34" charset="0"/>
                          <a:ea typeface="Tahoma" pitchFamily="34" charset="0"/>
                          <a:cs typeface="Tahoma" pitchFamily="34" charset="0"/>
                        </a:rPr>
                        <a:t> งานประจำตามหน้าที่ปกติ</a:t>
                      </a:r>
                      <a:r>
                        <a:rPr lang="th-TH" sz="900" b="0" kern="1200" dirty="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p>
                    <a:p>
                      <a:endParaRPr lang="en-US" sz="900" b="0" kern="1200" dirty="0">
                        <a:solidFill>
                          <a:schemeClr val="tx1"/>
                        </a:solidFill>
                        <a:latin typeface="Tahoma" pitchFamily="34" charset="0"/>
                        <a:ea typeface="Tahoma" pitchFamily="34" charset="0"/>
                        <a:cs typeface="Tahoma" pitchFamily="34" charset="0"/>
                      </a:endParaRPr>
                    </a:p>
                    <a:p>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itchFamily="34" charset="0"/>
                          <a:ea typeface="Tahoma" pitchFamily="34" charset="0"/>
                          <a:cs typeface="Tahoma" pitchFamily="34" charset="0"/>
                        </a:rPr>
                        <a:t>5) </a:t>
                      </a:r>
                      <a:r>
                        <a:rPr lang="th-TH" sz="900" b="0" baseline="0" dirty="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ฝึกอบรมฝีมือแรงงานเป็นไปตามแนวทางในหนังสือกรมพัฒนาฝีมือแรงงาน</a:t>
                      </a:r>
                      <a:r>
                        <a:rPr lang="th-TH" sz="900" b="0" kern="1200" dirty="0">
                          <a:solidFill>
                            <a:schemeClr val="tx1"/>
                          </a:solidFill>
                          <a:latin typeface="Tahoma" pitchFamily="34" charset="0"/>
                          <a:ea typeface="Tahoma" pitchFamily="34" charset="0"/>
                          <a:cs typeface="Tahoma" pitchFamily="34" charset="0"/>
                        </a:rPr>
                        <a:t>ที่ รง 0407/ว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ลงวันที่ </a:t>
                      </a:r>
                      <a:r>
                        <a:rPr lang="en-US" sz="900" b="0" kern="1200" dirty="0">
                          <a:solidFill>
                            <a:schemeClr val="tx1"/>
                          </a:solidFill>
                          <a:latin typeface="Tahoma" pitchFamily="34" charset="0"/>
                          <a:ea typeface="Tahoma" pitchFamily="34" charset="0"/>
                          <a:cs typeface="Tahoma" pitchFamily="34" charset="0"/>
                        </a:rPr>
                        <a:t>        </a:t>
                      </a:r>
                      <a:r>
                        <a:rPr lang="th-TH" sz="900" b="0" kern="1200" dirty="0">
                          <a:solidFill>
                            <a:schemeClr val="tx1"/>
                          </a:solidFill>
                          <a:latin typeface="Tahoma" pitchFamily="34" charset="0"/>
                          <a:ea typeface="Tahoma" pitchFamily="34" charset="0"/>
                          <a:cs typeface="Tahoma" pitchFamily="34" charset="0"/>
                        </a:rPr>
                        <a:t>ตุลาคม </a:t>
                      </a:r>
                      <a:r>
                        <a:rPr lang="en-US" sz="900" b="0" kern="1200" dirty="0">
                          <a:solidFill>
                            <a:schemeClr val="tx1"/>
                          </a:solidFill>
                          <a:latin typeface="Tahoma" pitchFamily="34" charset="0"/>
                          <a:ea typeface="Tahoma" pitchFamily="34" charset="0"/>
                          <a:cs typeface="Tahoma" pitchFamily="34" charset="0"/>
                        </a:rPr>
                        <a:t>2561 </a:t>
                      </a:r>
                      <a:r>
                        <a:rPr lang="th-TH" sz="900" b="0" kern="1200" dirty="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900" b="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itchFamily="34" charset="0"/>
                          <a:ea typeface="Tahoma" pitchFamily="34" charset="0"/>
                          <a:cs typeface="Tahoma" pitchFamily="34" charset="0"/>
                        </a:rPr>
                        <a:t>3.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a:solidFill>
                            <a:schemeClr val="tx1"/>
                          </a:solidFill>
                          <a:latin typeface="Tahoma" pitchFamily="34" charset="0"/>
                          <a:ea typeface="Tahoma" pitchFamily="34" charset="0"/>
                          <a:cs typeface="Tahoma" pitchFamily="34" charset="0"/>
                          <a:hlinkClick r:id="rId3"/>
                        </a:rPr>
                        <a:t>http://datacenter.dsd.go.th</a:t>
                      </a:r>
                      <a:r>
                        <a:rPr lang="en-US" sz="900" b="0" kern="1200" dirty="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a:solidFill>
                            <a:schemeClr val="tx1"/>
                          </a:solidFill>
                          <a:latin typeface="Tahoma" pitchFamily="34" charset="0"/>
                          <a:ea typeface="Tahoma" pitchFamily="34" charset="0"/>
                          <a:cs typeface="Tahoma" pitchFamily="34" charset="0"/>
                        </a:rPr>
                        <a:t>Website</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a:solidFill>
                            <a:schemeClr val="tx1"/>
                          </a:solidFill>
                          <a:latin typeface="Tahoma" pitchFamily="34" charset="0"/>
                          <a:ea typeface="Tahoma" pitchFamily="34" charset="0"/>
                          <a:cs typeface="Tahoma" pitchFamily="34" charset="0"/>
                        </a:rPr>
                        <a:t>) และ </a:t>
                      </a:r>
                      <a:r>
                        <a:rPr lang="en-US" sz="900" b="0" kern="1200" baseline="0" dirty="0" err="1">
                          <a:solidFill>
                            <a:schemeClr val="tx1"/>
                          </a:solidFill>
                          <a:latin typeface="Tahoma" pitchFamily="34" charset="0"/>
                          <a:ea typeface="Tahoma" pitchFamily="34" charset="0"/>
                          <a:cs typeface="Tahoma" pitchFamily="34" charset="0"/>
                        </a:rPr>
                        <a:t>Facebook</a:t>
                      </a:r>
                      <a:r>
                        <a:rPr lang="en-US" sz="900" b="0" kern="1200" baseline="0" dirty="0">
                          <a:solidFill>
                            <a:schemeClr val="tx1"/>
                          </a:solidFill>
                          <a:latin typeface="Tahoma" pitchFamily="34" charset="0"/>
                          <a:ea typeface="Tahoma" pitchFamily="34" charset="0"/>
                          <a:cs typeface="Tahoma" pitchFamily="34" charset="0"/>
                        </a:rPr>
                        <a:t> </a:t>
                      </a:r>
                      <a:r>
                        <a:rPr lang="th-TH" sz="900" b="0" kern="1200" baseline="0" dirty="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900" b="0" kern="1200" baseline="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A) </a:t>
                      </a:r>
                      <a:r>
                        <a:rPr lang="th-TH" sz="900" b="0" dirty="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a:solidFill>
                            <a:schemeClr val="tx1"/>
                          </a:solidFill>
                          <a:latin typeface="Tahoma" pitchFamily="34" charset="0"/>
                          <a:ea typeface="Tahoma" pitchFamily="34" charset="0"/>
                          <a:cs typeface="Tahoma" pitchFamily="34" charset="0"/>
                        </a:rPr>
                        <a:t>B) </a:t>
                      </a:r>
                      <a:r>
                        <a:rPr lang="th-TH" sz="900" b="0" dirty="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C)</a:t>
                      </a:r>
                      <a:r>
                        <a:rPr lang="en-US"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a:solidFill>
                            <a:schemeClr val="tx1"/>
                          </a:solidFill>
                          <a:latin typeface="Tahoma" pitchFamily="34" charset="0"/>
                          <a:ea typeface="Tahoma" pitchFamily="34" charset="0"/>
                          <a:cs typeface="Tahoma" pitchFamily="34" charset="0"/>
                        </a:rPr>
                        <a:t>Website</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และ </a:t>
                      </a:r>
                      <a:r>
                        <a:rPr lang="en-US" sz="900" b="0" baseline="0" dirty="0" err="1">
                          <a:solidFill>
                            <a:schemeClr val="tx1"/>
                          </a:solidFill>
                          <a:latin typeface="Tahoma" pitchFamily="34" charset="0"/>
                          <a:ea typeface="Tahoma" pitchFamily="34" charset="0"/>
                          <a:cs typeface="Tahoma" pitchFamily="34" charset="0"/>
                        </a:rPr>
                        <a:t>Facebook</a:t>
                      </a:r>
                      <a:r>
                        <a:rPr lang="en-US" sz="900" b="0" baseline="0" dirty="0">
                          <a:solidFill>
                            <a:schemeClr val="tx1"/>
                          </a:solidFill>
                          <a:latin typeface="Tahoma" pitchFamily="34" charset="0"/>
                          <a:ea typeface="Tahoma" pitchFamily="34" charset="0"/>
                          <a:cs typeface="Tahoma" pitchFamily="34" charset="0"/>
                        </a:rPr>
                        <a:t>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dirty="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a:solidFill>
                            <a:schemeClr val="tx1"/>
                          </a:solidFill>
                          <a:latin typeface="Tahoma" pitchFamily="34" charset="0"/>
                          <a:ea typeface="Tahoma" pitchFamily="34" charset="0"/>
                          <a:cs typeface="Tahoma" pitchFamily="34" charset="0"/>
                        </a:rPr>
                        <a:t>Website</a:t>
                      </a:r>
                      <a:r>
                        <a:rPr lang="en-US" sz="900" b="0" u="sng" baseline="0" dirty="0">
                          <a:solidFill>
                            <a:schemeClr val="tx1"/>
                          </a:solidFill>
                          <a:latin typeface="Tahoma" pitchFamily="34" charset="0"/>
                          <a:ea typeface="Tahoma" pitchFamily="34" charset="0"/>
                          <a:cs typeface="Tahoma" pitchFamily="34" charset="0"/>
                        </a:rPr>
                        <a:t> </a:t>
                      </a:r>
                      <a:r>
                        <a:rPr lang="th-TH" sz="900" b="0" u="sng" baseline="0" dirty="0">
                          <a:solidFill>
                            <a:schemeClr val="tx1"/>
                          </a:solidFill>
                          <a:latin typeface="Tahoma" pitchFamily="34" charset="0"/>
                          <a:ea typeface="Tahoma" pitchFamily="34" charset="0"/>
                          <a:cs typeface="Tahoma" pitchFamily="34" charset="0"/>
                        </a:rPr>
                        <a:t>และ </a:t>
                      </a:r>
                      <a:r>
                        <a:rPr lang="en-US" sz="900" b="0" u="sng" baseline="0" dirty="0" err="1">
                          <a:solidFill>
                            <a:schemeClr val="tx1"/>
                          </a:solidFill>
                          <a:latin typeface="Tahoma" pitchFamily="34" charset="0"/>
                          <a:ea typeface="Tahoma" pitchFamily="34" charset="0"/>
                          <a:cs typeface="Tahoma" pitchFamily="34" charset="0"/>
                        </a:rPr>
                        <a:t>Facebook</a:t>
                      </a:r>
                      <a:r>
                        <a:rPr lang="th-TH" sz="900" b="0" u="sng" dirty="0">
                          <a:solidFill>
                            <a:schemeClr val="tx1"/>
                          </a:solidFill>
                          <a:latin typeface="Tahoma" pitchFamily="34" charset="0"/>
                          <a:ea typeface="Tahoma" pitchFamily="34" charset="0"/>
                          <a:cs typeface="Tahoma" pitchFamily="34" charset="0"/>
                        </a:rPr>
                        <a:t>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r>
                        <a:rPr lang="en-US" sz="900" b="0" u="none" baseline="0" dirty="0">
                          <a:solidFill>
                            <a:schemeClr val="tx1"/>
                          </a:solidFill>
                          <a:latin typeface="Tahoma" pitchFamily="34" charset="0"/>
                          <a:ea typeface="Tahoma" pitchFamily="34" charset="0"/>
                          <a:cs typeface="Tahoma" pitchFamily="34" charset="0"/>
                        </a:rPr>
                        <a:t>                   </a:t>
                      </a:r>
                      <a:r>
                        <a:rPr lang="th-TH" sz="900" b="0" u="sng" dirty="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a:solidFill>
                            <a:schemeClr val="tx1"/>
                          </a:solidFill>
                          <a:latin typeface="Tahoma" pitchFamily="34" charset="0"/>
                          <a:ea typeface="Tahoma" pitchFamily="34" charset="0"/>
                          <a:cs typeface="Tahoma" pitchFamily="34" charset="0"/>
                        </a:rPr>
                        <a:t>x</a:t>
                      </a:r>
                      <a:r>
                        <a:rPr lang="en-US" sz="900" b="0" u="sng" baseline="0" dirty="0">
                          <a:solidFill>
                            <a:schemeClr val="tx1"/>
                          </a:solidFill>
                          <a:latin typeface="Tahoma" pitchFamily="34" charset="0"/>
                          <a:ea typeface="Tahoma" pitchFamily="34" charset="0"/>
                          <a:cs typeface="Tahoma" pitchFamily="34" charset="0"/>
                        </a:rPr>
                        <a:t> 100</a:t>
                      </a:r>
                      <a:endParaRPr lang="th-TH" sz="900" b="0" u="sng"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 หมายถึง แบบ</a:t>
                      </a:r>
                      <a:r>
                        <a:rPr lang="th-TH" sz="900" b="0" dirty="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a:solidFill>
                            <a:schemeClr val="tx1"/>
                          </a:solidFill>
                          <a:latin typeface="Tahoma" pitchFamily="34" charset="0"/>
                          <a:ea typeface="Tahoma" pitchFamily="34" charset="0"/>
                          <a:cs typeface="Tahoma" pitchFamily="34" charset="0"/>
                        </a:rPr>
                        <a:t>QA253</a:t>
                      </a:r>
                      <a:r>
                        <a:rPr lang="th-TH" sz="900" b="0" baseline="0" dirty="0">
                          <a:solidFill>
                            <a:schemeClr val="tx1"/>
                          </a:solidFill>
                          <a:latin typeface="Tahoma" pitchFamily="34" charset="0"/>
                          <a:ea typeface="Tahoma" pitchFamily="34" charset="0"/>
                          <a:cs typeface="Tahoma" pitchFamily="34" charset="0"/>
                        </a:rPr>
                        <a:t>)</a:t>
                      </a:r>
                      <a:endParaRPr lang="en-US"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 (</a:t>
                      </a:r>
                      <a:r>
                        <a:rPr lang="en-US" sz="900" b="0" dirty="0">
                          <a:solidFill>
                            <a:schemeClr val="tx1"/>
                          </a:solidFill>
                          <a:latin typeface="Tahoma" pitchFamily="34" charset="0"/>
                          <a:ea typeface="Tahoma" pitchFamily="34" charset="0"/>
                          <a:cs typeface="Tahoma" pitchFamily="34" charset="0"/>
                        </a:rPr>
                        <a:t>A)</a:t>
                      </a:r>
                      <a:r>
                        <a:rPr lang="en-US" sz="900" b="0" baseline="0" dirty="0">
                          <a:solidFill>
                            <a:schemeClr val="tx1"/>
                          </a:solidFill>
                          <a:latin typeface="Tahoma" pitchFamily="34" charset="0"/>
                          <a:ea typeface="Tahoma" pitchFamily="34" charset="0"/>
                          <a:cs typeface="Tahoma" pitchFamily="34" charset="0"/>
                        </a:rPr>
                        <a:t> - </a:t>
                      </a:r>
                      <a:r>
                        <a:rPr lang="th-TH" sz="900" b="0" baseline="0" dirty="0">
                          <a:solidFill>
                            <a:schemeClr val="tx1"/>
                          </a:solidFill>
                          <a:latin typeface="Tahoma" pitchFamily="34" charset="0"/>
                          <a:ea typeface="Tahoma" pitchFamily="34" charset="0"/>
                          <a:cs typeface="Tahoma" pitchFamily="34" charset="0"/>
                        </a:rPr>
                        <a:t>(</a:t>
                      </a:r>
                      <a:r>
                        <a:rPr lang="en-US" sz="900" b="0" baseline="0" dirty="0">
                          <a:solidFill>
                            <a:schemeClr val="tx1"/>
                          </a:solidFill>
                          <a:latin typeface="Tahoma" pitchFamily="34" charset="0"/>
                          <a:ea typeface="Tahoma" pitchFamily="34" charset="0"/>
                          <a:cs typeface="Tahoma" pitchFamily="34" charset="0"/>
                        </a:rPr>
                        <a:t>D) </a:t>
                      </a:r>
                      <a:r>
                        <a:rPr lang="th-TH" sz="900" b="0" baseline="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 คะแนนความพึงพอใจของผู้รับการฝึก ใช้ผลคะแนนจากตัวชี้วัดด้านการฝึกอบรม</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a:solidFill>
                            <a:schemeClr val="tx1"/>
                          </a:solidFill>
                          <a:latin typeface="Tahoma" pitchFamily="34" charset="0"/>
                          <a:ea typeface="Tahoma" pitchFamily="34" charset="0"/>
                          <a:cs typeface="Tahoma" pitchFamily="34" charset="0"/>
                        </a:rPr>
                        <a:t>*เงื่อนไข (</a:t>
                      </a:r>
                      <a:r>
                        <a:rPr lang="en-US" sz="900" b="0" dirty="0">
                          <a:solidFill>
                            <a:schemeClr val="tx1"/>
                          </a:solidFill>
                          <a:latin typeface="Tahoma" pitchFamily="34" charset="0"/>
                          <a:ea typeface="Tahoma" pitchFamily="34" charset="0"/>
                          <a:cs typeface="Tahoma" pitchFamily="34" charset="0"/>
                        </a:rPr>
                        <a:t>E</a:t>
                      </a:r>
                      <a:r>
                        <a:rPr lang="th-TH" sz="900" b="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กรณีมีหลักสูตรที่ผู้รับการฝึกบันทึกผลความพึงพอใจน้อยกว่า</a:t>
                      </a:r>
                      <a:r>
                        <a:rPr lang="th-TH" sz="900" b="0" baseline="0" dirty="0">
                          <a:solidFill>
                            <a:schemeClr val="tx1"/>
                          </a:solidFill>
                          <a:latin typeface="Tahoma" pitchFamily="34" charset="0"/>
                          <a:ea typeface="Tahoma" pitchFamily="34" charset="0"/>
                          <a:cs typeface="Tahoma" pitchFamily="34" charset="0"/>
                        </a:rPr>
                        <a:t> ร้อยละ 80 ของผู้ผ่านการฝึกทั้งหมด จะคำนวณให้หลักสูตรนั้นมีค่าคะแนนเท่ากับ </a:t>
                      </a:r>
                      <a:r>
                        <a:rPr lang="en-US" sz="900" b="0" baseline="0" dirty="0">
                          <a:solidFill>
                            <a:schemeClr val="tx1"/>
                          </a:solidFill>
                          <a:latin typeface="Tahoma" pitchFamily="34" charset="0"/>
                          <a:ea typeface="Tahoma" pitchFamily="34" charset="0"/>
                          <a:cs typeface="Tahoma" pitchFamily="34" charset="0"/>
                        </a:rPr>
                        <a:t>1</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graphicFrame>
        <p:nvGraphicFramePr>
          <p:cNvPr id="7" name="ตาราง 6"/>
          <p:cNvGraphicFramePr>
            <a:graphicFrameLocks noGrp="1"/>
          </p:cNvGraphicFramePr>
          <p:nvPr/>
        </p:nvGraphicFramePr>
        <p:xfrm>
          <a:off x="2514600" y="5305425"/>
          <a:ext cx="6096000" cy="3048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70.00</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extLst>
                    <a:ext uri="{9D8B030D-6E8A-4147-A177-3AD203B41FA5}">
                      <a16:colId xmlns="" xmlns:a16="http://schemas.microsoft.com/office/drawing/2014/main" val="20000"/>
                    </a:ext>
                  </a:extLst>
                </a:gridCol>
                <a:gridCol w="1016000">
                  <a:extLst>
                    <a:ext uri="{9D8B030D-6E8A-4147-A177-3AD203B41FA5}">
                      <a16:colId xmlns="" xmlns:a16="http://schemas.microsoft.com/office/drawing/2014/main" val="20001"/>
                    </a:ext>
                  </a:extLst>
                </a:gridCol>
                <a:gridCol w="1016000">
                  <a:extLst>
                    <a:ext uri="{9D8B030D-6E8A-4147-A177-3AD203B41FA5}">
                      <a16:colId xmlns="" xmlns:a16="http://schemas.microsoft.com/office/drawing/2014/main" val="20002"/>
                    </a:ext>
                  </a:extLst>
                </a:gridCol>
                <a:gridCol w="1016000">
                  <a:extLst>
                    <a:ext uri="{9D8B030D-6E8A-4147-A177-3AD203B41FA5}">
                      <a16:colId xmlns="" xmlns:a16="http://schemas.microsoft.com/office/drawing/2014/main" val="20003"/>
                    </a:ext>
                  </a:extLst>
                </a:gridCol>
                <a:gridCol w="1016000">
                  <a:extLst>
                    <a:ext uri="{9D8B030D-6E8A-4147-A177-3AD203B41FA5}">
                      <a16:colId xmlns="" xmlns:a16="http://schemas.microsoft.com/office/drawing/2014/main" val="20004"/>
                    </a:ext>
                  </a:extLst>
                </a:gridCol>
                <a:gridCol w="1016000">
                  <a:extLst>
                    <a:ext uri="{9D8B030D-6E8A-4147-A177-3AD203B41FA5}">
                      <a16:colId xmlns="" xmlns:a16="http://schemas.microsoft.com/office/drawing/2014/main" val="20005"/>
                    </a:ext>
                  </a:extLst>
                </a:gridCol>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extLst>
                  <a:ext uri="{0D108BD9-81ED-4DB2-BD59-A6C34878D82A}">
                    <a16:rowId xmlns="" xmlns:a16="http://schemas.microsoft.com/office/drawing/2014/main" val="10000"/>
                  </a:ext>
                </a:extLst>
              </a:tr>
              <a:tr h="190500">
                <a:tc>
                  <a:txBody>
                    <a:bodyPr/>
                    <a:lstStyle/>
                    <a:p>
                      <a:pPr algn="ctr">
                        <a:spcAft>
                          <a:spcPts val="0"/>
                        </a:spcAft>
                      </a:pPr>
                      <a:r>
                        <a:rPr lang="th-TH" sz="900" dirty="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extLst>
                  <a:ext uri="{0D108BD9-81ED-4DB2-BD59-A6C34878D82A}">
                    <a16:rowId xmlns="" xmlns:a16="http://schemas.microsoft.com/office/drawing/2014/main" val="10001"/>
                  </a:ext>
                </a:extLst>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1</a:t>
            </a:r>
          </a:p>
        </p:txBody>
      </p:sp>
    </p:spTree>
    <p:extLst>
      <p:ext uri="{BB962C8B-B14F-4D97-AF65-F5344CB8AC3E}">
        <p14:creationId xmlns:p14="http://schemas.microsoft.com/office/powerpoint/2010/main" val="3181424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p:cNvPr>
          <p:cNvGraphicFramePr>
            <a:graphicFrameLocks noGrp="1"/>
          </p:cNvGraphicFramePr>
          <p:nvPr>
            <p:extLst>
              <p:ext uri="{D42A27DB-BD31-4B8C-83A1-F6EECF244321}">
                <p14:modId xmlns:p14="http://schemas.microsoft.com/office/powerpoint/2010/main" val="2014113959"/>
              </p:ext>
            </p:extLst>
          </p:nvPr>
        </p:nvGraphicFramePr>
        <p:xfrm>
          <a:off x="45720" y="32766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a:latin typeface="Tahoma" pitchFamily="34" charset="0"/>
                          <a:ea typeface="Tahoma" pitchFamily="34" charset="0"/>
                          <a:cs typeface="Tahoma" pitchFamily="34" charset="0"/>
                        </a:rPr>
                        <a:t>90</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latin typeface="Tahoma" pitchFamily="34" charset="0"/>
                          <a:ea typeface="Tahoma" pitchFamily="34" charset="0"/>
                          <a:cs typeface="Tahoma" pitchFamily="34" charset="0"/>
                        </a:rPr>
                        <a:t>ดำเนินงานตามตัวชี้วัดการ</a:t>
                      </a:r>
                      <a:r>
                        <a:rPr lang="th-TH" sz="800" b="0" dirty="0" smtClean="0">
                          <a:latin typeface="Tahoma" pitchFamily="34" charset="0"/>
                          <a:ea typeface="Tahoma" pitchFamily="34" charset="0"/>
                          <a:cs typeface="Tahoma" pitchFamily="34" charset="0"/>
                        </a:rPr>
                        <a:t>ประกัน</a:t>
                      </a:r>
                      <a:endParaRPr lang="en-US" sz="800" b="0" dirty="0" smtClean="0">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คุณภาพ</a:t>
                      </a:r>
                      <a:r>
                        <a:rPr lang="th-TH" sz="800" b="0" dirty="0">
                          <a:latin typeface="Tahoma" pitchFamily="34" charset="0"/>
                          <a:ea typeface="Tahoma" pitchFamily="34" charset="0"/>
                          <a:cs typeface="Tahoma" pitchFamily="34" charset="0"/>
                        </a:rPr>
                        <a:t>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ผลิตภาพการผลิตของปัจจัยแรงงาน</a:t>
                      </a:r>
                      <a:endParaRPr lang="en-US" sz="8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เพิ่มขึ้นไม่น้อยกว่า 5</a:t>
                      </a:r>
                      <a:endParaRPr lang="th-TH"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a:latin typeface="Tahoma" panose="020B0604030504040204" pitchFamily="34" charset="0"/>
                <a:ea typeface="Tahoma" panose="020B0604030504040204" pitchFamily="34" charset="0"/>
                <a:cs typeface="Tahoma" panose="020B0604030504040204" pitchFamily="34" charset="0"/>
              </a:rPr>
              <a:t>6. </a:t>
            </a:r>
            <a:r>
              <a:rPr lang="th-TH" sz="900" b="1" dirty="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a:latin typeface="Tahoma" panose="020B0604030504040204" pitchFamily="34" charset="0"/>
              <a:ea typeface="Tahoma" panose="020B0604030504040204" pitchFamily="34" charset="0"/>
              <a:cs typeface="Tahoma" panose="020B0604030504040204" pitchFamily="34" charset="0"/>
            </a:endParaRPr>
          </a:p>
          <a:p>
            <a:r>
              <a:rPr lang="th-TH" sz="900" dirty="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a:latin typeface="Tahoma" pitchFamily="34" charset="0"/>
                <a:ea typeface="Tahoma" pitchFamily="34" charset="0"/>
                <a:cs typeface="Tahoma" pitchFamily="34" charset="0"/>
              </a:rPr>
              <a:t>5</a:t>
            </a:r>
          </a:p>
          <a:p>
            <a:pPr algn="ctr"/>
            <a:endParaRPr lang="en-US" sz="900" dirty="0">
              <a:latin typeface="Tahoma" pitchFamily="34" charset="0"/>
              <a:ea typeface="Tahoma" pitchFamily="34" charset="0"/>
              <a:cs typeface="Tahoma" pitchFamily="34" charset="0"/>
            </a:endParaRPr>
          </a:p>
          <a:p>
            <a:r>
              <a:rPr lang="en-US" sz="900" dirty="0">
                <a:latin typeface="Tahoma" pitchFamily="34" charset="0"/>
                <a:ea typeface="Tahoma" pitchFamily="34" charset="0"/>
                <a:cs typeface="Tahoma" pitchFamily="34" charset="0"/>
              </a:rPr>
              <a:t>	6.2 </a:t>
            </a:r>
            <a:r>
              <a:rPr lang="th-TH" sz="900" dirty="0">
                <a:latin typeface="Tahoma" pitchFamily="34" charset="0"/>
                <a:ea typeface="Tahoma" pitchFamily="34" charset="0"/>
                <a:cs typeface="Tahoma" pitchFamily="34" charset="0"/>
              </a:rPr>
              <a:t>การคำนวณทั้งปี</a:t>
            </a:r>
          </a:p>
          <a:p>
            <a:r>
              <a:rPr lang="th-TH" sz="900" dirty="0">
                <a:latin typeface="Tahoma" pitchFamily="34" charset="0"/>
                <a:ea typeface="Tahoma" pitchFamily="34" charset="0"/>
                <a:cs typeface="Tahoma" pitchFamily="34" charset="0"/>
              </a:rPr>
              <a:t>			               </a:t>
            </a:r>
            <a:r>
              <a:rPr lang="th-TH" sz="900" u="sng" dirty="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a:latin typeface="Tahoma" pitchFamily="34" charset="0"/>
                <a:ea typeface="Tahoma" pitchFamily="34" charset="0"/>
                <a:cs typeface="Tahoma" pitchFamily="34" charset="0"/>
              </a:rPr>
              <a:t>2</a:t>
            </a:r>
            <a:endParaRPr lang="en-US" sz="900" dirty="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a:latin typeface="Tahoma" pitchFamily="34" charset="0"/>
                <a:ea typeface="Tahoma" pitchFamily="34" charset="0"/>
                <a:cs typeface="Tahoma" pitchFamily="34" charset="0"/>
              </a:rPr>
              <a:t>x</a:t>
            </a:r>
            <a:r>
              <a:rPr lang="th-TH" sz="900" dirty="0">
                <a:latin typeface="Tahoma" pitchFamily="34" charset="0"/>
                <a:ea typeface="Tahoma" pitchFamily="34" charset="0"/>
                <a:cs typeface="Tahoma" pitchFamily="34" charset="0"/>
              </a:rPr>
              <a:t> </a:t>
            </a:r>
            <a:r>
              <a:rPr lang="en-US" sz="900" dirty="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            </a:t>
            </a:r>
            <a:r>
              <a:rPr lang="th-TH" sz="900" b="1" dirty="0">
                <a:latin typeface="Tahoma" pitchFamily="34" charset="0"/>
                <a:cs typeface="Tahoma" pitchFamily="34" charset="0"/>
              </a:rPr>
              <a:t>(สถาบันพัฒนาฝีมือแรงงาน / สำนักงานพัฒนาฝีมือแรงงาน)</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152400" y="609600"/>
            <a:ext cx="78486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a:solidFill>
                  <a:schemeClr val="tx1"/>
                </a:solidFill>
                <a:latin typeface="Tahoma" pitchFamily="34" charset="0"/>
                <a:ea typeface="Tahoma" pitchFamily="34" charset="0"/>
                <a:cs typeface="Tahoma" pitchFamily="34" charset="0"/>
              </a:rPr>
              <a:t>ตัวชี้วัด </a:t>
            </a:r>
            <a:r>
              <a:rPr lang="en-US" sz="1000" b="1" kern="0" dirty="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ความสำเร็จ</a:t>
            </a:r>
            <a:r>
              <a:rPr lang="th-TH" sz="1000" b="1" dirty="0">
                <a:latin typeface="Tahoma" pitchFamily="34" charset="0"/>
                <a:ea typeface="Tahoma" pitchFamily="34" charset="0"/>
                <a:cs typeface="Tahoma" pitchFamily="34" charset="0"/>
              </a:rPr>
              <a:t>ของการดำเนินงานตามตัวชี้วัดการประกันคุณภาพการพัฒนาฝีมือแรงงาน ประจำปีงบประมาณ พ.ศ. </a:t>
            </a:r>
            <a:r>
              <a:rPr lang="en-US" sz="1000" b="1" dirty="0">
                <a:latin typeface="Tahoma" pitchFamily="34" charset="0"/>
                <a:ea typeface="Tahoma" pitchFamily="34" charset="0"/>
                <a:cs typeface="Tahoma" pitchFamily="34" charset="0"/>
              </a:rPr>
              <a:t>2562 </a:t>
            </a:r>
            <a:r>
              <a:rPr lang="th-TH" sz="1000" b="1" dirty="0">
                <a:latin typeface="Tahoma" pitchFamily="34" charset="0"/>
                <a:ea typeface="Tahoma" pitchFamily="34" charset="0"/>
                <a:cs typeface="Tahoma" pitchFamily="34" charset="0"/>
              </a:rPr>
              <a:t>ตามโครงการพัฒนาฝีมือแรงงานรองรับ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endParaRPr lang="th-TH" sz="105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230832"/>
          </a:xfrm>
          <a:prstGeom prst="rect">
            <a:avLst/>
          </a:prstGeom>
          <a:noFill/>
        </p:spPr>
        <p:txBody>
          <a:bodyPr wrap="square" rtlCol="0">
            <a:spAutoFit/>
          </a:bodyPr>
          <a:lstStyle/>
          <a:p>
            <a:pPr algn="thaiDist"/>
            <a:r>
              <a:rPr lang="th-TH" sz="900" b="1" dirty="0">
                <a:latin typeface="Tahoma" pitchFamily="34" charset="0"/>
                <a:ea typeface="Tahoma" pitchFamily="34" charset="0"/>
                <a:cs typeface="Tahoma" pitchFamily="34" charset="0"/>
              </a:rPr>
              <a:t>หมายเหตุ </a:t>
            </a:r>
            <a:r>
              <a:rPr lang="th-TH" sz="900" dirty="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a:latin typeface="Tahoma" pitchFamily="34" charset="0"/>
                <a:ea typeface="Tahoma" pitchFamily="34" charset="0"/>
                <a:cs typeface="Tahoma" pitchFamily="34" charset="0"/>
              </a:rPr>
              <a:t>3 </a:t>
            </a:r>
            <a:r>
              <a:rPr lang="th-TH" sz="900" dirty="0">
                <a:latin typeface="Tahoma" pitchFamily="34" charset="0"/>
                <a:ea typeface="Tahoma" pitchFamily="34" charset="0"/>
                <a:cs typeface="Tahoma" pitchFamily="34" charset="0"/>
              </a:rPr>
              <a:t>หน่วยฝึก ได้แก่ ชลบุรี ระยอง ฉะเชิงเทรา</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793366" y="6477000"/>
            <a:ext cx="274434" cy="261610"/>
          </a:xfrm>
          <a:prstGeom prst="rect">
            <a:avLst/>
          </a:prstGeom>
          <a:noFill/>
        </p:spPr>
        <p:txBody>
          <a:bodyPr wrap="none" rtlCol="0">
            <a:spAutoFit/>
          </a:bodyPr>
          <a:lstStyle/>
          <a:p>
            <a:r>
              <a:rPr lang="th-TH" sz="1100" b="1" dirty="0">
                <a:latin typeface="Tahoma" pitchFamily="34" charset="0"/>
                <a:ea typeface="Tahoma" pitchFamily="34" charset="0"/>
                <a:cs typeface="Tahoma" pitchFamily="34" charset="0"/>
              </a:rPr>
              <a:t>2</a:t>
            </a:r>
          </a:p>
        </p:txBody>
      </p:sp>
    </p:spTree>
    <p:extLst>
      <p:ext uri="{BB962C8B-B14F-4D97-AF65-F5344CB8AC3E}">
        <p14:creationId xmlns:p14="http://schemas.microsoft.com/office/powerpoint/2010/main" val="806048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35890" y="85725"/>
            <a:ext cx="931910" cy="9319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5 </a:t>
            </a:r>
            <a:r>
              <a:rPr lang="en-US" sz="1200" b="1" dirty="0">
                <a:latin typeface="Tahoma" pitchFamily="34" charset="0"/>
                <a:cs typeface="Tahoma" pitchFamily="34" charset="0"/>
              </a:rPr>
              <a:t>Potential Based </a:t>
            </a:r>
            <a:r>
              <a:rPr lang="th-TH" sz="1000" b="1" dirty="0">
                <a:latin typeface="Tahoma" pitchFamily="34" charset="0"/>
                <a:cs typeface="Tahoma" pitchFamily="34" charset="0"/>
              </a:rPr>
              <a:t>(สถาบันพัฒนาฝีมือแรงงาน / สำนักงานพัฒนาฝีมือแรงงาน)</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41566"/>
            <a:ext cx="6777159" cy="553834"/>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a:solidFill>
                  <a:schemeClr val="tx1"/>
                </a:solidFill>
                <a:latin typeface="Tahoma" pitchFamily="34" charset="0"/>
                <a:ea typeface="Tahoma" pitchFamily="34" charset="0"/>
                <a:cs typeface="Tahoma" pitchFamily="34" charset="0"/>
              </a:rPr>
              <a:t>5.</a:t>
            </a:r>
            <a:r>
              <a:rPr lang="en-US" sz="1400" kern="0" dirty="0">
                <a:solidFill>
                  <a:schemeClr val="tx1"/>
                </a:solidFill>
                <a:latin typeface="Tahoma" pitchFamily="34" charset="0"/>
                <a:ea typeface="Tahoma" pitchFamily="34" charset="0"/>
                <a:cs typeface="Tahoma" pitchFamily="34" charset="0"/>
              </a:rPr>
              <a:t>3</a:t>
            </a:r>
            <a:r>
              <a:rPr lang="th-TH" sz="1400" kern="0" dirty="0">
                <a:solidFill>
                  <a:schemeClr val="tx1"/>
                </a:solidFill>
                <a:latin typeface="Tahoma" pitchFamily="34" charset="0"/>
                <a:ea typeface="Tahoma" pitchFamily="34" charset="0"/>
                <a:cs typeface="Tahoma" pitchFamily="34" charset="0"/>
              </a:rPr>
              <a:t> ตัวชี้วัด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ความสำเร็จการบรรลุผลสัมฤทธิ์ในโครงการเพิ่มผลิตภาพแรงงาน สู่ </a:t>
            </a:r>
            <a:r>
              <a:rPr lang="en-US" sz="1400" kern="0" dirty="0">
                <a:solidFill>
                  <a:schemeClr val="tx1"/>
                </a:solidFill>
                <a:latin typeface="Tahoma" pitchFamily="34" charset="0"/>
                <a:ea typeface="Tahoma" pitchFamily="34" charset="0"/>
                <a:cs typeface="Tahoma" pitchFamily="34" charset="0"/>
              </a:rPr>
              <a:t>SME 4.0</a:t>
            </a:r>
          </a:p>
        </p:txBody>
      </p:sp>
      <p:sp>
        <p:nvSpPr>
          <p:cNvPr id="12" name="TextBox 11"/>
          <p:cNvSpPr txBox="1"/>
          <p:nvPr/>
        </p:nvSpPr>
        <p:spPr>
          <a:xfrm>
            <a:off x="102003" y="133859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007843596"/>
              </p:ext>
            </p:extLst>
          </p:nvPr>
        </p:nvGraphicFramePr>
        <p:xfrm>
          <a:off x="142844" y="1676400"/>
          <a:ext cx="8466653" cy="2819400"/>
        </p:xfrm>
        <a:graphic>
          <a:graphicData uri="http://schemas.openxmlformats.org/drawingml/2006/table">
            <a:tbl>
              <a:tblPr firstRow="1" bandRow="1">
                <a:tableStyleId>{5C22544A-7EE6-4342-B048-85BDC9FD1C3A}</a:tableStyleId>
              </a:tblPr>
              <a:tblGrid>
                <a:gridCol w="8466653">
                  <a:extLst>
                    <a:ext uri="{9D8B030D-6E8A-4147-A177-3AD203B41FA5}">
                      <a16:colId xmlns:a16="http://schemas.microsoft.com/office/drawing/2014/main" xmlns="" val="20000"/>
                    </a:ext>
                  </a:extLst>
                </a:gridCol>
              </a:tblGrid>
              <a:tr h="2819400">
                <a:tc>
                  <a:txBody>
                    <a:bodyPr/>
                    <a:lstStyle/>
                    <a:p>
                      <a:pPr marL="228600" indent="-228600">
                        <a:buAutoNum type="arabicPeriod"/>
                        <a:defRPr/>
                      </a:pPr>
                      <a:r>
                        <a:rPr lang="th-TH" sz="1000" b="0" dirty="0">
                          <a:solidFill>
                            <a:srgbClr val="FF0000"/>
                          </a:solidFill>
                          <a:latin typeface="Tahoma" panose="020B0604030504040204" pitchFamily="34" charset="0"/>
                          <a:ea typeface="Tahoma" panose="020B0604030504040204" pitchFamily="34" charset="0"/>
                          <a:cs typeface="Tahoma" panose="020B0604030504040204" pitchFamily="34" charset="0"/>
                        </a:rPr>
                        <a:t>การเพิ่มผลิตภาพแรงงานภายใต้โครงการเพิ่มผลิตภาพแรงงานไทย หมายถึง ผลิตภาพแรงงาน (</a:t>
                      </a:r>
                      <a:r>
                        <a:rPr lang="en-US" sz="1000" b="0" dirty="0" err="1">
                          <a:solidFill>
                            <a:srgbClr val="FF0000"/>
                          </a:solidFill>
                          <a:latin typeface="Tahoma" panose="020B0604030504040204" pitchFamily="34" charset="0"/>
                          <a:ea typeface="Tahoma" panose="020B0604030504040204" pitchFamily="34" charset="0"/>
                          <a:cs typeface="Tahoma" panose="020B0604030504040204" pitchFamily="34" charset="0"/>
                        </a:rPr>
                        <a:t>Labour</a:t>
                      </a:r>
                      <a:r>
                        <a:rPr lang="en-US" sz="1000" b="0" dirty="0">
                          <a:solidFill>
                            <a:srgbClr val="FF0000"/>
                          </a:solidFill>
                          <a:latin typeface="Tahoma" panose="020B0604030504040204" pitchFamily="34" charset="0"/>
                          <a:ea typeface="Tahoma" panose="020B0604030504040204" pitchFamily="34" charset="0"/>
                          <a:cs typeface="Tahoma" panose="020B0604030504040204" pitchFamily="34" charset="0"/>
                        </a:rPr>
                        <a:t> Productivity) </a:t>
                      </a:r>
                      <a:r>
                        <a:rPr lang="th-TH" sz="1000" b="0" dirty="0">
                          <a:solidFill>
                            <a:srgbClr val="FF0000"/>
                          </a:solidFill>
                          <a:latin typeface="Tahoma" panose="020B0604030504040204" pitchFamily="34" charset="0"/>
                          <a:ea typeface="Tahoma" panose="020B0604030504040204" pitchFamily="34" charset="0"/>
                          <a:cs typeface="Tahoma" panose="020B0604030504040204" pitchFamily="34" charset="0"/>
                        </a:rPr>
                        <a:t>เป็นเครื่องชี้วัดความสามารถของแรงงานในการเพิ่มประสิทธิภาพการผลิตและการให้บริการของสถานประกอบกิจการ ผลิตภาพแรงงานที่มีค่าสูงก็แสดงถึงการทำงานของแรงงานที่มีประสิทธิภาพสูง     การเพิ่มผลิตภาพแรงงานจึงเป็นการพัฒนาแรงงานให้มีขีดความสามารถด้านการผลิตที่สูงขึ้น ส่งผลต่อต้นทุนการผลิตสินค้าหรือบริการให้ลดต่ำลงลดการสูญเสียในกระบวนการผลิตและเพิ่มขีดความสามารถในการแข่งขันแก่ภาคธุรกิจของประเทศ (</a:t>
                      </a:r>
                      <a:r>
                        <a:rPr lang="en-US" sz="1000" b="0" dirty="0">
                          <a:solidFill>
                            <a:srgbClr val="FF0000"/>
                          </a:solidFill>
                          <a:latin typeface="Tahoma" panose="020B0604030504040204" pitchFamily="34" charset="0"/>
                          <a:ea typeface="Tahoma" panose="020B0604030504040204" pitchFamily="34" charset="0"/>
                          <a:cs typeface="Tahoma" panose="020B0604030504040204" pitchFamily="34" charset="0"/>
                        </a:rPr>
                        <a:t>Competitiveness)</a:t>
                      </a:r>
                    </a:p>
                    <a:p>
                      <a:pPr marL="228600" indent="-228600">
                        <a:buAutoNum type="arabicPeriod" startAt="2"/>
                        <a:defRPr/>
                      </a:pPr>
                      <a:r>
                        <a:rPr lang="th-TH" sz="900" b="0" dirty="0">
                          <a:solidFill>
                            <a:srgbClr val="FF0000"/>
                          </a:solidFill>
                          <a:latin typeface="Tahoma" panose="020B0604030504040204" pitchFamily="34" charset="0"/>
                          <a:ea typeface="Tahoma" panose="020B0604030504040204" pitchFamily="34" charset="0"/>
                          <a:cs typeface="Tahoma" panose="020B0604030504040204" pitchFamily="34" charset="0"/>
                        </a:rPr>
                        <a:t>พิจารณาจากการร้อยละของจำนวนสถานประกอบกิจการเป้าหมายที่สามารถเพิ่มผลิตภาพแรงงานและลดการสูญเสียได้ตามเป้าหมายที่กำหนด ภายใต้โครงการเพิ่มผลิตภาพแรงงาน สู่ </a:t>
                      </a:r>
                      <a:r>
                        <a:rPr lang="en-US" sz="900" b="0" dirty="0">
                          <a:solidFill>
                            <a:srgbClr val="FF0000"/>
                          </a:solidFill>
                          <a:latin typeface="Tahoma" panose="020B0604030504040204" pitchFamily="34" charset="0"/>
                          <a:ea typeface="Tahoma" panose="020B0604030504040204" pitchFamily="34" charset="0"/>
                          <a:cs typeface="Tahoma" panose="020B0604030504040204" pitchFamily="34" charset="0"/>
                        </a:rPr>
                        <a:t>SME 4.0</a:t>
                      </a:r>
                      <a:r>
                        <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โดยกำหนดเป้าหมายให้สามารถเพิ่มผลิตภาพแรงงานและลดการสูญเสียได้อย่างน้อยร้อยละ </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10</a:t>
                      </a:r>
                      <a:endPar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การติดตามและประเมินผล ตามแบบสอบถามผลสัมฤทธิ์ของกรมได้ทั้งเอกสารและผ่าน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โดยรอบที่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ผลการดำเนินการระหว่างเดือนตุลาคม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ระหว่างเดือน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a:t>
                      </a:r>
                      <a:r>
                        <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ผู้อำนวยการกลุ่มงานส่งเสริมขีดความสามารถผู้ประกอบกิจการ โทรศัพท์ </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0 2245 4406</a:t>
                      </a:r>
                      <a:endPar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42844" y="45543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4611474"/>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2694139838"/>
              </p:ext>
            </p:extLst>
          </p:nvPr>
        </p:nvGraphicFramePr>
        <p:xfrm>
          <a:off x="65750" y="5029200"/>
          <a:ext cx="9006844" cy="114300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2667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8763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a:solidFill>
                            <a:schemeClr val="tx1"/>
                          </a:solidFill>
                          <a:effectLst/>
                          <a:latin typeface="Tahoma" pitchFamily="34" charset="0"/>
                          <a:ea typeface="Tahoma" pitchFamily="34" charset="0"/>
                          <a:cs typeface="Tahoma" pitchFamily="34" charset="0"/>
                        </a:rPr>
                        <a:t>จำนวนสถานประกอบกิจการเป้าหมายเข้าร่วมโครงการได้ตามแผน          ร้อยละ 100 เป้าหมายรวม</a:t>
                      </a:r>
                      <a:r>
                        <a:rPr lang="th-TH" sz="800" b="0" kern="1200" baseline="0" dirty="0">
                          <a:solidFill>
                            <a:schemeClr val="tx1"/>
                          </a:solidFill>
                          <a:effectLst/>
                          <a:latin typeface="Tahoma" pitchFamily="34" charset="0"/>
                          <a:ea typeface="Tahoma" pitchFamily="34" charset="0"/>
                          <a:cs typeface="Tahoma" pitchFamily="34" charset="0"/>
                        </a:rPr>
                        <a:t>ของแต่ละหน่วยงาน</a:t>
                      </a:r>
                      <a:endParaRPr lang="th-TH"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None/>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สถานประกอบกิจการสามารถเพิ่มผลิตภาพแรงงานและลดการสูญเสียได้ ร้อยละ 10</a:t>
                      </a: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3978103845"/>
              </p:ext>
            </p:extLst>
          </p:nvPr>
        </p:nvGraphicFramePr>
        <p:xfrm>
          <a:off x="1475656" y="3373120"/>
          <a:ext cx="6735840" cy="741680"/>
        </p:xfrm>
        <a:graphic>
          <a:graphicData uri="http://schemas.openxmlformats.org/drawingml/2006/table">
            <a:tbl>
              <a:tblPr firstRow="1" bandRow="1">
                <a:tableStyleId>{5C22544A-7EE6-4342-B048-85BDC9FD1C3A}</a:tableStyleId>
              </a:tblPr>
              <a:tblGrid>
                <a:gridCol w="1981727">
                  <a:extLst>
                    <a:ext uri="{9D8B030D-6E8A-4147-A177-3AD203B41FA5}">
                      <a16:colId xmlns:a16="http://schemas.microsoft.com/office/drawing/2014/main" xmlns="" val="20000"/>
                    </a:ext>
                  </a:extLst>
                </a:gridCol>
                <a:gridCol w="3928264">
                  <a:extLst>
                    <a:ext uri="{9D8B030D-6E8A-4147-A177-3AD203B41FA5}">
                      <a16:colId xmlns:a16="http://schemas.microsoft.com/office/drawing/2014/main" xmlns="" val="20001"/>
                    </a:ext>
                  </a:extLst>
                </a:gridCol>
                <a:gridCol w="825849">
                  <a:extLst>
                    <a:ext uri="{9D8B030D-6E8A-4147-A177-3AD203B41FA5}">
                      <a16:colId xmlns:a16="http://schemas.microsoft.com/office/drawing/2014/main" xmlns="" val="20002"/>
                    </a:ext>
                  </a:extLst>
                </a:gridCol>
              </a:tblGrid>
              <a:tr h="37084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rgbClr val="FF0000"/>
                          </a:solidFill>
                          <a:latin typeface="Tahoma" pitchFamily="34" charset="0"/>
                          <a:ea typeface="Tahoma" pitchFamily="34" charset="0"/>
                          <a:cs typeface="Tahoma" pitchFamily="34" charset="0"/>
                        </a:rPr>
                        <a:t>ร้อยละของจำนวนสถานประกอบกิจการเป้าหมายที่สามารถเพิ่มผลิตภาพ </a:t>
                      </a:r>
                      <a:r>
                        <a:rPr lang="en-US" sz="900" b="0" dirty="0">
                          <a:solidFill>
                            <a:srgbClr val="FF0000"/>
                          </a:solidFill>
                          <a:latin typeface="Tahoma" pitchFamily="34" charset="0"/>
                          <a:ea typeface="Tahoma" pitchFamily="34" charset="0"/>
                          <a:cs typeface="Tahoma" pitchFamily="34" charset="0"/>
                        </a:rPr>
                        <a:t>   =</a:t>
                      </a:r>
                      <a:r>
                        <a:rPr lang="th-TH" sz="900" b="0" dirty="0">
                          <a:solidFill>
                            <a:srgbClr val="FF0000"/>
                          </a:solidFill>
                          <a:latin typeface="Tahoma" pitchFamily="34" charset="0"/>
                          <a:ea typeface="Tahoma" pitchFamily="34" charset="0"/>
                          <a:cs typeface="Tahoma" pitchFamily="34" charset="0"/>
                        </a:rPr>
                        <a:t>แรงงานและลดการสูญเสียได้ตามเป้าหมายที่กำหนด</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rgbClr val="FF0000"/>
                          </a:solidFill>
                          <a:latin typeface="Tahoma" pitchFamily="34" charset="0"/>
                          <a:ea typeface="Tahoma" pitchFamily="34" charset="0"/>
                          <a:cs typeface="Tahoma" pitchFamily="34" charset="0"/>
                        </a:rPr>
                        <a:t>จำนวนสถานประกอบกิจการในโครงการที่สามารถเพิ่มผลิตภาพแรงงานและ        ลดการสูญเสียได้ตามเป้าหมายที่กำหนด</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rgbClr val="FF0000"/>
                          </a:solidFill>
                          <a:latin typeface="Tahoma" pitchFamily="34" charset="0"/>
                          <a:ea typeface="Tahoma" pitchFamily="34" charset="0"/>
                          <a:cs typeface="Tahoma" pitchFamily="34" charset="0"/>
                        </a:rPr>
                        <a:t>X</a:t>
                      </a:r>
                      <a:r>
                        <a:rPr lang="en-US" sz="900" b="0" baseline="0" dirty="0">
                          <a:solidFill>
                            <a:srgbClr val="FF0000"/>
                          </a:solidFill>
                          <a:latin typeface="Tahoma" pitchFamily="34" charset="0"/>
                          <a:ea typeface="Tahoma" pitchFamily="34" charset="0"/>
                          <a:cs typeface="Tahoma" pitchFamily="34" charset="0"/>
                        </a:rPr>
                        <a:t> 100</a:t>
                      </a:r>
                      <a:endParaRPr lang="th-TH" sz="900" b="0" dirty="0">
                        <a:solidFill>
                          <a:srgbClr val="FF0000"/>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vMerge="1">
                  <a:txBody>
                    <a:bodyPr/>
                    <a:lstStyle/>
                    <a:p>
                      <a:endParaRPr lang="th-TH" dirty="0"/>
                    </a:p>
                  </a:txBody>
                  <a:tcPr>
                    <a:noFill/>
                  </a:tcPr>
                </a:tc>
                <a:tc>
                  <a:txBody>
                    <a:bodyPr/>
                    <a:lstStyle/>
                    <a:p>
                      <a:r>
                        <a:rPr lang="th-TH" sz="900" b="0" dirty="0">
                          <a:solidFill>
                            <a:srgbClr val="FF0000"/>
                          </a:solidFill>
                          <a:latin typeface="Tahoma" pitchFamily="34" charset="0"/>
                          <a:ea typeface="Tahoma" pitchFamily="34" charset="0"/>
                          <a:cs typeface="Tahoma" pitchFamily="34" charset="0"/>
                        </a:rPr>
                        <a:t>จำนวนสถานประกอบกิจการทั้งหมดที่เข้าร่วมโครงการเพิ่มผลิตภาพแรงงานไทย</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56402" y="95252"/>
            <a:ext cx="909858" cy="909859"/>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5 </a:t>
            </a:r>
            <a:r>
              <a:rPr lang="en-US" sz="1200" b="1" dirty="0">
                <a:latin typeface="Tahoma" pitchFamily="34" charset="0"/>
                <a:cs typeface="Tahoma" pitchFamily="34" charset="0"/>
              </a:rPr>
              <a:t>Potential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07152"/>
            <a:ext cx="7477229" cy="664448"/>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r>
              <a:rPr lang="th-TH" sz="1400" kern="0" dirty="0">
                <a:solidFill>
                  <a:schemeClr val="tx1"/>
                </a:solidFill>
                <a:latin typeface="Tahoma" pitchFamily="34" charset="0"/>
                <a:ea typeface="Tahoma" pitchFamily="34" charset="0"/>
                <a:cs typeface="Tahoma" pitchFamily="34" charset="0"/>
              </a:rPr>
              <a:t>5.</a:t>
            </a:r>
            <a:r>
              <a:rPr lang="en-US" sz="1400" kern="0" dirty="0">
                <a:solidFill>
                  <a:schemeClr val="tx1"/>
                </a:solidFill>
                <a:latin typeface="Tahoma" pitchFamily="34" charset="0"/>
                <a:ea typeface="Tahoma" pitchFamily="34" charset="0"/>
                <a:cs typeface="Tahoma" pitchFamily="34" charset="0"/>
              </a:rPr>
              <a:t>6</a:t>
            </a:r>
            <a:r>
              <a:rPr lang="th-TH" sz="1400" kern="0" dirty="0">
                <a:solidFill>
                  <a:schemeClr val="tx1"/>
                </a:solidFill>
                <a:latin typeface="Tahoma" pitchFamily="34" charset="0"/>
                <a:ea typeface="Tahoma" pitchFamily="34" charset="0"/>
                <a:cs typeface="Tahoma" pitchFamily="34" charset="0"/>
              </a:rPr>
              <a:t> ตัวชี้วัด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 ความสำเร็จของการบรรลุผลสัมฤทธิ์ในโครงการฝึกอบรมแรงงานกลุ่มเป้าหมายเฉพาะ </a:t>
            </a:r>
          </a:p>
          <a:p>
            <a:pPr fontAlgn="base">
              <a:spcAft>
                <a:spcPts val="600"/>
              </a:spcAft>
            </a:pPr>
            <a:r>
              <a:rPr lang="th-TH" sz="1400" kern="0" dirty="0">
                <a:solidFill>
                  <a:schemeClr val="tx1"/>
                </a:solidFill>
                <a:latin typeface="Tahoma" pitchFamily="34" charset="0"/>
                <a:ea typeface="Tahoma" pitchFamily="34" charset="0"/>
                <a:cs typeface="Tahoma" pitchFamily="34" charset="0"/>
              </a:rPr>
              <a:t>                   เพื่อเพิ่มโอกาสในการประกอบอาชีพ  </a:t>
            </a:r>
          </a:p>
          <a:p>
            <a:pPr fontAlgn="base">
              <a:spcAft>
                <a:spcPts val="600"/>
              </a:spcAft>
            </a:pPr>
            <a:r>
              <a:rPr lang="th-TH" sz="1200" kern="0" dirty="0">
                <a:solidFill>
                  <a:schemeClr val="tx1"/>
                </a:solidFill>
                <a:latin typeface="Tahoma" pitchFamily="34" charset="0"/>
                <a:ea typeface="Tahoma" pitchFamily="34" charset="0"/>
                <a:cs typeface="Tahoma" pitchFamily="34" charset="0"/>
              </a:rPr>
              <a:t>                 </a:t>
            </a:r>
          </a:p>
        </p:txBody>
      </p:sp>
      <p:sp>
        <p:nvSpPr>
          <p:cNvPr id="12" name="TextBox 11"/>
          <p:cNvSpPr txBox="1"/>
          <p:nvPr/>
        </p:nvSpPr>
        <p:spPr>
          <a:xfrm>
            <a:off x="102003" y="149099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606195142"/>
              </p:ext>
            </p:extLst>
          </p:nvPr>
        </p:nvGraphicFramePr>
        <p:xfrm>
          <a:off x="142844" y="1802160"/>
          <a:ext cx="8677628" cy="2541240"/>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254124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ผลสัมฤทธิ์ในโครงการฝึกอบรมแรงงานกลุ่มเป้าหมายเฉพาะเพิ่มโอกาสในการประกอบอาชีพ</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(ฝึกเตรียมเข้าทำงาน และฝึกยกระดับฝีมือแรงงาน) เป็นการประเมินผลสัมฤทธิ์ของการดำเนินโครงการ โดยมีเป้าหมายให้กลุ่มเป้าหมายเฉพาะสามารถนำความรู้ไปสร้างโอกาสในการประกอบอาชีพ มีงานทำ ในระบบการจ้างงาน และการประกอบอาชีพอิสระ ซึ่งเป็นแผนงานบูรณาการการพัฒนาคนตลอดช่วงชีวิต ประจำปีงบประมาณ พ.ศ.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พิจารณาจากการดำเนินงานที่บรรลุผลสัมฤทธิ์ตามวัตถุประสงค์ของโครงการ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โดยเน้นการติดตามและประเมินผล ตามแบบสอบถามผลสัมฤทธิ์ของกรม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โดยรอบที่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ผลการดำเนินการระหว่างเดือนตุลาคม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ระหว่างเดือน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ร.อ. ทศพล  พันธ์เพ็ง นักวิชาการพัฒนาฝีมือแรงงานชำนาญการพิเศษ โทรศัพท์ </a:t>
                      </a:r>
                      <a:r>
                        <a:rPr lang="en-US" sz="900" b="0" baseline="0" dirty="0">
                          <a:solidFill>
                            <a:srgbClr val="FF0000"/>
                          </a:solidFill>
                          <a:latin typeface="Tahoma" panose="020B0604030504040204" pitchFamily="34" charset="0"/>
                          <a:ea typeface="Tahoma" panose="020B0604030504040204" pitchFamily="34" charset="0"/>
                          <a:cs typeface="Tahoma" panose="020B0604030504040204" pitchFamily="34" charset="0"/>
                        </a:rPr>
                        <a:t>: 0 2245 3705</a:t>
                      </a:r>
                      <a:endParaRPr lang="th-TH" sz="900" b="0" baseline="0"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79512" y="47067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990600" y="4840074"/>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1944302956"/>
              </p:ext>
            </p:extLst>
          </p:nvPr>
        </p:nvGraphicFramePr>
        <p:xfrm>
          <a:off x="0" y="5273106"/>
          <a:ext cx="9006844" cy="115824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532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838134">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lvl="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แผนการปรับปรุงกระบวนการทำงานอย่างต่อเนื่อง </a:t>
                      </a:r>
                      <a:endParaRPr lang="en-US" sz="800" b="0" kern="1200" dirty="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p>
                      <a:pPr marL="0" indent="0" algn="l">
                        <a:buFont typeface="Arial" panose="020B0604020202020204" pitchFamily="34" charset="0"/>
                        <a:buNone/>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ติดตามผลสัมฤทธิ์ ได้ไม่น้อยกว่า   ร้อยละ 30 ของผู้สำเร็จการฝึก</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จำนวนของผู้สำเร็จการฝึกอบรมมีรายได้เพิ่มมากขึ้น ร้อยละ 10</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รายงานผลการปรับปรุง โดยเปรียบเทียบกับก่อนการปรับปรุงและการเปลี่ยนแปลงที่เกิดขึ้น</a:t>
                      </a:r>
                      <a:endParaRPr lang="en-US"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nvPr>
        </p:nvGraphicFramePr>
        <p:xfrm>
          <a:off x="1066800" y="2804160"/>
          <a:ext cx="7704858" cy="777240"/>
        </p:xfrm>
        <a:graphic>
          <a:graphicData uri="http://schemas.openxmlformats.org/drawingml/2006/table">
            <a:tbl>
              <a:tblPr firstRow="1" bandRow="1">
                <a:tableStyleId>{5C22544A-7EE6-4342-B048-85BDC9FD1C3A}</a:tableStyleId>
              </a:tblPr>
              <a:tblGrid>
                <a:gridCol w="2115058">
                  <a:extLst>
                    <a:ext uri="{9D8B030D-6E8A-4147-A177-3AD203B41FA5}">
                      <a16:colId xmlns:a16="http://schemas.microsoft.com/office/drawing/2014/main" xmlns="" val="20000"/>
                    </a:ext>
                  </a:extLst>
                </a:gridCol>
                <a:gridCol w="4941726">
                  <a:extLst>
                    <a:ext uri="{9D8B030D-6E8A-4147-A177-3AD203B41FA5}">
                      <a16:colId xmlns:a16="http://schemas.microsoft.com/office/drawing/2014/main" xmlns="" val="20001"/>
                    </a:ext>
                  </a:extLst>
                </a:gridCol>
                <a:gridCol w="648074">
                  <a:extLst>
                    <a:ext uri="{9D8B030D-6E8A-4147-A177-3AD203B41FA5}">
                      <a16:colId xmlns:a16="http://schemas.microsoft.com/office/drawing/2014/main" xmlns="" val="20002"/>
                    </a:ext>
                  </a:extLst>
                </a:gridCol>
              </a:tblGrid>
              <a:tr h="36576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สัมฤทธิ์ของกลุ่มเป้าหมายเฉพาะ</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กลุ่มเป้าหมายเฉพาะที่ตอบแบบสอบถามผลสัมฤทธิ์</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61)</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latin typeface="Tahoma" pitchFamily="34" charset="0"/>
                          <a:ea typeface="Tahoma" pitchFamily="34" charset="0"/>
                          <a:cs typeface="Tahoma" pitchFamily="34" charset="0"/>
                        </a:rPr>
                        <a:t>                                        กลุ่มเป้าหมายเฉพาะผู้สำเร็จการฝึกอบรม</a:t>
                      </a:r>
                    </a:p>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27" name="Table 29"/>
          <p:cNvGraphicFramePr>
            <a:graphicFrameLocks noGrp="1"/>
          </p:cNvGraphicFramePr>
          <p:nvPr>
            <p:extLst>
              <p:ext uri="{D42A27DB-BD31-4B8C-83A1-F6EECF244321}">
                <p14:modId xmlns:p14="http://schemas.microsoft.com/office/powerpoint/2010/main" val="3148001745"/>
              </p:ext>
            </p:extLst>
          </p:nvPr>
        </p:nvGraphicFramePr>
        <p:xfrm>
          <a:off x="990600" y="3489960"/>
          <a:ext cx="7829872" cy="777240"/>
        </p:xfrm>
        <a:graphic>
          <a:graphicData uri="http://schemas.openxmlformats.org/drawingml/2006/table">
            <a:tbl>
              <a:tblPr firstRow="1" bandRow="1">
                <a:tableStyleId>{5C22544A-7EE6-4342-B048-85BDC9FD1C3A}</a:tableStyleId>
              </a:tblPr>
              <a:tblGrid>
                <a:gridCol w="1975764">
                  <a:extLst>
                    <a:ext uri="{9D8B030D-6E8A-4147-A177-3AD203B41FA5}">
                      <a16:colId xmlns:a16="http://schemas.microsoft.com/office/drawing/2014/main" xmlns="" val="20000"/>
                    </a:ext>
                  </a:extLst>
                </a:gridCol>
                <a:gridCol w="5415050">
                  <a:extLst>
                    <a:ext uri="{9D8B030D-6E8A-4147-A177-3AD203B41FA5}">
                      <a16:colId xmlns:a16="http://schemas.microsoft.com/office/drawing/2014/main" xmlns="" val="20001"/>
                    </a:ext>
                  </a:extLst>
                </a:gridCol>
                <a:gridCol w="439058">
                  <a:extLst>
                    <a:ext uri="{9D8B030D-6E8A-4147-A177-3AD203B41FA5}">
                      <a16:colId xmlns:a16="http://schemas.microsoft.com/office/drawing/2014/main" xmlns="" val="20002"/>
                    </a:ext>
                  </a:extLst>
                </a:gridCol>
              </a:tblGrid>
              <a:tr h="316237">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ร้อยละของกลุ่มเป้าหมายเฉพาะ     </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ที่สำเร็จการฝึกอบรมมีรายได้</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เพิ่มมากขึ้น</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จำนวนคนของกลุ่มเป้าหมายเฉพาะที่สำเร็จการฝึกอบรมมีรายได้เพิ่มมากขึ้น</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a:t>
                      </a:r>
                      <a:r>
                        <a:rPr lang="th-TH" sz="900" b="0" baseline="0" dirty="0">
                          <a:solidFill>
                            <a:schemeClr val="tx1"/>
                          </a:solidFill>
                          <a:latin typeface="Tahoma" pitchFamily="34" charset="0"/>
                          <a:ea typeface="Tahoma" pitchFamily="34" charset="0"/>
                          <a:cs typeface="Tahoma" pitchFamily="34" charset="0"/>
                        </a:rPr>
                        <a:t>(บันทึกผลภายใน 30 ก.ย. 61) </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55767">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จำนวนกลุ่มเป้าหมายเฉพาะที่ตอบแบบสอบถามกลับ</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50620" y="95253"/>
            <a:ext cx="896589" cy="896590"/>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5 </a:t>
            </a:r>
            <a:r>
              <a:rPr lang="en-US" sz="1200" b="1" dirty="0">
                <a:latin typeface="Tahoma" pitchFamily="34" charset="0"/>
                <a:cs typeface="Tahoma" pitchFamily="34" charset="0"/>
              </a:rPr>
              <a:t>Potential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642918"/>
            <a:ext cx="6943829" cy="69785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a:solidFill>
                  <a:schemeClr val="tx1"/>
                </a:solidFill>
                <a:latin typeface="Tahoma" pitchFamily="34" charset="0"/>
                <a:ea typeface="Tahoma" pitchFamily="34" charset="0"/>
                <a:cs typeface="Tahoma" pitchFamily="34" charset="0"/>
              </a:rPr>
              <a:t>5.</a:t>
            </a:r>
            <a:r>
              <a:rPr lang="en-US" sz="1400" kern="0" dirty="0">
                <a:solidFill>
                  <a:schemeClr val="tx1"/>
                </a:solidFill>
                <a:latin typeface="Tahoma" pitchFamily="34" charset="0"/>
                <a:ea typeface="Tahoma" pitchFamily="34" charset="0"/>
                <a:cs typeface="Tahoma" pitchFamily="34" charset="0"/>
              </a:rPr>
              <a:t>7</a:t>
            </a:r>
            <a:r>
              <a:rPr lang="th-TH" sz="1400" kern="0" dirty="0">
                <a:solidFill>
                  <a:schemeClr val="tx1"/>
                </a:solidFill>
                <a:latin typeface="Tahoma" pitchFamily="34" charset="0"/>
                <a:ea typeface="Tahoma" pitchFamily="34" charset="0"/>
                <a:cs typeface="Tahoma" pitchFamily="34" charset="0"/>
              </a:rPr>
              <a:t> ตัวชี้วัด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ความสำเร็จของการบรรลุผลสัมฤทธิ์ในโครงการฝึกอบรมแรงงานผู้สูงอายุ   </a:t>
            </a:r>
          </a:p>
          <a:p>
            <a:pPr fontAlgn="base">
              <a:spcAft>
                <a:spcPts val="600"/>
              </a:spcAft>
            </a:pPr>
            <a:r>
              <a:rPr lang="th-TH" sz="1400" kern="0" dirty="0">
                <a:solidFill>
                  <a:schemeClr val="tx1"/>
                </a:solidFill>
                <a:latin typeface="Tahoma" pitchFamily="34" charset="0"/>
                <a:ea typeface="Tahoma" pitchFamily="34" charset="0"/>
                <a:cs typeface="Tahoma" pitchFamily="34" charset="0"/>
              </a:rPr>
              <a:t>                   เพื่อเพิ่มทักษะและโอกาสในการประกอบอาชีพ</a:t>
            </a:r>
          </a:p>
          <a:p>
            <a:pPr fontAlgn="base">
              <a:spcAft>
                <a:spcPts val="600"/>
              </a:spcAft>
            </a:pPr>
            <a:r>
              <a:rPr lang="th-TH" sz="1200" kern="0" dirty="0">
                <a:solidFill>
                  <a:schemeClr val="tx1"/>
                </a:solidFill>
                <a:latin typeface="Tahoma" pitchFamily="34" charset="0"/>
                <a:ea typeface="Tahoma" pitchFamily="34" charset="0"/>
                <a:cs typeface="Tahoma" pitchFamily="34" charset="0"/>
              </a:rPr>
              <a:t>                  </a:t>
            </a:r>
          </a:p>
          <a:p>
            <a:pPr fontAlgn="base">
              <a:spcAft>
                <a:spcPts val="600"/>
              </a:spcAft>
            </a:pPr>
            <a:endParaRPr lang="th-TH" sz="1200" kern="0" dirty="0">
              <a:solidFill>
                <a:schemeClr val="tx1"/>
              </a:solidFill>
              <a:latin typeface="Tahoma" pitchFamily="34" charset="0"/>
              <a:ea typeface="Tahoma" pitchFamily="34" charset="0"/>
              <a:cs typeface="Tahoma" pitchFamily="34" charset="0"/>
            </a:endParaRPr>
          </a:p>
          <a:p>
            <a:pPr fontAlgn="base">
              <a:spcAft>
                <a:spcPts val="600"/>
              </a:spcAft>
            </a:pPr>
            <a:endParaRPr lang="th-TH" sz="1200" kern="0" dirty="0">
              <a:solidFill>
                <a:schemeClr val="tx1"/>
              </a:solidFill>
              <a:latin typeface="Tahoma" pitchFamily="34" charset="0"/>
              <a:ea typeface="Tahoma" pitchFamily="34" charset="0"/>
              <a:cs typeface="Tahoma" pitchFamily="34" charset="0"/>
            </a:endParaRPr>
          </a:p>
          <a:p>
            <a:pPr fontAlgn="base">
              <a:spcAft>
                <a:spcPts val="600"/>
              </a:spcAft>
            </a:pPr>
            <a:endParaRPr lang="th-TH" sz="1200" kern="0" dirty="0">
              <a:solidFill>
                <a:schemeClr val="tx1"/>
              </a:solidFill>
              <a:latin typeface="Tahoma" pitchFamily="34" charset="0"/>
              <a:ea typeface="Tahoma" pitchFamily="34" charset="0"/>
              <a:cs typeface="Tahoma" pitchFamily="34" charset="0"/>
            </a:endParaRPr>
          </a:p>
          <a:p>
            <a:pPr fontAlgn="base">
              <a:spcAft>
                <a:spcPts val="600"/>
              </a:spcAft>
            </a:pPr>
            <a:r>
              <a:rPr lang="th-TH" sz="1200" kern="0" dirty="0">
                <a:solidFill>
                  <a:schemeClr val="tx1"/>
                </a:solidFill>
                <a:latin typeface="Tahoma" pitchFamily="34" charset="0"/>
                <a:ea typeface="Tahoma" pitchFamily="34" charset="0"/>
                <a:cs typeface="Tahoma" pitchFamily="34" charset="0"/>
              </a:rPr>
              <a:t>                 </a:t>
            </a:r>
          </a:p>
        </p:txBody>
      </p:sp>
      <p:sp>
        <p:nvSpPr>
          <p:cNvPr id="12" name="TextBox 11"/>
          <p:cNvSpPr txBox="1"/>
          <p:nvPr/>
        </p:nvSpPr>
        <p:spPr>
          <a:xfrm>
            <a:off x="102003" y="1295182"/>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099783093"/>
              </p:ext>
            </p:extLst>
          </p:nvPr>
        </p:nvGraphicFramePr>
        <p:xfrm>
          <a:off x="142844" y="1571042"/>
          <a:ext cx="8677628" cy="2696158"/>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2696158">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ผลสัมฤทธิ์ในโครงการฝึกอบรมแรงงานผู้สูงอายุเพื่อเพิ่มทักษะและโอกาสในการประกอบอาชีพ</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(ฝึกอาชีพเสริม) เป็นการประเมินผลสัมฤทธิ์ของการดำเนินโครงการ โดยมีเป้าหมายให้ผู้สูงอายุมีทักษะฝีมือ มีอาชีพ มีรายได้ สร้างความยั่งยืนในการประกอบอาชีพ สามารถพึ่งตนเองได้ ซึ่งเป็นแผนงาน</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บูรณา</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การสร้างความเสมอภาคเพื่อรองรับสังคมผู้สูงอายุ</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พิจารณาจากการดำเนินงานที่บรรลุผลสัมฤทธิ์ตามวัตถุประสงค์ของโครงการ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โดยเน้นการติดตามและประเมินผล ตามแบบสอบถามผลสัมฤทธิ์ของกรม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โดยรอบที่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ผลการดำเนินการระหว่างเดือนตุลาคม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ระหว่างเดือน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startAt="2"/>
                        <a:tabLst/>
                        <a:defRPr/>
                      </a:pPr>
                      <a:r>
                        <a:rPr kumimoji="0" lang="th-TH" sz="9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เจ้าภาพ </a:t>
                      </a:r>
                      <a:r>
                        <a:rPr kumimoji="0" lang="en-US" sz="9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th-TH" sz="9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a:t>
                      </a:r>
                      <a:r>
                        <a:rPr kumimoji="0" lang="th-TH" sz="9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ผู้รับผิดชอบ</a:t>
                      </a:r>
                      <a:r>
                        <a:rPr kumimoji="0" lang="th-TH" sz="9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9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th-TH" sz="9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ร.อ. ทศพล  พันธ์เพ็ง นักวิชาการพัฒนาฝีมือแรงงานชำนาญการพิเศษ โทรศัพท์ </a:t>
                      </a:r>
                      <a:r>
                        <a:rPr kumimoji="0" lang="en-US" sz="9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rPr>
                        <a:t>: 0 2245 3705</a:t>
                      </a:r>
                      <a:endParaRPr kumimoji="0" lang="th-TH" sz="900" b="0" i="0" u="none" strike="noStrike" kern="1200" cap="none" spc="0" normalizeH="0" baseline="0" noProof="0" dirty="0">
                        <a:ln>
                          <a:noFill/>
                        </a:ln>
                        <a:solidFill>
                          <a:srgbClr val="FF0000"/>
                        </a:solidFill>
                        <a:effectLst/>
                        <a:uLnTx/>
                        <a:uFillTx/>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179512" y="44019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4535274"/>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1284674278"/>
              </p:ext>
            </p:extLst>
          </p:nvPr>
        </p:nvGraphicFramePr>
        <p:xfrm>
          <a:off x="0" y="4906888"/>
          <a:ext cx="9006844" cy="1368858"/>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302058">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963254">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แผนการปรับปรุงกระบวนการทำงานอย่างต่อเนื่อง </a:t>
                      </a: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ติดตามผลสัมฤทธิ์ผู้สูงอายุ ได้ไม่น้อยกว่าร้อยละ 30 ของผู้สำเร็จ            การฝึกอบรม</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ผู้สูงอายุที่ประสงค์จะทำงาน/มีรายได้เพิ่มมากขึ้น ร้อยละ 10</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รายงานผลการปรับปรุง โดยเปรียบเทียบกับก่อนการปรับปรุง และการเปลี่ยนแปลงที่เกิดขึ้น</a:t>
                      </a:r>
                      <a:endParaRPr lang="en-US"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3397050898"/>
              </p:ext>
            </p:extLst>
          </p:nvPr>
        </p:nvGraphicFramePr>
        <p:xfrm>
          <a:off x="1115616" y="2648775"/>
          <a:ext cx="7488832" cy="780225"/>
        </p:xfrm>
        <a:graphic>
          <a:graphicData uri="http://schemas.openxmlformats.org/drawingml/2006/table">
            <a:tbl>
              <a:tblPr firstRow="1" bandRow="1">
                <a:tableStyleId>{5C22544A-7EE6-4342-B048-85BDC9FD1C3A}</a:tableStyleId>
              </a:tblPr>
              <a:tblGrid>
                <a:gridCol w="2203262">
                  <a:extLst>
                    <a:ext uri="{9D8B030D-6E8A-4147-A177-3AD203B41FA5}">
                      <a16:colId xmlns:a16="http://schemas.microsoft.com/office/drawing/2014/main" xmlns="" val="20000"/>
                    </a:ext>
                  </a:extLst>
                </a:gridCol>
                <a:gridCol w="4781514">
                  <a:extLst>
                    <a:ext uri="{9D8B030D-6E8A-4147-A177-3AD203B41FA5}">
                      <a16:colId xmlns:a16="http://schemas.microsoft.com/office/drawing/2014/main" xmlns="" val="20001"/>
                    </a:ext>
                  </a:extLst>
                </a:gridCol>
                <a:gridCol w="504056">
                  <a:extLst>
                    <a:ext uri="{9D8B030D-6E8A-4147-A177-3AD203B41FA5}">
                      <a16:colId xmlns:a16="http://schemas.microsoft.com/office/drawing/2014/main" xmlns="" val="20002"/>
                    </a:ext>
                  </a:extLst>
                </a:gridCol>
              </a:tblGrid>
              <a:tr h="30561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สัมฤทธิ์การพัฒนาฝีมือแรงงาน</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จำนวนผู้ตอบแบบสอบถามผลสัมฤทธิ์</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a:t>
                      </a:r>
                      <a:r>
                        <a:rPr lang="en-US" sz="900" b="0" dirty="0">
                          <a:solidFill>
                            <a:schemeClr val="tx1"/>
                          </a:solidFill>
                          <a:latin typeface="Tahoma" pitchFamily="34" charset="0"/>
                          <a:ea typeface="Tahoma" pitchFamily="34" charset="0"/>
                          <a:cs typeface="Tahoma" pitchFamily="34" charset="0"/>
                        </a:rPr>
                        <a:t>2</a:t>
                      </a:r>
                      <a:r>
                        <a:rPr lang="th-TH" sz="900" b="0" dirty="0">
                          <a:solidFill>
                            <a:schemeClr val="tx1"/>
                          </a:solidFill>
                          <a:latin typeface="Tahoma" pitchFamily="34" charset="0"/>
                          <a:ea typeface="Tahoma" pitchFamily="34" charset="0"/>
                          <a:cs typeface="Tahoma" pitchFamily="34" charset="0"/>
                        </a:rPr>
                        <a:t>)</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414465">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              </a:t>
                      </a:r>
                      <a:r>
                        <a:rPr lang="th-TH" sz="900" b="0" dirty="0">
                          <a:latin typeface="Tahoma" pitchFamily="34" charset="0"/>
                          <a:ea typeface="Tahoma" pitchFamily="34" charset="0"/>
                          <a:cs typeface="Tahoma" pitchFamily="34" charset="0"/>
                        </a:rPr>
                        <a:t>                            จำนวนผู้สำเร็จการฝึกอบรม</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27" name="Table 29"/>
          <p:cNvGraphicFramePr>
            <a:graphicFrameLocks noGrp="1"/>
          </p:cNvGraphicFramePr>
          <p:nvPr>
            <p:extLst>
              <p:ext uri="{D42A27DB-BD31-4B8C-83A1-F6EECF244321}">
                <p14:modId xmlns:p14="http://schemas.microsoft.com/office/powerpoint/2010/main" val="3372387169"/>
              </p:ext>
            </p:extLst>
          </p:nvPr>
        </p:nvGraphicFramePr>
        <p:xfrm>
          <a:off x="914400" y="3398520"/>
          <a:ext cx="7925122" cy="640080"/>
        </p:xfrm>
        <a:graphic>
          <a:graphicData uri="http://schemas.openxmlformats.org/drawingml/2006/table">
            <a:tbl>
              <a:tblPr firstRow="1" bandRow="1">
                <a:tableStyleId>{5C22544A-7EE6-4342-B048-85BDC9FD1C3A}</a:tableStyleId>
              </a:tblPr>
              <a:tblGrid>
                <a:gridCol w="1999799">
                  <a:extLst>
                    <a:ext uri="{9D8B030D-6E8A-4147-A177-3AD203B41FA5}">
                      <a16:colId xmlns:a16="http://schemas.microsoft.com/office/drawing/2014/main" xmlns="" val="20000"/>
                    </a:ext>
                  </a:extLst>
                </a:gridCol>
                <a:gridCol w="5480924">
                  <a:extLst>
                    <a:ext uri="{9D8B030D-6E8A-4147-A177-3AD203B41FA5}">
                      <a16:colId xmlns:a16="http://schemas.microsoft.com/office/drawing/2014/main" xmlns="" val="20001"/>
                    </a:ext>
                  </a:extLst>
                </a:gridCol>
                <a:gridCol w="444399">
                  <a:extLst>
                    <a:ext uri="{9D8B030D-6E8A-4147-A177-3AD203B41FA5}">
                      <a16:colId xmlns:a16="http://schemas.microsoft.com/office/drawing/2014/main" xmlns="" val="20002"/>
                    </a:ext>
                  </a:extLst>
                </a:gridCol>
              </a:tblGrid>
              <a:tr h="24169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ร้อยละของผู้สูงอายุที่สำเร็จ     </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การฝึกอบรมมีรายได้</a:t>
                      </a:r>
                      <a:r>
                        <a:rPr lang="en-US" sz="900" b="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เพิ่มมากขึ้น</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จำนวนผู้สูงอายุที่สำเร็จการฝึกอบรมมีรายได้เพิ่มมากขึ้น</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a:t>
                      </a:r>
                      <a:r>
                        <a:rPr lang="th-TH" sz="900" b="0" baseline="0" dirty="0">
                          <a:solidFill>
                            <a:schemeClr val="tx1"/>
                          </a:solidFill>
                          <a:latin typeface="Tahoma" pitchFamily="34" charset="0"/>
                          <a:ea typeface="Tahoma" pitchFamily="34" charset="0"/>
                          <a:cs typeface="Tahoma" pitchFamily="34" charset="0"/>
                        </a:rPr>
                        <a:t>(บันทึกผลภายใน 30 ก.ย. 6</a:t>
                      </a:r>
                      <a:r>
                        <a:rPr lang="en-US" sz="900" b="0" baseline="0" dirty="0">
                          <a:solidFill>
                            <a:schemeClr val="tx1"/>
                          </a:solidFill>
                          <a:latin typeface="Tahoma" pitchFamily="34" charset="0"/>
                          <a:ea typeface="Tahoma" pitchFamily="34" charset="0"/>
                          <a:cs typeface="Tahoma" pitchFamily="34" charset="0"/>
                        </a:rPr>
                        <a:t>2</a:t>
                      </a:r>
                      <a:r>
                        <a:rPr lang="th-TH"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จำนวนผู้สูงอายุที่ตอบแบบสอบถามกลับ</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28575" y="0"/>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              </a:t>
            </a:r>
            <a:r>
              <a:rPr lang="th-TH" sz="2000" b="1" dirty="0" smtClean="0">
                <a:latin typeface="Tahoma" pitchFamily="34" charset="0"/>
                <a:cs typeface="Tahoma" pitchFamily="34" charset="0"/>
              </a:rPr>
              <a:t>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93675" y="844550"/>
            <a:ext cx="80486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5.8 </a:t>
            </a:r>
            <a:r>
              <a:rPr lang="th-TH" sz="1400" kern="0" spc="-60" dirty="0" smtClean="0">
                <a:solidFill>
                  <a:schemeClr val="tx1"/>
                </a:solidFill>
                <a:latin typeface="Tahoma" pitchFamily="34" charset="0"/>
                <a:ea typeface="Tahoma" pitchFamily="34" charset="0"/>
                <a:cs typeface="Tahoma" pitchFamily="34" charset="0"/>
              </a:rPr>
              <a:t>ตัวชี้วัด </a:t>
            </a:r>
            <a:r>
              <a:rPr lang="en-US" sz="1400" kern="0" spc="-60" dirty="0" smtClean="0">
                <a:solidFill>
                  <a:schemeClr val="tx1"/>
                </a:solidFill>
                <a:latin typeface="Tahoma" pitchFamily="34" charset="0"/>
                <a:ea typeface="Tahoma" pitchFamily="34" charset="0"/>
                <a:cs typeface="Tahoma" pitchFamily="34" charset="0"/>
              </a:rPr>
              <a:t>:</a:t>
            </a:r>
            <a:r>
              <a:rPr lang="th-TH" sz="1400" kern="0" spc="-60" dirty="0">
                <a:solidFill>
                  <a:schemeClr val="tx1"/>
                </a:solidFill>
                <a:latin typeface="Tahoma" pitchFamily="34" charset="0"/>
                <a:ea typeface="Tahoma" pitchFamily="34" charset="0"/>
                <a:cs typeface="Tahoma" pitchFamily="34" charset="0"/>
              </a:rPr>
              <a:t> ความสำเร็จของการจัดทำรายงานการควบคุมภายในระดับส่วนงานย่อย ประจำปี</a:t>
            </a:r>
            <a:r>
              <a:rPr lang="th-TH" sz="1400" kern="0" spc="-60" dirty="0" smtClean="0">
                <a:solidFill>
                  <a:schemeClr val="tx1"/>
                </a:solidFill>
                <a:latin typeface="Tahoma" pitchFamily="34" charset="0"/>
                <a:ea typeface="Tahoma" pitchFamily="34" charset="0"/>
                <a:cs typeface="Tahoma" pitchFamily="34" charset="0"/>
              </a:rPr>
              <a:t>งบประมาณ </a:t>
            </a:r>
            <a:r>
              <a:rPr lang="th-TH" sz="1400" kern="0" spc="-60" dirty="0">
                <a:solidFill>
                  <a:schemeClr val="tx1"/>
                </a:solidFill>
                <a:latin typeface="Tahoma" pitchFamily="34" charset="0"/>
                <a:ea typeface="Tahoma" pitchFamily="34" charset="0"/>
                <a:cs typeface="Tahoma" pitchFamily="34" charset="0"/>
              </a:rPr>
              <a:t>พ.ศ. 2562</a:t>
            </a: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3382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789937850"/>
              </p:ext>
            </p:extLst>
          </p:nvPr>
        </p:nvGraphicFramePr>
        <p:xfrm>
          <a:off x="152401" y="1676401"/>
          <a:ext cx="8610600" cy="5113606"/>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3146473">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ความสำเร็จของการจัดทำรายงานการควบคุมภายในระดับส่วนงานย่อย ประจำปีงบประมาณ พ.ศ. 2562 หมายถึง การดำเนินการจัดทำรายงานการควบคุมภายในของหน่วยงานย่อย ประจำปีงบประมาณ พ.ศ. 2562 รอบ 12 เดือน (1 ตุลาคม 2561 – 30 กันยายน 2562) ตามระเบียบคณะกรรมการตรวจเงินแผ่นดินว่าด้วยการกำหนดมาตรฐานการควบคุมภายใน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พ.ศ. 2544 ประกอบด้วย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 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หรือแบบรายงานผลการประเมินองค์ประกอบของการควบคุมภายในระดับส่วนงานย่อย เป็นการนำเสนอผลการประเมินทั้งห้าองค์ประกอบตามมาตรฐานการควบคุมภายใน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ว่าระบบการควบคุมภายในของหน่วยงานได้รับการออกแบบอย่างเหมาะสมและเพียงพอหรือไม่ ควรปรับปรุง แก้ไขในจุดใด อย่างไร</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 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หรือแบบรายงานการประเมินผลและการปรับปรุงการควบคุมภายใน เป็นรายงานเพื่อบันทึกกระบวนการในการประเมินผลการควบคุมภายในระบุการควบคุมที่มีอยู่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การประเมินผลการควบคุมความเสี่ยงที่ยังมีอยู่ การควบคุมภายในที่ต้องปรับปรุงและผู้รับผิดชอบ</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 แบบติดตาม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๒ หรือแบบรายงานผลการติดตามการปฏิบัติตามแผนการปรับปรุงการควบคุมภายในของงวดก่อน - ระดับส่วนงานย่อย เป็นแบบที่ใช้สำหรับบันทึกผลการดำเนินการ</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ตามแผนการปรับปรุงการควบคุมภายในที่ได้รายงานไว้แล้วในแบบ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๒ ของงวดก่อนในระดับส่วนงานย่อยของหน่วยรับตรวจ</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พิจารณาจากการจัดทำรายงานการควบคุมภายในของหน่วยงานย่อย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และแบบติดตาม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และรายงานการประเมินผลและการปรับปรุงการควบคุมภายใน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ได้แก่  1) กิจกรรมการฝึกอบรม 2) กิจกรรมทดสอบมาตรฐานฝีมือแรงงาน 3) กิจกรรมรับรองหลักสูตรและอนุมัติค่าใช้จ่ายในการฝึกอบรมฝีมือแรงงานตามพระราชบัญญัติส่งเสริม</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การพัฒนาฝีมือแรงงาน พ.ศ. 2545  4) กิจกรรมด้านการชำระหนี้เงินกู้ยืมเงินกองทุนการพัฒนาฝีมือแรงงาน 5) กิจกรรมการประเมินและรับรองความรู้ความสามารถ  6) กิจกรรมด้าน</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การพัสดุ 7) กิจกรรมด้านการเงินและบัญชี และ 8) กิจกรรมอื่นๆ ที่เป็นภารกิจของหน่วยงาน ลงในแบบ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เงื่อนไข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3.1 กำหนดให้สถาบันพัฒนาฝีมือแรงงาน 1 – 25 และสำนักงานพัฒนาฝีมือแรงงาน 52 แห่ง รายงานการประเมินผลและการปรับปรุงการควบคุมภายใน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ใน 7 กิจกรรม ดังนี้  1) กิจกรรมการฝึกอบรม 2) กิจกรรมทดสอบมาตรฐานฝีมือแรงงาน 3) กิจกรรมรับรองหลักสูตรและอนุมัติค่าใช้จ่ายในการฝึกอบรมฝีมือแรงงาน</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ตามพระราชบัญญัติส่งเสริมการพัฒนาฝีมือแรงงาน พ.ศ. 2545  4) กิจกรรมด้านการชำระหนี้เงินกู้ยืมเงินกองทุนการพัฒนาฝีมือแรงงาน 5) กิจกรรมการประเมินและรับรองความรู้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ความสามารถ 6) กิจกรรมด้านการพัสดุ 7) กิจกรรมด้านการเงินและบัญชี</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3.2 กำหนดให้สถาบันฯ ยานยนต์ สถาบันฯ นานาชาติ และสถาบันพัฒนาทรัพยากรมนุษย์ฯ รายงานการประเมินผลและการปรับปรุงการควบคุมภายใน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ใน 3 กิจกรรม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ดังนี้ 1) กิจกรรมด้านการพัสดุ 2) กิจกรรมด้านการเงินและบัญชี 3) กิจกรรมอื่นๆ ที่เป็นภารกิจของหน่วยงาน</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แบบฟอร์มสามารถดาวน์โหลดได้ที่เว็บไซต์กลุ่มพัฒนาระบบบริหาร 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www.dsd.go.th/msdu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ในหัวข้อ เอกสารดาวน์โหลด</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เอกสาร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และแบบติดตาม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เป็นไฟล์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word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ไฟล์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PDF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ที่ผู้อำนวยการหน่วยงานลงนามแล้ว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กลุ่มพัฒนาระบบบริหาร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นางสาววันวิ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สาข์</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เนาวรังษี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ณัฐธยาน์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จันทร์หอม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0 2247 0303</a:t>
                      </a:r>
                    </a:p>
                    <a:p>
                      <a:pPr marL="228600" marR="0" indent="-228600" algn="l" defTabSz="914400" rtl="0" eaLnBrk="1" fontAlgn="auto" latinLnBrk="0" hangingPunct="1">
                        <a:lnSpc>
                          <a:spcPct val="100000"/>
                        </a:lnSpc>
                        <a:spcBef>
                          <a:spcPts val="0"/>
                        </a:spcBef>
                        <a:spcAft>
                          <a:spcPts val="0"/>
                        </a:spcAft>
                        <a:buClrTx/>
                        <a:buSzTx/>
                        <a:buFontTx/>
                        <a:buAutoNum type="arabicPeriod" startAt="6"/>
                        <a:tabLst/>
                        <a:defRPr/>
                      </a:pP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r h="1730326">
                <a:tc>
                  <a:txBody>
                    <a:bodyPr/>
                    <a:lstStyle/>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tr>
            </a:tbl>
          </a:graphicData>
        </a:graphic>
      </p:graphicFrame>
      <p:sp>
        <p:nvSpPr>
          <p:cNvPr id="2056" name="TextBox 14"/>
          <p:cNvSpPr txBox="1">
            <a:spLocks noChangeArrowheads="1"/>
          </p:cNvSpPr>
          <p:nvPr/>
        </p:nvSpPr>
        <p:spPr bwMode="auto">
          <a:xfrm>
            <a:off x="193675" y="48593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เป้าหมายตามรอบประเมินที่</a:t>
            </a:r>
            <a:r>
              <a:rPr lang="th-TH" sz="1000" b="1" dirty="0" smtClean="0">
                <a:latin typeface="Tahoma" pitchFamily="34" charset="0"/>
                <a:cs typeface="Tahoma" pitchFamily="34" charset="0"/>
              </a:rPr>
              <a:t>..2/2562........</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21437" y="4876800"/>
            <a:ext cx="7554238" cy="361157"/>
            <a:chOff x="1162617" y="4013761"/>
            <a:chExt cx="7933878" cy="359710"/>
          </a:xfrm>
        </p:grpSpPr>
        <p:sp>
          <p:nvSpPr>
            <p:cNvPr id="17" name="TextBox 16"/>
            <p:cNvSpPr txBox="1"/>
            <p:nvPr/>
          </p:nvSpPr>
          <p:spPr>
            <a:xfrm>
              <a:off x="1162617" y="4013761"/>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690422097"/>
              </p:ext>
            </p:extLst>
          </p:nvPr>
        </p:nvGraphicFramePr>
        <p:xfrm>
          <a:off x="307975" y="5257800"/>
          <a:ext cx="8439940" cy="1417160"/>
        </p:xfrm>
        <a:graphic>
          <a:graphicData uri="http://schemas.openxmlformats.org/drawingml/2006/table">
            <a:tbl>
              <a:tblPr firstRow="1"/>
              <a:tblGrid>
                <a:gridCol w="896276">
                  <a:extLst>
                    <a:ext uri="{9D8B030D-6E8A-4147-A177-3AD203B41FA5}"/>
                  </a:extLst>
                </a:gridCol>
                <a:gridCol w="448139">
                  <a:extLst>
                    <a:ext uri="{9D8B030D-6E8A-4147-A177-3AD203B41FA5}"/>
                  </a:extLst>
                </a:gridCol>
                <a:gridCol w="448139">
                  <a:extLst>
                    <a:ext uri="{9D8B030D-6E8A-4147-A177-3AD203B41FA5}"/>
                  </a:extLst>
                </a:gridCol>
                <a:gridCol w="388659">
                  <a:extLst>
                    <a:ext uri="{9D8B030D-6E8A-4147-A177-3AD203B41FA5}"/>
                  </a:extLst>
                </a:gridCol>
                <a:gridCol w="461379">
                  <a:extLst>
                    <a:ext uri="{9D8B030D-6E8A-4147-A177-3AD203B41FA5}"/>
                  </a:extLst>
                </a:gridCol>
                <a:gridCol w="414298">
                  <a:extLst>
                    <a:ext uri="{9D8B030D-6E8A-4147-A177-3AD203B41FA5}"/>
                  </a:extLst>
                </a:gridCol>
                <a:gridCol w="1499183">
                  <a:extLst>
                    <a:ext uri="{9D8B030D-6E8A-4147-A177-3AD203B41FA5}"/>
                  </a:extLst>
                </a:gridCol>
                <a:gridCol w="448139">
                  <a:extLst>
                    <a:ext uri="{9D8B030D-6E8A-4147-A177-3AD203B41FA5}"/>
                  </a:extLst>
                </a:gridCol>
                <a:gridCol w="373449">
                  <a:extLst>
                    <a:ext uri="{9D8B030D-6E8A-4147-A177-3AD203B41FA5}"/>
                  </a:extLst>
                </a:gridCol>
                <a:gridCol w="448139">
                  <a:extLst>
                    <a:ext uri="{9D8B030D-6E8A-4147-A177-3AD203B41FA5}"/>
                  </a:extLst>
                </a:gridCol>
                <a:gridCol w="448139">
                  <a:extLst>
                    <a:ext uri="{9D8B030D-6E8A-4147-A177-3AD203B41FA5}"/>
                  </a:extLst>
                </a:gridCol>
                <a:gridCol w="417488">
                  <a:extLst>
                    <a:ext uri="{9D8B030D-6E8A-4147-A177-3AD203B41FA5}"/>
                  </a:extLst>
                </a:gridCol>
                <a:gridCol w="1748513">
                  <a:extLst>
                    <a:ext uri="{9D8B030D-6E8A-4147-A177-3AD203B41FA5}"/>
                  </a:extLst>
                </a:gridCol>
              </a:tblGrid>
              <a:tr h="35036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60536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800" b="0" kern="120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หน่วยงานตามข้อ 3.1 รายงานการควบคุมภายในระดับส่วนงานย่อย ประจำปีงบประมาณ พ.ศ. 2562 ครบทั้ง 7 กิจกรรม</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หน่วยงานตามข้อ 3.2 รายงานการควบคุมภายในระดับส่วนงานย่อย ประจำปีงบประมาณ พ.ศ. 2562 ครบ</a:t>
                      </a:r>
                      <a:r>
                        <a:rPr lang="th-TH" sz="800" b="0" kern="1200" smtClean="0">
                          <a:solidFill>
                            <a:schemeClr val="tx1"/>
                          </a:solidFill>
                          <a:effectLst/>
                          <a:latin typeface="Tahoma" pitchFamily="34" charset="0"/>
                          <a:ea typeface="Tahoma" pitchFamily="34" charset="0"/>
                          <a:cs typeface="Tahoma" pitchFamily="34" charset="0"/>
                        </a:rPr>
                        <a:t>ทั้ง 3 </a:t>
                      </a:r>
                      <a:r>
                        <a:rPr lang="th-TH" sz="800" b="0" kern="1200" dirty="0" smtClean="0">
                          <a:solidFill>
                            <a:schemeClr val="tx1"/>
                          </a:solidFill>
                          <a:effectLst/>
                          <a:latin typeface="Tahoma" pitchFamily="34" charset="0"/>
                          <a:ea typeface="Tahoma" pitchFamily="34" charset="0"/>
                          <a:cs typeface="Tahoma" pitchFamily="34" charset="0"/>
                        </a:rPr>
                        <a:t>กิจกรรม</a:t>
                      </a: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2371846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 </a:t>
            </a:r>
            <a:r>
              <a:rPr lang="en-US" sz="900" b="1" dirty="0" smtClean="0">
                <a:latin typeface="Tahoma" pitchFamily="34" charset="0"/>
                <a:cs typeface="Tahoma" pitchFamily="34" charset="0"/>
              </a:rPr>
              <a:t>/ AHRDA / DSD Wellness</a:t>
            </a:r>
            <a:r>
              <a:rPr lang="th-TH" sz="900" b="1" dirty="0" smtClean="0">
                <a:latin typeface="Tahoma" pitchFamily="34" charset="0"/>
                <a:cs typeface="Tahoma" pitchFamily="34" charset="0"/>
              </a:rPr>
              <a:t>)</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304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Aft>
                <a:spcPts val="600"/>
              </a:spcAft>
              <a:defRPr/>
            </a:pPr>
            <a:r>
              <a:rPr lang="en-US" sz="1000" b="1" kern="0" dirty="0" smtClean="0">
                <a:solidFill>
                  <a:schemeClr val="tx1"/>
                </a:solidFill>
                <a:latin typeface="Tahoma" pitchFamily="34" charset="0"/>
                <a:ea typeface="Tahoma" pitchFamily="34" charset="0"/>
                <a:cs typeface="Tahoma" pitchFamily="34" charset="0"/>
              </a:rPr>
              <a:t>1.1 </a:t>
            </a: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a:t>
            </a:r>
            <a:endParaRPr lang="th-TH" sz="1000" b="1" dirty="0" smtClean="0">
              <a:latin typeface="Tahoma" pitchFamily="34" charset="0"/>
              <a:ea typeface="Tahoma" pitchFamily="34" charset="0"/>
              <a:cs typeface="Tahoma" pitchFamily="34" charset="0"/>
            </a:endParaRPr>
          </a:p>
          <a:p>
            <a:pPr>
              <a:spcBef>
                <a:spcPts val="0"/>
              </a:spcBef>
              <a:spcAft>
                <a:spcPts val="600"/>
              </a:spcAft>
              <a:defRPr/>
            </a:pPr>
            <a:r>
              <a:rPr lang="en-US" sz="1100" b="1" kern="0" dirty="0" smtClean="0">
                <a:solidFill>
                  <a:schemeClr val="tx1"/>
                </a:solidFill>
                <a:latin typeface="Tahoma" pitchFamily="34" charset="0"/>
                <a:ea typeface="Tahoma" pitchFamily="34" charset="0"/>
                <a:cs typeface="Tahoma" pitchFamily="34" charset="0"/>
              </a:rPr>
              <a:t> </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9572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523511654"/>
              </p:ext>
            </p:extLst>
          </p:nvPr>
        </p:nvGraphicFramePr>
        <p:xfrm>
          <a:off x="152400" y="1219200"/>
          <a:ext cx="8839200" cy="554736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2578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เป็นการประเมินประสิทธิภาพในการดำเนินงานตามหลักภารกิจพื้นฐาน</a:t>
                      </a:r>
                      <a:r>
                        <a:rPr lang="th-TH" sz="900" b="0" kern="1200" baseline="0" dirty="0" smtClean="0">
                          <a:solidFill>
                            <a:schemeClr val="tx1"/>
                          </a:solidFill>
                          <a:latin typeface="Tahoma" pitchFamily="34" charset="0"/>
                          <a:ea typeface="Tahoma" pitchFamily="34" charset="0"/>
                          <a:cs typeface="Tahoma" pitchFamily="34" charset="0"/>
                        </a:rPr>
                        <a:t> 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ที่เกี่ยวข้องกับการฝึกฝีมือแรงงาน จำนวน </a:t>
                      </a:r>
                      <a:r>
                        <a:rPr lang="en-US" sz="900" b="0" kern="1200" dirty="0" smtClean="0">
                          <a:solidFill>
                            <a:schemeClr val="tx1"/>
                          </a:solidFill>
                          <a:latin typeface="Tahoma" pitchFamily="34" charset="0"/>
                          <a:ea typeface="Tahoma" pitchFamily="34" charset="0"/>
                          <a:cs typeface="Tahoma" pitchFamily="34" charset="0"/>
                        </a:rPr>
                        <a:t>5 </a:t>
                      </a:r>
                      <a:r>
                        <a:rPr lang="th-TH" sz="900" b="0" kern="1200" dirty="0" smtClean="0">
                          <a:solidFill>
                            <a:schemeClr val="tx1"/>
                          </a:solidFill>
                          <a:latin typeface="Tahoma" pitchFamily="34" charset="0"/>
                          <a:ea typeface="Tahoma" pitchFamily="34" charset="0"/>
                          <a:cs typeface="Tahoma" pitchFamily="34" charset="0"/>
                        </a:rPr>
                        <a:t>โครงการ ได้แก่ </a:t>
                      </a:r>
                      <a:endParaRPr lang="en-US" sz="900" b="0" kern="1200" dirty="0" smtClean="0">
                        <a:solidFill>
                          <a:schemeClr val="tx1"/>
                        </a:solidFill>
                        <a:latin typeface="Tahoma" pitchFamily="34" charset="0"/>
                        <a:ea typeface="Tahoma" pitchFamily="34" charset="0"/>
                        <a:cs typeface="Tahoma" pitchFamily="34" charset="0"/>
                      </a:endParaRPr>
                    </a:p>
                    <a:p>
                      <a:r>
                        <a:rPr lang="th-TH" sz="900" b="0" kern="1200" dirty="0" smtClean="0">
                          <a:solidFill>
                            <a:schemeClr val="tx1"/>
                          </a:solidFill>
                          <a:latin typeface="Tahoma" pitchFamily="34" charset="0"/>
                          <a:ea typeface="Tahoma" pitchFamily="34" charset="0"/>
                          <a:cs typeface="Tahoma" pitchFamily="34" charset="0"/>
                        </a:rPr>
                        <a:t>(</a:t>
                      </a:r>
                      <a:r>
                        <a:rPr lang="en-US" sz="900" b="0" kern="1200" dirty="0" smtClean="0">
                          <a:solidFill>
                            <a:schemeClr val="tx1"/>
                          </a:solidFill>
                          <a:latin typeface="Tahoma" pitchFamily="34" charset="0"/>
                          <a:ea typeface="Tahoma" pitchFamily="34" charset="0"/>
                          <a:cs typeface="Tahoma" pitchFamily="34" charset="0"/>
                        </a:rPr>
                        <a:t>1) </a:t>
                      </a:r>
                      <a:r>
                        <a:rPr lang="th-TH" sz="900" b="0" kern="1200" dirty="0" smtClean="0">
                          <a:solidFill>
                            <a:schemeClr val="tx1"/>
                          </a:solidFill>
                          <a:latin typeface="Tahoma" pitchFamily="34" charset="0"/>
                          <a:ea typeface="Tahoma" pitchFamily="34" charset="0"/>
                          <a:cs typeface="Tahoma" pitchFamily="34" charset="0"/>
                        </a:rPr>
                        <a:t>โครงการเพิ่มทักษะกำลังแรงงานในพื้นที่เขตพัฒนาเศรษฐกิจพิเศษ </a:t>
                      </a:r>
                      <a:endParaRPr lang="en-US" sz="900" b="0" kern="1200" dirty="0" smtClean="0">
                        <a:solidFill>
                          <a:schemeClr val="tx1"/>
                        </a:solidFill>
                        <a:latin typeface="Tahoma" pitchFamily="34" charset="0"/>
                        <a:ea typeface="Tahoma" pitchFamily="34" charset="0"/>
                        <a:cs typeface="Tahoma" pitchFamily="34" charset="0"/>
                      </a:endParaRPr>
                    </a:p>
                    <a:p>
                      <a:r>
                        <a:rPr lang="th-TH" sz="900" b="0" kern="1200" dirty="0" smtClean="0">
                          <a:solidFill>
                            <a:schemeClr val="tx1"/>
                          </a:solidFill>
                          <a:latin typeface="Tahoma" pitchFamily="34" charset="0"/>
                          <a:ea typeface="Tahoma" pitchFamily="34" charset="0"/>
                          <a:cs typeface="Tahoma" pitchFamily="34" charset="0"/>
                        </a:rPr>
                        <a:t>(</a:t>
                      </a:r>
                      <a:r>
                        <a:rPr lang="en-US" sz="900" b="0" kern="1200" dirty="0" smtClean="0">
                          <a:solidFill>
                            <a:schemeClr val="tx1"/>
                          </a:solidFill>
                          <a:latin typeface="Tahoma" pitchFamily="34" charset="0"/>
                          <a:ea typeface="Tahoma" pitchFamily="34" charset="0"/>
                          <a:cs typeface="Tahoma" pitchFamily="34" charset="0"/>
                        </a:rPr>
                        <a:t>2</a:t>
                      </a:r>
                      <a:r>
                        <a:rPr lang="th-TH" sz="900" b="0" kern="1200" dirty="0" smtClean="0">
                          <a:solidFill>
                            <a:schemeClr val="tx1"/>
                          </a:solidFill>
                          <a:latin typeface="Tahoma" pitchFamily="34" charset="0"/>
                          <a:ea typeface="Tahoma" pitchFamily="34" charset="0"/>
                          <a:cs typeface="Tahoma" pitchFamily="34" charset="0"/>
                        </a:rPr>
                        <a:t>) โครงการพัฒนาฝีมือแรงงานแรงงานเพื่อรองรับการเปลี่ยนแปลงเทคโนโลยีของภาคอุตสาหกรรมและบริการ </a:t>
                      </a:r>
                      <a:endParaRPr lang="en-US" sz="900" b="0" kern="1200" dirty="0" smtClean="0">
                        <a:solidFill>
                          <a:schemeClr val="tx1"/>
                        </a:solidFill>
                        <a:latin typeface="Tahoma" pitchFamily="34" charset="0"/>
                        <a:ea typeface="Tahoma" pitchFamily="34" charset="0"/>
                        <a:cs typeface="Tahoma" pitchFamily="34" charset="0"/>
                      </a:endParaRPr>
                    </a:p>
                    <a:p>
                      <a:r>
                        <a:rPr lang="th-TH" sz="900" b="0" kern="1200" dirty="0" smtClean="0">
                          <a:solidFill>
                            <a:schemeClr val="tx1"/>
                          </a:solidFill>
                          <a:latin typeface="Tahoma" pitchFamily="34" charset="0"/>
                          <a:ea typeface="Tahoma" pitchFamily="34" charset="0"/>
                          <a:cs typeface="Tahoma" pitchFamily="34" charset="0"/>
                        </a:rPr>
                        <a:t>(</a:t>
                      </a:r>
                      <a:r>
                        <a:rPr lang="en-US" sz="900" b="0" kern="1200" dirty="0" smtClean="0">
                          <a:solidFill>
                            <a:schemeClr val="tx1"/>
                          </a:solidFill>
                          <a:latin typeface="Tahoma" pitchFamily="34" charset="0"/>
                          <a:ea typeface="Tahoma" pitchFamily="34" charset="0"/>
                          <a:cs typeface="Tahoma" pitchFamily="34" charset="0"/>
                        </a:rPr>
                        <a:t>3</a:t>
                      </a:r>
                      <a:r>
                        <a:rPr lang="th-TH" sz="900" b="0" kern="1200" dirty="0" smtClean="0">
                          <a:solidFill>
                            <a:schemeClr val="tx1"/>
                          </a:solidFill>
                          <a:latin typeface="Tahoma" pitchFamily="34" charset="0"/>
                          <a:ea typeface="Tahoma" pitchFamily="34" charset="0"/>
                          <a:cs typeface="Tahoma" pitchFamily="34" charset="0"/>
                        </a:rPr>
                        <a:t>) โครงการพัฒนาฝีมือแรงงานรองรับ 10 อุตสาหกรรมเป้าหมายและอุตสาหกรรมเทคโนโลยีชั้นสูงพื้นที่ระเบียงเศรษฐกิจภาคตะวันออก </a:t>
                      </a:r>
                      <a:endParaRPr lang="en-US" sz="900" b="0" kern="1200" dirty="0" smtClean="0">
                        <a:solidFill>
                          <a:schemeClr val="tx1"/>
                        </a:solidFill>
                        <a:latin typeface="Tahoma" pitchFamily="34" charset="0"/>
                        <a:ea typeface="Tahoma" pitchFamily="34" charset="0"/>
                        <a:cs typeface="Tahoma" pitchFamily="34" charset="0"/>
                      </a:endParaRPr>
                    </a:p>
                    <a:p>
                      <a:r>
                        <a:rPr lang="th-TH" sz="900" b="0" kern="1200" dirty="0" smtClean="0">
                          <a:solidFill>
                            <a:schemeClr val="tx1"/>
                          </a:solidFill>
                          <a:latin typeface="Tahoma" pitchFamily="34" charset="0"/>
                          <a:ea typeface="Tahoma" pitchFamily="34" charset="0"/>
                          <a:cs typeface="Tahoma" pitchFamily="34" charset="0"/>
                        </a:rPr>
                        <a:t>(</a:t>
                      </a:r>
                      <a:r>
                        <a:rPr lang="en-US" sz="900" b="0" kern="1200" dirty="0" smtClean="0">
                          <a:solidFill>
                            <a:schemeClr val="tx1"/>
                          </a:solidFill>
                          <a:latin typeface="Tahoma" pitchFamily="34" charset="0"/>
                          <a:ea typeface="Tahoma" pitchFamily="34" charset="0"/>
                          <a:cs typeface="Tahoma" pitchFamily="34" charset="0"/>
                        </a:rPr>
                        <a:t>4</a:t>
                      </a:r>
                      <a:r>
                        <a:rPr lang="th-TH" sz="900" b="0" kern="1200" dirty="0" smtClean="0">
                          <a:solidFill>
                            <a:schemeClr val="tx1"/>
                          </a:solidFill>
                          <a:latin typeface="Tahoma" pitchFamily="34" charset="0"/>
                          <a:ea typeface="Tahoma" pitchFamily="34" charset="0"/>
                          <a:cs typeface="Tahoma" pitchFamily="34" charset="0"/>
                        </a:rPr>
                        <a:t>)</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โครงการเพิ่มศักยภาพแรงงานรองรับ </a:t>
                      </a:r>
                      <a:r>
                        <a:rPr lang="en-US" sz="900" b="0" kern="1200" dirty="0" smtClean="0">
                          <a:solidFill>
                            <a:schemeClr val="tx1"/>
                          </a:solidFill>
                          <a:latin typeface="Tahoma" pitchFamily="34" charset="0"/>
                          <a:ea typeface="Tahoma" pitchFamily="34" charset="0"/>
                          <a:cs typeface="Tahoma" pitchFamily="34" charset="0"/>
                        </a:rPr>
                        <a:t>THAILAND 4.0</a:t>
                      </a:r>
                      <a:r>
                        <a:rPr lang="th-TH" sz="900" b="0" kern="1200" dirty="0" smtClean="0">
                          <a:solidFill>
                            <a:schemeClr val="tx1"/>
                          </a:solidFill>
                          <a:latin typeface="Tahoma" pitchFamily="34" charset="0"/>
                          <a:ea typeface="Tahoma" pitchFamily="34" charset="0"/>
                          <a:cs typeface="Tahoma" pitchFamily="34" charset="0"/>
                        </a:rPr>
                        <a:t> </a:t>
                      </a:r>
                      <a:endParaRPr lang="en-US" sz="900" b="0" kern="1200" dirty="0" smtClean="0">
                        <a:solidFill>
                          <a:schemeClr val="tx1"/>
                        </a:solidFill>
                        <a:latin typeface="Tahoma" pitchFamily="34" charset="0"/>
                        <a:ea typeface="Tahoma" pitchFamily="34" charset="0"/>
                        <a:cs typeface="Tahoma" pitchFamily="34" charset="0"/>
                      </a:endParaRPr>
                    </a:p>
                    <a:p>
                      <a:r>
                        <a:rPr lang="th-TH" sz="900" b="0" kern="1200" dirty="0" smtClean="0">
                          <a:solidFill>
                            <a:schemeClr val="tx1"/>
                          </a:solidFill>
                          <a:latin typeface="Tahoma" pitchFamily="34" charset="0"/>
                          <a:ea typeface="Tahoma" pitchFamily="34" charset="0"/>
                          <a:cs typeface="Tahoma" pitchFamily="34" charset="0"/>
                        </a:rPr>
                        <a:t>(</a:t>
                      </a:r>
                      <a:r>
                        <a:rPr lang="en-US" sz="900" b="0" kern="1200" dirty="0" smtClean="0">
                          <a:solidFill>
                            <a:schemeClr val="tx1"/>
                          </a:solidFill>
                          <a:latin typeface="Tahoma" pitchFamily="34" charset="0"/>
                          <a:ea typeface="Tahoma" pitchFamily="34" charset="0"/>
                          <a:cs typeface="Tahoma" pitchFamily="34" charset="0"/>
                        </a:rPr>
                        <a:t>5</a:t>
                      </a:r>
                      <a:r>
                        <a:rPr lang="th-TH" sz="900" b="0" kern="1200" dirty="0" smtClean="0">
                          <a:solidFill>
                            <a:schemeClr val="tx1"/>
                          </a:solidFill>
                          <a:latin typeface="Tahoma" pitchFamily="34" charset="0"/>
                          <a:ea typeface="Tahoma" pitchFamily="34" charset="0"/>
                          <a:cs typeface="Tahoma" pitchFamily="34" charset="0"/>
                        </a:rPr>
                        <a:t>) โครงการศูนย์ฝึกอบรมเทคโนโลยีชั้นสูงรองรับอุตสาหกรรมแห่งอนาคต</a:t>
                      </a: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พิจารณาจากการดำเนินงานที่ตามเป้าหมาย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 และ </a:t>
                      </a:r>
                      <a:r>
                        <a:rPr lang="en-US" sz="900" b="0" kern="1200" baseline="0" dirty="0" err="1" smtClean="0">
                          <a:solidFill>
                            <a:schemeClr val="tx1"/>
                          </a:solidFill>
                          <a:latin typeface="Tahoma" pitchFamily="34" charset="0"/>
                          <a:ea typeface="Tahoma" pitchFamily="34" charset="0"/>
                          <a:cs typeface="Tahoma" pitchFamily="34" charset="0"/>
                        </a:rPr>
                        <a:t>Facebook</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ของหน่วยงาน</a:t>
                      </a: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smtClean="0">
                          <a:solidFill>
                            <a:schemeClr val="tx1"/>
                          </a:solidFill>
                          <a:latin typeface="Tahoma" pitchFamily="34" charset="0"/>
                          <a:ea typeface="Tahoma" pitchFamily="34" charset="0"/>
                          <a:cs typeface="Tahoma" pitchFamily="34" charset="0"/>
                        </a:rPr>
                        <a:t>Website</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และ </a:t>
                      </a:r>
                      <a:r>
                        <a:rPr lang="en-US" sz="900" b="0" baseline="0" dirty="0" err="1" smtClean="0">
                          <a:solidFill>
                            <a:schemeClr val="tx1"/>
                          </a:solidFill>
                          <a:latin typeface="Tahoma" pitchFamily="34" charset="0"/>
                          <a:ea typeface="Tahoma" pitchFamily="34" charset="0"/>
                          <a:cs typeface="Tahoma" pitchFamily="34" charset="0"/>
                        </a:rPr>
                        <a:t>Facebook</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ร้อยละของหลักสูตรที่มีการฝึกมีแบบรายงานผลการฝึก</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และ </a:t>
                      </a:r>
                      <a:r>
                        <a:rPr lang="en-US" sz="900" b="0" u="sng" baseline="0" dirty="0" err="1" smtClean="0">
                          <a:solidFill>
                            <a:schemeClr val="tx1"/>
                          </a:solidFill>
                          <a:latin typeface="Tahoma" pitchFamily="34" charset="0"/>
                          <a:ea typeface="Tahoma" pitchFamily="34" charset="0"/>
                          <a:cs typeface="Tahoma" pitchFamily="34" charset="0"/>
                        </a:rPr>
                        <a:t>Facebook</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จำนวนหลักสูตรที่มีการฝึกมีแบบรายงานผลการฝึก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แบบรายงานผลการฝึก</a:t>
                      </a:r>
                      <a:r>
                        <a:rPr lang="th-TH" sz="900" b="0" baseline="0" dirty="0" smtClean="0">
                          <a:solidFill>
                            <a:schemeClr val="tx1"/>
                          </a:solidFill>
                          <a:latin typeface="Tahoma" pitchFamily="34" charset="0"/>
                          <a:ea typeface="Tahoma" pitchFamily="34" charset="0"/>
                          <a:cs typeface="Tahoma" pitchFamily="34" charset="0"/>
                        </a:rPr>
                        <a:t> หมายถึง แบบตามเกณฑ์การประกันคุณภาพ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QA442</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D</a:t>
                      </a:r>
                      <a:r>
                        <a:rPr lang="th-TH" sz="900" b="0" dirty="0" smtClean="0">
                          <a:solidFill>
                            <a:schemeClr val="tx1"/>
                          </a:solidFill>
                          <a:latin typeface="Tahoma" pitchFamily="34" charset="0"/>
                          <a:ea typeface="Tahoma" pitchFamily="34" charset="0"/>
                          <a:cs typeface="Tahoma" pitchFamily="34" charset="0"/>
                        </a:rPr>
                        <a:t>) ร้อยละความพึงพอใจของผู้รับการฝึกที่มีต่อครูฝึกและสถานที่ฝึก</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คำนวณตามเกณฑ์ที่กำหนดในแบบสอบถาม</a:t>
                      </a: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QA6221 </a:t>
                      </a:r>
                      <a:r>
                        <a:rPr lang="th-TH" sz="900" b="0" baseline="0" dirty="0" smtClean="0">
                          <a:solidFill>
                            <a:schemeClr val="tx1"/>
                          </a:solidFill>
                          <a:latin typeface="Tahoma" pitchFamily="34" charset="0"/>
                          <a:ea typeface="Tahoma" pitchFamily="34" charset="0"/>
                          <a:cs typeface="Tahoma" pitchFamily="34" charset="0"/>
                        </a:rPr>
                        <a:t>(การฝึกเตรียมเข้าทำงาน) และแบบสอบถาม </a:t>
                      </a:r>
                      <a:r>
                        <a:rPr lang="en-US" sz="900" b="0" baseline="0" dirty="0" smtClean="0">
                          <a:solidFill>
                            <a:schemeClr val="tx1"/>
                          </a:solidFill>
                          <a:latin typeface="Tahoma" pitchFamily="34" charset="0"/>
                          <a:ea typeface="Tahoma" pitchFamily="34" charset="0"/>
                          <a:cs typeface="Tahoma" pitchFamily="34" charset="0"/>
                        </a:rPr>
                        <a:t>QA6222</a:t>
                      </a:r>
                      <a:r>
                        <a:rPr lang="th-TH" sz="900" b="0" baseline="0" dirty="0" smtClean="0">
                          <a:solidFill>
                            <a:schemeClr val="tx1"/>
                          </a:solidFill>
                          <a:latin typeface="Tahoma" pitchFamily="34" charset="0"/>
                          <a:ea typeface="Tahoma" pitchFamily="34" charset="0"/>
                          <a:cs typeface="Tahoma" pitchFamily="34" charset="0"/>
                        </a:rPr>
                        <a:t> (การฝึกยกระดับฝีมือ)</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algn="ctr"/>
                      <a:r>
                        <a:rPr lang="th-TH" sz="900" b="1" u="sng" kern="1200" baseline="0" dirty="0" smtClean="0">
                          <a:solidFill>
                            <a:schemeClr val="tx1"/>
                          </a:solidFill>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b="1" kern="1200" dirty="0" smtClean="0">
                          <a:solidFill>
                            <a:schemeClr val="tx1"/>
                          </a:solidFill>
                          <a:latin typeface="Tahoma" pitchFamily="34" charset="0"/>
                          <a:ea typeface="Tahoma" pitchFamily="34" charset="0"/>
                          <a:cs typeface="Tahoma" pitchFamily="34" charset="0"/>
                        </a:rPr>
                        <a:t>5</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514600" y="51054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1981200" y="58674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a:latin typeface="Tahoma" pitchFamily="34" charset="0"/>
                          <a:ea typeface="Tahoma" pitchFamily="34" charset="0"/>
                          <a:cs typeface="Tahoma" pitchFamily="34" charset="0"/>
                        </a:rPr>
                        <a:t>60.00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60.00-69.99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70.00-79.99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a:t>
                      </a:r>
                      <a:r>
                        <a:rPr lang="en-US" sz="900" baseline="0" dirty="0" smtClean="0">
                          <a:latin typeface="Tahoma" pitchFamily="34" charset="0"/>
                          <a:ea typeface="Tahoma" pitchFamily="34" charset="0"/>
                          <a:cs typeface="Tahoma" pitchFamily="34" charset="0"/>
                        </a:rPr>
                        <a:t> -</a:t>
                      </a:r>
                      <a:r>
                        <a:rPr lang="th-TH" sz="900" baseline="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5730309" y="6446193"/>
            <a:ext cx="513282" cy="230832"/>
          </a:xfrm>
          <a:prstGeom prst="rect">
            <a:avLst/>
          </a:prstGeom>
          <a:noFill/>
        </p:spPr>
        <p:txBody>
          <a:bodyPr wrap="none" rtlCol="0">
            <a:spAutoFit/>
          </a:bodyPr>
          <a:lstStyle/>
          <a:p>
            <a:r>
              <a:rPr lang="en-US" sz="900" b="1"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b="1" dirty="0" smtClean="0">
                <a:latin typeface="Tahoma" pitchFamily="34" charset="0"/>
                <a:ea typeface="Tahoma" pitchFamily="34" charset="0"/>
                <a:cs typeface="Tahoma" pitchFamily="34" charset="0"/>
              </a:rPr>
              <a:t>100</a:t>
            </a:r>
            <a:endParaRPr lang="th-TH" sz="900" b="1" dirty="0"/>
          </a:p>
        </p:txBody>
      </p:sp>
    </p:spTree>
    <p:extLst>
      <p:ext uri="{BB962C8B-B14F-4D97-AF65-F5344CB8AC3E}">
        <p14:creationId xmlns:p14="http://schemas.microsoft.com/office/powerpoint/2010/main" val="39589969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85800"/>
            <a:ext cx="8077200" cy="304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Aft>
                <a:spcPts val="600"/>
              </a:spcAft>
              <a:defRPr/>
            </a:pPr>
            <a:r>
              <a:rPr lang="th-TH" sz="1050" b="1" kern="0" dirty="0" smtClean="0">
                <a:solidFill>
                  <a:schemeClr val="tx1"/>
                </a:solidFill>
                <a:latin typeface="Tahoma" pitchFamily="34" charset="0"/>
                <a:ea typeface="Tahoma" pitchFamily="34" charset="0"/>
                <a:cs typeface="Tahoma" pitchFamily="34" charset="0"/>
              </a:rPr>
              <a:t>ตัวชี้วัด </a:t>
            </a:r>
            <a:r>
              <a:rPr lang="en-US" sz="1050" b="1" kern="0" dirty="0" smtClean="0">
                <a:solidFill>
                  <a:schemeClr val="tx1"/>
                </a:solidFill>
                <a:latin typeface="Tahoma" pitchFamily="34" charset="0"/>
                <a:ea typeface="Tahoma" pitchFamily="34" charset="0"/>
                <a:cs typeface="Tahoma" pitchFamily="34" charset="0"/>
              </a:rPr>
              <a:t>: </a:t>
            </a:r>
            <a:r>
              <a:rPr lang="th-TH" sz="105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50" b="1" dirty="0" smtClean="0">
                <a:latin typeface="Tahoma" pitchFamily="34" charset="0"/>
                <a:ea typeface="Tahoma" pitchFamily="34" charset="0"/>
                <a:cs typeface="Tahoma" pitchFamily="34" charset="0"/>
              </a:rPr>
              <a:t>2562</a:t>
            </a:r>
            <a:endParaRPr lang="th-TH" sz="1050" b="1" dirty="0" smtClean="0">
              <a:latin typeface="Tahoma" pitchFamily="34" charset="0"/>
              <a:ea typeface="Tahoma" pitchFamily="34" charset="0"/>
              <a:cs typeface="Tahoma" pitchFamily="34" charset="0"/>
            </a:endParaRPr>
          </a:p>
          <a:p>
            <a:pPr>
              <a:spcBef>
                <a:spcPts val="0"/>
              </a:spcBef>
              <a:spcAft>
                <a:spcPts val="600"/>
              </a:spcAft>
              <a:defRPr/>
            </a:pPr>
            <a:r>
              <a:rPr lang="en-US" sz="1200" b="1" kern="0" dirty="0" smtClean="0">
                <a:solidFill>
                  <a:schemeClr val="tx1"/>
                </a:solidFill>
                <a:latin typeface="Tahoma" pitchFamily="34" charset="0"/>
                <a:ea typeface="Tahoma" pitchFamily="34" charset="0"/>
                <a:cs typeface="Tahoma" pitchFamily="34" charset="0"/>
              </a:rPr>
              <a:t> </a:t>
            </a:r>
            <a:endParaRPr lang="th-TH" sz="1100" b="1" kern="0" dirty="0">
              <a:solidFill>
                <a:schemeClr val="tx1"/>
              </a:solidFill>
              <a:latin typeface="Tahoma" pitchFamily="34" charset="0"/>
              <a:ea typeface="Tahoma" pitchFamily="34" charset="0"/>
              <a:cs typeface="Tahoma" pitchFamily="34" charset="0"/>
            </a:endParaRPr>
          </a:p>
        </p:txBody>
      </p:sp>
      <p:sp>
        <p:nvSpPr>
          <p:cNvPr id="20" name="TextBox 14"/>
          <p:cNvSpPr txBox="1">
            <a:spLocks noChangeArrowheads="1"/>
          </p:cNvSpPr>
          <p:nvPr/>
        </p:nvSpPr>
        <p:spPr bwMode="auto">
          <a:xfrm>
            <a:off x="152400" y="12954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1" name="Group 4"/>
          <p:cNvGrpSpPr>
            <a:grpSpLocks/>
          </p:cNvGrpSpPr>
          <p:nvPr/>
        </p:nvGrpSpPr>
        <p:grpSpPr bwMode="auto">
          <a:xfrm>
            <a:off x="1066800" y="14478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3071424455"/>
              </p:ext>
            </p:extLst>
          </p:nvPr>
        </p:nvGraphicFramePr>
        <p:xfrm>
          <a:off x="45720" y="18288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35498927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4800" y="609600"/>
            <a:ext cx="7324725" cy="7620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1.2  </a:t>
            </a:r>
            <a:r>
              <a:rPr lang="th-TH" sz="1400" kern="0" dirty="0" smtClean="0">
                <a:solidFill>
                  <a:schemeClr val="tx1"/>
                </a:solidFill>
                <a:latin typeface="Tahoma" pitchFamily="34" charset="0"/>
                <a:ea typeface="Tahoma" pitchFamily="34" charset="0"/>
                <a:cs typeface="Tahoma" pitchFamily="34" charset="0"/>
              </a:rPr>
              <a:t>ตัวชี้วัด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ความสำเร็จของการเสริมสร้างวัฒนธรรมองค์กรเพื่อสร้างทัศนคติและจิตสำนึก</a:t>
            </a:r>
          </a:p>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                 ด้านการป้องกันและต่อต้านการทุจริตประพฤติมิชอบ</a:t>
            </a: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3382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889401682"/>
              </p:ext>
            </p:extLst>
          </p:nvPr>
        </p:nvGraphicFramePr>
        <p:xfrm>
          <a:off x="152401" y="1676400"/>
          <a:ext cx="8610600" cy="269748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51460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ดับความสำเร็จในการเสริมสร้างวัฒนธรรมองค์กรเพื่อสร้างทัศนคติและจิตสำนึกด้านการป้องกันและต่อต้านการทุจริตประพฤติมิชอบ โดยมีการประกาศเจตจำนงสุจริตของผู้อำนวยการหน่วยงานที่จะปฏิบัติหน้าที่และบริหารหน่วยงานอย่างซื่อสัต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สุจริต โปร่งใสและเป็นไปตามหลัก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ธรรมาภิ</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บาล และคณะกรรมการป้องกันและปราบปรามการทุจริตของหน่วยงานกำหนดการขับเคลื่อนนโยบายที่เกี่ยวข้องกับการป้องกันและปราบปรามการทุจริตของหน่วยงาน รวมทั้งมีการกำหนดช่องทางการรับฟังความคิดเห็น ข้อเสนอแนะของหน่วยงานผ่านทางเว็บไซต์ของหน่วยงาน เช่น กล่องข้อความ , เว็บบอร์ด เป็นต้น และมีการจัดกิจกรรมที่แสดงถึงการเสริมสร้างวัฒนธรรมองค์กรให้เจ้าหน้าที่ของหน่วยงานมีทัศนคติและค่านิยมในการปฏิบัติอย่างซื่อสัตย์ สุจริต</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รายงานสรุปผลการดำเนินการพร้อมเอกสารหลักฐานประกอบการดำเนินการ</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ประกาศเจตจำนงสุจริตฯ ของผู้ดำรงตำแหน่งผู้อำนวยการหน่วยงานผ่านทางเว็บไซต์หน่วยงาน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3.2 รายงานการประชุมคณะกรรมการป้องกันและปราบปรามการทุจริตประจำหน่วยงานเพื่อขับเคลื่อนนโยบายการป้องกันและปราบปรามการทุจริตคอร์รัปชั่น รวมทั้ง       การเสริมสร้างคุณธรรมและจริยธรรม โดยจะต้องระบุถึงกิจกรรมที่แสดงถึงการเสริมสร้างวัฒนธรรมองค์กรเพื่อให้เจ้าหน้าที่ของหน่วยงานมีทัศนคติและค่านิยมในการปฏิบัติงาน     อย่างซื่อสัตย์สุจริตที่จะดำเนินการ</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3.3 เอกสารระบุลิงค์เว็บไซต์ของช่องทางการรับฟังความคิดเห็น ข้อเสนอแนะของหน่วยงาน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3.4 แบบรายงานผลการขับเคลื่อนนโยบายป้องกันการรับสินบนและมาตรการป้องกันผลประโยชน์ทับซ้อน ทุก 3 เดือนใน 1 ปีงบประมาณ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3.5 เอกสาร/หลักฐานที่ระบุการจัดกิจกรรมตามที่คณะกรรมการป้องกันและปราบปรามการทุจริตประจำหน่วยงานกำหนด เช่น รายงานผลการจัดอบรม/สัมมนา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ภาพถ่ายกิจกรรม เป็นต้น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3.6 แบบรายงานสรุปผลการดำเนินการพร้อมเอกสารหลักฐาน</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กรณีที่มีการย้ายหน่วยงานระหว่างปีงบประมาณในระดับผู้อำนวยการให้ดำเนินการประกาศเจตจำนงสุจริตฯ ของหน่วยงานที่ไปดำรงตำแหน่งใหม่ด้วย เช่น รอบการประเมินที่ 1          (1 ตค. 61- 31 มีค 62) ดำรงตำแหน่งผู้อำนวยการหน่วยงาน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ได้ดำเนินการประกาศเจตจำนงสุจริตฯ เรียบร้อยแล้ว ต่อมารอบการประเมินที่ 2 (1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เมย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30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กย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62) ได้มีคำสั่งย้าย  ไปปฏิบัติหน้าที่ ณ 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B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จะต้องดำเนินการประกาศเจตจำนงสุจริตฯ ในฐานะผู้อำนวยการของหน่วยงาน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B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เป็นต้น รวมทั้งกรณีการย้ายในรอบการประเมินนั้น ๆ ด้วย</a:t>
                      </a: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กองบริหารทรัพยากรบุคคล</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นายสง่า แสนเดช , นายพรรษา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กุลว</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ภรณ์</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3579</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4021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เป้าหมายตามรอบประเมินที่..........</a:t>
            </a:r>
          </a:p>
        </p:txBody>
      </p:sp>
      <p:grpSp>
        <p:nvGrpSpPr>
          <p:cNvPr id="2" name="Group 4"/>
          <p:cNvGrpSpPr>
            <a:grpSpLocks/>
          </p:cNvGrpSpPr>
          <p:nvPr/>
        </p:nvGrpSpPr>
        <p:grpSpPr bwMode="auto">
          <a:xfrm>
            <a:off x="1057275" y="44577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983368821"/>
              </p:ext>
            </p:extLst>
          </p:nvPr>
        </p:nvGraphicFramePr>
        <p:xfrm>
          <a:off x="60956" y="48768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smtClean="0">
                          <a:solidFill>
                            <a:schemeClr val="tx1"/>
                          </a:solidFill>
                          <a:effectLst/>
                          <a:latin typeface="Tahoma" pitchFamily="34" charset="0"/>
                          <a:ea typeface="Tahoma" pitchFamily="34" charset="0"/>
                          <a:cs typeface="Tahoma" pitchFamily="34" charset="0"/>
                        </a:rPr>
                        <a:t>รายงานครบถ้วน ตามหลักฐาน</a:t>
                      </a:r>
                    </a:p>
                    <a:p>
                      <a:pPr marL="0" indent="0" algn="l">
                        <a:buFont typeface="Arial" panose="020B0604020202020204" pitchFamily="34" charset="0"/>
                        <a:buNone/>
                      </a:pPr>
                      <a:r>
                        <a:rPr lang="th-TH" sz="800" b="0" kern="1200" dirty="0" smtClean="0">
                          <a:solidFill>
                            <a:schemeClr val="tx1"/>
                          </a:solidFill>
                          <a:effectLst/>
                          <a:latin typeface="Tahoma" pitchFamily="34" charset="0"/>
                          <a:ea typeface="Tahoma" pitchFamily="34" charset="0"/>
                          <a:cs typeface="Tahoma" pitchFamily="34" charset="0"/>
                        </a:rPr>
                        <a:t>ข้อ 3.1 – 3.6</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smtClean="0">
                          <a:solidFill>
                            <a:schemeClr val="tx1"/>
                          </a:solidFill>
                          <a:effectLst/>
                          <a:latin typeface="Tahoma" pitchFamily="34" charset="0"/>
                          <a:ea typeface="Tahoma" pitchFamily="34" charset="0"/>
                          <a:cs typeface="Tahoma" pitchFamily="34" charset="0"/>
                        </a:rPr>
                        <a:t>รายงานครบถ้วน ตามหลักฐาน</a:t>
                      </a:r>
                    </a:p>
                    <a:p>
                      <a:pPr marL="0" indent="0" algn="l">
                        <a:buFont typeface="Arial" panose="020B0604020202020204" pitchFamily="34" charset="0"/>
                        <a:buNone/>
                      </a:pPr>
                      <a:r>
                        <a:rPr lang="th-TH" sz="800" b="0" kern="1200" dirty="0" smtClean="0">
                          <a:solidFill>
                            <a:schemeClr val="tx1"/>
                          </a:solidFill>
                          <a:effectLst/>
                          <a:latin typeface="Tahoma" pitchFamily="34" charset="0"/>
                          <a:ea typeface="Tahoma" pitchFamily="34" charset="0"/>
                          <a:cs typeface="Tahoma" pitchFamily="34" charset="0"/>
                        </a:rPr>
                        <a:t>ข้อ 3.1 – 3.6</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11029821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984885"/>
          </a:xfrm>
          <a:prstGeom prst="rect">
            <a:avLst/>
          </a:prstGeom>
          <a:noFill/>
        </p:spPr>
        <p:txBody>
          <a:bodyPr>
            <a:spAutoFit/>
          </a:bodyPr>
          <a:lstStyle/>
          <a:p>
            <a:pPr fontAlgn="auto">
              <a:spcBef>
                <a:spcPts val="0"/>
              </a:spcBef>
              <a:spcAft>
                <a:spcPts val="0"/>
              </a:spcAft>
              <a:defRPr/>
            </a:pPr>
            <a:r>
              <a:rPr lang="th-TH" sz="3200" b="1" dirty="0">
                <a:latin typeface="TH SarabunPSK" panose="020B0500040200020003" pitchFamily="34" charset="-34"/>
                <a:cs typeface="TH SarabunPSK" panose="020B0500040200020003" pitchFamily="34" charset="-34"/>
              </a:rPr>
              <a:t>ตัวชี้วัดองค์ประกอบที่ 1 </a:t>
            </a:r>
            <a:r>
              <a:rPr lang="en-US" sz="2000" b="1" dirty="0">
                <a:latin typeface="TH SarabunPSK" panose="020B0500040200020003" pitchFamily="34" charset="-34"/>
                <a:cs typeface="TH SarabunPSK" panose="020B0500040200020003" pitchFamily="34" charset="-34"/>
              </a:rPr>
              <a:t>Function </a:t>
            </a:r>
            <a:r>
              <a:rPr lang="en-US" sz="2000" b="1" dirty="0" smtClean="0">
                <a:latin typeface="TH SarabunPSK" panose="020B0500040200020003" pitchFamily="34" charset="-34"/>
                <a:cs typeface="TH SarabunPSK" panose="020B0500040200020003" pitchFamily="34" charset="-34"/>
              </a:rPr>
              <a:t>Base </a:t>
            </a:r>
            <a:r>
              <a:rPr lang="th-TH" sz="2000" b="1" dirty="0" smtClean="0">
                <a:latin typeface="TH SarabunPSK" panose="020B0500040200020003" pitchFamily="34" charset="-34"/>
                <a:cs typeface="TH SarabunPSK" panose="020B0500040200020003" pitchFamily="34" charset="-34"/>
              </a:rPr>
              <a:t>(</a:t>
            </a:r>
            <a:r>
              <a:rPr lang="th-TH" sz="2000" b="1" dirty="0">
                <a:latin typeface="TH SarabunPSK" panose="020B0500040200020003" pitchFamily="34" charset="-34"/>
                <a:cs typeface="TH SarabunPSK" panose="020B0500040200020003" pitchFamily="34" charset="-34"/>
              </a:rPr>
              <a:t>สถาบันพัฒนาฝีมือแรงงาน / สำนักงานพัฒนาฝีมือ</a:t>
            </a:r>
            <a:r>
              <a:rPr lang="th-TH" sz="2000" b="1" dirty="0" smtClean="0">
                <a:latin typeface="TH SarabunPSK" panose="020B0500040200020003" pitchFamily="34" charset="-34"/>
                <a:cs typeface="TH SarabunPSK" panose="020B0500040200020003" pitchFamily="34" charset="-34"/>
              </a:rPr>
              <a:t>แรงงาน)</a:t>
            </a:r>
            <a:endParaRPr lang="th-TH" sz="2000" b="1" dirty="0">
              <a:latin typeface="TH SarabunPSK" panose="020B0500040200020003" pitchFamily="34" charset="-34"/>
              <a:cs typeface="TH SarabunPSK" panose="020B0500040200020003" pitchFamily="34" charset="-34"/>
            </a:endParaRPr>
          </a:p>
          <a:p>
            <a:pPr fontAlgn="auto">
              <a:spcBef>
                <a:spcPts val="0"/>
              </a:spcBef>
              <a:spcAft>
                <a:spcPts val="0"/>
              </a:spcAft>
              <a:defRPr/>
            </a:pP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การปฏิบัติ</a:t>
            </a:r>
            <a:r>
              <a:rPr lang="th-TH" sz="2500" b="1" dirty="0" smtClean="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ราชการของส่วนราชการระดับ</a:t>
            </a: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หน่วยงานภายใน </a:t>
            </a:r>
            <a:r>
              <a:rPr lang="th-TH" sz="2500" b="1" dirty="0">
                <a:solidFill>
                  <a:prstClr val="black"/>
                </a:solidFill>
                <a:latin typeface="TH SarabunPSK" panose="020B0500040200020003" pitchFamily="34" charset="-34"/>
                <a:ea typeface="Tahoma" pitchFamily="34" charset="0"/>
                <a:cs typeface="TH SarabunPSK" panose="020B0500040200020003" pitchFamily="34" charset="-34"/>
              </a:rPr>
              <a:t>ประจำปีงบประมาณ พ.ศ. </a:t>
            </a:r>
            <a:r>
              <a:rPr lang="th-TH" sz="2500" b="1" dirty="0" smtClean="0">
                <a:solidFill>
                  <a:prstClr val="black"/>
                </a:solidFill>
                <a:latin typeface="TH SarabunPSK" panose="020B0500040200020003" pitchFamily="34" charset="-34"/>
                <a:ea typeface="Tahoma" pitchFamily="34" charset="0"/>
                <a:cs typeface="TH SarabunPSK" panose="020B0500040200020003" pitchFamily="34" charset="-34"/>
              </a:rPr>
              <a:t>2562</a:t>
            </a:r>
            <a:endParaRPr lang="th-TH" sz="2500" b="1" dirty="0">
              <a:solidFill>
                <a:prstClr val="black"/>
              </a:solidFill>
              <a:latin typeface="TH SarabunPSK" panose="020B0500040200020003" pitchFamily="34" charset="-34"/>
              <a:ea typeface="Tahoma" pitchFamily="34" charset="0"/>
              <a:cs typeface="TH SarabunPSK" panose="020B0500040200020003" pitchFamily="34" charset="-34"/>
            </a:endParaRPr>
          </a:p>
        </p:txBody>
      </p:sp>
      <p:sp>
        <p:nvSpPr>
          <p:cNvPr id="11" name="Rounded Rectangle 3"/>
          <p:cNvSpPr/>
          <p:nvPr/>
        </p:nvSpPr>
        <p:spPr bwMode="gray">
          <a:xfrm>
            <a:off x="285720" y="928670"/>
            <a:ext cx="7324725" cy="685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fontAlgn="base">
              <a:lnSpc>
                <a:spcPts val="600"/>
              </a:lnSpc>
            </a:pPr>
            <a:r>
              <a:rPr lang="en-US" sz="1400" kern="0" dirty="0" smtClean="0">
                <a:solidFill>
                  <a:schemeClr val="tx1"/>
                </a:solidFill>
                <a:latin typeface="Tahoma" pitchFamily="34" charset="0"/>
                <a:ea typeface="Tahoma" pitchFamily="34" charset="0"/>
                <a:cs typeface="Tahoma" pitchFamily="34" charset="0"/>
              </a:rPr>
              <a:t>    1.3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ตัวชี้วัด </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ความสำเร็จ</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ของการจัดทำรายงานงบการเงินกองทุนพัฒนาฝีมือแรงงาน ประจำปี</a:t>
            </a:r>
          </a:p>
          <a:p>
            <a:pPr fontAlgn="base"/>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งบประมาณ พ.ศ. 2562</a:t>
            </a:r>
            <a:endParaRPr lang="th-TH" sz="2200" kern="0" dirty="0">
              <a:solidFill>
                <a:schemeClr val="tx1"/>
              </a:solidFill>
              <a:latin typeface="TH SarabunPSK" panose="020B0500040200020003" pitchFamily="34" charset="-34"/>
              <a:ea typeface="Tahoma" pitchFamily="34" charset="0"/>
              <a:cs typeface="TH SarabunPSK" panose="020B0500040200020003" pitchFamily="34" charset="-34"/>
            </a:endParaRP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42844" y="1643050"/>
            <a:ext cx="439261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216162130"/>
              </p:ext>
            </p:extLst>
          </p:nvPr>
        </p:nvGraphicFramePr>
        <p:xfrm>
          <a:off x="152401" y="1981200"/>
          <a:ext cx="8610600" cy="259080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590800">
                <a:tc>
                  <a:txBody>
                    <a:bodyPr/>
                    <a:lstStyle/>
                    <a:p>
                      <a:pPr marL="0" indent="0">
                        <a:buNone/>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1.  ความสำเร็จของบรรลุเป้าหมาย คือ การจัดทำรายงานงบการเงินกองทุนพัฒนาฝีมือแรงงานประจำเดือนของหน่วยงานได้อย่างถูกต้อง ครบถ้วน ไม่น้อยกว่า 10 เดือน</a:t>
                      </a:r>
                    </a:p>
                    <a:p>
                      <a:pPr marL="0" indent="0">
                        <a:buNone/>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  พิจารณาจากจัดทำรายงานงบการเงินกองทุนพัฒนาฝีมือแรงงานประจำเดือนของหน่วยงานได้อย่างถูกต้อง ครบถ้วน ดังนี้</a:t>
                      </a:r>
                    </a:p>
                    <a:p>
                      <a:pPr marL="0" indent="0">
                        <a:buNone/>
                        <a:defRPr/>
                      </a:pPr>
                      <a:r>
                        <a:rPr lang="th-TH"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2.1 นำข้อมูลจากบัญชีแยกประเภทมาจัดทำงบการเงิน และรายงานงบการเงินประจำเดือนบันทึกในระบบ</a:t>
                      </a: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รายงานข้อมูลกองส่งเสริมการพัฒนาฝีมือแรงงาน (</a:t>
                      </a:r>
                      <a:r>
                        <a:rPr lang="en-US" sz="1200" b="1" u="sng" dirty="0" smtClean="0">
                          <a:solidFill>
                            <a:srgbClr val="0070C0"/>
                          </a:solidFill>
                          <a:latin typeface="TH SarabunPSK" panose="020B0500040200020003" pitchFamily="34" charset="-34"/>
                          <a:ea typeface="Tahoma" panose="020B0604030504040204" pitchFamily="34" charset="0"/>
                          <a:cs typeface="TH SarabunPSK" panose="020B0500040200020003" pitchFamily="34" charset="-34"/>
                          <a:hlinkClick r:id="rId4"/>
                        </a:rPr>
                        <a:t>http://eit.dsd.go.th/cat3</a:t>
                      </a: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endPar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marL="0" indent="0">
                        <a:buNone/>
                        <a:defRPr/>
                      </a:pP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ภายในวันที่ 4 ของเดือนถัดไป </a:t>
                      </a:r>
                    </a:p>
                    <a:p>
                      <a:pPr marL="0" indent="0">
                        <a:buNone/>
                        <a:defRPr/>
                      </a:pP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2.2 จัดทำรายละเอียดประกอบงบ</a:t>
                      </a: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ได้อย่างถูกต้อง ครบถ้วน </a:t>
                      </a:r>
                    </a:p>
                    <a:p>
                      <a:pPr marL="0" indent="0">
                        <a:buNone/>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2.3 </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จัดส่งรายงานงบการเงินและรายละเอียดประกอบงบประจำเดือนให้กองส่งเสริมการพัฒนาฝีมือแรงงาน ภายในวันที่ 10 ของเดือนถัดไป   </a:t>
                      </a:r>
                    </a:p>
                    <a:p>
                      <a:pPr marL="0" indent="0">
                        <a:buNone/>
                        <a:defRPr/>
                      </a:pP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2.4 รอบที่ 1 ผลการดำเนินการระหว่างวันที่ 1 ตุลาคม 2561 - 31 มีนาคม 2562 และรอบที่ 2 ผลการดำเนินการระหว่างวันที่ 1 เมษายน - 30 กันยายน 2562 </a:t>
                      </a:r>
                    </a:p>
                    <a:p>
                      <a:r>
                        <a:rPr lang="th-TH" sz="1200" b="1" spc="-5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  เจ้าภาพ </a:t>
                      </a:r>
                      <a:r>
                        <a:rPr lang="en-US"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กองส่งเสริมการพัฒนาฝีมือแรงงาน ผู้รับผิดชอบ </a:t>
                      </a:r>
                      <a:r>
                        <a:rPr lang="en-US"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นางกานต์รวี ปานดำ/นางสาวภัคธีมา มิ่งขวัญ/นางสาวพิมพร พ่วงนุ้ย</a:t>
                      </a:r>
                      <a:r>
                        <a:rPr lang="en-US"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โทรศัพท์ </a:t>
                      </a:r>
                      <a:r>
                        <a:rPr lang="en-US"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0 2245 3649, </a:t>
                      </a:r>
                      <a:r>
                        <a:rPr lang="en-US"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0</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en-US"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2245 </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3217</a:t>
                      </a:r>
                    </a:p>
                    <a:p>
                      <a:pPr marL="0" indent="0">
                        <a:buNone/>
                        <a:defRPr/>
                      </a:pPr>
                      <a:endParaRPr lang="en-US" sz="800" b="0"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724400"/>
            <a:ext cx="842486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เป้าหมายตามรอบประเมินที่..........</a:t>
            </a:r>
          </a:p>
        </p:txBody>
      </p:sp>
      <p:grpSp>
        <p:nvGrpSpPr>
          <p:cNvPr id="2" name="Group 4"/>
          <p:cNvGrpSpPr>
            <a:grpSpLocks/>
          </p:cNvGrpSpPr>
          <p:nvPr/>
        </p:nvGrpSpPr>
        <p:grpSpPr bwMode="auto">
          <a:xfrm>
            <a:off x="1057275" y="4914901"/>
            <a:ext cx="7943850" cy="403285"/>
            <a:chOff x="1153093" y="4031945"/>
            <a:chExt cx="7943402" cy="401669"/>
          </a:xfrm>
        </p:grpSpPr>
        <p:sp>
          <p:nvSpPr>
            <p:cNvPr id="17" name="TextBox 16"/>
            <p:cNvSpPr txBox="1"/>
            <p:nvPr/>
          </p:nvSpPr>
          <p:spPr>
            <a:xfrm>
              <a:off x="1153093" y="4031945"/>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61</a:t>
              </a:r>
              <a:endPar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a:t>
              </a:r>
              <a:r>
                <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62</a:t>
              </a:r>
              <a:endPar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70600090"/>
              </p:ext>
            </p:extLst>
          </p:nvPr>
        </p:nvGraphicFramePr>
        <p:xfrm>
          <a:off x="0" y="5334000"/>
          <a:ext cx="9006844" cy="1536384"/>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054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3711">
                <a:tc>
                  <a:txBody>
                    <a:bodyPr/>
                    <a:lstStyle/>
                    <a:p>
                      <a:pPr algn="l">
                        <a:spcAft>
                          <a:spcPts val="0"/>
                        </a:spcAft>
                      </a:pPr>
                      <a:r>
                        <a:rPr lang="th-TH" sz="1200" b="1" dirty="0">
                          <a:solidFill>
                            <a:schemeClr val="tx1"/>
                          </a:solidFill>
                          <a:effectLst/>
                          <a:latin typeface="TH SarabunPSK" panose="020B0500040200020003" pitchFamily="34" charset="-34"/>
                          <a:ea typeface="Tahoma" pitchFamily="34" charset="0"/>
                          <a:cs typeface="TH SarabunPSK" panose="020B0500040200020003" pitchFamily="34" charset="-34"/>
                        </a:rPr>
                        <a:t>เป้าหมาย ปี </a:t>
                      </a:r>
                      <a:r>
                        <a:rPr lang="en-US" sz="1200" b="1" dirty="0" smtClean="0">
                          <a:solidFill>
                            <a:schemeClr val="tx1"/>
                          </a:solidFill>
                          <a:effectLst/>
                          <a:latin typeface="TH SarabunPSK" panose="020B0500040200020003" pitchFamily="34" charset="-34"/>
                          <a:ea typeface="Tahoma" pitchFamily="34" charset="0"/>
                          <a:cs typeface="TH SarabunPSK" panose="020B0500040200020003" pitchFamily="34" charset="-34"/>
                        </a:rPr>
                        <a:t>62</a:t>
                      </a:r>
                      <a:endParaRPr lang="en-US" sz="1200" b="1"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การจัดทำรายงานงบการเงินกองทุนพัฒนาฝีมือแรงงานประจำเดือนของหน่วยงานได้อย่างถูกต้อง ครบถ้วน   ไม่น้อยกว่า</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5 เดือน</a:t>
                      </a:r>
                      <a:endParaRPr lang="th-TH"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การจัดทำรายงานงบการเงินกองทุนพัฒนาฝีมือแรงงานประจำเดือนของหน่วยงานได้อย่างถูกต้อง ครบถ้วน ไม่น้อยกว่า</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10 เดือน</a:t>
                      </a:r>
                      <a:endPar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1411868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984885"/>
          </a:xfrm>
          <a:prstGeom prst="rect">
            <a:avLst/>
          </a:prstGeom>
          <a:noFill/>
        </p:spPr>
        <p:txBody>
          <a:bodyPr>
            <a:spAutoFit/>
          </a:bodyPr>
          <a:lstStyle/>
          <a:p>
            <a:pPr fontAlgn="auto">
              <a:spcBef>
                <a:spcPts val="0"/>
              </a:spcBef>
              <a:spcAft>
                <a:spcPts val="0"/>
              </a:spcAft>
              <a:defRPr/>
            </a:pPr>
            <a:r>
              <a:rPr lang="th-TH" sz="3200" b="1" dirty="0">
                <a:latin typeface="TH SarabunPSK" panose="020B0500040200020003" pitchFamily="34" charset="-34"/>
                <a:cs typeface="TH SarabunPSK" panose="020B0500040200020003" pitchFamily="34" charset="-34"/>
              </a:rPr>
              <a:t>ตัวชี้วัดองค์ประกอบที่ 1 </a:t>
            </a:r>
            <a:r>
              <a:rPr lang="en-US" sz="2000" b="1" dirty="0">
                <a:latin typeface="TH SarabunPSK" panose="020B0500040200020003" pitchFamily="34" charset="-34"/>
                <a:cs typeface="TH SarabunPSK" panose="020B0500040200020003" pitchFamily="34" charset="-34"/>
              </a:rPr>
              <a:t>Function </a:t>
            </a:r>
            <a:r>
              <a:rPr lang="en-US" sz="2000" b="1" dirty="0" smtClean="0">
                <a:latin typeface="TH SarabunPSK" panose="020B0500040200020003" pitchFamily="34" charset="-34"/>
                <a:cs typeface="TH SarabunPSK" panose="020B0500040200020003" pitchFamily="34" charset="-34"/>
              </a:rPr>
              <a:t>Base </a:t>
            </a:r>
            <a:r>
              <a:rPr lang="th-TH" sz="2000" b="1" dirty="0" smtClean="0">
                <a:latin typeface="TH SarabunPSK" panose="020B0500040200020003" pitchFamily="34" charset="-34"/>
                <a:cs typeface="TH SarabunPSK" panose="020B0500040200020003" pitchFamily="34" charset="-34"/>
              </a:rPr>
              <a:t>(</a:t>
            </a:r>
            <a:r>
              <a:rPr lang="th-TH" sz="2000" b="1" dirty="0">
                <a:latin typeface="TH SarabunPSK" panose="020B0500040200020003" pitchFamily="34" charset="-34"/>
                <a:cs typeface="TH SarabunPSK" panose="020B0500040200020003" pitchFamily="34" charset="-34"/>
              </a:rPr>
              <a:t>สถาบันพัฒนาฝีมือแรงงาน / สำนักงานพัฒนาฝีมือ</a:t>
            </a:r>
            <a:r>
              <a:rPr lang="th-TH" sz="2000" b="1" dirty="0" smtClean="0">
                <a:latin typeface="TH SarabunPSK" panose="020B0500040200020003" pitchFamily="34" charset="-34"/>
                <a:cs typeface="TH SarabunPSK" panose="020B0500040200020003" pitchFamily="34" charset="-34"/>
              </a:rPr>
              <a:t>แรงงาน)</a:t>
            </a:r>
            <a:endParaRPr lang="th-TH" sz="2000" b="1" dirty="0">
              <a:latin typeface="TH SarabunPSK" panose="020B0500040200020003" pitchFamily="34" charset="-34"/>
              <a:cs typeface="TH SarabunPSK" panose="020B0500040200020003" pitchFamily="34" charset="-34"/>
            </a:endParaRPr>
          </a:p>
          <a:p>
            <a:pPr fontAlgn="auto">
              <a:spcBef>
                <a:spcPts val="0"/>
              </a:spcBef>
              <a:spcAft>
                <a:spcPts val="0"/>
              </a:spcAft>
              <a:defRPr/>
            </a:pP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การปฏิบัติ</a:t>
            </a:r>
            <a:r>
              <a:rPr lang="th-TH" sz="2500" b="1" dirty="0" smtClean="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ราชการของส่วนราชการระดับ</a:t>
            </a:r>
            <a:r>
              <a:rPr lang="th-TH" sz="2500" b="1" dirty="0">
                <a:solidFill>
                  <a:schemeClr val="tx1">
                    <a:lumMod val="65000"/>
                    <a:lumOff val="35000"/>
                  </a:schemeClr>
                </a:solidFill>
                <a:latin typeface="TH SarabunPSK" panose="020B0500040200020003" pitchFamily="34" charset="-34"/>
                <a:ea typeface="Tahoma" pitchFamily="34" charset="0"/>
                <a:cs typeface="TH SarabunPSK" panose="020B0500040200020003" pitchFamily="34" charset="-34"/>
              </a:rPr>
              <a:t>หน่วยงานภายใน </a:t>
            </a:r>
            <a:r>
              <a:rPr lang="th-TH" sz="2500" b="1" dirty="0">
                <a:solidFill>
                  <a:prstClr val="black"/>
                </a:solidFill>
                <a:latin typeface="TH SarabunPSK" panose="020B0500040200020003" pitchFamily="34" charset="-34"/>
                <a:ea typeface="Tahoma" pitchFamily="34" charset="0"/>
                <a:cs typeface="TH SarabunPSK" panose="020B0500040200020003" pitchFamily="34" charset="-34"/>
              </a:rPr>
              <a:t>ประจำปีงบประมาณ พ.ศ. </a:t>
            </a:r>
            <a:r>
              <a:rPr lang="th-TH" sz="2500" b="1" dirty="0" smtClean="0">
                <a:solidFill>
                  <a:prstClr val="black"/>
                </a:solidFill>
                <a:latin typeface="TH SarabunPSK" panose="020B0500040200020003" pitchFamily="34" charset="-34"/>
                <a:ea typeface="Tahoma" pitchFamily="34" charset="0"/>
                <a:cs typeface="TH SarabunPSK" panose="020B0500040200020003" pitchFamily="34" charset="-34"/>
              </a:rPr>
              <a:t>2562</a:t>
            </a:r>
            <a:endParaRPr lang="th-TH" sz="2500" b="1" dirty="0">
              <a:solidFill>
                <a:prstClr val="black"/>
              </a:solidFill>
              <a:latin typeface="TH SarabunPSK" panose="020B0500040200020003" pitchFamily="34" charset="-34"/>
              <a:ea typeface="Tahoma" pitchFamily="34" charset="0"/>
              <a:cs typeface="TH SarabunPSK" panose="020B0500040200020003" pitchFamily="34" charset="-34"/>
            </a:endParaRPr>
          </a:p>
        </p:txBody>
      </p:sp>
      <p:sp>
        <p:nvSpPr>
          <p:cNvPr id="11" name="Rounded Rectangle 3"/>
          <p:cNvSpPr/>
          <p:nvPr/>
        </p:nvSpPr>
        <p:spPr bwMode="gray">
          <a:xfrm>
            <a:off x="246856" y="990600"/>
            <a:ext cx="7324725" cy="685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fontAlgn="base">
              <a:lnSpc>
                <a:spcPts val="600"/>
              </a:lnSpc>
            </a:pPr>
            <a:r>
              <a:rPr lang="en-US" sz="1400" kern="0" dirty="0" smtClean="0">
                <a:solidFill>
                  <a:schemeClr val="tx1"/>
                </a:solidFill>
                <a:latin typeface="Tahoma" pitchFamily="34" charset="0"/>
                <a:ea typeface="Tahoma" pitchFamily="34" charset="0"/>
                <a:cs typeface="Tahoma" pitchFamily="34" charset="0"/>
              </a:rPr>
              <a:t>     1.4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ตัวชี้วัด </a:t>
            </a:r>
            <a:r>
              <a:rPr lang="en-US" sz="2200" kern="0" dirty="0" smtClean="0">
                <a:solidFill>
                  <a:schemeClr val="tx1"/>
                </a:solidFill>
                <a:latin typeface="TH SarabunPSK" panose="020B0500040200020003" pitchFamily="34" charset="-34"/>
                <a:ea typeface="Tahoma" pitchFamily="34" charset="0"/>
                <a:cs typeface="TH SarabunPSK" panose="020B0500040200020003" pitchFamily="34" charset="-34"/>
              </a:rPr>
              <a:t>:</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ความสำเร็จของ</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การเบิกจ่ายเงินกองทุนพัฒนาฝีมือแรงงานภาพรวม ประจำปี</a:t>
            </a:r>
          </a:p>
          <a:p>
            <a:pPr fontAlgn="base"/>
            <a:r>
              <a:rPr lang="th-TH" sz="2200" kern="0" dirty="0">
                <a:solidFill>
                  <a:schemeClr val="tx1"/>
                </a:solidFill>
                <a:latin typeface="TH SarabunPSK" panose="020B0500040200020003" pitchFamily="34" charset="-34"/>
                <a:ea typeface="Tahoma" pitchFamily="34" charset="0"/>
                <a:cs typeface="TH SarabunPSK" panose="020B0500040200020003" pitchFamily="34" charset="-34"/>
              </a:rPr>
              <a:t> </a:t>
            </a:r>
            <a:r>
              <a:rPr lang="th-TH" sz="2200" kern="0" dirty="0" smtClean="0">
                <a:solidFill>
                  <a:schemeClr val="tx1"/>
                </a:solidFill>
                <a:latin typeface="TH SarabunPSK" panose="020B0500040200020003" pitchFamily="34" charset="-34"/>
                <a:ea typeface="Tahoma" pitchFamily="34" charset="0"/>
                <a:cs typeface="TH SarabunPSK" panose="020B0500040200020003" pitchFamily="34" charset="-34"/>
              </a:rPr>
              <a:t>               งบประมาณ พ.ศ. 2562</a:t>
            </a:r>
            <a:endParaRPr lang="th-TH" sz="2200" kern="0" dirty="0">
              <a:solidFill>
                <a:schemeClr val="tx1"/>
              </a:solidFill>
              <a:latin typeface="TH SarabunPSK" panose="020B0500040200020003" pitchFamily="34" charset="-34"/>
              <a:ea typeface="Tahoma" pitchFamily="34" charset="0"/>
              <a:cs typeface="TH SarabunPSK" panose="020B0500040200020003" pitchFamily="34" charset="-34"/>
            </a:endParaRP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676400"/>
            <a:ext cx="439261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463802193"/>
              </p:ext>
            </p:extLst>
          </p:nvPr>
        </p:nvGraphicFramePr>
        <p:xfrm>
          <a:off x="152401" y="1981200"/>
          <a:ext cx="8610600" cy="259080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590800">
                <a:tc>
                  <a:txBody>
                    <a:bodyPr/>
                    <a:lstStyle/>
                    <a:p>
                      <a:pPr marL="0" indent="0">
                        <a:buNone/>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1.  ความสำเร็จของการบรรลุเป้าหมาย คือ การเบิกจ่ายเงินกองทุนพัฒนาฝีมือแรงงานของหน่วยงาน</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ตามที่ได้รับจัดสรรเพื่อดำเนินการตามภารกิจกองทุนพัฒนาฝีมือแรงงาน</a:t>
                      </a:r>
                      <a:endParaRPr lang="en-US" sz="1200" b="1" u="sng"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marL="0" indent="0">
                        <a:buNone/>
                        <a:defRPr/>
                      </a:pP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  พิจารณาจากผลการเบิกจ่ายเงินกองทุนฯตามที่ได้รับจัดสรรที่บันทึกข้อมูลในระบบรายงานข้อมูลกองส่งเสริมการพัฒนาฝีมือแรงงาน (</a:t>
                      </a:r>
                      <a:r>
                        <a:rPr lang="en-US" sz="1200" b="1" u="sng" dirty="0" smtClean="0">
                          <a:solidFill>
                            <a:srgbClr val="0070C0"/>
                          </a:solidFill>
                          <a:latin typeface="TH SarabunPSK" panose="020B0500040200020003" pitchFamily="34" charset="-34"/>
                          <a:ea typeface="Tahoma" panose="020B0604030504040204" pitchFamily="34" charset="0"/>
                          <a:cs typeface="TH SarabunPSK" panose="020B0500040200020003" pitchFamily="34" charset="-34"/>
                          <a:hlinkClick r:id="rId4"/>
                        </a:rPr>
                        <a:t>http://eit.dsd.go.th/cat3</a:t>
                      </a:r>
                      <a:r>
                        <a:rPr lang="th-TH" sz="12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p>
                    <a:p>
                      <a:pPr marL="0" indent="0">
                        <a:buNone/>
                        <a:defRPr/>
                      </a:pPr>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รอบที่ 1 ผลการดำเนินการระหว่างวันที่ 1 ตุลาคม 2561 - 31 มีนาคม 2562 และรอบที่ 2 ผลการดำเนินการระหว่างวันที่ 1 เมษายน - 30 กันยายน 2562</a:t>
                      </a:r>
                    </a:p>
                    <a:p>
                      <a:r>
                        <a:rPr lang="th-TH" sz="1200" b="1"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  เงินกองทุนพัฒนาฝีมือแรงงานที่หน่วยงานได้รับทั้งหมด หมายถึง </a:t>
                      </a:r>
                      <a:r>
                        <a:rPr lang="th-TH"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เงินกองทุนพัฒนาฝีมือแรงงานที่ได้รับจัดสรรประจำปี, เงินกองทุนฯ ที่หน่วยงานขอรับจัดสรรเพิ่มเติมระหว่างปี (ต้องเบิกจ่ายภายใน </a:t>
                      </a:r>
                    </a:p>
                    <a:p>
                      <a:r>
                        <a:rPr lang="th-TH"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15 วัน นับแต่วันที่ได้รับเงิน) และกรณีได้รับจัดสรรเงินแต่ไม่มีเหตุให้เบิกจ่ายต้องส่งคืนเงินภายในเดือน มี.ค. 2562 พร้อมชี้แจงเหตุผล </a:t>
                      </a:r>
                      <a:endParaRPr lang="en-US" sz="12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p>
                      <a:pPr marL="0" indent="0">
                        <a:buNone/>
                        <a:defRPr/>
                      </a:pPr>
                      <a:r>
                        <a:rPr lang="th-TH" sz="1200" b="1" spc="-5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4.   เจ้าภาพ </a:t>
                      </a:r>
                      <a:r>
                        <a:rPr lang="en-US"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กองส่งเสริมการพัฒนาฝีมือแรงงาน ผู้รับผิดชอบ </a:t>
                      </a:r>
                      <a:r>
                        <a:rPr lang="en-US"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นางกานต์รวี ปานดำ/นางสาวจิรัปภา ปิยะไพร/นางสาวสุรภา พ้นโศรก</a:t>
                      </a:r>
                      <a:r>
                        <a:rPr lang="en-US" sz="1200" b="1" spc="-2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โทรศัพท์ </a:t>
                      </a:r>
                      <a:r>
                        <a:rPr lang="en-US"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0</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r>
                        <a:rPr lang="en-US"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2245 </a:t>
                      </a:r>
                      <a:r>
                        <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3217,  0 2245 3649</a:t>
                      </a:r>
                      <a:r>
                        <a:rPr lang="en-US"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 </a:t>
                      </a:r>
                      <a:endParaRPr lang="th-TH" sz="1200" b="1"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marL="0" indent="0">
                        <a:buNone/>
                        <a:defRPr/>
                      </a:pPr>
                      <a:endParaRPr lang="en-US" sz="800" b="0" spc="-30" baseline="0"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p>
                      <a:pPr>
                        <a:defRPr/>
                      </a:pPr>
                      <a:r>
                        <a:rPr lang="th-TH" sz="1400" b="1" dirty="0" smtClean="0">
                          <a:solidFill>
                            <a:schemeClr val="tx1"/>
                          </a:solidFill>
                          <a:latin typeface="TH SarabunPSK" panose="020B0500040200020003" pitchFamily="34" charset="-34"/>
                          <a:ea typeface="Tahoma" panose="020B0604030504040204" pitchFamily="34" charset="0"/>
                          <a:cs typeface="TH SarabunPSK" panose="020B0500040200020003" pitchFamily="34" charset="-34"/>
                        </a:rPr>
                        <a:t>สูตรการคำนวณ (ถ้ามี)</a:t>
                      </a:r>
                      <a:endParaRPr lang="th-TH" sz="14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724400"/>
            <a:ext cx="8424863" cy="369332"/>
          </a:xfrm>
          <a:prstGeom prst="rect">
            <a:avLst/>
          </a:prstGeom>
          <a:noFill/>
          <a:ln w="9525">
            <a:noFill/>
            <a:miter lim="800000"/>
            <a:headEnd/>
            <a:tailEnd/>
          </a:ln>
        </p:spPr>
        <p:txBody>
          <a:bodyPr>
            <a:spAutoFit/>
          </a:bodyPr>
          <a:lstStyle/>
          <a:p>
            <a:r>
              <a:rPr lang="th-TH" sz="1800" b="1" dirty="0">
                <a:latin typeface="TH SarabunPSK" panose="020B0500040200020003" pitchFamily="34" charset="-34"/>
                <a:cs typeface="TH SarabunPSK" panose="020B0500040200020003" pitchFamily="34" charset="-34"/>
              </a:rPr>
              <a:t>เป้าหมายตามรอบประเมินที่..........</a:t>
            </a:r>
          </a:p>
        </p:txBody>
      </p:sp>
      <p:grpSp>
        <p:nvGrpSpPr>
          <p:cNvPr id="2" name="Group 4"/>
          <p:cNvGrpSpPr>
            <a:grpSpLocks/>
          </p:cNvGrpSpPr>
          <p:nvPr/>
        </p:nvGrpSpPr>
        <p:grpSpPr bwMode="auto">
          <a:xfrm>
            <a:off x="1057275" y="4914901"/>
            <a:ext cx="7943850" cy="403285"/>
            <a:chOff x="1153093" y="4031945"/>
            <a:chExt cx="7943402" cy="401669"/>
          </a:xfrm>
        </p:grpSpPr>
        <p:sp>
          <p:nvSpPr>
            <p:cNvPr id="17" name="TextBox 16"/>
            <p:cNvSpPr txBox="1"/>
            <p:nvPr/>
          </p:nvSpPr>
          <p:spPr>
            <a:xfrm>
              <a:off x="1153093" y="4031945"/>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61</a:t>
              </a:r>
              <a:endPar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a:t>
              </a:r>
              <a:r>
                <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62</a:t>
              </a:r>
              <a:endPar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nvPr>
        </p:nvGraphicFramePr>
        <p:xfrm>
          <a:off x="0" y="5334000"/>
          <a:ext cx="9006844" cy="1364255"/>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054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3711">
                <a:tc>
                  <a:txBody>
                    <a:bodyPr/>
                    <a:lstStyle/>
                    <a:p>
                      <a:pPr algn="l">
                        <a:spcAft>
                          <a:spcPts val="0"/>
                        </a:spcAft>
                      </a:pPr>
                      <a:r>
                        <a:rPr lang="th-TH" sz="1200" b="1" dirty="0">
                          <a:solidFill>
                            <a:schemeClr val="tx1"/>
                          </a:solidFill>
                          <a:effectLst/>
                          <a:latin typeface="TH SarabunPSK" panose="020B0500040200020003" pitchFamily="34" charset="-34"/>
                          <a:ea typeface="Tahoma" pitchFamily="34" charset="0"/>
                          <a:cs typeface="TH SarabunPSK" panose="020B0500040200020003" pitchFamily="34" charset="-34"/>
                        </a:rPr>
                        <a:t>เป้าหมาย ปี </a:t>
                      </a:r>
                      <a:r>
                        <a:rPr lang="en-US" sz="1200" b="1" dirty="0" smtClean="0">
                          <a:solidFill>
                            <a:schemeClr val="tx1"/>
                          </a:solidFill>
                          <a:effectLst/>
                          <a:latin typeface="TH SarabunPSK" panose="020B0500040200020003" pitchFamily="34" charset="-34"/>
                          <a:ea typeface="Tahoma" pitchFamily="34" charset="0"/>
                          <a:cs typeface="TH SarabunPSK" panose="020B0500040200020003" pitchFamily="34" charset="-34"/>
                        </a:rPr>
                        <a:t>62</a:t>
                      </a:r>
                      <a:endParaRPr lang="en-US" sz="1200" b="1"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rPr>
                        <a:t>เบิกจ่ายเงินกองทุนฯไม่น้อยกว่า      ร้อยละ 52</a:t>
                      </a:r>
                      <a:r>
                        <a:rPr lang="en-US"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rPr>
                        <a:t>.29</a:t>
                      </a:r>
                      <a:endPar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endParaRPr>
                    </a:p>
                    <a:p>
                      <a:pPr marL="0" indent="0" algn="l">
                        <a:buFont typeface="Arial" panose="020B0604020202020204" pitchFamily="34" charset="0"/>
                        <a:buNone/>
                      </a:pPr>
                      <a:endParaRPr lang="th-TH"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lvl="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rPr>
                        <a:t>เบิกจ่ายเงินกองทุนฯภาพรวม          ไม่น้อยกว่า ร้อยละ 96</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1200" b="0" kern="1200" dirty="0" smtClean="0">
                        <a:solidFill>
                          <a:schemeClr val="tx1"/>
                        </a:solidFill>
                        <a:effectLst/>
                        <a:latin typeface="TH SarabunPSK" panose="020B0500040200020003" pitchFamily="34" charset="-34"/>
                        <a:ea typeface="Tahoma" pitchFamily="34" charset="0"/>
                        <a:cs typeface="TH SarabunPSK" panose="020B0500040200020003" pitchFamily="34" charset="-34"/>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kern="1200" dirty="0">
                        <a:solidFill>
                          <a:schemeClr val="tx1"/>
                        </a:solidFill>
                        <a:effectLst/>
                        <a:latin typeface="TH SarabunPSK" panose="020B0500040200020003" pitchFamily="34" charset="-34"/>
                        <a:ea typeface="Tahoma" pitchFamily="34" charset="0"/>
                        <a:cs typeface="TH SarabunPSK" panose="020B0500040200020003" pitchFamily="34" charset="-34"/>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nvPr>
        </p:nvGraphicFramePr>
        <p:xfrm>
          <a:off x="1557338" y="3097642"/>
          <a:ext cx="6865142" cy="1889760"/>
        </p:xfrm>
        <a:graphic>
          <a:graphicData uri="http://schemas.openxmlformats.org/drawingml/2006/table">
            <a:tbl>
              <a:tblPr firstRow="1" bandRow="1">
                <a:tableStyleId>{5C22544A-7EE6-4342-B048-85BDC9FD1C3A}</a:tableStyleId>
              </a:tblPr>
              <a:tblGrid>
                <a:gridCol w="643607">
                  <a:extLst>
                    <a:ext uri="{9D8B030D-6E8A-4147-A177-3AD203B41FA5}"/>
                  </a:extLst>
                </a:gridCol>
                <a:gridCol w="5148856">
                  <a:extLst>
                    <a:ext uri="{9D8B030D-6E8A-4147-A177-3AD203B41FA5}"/>
                  </a:extLst>
                </a:gridCol>
                <a:gridCol w="1072679">
                  <a:extLst>
                    <a:ext uri="{9D8B030D-6E8A-4147-A177-3AD203B41FA5}"/>
                  </a:extLst>
                </a:gridCol>
              </a:tblGrid>
              <a:tr h="69324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0" dirty="0" smtClean="0">
                        <a:solidFill>
                          <a:schemeClr val="tx1"/>
                        </a:solidFill>
                        <a:latin typeface="TH SarabunPSK" panose="020B0500040200020003" pitchFamily="34" charset="-34"/>
                        <a:ea typeface="Tahoma" pitchFamily="34" charset="0"/>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0" dirty="0" smtClean="0">
                        <a:solidFill>
                          <a:schemeClr val="tx1"/>
                        </a:solidFill>
                        <a:latin typeface="TH SarabunPSK" panose="020B0500040200020003" pitchFamily="34" charset="-34"/>
                        <a:ea typeface="Tahoma" pitchFamily="34" charset="0"/>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0" dirty="0" smtClean="0">
                        <a:solidFill>
                          <a:schemeClr val="tx1"/>
                        </a:solidFill>
                        <a:latin typeface="TH SarabunPSK" panose="020B0500040200020003" pitchFamily="34" charset="-34"/>
                        <a:ea typeface="Tahoma" pitchFamily="34" charset="0"/>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14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เงินกองทุนพัฒนาฝีมือแรงงานที่หน่วยงานเบิกจ่ายภาพรวม (พิจารณาจาก </a:t>
                      </a:r>
                      <a:r>
                        <a:rPr lang="en-US" sz="14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cat3</a:t>
                      </a:r>
                      <a:r>
                        <a:rPr lang="th-TH" sz="1400" b="1" kern="1200" dirty="0" smtClean="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a:t>
                      </a:r>
                      <a:endParaRPr lang="th-TH" sz="1400" b="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TH SarabunPSK" panose="020B0500040200020003" pitchFamily="34" charset="-34"/>
                          <a:ea typeface="Tahoma" pitchFamily="34" charset="0"/>
                          <a:cs typeface="TH SarabunPSK" panose="020B0500040200020003" pitchFamily="34" charset="-34"/>
                        </a:rPr>
                        <a:t>X</a:t>
                      </a:r>
                      <a:r>
                        <a:rPr lang="en-US" sz="1400" b="1" baseline="0" dirty="0">
                          <a:solidFill>
                            <a:schemeClr val="tx1"/>
                          </a:solidFill>
                          <a:latin typeface="TH SarabunPSK" panose="020B0500040200020003" pitchFamily="34" charset="-34"/>
                          <a:ea typeface="Tahoma" pitchFamily="34" charset="0"/>
                          <a:cs typeface="TH SarabunPSK" panose="020B0500040200020003" pitchFamily="34" charset="-34"/>
                        </a:rPr>
                        <a:t> 100</a:t>
                      </a:r>
                      <a:endParaRPr lang="th-TH" sz="1400" b="1" dirty="0">
                        <a:solidFill>
                          <a:schemeClr val="tx1"/>
                        </a:solidFill>
                        <a:latin typeface="TH SarabunPSK" panose="020B0500040200020003" pitchFamily="34" charset="-34"/>
                        <a:ea typeface="Tahoma" pitchFamily="34" charset="0"/>
                        <a:cs typeface="TH SarabunPSK" panose="020B0500040200020003" pitchFamily="34" charset="-34"/>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693245">
                <a:tc vMerge="1">
                  <a:txBody>
                    <a:bodyPr/>
                    <a:lstStyle/>
                    <a:p>
                      <a:endParaRPr lang="th-TH" dirty="0"/>
                    </a:p>
                  </a:txBody>
                  <a:tcPr>
                    <a:noFill/>
                  </a:tcPr>
                </a:tc>
                <a:tc>
                  <a:txBody>
                    <a:bodyPr/>
                    <a:lstStyle/>
                    <a:p>
                      <a:pPr algn="ctr"/>
                      <a:r>
                        <a:rPr lang="th-TH" sz="1400" b="1" dirty="0" smtClean="0">
                          <a:latin typeface="TH SarabunPSK" panose="020B0500040200020003" pitchFamily="34" charset="-34"/>
                          <a:ea typeface="Tahoma" panose="020B0604030504040204" pitchFamily="34" charset="0"/>
                          <a:cs typeface="TH SarabunPSK" panose="020B0500040200020003" pitchFamily="34" charset="-34"/>
                        </a:rPr>
                        <a:t>    </a:t>
                      </a:r>
                      <a:r>
                        <a:rPr lang="th-TH" sz="1400" b="1" baseline="0" dirty="0" smtClean="0">
                          <a:latin typeface="TH SarabunPSK" panose="020B0500040200020003" pitchFamily="34" charset="-34"/>
                          <a:ea typeface="Tahoma" panose="020B0604030504040204" pitchFamily="34" charset="0"/>
                          <a:cs typeface="TH SarabunPSK" panose="020B0500040200020003" pitchFamily="34" charset="-34"/>
                        </a:rPr>
                        <a:t> เงินกองทุนพัฒนาฝีมือแรงงานที่หน่วยงานได้รับทั้งหมด</a:t>
                      </a:r>
                      <a:endParaRPr lang="en-US" sz="1400" b="1" baseline="0" dirty="0" smtClean="0">
                        <a:latin typeface="TH SarabunPSK" panose="020B0500040200020003" pitchFamily="34" charset="-34"/>
                        <a:ea typeface="Tahoma" panose="020B0604030504040204" pitchFamily="34" charset="0"/>
                        <a:cs typeface="TH SarabunPSK" panose="020B0500040200020003" pitchFamily="34" charset="-34"/>
                      </a:endParaRPr>
                    </a:p>
                    <a:p>
                      <a:pPr algn="ctr"/>
                      <a:endParaRPr lang="en-US" sz="1400" b="0" baseline="0" dirty="0" smtClean="0">
                        <a:latin typeface="TH SarabunPSK" panose="020B0500040200020003" pitchFamily="34" charset="-34"/>
                        <a:ea typeface="Tahoma" pitchFamily="34" charset="0"/>
                        <a:cs typeface="TH SarabunPSK" panose="020B0500040200020003" pitchFamily="34" charset="-34"/>
                      </a:endParaRPr>
                    </a:p>
                    <a:p>
                      <a:pPr algn="ctr"/>
                      <a:endParaRPr lang="en-US" sz="1400" b="0" baseline="0" dirty="0" smtClean="0">
                        <a:latin typeface="TH SarabunPSK" panose="020B0500040200020003" pitchFamily="34" charset="-34"/>
                        <a:ea typeface="Tahoma" pitchFamily="34" charset="0"/>
                        <a:cs typeface="TH SarabunPSK" panose="020B0500040200020003" pitchFamily="34" charset="-34"/>
                      </a:endParaRPr>
                    </a:p>
                    <a:p>
                      <a:pPr algn="ctr"/>
                      <a:r>
                        <a:rPr lang="th-TH" sz="1400" b="0" dirty="0" smtClean="0">
                          <a:latin typeface="TH SarabunPSK" panose="020B0500040200020003" pitchFamily="34" charset="-34"/>
                          <a:ea typeface="Tahoma" pitchFamily="34" charset="0"/>
                          <a:cs typeface="TH SarabunPSK" panose="020B0500040200020003" pitchFamily="34" charset="-34"/>
                        </a:rPr>
                        <a:t>     </a:t>
                      </a:r>
                      <a:endParaRPr lang="th-TH" sz="1400" b="0" dirty="0">
                        <a:latin typeface="TH SarabunPSK" panose="020B0500040200020003" pitchFamily="34" charset="-34"/>
                        <a:ea typeface="Tahoma" pitchFamily="34" charset="0"/>
                        <a:cs typeface="TH SarabunPSK" panose="020B0500040200020003" pitchFamily="34" charset="-34"/>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Tree>
    <p:extLst>
      <p:ext uri="{BB962C8B-B14F-4D97-AF65-F5344CB8AC3E}">
        <p14:creationId xmlns:p14="http://schemas.microsoft.com/office/powerpoint/2010/main" val="42385171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275" y="719138"/>
            <a:ext cx="7324725" cy="54962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600" b="1" kern="0" smtClean="0">
                <a:solidFill>
                  <a:schemeClr val="tx1"/>
                </a:solidFill>
                <a:latin typeface="TH SarabunPSK" panose="020B0500040200020003" pitchFamily="34" charset="-34"/>
                <a:ea typeface="Tahoma" pitchFamily="34" charset="0"/>
                <a:cs typeface="TH SarabunPSK" panose="020B0500040200020003" pitchFamily="34" charset="-34"/>
              </a:rPr>
              <a:t>     1.5 </a:t>
            </a:r>
            <a:r>
              <a:rPr lang="th-TH" sz="1600" b="1" kern="0" smtClean="0">
                <a:solidFill>
                  <a:schemeClr val="tx1"/>
                </a:solidFill>
                <a:latin typeface="TH SarabunPSK" panose="020B0500040200020003" pitchFamily="34" charset="-34"/>
                <a:ea typeface="Tahoma" pitchFamily="34" charset="0"/>
                <a:cs typeface="TH SarabunPSK" panose="020B0500040200020003" pitchFamily="34" charset="-34"/>
              </a:rPr>
              <a:t>ตัวชี้วัด </a:t>
            </a:r>
            <a:r>
              <a:rPr lang="en-US" sz="1600" b="1" kern="0" dirty="0" smtClean="0">
                <a:solidFill>
                  <a:schemeClr val="tx1"/>
                </a:solidFill>
                <a:latin typeface="TH SarabunPSK" panose="020B0500040200020003" pitchFamily="34" charset="-34"/>
                <a:ea typeface="Tahoma" pitchFamily="34" charset="0"/>
                <a:cs typeface="TH SarabunPSK" panose="020B0500040200020003" pitchFamily="34" charset="-34"/>
              </a:rPr>
              <a:t>: </a:t>
            </a:r>
            <a:r>
              <a:rPr lang="th-TH" sz="1600" b="1" kern="0" dirty="0" smtClean="0">
                <a:solidFill>
                  <a:schemeClr val="tx1"/>
                </a:solidFill>
                <a:latin typeface="TH SarabunPSK" panose="020B0500040200020003" pitchFamily="34" charset="-34"/>
                <a:ea typeface="Tahoma" pitchFamily="34" charset="0"/>
                <a:cs typeface="TH SarabunPSK" panose="020B0500040200020003" pitchFamily="34" charset="-34"/>
              </a:rPr>
              <a:t>ความสำเร็จ</a:t>
            </a:r>
            <a:r>
              <a:rPr lang="th-TH" sz="1600" b="1" dirty="0" smtClean="0">
                <a:latin typeface="TH SarabunPSK" panose="020B0500040200020003" pitchFamily="34" charset="-34"/>
                <a:ea typeface="Tahoma" panose="020B0604030504040204" pitchFamily="34" charset="0"/>
                <a:cs typeface="TH SarabunPSK" panose="020B0500040200020003" pitchFamily="34" charset="-34"/>
              </a:rPr>
              <a:t>ของการบรรลุเป้าหมายการให้กู้ยืมเงินกองทุนพัฒนาฝีมือแรงงาน</a:t>
            </a:r>
            <a:endParaRPr lang="th-TH" sz="1600" b="1" kern="0" dirty="0">
              <a:solidFill>
                <a:schemeClr val="tx1"/>
              </a:solidFill>
              <a:latin typeface="TH SarabunPSK" panose="020B0500040200020003" pitchFamily="34" charset="-34"/>
              <a:ea typeface="Tahoma" pitchFamily="34" charset="0"/>
              <a:cs typeface="TH SarabunPSK" panose="020B0500040200020003" pitchFamily="34" charset="-34"/>
            </a:endParaRPr>
          </a:p>
        </p:txBody>
      </p:sp>
      <p:sp>
        <p:nvSpPr>
          <p:cNvPr id="2053" name="TextBox 11"/>
          <p:cNvSpPr txBox="1">
            <a:spLocks noChangeArrowheads="1"/>
          </p:cNvSpPr>
          <p:nvPr/>
        </p:nvSpPr>
        <p:spPr bwMode="auto">
          <a:xfrm>
            <a:off x="152400" y="1371600"/>
            <a:ext cx="8763000" cy="261610"/>
          </a:xfrm>
          <a:prstGeom prst="rect">
            <a:avLst/>
          </a:prstGeom>
          <a:noFill/>
          <a:ln w="9525">
            <a:noFill/>
            <a:miter lim="800000"/>
            <a:headEnd/>
            <a:tailEnd/>
          </a:ln>
        </p:spPr>
        <p:txBody>
          <a:bodyPr wrap="square">
            <a:spAutoFit/>
          </a:bodyPr>
          <a:lstStyle/>
          <a:p>
            <a:r>
              <a:rPr lang="th-TH" sz="1100" b="1" dirty="0" smtClean="0">
                <a:latin typeface="Tahoma" pitchFamily="34" charset="0"/>
                <a:cs typeface="Tahoma" pitchFamily="34" charset="0"/>
              </a:rPr>
              <a:t>คำอธิบาย</a:t>
            </a:r>
            <a:endParaRPr lang="en-US" sz="11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3" name="ตาราง 9"/>
          <p:cNvGraphicFramePr>
            <a:graphicFrameLocks noGrp="1"/>
          </p:cNvGraphicFramePr>
          <p:nvPr>
            <p:extLst>
              <p:ext uri="{D42A27DB-BD31-4B8C-83A1-F6EECF244321}">
                <p14:modId xmlns:p14="http://schemas.microsoft.com/office/powerpoint/2010/main" val="3701521594"/>
              </p:ext>
            </p:extLst>
          </p:nvPr>
        </p:nvGraphicFramePr>
        <p:xfrm>
          <a:off x="190500" y="1649956"/>
          <a:ext cx="8610600" cy="2286000"/>
        </p:xfrm>
        <a:graphic>
          <a:graphicData uri="http://schemas.openxmlformats.org/drawingml/2006/table">
            <a:tbl>
              <a:tblPr firstRow="1" bandRow="1">
                <a:tableStyleId>{5C22544A-7EE6-4342-B048-85BDC9FD1C3A}</a:tableStyleId>
              </a:tblPr>
              <a:tblGrid>
                <a:gridCol w="8610600">
                  <a:extLst>
                    <a:ext uri="{9D8B030D-6E8A-4147-A177-3AD203B41FA5}">
                      <a16:colId xmlns="" xmlns:a16="http://schemas.microsoft.com/office/drawing/2014/main" val="20000"/>
                    </a:ext>
                  </a:extLst>
                </a:gridCol>
              </a:tblGrid>
              <a:tr h="22110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คือ หน่วยงานสามารถทำสัญญาและจ่ายเงินกู้ยืมกองทุนพัฒนาฝีมือแรงงานให้แก่ผู้ยื่นคำขอกู้ที่ได้รับอนุมัติ ได้ตามเป้าหมายวงเงินให้กู้ยืมที่ได้รับ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การจัดสรร</a:t>
                      </a:r>
                      <a:r>
                        <a:rPr lang="th-TH" sz="900" b="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ในปีงบประมาณ พ.ศ. 2562</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พิจารณาจากการดำเนินงานที่บรรลุเป้าหมาย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ความสำเร็จของการบรรลุเป้าหมาย</a:t>
                      </a:r>
                      <a:r>
                        <a:rPr kumimoji="0" lang="th-TH" sz="9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การให้กู้ยืมเงินกองทุนพัฒนาฝีมือแรงงานในปีงบประมาณ พ.ศ. 2562 เทียบกับ เป้าหมายของวงเงินให้กู้ยืมที่ได้รับการจัดสรรในปีงบประมาณ</a:t>
                      </a:r>
                      <a:br>
                        <a:rPr kumimoji="0" lang="th-TH" sz="9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br>
                      <a:r>
                        <a:rPr kumimoji="0" lang="th-TH" sz="9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พ.ศ. 2562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9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2) จำนวนเงินที่มีการให้กู้ยืมในปีงบประมาณ พ.ศ. 2562 คือ จำนวนเงินที่มีการทำสัญญาและจ่ายเงินให้แก่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ผู้ยื่นคำขอกู้ที่ได้รับอนุมัติ</a:t>
                      </a:r>
                      <a:r>
                        <a:rPr kumimoji="0" lang="th-TH" sz="9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ในปีงบประมาณ พ.ศ. 2562</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สำเนาสัญญากู้ยืมเงินกองทุนพัฒนาฝีมือแรงงาน</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นางจันเพ็ญ  ศรีเล็ก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2643 6039</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อื่นๆ</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(ถ้ามี)</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a:t>
                      </a: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lgn="l"/>
                      <a:r>
                        <a:rPr lang="en-US" sz="900" b="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th-TH" sz="900" b="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algn="ctr"/>
                      <a:endParaRPr lang="th-TH" sz="900" b="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2056" name="TextBox 14"/>
          <p:cNvSpPr txBox="1">
            <a:spLocks noChangeArrowheads="1"/>
          </p:cNvSpPr>
          <p:nvPr/>
        </p:nvSpPr>
        <p:spPr bwMode="auto">
          <a:xfrm>
            <a:off x="34925" y="4221088"/>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เป้าหมายตามรอบประเมินที่..........</a:t>
            </a:r>
          </a:p>
        </p:txBody>
      </p:sp>
      <p:grpSp>
        <p:nvGrpSpPr>
          <p:cNvPr id="2" name="Group 4"/>
          <p:cNvGrpSpPr>
            <a:grpSpLocks/>
          </p:cNvGrpSpPr>
          <p:nvPr/>
        </p:nvGrpSpPr>
        <p:grpSpPr bwMode="auto">
          <a:xfrm>
            <a:off x="1057275" y="4276651"/>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437520448"/>
              </p:ext>
            </p:extLst>
          </p:nvPr>
        </p:nvGraphicFramePr>
        <p:xfrm>
          <a:off x="66675" y="4695751"/>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endParaRPr lang="th-TH" sz="800" b="0" kern="1200" dirty="0">
                        <a:solidFill>
                          <a:srgbClr val="FF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จำนวนเงินที่มีการทำสัญญา</a:t>
                      </a:r>
                      <a:r>
                        <a:rPr lang="th-TH"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และจ่ายเงินกู้ยืมกองทุนพัฒนาฝีมือแรงงานให้แก่ผู้ยื่นคำขอกู้ที่ได้รับอนุมัติ </a:t>
                      </a:r>
                      <a:br>
                        <a:rPr lang="th-TH"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ในปีงบประมาณ</a:t>
                      </a:r>
                      <a:r>
                        <a:rPr lang="th-TH" sz="800" b="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พ.ศ. 2562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800" b="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ได้ร้อยละ 100</a:t>
                      </a: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
        <p:nvSpPr>
          <p:cNvPr id="3" name="กล่องข้อความ 2"/>
          <p:cNvSpPr txBox="1"/>
          <p:nvPr/>
        </p:nvSpPr>
        <p:spPr>
          <a:xfrm>
            <a:off x="2843808" y="3178352"/>
            <a:ext cx="3733800" cy="230832"/>
          </a:xfrm>
          <a:prstGeom prst="rect">
            <a:avLst/>
          </a:prstGeom>
          <a:noFill/>
        </p:spPr>
        <p:txBody>
          <a:bodyPr wrap="square" rtlCol="0">
            <a:spAutoFit/>
          </a:bodyPr>
          <a:lstStyle/>
          <a:p>
            <a:pPr algn="ctr"/>
            <a:r>
              <a:rPr lang="th-TH" sz="900" dirty="0">
                <a:latin typeface="Tahoma" panose="020B0604030504040204" pitchFamily="34" charset="0"/>
                <a:ea typeface="Tahoma" panose="020B0604030504040204" pitchFamily="34" charset="0"/>
                <a:cs typeface="Tahoma" panose="020B0604030504040204" pitchFamily="34" charset="0"/>
              </a:rPr>
              <a:t>จำนวนเงินที่</a:t>
            </a:r>
            <a:r>
              <a:rPr lang="th-TH" sz="900" dirty="0" smtClean="0">
                <a:latin typeface="Tahoma" panose="020B0604030504040204" pitchFamily="34" charset="0"/>
                <a:ea typeface="Tahoma" panose="020B0604030504040204" pitchFamily="34" charset="0"/>
                <a:cs typeface="Tahoma" panose="020B0604030504040204" pitchFamily="34" charset="0"/>
              </a:rPr>
              <a:t>มีการให้กู้ยืม ใน</a:t>
            </a:r>
            <a:r>
              <a:rPr lang="th-TH" sz="900" dirty="0">
                <a:latin typeface="Tahoma" panose="020B0604030504040204" pitchFamily="34" charset="0"/>
                <a:ea typeface="Tahoma" panose="020B0604030504040204" pitchFamily="34" charset="0"/>
                <a:cs typeface="Tahoma" panose="020B0604030504040204" pitchFamily="34" charset="0"/>
              </a:rPr>
              <a:t>ปีงบประมาณ พ.ศ. </a:t>
            </a:r>
            <a:r>
              <a:rPr lang="th-TH" sz="900" dirty="0" smtClean="0">
                <a:latin typeface="Tahoma" panose="020B0604030504040204" pitchFamily="34" charset="0"/>
                <a:ea typeface="Tahoma" panose="020B0604030504040204" pitchFamily="34" charset="0"/>
                <a:cs typeface="Tahoma" panose="020B0604030504040204" pitchFamily="34" charset="0"/>
              </a:rPr>
              <a:t>2562</a:t>
            </a:r>
            <a:endParaRPr lang="en-US" sz="900" dirty="0">
              <a:latin typeface="Tahoma" panose="020B0604030504040204" pitchFamily="34" charset="0"/>
              <a:ea typeface="Tahoma" panose="020B0604030504040204" pitchFamily="34" charset="0"/>
              <a:cs typeface="Tahoma" panose="020B0604030504040204" pitchFamily="34" charset="0"/>
            </a:endParaRPr>
          </a:p>
        </p:txBody>
      </p:sp>
      <p:sp>
        <p:nvSpPr>
          <p:cNvPr id="23" name="กล่องข้อความ 22"/>
          <p:cNvSpPr txBox="1"/>
          <p:nvPr/>
        </p:nvSpPr>
        <p:spPr>
          <a:xfrm>
            <a:off x="3059832" y="3418384"/>
            <a:ext cx="3733800" cy="230832"/>
          </a:xfrm>
          <a:prstGeom prst="rect">
            <a:avLst/>
          </a:prstGeom>
          <a:noFill/>
        </p:spPr>
        <p:txBody>
          <a:bodyPr wrap="square" rtlCol="0">
            <a:spAutoFit/>
          </a:bodyPr>
          <a:lstStyle/>
          <a:p>
            <a:pPr algn="ctr"/>
            <a:r>
              <a:rPr lang="th-TH" sz="900" dirty="0" smtClean="0">
                <a:latin typeface="Tahoma" panose="020B0604030504040204" pitchFamily="34" charset="0"/>
                <a:ea typeface="Tahoma" panose="020B0604030504040204" pitchFamily="34" charset="0"/>
                <a:cs typeface="Tahoma" panose="020B0604030504040204" pitchFamily="34" charset="0"/>
              </a:rPr>
              <a:t>เป้าหมายของวงเงินให้กู้ยืมที่ได้รับการจัดสรร </a:t>
            </a:r>
            <a:r>
              <a:rPr lang="th-TH" sz="900" dirty="0">
                <a:latin typeface="Tahoma" panose="020B0604030504040204" pitchFamily="34" charset="0"/>
                <a:ea typeface="Tahoma" panose="020B0604030504040204" pitchFamily="34" charset="0"/>
                <a:cs typeface="Tahoma" panose="020B0604030504040204" pitchFamily="34" charset="0"/>
              </a:rPr>
              <a:t>ในปีงบประมาณ พ.ศ. 2562</a:t>
            </a:r>
            <a:endParaRPr lang="en-US" sz="900" dirty="0">
              <a:latin typeface="Tahoma" panose="020B0604030504040204" pitchFamily="34" charset="0"/>
              <a:ea typeface="Tahoma" panose="020B0604030504040204" pitchFamily="34" charset="0"/>
              <a:cs typeface="Tahoma" panose="020B0604030504040204" pitchFamily="34" charset="0"/>
            </a:endParaRPr>
          </a:p>
        </p:txBody>
      </p:sp>
      <p:sp>
        <p:nvSpPr>
          <p:cNvPr id="25" name="กล่องข้อความ 2"/>
          <p:cNvSpPr txBox="1"/>
          <p:nvPr/>
        </p:nvSpPr>
        <p:spPr>
          <a:xfrm>
            <a:off x="6084168" y="3270176"/>
            <a:ext cx="500066" cy="230832"/>
          </a:xfrm>
          <a:prstGeom prst="rect">
            <a:avLst/>
          </a:prstGeom>
          <a:noFill/>
        </p:spPr>
        <p:txBody>
          <a:bodyPr wrap="square" rtlCol="0">
            <a:spAutoFit/>
          </a:bodyPr>
          <a:lstStyle/>
          <a:p>
            <a:pPr algn="ctr"/>
            <a:r>
              <a:rPr lang="en-US" sz="900" dirty="0" smtClean="0">
                <a:latin typeface="Tahoma" panose="020B0604030504040204" pitchFamily="34" charset="0"/>
                <a:ea typeface="Tahoma" panose="020B0604030504040204" pitchFamily="34" charset="0"/>
                <a:cs typeface="Tahoma" panose="020B0604030504040204" pitchFamily="34" charset="0"/>
              </a:rPr>
              <a:t>X 100</a:t>
            </a:r>
            <a:endParaRPr lang="en-US" sz="900" dirty="0">
              <a:latin typeface="Tahoma" panose="020B0604030504040204" pitchFamily="34" charset="0"/>
              <a:ea typeface="Tahoma" panose="020B0604030504040204" pitchFamily="34" charset="0"/>
              <a:cs typeface="Tahoma" panose="020B0604030504040204" pitchFamily="34" charset="0"/>
            </a:endParaRPr>
          </a:p>
        </p:txBody>
      </p:sp>
      <p:cxnSp>
        <p:nvCxnSpPr>
          <p:cNvPr id="28" name="ตัวเชื่อมต่อตรง 27"/>
          <p:cNvCxnSpPr/>
          <p:nvPr/>
        </p:nvCxnSpPr>
        <p:spPr>
          <a:xfrm>
            <a:off x="3275856" y="3418384"/>
            <a:ext cx="280831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2643914"/>
      </p:ext>
    </p:extLst>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6147</TotalTime>
  <Words>12211</Words>
  <Application>Microsoft Office PowerPoint</Application>
  <PresentationFormat>On-screen Show (4:3)</PresentationFormat>
  <Paragraphs>1316</Paragraphs>
  <Slides>28</Slides>
  <Notes>3</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ชุดรูปแบบของ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Admin</dc:creator>
  <cp:lastModifiedBy>prue</cp:lastModifiedBy>
  <cp:revision>656</cp:revision>
  <cp:lastPrinted>2018-09-23T21:31:56Z</cp:lastPrinted>
  <dcterms:created xsi:type="dcterms:W3CDTF">2017-10-26T14:32:22Z</dcterms:created>
  <dcterms:modified xsi:type="dcterms:W3CDTF">2018-11-02T01:41:25Z</dcterms:modified>
</cp:coreProperties>
</file>