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10" d="100"/>
          <a:sy n="110" d="100"/>
        </p:scale>
        <p:origin x="-72" y="15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7F897B-4B6B-4B09-A315-9F2331876688}" type="datetimeFigureOut">
              <a:rPr lang="en-US" smtClean="0"/>
              <a:t>01-Nov-18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D611C-A3E1-4EE7-8D64-7C6BA9E2E5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37357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7F897B-4B6B-4B09-A315-9F2331876688}" type="datetimeFigureOut">
              <a:rPr lang="en-US" smtClean="0"/>
              <a:t>01-Nov-18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D611C-A3E1-4EE7-8D64-7C6BA9E2E5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67281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7F897B-4B6B-4B09-A315-9F2331876688}" type="datetimeFigureOut">
              <a:rPr lang="en-US" smtClean="0"/>
              <a:t>01-Nov-18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D611C-A3E1-4EE7-8D64-7C6BA9E2E5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64077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7F897B-4B6B-4B09-A315-9F2331876688}" type="datetimeFigureOut">
              <a:rPr lang="en-US" smtClean="0"/>
              <a:t>01-Nov-18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D611C-A3E1-4EE7-8D64-7C6BA9E2E5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15276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7F897B-4B6B-4B09-A315-9F2331876688}" type="datetimeFigureOut">
              <a:rPr lang="en-US" smtClean="0"/>
              <a:t>01-Nov-18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D611C-A3E1-4EE7-8D64-7C6BA9E2E5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62431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7F897B-4B6B-4B09-A315-9F2331876688}" type="datetimeFigureOut">
              <a:rPr lang="en-US" smtClean="0"/>
              <a:t>01-Nov-18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D611C-A3E1-4EE7-8D64-7C6BA9E2E5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03651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7F897B-4B6B-4B09-A315-9F2331876688}" type="datetimeFigureOut">
              <a:rPr lang="en-US" smtClean="0"/>
              <a:t>01-Nov-18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D611C-A3E1-4EE7-8D64-7C6BA9E2E5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06132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7F897B-4B6B-4B09-A315-9F2331876688}" type="datetimeFigureOut">
              <a:rPr lang="en-US" smtClean="0"/>
              <a:t>01-Nov-18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D611C-A3E1-4EE7-8D64-7C6BA9E2E5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81292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7F897B-4B6B-4B09-A315-9F2331876688}" type="datetimeFigureOut">
              <a:rPr lang="en-US" smtClean="0"/>
              <a:t>01-Nov-18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D611C-A3E1-4EE7-8D64-7C6BA9E2E5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60001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7F897B-4B6B-4B09-A315-9F2331876688}" type="datetimeFigureOut">
              <a:rPr lang="en-US" smtClean="0"/>
              <a:t>01-Nov-18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D611C-A3E1-4EE7-8D64-7C6BA9E2E5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29347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7F897B-4B6B-4B09-A315-9F2331876688}" type="datetimeFigureOut">
              <a:rPr lang="en-US" smtClean="0"/>
              <a:t>01-Nov-18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D611C-A3E1-4EE7-8D64-7C6BA9E2E5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46551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7F897B-4B6B-4B09-A315-9F2331876688}" type="datetimeFigureOut">
              <a:rPr lang="en-US" smtClean="0"/>
              <a:t>01-Nov-18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DD611C-A3E1-4EE7-8D64-7C6BA9E2E5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6022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รูปภาพที่เกี่ยวข้อง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61405" y="95252"/>
            <a:ext cx="895330" cy="895331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0" y="-3413"/>
            <a:ext cx="86021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000" b="1" dirty="0">
                <a:latin typeface="Tahoma" pitchFamily="34" charset="0"/>
                <a:cs typeface="Tahoma" pitchFamily="34" charset="0"/>
              </a:rPr>
              <a:t>ตัวชี้วัด องค์ประกอบที่ 5 </a:t>
            </a:r>
            <a:r>
              <a:rPr lang="en-US" sz="1200" b="1" dirty="0">
                <a:latin typeface="Tahoma" pitchFamily="34" charset="0"/>
                <a:cs typeface="Tahoma" pitchFamily="34" charset="0"/>
              </a:rPr>
              <a:t>Potential Base </a:t>
            </a:r>
            <a:r>
              <a:rPr lang="th-TH" sz="1000" b="1" dirty="0">
                <a:latin typeface="Tahoma" pitchFamily="34" charset="0"/>
                <a:cs typeface="Tahoma" pitchFamily="34" charset="0"/>
              </a:rPr>
              <a:t>(สถาบันพัฒนาฝีมือแรงงาน / สำนักงานพัฒนาฝีมือแรงงาน)</a:t>
            </a:r>
          </a:p>
          <a:p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2562</a:t>
            </a:r>
            <a:endParaRPr lang="th-TH" sz="14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179513" y="642918"/>
            <a:ext cx="7704856" cy="714380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t" anchorCtr="0" compatLnSpc="1">
            <a:prstTxWarp prst="textNoShape">
              <a:avLst/>
            </a:prstTxWarp>
            <a:noAutofit/>
          </a:bodyPr>
          <a:lstStyle/>
          <a:p>
            <a:pPr fontAlgn="base">
              <a:spcAft>
                <a:spcPts val="600"/>
              </a:spcAft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5.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ตัวชี้วัด 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สำเร็จของการบรรลุผลสัมฤทธิ์ในโครงการพัฒนาฝีมือแรงานนานาชาติเพื่อการพัฒนาความร่วมมือทางเศรษฐกิจในอนุภูมิภาคกลุ่มแม่น้ำโขง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และภูมิภาคเอเชียตะวันออกเฉียงใต้                 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003" y="1357298"/>
            <a:ext cx="43924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1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8575232"/>
              </p:ext>
            </p:extLst>
          </p:nvPr>
        </p:nvGraphicFramePr>
        <p:xfrm>
          <a:off x="142844" y="1643050"/>
          <a:ext cx="8466653" cy="27003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46665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2700350">
                <a:tc>
                  <a:txBody>
                    <a:bodyPr/>
                    <a:lstStyle/>
                    <a:p>
                      <a:pPr marL="228600" indent="-228600">
                        <a:buNone/>
                        <a:defRPr/>
                      </a:pPr>
                      <a:r>
                        <a:rPr lang="th-TH" sz="9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ความสำเร็จ</a:t>
                      </a:r>
                      <a:r>
                        <a:rPr lang="th-TH" sz="900" b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ของการ</a:t>
                      </a:r>
                      <a:r>
                        <a:rPr lang="th-TH" sz="9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บรรลุเป้าหมาย</a:t>
                      </a:r>
                      <a:r>
                        <a:rPr lang="th-TH" sz="900" b="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เพื่อพัฒนาความร่วมมือทางเศรษฐกิจในอนุภูมิภาคลุ่มแม่น้ำโขงและภูมิภาคเอกเชียตะวันออกเฉียงใต้</a:t>
                      </a:r>
                      <a:endParaRPr lang="th-TH" sz="900" b="0" baseline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พิจารณาจากการดเนินงานตามเป้าหมาย </a:t>
                      </a:r>
                      <a:r>
                        <a:rPr lang="en-US" sz="900" b="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บุคลากรภาครัฐ รัฐวิสาหกิจ บุคลากรทางการศึกษา องค์การระหว่างประเทศ ผู้ประกอบกิจการ แรงงานในระบบและนอกระบบ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ของประเทศไทย ที่เกี่ยวข้องกับกิจกรรมทางการค้า การลงทุน ท่องเที่ยว การบริการ </a:t>
                      </a:r>
                      <a:r>
                        <a:rPr lang="th-TH" sz="900" b="0" baseline="0" dirty="0" err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โล</a:t>
                      </a:r>
                      <a:r>
                        <a:rPr lang="th-TH" sz="900" b="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จิ</a:t>
                      </a:r>
                      <a:r>
                        <a:rPr lang="th-TH" sz="900" b="0" baseline="0" dirty="0" err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สติกส์</a:t>
                      </a:r>
                      <a:r>
                        <a:rPr lang="th-TH" sz="900" b="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และอุตสาหกรรม รวมทั้งสิ้น 920 คน </a:t>
                      </a:r>
                    </a:p>
                    <a:p>
                      <a:pPr marL="228600" indent="-228600">
                        <a:buNone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โดยรายงาน</a:t>
                      </a:r>
                      <a:r>
                        <a:rPr lang="th-TH" sz="900" b="0" baseline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 </a:t>
                      </a:r>
                      <a:r>
                        <a:rPr lang="th-TH" sz="900" b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</a:t>
                      </a:r>
                      <a:r>
                        <a:rPr lang="th-TH" sz="900" b="0" baseline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 ผลการดำเนินการระหว่างเดือนตุลาคม 256</a:t>
                      </a:r>
                      <a:r>
                        <a:rPr lang="en-US" sz="900" b="0" baseline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  <a:r>
                        <a:rPr lang="th-TH" sz="900" b="0" baseline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– 31 มีนาคม 256</a:t>
                      </a:r>
                      <a:r>
                        <a:rPr lang="en-US" sz="900" b="0" baseline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r>
                        <a:rPr lang="th-TH" sz="900" b="0" baseline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ahoma" pitchFamily="34" charset="0"/>
                          <a:ea typeface="+mn-ea"/>
                          <a:cs typeface="Tahoma" pitchFamily="34" charset="0"/>
                        </a:rPr>
                        <a:t>และการรายงานผล </a:t>
                      </a:r>
                      <a:r>
                        <a:rPr lang="th-TH" sz="900" b="0" baseline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และรอบที่ 2 ระหว่างเดือน เมษายน – 30 กันยายน 256</a:t>
                      </a:r>
                      <a:r>
                        <a:rPr lang="en-US" sz="900" b="0" baseline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2</a:t>
                      </a:r>
                      <a:r>
                        <a:rPr lang="th-TH" sz="900" b="0" baseline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3. </a:t>
                      </a:r>
                      <a:r>
                        <a:rPr lang="th-TH" sz="900" b="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เจ้าภาพ </a:t>
                      </a:r>
                      <a:r>
                        <a:rPr lang="en-US" sz="900" b="0" baseline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:  </a:t>
                      </a:r>
                      <a:r>
                        <a:rPr lang="th-TH" sz="900" b="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กองวิเทศน์สัมพันธ์</a:t>
                      </a:r>
                      <a:r>
                        <a:rPr lang="en-US" sz="900" b="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  </a:t>
                      </a:r>
                      <a:r>
                        <a:rPr lang="th-TH" sz="900" b="0" baseline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ผู้รับผิดชอบ </a:t>
                      </a:r>
                      <a:r>
                        <a:rPr lang="en-US" sz="900" b="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: </a:t>
                      </a:r>
                      <a:r>
                        <a:rPr lang="th-TH" sz="900" b="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นางสาว</a:t>
                      </a:r>
                      <a:r>
                        <a:rPr lang="th-TH" sz="900" b="0" baseline="0" dirty="0" err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วรลัญช์</a:t>
                      </a:r>
                      <a:r>
                        <a:rPr lang="th-TH" sz="900" b="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900" b="0" baseline="0" dirty="0" err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วริษฐ์</a:t>
                      </a:r>
                      <a:r>
                        <a:rPr lang="th-TH" sz="900" b="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พุฒิเมธ นักวิเทศสัมพันธ์ชำนาญการ / นางสาววนิดา แก้วจินดา นักวิชาการพัฒนาฝีมือแรงงาน /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   นางสาว</a:t>
                      </a:r>
                      <a:r>
                        <a:rPr lang="th-TH" sz="900" b="0" baseline="0" dirty="0" err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ภัท</a:t>
                      </a:r>
                      <a:r>
                        <a:rPr lang="th-TH" sz="900" b="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รา  งามวิลัย นักวิชาการพัฒนาฝีมือแรงงาน</a:t>
                      </a:r>
                      <a:r>
                        <a:rPr lang="en-US" sz="900" b="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โทรศัพท์ </a:t>
                      </a:r>
                      <a:r>
                        <a:rPr lang="en-US" sz="900" b="0" baseline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: 0 2245 7065</a:t>
                      </a:r>
                      <a:endParaRPr lang="th-TH" sz="900" b="0" baseline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ahoma" pitchFamily="34" charset="0"/>
                        <a:ea typeface="Tahoma" panose="020B0604030504040204" pitchFamily="34" charset="0"/>
                        <a:cs typeface="Tahoma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900" b="0" baseline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ahoma" pitchFamily="34" charset="0"/>
                        <a:ea typeface="Tahoma" panose="020B0604030504040204" pitchFamily="34" charset="0"/>
                        <a:cs typeface="Tahoma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ahoma" pitchFamily="34" charset="0"/>
                          <a:ea typeface="Tahoma" panose="020B0604030504040204" pitchFamily="34" charset="0"/>
                          <a:cs typeface="Tahoma" pitchFamily="34" charset="0"/>
                        </a:rPr>
                        <a:t>สูตรการคำนวณ</a:t>
                      </a:r>
                    </a:p>
                    <a:p>
                      <a:pPr marL="0" indent="0">
                        <a:buNone/>
                        <a:defRPr/>
                      </a:pPr>
                      <a:endParaRPr lang="th-TH" sz="900" b="0" baseline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ahoma" pitchFamily="34" charset="0"/>
                        <a:ea typeface="Tahoma" panose="020B0604030504040204" pitchFamily="34" charset="0"/>
                        <a:cs typeface="Tahoma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103312" y="4325779"/>
            <a:ext cx="172548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0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/>
          <p:nvPr/>
        </p:nvGrpSpPr>
        <p:grpSpPr>
          <a:xfrm>
            <a:off x="1000100" y="4382874"/>
            <a:ext cx="7943402" cy="341526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8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61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122" y="4279895"/>
              <a:ext cx="45720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7974" y="4287080"/>
              <a:ext cx="365760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1691" y="4034917"/>
              <a:ext cx="13368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/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62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7535" y="4279895"/>
              <a:ext cx="3108960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5398" y="4279895"/>
              <a:ext cx="3017520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>
            <a:extLst>
              <a:ext uri="{FF2B5EF4-FFF2-40B4-BE49-F238E27FC236}">
                <a16:creationId xmlns="" xmlns:a16="http://schemas.microsoft.com/office/drawing/2014/main" id="{158A2FA5-4FFE-4AC3-B2CB-0934EC5F31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7596486"/>
              </p:ext>
            </p:extLst>
          </p:nvPr>
        </p:nvGraphicFramePr>
        <p:xfrm>
          <a:off x="0" y="4717746"/>
          <a:ext cx="9006844" cy="1454454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0327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9188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371789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49237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442127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1918576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392545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391886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391885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  <a:gridCol w="391886">
                  <a:extLst>
                    <a:ext uri="{9D8B030D-6E8A-4147-A177-3AD203B41FA5}">
                      <a16:colId xmlns="" xmlns:a16="http://schemas.microsoft.com/office/drawing/2014/main" val="20010"/>
                    </a:ext>
                  </a:extLst>
                </a:gridCol>
                <a:gridCol w="391886">
                  <a:extLst>
                    <a:ext uri="{9D8B030D-6E8A-4147-A177-3AD203B41FA5}">
                      <a16:colId xmlns="" xmlns:a16="http://schemas.microsoft.com/office/drawing/2014/main" val="20011"/>
                    </a:ext>
                  </a:extLst>
                </a:gridCol>
                <a:gridCol w="1865959">
                  <a:extLst>
                    <a:ext uri="{9D8B030D-6E8A-4147-A177-3AD203B41FA5}">
                      <a16:colId xmlns="" xmlns:a16="http://schemas.microsoft.com/office/drawing/2014/main" val="20012"/>
                    </a:ext>
                  </a:extLst>
                </a:gridCol>
              </a:tblGrid>
              <a:tr h="462781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991673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62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แผนการปรับปรุงกระบวนการทำงานอย่างต่อเนื่อง</a:t>
                      </a: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ผู้ผ่านการพัฒนาฝีมือที่เป็นคนไทยมีผลิตภาพแรงงานเพิ่มขึ้นไม่น้อยกว่า ร้อยละ 2.5</a:t>
                      </a: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baseline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รายงานผลของการปรับปรุง โดยเปรียบเทียบกับก่อนการปรับปรุงและเปลี่ยนแปลงที่มีแนวโน้มดีขึ้น</a:t>
                      </a: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th-TH" sz="800" b="0" kern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25" name="ตาราง 24"/>
          <p:cNvGraphicFramePr>
            <a:graphicFrameLocks noGrp="1"/>
          </p:cNvGraphicFramePr>
          <p:nvPr>
            <p:extLst/>
          </p:nvPr>
        </p:nvGraphicFramePr>
        <p:xfrm>
          <a:off x="1371600" y="2971800"/>
          <a:ext cx="6096000" cy="1355223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357322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500462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238216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427857">
                <a:tc>
                  <a:txBody>
                    <a:bodyPr/>
                    <a:lstStyle/>
                    <a:p>
                      <a:endParaRPr lang="th-TH" sz="9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ahoma" pitchFamily="34" charset="0"/>
                        <a:cs typeface="Tahoma" pitchFamily="34" charset="0"/>
                      </a:endParaRPr>
                    </a:p>
                    <a:p>
                      <a:endParaRPr lang="th-TH" sz="9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ahoma" pitchFamily="34" charset="0"/>
                        <a:cs typeface="Tahoma" pitchFamily="34" charset="0"/>
                      </a:endParaRPr>
                    </a:p>
                    <a:p>
                      <a:r>
                        <a:rPr lang="th-TH" sz="9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ahoma" pitchFamily="34" charset="0"/>
                          <a:cs typeface="Tahoma" pitchFamily="34" charset="0"/>
                        </a:rPr>
                        <a:t>ร้อยละของผู้ผ่านการพัฒนาฝีมือแรงงานที่เป็น คนไทยมีผลิต</a:t>
                      </a:r>
                      <a:r>
                        <a:rPr lang="th-TH" sz="900" b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ahoma" pitchFamily="34" charset="0"/>
                          <a:cs typeface="Tahoma" pitchFamily="34" charset="0"/>
                        </a:rPr>
                        <a:t>ภาพ</a:t>
                      </a:r>
                      <a:r>
                        <a:rPr lang="th-TH" sz="9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ahoma" pitchFamily="34" charset="0"/>
                          <a:cs typeface="Tahoma" pitchFamily="34" charset="0"/>
                        </a:rPr>
                        <a:t>แรงงานเพิ่มขึ้น  </a:t>
                      </a:r>
                      <a:r>
                        <a:rPr lang="en-US" sz="9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ahoma" pitchFamily="34" charset="0"/>
                          <a:cs typeface="Tahoma" pitchFamily="34" charset="0"/>
                        </a:rPr>
                        <a:t>    </a:t>
                      </a:r>
                      <a:r>
                        <a:rPr lang="th-TH" sz="9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ahoma" pitchFamily="34" charset="0"/>
                          <a:cs typeface="Tahoma" pitchFamily="34" charset="0"/>
                        </a:rPr>
                        <a:t>   </a:t>
                      </a:r>
                      <a:r>
                        <a:rPr lang="en-US" sz="9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ahoma" pitchFamily="34" charset="0"/>
                          <a:cs typeface="Tahoma" pitchFamily="34" charset="0"/>
                        </a:rPr>
                        <a:t>=</a:t>
                      </a:r>
                      <a:endParaRPr lang="th-TH" sz="9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th-TH" sz="9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ahoma" pitchFamily="34" charset="0"/>
                        <a:cs typeface="Tahoma" pitchFamily="34" charset="0"/>
                      </a:endParaRPr>
                    </a:p>
                    <a:p>
                      <a:endParaRPr lang="th-TH" sz="9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ahoma" pitchFamily="34" charset="0"/>
                        <a:cs typeface="Tahoma" pitchFamily="34" charset="0"/>
                      </a:endParaRPr>
                    </a:p>
                    <a:p>
                      <a:r>
                        <a:rPr lang="th-TH" sz="900" b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ahoma" pitchFamily="34" charset="0"/>
                          <a:cs typeface="Tahoma" pitchFamily="34" charset="0"/>
                        </a:rPr>
                        <a:t>ประสิทธิภาพการทำงานหลังอบรม</a:t>
                      </a:r>
                      <a:r>
                        <a:rPr lang="th-TH" sz="900" b="0" baseline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ahoma" pitchFamily="34" charset="0"/>
                          <a:cs typeface="Tahoma" pitchFamily="34" charset="0"/>
                        </a:rPr>
                        <a:t>-  ประสิทธิภาพการทำงานก่อนอบรม</a:t>
                      </a:r>
                      <a:endParaRPr lang="th-TH" sz="9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th-TH" sz="9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ahoma" pitchFamily="34" charset="0"/>
                        <a:cs typeface="Tahoma" pitchFamily="34" charset="0"/>
                      </a:endParaRPr>
                    </a:p>
                    <a:p>
                      <a:endParaRPr lang="th-TH" sz="9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ahoma" pitchFamily="34" charset="0"/>
                        <a:cs typeface="Tahoma" pitchFamily="34" charset="0"/>
                      </a:endParaRPr>
                    </a:p>
                    <a:p>
                      <a:r>
                        <a:rPr lang="en-US" sz="900" b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ahoma" pitchFamily="34" charset="0"/>
                          <a:cs typeface="Tahoma" pitchFamily="34" charset="0"/>
                        </a:rPr>
                        <a:t>X</a:t>
                      </a:r>
                      <a:r>
                        <a:rPr lang="en-US" sz="900" b="0" baseline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ahoma" pitchFamily="34" charset="0"/>
                          <a:cs typeface="Tahoma" pitchFamily="34" charset="0"/>
                        </a:rPr>
                        <a:t>   100</a:t>
                      </a:r>
                      <a:endParaRPr lang="th-TH" sz="9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40823">
                <a:tc>
                  <a:txBody>
                    <a:bodyPr/>
                    <a:lstStyle/>
                    <a:p>
                      <a:endParaRPr lang="th-TH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th-TH" sz="9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ahoma" pitchFamily="34" charset="0"/>
                          <a:cs typeface="Tahoma" pitchFamily="34" charset="0"/>
                        </a:rPr>
                        <a:t>                       ประสิทธิภาพการทำงานก่อนอบรม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th-TH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cxnSp>
        <p:nvCxnSpPr>
          <p:cNvPr id="35" name="ตัวเชื่อมต่อตรง 34"/>
          <p:cNvCxnSpPr/>
          <p:nvPr/>
        </p:nvCxnSpPr>
        <p:spPr>
          <a:xfrm>
            <a:off x="2690778" y="3756660"/>
            <a:ext cx="3429024" cy="158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839902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351</Words>
  <Application>Microsoft Office PowerPoint</Application>
  <PresentationFormat>On-screen Show (4:3)</PresentationFormat>
  <Paragraphs>44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prue</dc:creator>
  <cp:lastModifiedBy>prue</cp:lastModifiedBy>
  <cp:revision>2</cp:revision>
  <dcterms:created xsi:type="dcterms:W3CDTF">2018-11-01T04:16:15Z</dcterms:created>
  <dcterms:modified xsi:type="dcterms:W3CDTF">2018-11-01T04:27:24Z</dcterms:modified>
</cp:coreProperties>
</file>