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9" r:id="rId2"/>
    <p:sldId id="271" r:id="rId3"/>
    <p:sldId id="264" r:id="rId4"/>
    <p:sldId id="263" r:id="rId5"/>
    <p:sldId id="270" r:id="rId6"/>
    <p:sldId id="268" r:id="rId7"/>
  </p:sldIdLst>
  <p:sldSz cx="9144000" cy="5143500" type="screen16x9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5074" autoAdjust="0"/>
    <p:restoredTop sz="87778" autoAdjust="0"/>
  </p:normalViewPr>
  <p:slideViewPr>
    <p:cSldViewPr>
      <p:cViewPr>
        <p:scale>
          <a:sx n="90" d="100"/>
          <a:sy n="90" d="100"/>
        </p:scale>
        <p:origin x="-1642" y="-21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EC749-84C5-4078-83C9-13E88D4E71F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A4187-EFBD-47FA-B07A-0FA38181F40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98303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533DB-469D-4292-968D-CD5D6794F634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6075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62083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2530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42484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7335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004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723824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5850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48227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52506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36436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105645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24855-9802-423E-A8BE-843ADC02623A}" type="datetimeFigureOut">
              <a:rPr lang="th-TH" smtClean="0"/>
              <a:pPr/>
              <a:t>23/05/61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3AFDE-B408-47F5-91A8-C57D30B86D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8403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nisaka@nesdb.go.th" TargetMode="External"/><Relationship Id="rId2" Type="http://schemas.openxmlformats.org/officeDocument/2006/relationships/hyperlink" Target="mailto:kulasup@nesdb.go.t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Ease of finding skilled employees </a:t>
            </a:r>
          </a:p>
        </p:txBody>
      </p:sp>
      <p:sp>
        <p:nvSpPr>
          <p:cNvPr id="8" name="Rectangle 7"/>
          <p:cNvSpPr/>
          <p:nvPr/>
        </p:nvSpPr>
        <p:spPr>
          <a:xfrm>
            <a:off x="3059832" y="897564"/>
            <a:ext cx="1944792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ทักษะแรงงานที่ตรง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</a:t>
            </a:r>
            <a:b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ความต้องการของตลาด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6772" y="897564"/>
            <a:ext cx="1964156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ช่องทางการหาแรงงาน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92260" y="897564"/>
            <a:ext cx="1944237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การรับรู้ของผู้ประกอบการ</a:t>
            </a: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การดำเนินการเพื่อเพิ่มความง่ายในการหาแรงงานมีทักษะ 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กระทรวงแรงงาน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59832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โครงการสำรวจความต้องการฝึกอบรมฝีมือแรงงานและทดสอบมาตรฐานฝีมือแรงงานแห่งชาติในเขตนิคมอุตสาหกรรม 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2.การบูร</a:t>
            </a:r>
            <a:r>
              <a:rPr lang="th-TH" sz="10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ณา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การความร่วมมือกับเครือข่ายพัฒนาฝีมือแรงงาน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59832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ยกระดับศูนย์ </a:t>
            </a: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HI-TECH</a:t>
            </a:r>
            <a:endParaRPr lang="th-TH" sz="12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59832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ศูนย์ </a:t>
            </a:r>
            <a:r>
              <a:rPr lang="en-US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Excellence - Center</a:t>
            </a:r>
            <a:endParaRPr lang="th-TH" sz="12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59832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  <a:r>
              <a:rPr lang="th-TH" sz="120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พัฒนาครู</a:t>
            </a:r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ฝึกต้นแบบ</a:t>
            </a:r>
            <a:r>
              <a:rPr lang="th-TH" sz="12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2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การร่วมกับสถาบันการศึกษา และภาคเอกชน</a:t>
            </a:r>
            <a:endParaRPr lang="th-TH" sz="12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76056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18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 จัดทำฐานข้อมูลแรงงานที่เปิดเผยทั่วไป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76056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8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 จัดทำฐานข้อมูลที่เป็นปัจจุบันของบัณฑิตจบใหม่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76056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80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 มีระบบติดตามบัณฑิตหลังสำเร็จการศึกษา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76056" y="32558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076056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91704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1.ประชาสัมพันธ์การพัฒนาฝีมือแรงงานในสาขาอาชีพที่ตรงต่อความต้องการของตลาดแรงงาน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091704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091704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091704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8256" y="789552"/>
            <a:ext cx="2123728" cy="43539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091704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648073" y="150126"/>
            <a:ext cx="827584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771550"/>
            <a:ext cx="230425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“ความง่ายในการหาแรงงาน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มีทักษะ </a:t>
            </a:r>
            <a:r>
              <a:rPr lang="th-TH" dirty="0"/>
              <a:t>(</a:t>
            </a:r>
            <a:r>
              <a:rPr lang="en-US" dirty="0"/>
              <a:t>S</a:t>
            </a:r>
            <a:r>
              <a:rPr lang="th-TH" dirty="0"/>
              <a:t>)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ปัจจัยที่เกี่ยวข้อง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23728" y="2573491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9832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95736" y="44346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2260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76056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978843"/>
            <a:ext cx="208823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Score (7.0)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	   1	  5.7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86         3.9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18"/>
          <p:cNvSpPr/>
          <p:nvPr/>
        </p:nvSpPr>
        <p:spPr>
          <a:xfrm>
            <a:off x="3048000" y="447675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แรงงานได้รับการพัฒนาฝีมือเพื่อรองรับความต้องการของตลาดแรงงานและทิศทางการพัฒนาประเทศ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18"/>
          <p:cNvSpPr/>
          <p:nvPr/>
        </p:nvSpPr>
        <p:spPr>
          <a:xfrm>
            <a:off x="7086600" y="447675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สถานประกอบกิจการได้รับรู้ข้อมูลการพัฒนาฝีมือแรงงาน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6213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Workforce </a:t>
            </a: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Productivity 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59832" y="897564"/>
            <a:ext cx="1944792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การเปลี่ยนแปลงของเทคโนโลยี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6772" y="897564"/>
            <a:ext cx="1964156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การรับรู้ของผู้ประกอบกิจการ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92260" y="897564"/>
            <a:ext cx="1944237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เพิ่มผลิตภาพแรงงาน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กระทรวงแรงงาน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59832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 โครงการเพิ่มศักยภาพแรงงานรองรับ </a:t>
            </a:r>
            <a:r>
              <a:rPr lang="en-US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4.0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2.โครงการศูนย์ฝึกอบรมเทคโนโลยีชั้น</a:t>
            </a:r>
            <a:r>
              <a:rPr lang="th-TH" sz="1000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สุง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รองรับอุตสาหกรรมแห่งอนาคต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59832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3.โครงการเพิ่มผลิตภาพแรงงานสู่ </a:t>
            </a:r>
            <a:r>
              <a:rPr lang="en-US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SME 4.0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59832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โครงการพัฒนาอุตสาหกรรมเทคโนโลยีชั้นสู่และอุตสาหกรรมแห่งอนาคตในพื้นที่ระเบียงเศรษฐกิจภาคตะวันออก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59832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5.โครงการเพิ่มทักษะกำลังแรงงานในพื้นที่ 10 จังหวัด ในพื้นที่เขตพัฒนาเศรษฐกิจพิเศษ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76056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โครงการส่งเสริมการเพิ่มผลิตภาพแรงงานในสถานประกอบกิจการภายใต้พระราชบัญญัติส่งเสริมการพัฒนาฝีมือแรงงาน พ.ศ. 2545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76056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2.ตัวชี้วัดสร้างความรับรู้ความเข้าใจแก่ประชาชนในเรื่องการเพิ่มผลิตภาพแรงงานกลุ่ม </a:t>
            </a:r>
            <a:r>
              <a:rPr lang="en-US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076056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3.จัดหน่วยบริการเคลื่อนที่ (คลินิกผลิตภาพแรงงานสัญจรทุกจังหวัด</a:t>
            </a:r>
            <a:r>
              <a:rPr lang="th-TH" sz="18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076056" y="32558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076056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91704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091704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091704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091704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-18256" y="789552"/>
            <a:ext cx="2123728" cy="43539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091704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2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Pentagon 36"/>
          <p:cNvSpPr/>
          <p:nvPr/>
        </p:nvSpPr>
        <p:spPr>
          <a:xfrm rot="5400000">
            <a:off x="648073" y="150126"/>
            <a:ext cx="827584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843558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“ผลิตภาพแรงงาน (</a:t>
            </a:r>
            <a:r>
              <a:rPr lang="en-US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20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ปัจจัยที่เกี่ยวข้อง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23728" y="2573491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9832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95736" y="44346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2260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76056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978843"/>
            <a:ext cx="208823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Score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(10.0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Germany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   1	 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8.35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14         6.80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30        5.78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</a:t>
            </a:r>
            <a:r>
              <a:rPr lang="th-TH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63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18"/>
          <p:cNvSpPr/>
          <p:nvPr/>
        </p:nvSpPr>
        <p:spPr>
          <a:xfrm>
            <a:off x="3048000" y="447675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ผลิตภาพการผลิตของปัจจัยแรงงานในอุตสาหกรรมเป้าหมายเพิ่มขึ้น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18"/>
          <p:cNvSpPr/>
          <p:nvPr/>
        </p:nvSpPr>
        <p:spPr>
          <a:xfrm>
            <a:off x="5105400" y="447675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ectangle 18"/>
          <p:cNvSpPr/>
          <p:nvPr/>
        </p:nvSpPr>
        <p:spPr>
          <a:xfrm>
            <a:off x="5105400" y="447675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0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สถานประกอบกิจการได้รับรู้ข้อมูลด้านการเพิ่มผลิต</a:t>
            </a:r>
            <a:r>
              <a:rPr lang="th-TH" sz="100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ภาพแรงงาน</a:t>
            </a:r>
            <a:endParaRPr lang="th-TH" sz="10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670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Pupil-teacher ratio </a:t>
            </a:r>
            <a:b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(secondary education) </a:t>
            </a:r>
          </a:p>
        </p:txBody>
      </p:sp>
      <p:sp>
        <p:nvSpPr>
          <p:cNvPr id="8" name="Rectangle 7"/>
          <p:cNvSpPr/>
          <p:nvPr/>
        </p:nvSpPr>
        <p:spPr>
          <a:xfrm>
            <a:off x="3059832" y="897564"/>
            <a:ext cx="1944792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เพิ่มครูอาชีวศึกษา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76772" y="897564"/>
            <a:ext cx="1964156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เก็บข้อมูลและคำนวน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92260" y="897564"/>
            <a:ext cx="1944237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การดำเนินการเพื่อเพิ่มจำนวนครูต่อนักเรียนในระดับมัธยมศึกษา 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สำนักงานเลขาธิการสภาการศึกษา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59832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059832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59832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59832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059832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076056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76056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76056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76056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076056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091704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091704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091704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091704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789552"/>
            <a:ext cx="2123728" cy="43539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091704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37" name="Pentagon 36"/>
          <p:cNvSpPr/>
          <p:nvPr/>
        </p:nvSpPr>
        <p:spPr>
          <a:xfrm rot="5400000">
            <a:off x="648073" y="123478"/>
            <a:ext cx="827584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3701" y="1995686"/>
            <a:ext cx="209002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IMD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(จาก 63 ประเทศ)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	Score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Greece	   1	    7.30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Singapore     32	   12.50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63          29.54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</a:t>
            </a:r>
            <a:r>
              <a:rPr lang="th-TH" sz="14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จาก 63 ประเทศ</a:t>
            </a:r>
            <a:endParaRPr lang="en-US" sz="14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36512" y="773291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“จำนวนนักเรียนต่อครู ใน</a:t>
            </a:r>
            <a:b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ระดับมัธยมศึกษา (</a:t>
            </a:r>
            <a:r>
              <a:rPr lang="en-US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ปัจจัยที่เกี่ยวข้อง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23728" y="2573491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9832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95736" y="44346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2260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76056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752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Quality of vocational training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3059832" y="897564"/>
            <a:ext cx="1944792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จำนวนครูที่มีคุณภาพ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76772" y="897564"/>
            <a:ext cx="1964156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ความเข้าใจของนักธุรกิจ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092260" y="897564"/>
            <a:ext cx="1944237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พัฒนาเพิ่มเติม</a:t>
            </a: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การดำเนินการเพื่อเพิ่มคุณภาพของอาชีวศึกษา 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สำนักงานคณะกรรมการการอาชีวศึกษา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59832" y="1455626"/>
            <a:ext cx="1944792" cy="333715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เพิ่ม</a:t>
            </a:r>
            <a:r>
              <a:rPr lang="th-TH" sz="180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อายุ</a:t>
            </a:r>
            <a:r>
              <a:rPr lang="th-TH" sz="180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เกษียณ  </a:t>
            </a: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1815666"/>
            <a:ext cx="1944792" cy="396044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บรรจุครูเพิ่มเติม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59832" y="2283718"/>
            <a:ext cx="1944792" cy="864096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7313" indent="-87313"/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แก้ไขกฎหมาย ให้ผู้เชี่ยวชาญสอนได้โดยไม่ต้องมีใบประกอบวิชาชีพครู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59832" y="3229114"/>
            <a:ext cx="1944792" cy="1142836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/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ปรับระเบียบให้อาชีวศึกษาผลิตครูเองได้  หรือผลิตครูจากนักเรียนอาชีวะได้สะดวกขึ้น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076056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76056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76056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76056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076056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091704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091704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091704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091704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810090"/>
            <a:ext cx="2123728" cy="43539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091704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37" name="Pentagon 36"/>
          <p:cNvSpPr/>
          <p:nvPr/>
        </p:nvSpPr>
        <p:spPr>
          <a:xfrm rot="5400000">
            <a:off x="648072" y="150126"/>
            <a:ext cx="827585" cy="2123727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978843"/>
            <a:ext cx="208823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  Score (7.0)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	    1        6.6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 74        3.9</a:t>
            </a: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851978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“คุณภาพของอาชีวศึกษา (</a:t>
            </a:r>
            <a:r>
              <a:rPr lang="en-US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sz="20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)”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ปัจจัยที่เกี่ยวข้อง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23728" y="2573491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9832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95736" y="44346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2260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76056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5795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2123728" cy="789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Mean years of </a:t>
            </a:r>
            <a:r>
              <a:rPr lang="en-US" sz="2400" b="1" dirty="0" err="1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Schoolling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59832" y="897564"/>
            <a:ext cx="1944792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6772" y="897564"/>
            <a:ext cx="1964156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92260" y="897564"/>
            <a:ext cx="1944237" cy="43204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800"/>
              </a:lnSpc>
            </a:pP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Pentagon 13"/>
          <p:cNvSpPr/>
          <p:nvPr/>
        </p:nvSpPr>
        <p:spPr>
          <a:xfrm flipH="1">
            <a:off x="2123728" y="0"/>
            <a:ext cx="7020272" cy="789552"/>
          </a:xfrm>
          <a:prstGeom prst="homePlate">
            <a:avLst>
              <a:gd name="adj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2563">
              <a:lnSpc>
                <a:spcPts val="2800"/>
              </a:lnSpc>
            </a:pP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การดำเนินการเพื่อเพิ่มจำนวนปีที่ได้รับ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การศึกษา (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เฉลี่ย) </a:t>
            </a:r>
            <a:br>
              <a:rPr lang="th-TH" sz="24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เจ้าภาพ </a:t>
            </a:r>
            <a:r>
              <a:rPr lang="en-US" sz="2400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กระทรวงศึกษาธิการ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59832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059832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059832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59832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059832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076056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76056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076056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2563" indent="-182563">
              <a:lnSpc>
                <a:spcPts val="1800"/>
              </a:lnSpc>
            </a:pPr>
            <a:r>
              <a:rPr lang="th-TH" sz="18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076056" y="32558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076056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091704" y="1455626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1.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091704" y="2049692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2.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091704" y="2643758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3.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091704" y="3237824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4.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-18256" y="789552"/>
            <a:ext cx="2123728" cy="43539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th-TH" sz="1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th-TH" sz="24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091704" y="3831890"/>
            <a:ext cx="1944792" cy="540060"/>
          </a:xfrm>
          <a:prstGeom prst="rect">
            <a:avLst/>
          </a:prstGeom>
          <a:noFill/>
          <a:ln w="31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000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 </a:t>
            </a:r>
          </a:p>
        </p:txBody>
      </p:sp>
      <p:sp>
        <p:nvSpPr>
          <p:cNvPr id="37" name="Pentagon 36"/>
          <p:cNvSpPr/>
          <p:nvPr/>
        </p:nvSpPr>
        <p:spPr>
          <a:xfrm rot="5400000">
            <a:off x="648073" y="150126"/>
            <a:ext cx="827584" cy="2123728"/>
          </a:xfrm>
          <a:prstGeom prst="homePlate">
            <a:avLst/>
          </a:prstGeom>
          <a:solidFill>
            <a:schemeClr val="bg1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-193381" y="1563638"/>
            <a:ext cx="2533133" cy="451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1900" b="1" u="sng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VS Best practices</a:t>
            </a:r>
            <a:endParaRPr lang="th-TH" sz="1900" b="1" u="sng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08520" y="771550"/>
            <a:ext cx="2304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“จำนวน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ปีที่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ได้รับการศึกษา</a:t>
            </a:r>
            <a:b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(เฉลี่ย) (</a:t>
            </a:r>
            <a:r>
              <a:rPr lang="en-US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H</a:t>
            </a:r>
            <a:r>
              <a:rPr lang="th-TH" sz="1800" b="1" dirty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18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1800" b="1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123728" y="904929"/>
            <a:ext cx="10081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ปัจจัยที่เกี่ยวข้อง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23728" y="2573491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แผนการดำเนินงาน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9832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95736" y="443466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2260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76056" y="4496802"/>
            <a:ext cx="1944792" cy="523220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5497" y="1978843"/>
            <a:ext cx="2088232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WEF 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GCI 4.0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431925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Rank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Score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Best	</a:t>
            </a:r>
            <a:r>
              <a:rPr lang="en-US" sz="160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 14.1</a:t>
            </a: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Thailand      </a:t>
            </a:r>
            <a:r>
              <a:rPr lang="en-US" sz="1600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83         8.3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r">
              <a:tabLst>
                <a:tab pos="715963" algn="l"/>
                <a:tab pos="1258888" algn="l"/>
              </a:tabLst>
            </a:pPr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จาก 137 ประเทศ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19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342F355-A87B-42DE-99FD-3FAC5AA01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55526"/>
            <a:ext cx="8229600" cy="43924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review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สถานการณ์ตัวชี้วัดย้อนหลัง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เช็คความถูกต้องของ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Definition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และการคำนวณ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บอกทิศทางกระทรวง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เติมปัจจัยที่เกี่ยวข้อง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list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แผนงานโครงการกิจกรรมที่เป็นรูปธรรมในแต่ละปัจจัย พร้อมกำหนดเป้าหมาย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ตัวชี้วัดที่เป็น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Survey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ให้มีแผนประชาสัมพันธ์</a:t>
            </a: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r>
              <a:rPr lang="th-TH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ติดต่อ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E-mail :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kulasup@nesdb.go.th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แพร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,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nisaka@nesdb.go.th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กาว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0" indent="0">
              <a:buNone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02 280 4085 ต่อ 5638, 5632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5676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687</Words>
  <Application>Microsoft Office PowerPoint</Application>
  <PresentationFormat>นำเสนอทางหน้าจอ (16:9)</PresentationFormat>
  <Paragraphs>159</Paragraphs>
  <Slides>6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แนวทางปรับปรุงตัวชี้วัดของ WEF และ IMD ที่เป็นจุดอ่อน ที่เกี่ยวข้องกับกระทรวงดิจิทัลเพื่อเศรษฐกิจและสังคม</dc:title>
  <dc:creator>Kulasup Preungvate</dc:creator>
  <cp:lastModifiedBy>DSD-70</cp:lastModifiedBy>
  <cp:revision>39</cp:revision>
  <cp:lastPrinted>2018-01-23T10:02:18Z</cp:lastPrinted>
  <dcterms:created xsi:type="dcterms:W3CDTF">2018-01-22T09:31:46Z</dcterms:created>
  <dcterms:modified xsi:type="dcterms:W3CDTF">2018-05-23T09:23:19Z</dcterms:modified>
</cp:coreProperties>
</file>