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6" r:id="rId6"/>
    <p:sldId id="267" r:id="rId7"/>
    <p:sldId id="268" r:id="rId8"/>
  </p:sldIdLst>
  <p:sldSz cx="9144000" cy="5143500" type="screen16x9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5074" autoAdjust="0"/>
    <p:restoredTop sz="87778" autoAdjust="0"/>
  </p:normalViewPr>
  <p:slideViewPr>
    <p:cSldViewPr>
      <p:cViewPr>
        <p:scale>
          <a:sx n="90" d="100"/>
          <a:sy n="90" d="100"/>
        </p:scale>
        <p:origin x="-1642" y="-21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Microsoft_Office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4.8668603863144123E-2"/>
          <c:y val="9.2645658980979359E-2"/>
          <c:w val="0.79025017143127352"/>
          <c:h val="0.85172933070866164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IMD</c:v>
                </c:pt>
              </c:strCache>
            </c:strRef>
          </c:tx>
          <c:marker>
            <c:symbol val="square"/>
            <c:size val="16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th-TH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31</c:v>
                </c:pt>
                <c:pt idx="1">
                  <c:v>30</c:v>
                </c:pt>
                <c:pt idx="2">
                  <c:v>29</c:v>
                </c:pt>
                <c:pt idx="3">
                  <c:v>27</c:v>
                </c:pt>
                <c:pt idx="4">
                  <c:v>32</c:v>
                </c:pt>
                <c:pt idx="5">
                  <c:v>33</c:v>
                </c:pt>
                <c:pt idx="6">
                  <c:v>27</c:v>
                </c:pt>
                <c:pt idx="7">
                  <c:v>26</c:v>
                </c:pt>
                <c:pt idx="8">
                  <c:v>26</c:v>
                </c:pt>
                <c:pt idx="9">
                  <c:v>27</c:v>
                </c:pt>
                <c:pt idx="10">
                  <c:v>30</c:v>
                </c:pt>
                <c:pt idx="11">
                  <c:v>27</c:v>
                </c:pt>
                <c:pt idx="12">
                  <c:v>29</c:v>
                </c:pt>
                <c:pt idx="13">
                  <c:v>30</c:v>
                </c:pt>
                <c:pt idx="14">
                  <c:v>28</c:v>
                </c:pt>
                <c:pt idx="15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D9B-4523-B761-FE31AA627ED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WEF</c:v>
                </c:pt>
              </c:strCache>
            </c:strRef>
          </c:tx>
          <c:marker>
            <c:symbol val="square"/>
            <c:size val="16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>
                    <a:solidFill>
                      <a:schemeClr val="bg1"/>
                    </a:solidFill>
                  </a:defRPr>
                </a:pPr>
                <a:endParaRPr lang="th-TH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Sheet1!$C$2:$C$18</c:f>
              <c:numCache>
                <c:formatCode>General</c:formatCode>
                <c:ptCount val="17"/>
                <c:pt idx="0">
                  <c:v>37</c:v>
                </c:pt>
                <c:pt idx="1">
                  <c:v>32</c:v>
                </c:pt>
                <c:pt idx="2">
                  <c:v>34</c:v>
                </c:pt>
                <c:pt idx="3">
                  <c:v>33</c:v>
                </c:pt>
                <c:pt idx="4">
                  <c:v>35</c:v>
                </c:pt>
                <c:pt idx="5">
                  <c:v>28</c:v>
                </c:pt>
                <c:pt idx="6">
                  <c:v>34</c:v>
                </c:pt>
                <c:pt idx="7">
                  <c:v>36</c:v>
                </c:pt>
                <c:pt idx="8">
                  <c:v>38</c:v>
                </c:pt>
                <c:pt idx="9">
                  <c:v>39</c:v>
                </c:pt>
                <c:pt idx="10">
                  <c:v>38</c:v>
                </c:pt>
                <c:pt idx="11">
                  <c:v>37</c:v>
                </c:pt>
                <c:pt idx="12">
                  <c:v>31</c:v>
                </c:pt>
                <c:pt idx="13">
                  <c:v>32</c:v>
                </c:pt>
                <c:pt idx="14">
                  <c:v>34</c:v>
                </c:pt>
                <c:pt idx="15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D9B-4523-B761-FE31AA627ED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DB*2010-2015</c:v>
                </c:pt>
              </c:strCache>
            </c:strRef>
          </c:tx>
          <c:marker>
            <c:symbol val="square"/>
            <c:size val="16"/>
          </c:marker>
          <c:dLbls>
            <c:dLbl>
              <c:idx val="12"/>
              <c:layout>
                <c:manualLayout>
                  <c:x val="-3.1894704473808232E-2"/>
                  <c:y val="-8.5778431384909773E-3"/>
                </c:manualLayout>
              </c:layout>
              <c:dLblPos val="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D9B-4523-B761-FE31AA627E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th-TH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Sheet1!$D$2:$D$18</c:f>
              <c:numCache>
                <c:formatCode>General</c:formatCode>
                <c:ptCount val="17"/>
                <c:pt idx="8">
                  <c:v>18</c:v>
                </c:pt>
                <c:pt idx="9">
                  <c:v>21</c:v>
                </c:pt>
                <c:pt idx="10">
                  <c:v>23</c:v>
                </c:pt>
                <c:pt idx="11">
                  <c:v>25</c:v>
                </c:pt>
                <c:pt idx="12">
                  <c:v>28</c:v>
                </c:pt>
                <c:pt idx="13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D9B-4523-B761-FE31AA627ED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DB*2016-2018</c:v>
                </c:pt>
              </c:strCache>
            </c:strRef>
          </c:tx>
          <c:marker>
            <c:symbol val="square"/>
            <c:size val="16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th-TH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Sheet1!$E$2:$E$18</c:f>
              <c:numCache>
                <c:formatCode>General</c:formatCode>
                <c:ptCount val="17"/>
                <c:pt idx="13">
                  <c:v>46</c:v>
                </c:pt>
                <c:pt idx="14">
                  <c:v>46</c:v>
                </c:pt>
                <c:pt idx="15">
                  <c:v>46</c:v>
                </c:pt>
                <c:pt idx="16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D9B-4523-B761-FE31AA627ED3}"/>
            </c:ext>
          </c:extLst>
        </c:ser>
        <c:dLbls>
          <c:showVal val="1"/>
        </c:dLbls>
        <c:marker val="1"/>
        <c:axId val="99522048"/>
        <c:axId val="99523584"/>
      </c:lineChart>
      <c:catAx>
        <c:axId val="99522048"/>
        <c:scaling>
          <c:orientation val="minMax"/>
        </c:scaling>
        <c:axPos val="t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99523584"/>
        <c:crosses val="autoZero"/>
        <c:auto val="1"/>
        <c:lblAlgn val="ctr"/>
        <c:lblOffset val="100"/>
      </c:catAx>
      <c:valAx>
        <c:axId val="99523584"/>
        <c:scaling>
          <c:orientation val="maxMin"/>
          <c:max val="50"/>
          <c:min val="15"/>
        </c:scaling>
        <c:axPos val="l"/>
        <c:majorGridlines>
          <c:spPr>
            <a:ln>
              <a:solidFill>
                <a:sysClr val="window" lastClr="FFFFFF">
                  <a:lumMod val="95000"/>
                </a:sys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9952204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400"/>
          </a:pPr>
          <a:endParaRPr lang="th-TH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600">
          <a:latin typeface="TH SarabunPSK" pitchFamily="34" charset="-34"/>
          <a:cs typeface="TH SarabunPSK" pitchFamily="34" charset="-34"/>
        </a:defRPr>
      </a:pPr>
      <a:endParaRPr lang="th-TH"/>
    </a:p>
  </c:txPr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EC749-84C5-4078-83C9-13E88D4E71F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A4187-EFBD-47FA-B07A-0FA38181F40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798303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1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/>
              <a:t>เอกสารแนบ 1</a:t>
            </a:r>
          </a:p>
        </p:txBody>
      </p:sp>
    </p:spTree>
    <p:extLst>
      <p:ext uri="{BB962C8B-B14F-4D97-AF65-F5344CB8AC3E}">
        <p14:creationId xmlns="" xmlns:p14="http://schemas.microsoft.com/office/powerpoint/2010/main" val="1089888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/>
              <a:t>เอกสารแนบ 1</a:t>
            </a:r>
          </a:p>
        </p:txBody>
      </p:sp>
    </p:spTree>
    <p:extLst>
      <p:ext uri="{BB962C8B-B14F-4D97-AF65-F5344CB8AC3E}">
        <p14:creationId xmlns="" xmlns:p14="http://schemas.microsoft.com/office/powerpoint/2010/main" val="663575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3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/>
              <a:t>เอกสารแนบ 1</a:t>
            </a:r>
          </a:p>
        </p:txBody>
      </p:sp>
    </p:spTree>
    <p:extLst>
      <p:ext uri="{BB962C8B-B14F-4D97-AF65-F5344CB8AC3E}">
        <p14:creationId xmlns="" xmlns:p14="http://schemas.microsoft.com/office/powerpoint/2010/main" val="2887766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4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/>
              <a:t>เอกสารแนบ 1</a:t>
            </a:r>
          </a:p>
        </p:txBody>
      </p:sp>
    </p:spTree>
    <p:extLst>
      <p:ext uri="{BB962C8B-B14F-4D97-AF65-F5344CB8AC3E}">
        <p14:creationId xmlns="" xmlns:p14="http://schemas.microsoft.com/office/powerpoint/2010/main" val="20690667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/>
              <a:t>เอกสารแนบ 1</a:t>
            </a:r>
          </a:p>
        </p:txBody>
      </p:sp>
    </p:spTree>
    <p:extLst>
      <p:ext uri="{BB962C8B-B14F-4D97-AF65-F5344CB8AC3E}">
        <p14:creationId xmlns="" xmlns:p14="http://schemas.microsoft.com/office/powerpoint/2010/main" val="3506883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6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/>
              <a:t>เอกสารแนบ 1</a:t>
            </a:r>
          </a:p>
        </p:txBody>
      </p:sp>
    </p:spTree>
    <p:extLst>
      <p:ext uri="{BB962C8B-B14F-4D97-AF65-F5344CB8AC3E}">
        <p14:creationId xmlns="" xmlns:p14="http://schemas.microsoft.com/office/powerpoint/2010/main" val="931368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462083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32530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42484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97335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20041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723824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65850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48227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052506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836436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105645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58403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nisaka@nesdb.go.th" TargetMode="External"/><Relationship Id="rId2" Type="http://schemas.openxmlformats.org/officeDocument/2006/relationships/hyperlink" Target="mailto:kulasup@nesdb.go.t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422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-36512" y="20538"/>
            <a:ext cx="9184220" cy="51435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-36512" y="1203598"/>
            <a:ext cx="9180512" cy="2232248"/>
          </a:xfrm>
          <a:prstGeom prst="rect">
            <a:avLst/>
          </a:prstGeom>
          <a:solidFill>
            <a:schemeClr val="accent1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7265"/>
            <a:ext cx="8062664" cy="1102519"/>
          </a:xfrm>
        </p:spPr>
        <p:txBody>
          <a:bodyPr>
            <a:noAutofit/>
          </a:bodyPr>
          <a:lstStyle/>
          <a:p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แนวทางปรับปรุงตัวชี้วัดของ </a:t>
            </a:r>
            <a:r>
              <a:rPr 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ที่เป็นจุดอ่อน</a:t>
            </a:r>
            <a:b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ที่เกี่ยวข้องกับด้าน </a:t>
            </a:r>
            <a:r>
              <a:rPr 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HUMAN CAPITAL</a:t>
            </a:r>
            <a:br>
              <a:rPr 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วันที่</a:t>
            </a:r>
            <a:r>
              <a:rPr 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25 </a:t>
            </a: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มกราคม 2561</a:t>
            </a:r>
            <a:r>
              <a:rPr 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ณ ห้องประชุม 531 อาคาร 5 ชั้น 3 สศช.</a:t>
            </a:r>
            <a:endParaRPr lang="th-TH" sz="3600" b="1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8" y="479470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800" dirty="0">
                <a:solidFill>
                  <a:schemeClr val="bg1"/>
                </a:solidFill>
              </a:rPr>
              <a:t>สพข.</a:t>
            </a:r>
          </a:p>
        </p:txBody>
      </p:sp>
    </p:spTree>
    <p:extLst>
      <p:ext uri="{BB962C8B-B14F-4D97-AF65-F5344CB8AC3E}">
        <p14:creationId xmlns="" xmlns:p14="http://schemas.microsoft.com/office/powerpoint/2010/main" val="1662051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8770" y="0"/>
            <a:ext cx="9144000" cy="4262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179512" y="-35419"/>
            <a:ext cx="8820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ในช่วง 2-3 ปีที่ผ่านมา อันดับความสามารถในการแข่งขันของประเทศไทย มีแนวโน้มดีขึ้น</a:t>
            </a: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="" xmlns:p14="http://schemas.microsoft.com/office/powerpoint/2010/main" val="2120243791"/>
              </p:ext>
            </p:extLst>
          </p:nvPr>
        </p:nvGraphicFramePr>
        <p:xfrm>
          <a:off x="395022" y="442976"/>
          <a:ext cx="831641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36750" y="4640818"/>
            <a:ext cx="83676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หมายเหตุ อันดับ 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Doing Business (DB) 2016-2018 </a:t>
            </a: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ธนาคารโลกใช้วิธีการจัดอันดับแบบ 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Distance to Frontier</a:t>
            </a: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DTF)</a:t>
            </a: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และในรายงานฉบับ 2016-2017 </a:t>
            </a:r>
            <a:b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ธนาคารโลกได้ปรับอันดับปี 2016 ของไทย จากอันดับที่ 49 เป็น 46</a:t>
            </a:r>
            <a:endParaRPr kumimoji="0" lang="th-TH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6228184" y="4227935"/>
            <a:ext cx="209461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ที่มา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</a:t>
            </a: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IMD, WEF </a:t>
            </a:r>
            <a:r>
              <a:rPr kumimoji="0" lang="th-TH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และ 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World Bank</a:t>
            </a:r>
            <a:endParaRPr kumimoji="0" 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1763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-20537"/>
            <a:ext cx="9144000" cy="8013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3200"/>
          </a:p>
        </p:txBody>
      </p:sp>
      <p:sp>
        <p:nvSpPr>
          <p:cNvPr id="16" name="Rectangle 15"/>
          <p:cNvSpPr/>
          <p:nvPr/>
        </p:nvSpPr>
        <p:spPr>
          <a:xfrm>
            <a:off x="134648" y="-50155"/>
            <a:ext cx="8933431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อย่างไรก็ดี ผลการจัดอันดับของ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ยังสะท้อนประเด็นที่ยังคงต้องปรับปรุง</a:t>
            </a:r>
          </a:p>
          <a:p>
            <a:pPr algn="ctr">
              <a:lnSpc>
                <a:spcPts val="2800"/>
              </a:lnSpc>
            </a:pP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ทั้งในด้านสถาบัน ทุนมนุษย์ โครงสร้างพื้นฐาน และความสามารถด้านนวัตกรรม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-36511" y="4803998"/>
            <a:ext cx="9167195" cy="2846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en-US" sz="1000" dirty="0"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000" dirty="0">
                <a:latin typeface="TH SarabunPSK" pitchFamily="34" charset="-34"/>
                <a:cs typeface="TH SarabunPSK" pitchFamily="34" charset="-34"/>
              </a:rPr>
              <a:t>ตัวอย่างประเด็นที่ต้องปรับปรุงของ </a:t>
            </a:r>
            <a:r>
              <a:rPr lang="en-US" sz="1000" dirty="0"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000" dirty="0">
                <a:latin typeface="TH SarabunPSK" pitchFamily="34" charset="-34"/>
                <a:cs typeface="TH SarabunPSK" pitchFamily="34" charset="-34"/>
              </a:rPr>
              <a:t>ที่สอดคล้องกับ </a:t>
            </a:r>
            <a:r>
              <a:rPr lang="en-US" sz="1000" dirty="0">
                <a:latin typeface="TH SarabunPSK" pitchFamily="34" charset="-34"/>
                <a:cs typeface="TH SarabunPSK" pitchFamily="34" charset="-34"/>
              </a:rPr>
              <a:t>IMD</a:t>
            </a:r>
            <a:endParaRPr lang="th-TH" sz="1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0" name="Rounded Rectangle 129"/>
          <p:cNvSpPr/>
          <p:nvPr/>
        </p:nvSpPr>
        <p:spPr>
          <a:xfrm>
            <a:off x="134648" y="1249715"/>
            <a:ext cx="1473272" cy="477054"/>
          </a:xfrm>
          <a:prstGeom prst="roundRect">
            <a:avLst>
              <a:gd name="adj" fmla="val 12361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ts val="1500"/>
              </a:lnSpc>
            </a:pPr>
            <a:r>
              <a:rPr lang="en-US" sz="1600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Institution</a:t>
            </a:r>
            <a:endParaRPr lang="en-US" sz="160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31" name="Rounded Rectangle 130"/>
          <p:cNvSpPr/>
          <p:nvPr/>
        </p:nvSpPr>
        <p:spPr>
          <a:xfrm>
            <a:off x="134648" y="2905900"/>
            <a:ext cx="1473272" cy="87914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US" sz="1600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Infrastructure</a:t>
            </a:r>
            <a:endParaRPr lang="th-TH" sz="1600" b="1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134648" y="1798778"/>
            <a:ext cx="1473273" cy="1062023"/>
          </a:xfrm>
          <a:prstGeom prst="roundRect">
            <a:avLst>
              <a:gd name="adj" fmla="val 12141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US" sz="1600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Human Capital</a:t>
            </a:r>
            <a:endParaRPr lang="th-TH" sz="1600" b="1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1835696" y="956167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เกณฑ์ใหม่ (นำมาใช้ปี 2018)</a:t>
            </a:r>
          </a:p>
        </p:txBody>
      </p:sp>
      <p:sp>
        <p:nvSpPr>
          <p:cNvPr id="138" name="Rectangle 137"/>
          <p:cNvSpPr/>
          <p:nvPr/>
        </p:nvSpPr>
        <p:spPr>
          <a:xfrm>
            <a:off x="1691682" y="2905899"/>
            <a:ext cx="3312367" cy="8617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spc="-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อายุเฉลี่ยปีที่มีสุขภาพดี / ประสิทธิภาพของการขนส่งทางราง อัตราการเข้าถึงไฟฟ้า ประชากรที่บริโภคน้ำที่ไม่ปลอดภัย /  จำนวนผู้ใช้อินเตอร์เน็ต</a:t>
            </a:r>
          </a:p>
          <a:p>
            <a:pPr>
              <a:lnSpc>
                <a:spcPts val="1500"/>
              </a:lnSpc>
            </a:pPr>
            <a:endParaRPr lang="th-TH" sz="1600" spc="-3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1691682" y="1798779"/>
            <a:ext cx="3312367" cy="10541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ตัวชี้วัดจำนวนปีที่ได้รับการศึกษา(เฉลี่ย)/ คุณภาพของอาชีวศึกษา/ ทักษะด้านดิจิทัล/ และความง่ายในการหาแรงงานมีทักษะ การเรียนการสอน 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Critical Thinking/</a:t>
            </a:r>
            <a:r>
              <a:rPr lang="th-TH" sz="16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ค่าชดเชยในการเลิกจ้างและภาษีแรงงานมีอัตราสูง เอกชนขาดอิสระในการกำหนดค่าแรง</a:t>
            </a:r>
            <a:endParaRPr lang="th-TH" sz="1600" spc="-50" dirty="0">
              <a:solidFill>
                <a:schemeClr val="dk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41" name="Rounded Rectangle 140"/>
          <p:cNvSpPr/>
          <p:nvPr/>
        </p:nvSpPr>
        <p:spPr>
          <a:xfrm>
            <a:off x="134648" y="3815060"/>
            <a:ext cx="1473273" cy="484883"/>
          </a:xfrm>
          <a:prstGeom prst="roundRect">
            <a:avLst>
              <a:gd name="adj" fmla="val 10926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US" sz="1600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Innovation</a:t>
            </a:r>
          </a:p>
        </p:txBody>
      </p:sp>
      <p:sp>
        <p:nvSpPr>
          <p:cNvPr id="142" name="Rectangle 141"/>
          <p:cNvSpPr/>
          <p:nvPr/>
        </p:nvSpPr>
        <p:spPr>
          <a:xfrm>
            <a:off x="1691682" y="3815002"/>
            <a:ext cx="3312367" cy="4770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อัตราการเป็นเมือง / จำนวนการจดสิทธิบัตร</a:t>
            </a:r>
          </a:p>
          <a:p>
            <a:pPr>
              <a:lnSpc>
                <a:spcPts val="1500"/>
              </a:lnSpc>
            </a:pPr>
            <a:endParaRPr lang="en-US" sz="160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6264188" y="937052"/>
            <a:ext cx="19082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 IMD (2017)*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4" name="Rectangle 143"/>
          <p:cNvSpPr/>
          <p:nvPr/>
        </p:nvSpPr>
        <p:spPr>
          <a:xfrm>
            <a:off x="5148065" y="1249715"/>
            <a:ext cx="3852428" cy="4770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เสถียรภาพทางการเมือง (</a:t>
            </a:r>
            <a:r>
              <a:rPr lang="en-US" sz="16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</a:t>
            </a:r>
            <a:r>
              <a:rPr lang="th-TH" sz="16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ปัญหาคอร์รัปชัน </a:t>
            </a:r>
            <a:r>
              <a:rPr lang="en-US" sz="1600" spc="-5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(S)/ 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ปัญหาอาชญากรรม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S) </a:t>
            </a:r>
          </a:p>
          <a:p>
            <a:pPr>
              <a:lnSpc>
                <a:spcPts val="1500"/>
              </a:lnSpc>
            </a:pP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การคุ้มครองผู้ลงทุน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5126840" y="2915384"/>
            <a:ext cx="3920015" cy="8617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สัดส่วนค่าใช้จ่ายด้านสุขภาพต่อประชากร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/สัดส่วนประชากรต่อบุคลากรทางการแพทย์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 การบริหารจัดการโลจิสติกส์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S) / 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ประสิทธิภาพการใช้พลังงาน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H) / 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การใช้คอมพิวเตอร์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H) / 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การใช้ 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Big Data Digital Technology (H)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5148067" y="1785190"/>
            <a:ext cx="3920015" cy="10541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จำนวนนักเรียนต่อครู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 การอ่านหนังสือไม่ออก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 คุณภาพการศึกษาคณิตและวิทย์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/ภาษาอังกฤษ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B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 ทักษะด้านการเงิน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S) 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ดิจิทัล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S) / 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อัตราเติบโตของประชากรวัยแรงงาน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H)/ </a:t>
            </a:r>
            <a:r>
              <a:rPr lang="th-TH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ค่าชดเชยในการเลิกจ้าง (</a:t>
            </a:r>
            <a:r>
              <a:rPr lang="en-US" sz="1600" spc="3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en-US" sz="1600" spc="3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/</a:t>
            </a:r>
            <a:r>
              <a:rPr lang="th-TH" sz="1600" spc="30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ด้านผลิตภาพแรงงาน</a:t>
            </a:r>
            <a:endParaRPr lang="en-US" sz="1600" spc="3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>
              <a:lnSpc>
                <a:spcPts val="1500"/>
              </a:lnSpc>
            </a:pPr>
            <a:endParaRPr lang="th-TH" sz="1600" spc="3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52" name="Rectangle 151"/>
          <p:cNvSpPr/>
          <p:nvPr/>
        </p:nvSpPr>
        <p:spPr>
          <a:xfrm>
            <a:off x="5134850" y="3815001"/>
            <a:ext cx="3897638" cy="4770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การลงทุนด้านวิจัยและพัฒนา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 และบุคลากรด้านวิจัย/ จำนวนสิทธิบัตร (</a:t>
            </a:r>
            <a:r>
              <a:rPr lang="en-US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H</a:t>
            </a: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)</a:t>
            </a:r>
            <a:endParaRPr lang="en-US" sz="1600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691682" y="1249715"/>
            <a:ext cx="3312366" cy="4770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160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จำนวนครั้งของการก่อการร้าย/ อิสระของสื่อ/ </a:t>
            </a:r>
            <a:r>
              <a:rPr lang="th-TH" sz="1600" kern="0" spc="-10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ระบบคุ้มครองทรัพย์สินทางปัญญาเข้าถึงยาก</a:t>
            </a:r>
          </a:p>
        </p:txBody>
      </p:sp>
      <p:sp>
        <p:nvSpPr>
          <p:cNvPr id="157" name="Rectangle 156"/>
          <p:cNvSpPr/>
          <p:nvPr/>
        </p:nvSpPr>
        <p:spPr>
          <a:xfrm>
            <a:off x="39499" y="4803999"/>
            <a:ext cx="421080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th-TH" sz="1000" dirty="0">
                <a:latin typeface="TH SarabunPSK" pitchFamily="34" charset="-34"/>
                <a:cs typeface="TH SarabunPSK" pitchFamily="34" charset="-34"/>
              </a:rPr>
              <a:t>หมายเหตุ </a:t>
            </a:r>
            <a:r>
              <a:rPr lang="en-US" sz="1000" dirty="0">
                <a:latin typeface="TH SarabunPSK" pitchFamily="34" charset="-34"/>
                <a:cs typeface="TH SarabunPSK" pitchFamily="34" charset="-34"/>
              </a:rPr>
              <a:t>H : Hard Data,   S : Survey Data, </a:t>
            </a:r>
            <a:r>
              <a:rPr lang="th-TH" sz="1000" dirty="0">
                <a:latin typeface="TH SarabunPSK" pitchFamily="34" charset="-34"/>
                <a:cs typeface="TH SarabunPSK" pitchFamily="34" charset="-34"/>
              </a:rPr>
              <a:t>  </a:t>
            </a:r>
          </a:p>
        </p:txBody>
      </p:sp>
    </p:spTree>
    <p:extLst>
      <p:ext uri="{BB962C8B-B14F-4D97-AF65-F5344CB8AC3E}">
        <p14:creationId xmlns="" xmlns:p14="http://schemas.microsoft.com/office/powerpoint/2010/main" val="331174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0538"/>
            <a:ext cx="9144000" cy="6480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2" y="-20538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กระบวนการวิเคราะห์เพื่อยกอันดับความสามารถในการแข่งขันของประเทศ จึงได้แบ่งกลุ่มตัวชี้วัด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ตามประเด็น อันดับ และความยาก-ง่ายในการขยับอันดับ</a:t>
            </a:r>
          </a:p>
        </p:txBody>
      </p:sp>
      <p:sp>
        <p:nvSpPr>
          <p:cNvPr id="9" name="Rectangle 8"/>
          <p:cNvSpPr/>
          <p:nvPr/>
        </p:nvSpPr>
        <p:spPr>
          <a:xfrm>
            <a:off x="-324544" y="972335"/>
            <a:ext cx="9577064" cy="16714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-7620" y="642774"/>
            <a:ext cx="9151620" cy="4392488"/>
          </a:xfrm>
        </p:spPr>
        <p:txBody>
          <a:bodyPr>
            <a:normAutofit/>
          </a:bodyPr>
          <a:lstStyle/>
          <a:p>
            <a:pPr algn="thaiDist">
              <a:lnSpc>
                <a:spcPts val="1400"/>
              </a:lnSpc>
              <a:spcBef>
                <a:spcPts val="0"/>
              </a:spcBef>
              <a:spcAft>
                <a:spcPts val="1000"/>
              </a:spcAft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จัดกลุ่มตัวชี้วัด 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IMD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ตามประเด็น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เป็น 4 กลุ่ม ประกอบด้วย 1)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Institution 2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Human Capital 3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Infrastructure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4)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Innovation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400"/>
              </a:lnSpc>
              <a:spcBef>
                <a:spcPts val="600"/>
              </a:spcBef>
              <a:spcAft>
                <a:spcPts val="1000"/>
              </a:spcAft>
              <a:tabLst>
                <a:tab pos="361950" algn="l"/>
              </a:tabLst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จัดกลุ่มตัวชี้วัด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IMD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ตามอันดับ </a:t>
            </a:r>
            <a:endParaRPr lang="th-TH" sz="19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1">
              <a:lnSpc>
                <a:spcPts val="1400"/>
              </a:lnSpc>
              <a:spcBef>
                <a:spcPts val="0"/>
              </a:spcBef>
              <a:spcAft>
                <a:spcPts val="600"/>
              </a:spcAft>
              <a:tabLst>
                <a:tab pos="361950" algn="l"/>
              </a:tabLst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ตัวชี้วัดของ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en-US" sz="1800" dirty="0" err="1">
                <a:latin typeface="TH SarabunPSK" pitchFamily="34" charset="-34"/>
                <a:cs typeface="TH SarabunPSK" pitchFamily="34" charset="-34"/>
              </a:rPr>
              <a:t>xx.yy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จัดอันดับจาก 137 ประเทศ 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lvl="1">
              <a:lnSpc>
                <a:spcPts val="1400"/>
              </a:lnSpc>
              <a:spcBef>
                <a:spcPts val="0"/>
              </a:spcBef>
              <a:spcAft>
                <a:spcPts val="300"/>
              </a:spcAft>
              <a:tabLst>
                <a:tab pos="361950" algn="l"/>
              </a:tabLst>
            </a:pPr>
            <a:endParaRPr lang="th-TH" sz="1800" dirty="0">
              <a:latin typeface="TH SarabunPSK" pitchFamily="34" charset="-34"/>
              <a:cs typeface="TH SarabunPSK" pitchFamily="34" charset="-34"/>
            </a:endParaRPr>
          </a:p>
          <a:p>
            <a:pPr lvl="1">
              <a:lnSpc>
                <a:spcPts val="1400"/>
              </a:lnSpc>
              <a:spcBef>
                <a:spcPts val="0"/>
              </a:spcBef>
              <a:spcAft>
                <a:spcPts val="600"/>
              </a:spcAft>
              <a:tabLst>
                <a:tab pos="361950" algn="l"/>
              </a:tabLst>
            </a:pPr>
            <a:endParaRPr lang="th-TH" sz="1800" dirty="0">
              <a:latin typeface="TH SarabunPSK" pitchFamily="34" charset="-34"/>
              <a:cs typeface="TH SarabunPSK" pitchFamily="34" charset="-34"/>
            </a:endParaRPr>
          </a:p>
          <a:p>
            <a:pPr lvl="1">
              <a:lnSpc>
                <a:spcPts val="1400"/>
              </a:lnSpc>
              <a:spcBef>
                <a:spcPts val="0"/>
              </a:spcBef>
              <a:spcAft>
                <a:spcPts val="1000"/>
              </a:spcAft>
              <a:tabLst>
                <a:tab pos="361950" algn="l"/>
              </a:tabLst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ตัวชี้วัดของ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en-US" sz="1800" dirty="0" err="1">
                <a:latin typeface="TH SarabunPSK" pitchFamily="34" charset="-34"/>
                <a:cs typeface="TH SarabunPSK" pitchFamily="34" charset="-34"/>
              </a:rPr>
              <a:t>x.y.zz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จัดอันดับจาก 63 ประเทศ โดยอ้างอิงการแบ่ง</a:t>
            </a: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จุดอ่อน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(สีแดง)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18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จุดแข็ง  (สีเขียว)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ตามที่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กำหนด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lvl="1">
              <a:lnSpc>
                <a:spcPts val="1400"/>
              </a:lnSpc>
              <a:spcBef>
                <a:spcPts val="0"/>
              </a:spcBef>
              <a:spcAft>
                <a:spcPts val="1000"/>
              </a:spcAft>
              <a:tabLst>
                <a:tab pos="361950" algn="l"/>
              </a:tabLst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ประเภทข้อมูลที่ใช้</a:t>
            </a:r>
            <a:r>
              <a:rPr lang="th-TH" sz="19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S = Survey Data, H = Hard Data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algn="thaiDist">
              <a:lnSpc>
                <a:spcPts val="1800"/>
              </a:lnSpc>
              <a:spcBef>
                <a:spcPts val="600"/>
              </a:spcBef>
              <a:spcAft>
                <a:spcPts val="1000"/>
              </a:spcAft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ตัวชี้วัด 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ซึ่งเป็นตัวชี้วัดภายใต้เกณฑ์ใหม่ (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 สศช. และ สสช. ได้มีการวิเคราะห์เพิ่มเติม ด้วยวิธี 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Quadrant Analysis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เพื่อเป็นแนวทางในการทำงานร่วมกับหน่วยงานรับผิดชอบตัวชี้วัด โดยพิจารณาจาก 2 เกณฑ์ ได้แก่ ความยาก-ง่ายในการ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Implement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Sensitivity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ต่ออันดับความสามารถในการแข่งขัน ดังนี้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lvl="1" algn="thaiDist">
              <a:lnSpc>
                <a:spcPts val="14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Q1 = Quick win 1-2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ปี (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Sensitivity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สูง,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Implement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ง่าย) : ควรรีบดำเนินการแก้ไขปรับปรุงโดยด่วน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lvl="1" algn="thaiDist">
              <a:lnSpc>
                <a:spcPts val="14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Q2 = Monitor (Sensitivity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ต่ำ,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Implement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ง่าย) : ควรดำเนินการแก้ไขปรับปรุงตามปกติ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lvl="1" algn="thaiDist">
              <a:lnSpc>
                <a:spcPts val="14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Q3 = Long term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มากกว่า 5 ปี (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Sensitivity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ต่ำ,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Implement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ยาก) : ควรดำเนินการตามปกติซึ่งอาจจะเห็นผลช้า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  <a:p>
            <a:pPr lvl="1" algn="thaiDist">
              <a:lnSpc>
                <a:spcPts val="14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Q4 = Challenge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3-5 ปี (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Sensitivity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สูง,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Implement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ยาก) : ท้าทายในการดำเนินการ ถ้าทำได้จะเห็นผลชัด ต้องเร่งวางพื้นฐานทันทีเลย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91402497"/>
              </p:ext>
            </p:extLst>
          </p:nvPr>
        </p:nvGraphicFramePr>
        <p:xfrm>
          <a:off x="179514" y="1635646"/>
          <a:ext cx="8784975" cy="358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314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251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283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58140"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latin typeface="TH SarabunPSK" pitchFamily="34" charset="-34"/>
                          <a:cs typeface="TH SarabunPSK" pitchFamily="34" charset="-34"/>
                        </a:rPr>
                        <a:t>จุดแข็ง (สีเขียว) คือ ตัวชี้วัดที่มีอันดับตั้งแต่ 1 ถึง 35 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1">
                          <a:latin typeface="TH SarabunPSK" pitchFamily="34" charset="-34"/>
                          <a:cs typeface="TH SarabunPSK" pitchFamily="34" charset="-34"/>
                        </a:rPr>
                        <a:t>ต้อง</a:t>
                      </a:r>
                      <a:r>
                        <a:rPr lang="th-TH" sz="1400" b="1" dirty="0">
                          <a:latin typeface="TH SarabunPSK" pitchFamily="34" charset="-34"/>
                          <a:cs typeface="TH SarabunPSK" pitchFamily="34" charset="-34"/>
                        </a:rPr>
                        <a:t>เฝ้าระวัง (สีส้ม) คือ ตัวชี้วัดทีมีอันดับตั้งแต่ 71 ถึง 105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2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จุดอ่อน (แดง) คือ ตัวชี้วัดที่มีอันดับตั้งแต่ 106 เป็นต้นไป 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-7620" y="4610834"/>
            <a:ext cx="9151620" cy="523220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ดังนั้น (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a, H/S, </a:t>
            </a:r>
            <a:r>
              <a:rPr lang="en-US" b="1" dirty="0" err="1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Qx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) = (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อันดับ, / ประเภทข้อมูล, กลุ่มตามความยาก-ง่าย)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0789820"/>
              </p:ext>
            </p:extLst>
          </p:nvPr>
        </p:nvGraphicFramePr>
        <p:xfrm>
          <a:off x="7884368" y="3507854"/>
          <a:ext cx="1154520" cy="7416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772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72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0" dirty="0">
                          <a:latin typeface="TH SarabunPSK" pitchFamily="34" charset="-34"/>
                          <a:cs typeface="TH SarabunPSK" pitchFamily="34" charset="-34"/>
                        </a:rPr>
                        <a:t>Q1</a:t>
                      </a:r>
                      <a:endParaRPr lang="th-TH" sz="1600" b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>
                          <a:latin typeface="TH SarabunPSK" pitchFamily="34" charset="-34"/>
                          <a:cs typeface="TH SarabunPSK" pitchFamily="34" charset="-34"/>
                        </a:rPr>
                        <a:t>Q2</a:t>
                      </a:r>
                      <a:endParaRPr lang="th-TH" sz="1600" b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 dirty="0">
                          <a:latin typeface="TH SarabunPSK" pitchFamily="34" charset="-34"/>
                          <a:cs typeface="TH SarabunPSK" pitchFamily="34" charset="-34"/>
                        </a:rPr>
                        <a:t>Q3</a:t>
                      </a:r>
                      <a:endParaRPr lang="th-TH" sz="1600" b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>
                          <a:latin typeface="TH SarabunPSK" pitchFamily="34" charset="-34"/>
                          <a:cs typeface="TH SarabunPSK" pitchFamily="34" charset="-34"/>
                        </a:rPr>
                        <a:t>Q4</a:t>
                      </a:r>
                      <a:endParaRPr lang="th-TH" sz="1600" b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85045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979712" y="648073"/>
            <a:ext cx="0" cy="4567435"/>
          </a:xfrm>
          <a:prstGeom prst="line">
            <a:avLst/>
          </a:prstGeom>
          <a:ln w="19050">
            <a:solidFill>
              <a:schemeClr val="accent6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048562" y="648073"/>
            <a:ext cx="19382" cy="4567435"/>
          </a:xfrm>
          <a:prstGeom prst="line">
            <a:avLst/>
          </a:prstGeom>
          <a:ln w="19050">
            <a:solidFill>
              <a:schemeClr val="accent6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254497" y="648073"/>
            <a:ext cx="0" cy="4587973"/>
          </a:xfrm>
          <a:prstGeom prst="line">
            <a:avLst/>
          </a:prstGeom>
          <a:ln w="19050">
            <a:solidFill>
              <a:schemeClr val="accent6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 txBox="1">
            <a:spLocks/>
          </p:cNvSpPr>
          <p:nvPr/>
        </p:nvSpPr>
        <p:spPr>
          <a:xfrm>
            <a:off x="-108520" y="576064"/>
            <a:ext cx="2160240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Primary education </a:t>
            </a:r>
            <a:endParaRPr lang="th-TH" sz="1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051720" y="554603"/>
            <a:ext cx="194198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Higher education</a:t>
            </a:r>
            <a:endParaRPr lang="th-TH" sz="1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35239" y="554603"/>
            <a:ext cx="2041217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Workforce</a:t>
            </a:r>
            <a:endParaRPr lang="th-TH" sz="1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168497" y="575141"/>
            <a:ext cx="194198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Skill</a:t>
            </a:r>
            <a:endParaRPr lang="th-TH" sz="1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6114" y="992392"/>
            <a:ext cx="237626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6.01   Mean years of schooling</a:t>
            </a:r>
          </a:p>
          <a:p>
            <a:pPr algn="l">
              <a:lnSpc>
                <a:spcPts val="1200"/>
              </a:lnSpc>
              <a:tabLst>
                <a:tab pos="358775" algn="l"/>
              </a:tabLst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(83,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H,Q3</a:t>
            </a: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-10199" y="1392040"/>
            <a:ext cx="2448272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6.09  Pupil-to-teacher ratio in </a:t>
            </a:r>
            <a:br>
              <a:rPr lang="en-US" sz="1400" dirty="0">
                <a:latin typeface="TH SarabunPSK" pitchFamily="34" charset="-34"/>
                <a:cs typeface="TH SarabunPSK" pitchFamily="34" charset="-34"/>
              </a:rPr>
            </a:b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	primary education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(51,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H,Q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2)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4048562" y="1779662"/>
            <a:ext cx="2099648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358775" algn="l"/>
              </a:tabLst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6.06   Ease of finding skilled 	employees</a:t>
            </a: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(86,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S,Q</a:t>
            </a: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4)</a:t>
            </a: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-10199" y="1800200"/>
            <a:ext cx="237626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360363" algn="l"/>
              </a:tabLst>
            </a:pP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6.07   School life expectancy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b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	(32,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H,Q3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4048562" y="989645"/>
            <a:ext cx="2376264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6.02   Extent of staff training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(47,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S,Q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1)</a:t>
            </a: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1907704" y="962218"/>
            <a:ext cx="237626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6.03   Quality of vocational training</a:t>
            </a:r>
          </a:p>
          <a:p>
            <a:pPr algn="l">
              <a:lnSpc>
                <a:spcPts val="1200"/>
              </a:lnSpc>
              <a:tabLst>
                <a:tab pos="358775" algn="l"/>
              </a:tabLst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(74,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S,Q</a:t>
            </a: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4)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4048562" y="1277677"/>
            <a:ext cx="2376264" cy="277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6.04   Skillset of graduates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(59,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S,Q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</a:t>
            </a: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4048562" y="1419622"/>
            <a:ext cx="237626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6.05   Digital skills among 	population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(57,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S,Q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4)</a:t>
            </a: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2006025" y="1466274"/>
            <a:ext cx="237626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</a:pP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6.08   Critical thinking in teaching</a:t>
            </a:r>
          </a:p>
          <a:p>
            <a:pPr algn="l">
              <a:lnSpc>
                <a:spcPts val="1200"/>
              </a:lnSpc>
              <a:tabLst>
                <a:tab pos="358775" algn="l"/>
              </a:tabLst>
            </a:pP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	(104,</a:t>
            </a: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S,Q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3)</a:t>
            </a: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28185" y="3579862"/>
            <a:ext cx="2474585" cy="327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3.2.06  Working hours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(4,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6228185" y="3762883"/>
            <a:ext cx="2474585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3.2.07  Labor relations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(26,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6229791" y="3906899"/>
            <a:ext cx="2474585" cy="30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3.2.08  Worker motivation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(28,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4033634" y="2016224"/>
            <a:ext cx="2474585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3.2.11  Employee training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(18,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28185" y="4091991"/>
            <a:ext cx="2474585" cy="3395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3.2.12  Labor force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(11,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6228185" y="4308015"/>
            <a:ext cx="2474585" cy="297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3.2.13  Labor force (%)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(7,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6228185" y="4488035"/>
            <a:ext cx="2474585" cy="303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3.2.14  Labor force growth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(57,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6228185" y="4647517"/>
            <a:ext cx="2474585" cy="3395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3.2.16  Female labor force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(33,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228185" y="4843003"/>
            <a:ext cx="247458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3.2.17  Foreign labor force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(30,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B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4022249" y="3867894"/>
            <a:ext cx="2474585" cy="4115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3.2.24 	Competent senior managers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(23,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2" name="Title 1"/>
          <p:cNvSpPr txBox="1">
            <a:spLocks/>
          </p:cNvSpPr>
          <p:nvPr/>
        </p:nvSpPr>
        <p:spPr>
          <a:xfrm>
            <a:off x="4022249" y="2355726"/>
            <a:ext cx="2474585" cy="32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3.2.18  Skilled labor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(35,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5" name="Title 1"/>
          <p:cNvSpPr txBox="1">
            <a:spLocks/>
          </p:cNvSpPr>
          <p:nvPr/>
        </p:nvSpPr>
        <p:spPr>
          <a:xfrm>
            <a:off x="4022249" y="2571750"/>
            <a:ext cx="2474585" cy="3167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3.2.19  Finance skills 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(42,</a:t>
            </a: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4022249" y="2931790"/>
            <a:ext cx="2474585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3.2.22  Foreign high-skilled people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dirty="0"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(24,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4022249" y="3291830"/>
            <a:ext cx="2474585" cy="327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3.2.23  International experience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(22,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1" name="Title 1"/>
          <p:cNvSpPr txBox="1">
            <a:spLocks/>
          </p:cNvSpPr>
          <p:nvPr/>
        </p:nvSpPr>
        <p:spPr>
          <a:xfrm>
            <a:off x="4022249" y="2736304"/>
            <a:ext cx="2474585" cy="3395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3.2.21  Brain drain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(26,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4041631" y="3456384"/>
            <a:ext cx="2474585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3.2.20 	Attracting and retaining talents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	(23,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-36512" y="2304256"/>
            <a:ext cx="2474585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4.5.03   Total public expenditure </a:t>
            </a:r>
            <a:br>
              <a:rPr lang="en-US" sz="1400" dirty="0">
                <a:latin typeface="TH SarabunPSK" pitchFamily="34" charset="-34"/>
                <a:cs typeface="TH SarabunPSK" pitchFamily="34" charset="-34"/>
              </a:rPr>
            </a:b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	on  education per pupil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1400" dirty="0"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(41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6" name="Title 1"/>
          <p:cNvSpPr txBox="1">
            <a:spLocks/>
          </p:cNvSpPr>
          <p:nvPr/>
        </p:nvSpPr>
        <p:spPr>
          <a:xfrm>
            <a:off x="-36511" y="2787774"/>
            <a:ext cx="2160240" cy="44729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4.5.04   Pupil-teacher ratio 	(primary education) 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(27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,H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7" name="Title 1"/>
          <p:cNvSpPr txBox="1">
            <a:spLocks/>
          </p:cNvSpPr>
          <p:nvPr/>
        </p:nvSpPr>
        <p:spPr>
          <a:xfrm>
            <a:off x="1979712" y="1851670"/>
            <a:ext cx="2474585" cy="699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4.5.05   Pupil-teacher ratio </a:t>
            </a:r>
            <a:b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	(secondary education) 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	(63</a:t>
            </a: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,H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8" name="Title 1"/>
          <p:cNvSpPr txBox="1">
            <a:spLocks/>
          </p:cNvSpPr>
          <p:nvPr/>
        </p:nvSpPr>
        <p:spPr>
          <a:xfrm>
            <a:off x="1979712" y="2330370"/>
            <a:ext cx="2474585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4.5.06   Secondary school </a:t>
            </a:r>
          </a:p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	enrollment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(53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79" name="Title 1"/>
          <p:cNvSpPr txBox="1">
            <a:spLocks/>
          </p:cNvSpPr>
          <p:nvPr/>
        </p:nvSpPr>
        <p:spPr>
          <a:xfrm>
            <a:off x="1979712" y="2687053"/>
            <a:ext cx="2474585" cy="6767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4.5.07   Higher education </a:t>
            </a:r>
            <a:br>
              <a:rPr lang="en-US" sz="1400" dirty="0">
                <a:latin typeface="TH SarabunPSK" pitchFamily="34" charset="-34"/>
                <a:cs typeface="TH SarabunPSK" pitchFamily="34" charset="-34"/>
              </a:rPr>
            </a:b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	achievement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37,H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80" name="Title 1"/>
          <p:cNvSpPr txBox="1">
            <a:spLocks/>
          </p:cNvSpPr>
          <p:nvPr/>
        </p:nvSpPr>
        <p:spPr>
          <a:xfrm>
            <a:off x="1979712" y="3197065"/>
            <a:ext cx="2474585" cy="277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4.5.08   Women with degrees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44,H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979712" y="3433627"/>
            <a:ext cx="2474585" cy="454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4.5.09   Student mobility inbound</a:t>
            </a:r>
          </a:p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	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53,H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1979712" y="3855406"/>
            <a:ext cx="24745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4.5.10   Student mobility outbound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dirty="0"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53,B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979712" y="4215446"/>
            <a:ext cx="2474585" cy="405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4.5.11   Educational assessment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1400" dirty="0"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49,H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1979712" y="4528834"/>
            <a:ext cx="2474585" cy="3176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4.5.15   University education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46,S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4022249" y="4515966"/>
            <a:ext cx="2474585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4.5.12 	English proﬁciency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(58,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B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4022249" y="4687008"/>
            <a:ext cx="2474585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4.5.17 	illiteracy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(47,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033633" y="4850271"/>
            <a:ext cx="2474585" cy="31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4.5.18 	Language skills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(50,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1979712" y="4744858"/>
            <a:ext cx="2474585" cy="41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4.5.16   Management education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dirty="0"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43,S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-36512" y="3166281"/>
            <a:ext cx="2474585" cy="3415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4.5.13   Educational system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(46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-33949" y="3451251"/>
            <a:ext cx="2474585" cy="2726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4.5.14   Science in schools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(46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3" name="Title 1"/>
          <p:cNvSpPr txBox="1">
            <a:spLocks/>
          </p:cNvSpPr>
          <p:nvPr/>
        </p:nvSpPr>
        <p:spPr>
          <a:xfrm>
            <a:off x="6228184" y="915566"/>
            <a:ext cx="3240360" cy="27752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8.01   	Redundancy costs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(128,</a:t>
            </a: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H,Q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8.02 	Hiring and firing practices 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(30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,S,Q2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8.03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Cooperation in labor-employer 	relations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(36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,S,Q2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8.04	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Flexibility of wage determination </a:t>
            </a: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(103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,S,Q3</a:t>
            </a: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8.05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Active labor policies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(53,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S,Q2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8.06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Workers’ rights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(62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,H,Q2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8.07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Ease of hiring foreign labor 	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(52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,S,Q1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8.08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Internal labor mobility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(67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,S,Q1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8.09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Reliance of professional management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(51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,S,Q1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8.10	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Pay and productivity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(47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,S,Q2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l">
              <a:lnSpc>
                <a:spcPts val="12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8.11   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Female participation in labor force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(53,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H,Q2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1400" dirty="0">
              <a:latin typeface="TH SarabunPSK" pitchFamily="34" charset="-34"/>
              <a:cs typeface="TH SarabunPSK" pitchFamily="34" charset="-34"/>
            </a:endParaRPr>
          </a:p>
          <a:p>
            <a:pPr algn="l">
              <a:lnSpc>
                <a:spcPts val="1200"/>
              </a:lnSpc>
              <a:tabLst>
                <a:tab pos="361950" algn="l"/>
              </a:tabLst>
            </a:pP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8.12	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Labor tax rate </a:t>
            </a:r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(18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,H,Q2</a:t>
            </a:r>
            <a:r>
              <a:rPr lang="th-TH" sz="140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400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2627784" y="-20538"/>
            <a:ext cx="6516215" cy="64807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2400" b="1" dirty="0">
              <a:solidFill>
                <a:schemeClr val="accent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443794" y="-20228"/>
            <a:ext cx="5736718" cy="663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จุดอ่อนส่วนใหญ่ สะท้อนว่าการศึกษาระดับมหาวิทยาลัยและอาชีวศึกษา </a:t>
            </a:r>
            <a:b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ไม่สามารถสร้างบุคลากรที่มีทักษะตรงต่อความต้องการของภาคธุรกิจ</a:t>
            </a:r>
          </a:p>
        </p:txBody>
      </p:sp>
      <p:sp>
        <p:nvSpPr>
          <p:cNvPr id="99" name="Flowchart: Manual Input 98"/>
          <p:cNvSpPr/>
          <p:nvPr/>
        </p:nvSpPr>
        <p:spPr>
          <a:xfrm rot="5400000">
            <a:off x="1396169" y="-1396168"/>
            <a:ext cx="627535" cy="3419874"/>
          </a:xfrm>
          <a:prstGeom prst="flowChartManualInpu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b="1" dirty="0">
              <a:solidFill>
                <a:schemeClr val="accent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35496" y="-20538"/>
            <a:ext cx="3096344" cy="714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ภาพรวม</a:t>
            </a: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ด้าน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HUMAN CAPITAL</a:t>
            </a:r>
          </a:p>
        </p:txBody>
      </p:sp>
      <p:sp>
        <p:nvSpPr>
          <p:cNvPr id="101" name="Title 1"/>
          <p:cNvSpPr txBox="1">
            <a:spLocks/>
          </p:cNvSpPr>
          <p:nvPr/>
        </p:nvSpPr>
        <p:spPr>
          <a:xfrm>
            <a:off x="4041631" y="4112251"/>
            <a:ext cx="2474585" cy="547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200"/>
              </a:lnSpc>
              <a:tabLst>
                <a:tab pos="444500" algn="l"/>
              </a:tabLst>
            </a:pP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4.2.11 	Digital/ Technological skills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dirty="0"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	(50,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5496" y="4155926"/>
            <a:ext cx="1008113" cy="30777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สีเขียว</a:t>
            </a:r>
            <a:r>
              <a:rPr lang="en-US" sz="14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จุดแข็ง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5497" y="4463703"/>
            <a:ext cx="1008112" cy="30777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สีส้ม 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เฝ้าระวัง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5497" y="4784253"/>
            <a:ext cx="1008112" cy="30777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สีแดง 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 จุดอ่อน</a:t>
            </a:r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6228184" y="3415972"/>
            <a:ext cx="2474585" cy="327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360363" algn="l"/>
              </a:tabLst>
            </a:pP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3.1.08  Workforce productivity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30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2" name="Rectangle 1"/>
          <p:cNvSpPr/>
          <p:nvPr/>
        </p:nvSpPr>
        <p:spPr>
          <a:xfrm>
            <a:off x="2006025" y="1947566"/>
            <a:ext cx="1987679" cy="4732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1979712" y="1059582"/>
            <a:ext cx="2042537" cy="4012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Rectangle 73"/>
          <p:cNvSpPr/>
          <p:nvPr/>
        </p:nvSpPr>
        <p:spPr>
          <a:xfrm>
            <a:off x="4061480" y="1871908"/>
            <a:ext cx="1987679" cy="3545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1" name="Rectangle 80"/>
          <p:cNvSpPr/>
          <p:nvPr/>
        </p:nvSpPr>
        <p:spPr>
          <a:xfrm>
            <a:off x="6299627" y="955955"/>
            <a:ext cx="2148279" cy="169372"/>
          </a:xfrm>
          <a:prstGeom prst="rect">
            <a:avLst/>
          </a:prstGeom>
          <a:noFill/>
          <a:ln w="127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2" name="Rectangle 81"/>
          <p:cNvSpPr/>
          <p:nvPr/>
        </p:nvSpPr>
        <p:spPr>
          <a:xfrm>
            <a:off x="35496" y="1059582"/>
            <a:ext cx="1898521" cy="4012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3" name="Rectangle 82"/>
          <p:cNvSpPr/>
          <p:nvPr/>
        </p:nvSpPr>
        <p:spPr>
          <a:xfrm>
            <a:off x="6312153" y="3500820"/>
            <a:ext cx="2135753" cy="19003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50641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angle 127"/>
          <p:cNvSpPr/>
          <p:nvPr/>
        </p:nvSpPr>
        <p:spPr>
          <a:xfrm>
            <a:off x="251520" y="3579862"/>
            <a:ext cx="8712968" cy="11521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7800" indent="-177800">
              <a:lnSpc>
                <a:spcPts val="1700"/>
              </a:lnSpc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ให้กระทรวงศึกษาธิการมีโครงการที่ส่งเสริมการเพิ่มจำนวนปีที่เยาวชนต้องได้รับการศึกษา (เฉลี่ย), มีมาตรการลดจำนวนนักเรียนที่ลาออกกลางคัน และส่งเสริมการศึกษาต่อในระดับมัธยม อาชีวศึกษา และอุดมศึกษา</a:t>
            </a:r>
          </a:p>
          <a:p>
            <a:pPr marL="177800" indent="-177800">
              <a:lnSpc>
                <a:spcPts val="17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ให้กระทรวงศึกษาธิการพัฒนาบุคลากรทางการศึกษา คุณภาพของอาชีวศึกษา/ ทักษะของผู้จบมัธยมและบัณฑิตที่ตอบโจทย์ธุรกิจ</a:t>
            </a:r>
          </a:p>
          <a:p>
            <a:pPr marL="177800" indent="-177800">
              <a:lnSpc>
                <a:spcPts val="17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ให้กระทรวงแรงงานปรับปรุงกรอบกฎหมาย ด้านการจ้างงานและการเลิกจ้างให้ยืดหยุ่นมากขึ้น เพื่อลดภาระของภาคธุรกิจ </a:t>
            </a:r>
            <a:endParaRPr lang="th-TH" sz="1800" b="1" dirty="0">
              <a:solidFill>
                <a:srgbClr val="FF0000"/>
              </a:solidFill>
              <a:latin typeface="PSLxKittithada" pitchFamily="2" charset="-34"/>
              <a:cs typeface="PSLxKittithada" pitchFamily="2" charset="-34"/>
            </a:endParaRPr>
          </a:p>
        </p:txBody>
      </p:sp>
      <p:cxnSp>
        <p:nvCxnSpPr>
          <p:cNvPr id="115" name="Straight Connector 114"/>
          <p:cNvCxnSpPr/>
          <p:nvPr/>
        </p:nvCxnSpPr>
        <p:spPr>
          <a:xfrm>
            <a:off x="2267744" y="843558"/>
            <a:ext cx="0" cy="2304256"/>
          </a:xfrm>
          <a:prstGeom prst="line">
            <a:avLst/>
          </a:prstGeom>
          <a:ln w="19050">
            <a:solidFill>
              <a:schemeClr val="accent6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4600921" y="843558"/>
            <a:ext cx="3796" cy="2304256"/>
          </a:xfrm>
          <a:prstGeom prst="line">
            <a:avLst/>
          </a:prstGeom>
          <a:ln w="19050">
            <a:solidFill>
              <a:schemeClr val="accent6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6804248" y="843558"/>
            <a:ext cx="0" cy="2304256"/>
          </a:xfrm>
          <a:prstGeom prst="line">
            <a:avLst/>
          </a:prstGeom>
          <a:ln w="19050">
            <a:solidFill>
              <a:schemeClr val="accent6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itle 1"/>
          <p:cNvSpPr txBox="1">
            <a:spLocks/>
          </p:cNvSpPr>
          <p:nvPr/>
        </p:nvSpPr>
        <p:spPr>
          <a:xfrm>
            <a:off x="35496" y="648072"/>
            <a:ext cx="2160240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Primary education </a:t>
            </a:r>
            <a:endParaRPr lang="th-TH" sz="1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12" name="Title 1"/>
          <p:cNvSpPr txBox="1">
            <a:spLocks/>
          </p:cNvSpPr>
          <p:nvPr/>
        </p:nvSpPr>
        <p:spPr>
          <a:xfrm>
            <a:off x="2411760" y="648072"/>
            <a:ext cx="194198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Higher education</a:t>
            </a:r>
            <a:endParaRPr lang="th-TH" sz="1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13" name="Title 1"/>
          <p:cNvSpPr txBox="1">
            <a:spLocks/>
          </p:cNvSpPr>
          <p:nvPr/>
        </p:nvSpPr>
        <p:spPr>
          <a:xfrm>
            <a:off x="6923271" y="648072"/>
            <a:ext cx="2041217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Workforce</a:t>
            </a:r>
            <a:endParaRPr lang="th-TH" sz="1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14" name="Title 1"/>
          <p:cNvSpPr txBox="1">
            <a:spLocks/>
          </p:cNvSpPr>
          <p:nvPr/>
        </p:nvSpPr>
        <p:spPr>
          <a:xfrm>
            <a:off x="4718248" y="648072"/>
            <a:ext cx="1941984" cy="555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Skill</a:t>
            </a:r>
            <a:endParaRPr lang="th-TH" sz="1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107504" y="1098629"/>
            <a:ext cx="2088232" cy="559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ยุทธศาสตร์การปฏิรูปการศึกษา (ศึกษาธิการ)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2339752" y="1098629"/>
            <a:ext cx="2232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โครงการยกระดับมาตรฐานกำลังคนอาชีวศึกษาด้านเทคโนโลยีนวัตกรรม  (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Innovative Technology)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ให้พร้อมก้าวสู่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(ศึกษาธิการ)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4644008" y="1098629"/>
            <a:ext cx="2232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ยุทธศาสตร์เพื่อการปฏิรูปการศึกษา (ศึกษาธิการ)</a:t>
            </a:r>
          </a:p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โครงการศูนย์ดิจิทัลคอนเทนต์ ภาคตะวันออกเฉียงเหนือ (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DEPA)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(ดิจิทัล)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6804248" y="1098629"/>
            <a:ext cx="2376264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การเตรียมความพร้อมกำลังคน เพื่อรองรับอุตสาหกรรมเป้าหมายและ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BOI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โครงการเพิ่มผลิตภาพแรงงานสู่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SMEs 4.0 (STEM Workforce Towards SME 4.0)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(แรงงาน)</a:t>
            </a:r>
          </a:p>
          <a:p>
            <a:pPr marL="177800" indent="-177800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โครงการยกระดับแรงงานไทยให้ได้มาตรฐานฝีมือแรงงานเพื่อรองรับการแข่งขัน (แรงงาน)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3635896" y="3212384"/>
            <a:ext cx="1875967" cy="29956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ts val="1500"/>
              </a:lnSpc>
            </a:pPr>
            <a:r>
              <a:rPr lang="th-TH" sz="1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ข้อเสนอเบื้องต้น</a:t>
            </a:r>
          </a:p>
        </p:txBody>
      </p:sp>
      <p:sp>
        <p:nvSpPr>
          <p:cNvPr id="132" name="Rectangle 131"/>
          <p:cNvSpPr/>
          <p:nvPr/>
        </p:nvSpPr>
        <p:spPr>
          <a:xfrm>
            <a:off x="2627784" y="-20538"/>
            <a:ext cx="6516215" cy="64807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2400" b="1" dirty="0">
              <a:solidFill>
                <a:schemeClr val="accent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3" name="Rectangle 132"/>
          <p:cNvSpPr/>
          <p:nvPr/>
        </p:nvSpPr>
        <p:spPr>
          <a:xfrm>
            <a:off x="3443794" y="-50444"/>
            <a:ext cx="5736718" cy="714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เน้นให้ความสำคัญกับการพัฒนาทักษะด้านนวัตกรรม </a:t>
            </a:r>
          </a:p>
          <a:p>
            <a:pPr>
              <a:lnSpc>
                <a:spcPts val="2400"/>
              </a:lnSpc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เพื่อรองรับอุตสาหกรรมเป้าหมาย </a:t>
            </a:r>
          </a:p>
        </p:txBody>
      </p:sp>
      <p:sp>
        <p:nvSpPr>
          <p:cNvPr id="134" name="Flowchart: Manual Input 133"/>
          <p:cNvSpPr/>
          <p:nvPr/>
        </p:nvSpPr>
        <p:spPr>
          <a:xfrm rot="5400000">
            <a:off x="1396169" y="-1396168"/>
            <a:ext cx="627535" cy="3419874"/>
          </a:xfrm>
          <a:prstGeom prst="flowChartManualInpu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b="1" dirty="0">
              <a:solidFill>
                <a:schemeClr val="accent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5" name="Rectangle 134"/>
          <p:cNvSpPr/>
          <p:nvPr/>
        </p:nvSpPr>
        <p:spPr>
          <a:xfrm>
            <a:off x="35496" y="-20538"/>
            <a:ext cx="3096344" cy="714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th-TH" sz="2400" b="1" dirty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แผนงาน/โครงการ</a:t>
            </a: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ที่เกี่ยวข้องกับ</a:t>
            </a:r>
          </a:p>
          <a:p>
            <a:pPr>
              <a:lnSpc>
                <a:spcPts val="2400"/>
              </a:lnSpc>
            </a:pPr>
            <a:r>
              <a:rPr lang="th-TH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ด้าน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HUMAN CAPITAL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361483" y="1098629"/>
            <a:ext cx="2210517" cy="14773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ectangle 19"/>
          <p:cNvSpPr/>
          <p:nvPr/>
        </p:nvSpPr>
        <p:spPr>
          <a:xfrm>
            <a:off x="4617695" y="1098629"/>
            <a:ext cx="2042537" cy="14773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263472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342F355-A87B-42DE-99FD-3FAC5AA01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55526"/>
            <a:ext cx="8229600" cy="43924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review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สถานการณ์ตัวชี้วัดย้อนหลัง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เช็คความถูกต้องของ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Definition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และการคำนวณ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บอกทิศทางกระทรวง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เติมปัจจัยที่เกี่ยวข้อง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list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แผนงานโครงการกิจกรรมที่เป็นรูปธรรมในแต่ละปัจจัย พร้อมกำหนดเป้าหมาย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ตัวชี้วัดที่เป็น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Survey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ให้มีแผนประชาสัมพันธ์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r>
              <a:rPr lang="th-TH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ติดต่อ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E-mail :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  <a:hlinkClick r:id="rId2"/>
              </a:rPr>
              <a:t>kulasup@nesdb.go.th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แพร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,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nisaka@nesdb.go.th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กาว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0" indent="0">
              <a:buNone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02 280 4085 ต่อ 5638, 5632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5676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1311</Words>
  <Application>Microsoft Office PowerPoint</Application>
  <PresentationFormat>นำเสนอทางหน้าจอ (16:9)</PresentationFormat>
  <Paragraphs>157</Paragraphs>
  <Slides>7</Slides>
  <Notes>6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7</vt:i4>
      </vt:variant>
    </vt:vector>
  </HeadingPairs>
  <TitlesOfParts>
    <vt:vector size="8" baseType="lpstr">
      <vt:lpstr>Office Theme</vt:lpstr>
      <vt:lpstr>แนวทางปรับปรุงตัวชี้วัดของ WEF และ IMD ที่เป็นจุดอ่อน ที่เกี่ยวข้องกับด้าน HUMAN CAPITAL วันที่ 25 มกราคม 2561  ณ ห้องประชุม 531 อาคาร 5 ชั้น 3 สศช.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แนวทางปรับปรุงตัวชี้วัดของ WEF และ IMD ที่เป็นจุดอ่อน ที่เกี่ยวข้องกับกระทรวงดิจิทัลเพื่อเศรษฐกิจและสังคม</dc:title>
  <dc:creator>Kulasup Preungvate</dc:creator>
  <cp:lastModifiedBy>DSD-70</cp:lastModifiedBy>
  <cp:revision>38</cp:revision>
  <cp:lastPrinted>2018-01-23T10:02:18Z</cp:lastPrinted>
  <dcterms:created xsi:type="dcterms:W3CDTF">2018-01-22T09:31:46Z</dcterms:created>
  <dcterms:modified xsi:type="dcterms:W3CDTF">2018-05-23T09:08:13Z</dcterms:modified>
</cp:coreProperties>
</file>