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4" r:id="rId2"/>
    <p:sldId id="260" r:id="rId3"/>
    <p:sldId id="268" r:id="rId4"/>
    <p:sldId id="269" r:id="rId5"/>
    <p:sldId id="270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6" r:id="rId25"/>
    <p:sldId id="313" r:id="rId26"/>
    <p:sldId id="314" r:id="rId27"/>
    <p:sldId id="315" r:id="rId28"/>
    <p:sldId id="317" r:id="rId29"/>
  </p:sldIdLst>
  <p:sldSz cx="9144000" cy="5143500" type="screen16x9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829" autoAdjust="0"/>
  </p:normalViewPr>
  <p:slideViewPr>
    <p:cSldViewPr>
      <p:cViewPr>
        <p:scale>
          <a:sx n="90" d="100"/>
          <a:sy n="90" d="100"/>
        </p:scale>
        <p:origin x="-1157" y="-3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Microsoft_Office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4.8668603863144123E-2"/>
          <c:y val="9.2645658980979248E-2"/>
          <c:w val="0.79025017143127363"/>
          <c:h val="0.81078640071738051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IMD</c:v>
                </c:pt>
              </c:strCache>
            </c:strRef>
          </c:tx>
          <c:marker>
            <c:symbol val="square"/>
            <c:size val="16"/>
            <c:spPr>
              <a:solidFill>
                <a:srgbClr val="1F497D"/>
              </a:solidFill>
            </c:spPr>
          </c:marker>
          <c:dLbls>
            <c:spPr>
              <a:solidFill>
                <a:srgbClr val="1F497D"/>
              </a:solidFill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chemeClr val="bg1"/>
                    </a:solidFill>
                  </a:defRPr>
                </a:pPr>
                <a:endParaRPr lang="th-TH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31</c:v>
                </c:pt>
                <c:pt idx="1">
                  <c:v>30</c:v>
                </c:pt>
                <c:pt idx="2">
                  <c:v>29</c:v>
                </c:pt>
                <c:pt idx="3">
                  <c:v>27</c:v>
                </c:pt>
                <c:pt idx="4">
                  <c:v>32</c:v>
                </c:pt>
                <c:pt idx="5">
                  <c:v>33</c:v>
                </c:pt>
                <c:pt idx="6">
                  <c:v>27</c:v>
                </c:pt>
                <c:pt idx="7">
                  <c:v>26</c:v>
                </c:pt>
                <c:pt idx="8">
                  <c:v>26</c:v>
                </c:pt>
                <c:pt idx="9">
                  <c:v>27</c:v>
                </c:pt>
                <c:pt idx="10">
                  <c:v>30</c:v>
                </c:pt>
                <c:pt idx="11">
                  <c:v>27</c:v>
                </c:pt>
                <c:pt idx="12">
                  <c:v>29</c:v>
                </c:pt>
                <c:pt idx="13">
                  <c:v>30</c:v>
                </c:pt>
                <c:pt idx="14">
                  <c:v>28</c:v>
                </c:pt>
                <c:pt idx="15">
                  <c:v>27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WEF</c:v>
                </c:pt>
              </c:strCache>
            </c:strRef>
          </c:tx>
          <c:marker>
            <c:symbol val="square"/>
            <c:size val="16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chemeClr val="bg1"/>
                    </a:solidFill>
                  </a:defRPr>
                </a:pPr>
                <a:endParaRPr lang="th-TH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37</c:v>
                </c:pt>
                <c:pt idx="1">
                  <c:v>32</c:v>
                </c:pt>
                <c:pt idx="2">
                  <c:v>34</c:v>
                </c:pt>
                <c:pt idx="3">
                  <c:v>33</c:v>
                </c:pt>
                <c:pt idx="4">
                  <c:v>35</c:v>
                </c:pt>
                <c:pt idx="5">
                  <c:v>28</c:v>
                </c:pt>
                <c:pt idx="6">
                  <c:v>34</c:v>
                </c:pt>
                <c:pt idx="7">
                  <c:v>36</c:v>
                </c:pt>
                <c:pt idx="8">
                  <c:v>38</c:v>
                </c:pt>
                <c:pt idx="9">
                  <c:v>39</c:v>
                </c:pt>
                <c:pt idx="10">
                  <c:v>38</c:v>
                </c:pt>
                <c:pt idx="11">
                  <c:v>37</c:v>
                </c:pt>
                <c:pt idx="12">
                  <c:v>31</c:v>
                </c:pt>
                <c:pt idx="13">
                  <c:v>32</c:v>
                </c:pt>
                <c:pt idx="14">
                  <c:v>34</c:v>
                </c:pt>
                <c:pt idx="15">
                  <c:v>32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DB*2010-2015</c:v>
                </c:pt>
              </c:strCache>
            </c:strRef>
          </c:tx>
          <c:spPr>
            <a:ln>
              <a:solidFill>
                <a:srgbClr val="8064A2">
                  <a:lumMod val="20000"/>
                  <a:lumOff val="80000"/>
                </a:srgbClr>
              </a:solidFill>
            </a:ln>
          </c:spPr>
          <c:marker>
            <c:symbol val="square"/>
            <c:size val="16"/>
            <c:spPr>
              <a:solidFill>
                <a:srgbClr val="8064A2">
                  <a:lumMod val="20000"/>
                  <a:lumOff val="80000"/>
                </a:srgbClr>
              </a:solidFill>
              <a:ln>
                <a:solidFill>
                  <a:srgbClr val="8064A2">
                    <a:lumMod val="20000"/>
                    <a:lumOff val="80000"/>
                  </a:srgbClr>
                </a:solidFill>
              </a:ln>
            </c:spPr>
          </c:marker>
          <c:dLbls>
            <c:dLbl>
              <c:idx val="12"/>
              <c:layout>
                <c:manualLayout>
                  <c:x val="-3.1894704473808204E-2"/>
                  <c:y val="-8.5778431384909686E-3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rgbClr val="8064A2">
                  <a:lumMod val="20000"/>
                  <a:lumOff val="80000"/>
                </a:srgbClr>
              </a:solidFill>
              <a:ln>
                <a:solidFill>
                  <a:srgbClr val="8064A2">
                    <a:lumMod val="20000"/>
                    <a:lumOff val="80000"/>
                  </a:srgbClr>
                </a:solidFill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h-TH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Sheet1!$D$2:$D$18</c:f>
              <c:numCache>
                <c:formatCode>General</c:formatCode>
                <c:ptCount val="17"/>
                <c:pt idx="4">
                  <c:v>19</c:v>
                </c:pt>
                <c:pt idx="5">
                  <c:v>18</c:v>
                </c:pt>
                <c:pt idx="6">
                  <c:v>15</c:v>
                </c:pt>
                <c:pt idx="7">
                  <c:v>13</c:v>
                </c:pt>
                <c:pt idx="8">
                  <c:v>12</c:v>
                </c:pt>
                <c:pt idx="9">
                  <c:v>19</c:v>
                </c:pt>
                <c:pt idx="10">
                  <c:v>17</c:v>
                </c:pt>
                <c:pt idx="11">
                  <c:v>18</c:v>
                </c:pt>
                <c:pt idx="12">
                  <c:v>18</c:v>
                </c:pt>
                <c:pt idx="13">
                  <c:v>26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DB*2016-2018</c:v>
                </c:pt>
              </c:strCache>
            </c:strRef>
          </c:tx>
          <c:marker>
            <c:symbol val="square"/>
            <c:size val="16"/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chemeClr val="bg1"/>
                    </a:solidFill>
                  </a:defRPr>
                </a:pPr>
                <a:endParaRPr lang="th-TH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</c:numCache>
            </c:numRef>
          </c:cat>
          <c:val>
            <c:numRef>
              <c:f>Sheet1!$E$2:$E$18</c:f>
              <c:numCache>
                <c:formatCode>General</c:formatCode>
                <c:ptCount val="17"/>
                <c:pt idx="13">
                  <c:v>46</c:v>
                </c:pt>
                <c:pt idx="14">
                  <c:v>49</c:v>
                </c:pt>
                <c:pt idx="15">
                  <c:v>46</c:v>
                </c:pt>
                <c:pt idx="16">
                  <c:v>26</c:v>
                </c:pt>
              </c:numCache>
            </c:numRef>
          </c:val>
        </c:ser>
        <c:dLbls>
          <c:showVal val="1"/>
        </c:dLbls>
        <c:marker val="1"/>
        <c:axId val="136585984"/>
        <c:axId val="136587520"/>
      </c:lineChart>
      <c:catAx>
        <c:axId val="136585984"/>
        <c:scaling>
          <c:orientation val="minMax"/>
        </c:scaling>
        <c:axPos val="t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136587520"/>
        <c:crosses val="autoZero"/>
        <c:auto val="1"/>
        <c:lblAlgn val="ctr"/>
        <c:lblOffset val="100"/>
      </c:catAx>
      <c:valAx>
        <c:axId val="136587520"/>
        <c:scaling>
          <c:orientation val="maxMin"/>
          <c:max val="50"/>
          <c:min val="10"/>
        </c:scaling>
        <c:axPos val="l"/>
        <c:majorGridlines>
          <c:spPr>
            <a:ln>
              <a:solidFill>
                <a:sysClr val="window" lastClr="FFFFFF">
                  <a:lumMod val="95000"/>
                </a:sys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13658598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400"/>
          </a:pPr>
          <a:endParaRPr lang="th-TH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600">
          <a:latin typeface="TH SarabunPSK" pitchFamily="34" charset="-34"/>
          <a:cs typeface="TH SarabunPSK" pitchFamily="34" charset="-34"/>
        </a:defRPr>
      </a:pPr>
      <a:endParaRPr lang="th-TH"/>
    </a:p>
  </c:tx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D7F43E-72A6-4F10-8173-3250EB4C18F3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8647D-1F74-400E-95F8-473F8026C68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249342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36038-8E3D-4944-AC78-8E170DEA4D11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เอกสารแนบ 1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6357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6B6D5-FFAC-4232-9F8B-D43B9482115F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17500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6B6D5-FFAC-4232-9F8B-D43B9482115F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47329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6B6D5-FFAC-4232-9F8B-D43B9482115F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47329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9538" y="741363"/>
            <a:ext cx="6578600" cy="3702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134347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9538" y="741363"/>
            <a:ext cx="6578600" cy="3702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73069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dirty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D5ECE0-5B2B-4442-B2AB-9E59C5A131B5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14159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596744-2616-435E-A86C-AC7D884A0529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155431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596744-2616-435E-A86C-AC7D884A0529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15543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596744-2616-435E-A86C-AC7D884A0529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08244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="" xmlns:a16="http://schemas.microsoft.com/office/drawing/2014/main" id="{63F22C81-00E1-4961-A2C0-1AC6A6C3097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0175" y="754063"/>
            <a:ext cx="6704013" cy="37703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="" xmlns:a16="http://schemas.microsoft.com/office/drawing/2014/main" id="{92FA990A-2F20-4B7C-A5DC-40DE492C97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14340" name="Slide Number Placeholder 3">
            <a:extLst>
              <a:ext uri="{FF2B5EF4-FFF2-40B4-BE49-F238E27FC236}">
                <a16:creationId xmlns="" xmlns:a16="http://schemas.microsoft.com/office/drawing/2014/main" id="{0D3199BF-AFCD-4F99-B8E8-09442ED80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6C137CB6-E915-4D15-80FA-0A5EC214BDF2}" type="slidenum">
              <a:rPr lang="th-TH" altLang="en-US" sz="1200"/>
              <a:pPr/>
              <a:t>14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3558752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="" xmlns:a16="http://schemas.microsoft.com/office/drawing/2014/main" id="{8FF48BFA-22F3-4373-B73A-AF796DA14A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="" xmlns:a16="http://schemas.microsoft.com/office/drawing/2014/main" id="{058D77AB-E0AE-4CA5-88B9-2C6F75CE5D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="" xmlns:a16="http://schemas.microsoft.com/office/drawing/2014/main" id="{AE1FC968-FE82-409F-B138-3408885E62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BD7C4954-BE90-4826-8096-B1460B802708}" type="slidenum">
              <a:rPr lang="th-TH" altLang="en-US" sz="1200"/>
              <a:pPr/>
              <a:t>15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2065115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="" xmlns:a16="http://schemas.microsoft.com/office/drawing/2014/main" id="{22361A32-87FA-420A-909F-72CC01A4BC3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="" xmlns:a16="http://schemas.microsoft.com/office/drawing/2014/main" id="{76DDE792-FFFA-4589-A23B-95E5A1056B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="" xmlns:a16="http://schemas.microsoft.com/office/drawing/2014/main" id="{23AAE751-CB8C-4E3D-9947-6754DE8E95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0300438A-34A4-4643-B1DA-1C8B6448847B}" type="slidenum">
              <a:rPr lang="th-TH" altLang="en-US" sz="1200"/>
              <a:pPr/>
              <a:t>16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1582912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="" xmlns:a16="http://schemas.microsoft.com/office/drawing/2014/main" id="{EBD93AEE-F647-4394-B0A7-E4C6CC629C6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="" xmlns:a16="http://schemas.microsoft.com/office/drawing/2014/main" id="{F66C8F93-716A-415D-A4BA-49D00CAEAC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="" xmlns:a16="http://schemas.microsoft.com/office/drawing/2014/main" id="{90BE9338-57AF-4730-BB5E-5F944D6414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D2AD305C-5A98-428F-9533-D8EBF6E5A995}" type="slidenum">
              <a:rPr lang="th-TH" altLang="en-US" sz="1200"/>
              <a:pPr/>
              <a:t>17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33842992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="" xmlns:a16="http://schemas.microsoft.com/office/drawing/2014/main" id="{945D7A1F-B1FB-4C60-AA22-4703A673E99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="" xmlns:a16="http://schemas.microsoft.com/office/drawing/2014/main" id="{4634A8FB-A2A6-4A81-8F2F-BFAE66F1EA4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="" xmlns:a16="http://schemas.microsoft.com/office/drawing/2014/main" id="{C83D4C1A-FA4E-4B63-A511-BA6312169F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8D8D48A4-FCCD-414F-A112-DEF03902E553}" type="slidenum">
              <a:rPr lang="th-TH" altLang="en-US" sz="1200"/>
              <a:pPr/>
              <a:t>18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4109115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="" xmlns:a16="http://schemas.microsoft.com/office/drawing/2014/main" id="{9BB96955-A9B2-4526-865F-CFCEEFFB09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06400" y="696913"/>
            <a:ext cx="6210300" cy="34925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="" xmlns:a16="http://schemas.microsoft.com/office/drawing/2014/main" id="{4C4B84B8-B125-4A34-AE0F-539752F9824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="" xmlns:a16="http://schemas.microsoft.com/office/drawing/2014/main" id="{4FF4245C-093C-446F-B8BD-5886D1FFFE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2FDAD45F-CD06-49AB-B1AC-5750A262907A}" type="slidenum">
              <a:rPr lang="th-TH" altLang="en-US" sz="1200">
                <a:solidFill>
                  <a:srgbClr val="000000"/>
                </a:solidFill>
              </a:rPr>
              <a:pPr/>
              <a:t>19</a:t>
            </a:fld>
            <a:endParaRPr lang="th-TH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80136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="" xmlns:a16="http://schemas.microsoft.com/office/drawing/2014/main" id="{7713A5EC-B717-4454-BE87-9C49D791EDB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="" xmlns:a16="http://schemas.microsoft.com/office/drawing/2014/main" id="{54C4FEBF-0ACD-459D-9804-98C3D04F9C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23556" name="Slide Number Placeholder 3">
            <a:extLst>
              <a:ext uri="{FF2B5EF4-FFF2-40B4-BE49-F238E27FC236}">
                <a16:creationId xmlns="" xmlns:a16="http://schemas.microsoft.com/office/drawing/2014/main" id="{59ACC4FA-3779-4AFE-8D0F-3A497F0A42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4B44D64D-1C47-4470-8E32-02660A13861E}" type="slidenum">
              <a:rPr lang="th-TH" altLang="en-US" sz="1200"/>
              <a:pPr/>
              <a:t>20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16843797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76552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="" xmlns:a16="http://schemas.microsoft.com/office/drawing/2014/main" id="{2B695EAC-3E97-4220-B3A8-692F3B7844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="" xmlns:a16="http://schemas.microsoft.com/office/drawing/2014/main" id="{D7E70771-F245-4DF4-A01A-8D082513C9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="" xmlns:a16="http://schemas.microsoft.com/office/drawing/2014/main" id="{191EE1C6-272C-4E87-9EA5-283B8E8991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BC31825B-42BE-40ED-88D6-3BCAA21BA7FA}" type="slidenum">
              <a:rPr lang="th-TH" altLang="en-US" sz="1200"/>
              <a:pPr/>
              <a:t>22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34789139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="" xmlns:a16="http://schemas.microsoft.com/office/drawing/2014/main" id="{C376403D-AA86-47D3-B284-2BAC3B3AEA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="" xmlns:a16="http://schemas.microsoft.com/office/drawing/2014/main" id="{125804B5-9438-4925-9C5F-224CB2C62D4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="" xmlns:a16="http://schemas.microsoft.com/office/drawing/2014/main" id="{7C9BD961-692E-426C-89CA-C6355FC414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fld id="{A5B49460-51B7-4036-A5D3-11E1D4728A19}" type="slidenum">
              <a:rPr lang="th-TH" altLang="en-US" sz="1200"/>
              <a:pPr/>
              <a:t>23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xmlns="" val="13709740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28647D-1F74-400E-95F8-473F8026C680}" type="slidenum">
              <a:rPr lang="th-TH" smtClean="0"/>
              <a:pPr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40015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40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97676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27896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3813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17482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12808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102857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509169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315283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00805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18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99F61-803D-460F-910B-6C11931141C2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14561-7C99-4F60-9845-39A395989B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92037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0" y="1921262"/>
            <a:ext cx="9208715" cy="20791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bg2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2643258"/>
              </p:ext>
            </p:extLst>
          </p:nvPr>
        </p:nvGraphicFramePr>
        <p:xfrm>
          <a:off x="2843810" y="-1748730"/>
          <a:ext cx="5726001" cy="614411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432048"/>
                <a:gridCol w="432048"/>
                <a:gridCol w="541425"/>
                <a:gridCol w="432048"/>
                <a:gridCol w="504056"/>
                <a:gridCol w="504056"/>
                <a:gridCol w="504056"/>
                <a:gridCol w="432048"/>
                <a:gridCol w="504056"/>
                <a:gridCol w="504056"/>
                <a:gridCol w="504056"/>
              </a:tblGrid>
              <a:tr h="6144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Jan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ก.พ.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เม.ย.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มิ.ย.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ก.ย.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ต.ค.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พ.ย.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th-TH" sz="180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ธ.ค.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" name="Rectangle 31"/>
          <p:cNvSpPr/>
          <p:nvPr/>
        </p:nvSpPr>
        <p:spPr>
          <a:xfrm>
            <a:off x="0" y="-20538"/>
            <a:ext cx="9144000" cy="5040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ปัจจุบันประเทศไทยถูกจัด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อันดับความสามารถในการแข่งขัน โดย 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3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สถาบันหลัก </a:t>
            </a:r>
            <a:endParaRPr lang="th-TH" sz="4400" dirty="0">
              <a:solidFill>
                <a:schemeClr val="bg1"/>
              </a:solidFill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2070" name="Picture 22" descr="Image result for im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05" t="10670" r="22496"/>
          <a:stretch/>
        </p:blipFill>
        <p:spPr bwMode="auto">
          <a:xfrm>
            <a:off x="129039" y="939133"/>
            <a:ext cx="797442" cy="71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2352794" y="867126"/>
            <a:ext cx="250723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th-TH" sz="18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แ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บ่งออกเป็น 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4 กลุ่มปัจจัยหลัก </a:t>
            </a:r>
            <a:b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รวม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346 ตัวชี้วัด </a:t>
            </a:r>
            <a:endParaRPr lang="en-US" sz="18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&gt;&gt; H : 143 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ตัวชี้วัด, น้ำหนัก 70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S : 118 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น้ำหนัก 30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th-TH" sz="18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25180" y="1011140"/>
            <a:ext cx="160260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th-TH" sz="20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อันดับ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en-US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27</a:t>
            </a:r>
            <a:r>
              <a:rPr lang="en-US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63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ประเทศ</a:t>
            </a:r>
            <a:endParaRPr lang="th-TH" sz="10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72" name="Picture 24" descr="Image result for WE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415" y="2643758"/>
            <a:ext cx="793066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097188" y="2341933"/>
            <a:ext cx="160260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th-TH" sz="1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อันดับ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en-US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32</a:t>
            </a:r>
            <a:r>
              <a:rPr lang="en-US" sz="11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1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1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137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ประเทศ</a:t>
            </a:r>
            <a:endParaRPr lang="th-TH" sz="9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74" name="Picture 26" descr="Related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72" t="14989" r="18399" b="14227"/>
          <a:stretch/>
        </p:blipFill>
        <p:spPr bwMode="auto">
          <a:xfrm>
            <a:off x="137420" y="4174479"/>
            <a:ext cx="978196" cy="72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1115616" y="4277151"/>
            <a:ext cx="160260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th-TH" sz="20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อันดับ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en-US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26</a:t>
            </a:r>
            <a: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190 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th-TH" sz="10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70799" y="1995686"/>
            <a:ext cx="2461245" cy="951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  <a:spcAft>
                <a:spcPts val="300"/>
              </a:spcAft>
            </a:pPr>
            <a:r>
              <a:rPr lang="th-TH" sz="16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แ</a:t>
            </a:r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บ่งออกเป็น </a:t>
            </a:r>
            <a:r>
              <a:rPr lang="en-US" sz="16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ด้าน 12 </a:t>
            </a:r>
            <a:r>
              <a:rPr lang="en-US" sz="1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Pillars </a:t>
            </a:r>
            <a:r>
              <a:rPr lang="th-TH" sz="1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รวม </a:t>
            </a:r>
            <a:r>
              <a:rPr lang="th-TH" sz="1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114 ตัวชี้วัด </a:t>
            </a:r>
            <a:endParaRPr lang="en-US" sz="16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600"/>
              </a:lnSpc>
              <a:spcAft>
                <a:spcPts val="300"/>
              </a:spcAft>
            </a:pPr>
            <a:r>
              <a:rPr lang="en-US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&gt;&gt; H : 34 </a:t>
            </a:r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น้ำหนัก 30</a:t>
            </a:r>
            <a:r>
              <a:rPr lang="en-US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r>
              <a:rPr lang="en-US" sz="16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S : 80 </a:t>
            </a:r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น้ำหนัก </a:t>
            </a:r>
            <a:r>
              <a:rPr lang="en-US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70%</a:t>
            </a:r>
            <a:endParaRPr lang="th-TH" sz="16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498881" y="4277151"/>
            <a:ext cx="25259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lnSpc>
                <a:spcPts val="1800"/>
              </a:lnSpc>
            </a:pP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รวม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</a:t>
            </a:r>
          </a:p>
          <a:p>
            <a:pPr marL="0" lvl="1">
              <a:lnSpc>
                <a:spcPts val="1800"/>
              </a:lnSpc>
            </a:pP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เป็น 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Survey Data 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ทั้งหมด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644008" y="555526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61950" algn="l"/>
                <a:tab pos="725488" algn="l"/>
                <a:tab pos="1071563" algn="l"/>
                <a:tab pos="1435100" algn="l"/>
                <a:tab pos="1797050" algn="l"/>
                <a:tab pos="2160588" algn="l"/>
                <a:tab pos="2506663" algn="l"/>
                <a:tab pos="2868613" algn="l"/>
                <a:tab pos="3232150" algn="l"/>
                <a:tab pos="3594100" algn="l"/>
                <a:tab pos="3941763" algn="l"/>
              </a:tabLst>
            </a:pPr>
            <a:r>
              <a:rPr lang="en-US" sz="1600" dirty="0" smtClean="0">
                <a:latin typeface="TH SarabunPSK" pitchFamily="34" charset="-34"/>
                <a:cs typeface="TH SarabunPSK" pitchFamily="34" charset="-34"/>
              </a:rPr>
              <a:t> JAN	 FEB	 MAR	 APR	 MAY   JUN	 JUL	 AUG	 SEP	 OCT	 NOV   DEC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76061" y="1189202"/>
            <a:ext cx="1080119" cy="3385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เก็บข้อมูล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076056" y="3363838"/>
            <a:ext cx="720080" cy="3385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เก็บข้อมูล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076061" y="4318494"/>
            <a:ext cx="1440159" cy="3385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เก็บข้อมูล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16016" y="675976"/>
            <a:ext cx="3960440" cy="4344046"/>
            <a:chOff x="4716016" y="675976"/>
            <a:chExt cx="3960440" cy="4200030"/>
          </a:xfrm>
        </p:grpSpPr>
        <p:cxnSp>
          <p:nvCxnSpPr>
            <p:cNvPr id="51" name="Straight Connector 50"/>
            <p:cNvCxnSpPr/>
            <p:nvPr/>
          </p:nvCxnSpPr>
          <p:spPr>
            <a:xfrm>
              <a:off x="5076056" y="71645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5436096" y="71645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5796136" y="71645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6156176" y="712219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516216" y="71645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876256" y="712219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236296" y="712216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7596336" y="712219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956376" y="71221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8316416" y="675976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8676456" y="71221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4716016" y="716455"/>
              <a:ext cx="0" cy="4159551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TextBox 70"/>
          <p:cNvSpPr txBox="1"/>
          <p:nvPr/>
        </p:nvSpPr>
        <p:spPr>
          <a:xfrm>
            <a:off x="6174779" y="1189202"/>
            <a:ext cx="341438" cy="338554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5-Point Star 27"/>
          <p:cNvSpPr/>
          <p:nvPr/>
        </p:nvSpPr>
        <p:spPr>
          <a:xfrm>
            <a:off x="6239929" y="1233984"/>
            <a:ext cx="211138" cy="19685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/>
          </a:p>
        </p:txBody>
      </p:sp>
      <p:sp>
        <p:nvSpPr>
          <p:cNvPr id="72" name="TextBox 71"/>
          <p:cNvSpPr txBox="1"/>
          <p:nvPr/>
        </p:nvSpPr>
        <p:spPr>
          <a:xfrm>
            <a:off x="7612553" y="2248633"/>
            <a:ext cx="341438" cy="338554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3" name="5-Point Star 72"/>
          <p:cNvSpPr/>
          <p:nvPr/>
        </p:nvSpPr>
        <p:spPr>
          <a:xfrm>
            <a:off x="7677703" y="2318329"/>
            <a:ext cx="211138" cy="19685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 b="1"/>
          </a:p>
        </p:txBody>
      </p:sp>
      <p:sp>
        <p:nvSpPr>
          <p:cNvPr id="74" name="TextBox 73"/>
          <p:cNvSpPr txBox="1"/>
          <p:nvPr/>
        </p:nvSpPr>
        <p:spPr>
          <a:xfrm>
            <a:off x="7974978" y="4344565"/>
            <a:ext cx="341438" cy="338554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5" name="5-Point Star 74"/>
          <p:cNvSpPr/>
          <p:nvPr/>
        </p:nvSpPr>
        <p:spPr>
          <a:xfrm>
            <a:off x="8040128" y="4389348"/>
            <a:ext cx="211138" cy="19685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/>
          </a:p>
        </p:txBody>
      </p:sp>
      <p:cxnSp>
        <p:nvCxnSpPr>
          <p:cNvPr id="76" name="Straight Connector 75"/>
          <p:cNvCxnSpPr/>
          <p:nvPr/>
        </p:nvCxnSpPr>
        <p:spPr>
          <a:xfrm flipH="1">
            <a:off x="4716018" y="867124"/>
            <a:ext cx="4427985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993814" y="2988991"/>
            <a:ext cx="8042683" cy="1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470799" y="3065122"/>
            <a:ext cx="2461245" cy="951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  <a:spcAft>
                <a:spcPts val="300"/>
              </a:spcAft>
            </a:pPr>
            <a:r>
              <a:rPr lang="th-TH" sz="18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แ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บ่งออกเป็น 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4 ด้าน 12 </a:t>
            </a:r>
            <a:r>
              <a:rPr lang="en-US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Pillars </a:t>
            </a:r>
            <a:r>
              <a:rPr lang="th-TH" sz="1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รวม </a:t>
            </a:r>
            <a:r>
              <a:rPr lang="th-TH" sz="1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105 ตัวชี้วัด </a:t>
            </a:r>
            <a:endParaRPr lang="en-US" sz="18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600"/>
              </a:lnSpc>
              <a:spcAft>
                <a:spcPts val="300"/>
              </a:spcAft>
            </a:pP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&gt;&gt; H : 60 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น้ำหนัก 70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r>
              <a:rPr lang="en-US" sz="18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800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S : 45 </a:t>
            </a:r>
            <a:r>
              <a:rPr lang="th-TH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ตัวชี้วัด น้ำหนัก 30</a:t>
            </a:r>
            <a:r>
              <a:rPr lang="en-US" sz="18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th-TH" sz="18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97192" y="3100435"/>
            <a:ext cx="1008113" cy="323165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800" b="1" dirty="0" smtClean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 GCI</a:t>
            </a:r>
            <a:r>
              <a:rPr lang="th-TH" sz="1800" b="1" dirty="0" smtClean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 4.0 -</a:t>
            </a:r>
            <a:endParaRPr lang="th-TH" sz="1800" b="1" dirty="0">
              <a:solidFill>
                <a:srgbClr val="0033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97188" y="3435846"/>
            <a:ext cx="160260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th-TH" sz="20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อันดับ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en-US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41</a:t>
            </a:r>
            <a: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137</a:t>
            </a:r>
            <a:r>
              <a:rPr lang="th-TH" sz="20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ประเทศ</a:t>
            </a:r>
            <a:endParaRPr lang="th-TH" sz="10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62006" y="2011125"/>
            <a:ext cx="928635" cy="323165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600" b="1" dirty="0" smtClean="0">
                <a:solidFill>
                  <a:srgbClr val="0033CC"/>
                </a:solidFill>
                <a:latin typeface="TH SarabunPSK" pitchFamily="34" charset="-34"/>
                <a:cs typeface="TH SarabunPSK" pitchFamily="34" charset="-34"/>
              </a:rPr>
              <a:t>- เดิม -</a:t>
            </a:r>
            <a:endParaRPr lang="th-TH" sz="1600" b="1" dirty="0">
              <a:solidFill>
                <a:srgbClr val="0033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76057" y="2227147"/>
            <a:ext cx="1440160" cy="33855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เก็บข้อมูล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614938" y="3313316"/>
            <a:ext cx="341438" cy="338554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5-Point Star 54"/>
          <p:cNvSpPr/>
          <p:nvPr/>
        </p:nvSpPr>
        <p:spPr>
          <a:xfrm>
            <a:off x="7680088" y="3383013"/>
            <a:ext cx="211138" cy="196850"/>
          </a:xfrm>
          <a:prstGeom prst="star5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5913450" y="1447157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ประกาศผล</a:t>
            </a:r>
            <a:endParaRPr lang="th-TH" sz="1600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351224" y="257175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ประกาศผล</a:t>
            </a:r>
            <a:endParaRPr lang="th-TH" sz="1600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353609" y="3579862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ประกาศผล</a:t>
            </a:r>
            <a:endParaRPr lang="th-TH" sz="1600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713649" y="460946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ประกาศผล</a:t>
            </a:r>
            <a:endParaRPr lang="th-TH" sz="1600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72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8770" y="0"/>
            <a:ext cx="9144000" cy="4262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79512" y="-35419"/>
            <a:ext cx="8820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ในช่วง 2-3 ปีที่ผ่านมา อันดับความสามารถในการแข่งขันของประเทศไทย มีแนวโน้มดีขึ้น</a:t>
            </a:r>
            <a:endParaRPr lang="th-TH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7042069"/>
              </p:ext>
            </p:extLst>
          </p:nvPr>
        </p:nvGraphicFramePr>
        <p:xfrm>
          <a:off x="395022" y="442977"/>
          <a:ext cx="831641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73574" y="4463194"/>
            <a:ext cx="8826410" cy="66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1500"/>
              </a:lnSpc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หมายเหตุ 1. อันดับ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Doing Business (DB) 2016-2018 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ธนาคารโลกใช้วิธีการจัดอันดับแบบ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Distance to Frontier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(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DTF)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และในรายงานฉบับ 2016-2017 </a:t>
            </a:r>
            <a:b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              ธนาคารโลกได้ปรับอันดับปี 2016 ของไทย จากอันดับที่ 49 เป็น 46</a:t>
            </a:r>
          </a:p>
          <a:p>
            <a:pPr lvl="0" eaLnBrk="0" fontAlgn="base" hangingPunct="0">
              <a:lnSpc>
                <a:spcPts val="1500"/>
              </a:lnSpc>
              <a:spcAft>
                <a:spcPct val="0"/>
              </a:spcAft>
              <a:tabLst>
                <a:tab pos="0" algn="l"/>
              </a:tabLst>
            </a:pPr>
            <a:r>
              <a:rPr lang="th-TH" sz="12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            2. ในปี 2018 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จะมีการใช้เกณฑ์ใหม่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(GCI </a:t>
            </a:r>
            <a:r>
              <a:rPr lang="en-US" sz="1200" dirty="0">
                <a:latin typeface="TH SarabunPSK" pitchFamily="34" charset="-34"/>
                <a:cs typeface="TH SarabunPSK" pitchFamily="34" charset="-34"/>
              </a:rPr>
              <a:t>4.0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 ในการจัดอันดับ ซึ่งตามเกณฑ์ดังกล่าวอันดับประเทศไทยปี 2017 จะเปลี่ยนจากอันดับ 32 เป็นอันดับ</a:t>
            </a:r>
            <a:r>
              <a:rPr lang="en-US" sz="1200" dirty="0" smtClean="0">
                <a:latin typeface="TH SarabunPSK" pitchFamily="34" charset="-34"/>
                <a:cs typeface="TH SarabunPSK" pitchFamily="34" charset="-34"/>
              </a:rPr>
              <a:t> 41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kumimoji="0" lang="th-TH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49190" y="4101947"/>
            <a:ext cx="209461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ที่มา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:</a:t>
            </a: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IMD, WEF </a:t>
            </a: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และ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World Bank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94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0776" y="1255402"/>
            <a:ext cx="1529496" cy="33509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Rectangle 40"/>
          <p:cNvSpPr/>
          <p:nvPr/>
        </p:nvSpPr>
        <p:spPr>
          <a:xfrm>
            <a:off x="179512" y="3999540"/>
            <a:ext cx="8820000" cy="3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2" name="Oval 41"/>
          <p:cNvSpPr/>
          <p:nvPr/>
        </p:nvSpPr>
        <p:spPr>
          <a:xfrm>
            <a:off x="1203965" y="3939902"/>
            <a:ext cx="180000" cy="180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3" name="Oval 42"/>
          <p:cNvSpPr/>
          <p:nvPr/>
        </p:nvSpPr>
        <p:spPr>
          <a:xfrm>
            <a:off x="2837639" y="3939902"/>
            <a:ext cx="180000" cy="180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4" name="Oval 43"/>
          <p:cNvSpPr/>
          <p:nvPr/>
        </p:nvSpPr>
        <p:spPr>
          <a:xfrm>
            <a:off x="4471313" y="3939902"/>
            <a:ext cx="180000" cy="180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5" name="Oval 44"/>
          <p:cNvSpPr/>
          <p:nvPr/>
        </p:nvSpPr>
        <p:spPr>
          <a:xfrm>
            <a:off x="6176995" y="3939902"/>
            <a:ext cx="180000" cy="18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6" name="Oval 45"/>
          <p:cNvSpPr/>
          <p:nvPr/>
        </p:nvSpPr>
        <p:spPr>
          <a:xfrm>
            <a:off x="7738661" y="3939902"/>
            <a:ext cx="180000" cy="18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899592" y="4206272"/>
            <a:ext cx="7296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altLang="ko-KR" sz="2000" b="1" dirty="0" smtClean="0">
                <a:solidFill>
                  <a:schemeClr val="accent5"/>
                </a:solidFill>
                <a:latin typeface="TH SarabunPSK" pitchFamily="34" charset="-34"/>
                <a:cs typeface="TH SarabunPSK" pitchFamily="34" charset="-34"/>
              </a:rPr>
              <a:t>ส.ค. 60</a:t>
            </a:r>
            <a:endParaRPr lang="ko-KR" altLang="en-US" sz="2000" b="1" dirty="0">
              <a:solidFill>
                <a:schemeClr val="accent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13225" y="4206272"/>
            <a:ext cx="12506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altLang="ko-KR" sz="2000" b="1" dirty="0" smtClean="0">
                <a:solidFill>
                  <a:schemeClr val="accent4"/>
                </a:solidFill>
                <a:latin typeface="TH SarabunPSK" pitchFamily="34" charset="-34"/>
                <a:cs typeface="TH SarabunPSK" pitchFamily="34" charset="-34"/>
              </a:rPr>
              <a:t>ม.ค. – ก.พ. 61</a:t>
            </a:r>
            <a:endParaRPr lang="ko-KR" altLang="en-US" sz="2000" b="1" dirty="0">
              <a:solidFill>
                <a:schemeClr val="accent4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8263" y="4206272"/>
            <a:ext cx="1221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altLang="ko-KR" sz="2000" b="1" dirty="0" smtClean="0">
                <a:solidFill>
                  <a:schemeClr val="accent3"/>
                </a:solidFill>
                <a:latin typeface="TH SarabunPSK" pitchFamily="34" charset="-34"/>
                <a:cs typeface="TH SarabunPSK" pitchFamily="34" charset="-34"/>
              </a:rPr>
              <a:t>ก.พ. - มี.ค. 61</a:t>
            </a:r>
            <a:endParaRPr lang="ko-KR" altLang="en-US" sz="2000" b="1" dirty="0">
              <a:solidFill>
                <a:schemeClr val="accent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652120" y="4206272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altLang="ko-KR" sz="2000" b="1" dirty="0" smtClean="0">
                <a:solidFill>
                  <a:schemeClr val="accent2"/>
                </a:solidFill>
                <a:latin typeface="TH SarabunPSK" pitchFamily="34" charset="-34"/>
                <a:cs typeface="TH SarabunPSK" pitchFamily="34" charset="-34"/>
              </a:rPr>
              <a:t>เม.ย. – พ.ค. 61</a:t>
            </a:r>
            <a:endParaRPr lang="ko-KR" altLang="en-US" sz="2000" b="1" dirty="0">
              <a:solidFill>
                <a:schemeClr val="accent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247729" y="4206272"/>
            <a:ext cx="1140695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altLang="ko-KR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ระยะต่อไป</a:t>
            </a:r>
            <a:endParaRPr lang="ko-KR" altLang="en-US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AutoShape 92"/>
          <p:cNvSpPr>
            <a:spLocks noChangeAspect="1" noChangeArrowheads="1"/>
          </p:cNvSpPr>
          <p:nvPr/>
        </p:nvSpPr>
        <p:spPr bwMode="auto">
          <a:xfrm rot="16200000" flipH="1">
            <a:off x="970535" y="1059654"/>
            <a:ext cx="648000" cy="6480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254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3" name="AutoShape 92"/>
          <p:cNvSpPr>
            <a:spLocks noChangeAspect="1" noChangeArrowheads="1"/>
          </p:cNvSpPr>
          <p:nvPr/>
        </p:nvSpPr>
        <p:spPr bwMode="auto">
          <a:xfrm rot="16200000" flipH="1">
            <a:off x="2604209" y="1707726"/>
            <a:ext cx="648000" cy="648000"/>
          </a:xfrm>
          <a:prstGeom prst="ellipse">
            <a:avLst/>
          </a:prstGeom>
          <a:solidFill>
            <a:schemeClr val="accent4"/>
          </a:solidFill>
          <a:ln w="254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4" name="AutoShape 92"/>
          <p:cNvSpPr>
            <a:spLocks noChangeAspect="1" noChangeArrowheads="1"/>
          </p:cNvSpPr>
          <p:nvPr/>
        </p:nvSpPr>
        <p:spPr bwMode="auto">
          <a:xfrm rot="16200000" flipH="1">
            <a:off x="4248000" y="1059583"/>
            <a:ext cx="648000" cy="648000"/>
          </a:xfrm>
          <a:prstGeom prst="ellipse">
            <a:avLst/>
          </a:prstGeom>
          <a:solidFill>
            <a:schemeClr val="accent3"/>
          </a:solidFill>
          <a:ln w="254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5" name="AutoShape 92"/>
          <p:cNvSpPr>
            <a:spLocks noChangeAspect="1" noChangeArrowheads="1"/>
          </p:cNvSpPr>
          <p:nvPr/>
        </p:nvSpPr>
        <p:spPr bwMode="auto">
          <a:xfrm rot="16200000" flipH="1">
            <a:off x="5943565" y="1203670"/>
            <a:ext cx="648000" cy="648000"/>
          </a:xfrm>
          <a:prstGeom prst="ellipse">
            <a:avLst/>
          </a:prstGeom>
          <a:solidFill>
            <a:schemeClr val="accent2"/>
          </a:solidFill>
          <a:ln w="254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6" name="AutoShape 92"/>
          <p:cNvSpPr>
            <a:spLocks noChangeAspect="1" noChangeArrowheads="1"/>
          </p:cNvSpPr>
          <p:nvPr/>
        </p:nvSpPr>
        <p:spPr bwMode="auto">
          <a:xfrm rot="16200000" flipH="1">
            <a:off x="7514564" y="1059583"/>
            <a:ext cx="648000" cy="648000"/>
          </a:xfrm>
          <a:prstGeom prst="ellipse">
            <a:avLst/>
          </a:prstGeom>
          <a:solidFill>
            <a:schemeClr val="accent1"/>
          </a:solidFill>
          <a:ln w="254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dirty="0">
              <a:solidFill>
                <a:schemeClr val="bg1"/>
              </a:solidFill>
              <a:latin typeface="Arial Black" pitchFamily="34" charset="0"/>
            </a:endParaRPr>
          </a:p>
        </p:txBody>
      </p:sp>
      <p:cxnSp>
        <p:nvCxnSpPr>
          <p:cNvPr id="57" name="Straight Connector 56"/>
          <p:cNvCxnSpPr>
            <a:stCxn id="52" idx="6"/>
            <a:endCxn id="42" idx="0"/>
          </p:cNvCxnSpPr>
          <p:nvPr/>
        </p:nvCxnSpPr>
        <p:spPr>
          <a:xfrm flipH="1">
            <a:off x="1293965" y="1707654"/>
            <a:ext cx="570" cy="2232248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44" idx="0"/>
          </p:cNvCxnSpPr>
          <p:nvPr/>
        </p:nvCxnSpPr>
        <p:spPr>
          <a:xfrm flipH="1">
            <a:off x="4561313" y="1707583"/>
            <a:ext cx="10687" cy="2232319"/>
          </a:xfrm>
          <a:prstGeom prst="line">
            <a:avLst/>
          </a:prstGeom>
          <a:ln w="254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7838564" y="1635646"/>
            <a:ext cx="5727" cy="2448343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cxnSpLocks/>
          </p:cNvCxnSpPr>
          <p:nvPr/>
        </p:nvCxnSpPr>
        <p:spPr>
          <a:xfrm>
            <a:off x="2923637" y="2211639"/>
            <a:ext cx="9496" cy="1800414"/>
          </a:xfrm>
          <a:prstGeom prst="line">
            <a:avLst/>
          </a:prstGeom>
          <a:ln w="25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5" idx="6"/>
            <a:endCxn id="45" idx="0"/>
          </p:cNvCxnSpPr>
          <p:nvPr/>
        </p:nvCxnSpPr>
        <p:spPr>
          <a:xfrm flipH="1">
            <a:off x="6266995" y="1851670"/>
            <a:ext cx="570" cy="2088232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9"/>
          <p:cNvSpPr/>
          <p:nvPr/>
        </p:nvSpPr>
        <p:spPr>
          <a:xfrm>
            <a:off x="7684348" y="1255402"/>
            <a:ext cx="324000" cy="288000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7" name="Group 86"/>
          <p:cNvGrpSpPr/>
          <p:nvPr/>
        </p:nvGrpSpPr>
        <p:grpSpPr>
          <a:xfrm>
            <a:off x="539552" y="1860582"/>
            <a:ext cx="1512168" cy="1400917"/>
            <a:chOff x="-7826" y="2503373"/>
            <a:chExt cx="1512168" cy="922907"/>
          </a:xfrm>
        </p:grpSpPr>
        <p:sp>
          <p:nvSpPr>
            <p:cNvPr id="88" name="Rectangle 87"/>
            <p:cNvSpPr/>
            <p:nvPr/>
          </p:nvSpPr>
          <p:spPr>
            <a:xfrm>
              <a:off x="-7826" y="2503373"/>
              <a:ext cx="1512168" cy="922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46855" y="2551349"/>
              <a:ext cx="1402807" cy="847475"/>
              <a:chOff x="45183" y="2444589"/>
              <a:chExt cx="1402807" cy="847475"/>
            </a:xfrm>
          </p:grpSpPr>
          <p:sp>
            <p:nvSpPr>
              <p:cNvPr id="90" name="TextBox 89"/>
              <p:cNvSpPr txBox="1"/>
              <p:nvPr/>
            </p:nvSpPr>
            <p:spPr>
              <a:xfrm>
                <a:off x="45183" y="2750822"/>
                <a:ext cx="1402807" cy="541242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เพื่อกำหนด</a:t>
                </a:r>
                <a:b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แนวทางการพัฒนาขีดความสามารถในการแข่งขันของประเทศ</a:t>
                </a:r>
                <a:endPara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45183" y="2444589"/>
                <a:ext cx="1402807" cy="304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ประชุมหารือกับ </a:t>
                </a:r>
                <a:b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รนม. สมคิด</a:t>
                </a:r>
                <a:endPara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>
            <a:off x="2051721" y="2499741"/>
            <a:ext cx="1766420" cy="1402384"/>
            <a:chOff x="-151841" y="2503376"/>
            <a:chExt cx="1766420" cy="963840"/>
          </a:xfrm>
        </p:grpSpPr>
        <p:sp>
          <p:nvSpPr>
            <p:cNvPr id="93" name="Rectangle 92"/>
            <p:cNvSpPr/>
            <p:nvPr/>
          </p:nvSpPr>
          <p:spPr>
            <a:xfrm>
              <a:off x="-7826" y="2503376"/>
              <a:ext cx="1512168" cy="922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-151841" y="2535458"/>
              <a:ext cx="1766420" cy="931758"/>
              <a:chOff x="-153513" y="2428698"/>
              <a:chExt cx="1766420" cy="931758"/>
            </a:xfrm>
          </p:grpSpPr>
          <p:sp>
            <p:nvSpPr>
              <p:cNvPr id="95" name="TextBox 94"/>
              <p:cNvSpPr txBox="1"/>
              <p:nvPr/>
            </p:nvSpPr>
            <p:spPr>
              <a:xfrm>
                <a:off x="-153513" y="2803425"/>
                <a:ext cx="1766420" cy="55703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เพื่อระบุแผนงานโครงการที่จะขับเคลื่อนการยกอันดับความสามารถในการแข่งขันของประเทศ</a:t>
                </a:r>
                <a:endPara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45183" y="2428698"/>
                <a:ext cx="1402807" cy="4412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หารือร่วมกับหน่วยงานเจ้าภาพตัวชี้วัด 7 กระทรวง</a:t>
                </a:r>
                <a:endPara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3735867" y="1851671"/>
            <a:ext cx="1782872" cy="1813614"/>
            <a:chOff x="-90100" y="2498816"/>
            <a:chExt cx="1782872" cy="927464"/>
          </a:xfrm>
        </p:grpSpPr>
        <p:sp>
          <p:nvSpPr>
            <p:cNvPr id="99" name="Rectangle 98"/>
            <p:cNvSpPr/>
            <p:nvPr/>
          </p:nvSpPr>
          <p:spPr>
            <a:xfrm>
              <a:off x="-7826" y="2503373"/>
              <a:ext cx="1512168" cy="922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-90100" y="2498816"/>
              <a:ext cx="1782872" cy="642753"/>
              <a:chOff x="-91772" y="2392056"/>
              <a:chExt cx="1782872" cy="642753"/>
            </a:xfrm>
          </p:grpSpPr>
          <p:sp>
            <p:nvSpPr>
              <p:cNvPr id="101" name="TextBox 100"/>
              <p:cNvSpPr txBox="1"/>
              <p:nvPr/>
            </p:nvSpPr>
            <p:spPr>
              <a:xfrm>
                <a:off x="-91772" y="2712152"/>
                <a:ext cx="1782872" cy="32265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เพื่อพิจารณาและติดตามการดำเนินการของหน่วยงานเจ้าภาพตัวชี้วัด (7 กระทรวง)</a:t>
                </a:r>
                <a:endPara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-47727" y="2392056"/>
                <a:ext cx="1622404" cy="32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1. ประชุมติดตามความก้าวหน้า โดยมี นรม. สมคิด เป็นประธาน</a:t>
                </a:r>
              </a:p>
            </p:txBody>
          </p:sp>
        </p:grpSp>
      </p:grpSp>
      <p:sp>
        <p:nvSpPr>
          <p:cNvPr id="104" name="TextBox 103"/>
          <p:cNvSpPr txBox="1"/>
          <p:nvPr/>
        </p:nvSpPr>
        <p:spPr>
          <a:xfrm>
            <a:off x="3797290" y="3117363"/>
            <a:ext cx="1622404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th-TH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รวบรวม</a:t>
            </a:r>
            <a:r>
              <a:rPr lang="th-TH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ข้อมูล 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Hard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data </a:t>
            </a:r>
            <a:r>
              <a:rPr lang="th-TH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ส่ง</a:t>
            </a:r>
            <a:r>
              <a:rPr lang="th-TH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ให้กับ </a:t>
            </a: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5491703" y="2029465"/>
            <a:ext cx="1528569" cy="1118350"/>
            <a:chOff x="-24227" y="2503373"/>
            <a:chExt cx="1528569" cy="1010846"/>
          </a:xfrm>
          <a:solidFill>
            <a:schemeClr val="bg1"/>
          </a:solidFill>
        </p:grpSpPr>
        <p:sp>
          <p:nvSpPr>
            <p:cNvPr id="106" name="Rectangle 105"/>
            <p:cNvSpPr/>
            <p:nvPr/>
          </p:nvSpPr>
          <p:spPr>
            <a:xfrm>
              <a:off x="-7826" y="2503373"/>
              <a:ext cx="1512168" cy="92290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-24227" y="2514096"/>
              <a:ext cx="1491216" cy="1000123"/>
              <a:chOff x="-25899" y="2407336"/>
              <a:chExt cx="1491216" cy="1000123"/>
            </a:xfrm>
            <a:grpFill/>
          </p:grpSpPr>
          <p:sp>
            <p:nvSpPr>
              <p:cNvPr id="108" name="TextBox 107"/>
              <p:cNvSpPr txBox="1"/>
              <p:nvPr/>
            </p:nvSpPr>
            <p:spPr>
              <a:xfrm>
                <a:off x="-25899" y="2635428"/>
                <a:ext cx="1491216" cy="772031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เพื่อรับฟังข้อคิดเห็นเกี่ยวกับตัวชี้วัดเป้าหมาย</a:t>
                </a: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และการเก็บข้อมูล</a:t>
                </a:r>
                <a:b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จากแบบ</a:t>
                </a:r>
                <a:r>
                  <a:rPr lang="th-TH" altLang="ko-KR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สำรวจ </a:t>
                </a:r>
                <a:endPara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1137" y="2407336"/>
                <a:ext cx="1429525" cy="258972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1. หารือกับภาคเอกชน</a:t>
                </a:r>
                <a:endPara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6948264" y="1860582"/>
            <a:ext cx="1783748" cy="1791288"/>
            <a:chOff x="-169169" y="2504533"/>
            <a:chExt cx="1783748" cy="922907"/>
          </a:xfrm>
        </p:grpSpPr>
        <p:sp>
          <p:nvSpPr>
            <p:cNvPr id="111" name="Rectangle 110"/>
            <p:cNvSpPr/>
            <p:nvPr/>
          </p:nvSpPr>
          <p:spPr>
            <a:xfrm>
              <a:off x="-7826" y="2504533"/>
              <a:ext cx="1512168" cy="922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2" name="Group 111"/>
            <p:cNvGrpSpPr/>
            <p:nvPr/>
          </p:nvGrpSpPr>
          <p:grpSpPr>
            <a:xfrm>
              <a:off x="-169169" y="2537041"/>
              <a:ext cx="1783748" cy="834026"/>
              <a:chOff x="-170841" y="2430281"/>
              <a:chExt cx="1783748" cy="834026"/>
            </a:xfrm>
          </p:grpSpPr>
          <p:sp>
            <p:nvSpPr>
              <p:cNvPr id="113" name="TextBox 112"/>
              <p:cNvSpPr txBox="1"/>
              <p:nvPr/>
            </p:nvSpPr>
            <p:spPr>
              <a:xfrm>
                <a:off x="-153513" y="2899575"/>
                <a:ext cx="1766420" cy="364732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ผ่านการประชุมร่วมกับ </a:t>
                </a:r>
                <a:b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รนม. สมคิด และการประชุมคณะกรรมการ กพข. ที่มีนายกรัฐมนตรีเป็นประธาน</a:t>
                </a:r>
                <a:endPara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-170841" y="2430281"/>
                <a:ext cx="1766420" cy="364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ติดตามและวิเคราะห์ผล</a:t>
                </a:r>
                <a:b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การดำเนินการยกอันดับ</a:t>
                </a:r>
                <a:b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ขีดความสามารถใน</a:t>
                </a:r>
                <a:b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</a:br>
                <a:r>
                  <a:rPr lang="th-TH" altLang="ko-KR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itchFamily="34" charset="-34"/>
                    <a:cs typeface="TH SarabunPSK" pitchFamily="34" charset="-34"/>
                  </a:rPr>
                  <a:t>การแข่งขันของประเทศ</a:t>
                </a:r>
                <a:endPara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sp>
        <p:nvSpPr>
          <p:cNvPr id="119" name="Oval 21"/>
          <p:cNvSpPr>
            <a:spLocks noChangeAspect="1"/>
          </p:cNvSpPr>
          <p:nvPr/>
        </p:nvSpPr>
        <p:spPr>
          <a:xfrm>
            <a:off x="1126081" y="1223155"/>
            <a:ext cx="349575" cy="352495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20" name="Donut 24"/>
          <p:cNvSpPr/>
          <p:nvPr/>
        </p:nvSpPr>
        <p:spPr>
          <a:xfrm>
            <a:off x="2735840" y="1831465"/>
            <a:ext cx="396000" cy="396000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1" name="Rectangle 16"/>
          <p:cNvSpPr/>
          <p:nvPr/>
        </p:nvSpPr>
        <p:spPr>
          <a:xfrm rot="2700000">
            <a:off x="6160130" y="1353311"/>
            <a:ext cx="253830" cy="394361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2" name="Frame 17"/>
          <p:cNvSpPr/>
          <p:nvPr/>
        </p:nvSpPr>
        <p:spPr>
          <a:xfrm>
            <a:off x="4449195" y="1240213"/>
            <a:ext cx="286879" cy="286879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491703" y="3147814"/>
            <a:ext cx="1528569" cy="63094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th-TH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หารือร่วมกับหน่วยงาน</a:t>
            </a:r>
            <a:r>
              <a:rPr lang="th-TH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เจ้าภาพ</a:t>
            </a:r>
            <a:r>
              <a:rPr lang="th-TH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ตัวชี้วัด เฟส 2</a:t>
            </a:r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8770" y="1"/>
            <a:ext cx="9162770" cy="4835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การดำเนินการเพื่อยก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อันดับขีดความสามารถในการแข่งขันของ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</a:p>
        </p:txBody>
      </p:sp>
    </p:spTree>
    <p:extLst>
      <p:ext uri="{BB962C8B-B14F-4D97-AF65-F5344CB8AC3E}">
        <p14:creationId xmlns:p14="http://schemas.microsoft.com/office/powerpoint/2010/main" xmlns="" val="166907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1BC7C11D-5D9F-4169-A8DB-8ACD07F6FB55}"/>
              </a:ext>
            </a:extLst>
          </p:cNvPr>
          <p:cNvSpPr/>
          <p:nvPr/>
        </p:nvSpPr>
        <p:spPr>
          <a:xfrm>
            <a:off x="403211" y="3375302"/>
            <a:ext cx="494270" cy="60025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9178DC57-EBE2-4A1E-AD98-125CA4B2973A}"/>
              </a:ext>
            </a:extLst>
          </p:cNvPr>
          <p:cNvSpPr/>
          <p:nvPr/>
        </p:nvSpPr>
        <p:spPr>
          <a:xfrm>
            <a:off x="403211" y="2282980"/>
            <a:ext cx="494270" cy="60025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50D65A4-C3B9-4F22-8139-0A98D7FF9C67}"/>
              </a:ext>
            </a:extLst>
          </p:cNvPr>
          <p:cNvSpPr/>
          <p:nvPr/>
        </p:nvSpPr>
        <p:spPr>
          <a:xfrm>
            <a:off x="408066" y="1203598"/>
            <a:ext cx="494270" cy="60025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5283009E-B075-4B89-83C6-94DCC7744C6C}"/>
              </a:ext>
            </a:extLst>
          </p:cNvPr>
          <p:cNvGrpSpPr/>
          <p:nvPr/>
        </p:nvGrpSpPr>
        <p:grpSpPr>
          <a:xfrm>
            <a:off x="998241" y="1059582"/>
            <a:ext cx="3625133" cy="1171134"/>
            <a:chOff x="803640" y="3362835"/>
            <a:chExt cx="3178687" cy="1171134"/>
          </a:xfrm>
        </p:grpSpPr>
        <p:sp>
          <p:nvSpPr>
            <p:cNvPr id="29" name="TextBox 93">
              <a:extLst>
                <a:ext uri="{FF2B5EF4-FFF2-40B4-BE49-F238E27FC236}">
                  <a16:creationId xmlns:a16="http://schemas.microsoft.com/office/drawing/2014/main" xmlns="" id="{AE98D362-14A9-4C0F-855E-2D977EF12E8B}"/>
                </a:ext>
              </a:extLst>
            </p:cNvPr>
            <p:cNvSpPr txBox="1"/>
            <p:nvPr/>
          </p:nvSpPr>
          <p:spPr>
            <a:xfrm>
              <a:off x="803640" y="3579862"/>
              <a:ext cx="262852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แบ่งออกเป็น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6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ประเด็น ประกอบด้วย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1) Institution 2) Human Capital </a:t>
              </a:r>
              <a:b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3) Infrastructure 4) Innovation 5) Health and Quality of Life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6)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Business Competency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TextBox 94">
              <a:extLst>
                <a:ext uri="{FF2B5EF4-FFF2-40B4-BE49-F238E27FC236}">
                  <a16:creationId xmlns:a16="http://schemas.microsoft.com/office/drawing/2014/main" xmlns="" id="{85EA31A8-23F8-4B17-A959-DB7039951A13}"/>
                </a:ext>
              </a:extLst>
            </p:cNvPr>
            <p:cNvSpPr txBox="1"/>
            <p:nvPr/>
          </p:nvSpPr>
          <p:spPr>
            <a:xfrm>
              <a:off x="803640" y="3362835"/>
              <a:ext cx="317868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จัดกลุ่มตัวชี้วัด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WEF 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 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ตามประเด็น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6" name="TextBox 95">
            <a:extLst>
              <a:ext uri="{FF2B5EF4-FFF2-40B4-BE49-F238E27FC236}">
                <a16:creationId xmlns:a16="http://schemas.microsoft.com/office/drawing/2014/main" xmlns="" id="{3CF40BA1-EAD1-461D-A7D9-923E0155A2AE}"/>
              </a:ext>
            </a:extLst>
          </p:cNvPr>
          <p:cNvSpPr txBox="1"/>
          <p:nvPr/>
        </p:nvSpPr>
        <p:spPr>
          <a:xfrm>
            <a:off x="429592" y="1299795"/>
            <a:ext cx="4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01</a:t>
            </a:r>
            <a:endParaRPr lang="ko-KR" altLang="en-US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94EB5030-719D-476F-8435-FCBB641B9039}"/>
              </a:ext>
            </a:extLst>
          </p:cNvPr>
          <p:cNvGrpSpPr/>
          <p:nvPr/>
        </p:nvGrpSpPr>
        <p:grpSpPr>
          <a:xfrm>
            <a:off x="1006623" y="2139702"/>
            <a:ext cx="3853409" cy="1189560"/>
            <a:chOff x="803639" y="3362835"/>
            <a:chExt cx="2059658" cy="1189560"/>
          </a:xfrm>
        </p:grpSpPr>
        <p:sp>
          <p:nvSpPr>
            <p:cNvPr id="27" name="TextBox 99">
              <a:extLst>
                <a:ext uri="{FF2B5EF4-FFF2-40B4-BE49-F238E27FC236}">
                  <a16:creationId xmlns:a16="http://schemas.microsoft.com/office/drawing/2014/main" xmlns="" id="{F60A21B5-0098-4AAD-8E4A-859A47A3548F}"/>
                </a:ext>
              </a:extLst>
            </p:cNvPr>
            <p:cNvSpPr txBox="1"/>
            <p:nvPr/>
          </p:nvSpPr>
          <p:spPr>
            <a:xfrm>
              <a:off x="803639" y="3598288"/>
              <a:ext cx="1756861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- 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ของ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WEF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จัดอันดับจาก 137 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ประเทศ </a:t>
              </a:r>
              <a:b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 โดยคัดเลือกจุดอ่อน จากตัวชี้วัดอันดับที่ 106 เป็นต้นไป </a:t>
              </a:r>
              <a:endParaRPr lang="th-TH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-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ตัวชี้วัดของ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จัดอันดับจาก 63 ประเทศ โดยอ้างอิง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b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การแบ่งจุดอ่อน และจุดแข็ง ตามที่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กำหนด</a:t>
              </a:r>
            </a:p>
          </p:txBody>
        </p:sp>
        <p:sp>
          <p:nvSpPr>
            <p:cNvPr id="28" name="TextBox 100">
              <a:extLst>
                <a:ext uri="{FF2B5EF4-FFF2-40B4-BE49-F238E27FC236}">
                  <a16:creationId xmlns:a16="http://schemas.microsoft.com/office/drawing/2014/main" xmlns="" id="{5E817D9A-2CCF-4E58-9F30-EFA6B729994D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จัดกลุ่มตัวชี้วัด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WEF 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 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ตามอันดับ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0" name="TextBox 101">
            <a:extLst>
              <a:ext uri="{FF2B5EF4-FFF2-40B4-BE49-F238E27FC236}">
                <a16:creationId xmlns:a16="http://schemas.microsoft.com/office/drawing/2014/main" xmlns="" id="{0B492FE4-BA19-46A8-A8A2-E5BECED8D56E}"/>
              </a:ext>
            </a:extLst>
          </p:cNvPr>
          <p:cNvSpPr txBox="1"/>
          <p:nvPr/>
        </p:nvSpPr>
        <p:spPr>
          <a:xfrm>
            <a:off x="429592" y="2398440"/>
            <a:ext cx="4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02</a:t>
            </a:r>
            <a:endParaRPr lang="ko-KR" altLang="en-US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03DDC053-A9BA-49B5-9A76-43BD96D1C4C6}"/>
              </a:ext>
            </a:extLst>
          </p:cNvPr>
          <p:cNvGrpSpPr/>
          <p:nvPr/>
        </p:nvGrpSpPr>
        <p:grpSpPr>
          <a:xfrm>
            <a:off x="1015010" y="3252499"/>
            <a:ext cx="3167442" cy="759411"/>
            <a:chOff x="803640" y="3362835"/>
            <a:chExt cx="2059657" cy="759411"/>
          </a:xfrm>
        </p:grpSpPr>
        <p:sp>
          <p:nvSpPr>
            <p:cNvPr id="25" name="TextBox 105">
              <a:extLst>
                <a:ext uri="{FF2B5EF4-FFF2-40B4-BE49-F238E27FC236}">
                  <a16:creationId xmlns:a16="http://schemas.microsoft.com/office/drawing/2014/main" xmlns="" id="{FBAD0F3B-B439-4F64-824C-B97958D9E707}"/>
                </a:ext>
              </a:extLst>
            </p:cNvPr>
            <p:cNvSpPr txBox="1"/>
            <p:nvPr/>
          </p:nvSpPr>
          <p:spPr>
            <a:xfrm>
              <a:off x="803640" y="3599026"/>
              <a:ext cx="20596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พิจารณาจาก 2 เกณฑ์ ได้แก่ ความยาก-ง่ายในการ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Implement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Sensitivity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ต่ออันดับความสามารถในการแข่งขัน</a:t>
              </a:r>
            </a:p>
          </p:txBody>
        </p:sp>
        <p:sp>
          <p:nvSpPr>
            <p:cNvPr id="26" name="TextBox 106">
              <a:extLst>
                <a:ext uri="{FF2B5EF4-FFF2-40B4-BE49-F238E27FC236}">
                  <a16:creationId xmlns:a16="http://schemas.microsoft.com/office/drawing/2014/main" xmlns="" id="{C6A44EA4-72D7-4B77-A25A-9825E3B95469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วิเคราะห์ตัวชี้วัดด้วยวิธี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Quadrant Analysis 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4" name="TextBox 107">
            <a:extLst>
              <a:ext uri="{FF2B5EF4-FFF2-40B4-BE49-F238E27FC236}">
                <a16:creationId xmlns:a16="http://schemas.microsoft.com/office/drawing/2014/main" xmlns="" id="{157095BC-840C-471D-AA22-D952FB9AC5F6}"/>
              </a:ext>
            </a:extLst>
          </p:cNvPr>
          <p:cNvSpPr txBox="1"/>
          <p:nvPr/>
        </p:nvSpPr>
        <p:spPr>
          <a:xfrm>
            <a:off x="429592" y="3468523"/>
            <a:ext cx="4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03</a:t>
            </a:r>
            <a:endParaRPr lang="ko-KR" altLang="en-US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930DE12A-A40B-48C4-8418-04B065857B41}"/>
              </a:ext>
            </a:extLst>
          </p:cNvPr>
          <p:cNvGrpSpPr/>
          <p:nvPr/>
        </p:nvGrpSpPr>
        <p:grpSpPr>
          <a:xfrm>
            <a:off x="5076056" y="1059582"/>
            <a:ext cx="3667713" cy="1768842"/>
            <a:chOff x="1346889" y="847722"/>
            <a:chExt cx="2181687" cy="1768842"/>
          </a:xfrm>
        </p:grpSpPr>
        <p:sp>
          <p:nvSpPr>
            <p:cNvPr id="35" name="TextBox 105">
              <a:extLst>
                <a:ext uri="{FF2B5EF4-FFF2-40B4-BE49-F238E27FC236}">
                  <a16:creationId xmlns:a16="http://schemas.microsoft.com/office/drawing/2014/main" xmlns="" id="{F2623A22-33A5-4E0B-A54A-C26C10727A4C}"/>
                </a:ext>
              </a:extLst>
            </p:cNvPr>
            <p:cNvSpPr txBox="1"/>
            <p:nvPr/>
          </p:nvSpPr>
          <p:spPr>
            <a:xfrm>
              <a:off x="1368253" y="1231569"/>
              <a:ext cx="212028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พิจารณาจาก </a:t>
              </a:r>
              <a:endPara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เป็นตัวชี้วัดที่เป็นจุดอ่อนจากทั้ง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WEF </a:t>
              </a: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เป็นตัวชี้วัดที่อยู่ใน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Quadrant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Quick Win)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 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4 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Challenge) </a:t>
              </a: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มีเจ้าภาพและนิยามชัดเจน </a:t>
              </a:r>
              <a:endPara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เป็นประเด็นที่ส่งผลกระทบต่อการสร้างขีดความสามารถในการแข่งขันอย่างยั่งยืน และตอบโจทย์ยุทธศาสตร์สำคัญของประเทศ </a:t>
              </a:r>
            </a:p>
          </p:txBody>
        </p:sp>
        <p:sp>
          <p:nvSpPr>
            <p:cNvPr id="36" name="TextBox 106">
              <a:extLst>
                <a:ext uri="{FF2B5EF4-FFF2-40B4-BE49-F238E27FC236}">
                  <a16:creationId xmlns:a16="http://schemas.microsoft.com/office/drawing/2014/main" xmlns="" id="{DDEAE0FD-B0A0-4439-800A-13CC690FA6E3}"/>
                </a:ext>
              </a:extLst>
            </p:cNvPr>
            <p:cNvSpPr txBox="1"/>
            <p:nvPr/>
          </p:nvSpPr>
          <p:spPr>
            <a:xfrm>
              <a:off x="1346889" y="847722"/>
              <a:ext cx="218168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ตัวชี้วัดที่เป็นจุดอ่อนและควรเร่งดำเนินการก่อน </a:t>
              </a:r>
              <a:r>
                <a:rPr lang="th-TH" altLang="ko-KR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เฟส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6846A59E-0783-4A29-9116-C9A7541251C2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037" t="50659" r="34572" b="24759"/>
          <a:stretch/>
        </p:blipFill>
        <p:spPr bwMode="auto">
          <a:xfrm>
            <a:off x="2123728" y="3980153"/>
            <a:ext cx="2088232" cy="9678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1" name="TextBox 7">
            <a:extLst>
              <a:ext uri="{FF2B5EF4-FFF2-40B4-BE49-F238E27FC236}">
                <a16:creationId xmlns:a16="http://schemas.microsoft.com/office/drawing/2014/main" xmlns="" id="{998239A9-35D9-41F9-B8A0-1CD9D415B107}"/>
              </a:ext>
            </a:extLst>
          </p:cNvPr>
          <p:cNvSpPr txBox="1"/>
          <p:nvPr/>
        </p:nvSpPr>
        <p:spPr>
          <a:xfrm>
            <a:off x="253763" y="704933"/>
            <a:ext cx="4027837" cy="35464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th-TH" altLang="ko-KR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จัดกลุ่ม และวิเคราะห์ตัวชี้วัด</a:t>
            </a:r>
            <a:endParaRPr lang="ko-KR" alt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xmlns="" id="{431AC343-913C-44B4-ADB6-96F3B599ED20}"/>
              </a:ext>
            </a:extLst>
          </p:cNvPr>
          <p:cNvSpPr txBox="1"/>
          <p:nvPr/>
        </p:nvSpPr>
        <p:spPr>
          <a:xfrm>
            <a:off x="5089209" y="694134"/>
            <a:ext cx="3811730" cy="35464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th-TH" altLang="ko-KR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พิจารณาคัดเลือกตัวชี้วัด</a:t>
            </a:r>
            <a:endParaRPr lang="ko-KR" alt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A4F1B824-4130-475A-85A4-EDE374A34560}"/>
              </a:ext>
            </a:extLst>
          </p:cNvPr>
          <p:cNvCxnSpPr>
            <a:cxnSpLocks/>
          </p:cNvCxnSpPr>
          <p:nvPr/>
        </p:nvCxnSpPr>
        <p:spPr>
          <a:xfrm flipH="1">
            <a:off x="5148483" y="1423433"/>
            <a:ext cx="3527973" cy="0"/>
          </a:xfrm>
          <a:prstGeom prst="line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A8931E25-2C2D-49E8-A174-31A3CE11A5C6}"/>
              </a:ext>
            </a:extLst>
          </p:cNvPr>
          <p:cNvGrpSpPr/>
          <p:nvPr/>
        </p:nvGrpSpPr>
        <p:grpSpPr>
          <a:xfrm>
            <a:off x="5089209" y="3147814"/>
            <a:ext cx="3918396" cy="1562690"/>
            <a:chOff x="1346889" y="838430"/>
            <a:chExt cx="2081022" cy="1562690"/>
          </a:xfrm>
        </p:grpSpPr>
        <p:sp>
          <p:nvSpPr>
            <p:cNvPr id="50" name="TextBox 105">
              <a:extLst>
                <a:ext uri="{FF2B5EF4-FFF2-40B4-BE49-F238E27FC236}">
                  <a16:creationId xmlns:a16="http://schemas.microsoft.com/office/drawing/2014/main" xmlns="" id="{D7F68351-8B87-480A-B367-DDBB96EBF962}"/>
                </a:ext>
              </a:extLst>
            </p:cNvPr>
            <p:cNvSpPr txBox="1"/>
            <p:nvPr/>
          </p:nvSpPr>
          <p:spPr>
            <a:xfrm>
              <a:off x="1368254" y="1231569"/>
              <a:ext cx="20596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พิจารณาจาก </a:t>
              </a:r>
              <a:endPara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ตัวชี้วัดของ 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IMD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ที่มีอันดับอยู่ในช่วง 40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% 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สุดท้าย และ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เป็นตัวชี้วัดที่จะ</a:t>
              </a: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มี</a:t>
              </a:r>
              <a:b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ผล</a:t>
              </a: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ต่อการพัฒนาของไทยอย่างยั่งยืนในระยะยาว </a:t>
              </a:r>
              <a:endPara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มีกลไกหรือหน่วยงานรับผิดชอบชัดเจนในระดับหนึ่ง</a:t>
              </a:r>
              <a:endPara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177800" indent="-177800">
                <a:buFont typeface="+mj-lt"/>
                <a:buAutoNum type="arabicPeriod"/>
              </a:pPr>
              <a:r>
                <a:rPr lang="th-TH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ไม่รวมตัวชี้วัดที่เป็นเชิง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Outcome </a:t>
              </a:r>
              <a:endParaRPr lang="th-TH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TextBox 106">
              <a:extLst>
                <a:ext uri="{FF2B5EF4-FFF2-40B4-BE49-F238E27FC236}">
                  <a16:creationId xmlns:a16="http://schemas.microsoft.com/office/drawing/2014/main" xmlns="" id="{2206C476-749D-425E-9BD3-1D06CB21D567}"/>
                </a:ext>
              </a:extLst>
            </p:cNvPr>
            <p:cNvSpPr txBox="1"/>
            <p:nvPr/>
          </p:nvSpPr>
          <p:spPr>
            <a:xfrm>
              <a:off x="1346889" y="838430"/>
              <a:ext cx="20596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ตัวชี้วัดที่เป็นจุดอ่อนและควรเร่งดำเนินการก่อน </a:t>
              </a:r>
              <a:r>
                <a:rPr lang="th-TH" altLang="ko-KR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เฟส</a:t>
              </a:r>
              <a:r>
                <a:rPr lang="th-TH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  <a:endPara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xmlns="" id="{94B5E478-0DCA-43BF-96E7-CAE6295217F1}"/>
              </a:ext>
            </a:extLst>
          </p:cNvPr>
          <p:cNvCxnSpPr>
            <a:cxnSpLocks/>
          </p:cNvCxnSpPr>
          <p:nvPr/>
        </p:nvCxnSpPr>
        <p:spPr>
          <a:xfrm flipH="1">
            <a:off x="5207414" y="3508980"/>
            <a:ext cx="3527973" cy="0"/>
          </a:xfrm>
          <a:prstGeom prst="line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A3990745-8A30-4F27-80C3-9EE9FDECA215}"/>
              </a:ext>
            </a:extLst>
          </p:cNvPr>
          <p:cNvSpPr/>
          <p:nvPr/>
        </p:nvSpPr>
        <p:spPr>
          <a:xfrm>
            <a:off x="5089209" y="966088"/>
            <a:ext cx="3811730" cy="3981926"/>
          </a:xfrm>
          <a:prstGeom prst="rect">
            <a:avLst/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73B66D79-98C9-45C6-BD0A-35D8F76261C5}"/>
              </a:ext>
            </a:extLst>
          </p:cNvPr>
          <p:cNvSpPr/>
          <p:nvPr/>
        </p:nvSpPr>
        <p:spPr>
          <a:xfrm>
            <a:off x="253763" y="966088"/>
            <a:ext cx="4017002" cy="3981926"/>
          </a:xfrm>
          <a:prstGeom prst="rect">
            <a:avLst/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Arrow: Right 56">
            <a:extLst>
              <a:ext uri="{FF2B5EF4-FFF2-40B4-BE49-F238E27FC236}">
                <a16:creationId xmlns:a16="http://schemas.microsoft.com/office/drawing/2014/main" xmlns="" id="{7832C398-8290-4F07-B03C-BF83A50E9896}"/>
              </a:ext>
            </a:extLst>
          </p:cNvPr>
          <p:cNvSpPr/>
          <p:nvPr/>
        </p:nvSpPr>
        <p:spPr>
          <a:xfrm>
            <a:off x="4427984" y="2463745"/>
            <a:ext cx="543042" cy="45449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8770" y="0"/>
            <a:ext cx="9144000" cy="4262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การคัดเลือกตัวชี้วัด (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IMD)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เป้าหมายที่จะต้องดำเนินการก่อน</a:t>
            </a:r>
          </a:p>
        </p:txBody>
      </p:sp>
    </p:spTree>
    <p:extLst>
      <p:ext uri="{BB962C8B-B14F-4D97-AF65-F5344CB8AC3E}">
        <p14:creationId xmlns:p14="http://schemas.microsoft.com/office/powerpoint/2010/main" xmlns="" val="198452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-18770" y="0"/>
            <a:ext cx="9144000" cy="4262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ts val="2800"/>
              </a:lnSpc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ตัวชี้วัดที่เป็นจุดอ่อนและควรเร่งดำเนินการก่อน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6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ด้าน (50 ตัวชี้วัด)</a:t>
            </a:r>
            <a:endParaRPr lang="th-TH" sz="20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008" y="80773"/>
            <a:ext cx="1763688" cy="23979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5506118" y="485843"/>
            <a:ext cx="1763688" cy="46061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Rectangle 52"/>
          <p:cNvSpPr/>
          <p:nvPr/>
        </p:nvSpPr>
        <p:spPr>
          <a:xfrm>
            <a:off x="7317489" y="957371"/>
            <a:ext cx="1763688" cy="41346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Rectangle 53"/>
          <p:cNvSpPr/>
          <p:nvPr/>
        </p:nvSpPr>
        <p:spPr>
          <a:xfrm>
            <a:off x="1883378" y="195486"/>
            <a:ext cx="1763688" cy="48965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Rectangle 54"/>
          <p:cNvSpPr/>
          <p:nvPr/>
        </p:nvSpPr>
        <p:spPr>
          <a:xfrm>
            <a:off x="3694748" y="455059"/>
            <a:ext cx="1763688" cy="4636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72008" y="51470"/>
            <a:ext cx="1763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</a:t>
            </a:r>
            <a:r>
              <a:rPr lang="th-TH" sz="2000" b="1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Infrastructure</a:t>
            </a:r>
            <a:endParaRPr lang="th-TH" sz="2000" b="1" dirty="0">
              <a:solidFill>
                <a:srgbClr val="0033CC"/>
              </a:solidFill>
              <a:latin typeface="TH SarabunPSK" pitchFamily="34" charset="-34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" y="1347617"/>
            <a:ext cx="188964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Efficiency of Train Services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Internet Users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Broadband subscribers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it-IT" sz="1200" dirty="0" smtClean="0">
                <a:latin typeface="+mj-lt"/>
              </a:rPr>
              <a:t>Computer per Capita (H) </a:t>
            </a:r>
            <a:endParaRPr lang="en-US" sz="1200" dirty="0" smtClean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187" y="411512"/>
            <a:ext cx="1615501" cy="904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7299430" y="915566"/>
            <a:ext cx="1763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</a:t>
            </a:r>
            <a:r>
              <a:rPr lang="th-TH" sz="200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Innovation</a:t>
            </a:r>
            <a:endParaRPr lang="th-TH" sz="2000" b="1" dirty="0">
              <a:solidFill>
                <a:srgbClr val="0033CC"/>
              </a:solidFill>
              <a:latin typeface="TH SarabunPSK" pitchFamily="34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299430" y="2422068"/>
            <a:ext cx="176368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fr-FR" sz="1200" dirty="0" smtClean="0">
                <a:latin typeface="+mj-lt"/>
              </a:rPr>
              <a:t>Patent Applications per Capita </a:t>
            </a:r>
            <a:r>
              <a:rPr lang="fr-FR" sz="1200" dirty="0"/>
              <a:t>(H</a:t>
            </a:r>
            <a:r>
              <a:rPr lang="fr-FR" sz="1200" dirty="0" smtClean="0"/>
              <a:t>)</a:t>
            </a:r>
            <a:endParaRPr lang="fr-FR" sz="1200" dirty="0" smtClean="0">
              <a:latin typeface="+mj-lt"/>
            </a:endParaRP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fr-FR" sz="1200" dirty="0" smtClean="0">
                <a:latin typeface="+mj-lt"/>
              </a:rPr>
              <a:t>Patent applications</a:t>
            </a:r>
            <a:r>
              <a:rPr lang="th-TH" sz="1200" dirty="0">
                <a:latin typeface="+mj-lt"/>
              </a:rPr>
              <a:t> </a:t>
            </a:r>
            <a:r>
              <a:rPr lang="fr-FR" sz="1200" dirty="0" smtClean="0">
                <a:latin typeface="+mj-lt"/>
              </a:rPr>
              <a:t>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Number of Patents in Force 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it-IT" sz="1200" dirty="0" smtClean="0">
                <a:latin typeface="+mj-lt"/>
              </a:rPr>
              <a:t>Urbanization Rate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pt-BR" sz="1200" dirty="0" smtClean="0">
                <a:latin typeface="+mj-lt"/>
              </a:rPr>
              <a:t>Total expenditure on R&amp;D (%)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Total R&amp;D per capita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Researchers in R&amp;D per capita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30" dirty="0" smtClean="0">
                <a:latin typeface="+mj-lt"/>
              </a:rPr>
              <a:t>Patents granted to residents (H)</a:t>
            </a:r>
            <a:endParaRPr lang="en-US" sz="1200" dirty="0" smtClean="0">
              <a:latin typeface="+mj-lt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72208" y="195486"/>
            <a:ext cx="1763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</a:t>
            </a:r>
            <a:r>
              <a:rPr lang="th-TH" sz="2000" b="1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Human capital 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799184" y="1568569"/>
            <a:ext cx="1908720" cy="3593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Pupil-teacher ratio (secondary education)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Mean years of Schooling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it-IT" sz="1200" dirty="0" smtClean="0">
                <a:latin typeface="+mj-lt"/>
              </a:rPr>
              <a:t>Secondary school enrollment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pt-BR" sz="1200" dirty="0" smtClean="0">
                <a:latin typeface="+mj-lt"/>
              </a:rPr>
              <a:t>Educational assessment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 Quality of vocational </a:t>
            </a:r>
            <a:br>
              <a:rPr lang="en-US" sz="1200" dirty="0"/>
            </a:br>
            <a:r>
              <a:rPr lang="en-US" sz="1200" dirty="0"/>
              <a:t>  training (S) </a:t>
            </a:r>
            <a:endParaRPr lang="en-US" sz="1200" dirty="0" smtClean="0"/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Ease of finding skilled employees (S</a:t>
            </a:r>
            <a:r>
              <a:rPr lang="en-US" sz="1200" dirty="0" smtClean="0"/>
              <a:t>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Workforce (S) / Labor </a:t>
            </a:r>
            <a:br>
              <a:rPr lang="en-US" sz="1200" dirty="0"/>
            </a:br>
            <a:r>
              <a:rPr lang="en-US" sz="1200" dirty="0"/>
              <a:t> Productivity (H) </a:t>
            </a:r>
            <a:endParaRPr lang="en-US" sz="1200" dirty="0" smtClean="0"/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Educational system (S</a:t>
            </a:r>
            <a:r>
              <a:rPr lang="en-US" sz="1200" dirty="0" smtClean="0"/>
              <a:t>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Science in schools (S) </a:t>
            </a:r>
            <a:endParaRPr lang="en-US" sz="1200" dirty="0" smtClean="0">
              <a:latin typeface="+mj-lt"/>
            </a:endParaRP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University education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Language skills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Illiteracy (H)</a:t>
            </a:r>
          </a:p>
        </p:txBody>
      </p:sp>
      <p:sp>
        <p:nvSpPr>
          <p:cNvPr id="66" name="Rectangle 65"/>
          <p:cNvSpPr/>
          <p:nvPr/>
        </p:nvSpPr>
        <p:spPr>
          <a:xfrm>
            <a:off x="72008" y="2529046"/>
            <a:ext cx="1763688" cy="25629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TextBox 66"/>
          <p:cNvSpPr txBox="1"/>
          <p:nvPr/>
        </p:nvSpPr>
        <p:spPr>
          <a:xfrm>
            <a:off x="1" y="2554565"/>
            <a:ext cx="2047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pc="-2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</a:t>
            </a:r>
            <a:r>
              <a:rPr lang="th-TH" sz="1800" b="1" spc="-2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1700" b="1" spc="-20" dirty="0" smtClean="0">
                <a:solidFill>
                  <a:srgbClr val="0033CC"/>
                </a:solidFill>
                <a:latin typeface="TH SarabunPSK" pitchFamily="34" charset="-34"/>
              </a:rPr>
              <a:t>Business Competency</a:t>
            </a:r>
            <a:endParaRPr lang="th-TH" sz="1700" b="1" spc="-20" dirty="0">
              <a:solidFill>
                <a:srgbClr val="0033CC"/>
              </a:solidFill>
              <a:latin typeface="TH SarabunPSK" pitchFamily="34" charset="-3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" y="3939905"/>
            <a:ext cx="188964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10" dirty="0" smtClean="0"/>
              <a:t>Small and medium-size enterprises (S)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20" dirty="0" smtClean="0"/>
              <a:t>Use of digital tools and technologies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/>
              <a:t>Digital/ Technological skills (S)</a:t>
            </a:r>
            <a:endParaRPr lang="en-US" sz="1200" dirty="0" smtClean="0">
              <a:latin typeface="+mj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669812" y="485843"/>
            <a:ext cx="17636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</a:t>
            </a:r>
            <a:r>
              <a:rPr lang="th-TH" sz="2000" b="1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Health and </a:t>
            </a:r>
          </a:p>
          <a:p>
            <a:pPr algn="ctr">
              <a:lnSpc>
                <a:spcPts val="1800"/>
              </a:lnSpc>
            </a:pP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quality of life</a:t>
            </a:r>
          </a:p>
          <a:p>
            <a:pPr algn="ctr"/>
            <a:endParaRPr lang="th-TH" sz="2000" b="1" dirty="0">
              <a:solidFill>
                <a:srgbClr val="0033CC"/>
              </a:solidFill>
              <a:latin typeface="TH SarabunPSK" pitchFamily="34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672408" y="2047220"/>
            <a:ext cx="1907704" cy="290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fr-FR" sz="1200" dirty="0" smtClean="0">
                <a:latin typeface="+mj-lt"/>
              </a:rPr>
              <a:t>Food </a:t>
            </a:r>
            <a:r>
              <a:rPr lang="fr-FR" sz="1200" dirty="0" err="1" smtClean="0">
                <a:latin typeface="+mj-lt"/>
              </a:rPr>
              <a:t>costs</a:t>
            </a:r>
            <a:r>
              <a:rPr lang="fr-FR" sz="1200" dirty="0" smtClean="0">
                <a:latin typeface="+mj-lt"/>
              </a:rPr>
              <a:t>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Total health expenditure (%  of GDP)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Life expectancy at birth (H)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pt-BR" sz="1200" dirty="0" smtClean="0">
                <a:latin typeface="+mj-lt"/>
              </a:rPr>
              <a:t>Medical assistance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Energy intensity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Electrification rate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10" dirty="0" smtClean="0">
                <a:latin typeface="+mj-lt"/>
              </a:rPr>
              <a:t>Water consumption  intensity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10" dirty="0" smtClean="0">
                <a:latin typeface="+mj-lt"/>
              </a:rPr>
              <a:t>Exposure to particle pollution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 CO2 emissions </a:t>
            </a:r>
            <a:br>
              <a:rPr lang="en-US" sz="1200" dirty="0" smtClean="0">
                <a:latin typeface="+mj-lt"/>
              </a:rPr>
            </a:br>
            <a:r>
              <a:rPr lang="en-US" sz="1200" dirty="0" smtClean="0">
                <a:latin typeface="+mj-lt"/>
              </a:rPr>
              <a:t>  intensity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 Exposure to unsafe      </a:t>
            </a:r>
            <a:br>
              <a:rPr lang="en-US" sz="1200" dirty="0" smtClean="0">
                <a:latin typeface="+mj-lt"/>
              </a:rPr>
            </a:br>
            <a:r>
              <a:rPr lang="en-US" sz="1200" dirty="0" smtClean="0">
                <a:latin typeface="+mj-lt"/>
              </a:rPr>
              <a:t>  drinking water (H)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476598" y="548659"/>
            <a:ext cx="1763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</a:t>
            </a:r>
            <a:r>
              <a:rPr lang="th-TH" sz="2000" dirty="0" smtClean="0">
                <a:solidFill>
                  <a:srgbClr val="0033CC"/>
                </a:solidFill>
                <a:latin typeface="TH SarabunPSK" pitchFamily="34" charset="-34"/>
                <a:sym typeface="Wingdings 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TH SarabunPSK" pitchFamily="34" charset="-34"/>
              </a:rPr>
              <a:t>Institution</a:t>
            </a:r>
            <a:endParaRPr lang="th-TH" sz="2000" b="1" dirty="0">
              <a:solidFill>
                <a:srgbClr val="0033CC"/>
              </a:solidFill>
              <a:latin typeface="TH SarabunPSK" pitchFamily="34" charset="-34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528005" y="2010142"/>
            <a:ext cx="1763688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lnSpc>
                <a:spcPts val="1200"/>
              </a:lnSpc>
              <a:spcAft>
                <a:spcPts val="300"/>
              </a:spcAft>
              <a:buFontTx/>
              <a:buAutoNum type="arabicPeriod"/>
            </a:pPr>
            <a:r>
              <a:rPr lang="en-US" sz="1200" dirty="0"/>
              <a:t>Reliability of police services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Business costs of organized crime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Homicide rate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latin typeface="+mj-lt"/>
              </a:rPr>
              <a:t>Intellectual property protection (S)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/>
              <a:t>Intellectual property </a:t>
            </a:r>
            <a:r>
              <a:rPr lang="en-US" sz="1200" dirty="0" smtClean="0"/>
              <a:t> </a:t>
            </a:r>
            <a:r>
              <a:rPr lang="en-US" sz="1200" dirty="0" smtClean="0">
                <a:latin typeface="+mj-lt"/>
              </a:rPr>
              <a:t>right  (S)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Complexity of tariffs </a:t>
            </a:r>
            <a:b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</a:b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Competition legislation (S)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spc="-3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Tariff barriers (H) </a:t>
            </a:r>
          </a:p>
          <a:p>
            <a:pPr marL="177800" indent="-177800">
              <a:lnSpc>
                <a:spcPts val="1200"/>
              </a:lnSpc>
              <a:spcAft>
                <a:spcPts val="300"/>
              </a:spcAft>
              <a:buAutoNum type="arabicPeriod"/>
            </a:pP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Trade tariff (H)  </a:t>
            </a:r>
          </a:p>
          <a:p>
            <a:pPr marL="180975" indent="-180975">
              <a:lnSpc>
                <a:spcPts val="1200"/>
              </a:lnSpc>
              <a:spcAft>
                <a:spcPts val="300"/>
              </a:spcAft>
            </a:pPr>
            <a:r>
              <a:rPr lang="en-US" sz="1200" dirty="0" smtClean="0">
                <a:latin typeface="+mj-lt"/>
              </a:rPr>
              <a:t>10.</a:t>
            </a:r>
            <a:r>
              <a:rPr lang="en-US" sz="1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1200" dirty="0" smtClean="0">
                <a:latin typeface="+mj-lt"/>
              </a:rPr>
              <a:t>Bribing and  </a:t>
            </a:r>
            <a:br>
              <a:rPr lang="en-US" sz="1200" dirty="0" smtClean="0">
                <a:latin typeface="+mj-lt"/>
              </a:rPr>
            </a:br>
            <a:r>
              <a:rPr lang="en-US" sz="1200" dirty="0" smtClean="0">
                <a:latin typeface="+mj-lt"/>
              </a:rPr>
              <a:t>  Corruption (S)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6286" y="981961"/>
            <a:ext cx="1634610" cy="94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3007" y="1333874"/>
            <a:ext cx="1636162" cy="9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292" y="2923897"/>
            <a:ext cx="1626465" cy="93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Image result for à¸à¸³à¹à¸à¸µà¸¢à¸à¸£à¸±à¸à¸à¸²à¸¥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2299" y="988925"/>
            <a:ext cx="1634813" cy="90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Image result for à¹à¸£à¸à¸à¸²à¸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750" b="8231"/>
          <a:stretch/>
        </p:blipFill>
        <p:spPr bwMode="auto">
          <a:xfrm>
            <a:off x="1948391" y="577295"/>
            <a:ext cx="1615501" cy="9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17489" y="597720"/>
            <a:ext cx="1753326" cy="276999"/>
          </a:xfrm>
          <a:prstGeom prst="rect">
            <a:avLst/>
          </a:prstGeom>
          <a:gradFill>
            <a:gsLst>
              <a:gs pos="0">
                <a:schemeClr val="dk1">
                  <a:tint val="50000"/>
                  <a:satMod val="300000"/>
                  <a:alpha val="54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H:Hard data   S:Survey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085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-18770" y="0"/>
            <a:ext cx="9144000" cy="4262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ตัวชี้วัดที่เป็นจุดอ่อนและควรเร่งดำเนินการก่อน ด้าน </a:t>
            </a:r>
            <a:r>
              <a:rPr lang="en-US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Human Capital</a:t>
            </a:r>
            <a:endParaRPr lang="th-TH" sz="24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86996" y="1114961"/>
            <a:ext cx="3595004" cy="5977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Pupil-teacher ratio </a:t>
            </a:r>
          </a:p>
          <a:p>
            <a:pPr>
              <a:lnSpc>
                <a:spcPts val="18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(secondary education) (H)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86996" y="1915847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Mean years of Schooling (H)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86996" y="2617924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Ease of finding skilled employees (S)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86996" y="3320001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Quality of vocational training (S)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86996" y="4015089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Workforce (S) / Labor Productivity (H)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585508" y="699542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Secondary school enrollment (H)</a:t>
            </a:r>
          </a:p>
        </p:txBody>
      </p:sp>
      <p:sp>
        <p:nvSpPr>
          <p:cNvPr id="40" name="Oval 39"/>
          <p:cNvSpPr/>
          <p:nvPr/>
        </p:nvSpPr>
        <p:spPr>
          <a:xfrm>
            <a:off x="504153" y="1182719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04153" y="1880053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04153" y="2577387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04153" y="3274721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04153" y="3972055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912405" y="665744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585508" y="2596539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Science in schools (S)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613444" y="3274215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University education (S)</a:t>
            </a:r>
          </a:p>
        </p:txBody>
      </p:sp>
      <p:sp>
        <p:nvSpPr>
          <p:cNvPr id="48" name="Oval 47"/>
          <p:cNvSpPr/>
          <p:nvPr/>
        </p:nvSpPr>
        <p:spPr>
          <a:xfrm>
            <a:off x="4920513" y="1307592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4920513" y="1949440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585872" y="1301761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pt-BR" sz="1800" b="1" dirty="0">
                <a:latin typeface="TH SarabunPSK" pitchFamily="34" charset="-34"/>
                <a:cs typeface="TH SarabunPSK" pitchFamily="34" charset="-34"/>
              </a:rPr>
              <a:t>Educational assessment (H)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13444" y="1944469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Educational system (S)</a:t>
            </a:r>
          </a:p>
        </p:txBody>
      </p:sp>
      <p:sp>
        <p:nvSpPr>
          <p:cNvPr id="52" name="Oval 51"/>
          <p:cNvSpPr/>
          <p:nvPr/>
        </p:nvSpPr>
        <p:spPr>
          <a:xfrm>
            <a:off x="4920513" y="3874984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11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920513" y="4516832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613444" y="4541313"/>
            <a:ext cx="3595004" cy="3861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Language skills (S)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613444" y="3867894"/>
            <a:ext cx="359500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2400"/>
              </a:lnSpc>
              <a:spcAft>
                <a:spcPts val="300"/>
              </a:spcAft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Illiteracy (H)</a:t>
            </a:r>
          </a:p>
        </p:txBody>
      </p:sp>
      <p:sp>
        <p:nvSpPr>
          <p:cNvPr id="64" name="Oval 63"/>
          <p:cNvSpPr/>
          <p:nvPr/>
        </p:nvSpPr>
        <p:spPr>
          <a:xfrm>
            <a:off x="4920513" y="2591288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920513" y="3233136"/>
            <a:ext cx="510835" cy="4106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682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2000"/>
              </a:lnSpc>
            </a:pPr>
            <a:r>
              <a:rPr lang="en-US" sz="2400" b="1" spc="-4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Pupil-teacher ratio 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0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(secondary education) (4.5.05) </a:t>
            </a: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00921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 ลดสัดส่วนนักเรียนต่อครูในระดับมัธยมศึกษา    </a:t>
            </a:r>
          </a:p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 สำนักงานเลขาธิการสภาการศึกษา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44766" y="3863686"/>
            <a:ext cx="3731363" cy="66765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>
              <a:lnSpc>
                <a:spcPts val="1600"/>
              </a:lnSpc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ศึกษาวิจัยเชิงลึกเรื่องอัตราส่วนครูต่อนักเรียนระดับมัธยม</a:t>
            </a:r>
            <a:b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รวมอาชีวศึกษา (ปวช.) เพื่อแก้ไขปัญหาอัตราส่วนครูต่อ</a:t>
            </a:r>
            <a:b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นักเรียนให้เป็นไปตามเกณฑ์ก.ค.ศ.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(สพฐ.,สกศ.)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789553"/>
            <a:ext cx="2123728" cy="33123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555567" y="237834"/>
            <a:ext cx="995938" cy="2123728"/>
          </a:xfrm>
          <a:prstGeom prst="homePlate">
            <a:avLst>
              <a:gd name="adj" fmla="val 37572"/>
            </a:avLst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204703" y="1832312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3701" y="2339464"/>
            <a:ext cx="20900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	Score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Greece	   1	    7.30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32	   12.50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63          29.54</a:t>
            </a:r>
          </a:p>
          <a:p>
            <a:pPr marL="285750" indent="-285750" algn="r">
              <a:buFont typeface="Arial" panose="020B0604020202020204" pitchFamily="34" charset="0"/>
              <a:buChar char="•"/>
              <a:tabLst>
                <a:tab pos="715963" algn="l"/>
                <a:tab pos="1258888" algn="l"/>
              </a:tabLst>
            </a:pP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285750" indent="-285750" algn="r">
              <a:buFont typeface="Arial" panose="020B0604020202020204" pitchFamily="34" charset="0"/>
              <a:buChar char="•"/>
              <a:tabLst>
                <a:tab pos="715963" algn="l"/>
                <a:tab pos="1258888" algn="l"/>
              </a:tabLst>
            </a:pPr>
            <a:r>
              <a:rPr lang="en-US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*IMD </a:t>
            </a:r>
            <a:r>
              <a:rPr lang="th-TH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ใช้ข้อมูลปี 2014 </a:t>
            </a:r>
          </a:p>
          <a:p>
            <a:pPr marL="285750" indent="-285750" algn="r">
              <a:buFont typeface="Arial" panose="020B0604020202020204" pitchFamily="34" charset="0"/>
              <a:buChar char="•"/>
              <a:tabLst>
                <a:tab pos="715963" algn="l"/>
                <a:tab pos="1258888" algn="l"/>
              </a:tabLst>
            </a:pPr>
            <a:endParaRPr lang="en-US" sz="14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788358"/>
            <a:ext cx="23042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“จำนวนนักเรียนต่อครู 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ในระดับมัธยมศึกษา (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UNESCO</a:t>
            </a: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,OECD,NS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2035130" y="692077"/>
            <a:ext cx="6958602" cy="271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			                 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นิยามตัวชี้วัด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Ratio of students to teaching staff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95650" y="1153688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43456" y="2496649"/>
            <a:ext cx="76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41346" y="4527000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16935" y="4299710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7388" y="480399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16379" y="4587742"/>
            <a:ext cx="287476" cy="171097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38670" y="451572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16379" y="4848382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38670" y="4207951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36" name="Rectangle 7"/>
          <p:cNvSpPr/>
          <p:nvPr/>
        </p:nvSpPr>
        <p:spPr>
          <a:xfrm>
            <a:off x="2627783" y="987574"/>
            <a:ext cx="3672408" cy="4459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จัดทำฐานข้อมูลอัตราส่วนครูต่อนักเรียนระดับมัธยมศึกษาให้ถูกต้องและเป็นปัจจุบัน</a:t>
            </a:r>
          </a:p>
        </p:txBody>
      </p:sp>
      <p:sp>
        <p:nvSpPr>
          <p:cNvPr id="41" name="TextBox 43"/>
          <p:cNvSpPr txBox="1"/>
          <p:nvPr/>
        </p:nvSpPr>
        <p:spPr>
          <a:xfrm>
            <a:off x="6405948" y="2459721"/>
            <a:ext cx="2616641" cy="89255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2. เสนอปรับแก้เกณฑ์ กคศ. ครูต่อนักเรียนอาชีวศึกษาระดับปวช. ซึ่งปัจจุบันเป็น 1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: 30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ให้เท่ากับเกณฑ์ระดับมัธยมศึกษา คือ 1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: 20</a:t>
            </a:r>
            <a:br>
              <a:rPr lang="en-US" sz="1600" dirty="0"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</a:p>
        </p:txBody>
      </p:sp>
      <p:sp>
        <p:nvSpPr>
          <p:cNvPr id="3" name="Rectangle 2"/>
          <p:cNvSpPr/>
          <p:nvPr/>
        </p:nvSpPr>
        <p:spPr>
          <a:xfrm>
            <a:off x="2644766" y="4587974"/>
            <a:ext cx="6348966" cy="4555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</a:pP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 ปีการศึกษา 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2561 = 1 : 24.2,    2562  = 1 : 23</a:t>
            </a:r>
          </a:p>
          <a:p>
            <a:pPr>
              <a:lnSpc>
                <a:spcPct val="70000"/>
              </a:lnSpc>
            </a:pP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                 2563 = 1 : 22.5,    2564  = 1 : 22 </a:t>
            </a:r>
            <a:endParaRPr lang="th-TH" sz="16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405948" y="1491630"/>
            <a:ext cx="2616641" cy="860324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พิจารณาอัตรากำลังครูอาชีวศึกษาในระดับปวช. โดยเฉพาะในสาขาที่ขาดแคลนเพื่อสามารถจัดสรรอัตรากำลังให้เป็นไปตามเกณฑ์ที่กำหนด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  <a:endParaRPr lang="th-TH" sz="1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627783" y="2347934"/>
            <a:ext cx="3715920" cy="713081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บทวนและจัดทำฐานข้อมูลอัตราส่วนครูต่อนักเรียนในระดับมัธยมศึกษาของทุกหน่วยงานในสังกัดให้ถูกต้องและเป็นปัจจุบัน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(สพฐ. สอศ. สกอ. กศน. สช.) </a:t>
            </a:r>
            <a:endParaRPr lang="th-TH" sz="1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644766" y="3145347"/>
            <a:ext cx="3715920" cy="660154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บริหารจัดการเกลี่ยอัตรากำลังครูและจัดสรรอัตรากำลังครู</a:t>
            </a:r>
            <a:b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ต่อนักเรียนระดับมัธยมศึกษาให้เป็นตามเกณฑ์ที่ ก.ค.ศ. </a:t>
            </a:r>
            <a:b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กำหนด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(สพฐ. สอศ. สกอ. กศน. สช.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</a:p>
        </p:txBody>
      </p:sp>
      <p:sp>
        <p:nvSpPr>
          <p:cNvPr id="43" name="Rectangle 7"/>
          <p:cNvSpPr/>
          <p:nvPr/>
        </p:nvSpPr>
        <p:spPr>
          <a:xfrm>
            <a:off x="6372199" y="987574"/>
            <a:ext cx="2650389" cy="4200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เพิ่มอัตรากำลังครูอาชีวศึกษา</a:t>
            </a:r>
          </a:p>
        </p:txBody>
      </p:sp>
      <p:sp>
        <p:nvSpPr>
          <p:cNvPr id="4" name="Rectangle 3"/>
          <p:cNvSpPr/>
          <p:nvPr/>
        </p:nvSpPr>
        <p:spPr>
          <a:xfrm>
            <a:off x="2627783" y="1472517"/>
            <a:ext cx="3711907" cy="842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75000"/>
              </a:lnSpc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 ก.ค.ศ. กำหนดเกณฑ์ครูต่อนักเรียนระดับมัธยมเป็น 1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 20</a:t>
            </a:r>
            <a:b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ตั้งแต่ ปี 2545  และศธ. ประกาศ กำหนดจำนวนนักเรียน</a:t>
            </a:r>
            <a:b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มัธยม ไม่เกิน 40 คน/ 1 ห้อง และกำหนดครู 2 คน/ห้อง </a:t>
            </a:r>
            <a:b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มีผลใช้บังคับในปี 2561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(ก.ค.ศ., </a:t>
            </a:r>
            <a:r>
              <a:rPr lang="th-TH" sz="1600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สพฐ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.)</a:t>
            </a:r>
            <a:endParaRPr lang="th-TH" sz="1600" dirty="0"/>
          </a:p>
        </p:txBody>
      </p:sp>
      <p:sp>
        <p:nvSpPr>
          <p:cNvPr id="40" name="TextBox 39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0305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>
              <a:lnSpc>
                <a:spcPts val="24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Mean years of Schooling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779355" y="1443304"/>
            <a:ext cx="3168351" cy="1143480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จัดการศึกษาในเชิงรุกให้ครอบคลุมประชากรทุกกลุ่มเป้าหมาย โดยเฉพาะกลุ่มประชากรวัยแรงงานที่ทำงานในสถานประกอบการ และผู้เรียนที่อยู่นอกระบบหรือตกออกกลางคันให้เข้าสู่ระบบการศึกษาให้มากที่สุด รวมทั้งจัดทำระบบเทียบระดับการศึกษาและเทียบโอนผลการเรียนให้ครอบคลุมกลุ่มเป้าหมายมากขึ้น 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(กศน.</a:t>
            </a:r>
            <a:r>
              <a:rPr lang="en-US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สอศ. สช.)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802264" y="2663351"/>
            <a:ext cx="3168793" cy="638226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ct val="85000"/>
              </a:lnSpc>
            </a:pP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พัฒนาระบบสะสมหน่วยการเรียนที่เรียนรู้ผ่านทางออนไลน์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Massive Open Online Courseware (MOOC)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ให้สามารถนำไปใช้เทียบโอนและปรับวุฒิการศึกษาได้ (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สกอ. สอศ. สช.</a:t>
            </a:r>
            <a:r>
              <a:rPr lang="th-TH" sz="1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084552" y="1401324"/>
            <a:ext cx="2980927" cy="5400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มีระบบติดตามเด็กตกหล่น/ออกกลางคันที่ไม่ได้รับการศึกษา </a:t>
            </a:r>
            <a:r>
              <a:rPr lang="th-TH" sz="1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(สพฐ. สป.ศธ.)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084552" y="2021550"/>
            <a:ext cx="2980928" cy="1338364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5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 เร่งติดตามเด็กตกหล่น/เด็กออกกลางคันโดยเฉพาะ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ในจังหวัดห่างไกลหรือจังหวัดที่ประชากรมีปีการศึกษา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เฉลี่ยต่ำ เพื่อเข้าสู่ระบบการศึกษา และส่งเสริมให้เด็ก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ทุกคนได้เข้าเรียนจบภาคบังคับ 9 ปี หรือเรียนต่อถึง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ระดับมัธยมศึกษาตอนปลายตามนโยบายเรียนฟรี 15 ปี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(สพฐ.,สป.ศธ.,สอศ. )</a:t>
            </a:r>
          </a:p>
        </p:txBody>
      </p:sp>
      <p:sp>
        <p:nvSpPr>
          <p:cNvPr id="32" name="Rectangle 31"/>
          <p:cNvSpPr/>
          <p:nvPr/>
        </p:nvSpPr>
        <p:spPr>
          <a:xfrm>
            <a:off x="-18256" y="789552"/>
            <a:ext cx="2123728" cy="32223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679152" y="119056"/>
            <a:ext cx="765440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843558"/>
            <a:ext cx="23042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“จำนวนปีที่ได้รับการศึกษา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(เฉลี่ย) (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UNESCO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79355" y="4515966"/>
            <a:ext cx="6360873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มีเป้าหมายเพิ่มปีการศึกษาเฉลี่ยร้อยละ 0.05/ปี  </a:t>
            </a:r>
          </a:p>
          <a:p>
            <a:pPr algn="ctr"/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ปี 2561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8.35,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2562 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8.40, 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63 = 8.45, 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25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64 = 8.50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และ 2565 </a:t>
            </a: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8.55</a:t>
            </a:r>
            <a:endParaRPr lang="th-TH" sz="16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978850"/>
            <a:ext cx="208823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   Score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	  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 14.1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83         8.3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Pentagon 30"/>
          <p:cNvSpPr/>
          <p:nvPr/>
        </p:nvSpPr>
        <p:spPr>
          <a:xfrm flipH="1">
            <a:off x="2045208" y="0"/>
            <a:ext cx="7020272" cy="719091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 เพิ่มจำนวนปีที่ได้รับการศึกษา (เฉลี่ย)       </a:t>
            </a:r>
          </a:p>
          <a:p>
            <a:pPr marL="182563">
              <a:lnSpc>
                <a:spcPts val="2500"/>
              </a:lnSpc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: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สำนักงานเลขาธิการสภาการศึกษา</a:t>
            </a:r>
          </a:p>
        </p:txBody>
      </p:sp>
      <p:sp>
        <p:nvSpPr>
          <p:cNvPr id="2" name="Rectangle 1"/>
          <p:cNvSpPr/>
          <p:nvPr/>
        </p:nvSpPr>
        <p:spPr>
          <a:xfrm>
            <a:off x="1939393" y="671744"/>
            <a:ext cx="7204607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6325" indent="-893763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“นิยามตัวชี้วัด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en-US" sz="1600" b="1" spc="-7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Average number of completed years of education of a </a:t>
            </a:r>
            <a:r>
              <a:rPr lang="en-US" sz="1600" b="1" spc="-8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country’s</a:t>
            </a:r>
            <a:r>
              <a:rPr lang="en-US" sz="1600" b="1" spc="-7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population </a:t>
            </a:r>
            <a:r>
              <a:rPr lang="en-US" sz="1600" b="1" spc="-7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aged 25 years and older</a:t>
            </a:r>
            <a:r>
              <a:rPr lang="en-US" sz="1600" b="1" spc="-7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600" b="1" spc="-7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779356" y="943853"/>
            <a:ext cx="3168350" cy="4386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เพิ่มระดับวุฒิการศึกษาของ</a:t>
            </a:r>
            <a:b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กลุ่มประชากรวัยแรงงาน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084552" y="943853"/>
            <a:ext cx="2980926" cy="4348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จัดทำระบบติดตามเด็กเข้าเรียน</a:t>
            </a:r>
            <a:b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ในระบบการศึกษา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73720" y="1576302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73720" y="2755178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775291" y="4495832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16935" y="4299710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47388" y="480399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48" name="Rectangle 47"/>
          <p:cNvSpPr/>
          <p:nvPr/>
        </p:nvSpPr>
        <p:spPr>
          <a:xfrm>
            <a:off x="116379" y="4587742"/>
            <a:ext cx="287476" cy="171097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38670" y="451572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16379" y="4848382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38670" y="424431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819832" y="4011910"/>
            <a:ext cx="3168795" cy="377542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>
              <a:lnSpc>
                <a:spcPts val="1300"/>
              </a:lnSpc>
            </a:pP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ใช้กลไกกรอบคุณวุฒิแห่งชาติ (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NQF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 เพื่อเทียบเคียงคุณวุฒิ</a:t>
            </a:r>
          </a:p>
          <a:p>
            <a:pPr marL="92075" indent="-92075">
              <a:lnSpc>
                <a:spcPts val="13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การศึกษากับกรอบคุณวุฒิวิชาชีพ 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(สกศ.)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802264" y="3378144"/>
            <a:ext cx="3168795" cy="578899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>
              <a:lnSpc>
                <a:spcPts val="1400"/>
              </a:lnSpc>
            </a:pP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สนับสนุนแรงงานในสถานประกอบการให้สามารถเรียนต่อใน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ระดับปริญญาตรี และส่งเสริมการฝึกวิชาชีพด้วยหลักสูตร 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ระยะสั้น </a:t>
            </a:r>
            <a:r>
              <a:rPr lang="th-TH" sz="14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(สอศ.)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0299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Ease of finding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-5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skilled employees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-5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(6.06)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-17463" y="788988"/>
            <a:ext cx="2122488" cy="3001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679465" y="119071"/>
            <a:ext cx="765175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675" y="1563688"/>
            <a:ext cx="2533650" cy="4514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7949" y="843558"/>
            <a:ext cx="2303463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“ความง่ายในการหาแรงงาน</a:t>
            </a:r>
            <a:b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มีทักษะ (</a:t>
            </a:r>
            <a:r>
              <a:rPr lang="en-US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4925" y="1979621"/>
            <a:ext cx="2089150" cy="146193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431925" algn="l"/>
              </a:tabLs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Score (7.0)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	   1	  5.7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86         3.9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Pentagon 3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000"/>
              </a:lnSpc>
            </a:pP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 เพิ่มความง่ายในการหาแรงงานมีทักษะ </a:t>
            </a:r>
            <a:br>
              <a:rPr lang="th-TH" sz="22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เจ้าภาพ   :  กระทรวงแรงงาน</a:t>
            </a:r>
          </a:p>
          <a:p>
            <a:pPr marL="182563">
              <a:lnSpc>
                <a:spcPts val="2000"/>
              </a:lnSpc>
            </a:pP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หน่วยงานที่เกี่ยวข้องหลัก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 :  </a:t>
            </a: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อก. / กษ. /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กอศ. / </a:t>
            </a: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สกอ.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971462" y="771550"/>
            <a:ext cx="6281063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indent="-985838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In your country, to what extent can companies find people with the skills required to fill their vacancies? [1 = not at all; 7 = to a great extent]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55768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55768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61" name="Rectangle 60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55768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76256" y="4817610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9</a:t>
            </a:fld>
            <a:endParaRPr lang="th-TH" dirty="0"/>
          </a:p>
        </p:txBody>
      </p:sp>
      <p:sp>
        <p:nvSpPr>
          <p:cNvPr id="48" name="Rectangle 47"/>
          <p:cNvSpPr/>
          <p:nvPr/>
        </p:nvSpPr>
        <p:spPr>
          <a:xfrm>
            <a:off x="5302308" y="1851671"/>
            <a:ext cx="1843579" cy="632223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>
              <a:lnSpc>
                <a:spcPts val="14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พัฒนาศูนย์บริการจัดหางานเพื่อคนไทย (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Smart job Center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เพื่อเป็นศูนย์กลางการหางานทำ</a:t>
            </a:r>
          </a:p>
        </p:txBody>
      </p:sp>
      <p:sp>
        <p:nvSpPr>
          <p:cNvPr id="49" name="Rectangle 48"/>
          <p:cNvSpPr/>
          <p:nvPr/>
        </p:nvSpPr>
        <p:spPr>
          <a:xfrm>
            <a:off x="5302308" y="2569765"/>
            <a:ext cx="1843579" cy="801044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>
              <a:lnSpc>
                <a:spcPts val="14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ประชาสัมพันธ์ให้ผู้สมัครงานลงทะเบียนผ่านเว็บไซต์ </a:t>
            </a:r>
            <a:r>
              <a:rPr lang="en-US" sz="1400" u="sng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http://smartjob.doe.go.th </a:t>
            </a:r>
            <a:r>
              <a:rPr lang="th-TH" sz="1400" u="sng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หรือ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App :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Smart Job Center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302308" y="3456681"/>
            <a:ext cx="1843579" cy="57016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2563" indent="-182563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เร่งดำเนินโครงการก้าวสู่งานดี คนมีคุณภาพ(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Smart Job Smart Workers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236297" y="1851670"/>
            <a:ext cx="1838467" cy="73501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ประชาสัมพันธ์การพัฒนาฝีมือแรงงานในสาขาอาชีพที่ตรงต่อความต้องการของตลาดแรงงาน </a:t>
            </a:r>
          </a:p>
        </p:txBody>
      </p:sp>
      <p:sp>
        <p:nvSpPr>
          <p:cNvPr id="56" name="Rectangle 55"/>
          <p:cNvSpPr/>
          <p:nvPr/>
        </p:nvSpPr>
        <p:spPr>
          <a:xfrm>
            <a:off x="7236297" y="2664084"/>
            <a:ext cx="1838467" cy="80065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>
              <a:lnSpc>
                <a:spcPts val="1400"/>
              </a:lnSpc>
              <a:buAutoNum type="arabicPeriod" startAt="2"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เพิ่มประสิทธิภาพบริการจัดหางานและประชาสัมพันธ์ 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ผ่านเว็บไซต์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180975">
              <a:lnSpc>
                <a:spcPts val="1400"/>
              </a:lnSpc>
            </a:pP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http://smartjob.doe.go.th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57" name="Rectangle 56"/>
          <p:cNvSpPr/>
          <p:nvPr/>
        </p:nvSpPr>
        <p:spPr>
          <a:xfrm>
            <a:off x="7236297" y="3542141"/>
            <a:ext cx="1838467" cy="82981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เพิ่มประสิทธิภาพเจ้าหน้าที่ออกเยี่ยมนายจ้างสถานประกอบการ เพื่อประชาสัมพันธ์และแนะนำการใช้เว็บไซต์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954402" y="4640624"/>
            <a:ext cx="2249546" cy="4514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มีแรงงานที่มีทักษะเพียงพอต่อความต้องการของตลาด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236297" y="4461088"/>
            <a:ext cx="1838467" cy="630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สถานประกอบกิจการได้รับรู้ข้อมูลการพัฒนาฝีมือแรงงาน และทราบช่องทางการหาแรงงาน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302308" y="4112719"/>
            <a:ext cx="1843579" cy="9900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มีช่องทางการหาแรงงานที่ผู้ประกอบการสามารถคัดเลือกผู้สมัครงานจำนวน 150,000 คน (นักเรียน นักศึกษา ผู้ว่างงาน และผู้ประสงค์จะเปลี่ยนงาน)</a:t>
            </a:r>
          </a:p>
        </p:txBody>
      </p:sp>
      <p:sp>
        <p:nvSpPr>
          <p:cNvPr id="67" name="Rectangle 66"/>
          <p:cNvSpPr/>
          <p:nvPr/>
        </p:nvSpPr>
        <p:spPr>
          <a:xfrm>
            <a:off x="2954404" y="2955846"/>
            <a:ext cx="2233859" cy="73578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>
              <a:lnSpc>
                <a:spcPts val="1400"/>
              </a:lnSpc>
            </a:pPr>
            <a:r>
              <a:rPr lang="th-TH" sz="14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 ขยายการดำเนินการของทวิภาคีและสหกิจ ให้มีสถานประกอบการรับนักศึกษาทวิภาคี จำนวนไม่น้อยกว่า 50 % ของจำนวนนักศึกษาทั้งหมดราย ภายใน 3 ปี</a:t>
            </a:r>
          </a:p>
          <a:p>
            <a:pPr marL="180975" indent="-180975">
              <a:lnSpc>
                <a:spcPts val="1400"/>
              </a:lnSpc>
            </a:pPr>
            <a:endParaRPr lang="th-TH" sz="1400" spc="-3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954406" y="3724382"/>
            <a:ext cx="2237251" cy="235551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ts val="14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ยกระดับศูนย์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HI-TECH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954402" y="3992681"/>
            <a:ext cx="2249546" cy="196278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ศูนย์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Excellence - Center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70" name="Rectangle 69"/>
          <p:cNvSpPr/>
          <p:nvPr/>
        </p:nvSpPr>
        <p:spPr>
          <a:xfrm>
            <a:off x="2954402" y="4221711"/>
            <a:ext cx="2249546" cy="373282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6. 	พัฒนาครูฝึกต้นแบบบูรณาการร่วมกับสถาบันการศึกษา และภาคเอกชน </a:t>
            </a:r>
          </a:p>
        </p:txBody>
      </p:sp>
      <p:sp>
        <p:nvSpPr>
          <p:cNvPr id="71" name="Rectangle 70"/>
          <p:cNvSpPr/>
          <p:nvPr/>
        </p:nvSpPr>
        <p:spPr>
          <a:xfrm>
            <a:off x="5302312" y="1233825"/>
            <a:ext cx="1861639" cy="5552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เพิ่มประสิทธิภาพช่องทางการหาแรงงาน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236301" y="1233828"/>
            <a:ext cx="1836967" cy="5458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เพิ่มการรับรู้ของผู้ประกอบการ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954406" y="1257611"/>
            <a:ext cx="2217719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มีแรงงานมีทักษะที่ตรงกับ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ความต้องการของตลาด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954404" y="1851671"/>
            <a:ext cx="2233859" cy="591669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ำรวจความต้องการฝึกอบรมฝีมือแรงงานและทดสอบมาตรฐานฝีมือแรงงานแห่งชาติในเขตนิคมอุตสาหกรรม 35 นิคมฯ 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954404" y="2476089"/>
            <a:ext cx="2233859" cy="447006"/>
          </a:xfrm>
          <a:prstGeom prst="rect">
            <a:avLst/>
          </a:prstGeom>
          <a:noFill/>
          <a:ln w="28575" cmpd="sng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>
              <a:lnSpc>
                <a:spcPts val="1400"/>
              </a:lnSpc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 โครงการสำรวจความต้องการแรงงานของสถานประกอบการ 395,000 แห่ง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544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>
              <a:lnSpc>
                <a:spcPts val="20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Quality of    </a:t>
            </a:r>
            <a:r>
              <a:rPr lang="en-US" sz="2400" b="1" spc="-6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vocational training</a:t>
            </a:r>
          </a:p>
          <a:p>
            <a:pPr marL="266700" indent="-266700">
              <a:lnSpc>
                <a:spcPts val="2000"/>
              </a:lnSpc>
            </a:pPr>
            <a:r>
              <a:rPr lang="en-US" sz="2000" b="1" spc="-6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(6.03)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46067" y="1257612"/>
            <a:ext cx="1865045" cy="531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ส่งเสริมการอาชีวศึกษาระบบทวิภาคี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1045" y="1257610"/>
            <a:ext cx="2266817" cy="5317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พัฒนาคุณภาพการเรียนการสอน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00578" y="1836777"/>
            <a:ext cx="2125225" cy="434911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เพิ่มอายุเกษียณราชการของครูอาชีวะเป็น 63 – 65 ปี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00578" y="2303038"/>
            <a:ext cx="2125225" cy="45247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ขออัตรากำลังข้าราชการครูเพิ่มเติม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800578" y="2786862"/>
            <a:ext cx="2125225" cy="668542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อนุญาตให้ผู้เชี่ยวชาญด้านอาชีพมาสอนในวิชาที่ขาด</a:t>
            </a:r>
            <a:r>
              <a:rPr lang="th-TH" sz="16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แคลนได้โดยไม่ต้องมีใบประกอบวิชาชีพครู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800578" y="3486757"/>
            <a:ext cx="2125225" cy="1039472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	แก้ไข พรบ. การอาชีวศึกษา ให้สถาบันการอาชีวศึกษา สามารถผลิตครูอาชีวศึกษา สายเทคโนโลยีปฏิบัติ การเพื่อเป็นครูสอนในภาคปฏิบัติได้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946860" y="1840490"/>
            <a:ext cx="1856911" cy="88815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สร้างระบบการเรียนการสอนการวัดและประเมินผลด้วยระบบ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online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ของนักศึกษาผ่าน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Mobile application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946860" y="2774105"/>
            <a:ext cx="1856911" cy="60025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จัดตั้งองค์กรอิสระในการประสานงานการจัดการศึกษาระบบทวิภาคี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840354" y="1824342"/>
            <a:ext cx="2267464" cy="819418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ส่งเสริมด้านงบประมาณให้สถาน ศึกษาอาชีวศึกษาจัดหาครุภัณฑ์ขั้นพื้นฐานในการฝึกปฏิบัติและวัสดุฝึก  อย่างเพียงพอตามมาตรฐาน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41040" y="2672798"/>
            <a:ext cx="2267464" cy="78260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ส่งเสริมให้นักศึกษาสร้าง ประดิษฐ์</a:t>
            </a:r>
            <a:r>
              <a:rPr lang="th-TH" sz="1600" spc="-4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นวัตกรรม และสร้างสรรค์สิ่งประดิษฐ์ โดยโครงงาน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การสนับสนุนค่าวัสดุในการจัดทำเป็นรายชิ้นงาน</a:t>
            </a:r>
          </a:p>
        </p:txBody>
      </p:sp>
      <p:sp>
        <p:nvSpPr>
          <p:cNvPr id="32" name="Rectangle 31"/>
          <p:cNvSpPr/>
          <p:nvPr/>
        </p:nvSpPr>
        <p:spPr>
          <a:xfrm>
            <a:off x="-1" y="810098"/>
            <a:ext cx="2105025" cy="29468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841040" y="3488909"/>
            <a:ext cx="2267464" cy="855711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ส่งเสริมการพัฒนาครูอาชีวศึกษาที่มี</a:t>
            </a:r>
            <a:r>
              <a:rPr lang="th-TH" sz="1600" spc="-4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อยู่ในระบบ ให้มีโอกาสได้ทุนศึกษาต่อ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หรือทุนฝึกอบรมทั้งในและต่าง </a:t>
            </a:r>
            <a:r>
              <a:rPr lang="th-TH" sz="16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ประเทศ โดยเฉพาะสาขาที่ขาดแคลน </a:t>
            </a:r>
          </a:p>
        </p:txBody>
      </p:sp>
      <p:sp>
        <p:nvSpPr>
          <p:cNvPr id="37" name="Pentagon 36"/>
          <p:cNvSpPr/>
          <p:nvPr/>
        </p:nvSpPr>
        <p:spPr>
          <a:xfrm rot="5400000">
            <a:off x="687973" y="101582"/>
            <a:ext cx="729078" cy="21050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423652" y="1563638"/>
            <a:ext cx="2952328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511" y="2067702"/>
            <a:ext cx="194420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Score (7.0)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          1         6.6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74        3.9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808493"/>
            <a:ext cx="23042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“คุณภาพของอาชีวศึกษา</a:t>
            </a:r>
            <a:b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71155" y="4587974"/>
            <a:ext cx="2154644" cy="5027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500" dirty="0">
                <a:latin typeface="TH SarabunPSK" pitchFamily="34" charset="-34"/>
                <a:cs typeface="TH SarabunPSK" pitchFamily="34" charset="-34"/>
              </a:rPr>
              <a:t>จัดสรรอัตรากำลังข้าราชการครู 18,000 อัตรา ภายใน 3 ปี (2562-2564) 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(3 ปี)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840910" y="4399209"/>
            <a:ext cx="2267464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มีสิ่งประดิษฐ์ที่จดทะเบียนสิทธิบัตรในปี พ.ศ.2560 จำนวน 150ชิ้น ภายใน 3 ปี จะเพิ่มขึ้นอีก 50%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944594" y="4397027"/>
            <a:ext cx="1859174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500" spc="-30" dirty="0">
                <a:latin typeface="TH SarabunPSK" pitchFamily="34" charset="-34"/>
                <a:cs typeface="TH SarabunPSK" pitchFamily="34" charset="-34"/>
              </a:rPr>
              <a:t>มีสถานประกอบการรับนักศึกษาทวิภาคี จำนวนไม่น้อยกว่า 50 % ของ</a:t>
            </a:r>
            <a:r>
              <a:rPr lang="th-TH" sz="1500" spc="-40" dirty="0">
                <a:latin typeface="TH SarabunPSK" pitchFamily="34" charset="-34"/>
                <a:cs typeface="TH SarabunPSK" pitchFamily="34" charset="-34"/>
              </a:rPr>
              <a:t>จำนวนนักศึกษาทั้งหมด ภายใน 3 ปี</a:t>
            </a:r>
          </a:p>
        </p:txBody>
      </p:sp>
      <p:sp>
        <p:nvSpPr>
          <p:cNvPr id="40" name="Pentagon 39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เพิ่มคุณภาพของอาชีวศึกษา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:  สำนักงานคณะกรรมการการอาชีวศึกษา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799854" y="1268451"/>
            <a:ext cx="2128763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เพิ่มจำนวนครูที่มีคุณภาพ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483768" y="771550"/>
            <a:ext cx="7056784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indent="-628650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In your country, how do you assess the quality of vocational training? [1= extremely 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poor-among the worst in the world; 7= excellent-among the best in the world]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907704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907704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6" name="Rectangle 55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839744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771132" y="4831926"/>
            <a:ext cx="2146641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10</a:t>
            </a:fld>
            <a:endParaRPr lang="th-TH" dirty="0"/>
          </a:p>
        </p:txBody>
      </p:sp>
      <p:sp>
        <p:nvSpPr>
          <p:cNvPr id="39" name="Rectangle 38"/>
          <p:cNvSpPr/>
          <p:nvPr/>
        </p:nvSpPr>
        <p:spPr>
          <a:xfrm>
            <a:off x="4946861" y="3419813"/>
            <a:ext cx="1856911" cy="82100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จัดตั้งสำนักการศึกษาทวิภาคีซึ่งเป็นหน่วยงานระดับสำนักในสำนักงานคณะ กรรมการการอาชีวศึกษา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4967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 Workforce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Productivity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(3.1.08)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-17463" y="788988"/>
            <a:ext cx="2122488" cy="30432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733432" y="38125"/>
            <a:ext cx="657225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C0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223773" y="1420416"/>
            <a:ext cx="2533650" cy="4514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0" y="834266"/>
            <a:ext cx="21050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“ผลิตภาพแรงงาน (</a:t>
            </a:r>
            <a:r>
              <a:rPr lang="en-US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4925" y="1923678"/>
            <a:ext cx="21605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(จาก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63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ประเทศ)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431925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Rank   Score (10.0)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Germany	   1	   8.35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Singapore    14           6.80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Thailand      30          5.78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จาก 63 ประเทศ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Pentagon 28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เพิ่มผลิตภาพแรงงาน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:  กระทรวงแรงงาน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, กระทรวงอุตสาหกรรม, กระทรวงเกษตรฯ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004048" y="771550"/>
            <a:ext cx="4824536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indent="-985838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Workforce productivity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is competitive by </a:t>
            </a:r>
          </a:p>
          <a:p>
            <a:pPr marL="985838" indent="-985838">
              <a:lnSpc>
                <a:spcPts val="1600"/>
              </a:lnSpc>
            </a:pP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international standards or not? (score : 0-10)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7776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7776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27776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300192" y="4818186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11</a:t>
            </a:fld>
            <a:endParaRPr lang="th-TH" dirty="0"/>
          </a:p>
        </p:txBody>
      </p:sp>
      <p:sp>
        <p:nvSpPr>
          <p:cNvPr id="39" name="Rectangle 38"/>
          <p:cNvSpPr/>
          <p:nvPr/>
        </p:nvSpPr>
        <p:spPr>
          <a:xfrm>
            <a:off x="3059124" y="1837692"/>
            <a:ext cx="3093257" cy="472914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โครงการเพิ่มศักยภาพแรงงานรองรับ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4.0</a:t>
            </a:r>
          </a:p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เป้าหมาย 98,800 คน 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059124" y="2341170"/>
            <a:ext cx="3093257" cy="47791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โครงการศูนย์ฝึกอบรมเทคโนโลยีชั้นสูงรองรับอุตสาหกรรมแห่งอนาคต  10,000 คน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059124" y="2849647"/>
            <a:ext cx="3093257" cy="44095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โครงการเพิ่มผลิตภาพแรงงานสู่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SME 4.0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จำนวน 10,000 คน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059124" y="3321164"/>
            <a:ext cx="3093257" cy="68506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	โครงการพัฒนาอุตสาหกรรมเทคโนโลยีชั้นสู่และอุตสาหกรรมแห่งอนาคตในพื้นที่ระเบียงเศรษฐกิจภาคตะวันออก 9,200 คน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059124" y="4036790"/>
            <a:ext cx="3093257" cy="50480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โครงการเพิ่มทักษะกำลังแรงงานในพื้นที่ 10 จังหวัด ในพื้นที่เขตพัฒนาเศรษฐกิจพิเศษ  9,920 คน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305404" y="1851874"/>
            <a:ext cx="2659063" cy="88741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โครงการส่งเสริมการเพิ่มผลิตภาพแรงงานในสถานประกอบกิจการภายใต้พระราชบัญญัติส่งเสริมการพัฒนาฝีมือแรงงาน พ.ศ. 2545 เป้าหมาย 3,505,510 คน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305404" y="2850838"/>
            <a:ext cx="2659063" cy="539750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สร้างความรับรู้ความเข้าใจแก่ประชาชนในเรื่องการเพิ่มผลิตภาพแรงงานกลุ่ม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059124" y="4572154"/>
            <a:ext cx="3093257" cy="5027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ผลิตภาพการผลิตของปัจจัยแรงงานในอุตสาหกรรมเป้าหมายเพิ่มขึ้น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305404" y="4552647"/>
            <a:ext cx="2659063" cy="5027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สถานประกอบกิจการได้รับรู้ข้อมูลและให้ความสำคัญกับการเพิ่มผลิตภาพแรงงาน</a:t>
            </a:r>
          </a:p>
        </p:txBody>
      </p:sp>
      <p:sp>
        <p:nvSpPr>
          <p:cNvPr id="59" name="Rectangle 58"/>
          <p:cNvSpPr/>
          <p:nvPr/>
        </p:nvSpPr>
        <p:spPr>
          <a:xfrm>
            <a:off x="2987824" y="1274859"/>
            <a:ext cx="3093257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การเปลี่ยนแปลงของเทคโนโลยี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รง.)</a:t>
            </a:r>
          </a:p>
        </p:txBody>
      </p:sp>
      <p:sp>
        <p:nvSpPr>
          <p:cNvPr id="60" name="Rectangle 59"/>
          <p:cNvSpPr/>
          <p:nvPr/>
        </p:nvSpPr>
        <p:spPr>
          <a:xfrm>
            <a:off x="6300196" y="1268758"/>
            <a:ext cx="2664271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การรับรู้ของผู้ประกอบกิจการ (รง.)</a:t>
            </a:r>
          </a:p>
        </p:txBody>
      </p:sp>
      <p:sp>
        <p:nvSpPr>
          <p:cNvPr id="61" name="Rectangle 60"/>
          <p:cNvSpPr/>
          <p:nvPr/>
        </p:nvSpPr>
        <p:spPr>
          <a:xfrm>
            <a:off x="6305404" y="3502138"/>
            <a:ext cx="2659063" cy="539750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จัดหน่วยบริการเคลื่อนที่ผลิตภาพแรงงานสัญจรทุกจังหวัด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0547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 Workforce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Productivity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(3.1.08) 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7463" y="788988"/>
            <a:ext cx="2122488" cy="30432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733432" y="38125"/>
            <a:ext cx="657225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C0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223773" y="1420416"/>
            <a:ext cx="2533650" cy="4514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0" y="842963"/>
            <a:ext cx="212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“ผลิตภาพแรงงาน (</a:t>
            </a:r>
            <a:r>
              <a:rPr lang="en-US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4925" y="1923678"/>
            <a:ext cx="21605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(จาก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63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ประเทศ)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431925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Rank   Score (10.0)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Germany	   1	   8.35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Singapore    14           6.80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Thailand      30          5.78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จาก 63 ประเทศ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Pentagon 28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เพิ่มผลิตภาพแรงงาน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:  กระทรวง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แรงงาน, กระทรวงอุตสาหกรรม, กระทรวงเกษตรฯ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004048" y="771550"/>
            <a:ext cx="4824536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indent="-985838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Workforce productivity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is competitive by </a:t>
            </a:r>
          </a:p>
          <a:p>
            <a:pPr marL="985838" indent="-985838">
              <a:lnSpc>
                <a:spcPts val="1600"/>
              </a:lnSpc>
            </a:pP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international standards or not? (score : 0-10)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55768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55768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055768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156176" y="4818186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12</a:t>
            </a:fld>
            <a:endParaRPr lang="th-TH" dirty="0"/>
          </a:p>
        </p:txBody>
      </p:sp>
      <p:sp>
        <p:nvSpPr>
          <p:cNvPr id="39" name="Rectangle 38"/>
          <p:cNvSpPr/>
          <p:nvPr/>
        </p:nvSpPr>
        <p:spPr>
          <a:xfrm>
            <a:off x="2915816" y="1707654"/>
            <a:ext cx="3096343" cy="472914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โครงการพัฒนาศักยภาพและเชื่อมโยงการรวมกลุ่มอุตสาหกรรมเป้าหมาย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915816" y="2211132"/>
            <a:ext cx="3096343" cy="47791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โครงการพัฒนาศักยภาพผู้ผลิตแม่พิมพ์ขั้นสูงเพื่อรองรับอุตสาหกรรมแห่งอนาคต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915816" y="2719609"/>
            <a:ext cx="3096343" cy="572221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โครงการเพิ่มประสิทธิภาพและผลิตภาพการผลิตของภาคอุตสาหกรรม (เพิ่มผลิตภาพแรงงานอุตสาหกรรมยานยนต์ และไฟฟ้าและอิเล็กทรอนิกส์)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915816" y="3354202"/>
            <a:ext cx="3096343" cy="1233772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74625" indent="-174625">
              <a:lnSpc>
                <a:spcPts val="1500"/>
              </a:lnSpc>
            </a:pP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16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โครงการเพิ่มประสิทธิภาพและผลิตภาพการผลิตของภาค </a:t>
            </a:r>
            <a:r>
              <a:rPr lang="th-TH" sz="1600" spc="-4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อุตสาหกรรม (เพิ่มผลิตภาพแรงงานขยายไปยังอุตสาหกรรม</a:t>
            </a:r>
            <a:r>
              <a:rPr lang="th-TH" sz="1600" spc="-2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อาหารแปรรูป ด้านการออกแบบสมองกล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รวมทั้งพัฒนา</a:t>
            </a:r>
            <a:r>
              <a:rPr lang="th-TH" sz="1600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บุคลากรให้มีทักษะที่หลากหลายเพื่อเพิ่มขีดความสามารถ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ในการแข่งขันพร้อมก้าวเข้าสู่อุตสาหกรรม 4.0)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161388" y="1851773"/>
            <a:ext cx="2659063" cy="71997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โครงการศูนย์อำนวยการและประสานความต้องการบุคลากรเพื่ออุตสาหกรรมยุคใหม่ ในเขตเศรษฐกิจพิเศษตะวันออก (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EEC)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915816" y="4612824"/>
            <a:ext cx="3096343" cy="5027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ผลิตภาพการผลิตของปัจจัยแรงงานในอุตสาหกรรมเป้าหมายเพิ่มขึ้น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161388" y="3969094"/>
            <a:ext cx="2659063" cy="11229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มีทิศทางในการจัดทำแผนงานพัฒนากำลังคนสอดรับกับความต้องการของภาคอุตสาหกรรม สามารถพัฒนากำลังแรงงานให้สามารถรองรับอุตสาหกรรมเป้าหมายตามนโยบายรัฐในเขต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EEC</a:t>
            </a:r>
          </a:p>
        </p:txBody>
      </p:sp>
      <p:sp>
        <p:nvSpPr>
          <p:cNvPr id="59" name="Rectangle 58"/>
          <p:cNvSpPr/>
          <p:nvPr/>
        </p:nvSpPr>
        <p:spPr>
          <a:xfrm>
            <a:off x="2915816" y="1275606"/>
            <a:ext cx="3096343" cy="3705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เพิ่มความรู้และทักษะของแรงงาน (</a:t>
            </a:r>
            <a:r>
              <a:rPr lang="th-TH" sz="1800" b="1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สศ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อ.)</a:t>
            </a:r>
          </a:p>
        </p:txBody>
      </p:sp>
      <p:sp>
        <p:nvSpPr>
          <p:cNvPr id="60" name="Rectangle 59"/>
          <p:cNvSpPr/>
          <p:nvPr/>
        </p:nvSpPr>
        <p:spPr>
          <a:xfrm>
            <a:off x="6156180" y="1268758"/>
            <a:ext cx="2664271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พัฒนาปัจจัยแวดล้อมเพื่อสนับสนุน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การเพิ่มผลิตภาพ (</a:t>
            </a:r>
            <a:r>
              <a:rPr lang="th-TH" sz="1800" b="1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สศ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อ.)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014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 Workforce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Productivity   </a:t>
            </a:r>
          </a:p>
          <a:p>
            <a:pPr marL="266700" indent="-2667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(3.1.08) 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7463" y="788988"/>
            <a:ext cx="2122488" cy="30432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733432" y="38125"/>
            <a:ext cx="657225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C0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223773" y="1420416"/>
            <a:ext cx="2533650" cy="4514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0" y="842963"/>
            <a:ext cx="212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“ผลิตภาพแรงงาน (</a:t>
            </a:r>
            <a:r>
              <a:rPr lang="en-US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4925" y="1923678"/>
            <a:ext cx="21605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(จาก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63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ประเทศ)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431925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Rank   Score (10.0)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Germany	   1	   8.35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Singapore    14           6.80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Thailand      30          5.78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tabLst>
                <a:tab pos="715963" algn="l"/>
                <a:tab pos="1258888" algn="l"/>
              </a:tabLs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จาก 63 ประเทศ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Pentagon 28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เพิ่มผลิตภาพแรงงาน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: 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กระทรวงแรงงาน, กระทรวงอุตสาหกรรม, กระทรวงเกษตรฯ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004048" y="771550"/>
            <a:ext cx="4824536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indent="-985838">
              <a:lnSpc>
                <a:spcPts val="16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Workforce productivity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is competitive by </a:t>
            </a:r>
          </a:p>
          <a:p>
            <a:pPr marL="985838" indent="-985838">
              <a:lnSpc>
                <a:spcPts val="1600"/>
              </a:lnSpc>
            </a:pP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international standards or not? (score : 0-10)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055768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55768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055768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118470" y="1866325"/>
            <a:ext cx="2533650" cy="66646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โครงการพัฒนาศูนย์เรียนรู้การเพิ่มประสิทธิภาพการผลิตสินค้าเกษตร (ศพก.)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118470" y="2622799"/>
            <a:ext cx="2533650" cy="47791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โครงการพัฒนาเกษตรกรสู่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Smart Farmer </a:t>
            </a: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118470" y="3190725"/>
            <a:ext cx="2533650" cy="446988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โครงการพัฒนาสถาบันเกษตรกรรูปแบบประชารัฐ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017368" y="1851774"/>
            <a:ext cx="2659063" cy="34057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โครงการส่งเสริมเกษตรแบบแปลงใหญ่</a:t>
            </a:r>
            <a:endParaRPr lang="en-US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118469" y="4612824"/>
            <a:ext cx="2533651" cy="3154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ผลิตภาพของแรงงานภาคเกษตรเพิ่มขึ้น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017368" y="4618105"/>
            <a:ext cx="2659063" cy="3154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ผลิตภาพของแรงงานภาคเกษตรเพิ่มขึ้น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118470" y="1275606"/>
            <a:ext cx="2533650" cy="5007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การพัฒนาองค์ความรู้และทักษะของแรงงานภาคเกษตร</a:t>
            </a:r>
          </a:p>
        </p:txBody>
      </p:sp>
      <p:sp>
        <p:nvSpPr>
          <p:cNvPr id="60" name="Rectangle 59"/>
          <p:cNvSpPr/>
          <p:nvPr/>
        </p:nvSpPr>
        <p:spPr>
          <a:xfrm>
            <a:off x="6012160" y="1268758"/>
            <a:ext cx="2664271" cy="5220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การพัฒนาเทคโนโลยีและนวัตกรรม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D5E77444-3408-4689-A9E4-AC6B0E05B667}"/>
              </a:ext>
            </a:extLst>
          </p:cNvPr>
          <p:cNvSpPr/>
          <p:nvPr/>
        </p:nvSpPr>
        <p:spPr>
          <a:xfrm>
            <a:off x="3118470" y="3727721"/>
            <a:ext cx="2533650" cy="35268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โครงการส่งเสริมเกษตรทฤษฎีใหม่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65E2CEAB-BC21-4BBF-B984-49CFCE883C3D}"/>
              </a:ext>
            </a:extLst>
          </p:cNvPr>
          <p:cNvSpPr/>
          <p:nvPr/>
        </p:nvSpPr>
        <p:spPr>
          <a:xfrm>
            <a:off x="6025751" y="2267847"/>
            <a:ext cx="2659063" cy="90058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โครงการบริหารจัดการการผลิตสินค้าเกษตรตามแผนที่เกษตรเพื่อการบริหารจัดการเชิงรุก (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Zoning by Agri-Map)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318F5496-0525-46DB-9857-1D8347F3A123}"/>
              </a:ext>
            </a:extLst>
          </p:cNvPr>
          <p:cNvSpPr/>
          <p:nvPr/>
        </p:nvSpPr>
        <p:spPr>
          <a:xfrm>
            <a:off x="6017368" y="3243927"/>
            <a:ext cx="2659063" cy="41825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โครงการพัฒนาคุณภาพสินค้าเกษตรสู่มาตรฐาน (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GAP)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B32F4B17-FB78-4208-94C2-2AA924C73485}"/>
              </a:ext>
            </a:extLst>
          </p:cNvPr>
          <p:cNvSpPr/>
          <p:nvPr/>
        </p:nvSpPr>
        <p:spPr>
          <a:xfrm>
            <a:off x="6025751" y="3737676"/>
            <a:ext cx="2659063" cy="35268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indent="-180975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โครงการตลาดสินค้าเกษตร </a:t>
            </a:r>
            <a:endParaRPr lang="en-US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7810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5E5276B-074F-4095-B7B6-0468BC8D83A1}"/>
              </a:ext>
            </a:extLst>
          </p:cNvPr>
          <p:cNvSpPr/>
          <p:nvPr/>
        </p:nvSpPr>
        <p:spPr>
          <a:xfrm>
            <a:off x="0" y="-3175"/>
            <a:ext cx="2124075" cy="765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6. Secondary school</a:t>
            </a:r>
          </a:p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Enrollment (4.5.06)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32EF48F-5410-42B6-91B1-573FFB499F06}"/>
              </a:ext>
            </a:extLst>
          </p:cNvPr>
          <p:cNvSpPr/>
          <p:nvPr/>
        </p:nvSpPr>
        <p:spPr>
          <a:xfrm>
            <a:off x="0" y="809625"/>
            <a:ext cx="2124075" cy="3381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786C30B0-BB23-4C7E-AFBF-A8997E82FE1F}"/>
              </a:ext>
            </a:extLst>
          </p:cNvPr>
          <p:cNvSpPr/>
          <p:nvPr/>
        </p:nvSpPr>
        <p:spPr>
          <a:xfrm rot="5400000">
            <a:off x="648494" y="123031"/>
            <a:ext cx="827088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0514806E-F195-4624-9C24-5DA02415213E}"/>
              </a:ext>
            </a:extLst>
          </p:cNvPr>
          <p:cNvSpPr/>
          <p:nvPr/>
        </p:nvSpPr>
        <p:spPr>
          <a:xfrm>
            <a:off x="-541338" y="1595438"/>
            <a:ext cx="3165476" cy="328612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56" name="Rectangle 37">
            <a:extLst>
              <a:ext uri="{FF2B5EF4-FFF2-40B4-BE49-F238E27FC236}">
                <a16:creationId xmlns="" xmlns:a16="http://schemas.microsoft.com/office/drawing/2014/main" id="{B7B7B8A2-26BD-420B-906C-B9DCF15D0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8900" y="762000"/>
            <a:ext cx="230346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>
              <a:lnSpc>
                <a:spcPts val="1800"/>
              </a:lnSpc>
            </a:pPr>
            <a:r>
              <a:rPr lang="th-TH" altLang="en-US" sz="1800" b="1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“ร้อยละของนักเรียนมัธยมศึกษาต่อประชากรในวัยเรียน”</a:t>
            </a:r>
          </a:p>
          <a:p>
            <a:pPr algn="ctr">
              <a:lnSpc>
                <a:spcPts val="1800"/>
              </a:lnSpc>
            </a:pPr>
            <a:r>
              <a:rPr lang="th-TH" altLang="en-US" sz="1500" b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altLang="en-US" sz="1500" b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UNESCO,</a:t>
            </a:r>
            <a:r>
              <a:rPr lang="th-TH" altLang="en-US" sz="1500" b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สกศ.)</a:t>
            </a:r>
          </a:p>
        </p:txBody>
      </p:sp>
      <p:sp>
        <p:nvSpPr>
          <p:cNvPr id="46" name="Pentagon 45">
            <a:extLst>
              <a:ext uri="{FF2B5EF4-FFF2-40B4-BE49-F238E27FC236}">
                <a16:creationId xmlns="" xmlns:a16="http://schemas.microsoft.com/office/drawing/2014/main" id="{3FC4AB3F-2CDC-4853-9684-3FE971B7977D}"/>
              </a:ext>
            </a:extLst>
          </p:cNvPr>
          <p:cNvSpPr/>
          <p:nvPr/>
        </p:nvSpPr>
        <p:spPr>
          <a:xfrm flipH="1">
            <a:off x="2124075" y="0"/>
            <a:ext cx="7019925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18255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เพิ่มร้อยละของนักเรียนมัธยมศึกษาต่อประชากรในวัยเรียน </a:t>
            </a:r>
          </a:p>
          <a:p>
            <a:pPr marL="18255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  : 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สำนักงานเลขาธิการสภาการศึกษา 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6CC9F31B-27D0-4D53-B05C-AEBC7E38AFD1}"/>
              </a:ext>
            </a:extLst>
          </p:cNvPr>
          <p:cNvSpPr/>
          <p:nvPr/>
        </p:nvSpPr>
        <p:spPr>
          <a:xfrm>
            <a:off x="2159000" y="819150"/>
            <a:ext cx="6985000" cy="41275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Net enrollment ratio, all programs, is the number of children of official school age enrolled in  </a:t>
            </a:r>
            <a:b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secondary school,  a percentage of the number of children of official school age for levels in the population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75662E77-BECD-4984-A9AD-7FD58D74C7E4}"/>
              </a:ext>
            </a:extLst>
          </p:cNvPr>
          <p:cNvSpPr txBox="1"/>
          <p:nvPr/>
        </p:nvSpPr>
        <p:spPr>
          <a:xfrm>
            <a:off x="2065338" y="1347788"/>
            <a:ext cx="922337" cy="300037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CCB416C8-CB11-4F89-961B-4C025F1F69C5}"/>
              </a:ext>
            </a:extLst>
          </p:cNvPr>
          <p:cNvSpPr txBox="1"/>
          <p:nvPr/>
        </p:nvSpPr>
        <p:spPr>
          <a:xfrm>
            <a:off x="1907704" y="2716213"/>
            <a:ext cx="1003300" cy="560387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133D2371-9E63-47DB-8E76-A98FE3460495}"/>
              </a:ext>
            </a:extLst>
          </p:cNvPr>
          <p:cNvSpPr txBox="1"/>
          <p:nvPr/>
        </p:nvSpPr>
        <p:spPr>
          <a:xfrm>
            <a:off x="2055391" y="4468589"/>
            <a:ext cx="860425" cy="479425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algn="ctr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8BE36798-5CA5-4527-B981-0D9B12D4DF38}"/>
              </a:ext>
            </a:extLst>
          </p:cNvPr>
          <p:cNvSpPr/>
          <p:nvPr/>
        </p:nvSpPr>
        <p:spPr>
          <a:xfrm>
            <a:off x="115888" y="1924050"/>
            <a:ext cx="2008187" cy="1884363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8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  <a:endParaRPr lang="en-US" sz="18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536972" algn="l"/>
                <a:tab pos="1073944" algn="l"/>
              </a:tabLs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       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  Score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536972" algn="l"/>
                <a:tab pos="944166" algn="l"/>
              </a:tabLs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Czech republic   1         100.0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536972" algn="l"/>
                <a:tab pos="944166" algn="l"/>
              </a:tabLs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    5           99.5	   Thailand          53           83.6</a:t>
            </a:r>
            <a:b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14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536972" algn="l"/>
                <a:tab pos="944166" algn="l"/>
              </a:tabLst>
              <a:defRPr/>
            </a:pPr>
            <a:r>
              <a:rPr lang="th-TH" sz="15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จาก 63 ประเทศ</a:t>
            </a:r>
            <a:endParaRPr lang="en-US" sz="15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536972" algn="l"/>
                <a:tab pos="944166" algn="l"/>
              </a:tabLst>
              <a:defRPr/>
            </a:pPr>
            <a:r>
              <a:rPr lang="en-US" sz="15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IMD </a:t>
            </a:r>
            <a:r>
              <a:rPr lang="th-TH" sz="15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ใช้ข้อมูลปี 2014 </a:t>
            </a:r>
            <a:endParaRPr lang="th-TH" sz="11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89EDFB7F-E181-4CB7-B5B1-2C491AD43097}"/>
              </a:ext>
            </a:extLst>
          </p:cNvPr>
          <p:cNvSpPr/>
          <p:nvPr/>
        </p:nvSpPr>
        <p:spPr>
          <a:xfrm>
            <a:off x="117475" y="3744913"/>
            <a:ext cx="200660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</a:t>
            </a:r>
            <a:r>
              <a:rPr lang="en-US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ข้อมูลปี 2016 จาก สป.ศธ. </a:t>
            </a:r>
            <a:r>
              <a:rPr lang="en-US" sz="14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87.52</a:t>
            </a:r>
          </a:p>
        </p:txBody>
      </p:sp>
      <p:sp>
        <p:nvSpPr>
          <p:cNvPr id="2072" name="TextBox 34">
            <a:extLst>
              <a:ext uri="{FF2B5EF4-FFF2-40B4-BE49-F238E27FC236}">
                <a16:creationId xmlns="" xmlns:a16="http://schemas.microsoft.com/office/drawing/2014/main" id="{5AFC25E6-5B62-420B-8B8C-F17059128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2074" name="TextBox 40">
            <a:extLst>
              <a:ext uri="{FF2B5EF4-FFF2-40B4-BE49-F238E27FC236}">
                <a16:creationId xmlns="" xmlns:a16="http://schemas.microsoft.com/office/drawing/2014/main" id="{22927FDC-78FC-4392-944D-B1693D284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87974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2076" name="TextBox 42">
            <a:extLst>
              <a:ext uri="{FF2B5EF4-FFF2-40B4-BE49-F238E27FC236}">
                <a16:creationId xmlns="" xmlns:a16="http://schemas.microsoft.com/office/drawing/2014/main" id="{D4FE0D94-F7B5-480C-8E24-F3BA9244F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876006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FD933D14-5553-449C-96BF-6F019848AB48}"/>
              </a:ext>
            </a:extLst>
          </p:cNvPr>
          <p:cNvSpPr/>
          <p:nvPr/>
        </p:nvSpPr>
        <p:spPr>
          <a:xfrm>
            <a:off x="116935" y="4372261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25CEE721-85E8-4846-AD11-9E1E92D114C5}"/>
              </a:ext>
            </a:extLst>
          </p:cNvPr>
          <p:cNvSpPr/>
          <p:nvPr/>
        </p:nvSpPr>
        <p:spPr>
          <a:xfrm>
            <a:off x="116379" y="4660293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22910B7D-FC92-4A49-BFBC-8FF42548D6C2}"/>
              </a:ext>
            </a:extLst>
          </p:cNvPr>
          <p:cNvSpPr/>
          <p:nvPr/>
        </p:nvSpPr>
        <p:spPr>
          <a:xfrm>
            <a:off x="116379" y="4920933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="" xmlns:a16="http://schemas.microsoft.com/office/drawing/2014/main" id="{4F9541B0-F29E-4525-B95E-F72319B862E2}"/>
              </a:ext>
            </a:extLst>
          </p:cNvPr>
          <p:cNvSpPr/>
          <p:nvPr/>
        </p:nvSpPr>
        <p:spPr>
          <a:xfrm>
            <a:off x="2755901" y="1242815"/>
            <a:ext cx="3223317" cy="4648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เพิ่มจำนวนผู้เรียนระดับมัธยมศึกษาต่อประชากรกลุ่มอายุ 12-17 ปี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B2C3FB5F-5BF0-4853-B701-CB8559325480}"/>
              </a:ext>
            </a:extLst>
          </p:cNvPr>
          <p:cNvSpPr txBox="1"/>
          <p:nvPr/>
        </p:nvSpPr>
        <p:spPr>
          <a:xfrm>
            <a:off x="6021933" y="4236330"/>
            <a:ext cx="3123798" cy="8156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th-TH" sz="13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แผนการศึกษาแห่งชาติ (พ.ศ.2560-2579) กำหนดเป้าหมาย</a:t>
            </a:r>
          </a:p>
          <a:p>
            <a:pPr algn="ctr">
              <a:lnSpc>
                <a:spcPts val="1400"/>
              </a:lnSpc>
            </a:pPr>
            <a:r>
              <a:rPr lang="th-TH" sz="13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สัดส่วนนักเรียนมัธยมศึกษาตอนปลายต่อประชากรกลุ่มอายุ 15-17 ปี  </a:t>
            </a:r>
            <a: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3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2560-2564  ร้อยละ 80  ปี 2565 -2569  ร้อยละ 85</a:t>
            </a:r>
          </a:p>
          <a:p>
            <a:pPr algn="ctr">
              <a:lnSpc>
                <a:spcPts val="1400"/>
              </a:lnSpc>
            </a:pPr>
            <a:r>
              <a:rPr lang="th-TH" sz="13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2570-2574  ร้อยละ 90    ปี 2574-2579  ร้อยละ 95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="" xmlns:a16="http://schemas.microsoft.com/office/drawing/2014/main" id="{72056C92-6CA7-4284-8771-983C9802F297}"/>
              </a:ext>
            </a:extLst>
          </p:cNvPr>
          <p:cNvSpPr txBox="1"/>
          <p:nvPr/>
        </p:nvSpPr>
        <p:spPr>
          <a:xfrm>
            <a:off x="2780906" y="4382188"/>
            <a:ext cx="3187939" cy="6478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แผนการศึกษาแห่งชาติ (พ.ศ.2560-2579) กำหนดเป้าหมาย ปี 2560-2579  </a:t>
            </a:r>
            <a:r>
              <a:rPr lang="th-TH" sz="13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ประชากรอายุ 12-14 ปี </a:t>
            </a:r>
            <a: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ได้เข้าเรียนระดับมัธยมศึกษาตอนต้นหรือเทียบเท่า</a:t>
            </a:r>
            <a:r>
              <a:rPr lang="th-TH" sz="13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ทุกคนหรือร้อยละ 100</a:t>
            </a:r>
            <a:r>
              <a:rPr lang="en-US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3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58F5A5A0-9BF4-4322-AAE8-C5951654C8A4}"/>
              </a:ext>
            </a:extLst>
          </p:cNvPr>
          <p:cNvSpPr/>
          <p:nvPr/>
        </p:nvSpPr>
        <p:spPr>
          <a:xfrm>
            <a:off x="6069706" y="1226317"/>
            <a:ext cx="3074294" cy="4813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มีระบบติดตามเด็กตกหล่น/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เด็กออกกลางคันและระบบการดูแลช่วยเหลือ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72F1C8B8-8934-4087-9CCE-7BB2DF4EBE57}"/>
              </a:ext>
            </a:extLst>
          </p:cNvPr>
          <p:cNvSpPr/>
          <p:nvPr/>
        </p:nvSpPr>
        <p:spPr>
          <a:xfrm>
            <a:off x="6025918" y="1763771"/>
            <a:ext cx="3120796" cy="637728"/>
          </a:xfrm>
          <a:prstGeom prst="rect">
            <a:avLst/>
          </a:prstGeom>
          <a:solidFill>
            <a:srgbClr val="CBDCA8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36922" indent="-136922">
              <a:lnSpc>
                <a:spcPts val="1350"/>
              </a:lnSpc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มีระบบติดตามเด็กตกหล่น/ออกกลางคันที่ไม่ได้รับการศึกษาให้กลับเข้าสู่ระบบการศึกษาให้มากที่สุด </a:t>
            </a:r>
            <a:r>
              <a:rPr lang="th-TH" sz="15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(สพฐ. สป.ศธ.)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="" xmlns:a16="http://schemas.microsoft.com/office/drawing/2014/main" id="{F076A661-226C-458E-BDEB-3C4AD532274A}"/>
              </a:ext>
            </a:extLst>
          </p:cNvPr>
          <p:cNvSpPr/>
          <p:nvPr/>
        </p:nvSpPr>
        <p:spPr>
          <a:xfrm>
            <a:off x="6025629" y="3003798"/>
            <a:ext cx="3116743" cy="1196000"/>
          </a:xfrm>
          <a:prstGeom prst="rect">
            <a:avLst/>
          </a:prstGeom>
          <a:ln>
            <a:solidFill>
              <a:srgbClr val="FFC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70000"/>
              </a:lnSpc>
            </a:pPr>
            <a:r>
              <a:rPr lang="th-TH" sz="135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 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เร่งติดตามเด็กตกหล่น/เด็กออกกลางคันในจังหวัด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ที่มีอัตราผู้เรียนต่อในระดับมัธยมศึกษาต่ำให้กลับเข้าสู่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ระบบการศึกษา และส่งเสริมสนับสนุนให้การช่วยเหลือ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เพื่อให้เด็กทุกคนได้เข้าเรียนจบภาคบังคับ 9 ปี 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และส่งเสริมให้เรียนต่อถึงระดับมัธยมศึกษาตอนปลาย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ตามนโยบายเรียนฟรี 15 ปี </a:t>
            </a:r>
            <a:r>
              <a:rPr lang="th-TH" sz="15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(สพฐ.,สป.ศธ.สอศ., </a:t>
            </a:r>
            <a:r>
              <a:rPr lang="th-TH" sz="1500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สช</a:t>
            </a:r>
            <a:r>
              <a:rPr lang="th-TH" sz="15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>
              <a:lnSpc>
                <a:spcPct val="70000"/>
              </a:lnSpc>
            </a:pPr>
            <a:r>
              <a:rPr lang="th-TH" sz="15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สกอ.)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50A6C142-C104-47FA-9313-11B4DBA4277A}"/>
              </a:ext>
            </a:extLst>
          </p:cNvPr>
          <p:cNvSpPr/>
          <p:nvPr/>
        </p:nvSpPr>
        <p:spPr>
          <a:xfrm>
            <a:off x="2778705" y="3609896"/>
            <a:ext cx="3198541" cy="723481"/>
          </a:xfrm>
          <a:prstGeom prst="rect">
            <a:avLst/>
          </a:prstGeom>
          <a:ln>
            <a:solidFill>
              <a:srgbClr val="FFC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70000"/>
              </a:lnSpc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จัดทำระบบข้อมูลความยากจนของผู้เรียนพ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ื่อ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ให้สามารถเข้าถึงผู้เรียนที่มีฐานะยากจนได้อย่างแท้จริง และ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เพิ่มเพดานระดับการช่วยเหลือเงินอุดหนุนปัจจัยพื้นฐานสำหรับนักเรียนยากจน 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(สพฐ.,สอศ.,สช)</a:t>
            </a:r>
          </a:p>
          <a:p>
            <a:pPr>
              <a:lnSpc>
                <a:spcPct val="70000"/>
              </a:lnSpc>
            </a:pPr>
            <a:endParaRPr lang="th-TH" sz="15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6558AB35-1C05-4E73-831C-64DC0A220E87}"/>
              </a:ext>
            </a:extLst>
          </p:cNvPr>
          <p:cNvSpPr/>
          <p:nvPr/>
        </p:nvSpPr>
        <p:spPr>
          <a:xfrm>
            <a:off x="2755901" y="1756463"/>
            <a:ext cx="3223317" cy="708438"/>
          </a:xfrm>
          <a:prstGeom prst="rect">
            <a:avLst/>
          </a:prstGeom>
          <a:solidFill>
            <a:srgbClr val="CBDCA8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พ.ร.บ.การศึกษาภาคบังคับ พ.ศ. 2545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กำหนดให้เด็กไทยได้รับการศึกษาภาคบังคับ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จำนวน 9 ปี (อายุย่างปี 7-ย่างเข้าปีที่ 16)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1E644108-1860-4092-A794-405EB0C4919F}"/>
              </a:ext>
            </a:extLst>
          </p:cNvPr>
          <p:cNvSpPr txBox="1"/>
          <p:nvPr/>
        </p:nvSpPr>
        <p:spPr>
          <a:xfrm>
            <a:off x="2764490" y="2513710"/>
            <a:ext cx="3205627" cy="499284"/>
          </a:xfrm>
          <a:prstGeom prst="rect">
            <a:avLst/>
          </a:prstGeom>
          <a:solidFill>
            <a:srgbClr val="CBDCA8"/>
          </a:solidFill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 คสช.ฉบับที่ 28/2559 ให้จัดการศึกษา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ขั้นพื้นฐาน 15 ปี โดยไม่เสียค่าใช้จ่าย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17C3570F-CF71-4E66-BB41-83CA216F06F3}"/>
              </a:ext>
            </a:extLst>
          </p:cNvPr>
          <p:cNvSpPr txBox="1"/>
          <p:nvPr/>
        </p:nvSpPr>
        <p:spPr>
          <a:xfrm>
            <a:off x="2764042" y="3061803"/>
            <a:ext cx="3214473" cy="499284"/>
          </a:xfrm>
          <a:prstGeom prst="rect">
            <a:avLst/>
          </a:prstGeom>
          <a:solidFill>
            <a:srgbClr val="CBDCA8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จัดตั้งกองทุนเพื่อความเสมอภาคทางการศึกษา</a:t>
            </a:r>
          </a:p>
          <a:p>
            <a:pPr>
              <a:lnSpc>
                <a:spcPct val="80000"/>
              </a:lnSpc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และลดความเหลื่อมล้ำทางการศึกษา (กอปศ.)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="" xmlns:a16="http://schemas.microsoft.com/office/drawing/2014/main" id="{F92180C5-DC5B-4D72-8C63-B3DC02B5E1AB}"/>
              </a:ext>
            </a:extLst>
          </p:cNvPr>
          <p:cNvSpPr/>
          <p:nvPr/>
        </p:nvSpPr>
        <p:spPr>
          <a:xfrm>
            <a:off x="6025918" y="2457616"/>
            <a:ext cx="3120796" cy="490066"/>
          </a:xfrm>
          <a:prstGeom prst="rect">
            <a:avLst/>
          </a:prstGeom>
          <a:solidFill>
            <a:srgbClr val="CBDCA8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36922" indent="-136922">
              <a:lnSpc>
                <a:spcPts val="1350"/>
              </a:lnSpc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มีระบบการดูแลช่วยเหลือนักเรียน รวมทั้งระบบ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แนะแนวการศึกษาต่อ </a:t>
            </a:r>
            <a:r>
              <a:rPr lang="th-TH" sz="15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(สพฐ. สป.ศธ. สอศ. สกอ.)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4030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DA8DDA43-A4F5-431B-8C5A-7BCDBC6F97B9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7. Educational</a:t>
            </a:r>
          </a:p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Assessment (4.5.11)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176C029-F421-4217-BB51-82B5C09C902F}"/>
              </a:ext>
            </a:extLst>
          </p:cNvPr>
          <p:cNvSpPr/>
          <p:nvPr/>
        </p:nvSpPr>
        <p:spPr>
          <a:xfrm>
            <a:off x="6732240" y="1212850"/>
            <a:ext cx="2216497" cy="523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การจัดการเรียนรู้สะเต็มศึกษา 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STEM  Education)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6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สช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A2F78585-4B7F-44C6-AAC3-F975A42CC95B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ผลการทดสอบ</a:t>
            </a:r>
            <a:r>
              <a:rPr lang="en-US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PISA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สำนักงานคณะกรรมการการศึกษาขั้นพื้นฐาน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A95011DE-CBC2-4C45-883A-C8FD301912E2}"/>
              </a:ext>
            </a:extLst>
          </p:cNvPr>
          <p:cNvSpPr/>
          <p:nvPr/>
        </p:nvSpPr>
        <p:spPr>
          <a:xfrm>
            <a:off x="6734041" y="2427734"/>
            <a:ext cx="2217871" cy="76358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พัฒนาการจัดกิจกรรมการเรียนรู้แบบ</a:t>
            </a:r>
            <a:r>
              <a:rPr lang="th-TH" sz="12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การสะเต็มศึกษา</a:t>
            </a: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ต้นกล้า</a:t>
            </a: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Smart Trainer Team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สำหรับครูโรงเรียนเอกชนที่เป็นเครือข่ายสะเต็มศึกษาสมทบ</a:t>
            </a:r>
            <a:endParaRPr lang="th-TH" sz="1200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0AA8F856-BB1E-4DAC-8253-A9E22B6E9243}"/>
              </a:ext>
            </a:extLst>
          </p:cNvPr>
          <p:cNvSpPr/>
          <p:nvPr/>
        </p:nvSpPr>
        <p:spPr>
          <a:xfrm>
            <a:off x="6732453" y="1789513"/>
            <a:ext cx="2217871" cy="561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พัฒนาโรงเรียนต้นแบบสะเต็มศึกษาสำหรับผู้บริหารโรงเรียนเอกชน</a:t>
            </a:r>
            <a:r>
              <a:rPr lang="en-US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2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ศูนย์การอบรมสะเต็มศึกษา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BDD80D1C-19CB-4E99-B8A6-7425CB43DE98}"/>
              </a:ext>
            </a:extLst>
          </p:cNvPr>
          <p:cNvSpPr/>
          <p:nvPr/>
        </p:nvSpPr>
        <p:spPr>
          <a:xfrm>
            <a:off x="0" y="788988"/>
            <a:ext cx="2124075" cy="35115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8A0A39AB-CE44-4BBC-98E5-FC471D9E961A}"/>
              </a:ext>
            </a:extLst>
          </p:cNvPr>
          <p:cNvSpPr/>
          <p:nvPr/>
        </p:nvSpPr>
        <p:spPr>
          <a:xfrm rot="5400000">
            <a:off x="738188" y="33337"/>
            <a:ext cx="64770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700E1C7E-F6AA-4E11-98CF-8295FDF592FA}"/>
              </a:ext>
            </a:extLst>
          </p:cNvPr>
          <p:cNvSpPr/>
          <p:nvPr/>
        </p:nvSpPr>
        <p:spPr>
          <a:xfrm>
            <a:off x="-36513" y="1276350"/>
            <a:ext cx="2236788" cy="305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 Score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Singapore</a:t>
            </a:r>
            <a:r>
              <a:rPr lang="en-US" sz="1600" dirty="0">
                <a:latin typeface="+mn-lt"/>
                <a:cs typeface="+mn-cs"/>
              </a:rPr>
              <a:t>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Mathematics             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564</a:t>
            </a:r>
            <a:endParaRPr lang="en-US" sz="1400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    - Science	                 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556</a:t>
            </a:r>
            <a:endParaRPr lang="en-US" sz="1400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Thailand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49</a:t>
            </a:r>
            <a:endParaRPr lang="th-TH" sz="1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Mathematics </a:t>
            </a:r>
            <a:r>
              <a:rPr lang="th-TH" sz="1400" dirty="0">
                <a:solidFill>
                  <a:srgbClr val="000066"/>
                </a:solidFill>
                <a:latin typeface="+mn-lt"/>
                <a:cs typeface="+mn-cs"/>
              </a:rPr>
              <a:t> </a:t>
            </a:r>
            <a:r>
              <a:rPr lang="en-US" sz="1400" dirty="0">
                <a:solidFill>
                  <a:srgbClr val="000066"/>
                </a:solidFill>
                <a:latin typeface="+mn-lt"/>
                <a:cs typeface="+mn-cs"/>
              </a:rPr>
              <a:t>             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415</a:t>
            </a:r>
            <a:endParaRPr lang="en-US" sz="1400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    - Science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                    </a:t>
            </a:r>
            <a:r>
              <a:rPr lang="th-TH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421</a:t>
            </a:r>
            <a: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1400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2015</a:t>
            </a:r>
            <a:endParaRPr lang="th-TH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56EF1A4F-020B-4AA1-98BB-B893680B21FD}"/>
              </a:ext>
            </a:extLst>
          </p:cNvPr>
          <p:cNvSpPr/>
          <p:nvPr/>
        </p:nvSpPr>
        <p:spPr>
          <a:xfrm>
            <a:off x="-17463" y="771525"/>
            <a:ext cx="2122488" cy="558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“ผลการทดสอบ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PISA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OECD,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สสวท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91B82638-F4FF-40A2-AD61-3CC81E978914}"/>
              </a:ext>
            </a:extLst>
          </p:cNvPr>
          <p:cNvSpPr txBox="1"/>
          <p:nvPr/>
        </p:nvSpPr>
        <p:spPr>
          <a:xfrm>
            <a:off x="2051050" y="1347788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FEA43A6-C84E-46A3-80CB-AF5EF6DBF6A8}"/>
              </a:ext>
            </a:extLst>
          </p:cNvPr>
          <p:cNvSpPr txBox="1"/>
          <p:nvPr/>
        </p:nvSpPr>
        <p:spPr>
          <a:xfrm>
            <a:off x="2051050" y="2573338"/>
            <a:ext cx="10080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A438B10A-FFFE-4C74-A192-690CAE672B18}"/>
              </a:ext>
            </a:extLst>
          </p:cNvPr>
          <p:cNvSpPr txBox="1"/>
          <p:nvPr/>
        </p:nvSpPr>
        <p:spPr>
          <a:xfrm>
            <a:off x="2051050" y="422751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6A2BD5C7-7621-4D84-8986-BB0DF423D91B}"/>
              </a:ext>
            </a:extLst>
          </p:cNvPr>
          <p:cNvSpPr txBox="1"/>
          <p:nvPr/>
        </p:nvSpPr>
        <p:spPr>
          <a:xfrm>
            <a:off x="6770837" y="4076367"/>
            <a:ext cx="2189014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โรงเรียนเอกชนที่ได้รับการพัฒนาให้เป็นโรงเรียนเครือข่ายสะเต็มศึกษา </a:t>
            </a:r>
            <a:r>
              <a:rPr lang="th-TH" sz="12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2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2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(ปี 61 </a:t>
            </a:r>
            <a:r>
              <a:rPr lang="en-US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330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โรง, ปี 62 </a:t>
            </a:r>
            <a:r>
              <a:rPr lang="en-US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330 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โรง)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โรงเรียนต้นแบบสะเต็มศึกษาสำหรับผู้บริหารฯ</a:t>
            </a:r>
            <a:b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2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154 โรง (ปี 60)</a:t>
            </a:r>
          </a:p>
        </p:txBody>
      </p:sp>
      <p:sp>
        <p:nvSpPr>
          <p:cNvPr id="3088" name="TextBox 35">
            <a:extLst>
              <a:ext uri="{FF2B5EF4-FFF2-40B4-BE49-F238E27FC236}">
                <a16:creationId xmlns="" xmlns:a16="http://schemas.microsoft.com/office/drawing/2014/main" id="{3A7BAD73-5E16-4368-9260-6D1FE8121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3090" name="TextBox 39">
            <a:extLst>
              <a:ext uri="{FF2B5EF4-FFF2-40B4-BE49-F238E27FC236}">
                <a16:creationId xmlns="" xmlns:a16="http://schemas.microsoft.com/office/drawing/2014/main" id="{2771DB71-E0CD-47E8-9CA0-8D87B1094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3092" name="TextBox 47">
            <a:extLst>
              <a:ext uri="{FF2B5EF4-FFF2-40B4-BE49-F238E27FC236}">
                <a16:creationId xmlns="" xmlns:a16="http://schemas.microsoft.com/office/drawing/2014/main" id="{D7E65C0B-FFE6-4F34-8AFE-60E8ED8F3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3D72C111-8E93-42A4-8D5A-7AEC2E66C137}"/>
              </a:ext>
            </a:extLst>
          </p:cNvPr>
          <p:cNvSpPr/>
          <p:nvPr/>
        </p:nvSpPr>
        <p:spPr>
          <a:xfrm>
            <a:off x="2195513" y="806450"/>
            <a:ext cx="6948487" cy="42545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OECD’s </a:t>
            </a:r>
            <a:r>
              <a:rPr lang="en-US" sz="1400" b="1" spc="-45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Programme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for International Student Assessment (PISA) is a regular survey of 15-year olds which</a:t>
            </a:r>
            <a:b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assesses aspects of their preparedness for adult life.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57D0FDA4-D904-4FF6-9001-8D42D01F6E08}"/>
              </a:ext>
            </a:extLst>
          </p:cNvPr>
          <p:cNvSpPr/>
          <p:nvPr/>
        </p:nvSpPr>
        <p:spPr>
          <a:xfrm>
            <a:off x="2895600" y="1203325"/>
            <a:ext cx="3688432" cy="533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altLang="en-US" sz="1600" b="1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การเตรียมความพร้อมของผู้เรียนและครู</a:t>
            </a:r>
            <a:br>
              <a:rPr lang="th-TH" altLang="en-US" sz="1600" b="1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altLang="en-US" sz="1600" b="1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เพื่อรับการประเมิน</a:t>
            </a:r>
            <a:r>
              <a:rPr lang="en-US" altLang="en-US" sz="1600" b="1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Calibri" panose="020F0502020204030204" pitchFamily="34" charset="0"/>
              </a:rPr>
              <a:t> PISA 2018 </a:t>
            </a:r>
            <a:r>
              <a:rPr lang="th-TH" altLang="en-US" sz="1600" b="1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Calibri" panose="020F0502020204030204" pitchFamily="34" charset="0"/>
              </a:rPr>
              <a:t> </a:t>
            </a:r>
            <a:r>
              <a:rPr lang="th-TH" altLang="en-US" sz="16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altLang="en-US" sz="1600" dirty="0" err="1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สพฐ</a:t>
            </a:r>
            <a:r>
              <a:rPr lang="th-TH" altLang="en-US" sz="16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24" name="Rectangle 14">
            <a:extLst>
              <a:ext uri="{FF2B5EF4-FFF2-40B4-BE49-F238E27FC236}">
                <a16:creationId xmlns="" xmlns:a16="http://schemas.microsoft.com/office/drawing/2014/main" id="{29D2C64B-4FCD-4C7A-9092-83B9859108FE}"/>
              </a:ext>
            </a:extLst>
          </p:cNvPr>
          <p:cNvSpPr/>
          <p:nvPr/>
        </p:nvSpPr>
        <p:spPr>
          <a:xfrm>
            <a:off x="2895600" y="1789513"/>
            <a:ext cx="3688432" cy="561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จัดตั้งศูนย์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 </a:t>
            </a:r>
            <a:r>
              <a:rPr lang="th-TH" sz="110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สพฐ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ภายใต้สำนักทดสอบทางการศึกษา</a:t>
            </a:r>
            <a:endParaRPr lang="en-US" sz="110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การพัฒนาวิทยากรแกนนำเพื่อขยายผลการฝึกทักษะการสอบด้วยคอมพิวเตอร์แก่สถานศึกษา</a:t>
            </a:r>
            <a:endParaRPr lang="en-US" sz="110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การพัฒนาแบบฝึกทักษะการแก้ปัญหาตามแนวทางการประเมิน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</a:t>
            </a:r>
          </a:p>
        </p:txBody>
      </p:sp>
      <p:sp>
        <p:nvSpPr>
          <p:cNvPr id="25" name="Rectangle 16">
            <a:extLst>
              <a:ext uri="{FF2B5EF4-FFF2-40B4-BE49-F238E27FC236}">
                <a16:creationId xmlns="" xmlns:a16="http://schemas.microsoft.com/office/drawing/2014/main" id="{B237CB0A-C516-4ABF-A9C4-B3FF0D3C36C7}"/>
              </a:ext>
            </a:extLst>
          </p:cNvPr>
          <p:cNvSpPr/>
          <p:nvPr/>
        </p:nvSpPr>
        <p:spPr>
          <a:xfrm>
            <a:off x="2895600" y="2427734"/>
            <a:ext cx="3688432" cy="72866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การสร้างข้อสอบตามแนวทางการประเมิน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PISA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สำหรับนักเรียนชั้นมัธยมศึกษาตอนต้น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การจ้างที่ปรึกษาเพื่อพัฒนาระบบ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Online Testing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สำหรับข้อสอบ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</a:t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การจ้างที่ปรึกษาเพื่อพัฒนาเครื่องมือประเมินความคิดสร้างสรรค์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เพื่อเตรียมรับการประเมิน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 2021</a:t>
            </a:r>
          </a:p>
        </p:txBody>
      </p:sp>
      <p:sp>
        <p:nvSpPr>
          <p:cNvPr id="26" name="Rectangle 17">
            <a:extLst>
              <a:ext uri="{FF2B5EF4-FFF2-40B4-BE49-F238E27FC236}">
                <a16:creationId xmlns="" xmlns:a16="http://schemas.microsoft.com/office/drawing/2014/main" id="{D9C03196-D9A6-45BB-9EE8-1AB8515A1AA5}"/>
              </a:ext>
            </a:extLst>
          </p:cNvPr>
          <p:cNvSpPr/>
          <p:nvPr/>
        </p:nvSpPr>
        <p:spPr>
          <a:xfrm>
            <a:off x="2895600" y="3219822"/>
            <a:ext cx="3688432" cy="78422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การเตรียมความพร้อมให้กับนักเรียนในโรงเรียนกลุ่มเป้าหมายเฉพาะ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การขยายผลเครื่องมือประเมินความคิดสร้างสรรค์เพื่อเตรียมความพร้อมรับการประเมิน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PISA 2021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การขยายผลแบบฝึกทักษะการคิดแก้ปัญหา และข้อสอบ ตามแนวทางการประเมิน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PISA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ให้แก่นักเรียนชั้นมัธยมศึกษาตอนต้น</a:t>
            </a:r>
            <a:endParaRPr lang="th-TH" sz="11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7BA6D0BE-3F7C-4792-AE40-55ECB86FC815}"/>
              </a:ext>
            </a:extLst>
          </p:cNvPr>
          <p:cNvSpPr txBox="1"/>
          <p:nvPr/>
        </p:nvSpPr>
        <p:spPr>
          <a:xfrm>
            <a:off x="2895600" y="4083918"/>
            <a:ext cx="3688432" cy="990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anchor="ctr">
            <a:spAutoFit/>
          </a:bodyPr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05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05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ผู้เรียนในโรงเรียนกลุ่มเป้าหมายเฉพาะได้รับการฝึกทักษะการสอบด้วยคอมพิวเตอร์         เพื่อ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เตรียมพร้อมรับการประเมิน</a:t>
            </a: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 2018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ทั้ง </a:t>
            </a: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145 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โรง</a:t>
            </a:r>
            <a:b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05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05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ผู้เรียนและครูในโรงเรียนที่เปิดสอนระดับชั้นมัธยมศึกษาตอนต้น มี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แบบฝึกทักษะกระบวนการคิดแก้ปัญหาตามแนวทางการประเมิน</a:t>
            </a: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PISA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2018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ครบทั้ง </a:t>
            </a: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</a:t>
            </a:r>
            <a:r>
              <a:rPr lang="th-TH" sz="105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ด้าน </a:t>
            </a:r>
            <a:r>
              <a:rPr lang="th-TH" sz="105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เพื่อเตรียมความพร้อมให้กับนักเรียน</a:t>
            </a:r>
            <a:endParaRPr lang="th-TH" sz="105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8509631F-A218-4D08-81FF-CC22E7E38DB8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5F2B7428-4D3D-4F48-855C-2E5BECAB3D50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9F41E02E-F1C3-4889-B07F-AEC02E9EAB91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9337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72090DC3-0957-4AD1-8633-BEDD731205BF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8. Educational system (4.5.13)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6667A49-5BD2-4F42-A378-CA08723ED196}"/>
              </a:ext>
            </a:extLst>
          </p:cNvPr>
          <p:cNvSpPr/>
          <p:nvPr/>
        </p:nvSpPr>
        <p:spPr>
          <a:xfrm>
            <a:off x="2843213" y="1058863"/>
            <a:ext cx="2036762" cy="4460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อาชีพ เพื่อ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AEC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และการแข่งขันของประเทศ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45400845-FFC1-4A6C-BBEA-D088D342E334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ระบบการศึกษาที่ตอบสนองความสามารถในการแข่งขันฯ 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สำนักงานปลัดกระทรวงศึกษาธิการ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7B6CDDA5-0F79-4EC0-8832-EB9B95C3CACC}"/>
              </a:ext>
            </a:extLst>
          </p:cNvPr>
          <p:cNvSpPr/>
          <p:nvPr/>
        </p:nvSpPr>
        <p:spPr>
          <a:xfrm>
            <a:off x="2843213" y="1606550"/>
            <a:ext cx="2036762" cy="2592388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อาชีวศึกษาร่วมมือกับกลุ่มอุตสาหกรรมหลักระดับ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ชั้นนำของประเทศ เปิดสอน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10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 ได้แก่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สาขาวิชาเทคนิคพลังงาน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สาขางานเทคโนโลยีหลุมเจาะปิโตรเลียม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สาขาวิชา</a:t>
            </a:r>
            <a:r>
              <a:rPr lang="th-TH" sz="1100" dirty="0" err="1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เมค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คาทรอนิกส์และหุ่นยนต์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4.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</a:t>
            </a:r>
            <a:r>
              <a:rPr lang="th-TH" sz="1100" dirty="0" err="1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งานคห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กรรมเพื่อการโรงแรม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5.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สาขางานมัคคุเทศก์ทางทะเล, สาขางานมัคคุเทศก์เดินป่า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สาขางานการประกอบอาหารในเรือเดินทะเลระหว่างประเทศ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7.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หลักสูตร </a:t>
            </a:r>
            <a:r>
              <a:rPr lang="th-TH" sz="1100" dirty="0" err="1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ปวส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สาขาวิชาเทคนิคกายอุปกรณ์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8.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สาขาวิชาช่างอากาศยาน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9.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สาขาวิชาการจัดการด้านความปลอดภัย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10.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สาขางานภาษาต่างประเทศ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098A6612-1BA8-4A77-B391-A54F45C89A39}"/>
              </a:ext>
            </a:extLst>
          </p:cNvPr>
          <p:cNvSpPr/>
          <p:nvPr/>
        </p:nvSpPr>
        <p:spPr>
          <a:xfrm>
            <a:off x="0" y="823913"/>
            <a:ext cx="2124075" cy="34766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A09E09DE-8698-49DA-AB31-6742791029B0}"/>
              </a:ext>
            </a:extLst>
          </p:cNvPr>
          <p:cNvSpPr/>
          <p:nvPr/>
        </p:nvSpPr>
        <p:spPr>
          <a:xfrm rot="5400000">
            <a:off x="392113" y="379412"/>
            <a:ext cx="133985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CC133EF7-DB33-4502-9031-21FFA76633FD}"/>
              </a:ext>
            </a:extLst>
          </p:cNvPr>
          <p:cNvSpPr/>
          <p:nvPr/>
        </p:nvSpPr>
        <p:spPr>
          <a:xfrm>
            <a:off x="-17463" y="771525"/>
            <a:ext cx="2122488" cy="124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“ระบบการศึกษาของประเทศ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ที่สามารถตอบสนอง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ความสามารถในการแข่งขัน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ทางเศรษฐกิจ”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Survey)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AD8BD0C3-67C9-4F9E-8C48-8EE01A7CC3F1}"/>
              </a:ext>
            </a:extLst>
          </p:cNvPr>
          <p:cNvSpPr txBox="1"/>
          <p:nvPr/>
        </p:nvSpPr>
        <p:spPr>
          <a:xfrm>
            <a:off x="2051050" y="1131888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47F8AF0-9BA0-471D-B6CA-709F5737812C}"/>
              </a:ext>
            </a:extLst>
          </p:cNvPr>
          <p:cNvSpPr txBox="1"/>
          <p:nvPr/>
        </p:nvSpPr>
        <p:spPr>
          <a:xfrm>
            <a:off x="2051050" y="2284413"/>
            <a:ext cx="8445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8444810B-EF17-428B-BB71-35CD3E4051AA}"/>
              </a:ext>
            </a:extLst>
          </p:cNvPr>
          <p:cNvSpPr txBox="1"/>
          <p:nvPr/>
        </p:nvSpPr>
        <p:spPr>
          <a:xfrm>
            <a:off x="2051050" y="4300538"/>
            <a:ext cx="8651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6157" name="TextBox 35">
            <a:extLst>
              <a:ext uri="{FF2B5EF4-FFF2-40B4-BE49-F238E27FC236}">
                <a16:creationId xmlns="" xmlns:a16="http://schemas.microsoft.com/office/drawing/2014/main" id="{7D3AF4F4-A072-4C33-BE30-BC80C8052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6159" name="TextBox 39">
            <a:extLst>
              <a:ext uri="{FF2B5EF4-FFF2-40B4-BE49-F238E27FC236}">
                <a16:creationId xmlns="" xmlns:a16="http://schemas.microsoft.com/office/drawing/2014/main" id="{DFEA4290-9A4C-4A32-AC01-831C50F6C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6161" name="TextBox 47">
            <a:extLst>
              <a:ext uri="{FF2B5EF4-FFF2-40B4-BE49-F238E27FC236}">
                <a16:creationId xmlns="" xmlns:a16="http://schemas.microsoft.com/office/drawing/2014/main" id="{DF78BCC6-6BC8-4BBC-B7DF-89C9F5319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9" name="Rectangle 32">
            <a:extLst>
              <a:ext uri="{FF2B5EF4-FFF2-40B4-BE49-F238E27FC236}">
                <a16:creationId xmlns="" xmlns:a16="http://schemas.microsoft.com/office/drawing/2014/main" id="{617DDBC2-5BE0-4120-BBF9-468AEA1937E9}"/>
              </a:ext>
            </a:extLst>
          </p:cNvPr>
          <p:cNvSpPr/>
          <p:nvPr/>
        </p:nvSpPr>
        <p:spPr>
          <a:xfrm>
            <a:off x="-36513" y="2068513"/>
            <a:ext cx="2236788" cy="2211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Switzerland   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1         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8.94</a:t>
            </a:r>
            <a:endParaRPr lang="en-US" sz="16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46         4.45</a:t>
            </a:r>
          </a:p>
          <a:p>
            <a:pPr marL="93663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  <a:endParaRPr lang="th-TH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398E2898-371F-4A03-80C9-A301A562864A}"/>
              </a:ext>
            </a:extLst>
          </p:cNvPr>
          <p:cNvSpPr/>
          <p:nvPr/>
        </p:nvSpPr>
        <p:spPr>
          <a:xfrm>
            <a:off x="2195513" y="823913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educational system meets the needs of a competitive economy.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61653F21-7832-49B5-9ED0-BAD2D6C7B388}"/>
              </a:ext>
            </a:extLst>
          </p:cNvPr>
          <p:cNvSpPr/>
          <p:nvPr/>
        </p:nvSpPr>
        <p:spPr>
          <a:xfrm>
            <a:off x="4946650" y="1057275"/>
            <a:ext cx="2036763" cy="4477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ศูนย์ขับเคลื่อนนวัตกรรม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และสิ่งประดิษฐ์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B6EEB598-D6FD-44B0-B0FA-0C1AF4098A71}"/>
              </a:ext>
            </a:extLst>
          </p:cNvPr>
          <p:cNvSpPr/>
          <p:nvPr/>
        </p:nvSpPr>
        <p:spPr>
          <a:xfrm>
            <a:off x="7038975" y="1057275"/>
            <a:ext cx="2036763" cy="4477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ศูนย์ประสานงานผลิตและพัฒนากำลังคนอาชีวศึกษา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C7E50588-87C0-4EE0-B04E-CBAF82055A58}"/>
              </a:ext>
            </a:extLst>
          </p:cNvPr>
          <p:cNvSpPr/>
          <p:nvPr/>
        </p:nvSpPr>
        <p:spPr>
          <a:xfrm>
            <a:off x="4946650" y="1612900"/>
            <a:ext cx="2036763" cy="156210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จัดตั้งศูนย์ขับเคลื่อนนวัตกรรมและสิ่งประดิษฐ์อาชีวศึกษา สู่ภาคอุตสาหกรรมและพาณิชกรรม จัดตั้งในทุกภาคทั่วประเทศ โดยตั้งเป็นศูนย์รวมนวัตกรรมที่ได้รับรางวัลระดับภาคที่มีคุณภาพ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การจับคู่ระหว่างสถานประกอบการกับนวัตกรรมสิ่งประดิษฐ์ เพื่อรับข้อเสนอแนะจากภาคธุรกิจ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เพื่อประโยชน์ในการปรับปรุงพัฒนา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และการซื้อขายเพื่อทำธุรกิจต่อไป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EBA66375-0BF4-41AF-8874-7A8BACD64C59}"/>
              </a:ext>
            </a:extLst>
          </p:cNvPr>
          <p:cNvSpPr/>
          <p:nvPr/>
        </p:nvSpPr>
        <p:spPr>
          <a:xfrm>
            <a:off x="7038975" y="1608138"/>
            <a:ext cx="2036763" cy="206216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จัดตั้งศูนย์ประสานงานผลิตและพัฒนากำลังคนอาชีวศึกษา ในเขตพื้นที่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EEC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และเขตพัฒนาพิเศษเฉพาะกิจจังหวัดชายแดนภาคใต้ 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ศูนย์ประสานงานฯ ดำเนินการจัดทำฐานข้อมูลกลาง ระดมทรัพยากรและความร่วมมือจาก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ทุกภาคส่วน จัดการศึกษาให้สอดคล้อง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กับการมีงานทำ การวิจัยและพัฒนาอาชีวศึกษา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ศูนย์ประสานงานฯ ดำเนินการขับเคลื่อนนโยบายรัฐบาลในการผลิตและพัฒนากำลังคนอาชีวศึกษา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ที่มีคุณภาพตามมาตรฐานสากล ที่ตอบสนอง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ต่อความต้องการของสถานประกอบการในพื้นที่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AE3EBB1C-B0F5-4D0B-9D94-844DD74DA68D}"/>
              </a:ext>
            </a:extLst>
          </p:cNvPr>
          <p:cNvSpPr txBox="1"/>
          <p:nvPr/>
        </p:nvSpPr>
        <p:spPr>
          <a:xfrm>
            <a:off x="7034213" y="4311650"/>
            <a:ext cx="2036762" cy="6365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>
            <a:spAutoFit/>
          </a:bodyPr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ขยายศูนย์และเชื่อมโยงไปยัง 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6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ภูมิภาค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การจัดทำระบบฐานข้อมูล (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Big Data System)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เชื่อมโยงกันทั้งระบบในทุกภาคส่วน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5D571BBC-F44C-498C-8E59-9ED3839709AA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13A7E7D9-993E-4F15-95EB-DF1DF76D1164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955557AC-4C0E-4783-B967-CAD40018981D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8045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7ECEE9C-24DD-4720-91C3-095E4EEDB233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8. Educational system (4.5.13)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1ACB3D5-2E05-47D3-8569-6A702460E96D}"/>
              </a:ext>
            </a:extLst>
          </p:cNvPr>
          <p:cNvSpPr/>
          <p:nvPr/>
        </p:nvSpPr>
        <p:spPr>
          <a:xfrm>
            <a:off x="2895601" y="1058863"/>
            <a:ext cx="2665460" cy="6485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altLang="en-US" sz="1300" b="1" dirty="0">
                <a:solidFill>
                  <a:srgbClr val="10253F"/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altLang="en-US" sz="1400" b="1" dirty="0">
                <a:solidFill>
                  <a:srgbClr val="10253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การจัดการอาชีวศึกษาที่มีคุณภาพสอดคล้องกับ                   ความต้องการของตลาดแรงงาน </a:t>
            </a:r>
            <a:r>
              <a:rPr lang="th-TH" altLang="en-US" sz="14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(สอศ.)</a:t>
            </a:r>
            <a:endParaRPr lang="th-TH" altLang="en-US" sz="13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A886BE07-64A3-417F-A824-9EADFA44B7EC}"/>
              </a:ext>
            </a:extLst>
          </p:cNvPr>
          <p:cNvSpPr/>
          <p:nvPr/>
        </p:nvSpPr>
        <p:spPr>
          <a:xfrm>
            <a:off x="5580112" y="1058862"/>
            <a:ext cx="3455939" cy="6485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ยกระดับการจัดกิจกรรมการศึกษาสำหรับประชาชน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พัฒนาทักษะชีวิตสู่การประกอบอาชีพที่สอดคล้องกับความต้องการ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ด้านเศรษฐกิจ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กศน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2713AE70-952C-4CF0-B4A2-D86F8B8D9418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ระบบการศึกษาที่ตอบสนองความสามารถในการแข่งขันฯ 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สำนักงานปลัดกระทรวงศึกษาธิการ                                     (ต่อ)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1479555C-706E-4D34-B0A7-23BACE40FEBD}"/>
              </a:ext>
            </a:extLst>
          </p:cNvPr>
          <p:cNvSpPr/>
          <p:nvPr/>
        </p:nvSpPr>
        <p:spPr>
          <a:xfrm>
            <a:off x="2886075" y="1772245"/>
            <a:ext cx="2666818" cy="792088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spc="-2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ผลิตอาชีวะพันธุ์ใหม่ระยะ 5 ปี (2561-2565) รองรับ 10 กลุ่มอุตสาหกรรมหลักเป้าหมายในเขตระเบียงเศรษฐกิจภาคตะวันออก (</a:t>
            </a:r>
            <a:r>
              <a:rPr lang="en-US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EEC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 ในระดับ </a:t>
            </a:r>
            <a:r>
              <a:rPr lang="th-TH" sz="1200" spc="-2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ปวส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8</a:t>
            </a:r>
            <a:r>
              <a:rPr lang="en-US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500</a:t>
            </a:r>
            <a:r>
              <a:rPr lang="en-US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คน และอบรมระยะสั้น 6  เดือน – 1 ปี 115</a:t>
            </a:r>
            <a:r>
              <a:rPr lang="en-US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626 คน  คัดเลือก 27 วิทยาลัย ในสังกัด สอศ. เข้าร่วม</a:t>
            </a:r>
            <a:endParaRPr lang="en-US" sz="1200" spc="-2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867B34C3-68CA-4250-A560-DED3F4A3947C}"/>
              </a:ext>
            </a:extLst>
          </p:cNvPr>
          <p:cNvSpPr/>
          <p:nvPr/>
        </p:nvSpPr>
        <p:spPr>
          <a:xfrm>
            <a:off x="5580112" y="1783630"/>
            <a:ext cx="3455939" cy="93159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พัฒนาแนวทางการจัดกิจกรรมการศึกษา ในลักษณะการบรรยาย สาธิต ฝึกอบรม ประกวด แข่งขัน ที่ใช้กระบวนการเรียนรู้</a:t>
            </a:r>
            <a:r>
              <a:rPr lang="th-TH" sz="12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การวิทยาศาสตร์ เทคโนโลยี วิศวกรรมศาสตร์ คณิตศาสตร์ เพื่อส่งเสริมการสร้างนวัตกรรมไปใช้ในชีวิตประจำวัน พัฒนาทักษะชีวิตสู่การประกอบอาชีพที่สอดคล้องกับความต้องการด้านเศรษฐกิจและการจ้างงาน</a:t>
            </a:r>
            <a:endParaRPr lang="th-TH" sz="2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C22C118-0E7C-4B89-B61F-50E2DAF516D9}"/>
              </a:ext>
            </a:extLst>
          </p:cNvPr>
          <p:cNvSpPr/>
          <p:nvPr/>
        </p:nvSpPr>
        <p:spPr>
          <a:xfrm>
            <a:off x="5580112" y="2786732"/>
            <a:ext cx="3455939" cy="43309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สร้างความร่วมมือกับภาคีเครือข่าย เพื่อพัฒนาระบบการศึกษาตามอัธยาศัย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ด้านวิทยาศาสตร์ให้สอดคล้องกับความต้องการด้านเศรษฐกิจและการจ้างงาน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43AE817F-C9B1-4E3B-AFE3-2B86690D42F4}"/>
              </a:ext>
            </a:extLst>
          </p:cNvPr>
          <p:cNvSpPr/>
          <p:nvPr/>
        </p:nvSpPr>
        <p:spPr>
          <a:xfrm>
            <a:off x="5580111" y="3291830"/>
            <a:ext cx="3455939" cy="648568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พัฒนาบุคลกรศูนย์วิทยาศาสตร์เพื่อการศึกษาทั่วประเทศ และภาคีเครือข่าย ให้มีความรู้ ความสามารถ และทักษะในการจัดการศึกษาตามอัธยาศัยด้านวิทยาศาสตร์ให้สอดคล้องกับความต้องการด้านเศรษฐกิจและการจ้างงา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A6FD407C-A85B-46F6-A2CD-22131AB8FA39}"/>
              </a:ext>
            </a:extLst>
          </p:cNvPr>
          <p:cNvSpPr/>
          <p:nvPr/>
        </p:nvSpPr>
        <p:spPr>
          <a:xfrm>
            <a:off x="0" y="823913"/>
            <a:ext cx="2124075" cy="34766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3EA9996D-2DCF-4522-8B39-1E234C328BF6}"/>
              </a:ext>
            </a:extLst>
          </p:cNvPr>
          <p:cNvSpPr/>
          <p:nvPr/>
        </p:nvSpPr>
        <p:spPr>
          <a:xfrm rot="5400000">
            <a:off x="392113" y="379412"/>
            <a:ext cx="133985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B24E5656-7AAF-4E2D-A27A-7A016B77E888}"/>
              </a:ext>
            </a:extLst>
          </p:cNvPr>
          <p:cNvSpPr/>
          <p:nvPr/>
        </p:nvSpPr>
        <p:spPr>
          <a:xfrm>
            <a:off x="-17463" y="771525"/>
            <a:ext cx="2122488" cy="124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“ระบบการศึกษาของประเทศ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ที่สามารถตอบสนอง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ความสามารถในการแข่งขัน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ทางเศรษฐกิจ”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Survey)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311F5710-45E6-4005-995E-A8A58FA4A8EE}"/>
              </a:ext>
            </a:extLst>
          </p:cNvPr>
          <p:cNvSpPr txBox="1"/>
          <p:nvPr/>
        </p:nvSpPr>
        <p:spPr>
          <a:xfrm>
            <a:off x="2051050" y="1131888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834D7D07-0868-46D0-AEDA-7AB93BCBD58E}"/>
              </a:ext>
            </a:extLst>
          </p:cNvPr>
          <p:cNvSpPr txBox="1"/>
          <p:nvPr/>
        </p:nvSpPr>
        <p:spPr>
          <a:xfrm>
            <a:off x="2051050" y="2427288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40B0811D-EF10-4039-AD56-F389CF29CB5C}"/>
              </a:ext>
            </a:extLst>
          </p:cNvPr>
          <p:cNvSpPr txBox="1"/>
          <p:nvPr/>
        </p:nvSpPr>
        <p:spPr>
          <a:xfrm>
            <a:off x="2051050" y="4300538"/>
            <a:ext cx="10080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6D515FF5-FBD1-43AF-9E46-34E8A4D54FA5}"/>
              </a:ext>
            </a:extLst>
          </p:cNvPr>
          <p:cNvSpPr txBox="1"/>
          <p:nvPr/>
        </p:nvSpPr>
        <p:spPr>
          <a:xfrm>
            <a:off x="5580112" y="4153818"/>
            <a:ext cx="3455939" cy="9382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- ผู้เข้าร่วมกิจกรรม (ครู </a:t>
            </a:r>
            <a:r>
              <a:rPr lang="th-TH" sz="1100" dirty="0" err="1">
                <a:latin typeface="TH SarabunPSK" pitchFamily="34" charset="-34"/>
                <a:cs typeface="TH SarabunPSK" pitchFamily="34" charset="-34"/>
              </a:rPr>
              <a:t>กศน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. นักศึกษา </a:t>
            </a:r>
            <a:r>
              <a:rPr lang="th-TH" sz="1100" dirty="0" err="1">
                <a:latin typeface="TH SarabunPSK" pitchFamily="34" charset="-34"/>
                <a:cs typeface="TH SarabunPSK" pitchFamily="34" charset="-34"/>
              </a:rPr>
              <a:t>กศน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. และประชาชน)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12,000 คน (ต.ค.60-มี.ค.61 </a:t>
            </a:r>
            <a:r>
              <a:rPr lang="en-US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7,566</a:t>
            </a:r>
            <a:r>
              <a:rPr lang="th-TH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คน)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                     (เม.ย.-ก.ย.61 </a:t>
            </a:r>
            <a:r>
              <a:rPr lang="en-US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อยู่ระหว่างดำเนินการ)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- ผู้เข้าร่วมกิจกรรมสามารถนำความรู้ไปใช้ในชีวิตประจำวันได้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จำนวน 60 คน (อยู่ระหว่างดำเนินการ)</a:t>
            </a:r>
          </a:p>
        </p:txBody>
      </p:sp>
      <p:sp>
        <p:nvSpPr>
          <p:cNvPr id="7186" name="TextBox 35">
            <a:extLst>
              <a:ext uri="{FF2B5EF4-FFF2-40B4-BE49-F238E27FC236}">
                <a16:creationId xmlns="" xmlns:a16="http://schemas.microsoft.com/office/drawing/2014/main" id="{D4B4435C-8711-4418-B3ED-C863E4B1C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7188" name="TextBox 39">
            <a:extLst>
              <a:ext uri="{FF2B5EF4-FFF2-40B4-BE49-F238E27FC236}">
                <a16:creationId xmlns="" xmlns:a16="http://schemas.microsoft.com/office/drawing/2014/main" id="{199FE054-308E-4AC0-8389-64BEDEDEE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7190" name="TextBox 47">
            <a:extLst>
              <a:ext uri="{FF2B5EF4-FFF2-40B4-BE49-F238E27FC236}">
                <a16:creationId xmlns="" xmlns:a16="http://schemas.microsoft.com/office/drawing/2014/main" id="{44F7640C-6BEF-476B-AA6D-91C54C412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9" name="Rectangle 32">
            <a:extLst>
              <a:ext uri="{FF2B5EF4-FFF2-40B4-BE49-F238E27FC236}">
                <a16:creationId xmlns="" xmlns:a16="http://schemas.microsoft.com/office/drawing/2014/main" id="{6E6767E9-1F21-4A40-9F01-6DC730BAD09A}"/>
              </a:ext>
            </a:extLst>
          </p:cNvPr>
          <p:cNvSpPr/>
          <p:nvPr/>
        </p:nvSpPr>
        <p:spPr>
          <a:xfrm>
            <a:off x="-36513" y="2068513"/>
            <a:ext cx="2236788" cy="2211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Switzerland    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         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8.94</a:t>
            </a:r>
            <a:endParaRPr lang="en-US" sz="16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46         4.45</a:t>
            </a:r>
          </a:p>
          <a:p>
            <a:pPr marL="93663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  <a:endParaRPr lang="th-TH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6768C390-0628-4635-8C49-CF0A3229FD02}"/>
              </a:ext>
            </a:extLst>
          </p:cNvPr>
          <p:cNvSpPr/>
          <p:nvPr/>
        </p:nvSpPr>
        <p:spPr>
          <a:xfrm>
            <a:off x="2195513" y="823913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educational system meets the needs of a competitive economy.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51" name="Rectangle 17">
            <a:extLst>
              <a:ext uri="{FF2B5EF4-FFF2-40B4-BE49-F238E27FC236}">
                <a16:creationId xmlns="" xmlns:a16="http://schemas.microsoft.com/office/drawing/2014/main" id="{613A4EDD-67DA-4215-A36E-40B4E2BBC2B4}"/>
              </a:ext>
            </a:extLst>
          </p:cNvPr>
          <p:cNvSpPr/>
          <p:nvPr/>
        </p:nvSpPr>
        <p:spPr>
          <a:xfrm>
            <a:off x="2886075" y="2629419"/>
            <a:ext cx="2666818" cy="799010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พัฒนาหลักสูตรฐานสมรรถนะ “</a:t>
            </a:r>
            <a:r>
              <a:rPr lang="th-TH" sz="120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อาชีวะพรีเมี่ยม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” จำนวน 5 สาขาวิชา 1. สาขาระบบขนส่งทางราง 2. สาขา</a:t>
            </a:r>
            <a:r>
              <a:rPr lang="th-TH" sz="120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เมค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คาทรอนิกส์และหุ่นยนต์ 3. สาขาช่างอากาศยาน 4. สาขาหุ่นยนต์เพื่อการอุตสาหกรรม 5. </a:t>
            </a:r>
            <a:r>
              <a:rPr lang="th-TH" sz="120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สาขาโล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จิ</a:t>
            </a:r>
            <a:r>
              <a:rPr lang="th-TH" sz="120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สติกส์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โดยเปิดสอน 19 วิทยาลัย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2" name="Rectangle 17">
            <a:extLst>
              <a:ext uri="{FF2B5EF4-FFF2-40B4-BE49-F238E27FC236}">
                <a16:creationId xmlns="" xmlns:a16="http://schemas.microsoft.com/office/drawing/2014/main" id="{9F910471-6557-4F44-8ED2-57744475E9CC}"/>
              </a:ext>
            </a:extLst>
          </p:cNvPr>
          <p:cNvSpPr/>
          <p:nvPr/>
        </p:nvSpPr>
        <p:spPr>
          <a:xfrm>
            <a:off x="2895601" y="3500437"/>
            <a:ext cx="2665460" cy="584200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 สร้างโอกาสการศึกษาการฝึกอบรมหลักสูตรวิชาชีพระยะสั้นฐานสมรรถนะ (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 to  E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 ให้กับนักศึกษา ผู้จบอาชีวะศึกษาร่วมกับสถานประกอบการ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EEABD91A-CCD0-42D3-AA65-288294A99842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5B0886-B359-4955-A085-4778777E9F29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C5932B8A-E5A5-44AF-BAAF-05F345BCA8EF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2838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7AD8201-7163-4A81-8987-C818BEF4FFB0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9. Science in Schools (4.5.14)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F89165E6-622C-40BD-872A-D3B385B6BE03}"/>
              </a:ext>
            </a:extLst>
          </p:cNvPr>
          <p:cNvSpPr/>
          <p:nvPr/>
        </p:nvSpPr>
        <p:spPr>
          <a:xfrm>
            <a:off x="2915097" y="977901"/>
            <a:ext cx="1944935" cy="4508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7000"/>
              </a:lnSpc>
            </a:pPr>
            <a:r>
              <a:rPr lang="th-TH" altLang="en-US" sz="1400" b="1" dirty="0">
                <a:solidFill>
                  <a:srgbClr val="10253F"/>
                </a:solidFill>
                <a:latin typeface="TH Sarabun New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เจตคติที่ดีในการเรียนรู้วิทยาศาสตร์และเทคโนโลยี ในเด็กปฐมวัย</a:t>
            </a:r>
            <a:endParaRPr lang="th-TH" altLang="en-US" sz="1400" b="1" dirty="0">
              <a:solidFill>
                <a:srgbClr val="10253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3457EFDB-0AEB-4BB6-8D2D-17C5009D915D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ส่งเสริม สนับสนุนการเรียนการสอนวิทยาศาสตร์ในโรงเรียนเพิ่มขึ้น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สำนักงานคณะกรรมการการศึกษาขั้นพื้นฐาน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04C7EACD-331F-4BF5-ADBF-451CB026BED5}"/>
              </a:ext>
            </a:extLst>
          </p:cNvPr>
          <p:cNvSpPr/>
          <p:nvPr/>
        </p:nvSpPr>
        <p:spPr>
          <a:xfrm>
            <a:off x="2915097" y="1486695"/>
            <a:ext cx="6193407" cy="10620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b="1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บ้านนักวิทยาศาสตร์น้อย  ประเทศไทย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อบรมพัฒนาศึกษานิเทศก์ ผู้นำเครือข่ายท้องถิ่น 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LN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Local Network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 และครูวิทยากรเครือข่ายท้องถิ่น 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LT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Local Trainer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 ทดแทนผู้เกษียณอายุ  ลาออก และเปลี่ยนสายงาน </a:t>
            </a:r>
            <a:b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อบรมเชิง</a:t>
            </a:r>
            <a:r>
              <a:rPr lang="th-TH" sz="1300" spc="-20" dirty="0" err="1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ปฎิบัติ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การเฉพาะทาง พัฒนาเพิ่มพูน องค์ความรู้ใหม่ ให้กับ 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LN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และ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LT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ในหัวข้อเรื่องเฉพาะทางใบใหม่ จากเยอรมัน  การประเมินแบบ </a:t>
            </a:r>
            <a:r>
              <a:rPr lang="en-US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Online  </a:t>
            </a:r>
            <a:r>
              <a:rPr lang="th-TH" sz="1300" spc="-20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และการประเมินโครงงาน </a:t>
            </a:r>
            <a:endParaRPr lang="en-US" sz="1300" dirty="0">
              <a:solidFill>
                <a:schemeClr val="tx1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37F88966-3391-43DC-9E24-412E824B7582}"/>
              </a:ext>
            </a:extLst>
          </p:cNvPr>
          <p:cNvSpPr/>
          <p:nvPr/>
        </p:nvSpPr>
        <p:spPr>
          <a:xfrm>
            <a:off x="2915097" y="2601805"/>
            <a:ext cx="6193407" cy="78105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จัดสรรงบประมาณส่งเสริมสนับสนุนพัฒนาการเรียนการสอนด้านวิทยาศาสตร์พื้นฐานสำหรับเด็กปฐมวัยโรงเรียนในโครงการอย่างต่อเนื่อง</a:t>
            </a:r>
            <a:b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สัมมนาทางวิชาการ (</a:t>
            </a:r>
            <a:r>
              <a:rPr lang="en-US" sz="1300" spc="-2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Symposium</a:t>
            </a:r>
            <a: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) ของครู ผู้บริหาร และศึกษานิเทศก์ 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</a:rPr>
              <a:t/>
            </a:r>
            <a:b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</a:rPr>
            </a:br>
            <a:r>
              <a:rPr lang="en-US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วิจัยและพัฒนา นิเทศติดตาม และประเมินโรงเรียนในโครงการ “บ้านนักวิทยาศาสตร์น้อย ประเทศไทย”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</a:rPr>
              <a:t/>
            </a:r>
            <a:b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</a:rPr>
            </a:br>
            <a:r>
              <a:rPr lang="en-US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30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พิธีรับตราพระราชทาน “บ้านวิทยาศาสตร์น้อย ประเทศไทย” ให้กับโรงเรียนที่ผ่านการประเมิน</a:t>
            </a:r>
            <a:endParaRPr lang="en-US" sz="1300" dirty="0">
              <a:solidFill>
                <a:schemeClr val="tx2">
                  <a:lumMod val="50000"/>
                </a:schemeClr>
              </a:solidFill>
              <a:latin typeface="TH Sarabun New"/>
              <a:ea typeface="Calibri" panose="020F050202020403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6A7693D-B78E-424D-A4F2-9CAD1DB1D233}"/>
              </a:ext>
            </a:extLst>
          </p:cNvPr>
          <p:cNvSpPr/>
          <p:nvPr/>
        </p:nvSpPr>
        <p:spPr>
          <a:xfrm>
            <a:off x="0" y="788988"/>
            <a:ext cx="2124075" cy="3438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AF4A1340-9F5F-4FD9-91EF-FAED0E6232E4}"/>
              </a:ext>
            </a:extLst>
          </p:cNvPr>
          <p:cNvSpPr/>
          <p:nvPr/>
        </p:nvSpPr>
        <p:spPr>
          <a:xfrm rot="5400000">
            <a:off x="484188" y="287337"/>
            <a:ext cx="115570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9FCA26F5-830D-4545-A1FB-828BBD549732}"/>
              </a:ext>
            </a:extLst>
          </p:cNvPr>
          <p:cNvSpPr/>
          <p:nvPr/>
        </p:nvSpPr>
        <p:spPr>
          <a:xfrm>
            <a:off x="-17463" y="771525"/>
            <a:ext cx="2122488" cy="1020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“การให้ความสำคัญ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ของการเรียนการสอน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วิทยาศาสตร์ในโรงเรียน”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Survey)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D2911F09-4498-4A96-8EAF-10B6094D1039}"/>
              </a:ext>
            </a:extLst>
          </p:cNvPr>
          <p:cNvSpPr txBox="1"/>
          <p:nvPr/>
        </p:nvSpPr>
        <p:spPr>
          <a:xfrm>
            <a:off x="2124075" y="1211263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FB6322EF-7A72-4CA7-A4B7-61617FC8F68D}"/>
              </a:ext>
            </a:extLst>
          </p:cNvPr>
          <p:cNvSpPr txBox="1"/>
          <p:nvPr/>
        </p:nvSpPr>
        <p:spPr>
          <a:xfrm>
            <a:off x="2015555" y="224274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57FF975-F37A-46F5-82A7-EEC5C9E5A889}"/>
              </a:ext>
            </a:extLst>
          </p:cNvPr>
          <p:cNvSpPr txBox="1"/>
          <p:nvPr/>
        </p:nvSpPr>
        <p:spPr>
          <a:xfrm>
            <a:off x="2001330" y="3990851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8206" name="TextBox 35">
            <a:extLst>
              <a:ext uri="{FF2B5EF4-FFF2-40B4-BE49-F238E27FC236}">
                <a16:creationId xmlns="" xmlns:a16="http://schemas.microsoft.com/office/drawing/2014/main" id="{FE7556AC-A279-414B-8671-7E6E87FCA3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8208" name="TextBox 39">
            <a:extLst>
              <a:ext uri="{FF2B5EF4-FFF2-40B4-BE49-F238E27FC236}">
                <a16:creationId xmlns="" xmlns:a16="http://schemas.microsoft.com/office/drawing/2014/main" id="{2115A438-7027-46F2-B137-24B37B39A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8210" name="TextBox 47">
            <a:extLst>
              <a:ext uri="{FF2B5EF4-FFF2-40B4-BE49-F238E27FC236}">
                <a16:creationId xmlns="" xmlns:a16="http://schemas.microsoft.com/office/drawing/2014/main" id="{F5F38ADB-8B50-4E82-BB92-35551F5FE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9" name="Rectangle 32">
            <a:extLst>
              <a:ext uri="{FF2B5EF4-FFF2-40B4-BE49-F238E27FC236}">
                <a16:creationId xmlns="" xmlns:a16="http://schemas.microsoft.com/office/drawing/2014/main" id="{00A6510B-FF0B-401F-969F-94A1168843EF}"/>
              </a:ext>
            </a:extLst>
          </p:cNvPr>
          <p:cNvSpPr/>
          <p:nvPr/>
        </p:nvSpPr>
        <p:spPr>
          <a:xfrm>
            <a:off x="-36513" y="1836738"/>
            <a:ext cx="2236788" cy="2324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TH SarabunPSK" pitchFamily="34" charset="-34"/>
                <a:cs typeface="TH SarabunPSK" pitchFamily="34" charset="-34"/>
              </a:rPr>
              <a:t>Singapore </a:t>
            </a:r>
            <a:r>
              <a:rPr lang="en-US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	   </a:t>
            </a:r>
            <a:r>
              <a:rPr lang="en-US" sz="160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1        </a:t>
            </a:r>
            <a:r>
              <a:rPr lang="th-TH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8.</a:t>
            </a:r>
            <a:r>
              <a:rPr lang="en-US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sz="1600" b="1" dirty="0" smtClean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46        4.48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B2B2C344-E788-4359-9666-A8FCC364B3C3}"/>
              </a:ext>
            </a:extLst>
          </p:cNvPr>
          <p:cNvSpPr/>
          <p:nvPr/>
        </p:nvSpPr>
        <p:spPr>
          <a:xfrm>
            <a:off x="2195513" y="771525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Science in schools is sufficiently emphasized.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B7255D44-EACB-4BB8-8EBC-2FF10D24D35C}"/>
              </a:ext>
            </a:extLst>
          </p:cNvPr>
          <p:cNvSpPr txBox="1"/>
          <p:nvPr/>
        </p:nvSpPr>
        <p:spPr>
          <a:xfrm>
            <a:off x="2915096" y="3436526"/>
            <a:ext cx="6193407" cy="16927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โรงเรียนในโครงการ “บ้านนักวิทยาศาสตร์น้อย ประเทศไทย” สามารถจัดประสบการณ์ได้ครบตามกิจกรรมอย่างมีประสิทธิภาพ และมีประสิทธิผล สามารถผ่านเกณฑ์การประเมินและได้รับตราพระราชทานฯ อย่างน้อยร้อยละ 80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ครูปฐมวัยโรงเรียนในโครงการ“บ้านนักวิทยาศาสตร์น้อย ประเทศไทย”  สามารถจัดกิจกรรมตามกระบวนการทางวิทยาศาสตร์ให้กับเด็กปฐมวัยครอบคลุม ทุกกิจกรรมอย่างมีคุณภาพ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เด็กปฐมวัยทุกโรงเรียนในโครงการ</a:t>
            </a:r>
            <a:r>
              <a:rPr lang="en-US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“บ้านนักวิทยาศาสตร์น้อย ประเทศไทย” ทุกคนได้รับการวางรากฐาน เตรียมความพร้อมเรียนรู้อย่างมีความสุขสนุก</a:t>
            </a:r>
            <a:r>
              <a:rPr lang="en-US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กับกิจกรรมและมี พัฒนาการด้านร่างกาย อารมณ์ จิตใจ สังคม สติปัญญา และมีวินัยสูงขึ้น  มีทักษะพื้นฐาน และเจตคติที่ดีต่อการเรียนรู้วิทยาศาสตร์และเทคโนโลยี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95C732E3-4632-4EE5-A018-5D03B6338634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6DB363F3-88E6-4F65-AD4A-4144921F1331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96BF93E8-3518-41BE-99E1-F4676289BA74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1C9808C-4180-47BC-9E12-C91946E0A109}"/>
              </a:ext>
            </a:extLst>
          </p:cNvPr>
          <p:cNvSpPr/>
          <p:nvPr/>
        </p:nvSpPr>
        <p:spPr>
          <a:xfrm>
            <a:off x="7163569" y="978794"/>
            <a:ext cx="1944935" cy="4508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7000"/>
              </a:lnSpc>
            </a:pPr>
            <a:r>
              <a:rPr lang="th-TH" altLang="en-US" sz="1400" b="1" dirty="0">
                <a:solidFill>
                  <a:srgbClr val="10253F"/>
                </a:solidFill>
                <a:cs typeface="TH SarabunPSK" panose="020B0500040200020003" pitchFamily="34" charset="-34"/>
              </a:rPr>
              <a:t>ประสบการณ์ และองค์ความรู้ของครู และบุคลากรทางการศึกษา</a:t>
            </a:r>
            <a:endParaRPr lang="th-TH" altLang="en-US" sz="1400" b="1" dirty="0">
              <a:solidFill>
                <a:srgbClr val="10253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F6A24D74-3707-435B-890B-801BDB912775}"/>
              </a:ext>
            </a:extLst>
          </p:cNvPr>
          <p:cNvSpPr/>
          <p:nvPr/>
        </p:nvSpPr>
        <p:spPr>
          <a:xfrm>
            <a:off x="4931816" y="989807"/>
            <a:ext cx="2160464" cy="4508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7000"/>
              </a:lnSpc>
            </a:pPr>
            <a:r>
              <a:rPr lang="th-TH" altLang="en-US" sz="1400" b="1" dirty="0">
                <a:solidFill>
                  <a:srgbClr val="10253F"/>
                </a:solidFill>
                <a:latin typeface="TH Sarabun New" pitchFamily="34" charset="-34"/>
                <a:cs typeface="TH SarabunPSK" panose="020B0500040200020003" pitchFamily="34" charset="-34"/>
              </a:rPr>
              <a:t>ทักษะพื้นฐานในกระบวนการทางวิทยาศาสตร์ที่เหมาะสมในเด็กปฐมวัย</a:t>
            </a:r>
            <a:endParaRPr lang="th-TH" altLang="en-US" sz="1400" b="1" dirty="0">
              <a:solidFill>
                <a:srgbClr val="10253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4150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474801-73DB-4BD3-94BC-6D7FB111C739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9. Science in Schools 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(4.5.14)</a:t>
            </a:r>
            <a:endParaRPr lang="en-US" sz="24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B4048066-CA64-4DBE-B1A7-9AB8FF1F8215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ส่งเสริม สนับสนุนการเรียนการสอนวิทยาศาสตร์ในโรงเรียนเพิ่มขึ้น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สำนักงานคณะกรรมการการศึกษาขั้นพื้นฐาน    </a:t>
            </a:r>
            <a:r>
              <a:rPr lang="en-US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F45F2AD4-B3B4-43F1-9D70-3D98B59D04EF}"/>
              </a:ext>
            </a:extLst>
          </p:cNvPr>
          <p:cNvSpPr/>
          <p:nvPr/>
        </p:nvSpPr>
        <p:spPr>
          <a:xfrm>
            <a:off x="0" y="788988"/>
            <a:ext cx="2124075" cy="3438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184FB201-4135-4FF8-BF58-A5CC898B6344}"/>
              </a:ext>
            </a:extLst>
          </p:cNvPr>
          <p:cNvSpPr/>
          <p:nvPr/>
        </p:nvSpPr>
        <p:spPr>
          <a:xfrm rot="5400000">
            <a:off x="484188" y="284162"/>
            <a:ext cx="115570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0246" name="Rectangle 37">
            <a:extLst>
              <a:ext uri="{FF2B5EF4-FFF2-40B4-BE49-F238E27FC236}">
                <a16:creationId xmlns="" xmlns:a16="http://schemas.microsoft.com/office/drawing/2014/main" id="{F9CDF8D5-3047-4DE5-A8CE-067D2B335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463" y="771525"/>
            <a:ext cx="2122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>
              <a:lnSpc>
                <a:spcPts val="1800"/>
              </a:lnSpc>
            </a:pPr>
            <a:r>
              <a:rPr lang="th-TH" altLang="en-US" sz="1800" b="1">
                <a:solidFill>
                  <a:srgbClr val="10253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“การให้ความสำคัญ</a:t>
            </a:r>
            <a:br>
              <a:rPr lang="th-TH" altLang="en-US" sz="1800" b="1">
                <a:solidFill>
                  <a:srgbClr val="10253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altLang="en-US" sz="1800" b="1">
                <a:solidFill>
                  <a:srgbClr val="10253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ของการเรียนการสอน</a:t>
            </a:r>
          </a:p>
          <a:p>
            <a:pPr algn="ctr">
              <a:lnSpc>
                <a:spcPts val="1800"/>
              </a:lnSpc>
            </a:pPr>
            <a:r>
              <a:rPr lang="th-TH" altLang="en-US" sz="1800" b="1">
                <a:solidFill>
                  <a:srgbClr val="10253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วิทยาศาสตร์ในโรงเรียน”</a:t>
            </a:r>
          </a:p>
          <a:p>
            <a:pPr algn="ctr">
              <a:lnSpc>
                <a:spcPts val="1800"/>
              </a:lnSpc>
            </a:pPr>
            <a:r>
              <a:rPr lang="th-TH" altLang="en-US" sz="18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altLang="en-US" sz="18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Survey)</a:t>
            </a:r>
            <a:endParaRPr lang="th-TH" altLang="en-US" sz="1800" b="1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47" name="TextBox 40">
            <a:extLst>
              <a:ext uri="{FF2B5EF4-FFF2-40B4-BE49-F238E27FC236}">
                <a16:creationId xmlns="" xmlns:a16="http://schemas.microsoft.com/office/drawing/2014/main" id="{7EFE1345-A65A-43C1-9CD0-4C0EE6A53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952500"/>
            <a:ext cx="71913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>
              <a:lnSpc>
                <a:spcPts val="1800"/>
              </a:lnSpc>
            </a:pPr>
            <a:r>
              <a:rPr lang="en-US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KSF</a:t>
            </a:r>
            <a:endParaRPr lang="th-TH" altLang="en-US" sz="1500" b="1">
              <a:solidFill>
                <a:srgbClr val="953735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248" name="TextBox 42">
            <a:extLst>
              <a:ext uri="{FF2B5EF4-FFF2-40B4-BE49-F238E27FC236}">
                <a16:creationId xmlns="" xmlns:a16="http://schemas.microsoft.com/office/drawing/2014/main" id="{3BBD5334-6748-4648-8531-6E3D42D87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738" y="2066925"/>
            <a:ext cx="8255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แผนการดำเนินงาน</a:t>
            </a:r>
          </a:p>
        </p:txBody>
      </p:sp>
      <p:sp>
        <p:nvSpPr>
          <p:cNvPr id="10249" name="TextBox 44">
            <a:extLst>
              <a:ext uri="{FF2B5EF4-FFF2-40B4-BE49-F238E27FC236}">
                <a16:creationId xmlns="" xmlns:a16="http://schemas.microsoft.com/office/drawing/2014/main" id="{970ED784-3BBB-496B-9A73-74E586CCF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8038" y="3940175"/>
            <a:ext cx="8382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/>
            <a:r>
              <a:rPr lang="th-TH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en-US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altLang="en-US" sz="1500" b="1">
                <a:solidFill>
                  <a:srgbClr val="953735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รายปัจจัย</a:t>
            </a:r>
          </a:p>
        </p:txBody>
      </p:sp>
      <p:sp>
        <p:nvSpPr>
          <p:cNvPr id="10251" name="TextBox 35">
            <a:extLst>
              <a:ext uri="{FF2B5EF4-FFF2-40B4-BE49-F238E27FC236}">
                <a16:creationId xmlns="" xmlns:a16="http://schemas.microsoft.com/office/drawing/2014/main" id="{A2795F65-075B-48C2-AB2D-5F42CAC6E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10253" name="TextBox 39">
            <a:extLst>
              <a:ext uri="{FF2B5EF4-FFF2-40B4-BE49-F238E27FC236}">
                <a16:creationId xmlns="" xmlns:a16="http://schemas.microsoft.com/office/drawing/2014/main" id="{4E52DB23-6EB0-4F26-9DB9-015D380D7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10255" name="TextBox 47">
            <a:extLst>
              <a:ext uri="{FF2B5EF4-FFF2-40B4-BE49-F238E27FC236}">
                <a16:creationId xmlns="" xmlns:a16="http://schemas.microsoft.com/office/drawing/2014/main" id="{9872C76C-68DB-4387-8870-6F008BE7A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8BE42FC6-C6D6-434C-ACD7-6AFF06FB8A45}"/>
              </a:ext>
            </a:extLst>
          </p:cNvPr>
          <p:cNvSpPr/>
          <p:nvPr/>
        </p:nvSpPr>
        <p:spPr>
          <a:xfrm>
            <a:off x="2195513" y="771525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Science in schools is sufficiently emphasized.</a:t>
            </a:r>
            <a:r>
              <a:rPr lang="th-TH" sz="1400" b="1" spc="-30" dirty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”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7764A90C-D76E-492F-84FD-566158F25113}"/>
              </a:ext>
            </a:extLst>
          </p:cNvPr>
          <p:cNvSpPr/>
          <p:nvPr/>
        </p:nvSpPr>
        <p:spPr>
          <a:xfrm>
            <a:off x="2843213" y="952500"/>
            <a:ext cx="6192837" cy="258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การพัฒนานักเรียนโรงเรียนจุฬาภรณราชวิทยาลัยสู่มาตรฐานสากล</a:t>
            </a:r>
            <a:endParaRPr lang="en-US" sz="14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95B82B-17C0-40F6-8D9A-4B3F66448A5C}"/>
              </a:ext>
            </a:extLst>
          </p:cNvPr>
          <p:cNvSpPr txBox="1"/>
          <p:nvPr/>
        </p:nvSpPr>
        <p:spPr>
          <a:xfrm>
            <a:off x="2843213" y="3386138"/>
            <a:ext cx="6192837" cy="17383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นักเรียนชั้นมัธยมศึกษาปีที่ 3 โรงเรียนจุฬาภรณราชวิทยาลัยมีค่าเฉลี่ยเปอร์เซ็นไทล์ของระดับคะแนนผลการทดสอบทางการศึกษาระดับชาติขั้นพื้นฐาน (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O-NET)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รวมของรายวิชาวิทยาศาสตร์ คณิตศาสตร์และภาษาอังกฤษตั้งแต่ 90.00 ขึ้นไป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นักเรียนชั้นมัธยมศึกษาปีที่ 6 โรงเรียนจุฬาภรณราชวิทยาลัยมีค่าเฉลี่ยเปอร์เซ็นไทล์ของระดับคะแนนผลการทดสอบทางการศึกษาระดับชาติขั้นพื้นฐาน (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O-NET) 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รวมของรายวิชาวิทยาศาสตร์ คณิตศาสตร์และภาษาอังกฤษตั้งแต่ 80.00 ขึ้นไป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จำนวนโครงงานวิทยาศาสตร์ที่ได้รับคัดเลือกให้นำเสนอในระดับนานาชาติ ตั้งแต่ 20 โครงงานขึ้นไป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นักเรียนได้รับการคัดเลือกให้เข้าแข่งขันโอลิมปิกวิชาการระดับชาติตั้งแต่ 5 คนขึ้นไป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โรงเรียนจุฬาภรณราชวิทยาลัยทุกแห่งดำเนินการพัฒนานักเรียน ครู และบุคลากรด้านวิชาการและการวิจัยร่วมกับมหาวิทยาลัยพี่เลี้ยง</a:t>
            </a:r>
            <a:b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- เกณฑ์การพัฒนาคุณภาพภาษาอังกฤษ (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CEFR)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นักเรียนระดับชั้นมัธยมศึกษาปีที่ ๓ ระดับ 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A2 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นักเรียนระดับชั้นมัธยมศึกษาปีที่ ๖ ระดับ 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B1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- 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นักเรียนชั้นมัธยมศึกษา ปีที่ ๓ สามารถสอบวัดระดับภาษาญี่ปุ่นได้ระดับ </a:t>
            </a: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N3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โรงเรียนจุฬา</a:t>
            </a:r>
            <a:r>
              <a:rPr lang="th-TH" sz="1000" dirty="0" err="1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ภรณ</a:t>
            </a:r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าชวิทยาลัยทุกแห่งส่งนักเรียนเข้าร่วมทำวิจัยและเข้าค่าบอบรมภาคระฤดูร้อนร่วมกับมหาวิทยาลัยพี่เลี้ยง สถาบัน หรือ หน่วยงานวิทยาศาสตร์ระดับชาติ/นานาชาติ</a:t>
            </a:r>
            <a:endParaRPr lang="en-US" sz="10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56A45E96-7779-40BB-86E0-5374A162FB32}"/>
              </a:ext>
            </a:extLst>
          </p:cNvPr>
          <p:cNvSpPr/>
          <p:nvPr/>
        </p:nvSpPr>
        <p:spPr>
          <a:xfrm>
            <a:off x="2843213" y="1254125"/>
            <a:ext cx="6192837" cy="3778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การวิเคราะห์ค่าเปอร์เซ็นไทล์ของระดับคะแนนผลการทดสอบทางการศึกษาระดับชาติขั้นพื้นฐาน (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O-NET)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ในรายวิชาวิทยาศาสตร์ คณิตศาสตร์และภาษาอังกฤษระดับชั้นมัธยมศึกษาปีที่ 3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63BEF797-347A-4EFD-A6BE-3AB24E67BFE5}"/>
              </a:ext>
            </a:extLst>
          </p:cNvPr>
          <p:cNvSpPr/>
          <p:nvPr/>
        </p:nvSpPr>
        <p:spPr>
          <a:xfrm>
            <a:off x="2843213" y="1674813"/>
            <a:ext cx="6192837" cy="37941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การวิเคราะห์ค่าเปอร์เซ็นไทล์ของระดับคะแนนผลการทดสอบทางการศึกษาระดับชาติขั้นพื้นฐาน (</a:t>
            </a:r>
            <a:r>
              <a:rPr lang="en-US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O-NET) </a:t>
            </a: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ในรายวิชาวิทยาศาสตร์ คณิตศาสตร์และภาษาอังกฤษระดับชั้นมัธยมศึกษาปีที่ 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05C627D2-A57D-48ED-AB5B-0F08F2340DE1}"/>
              </a:ext>
            </a:extLst>
          </p:cNvPr>
          <p:cNvSpPr/>
          <p:nvPr/>
        </p:nvSpPr>
        <p:spPr>
          <a:xfrm>
            <a:off x="2843213" y="2097088"/>
            <a:ext cx="6192837" cy="20796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ส่งเสริมนักเรียนเข้าร่วมนำเสนอและประกวดแข่งขันโครงงานในระดับนานาชาติ</a:t>
            </a:r>
            <a:endParaRPr lang="th-TH" sz="11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A6F5F747-D2EC-47EE-AE96-F3E26EFD3BD0}"/>
              </a:ext>
            </a:extLst>
          </p:cNvPr>
          <p:cNvSpPr/>
          <p:nvPr/>
        </p:nvSpPr>
        <p:spPr>
          <a:xfrm>
            <a:off x="2843213" y="2338388"/>
            <a:ext cx="6192837" cy="3778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่งเสริมให้นักเรียนผ่านการคัดเลือกเข้าค่ายมูลนิธิส่งเสริมโอลิมปิกวิชาการและพัฒนามาตรฐานวิทยาศาสตร์ศึกษาในพระอุปถัมภ์สมเด็จพระเจ้าพี่นางเธอ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เจ้าฟ้ากัลยาณิวัฒนา กรมหลวงนราธิวาสราชนครินทร์ (สอวน.)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91DDC860-9362-4F87-AA15-9AC6B5BC5CD7}"/>
              </a:ext>
            </a:extLst>
          </p:cNvPr>
          <p:cNvSpPr/>
          <p:nvPr/>
        </p:nvSpPr>
        <p:spPr>
          <a:xfrm>
            <a:off x="2843213" y="2749550"/>
            <a:ext cx="6192837" cy="1746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การพัฒนานักเรียน ครู และบุคลากรด้านวิชาการและการวิจัยร่วมกับมหาวิทยาลัยพี่เลี้ยง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122616AB-8A30-478B-A0E2-F03261044210}"/>
              </a:ext>
            </a:extLst>
          </p:cNvPr>
          <p:cNvSpPr/>
          <p:nvPr/>
        </p:nvSpPr>
        <p:spPr>
          <a:xfrm>
            <a:off x="2843213" y="2954338"/>
            <a:ext cx="6192837" cy="18573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การพัฒนาศักยภาพนักเรียนด้านภาษาอังกฤษและภาษาต่างประเทศอื่น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D6D48BE0-C46B-45D4-B0AD-63D5AF140911}"/>
              </a:ext>
            </a:extLst>
          </p:cNvPr>
          <p:cNvSpPr/>
          <p:nvPr/>
        </p:nvSpPr>
        <p:spPr>
          <a:xfrm>
            <a:off x="2843213" y="3176588"/>
            <a:ext cx="6192837" cy="1873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การส่งนักเรียนเข้าร่วมทำวิจัยและเข้าค่าบอบรมภาคระฤดูร้อนร่วมกับมหาวิทยาลัยพี่เลี้ยง สถาบัน หรือ หน่วยงานวิทยาศาสตร์ระดับชาติ/นานาชาติ</a:t>
            </a:r>
          </a:p>
        </p:txBody>
      </p:sp>
      <p:sp>
        <p:nvSpPr>
          <p:cNvPr id="27" name="Rectangle 32">
            <a:extLst>
              <a:ext uri="{FF2B5EF4-FFF2-40B4-BE49-F238E27FC236}">
                <a16:creationId xmlns="" xmlns:a16="http://schemas.microsoft.com/office/drawing/2014/main" id="{C5AE0C45-BF61-4B6B-AADD-0CBF5096DDA3}"/>
              </a:ext>
            </a:extLst>
          </p:cNvPr>
          <p:cNvSpPr/>
          <p:nvPr/>
        </p:nvSpPr>
        <p:spPr>
          <a:xfrm>
            <a:off x="-36513" y="1836738"/>
            <a:ext cx="2236788" cy="2324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Singapore </a:t>
            </a:r>
            <a:r>
              <a:rPr lang="en-US" sz="1600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	 </a:t>
            </a:r>
            <a:r>
              <a:rPr lang="en-US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  1        </a:t>
            </a:r>
            <a:r>
              <a:rPr lang="th-TH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8.</a:t>
            </a:r>
            <a:r>
              <a:rPr lang="en-US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600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sz="1600" b="1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46        4.48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D164BD09-1B51-40B9-BAB9-075FCEC3C9A4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BF97CF50-75FD-4407-A52B-C3B9BB245ADE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45BD54C5-F8C2-4816-AC45-678EE40075A4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2789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2F3B2E0-C6D1-4625-B991-084C9CF602E0}"/>
              </a:ext>
            </a:extLst>
          </p:cNvPr>
          <p:cNvSpPr/>
          <p:nvPr/>
        </p:nvSpPr>
        <p:spPr>
          <a:xfrm>
            <a:off x="0" y="0"/>
            <a:ext cx="2124075" cy="7715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9. Science in Schools (4.5.14)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9B00635-C390-4D30-AFDF-06B07BD2F059}"/>
              </a:ext>
            </a:extLst>
          </p:cNvPr>
          <p:cNvSpPr/>
          <p:nvPr/>
        </p:nvSpPr>
        <p:spPr>
          <a:xfrm>
            <a:off x="3059113" y="977900"/>
            <a:ext cx="5761037" cy="13065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spc="-2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การเพิ่มการสนับสนุนการสอนวิทยาศาสตร์ในโรงเรียนในรูปแบบการจัดการศึกษาตามอัธยาศัยด้านวิทยาศาสตร์ โดยศูนย์วิทยาศาสตร์</a:t>
            </a:r>
            <a:r>
              <a:rPr lang="en-US" sz="1200" b="1" spc="-2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200" b="1" spc="-2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200" b="1" spc="-2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เพื่อการศึกษาทั่วประเทศ </a:t>
            </a:r>
            <a:r>
              <a:rPr lang="en-US" sz="1200" b="1" spc="-20" dirty="0">
                <a:solidFill>
                  <a:schemeClr val="tx2">
                    <a:lumMod val="50000"/>
                  </a:schemeClr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  <a:r>
              <a:rPr lang="th-TH" sz="1200" b="1" spc="-20" dirty="0">
                <a:solidFill>
                  <a:srgbClr val="FFFF00"/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(</a:t>
            </a:r>
            <a:r>
              <a:rPr lang="th-TH" sz="1200" b="1" spc="-20" dirty="0" err="1">
                <a:solidFill>
                  <a:srgbClr val="FFFF00"/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กศน</a:t>
            </a:r>
            <a:r>
              <a:rPr lang="th-TH" sz="1200" b="1" spc="-20" dirty="0">
                <a:solidFill>
                  <a:srgbClr val="FFFF00"/>
                </a:solidFill>
                <a:latin typeface="TH Sarabun New"/>
                <a:ea typeface="Calibri" panose="020F0502020204030204" pitchFamily="34" charset="0"/>
                <a:cs typeface="TH SarabunPSK" panose="020B0500040200020003" pitchFamily="34" charset="-34"/>
              </a:rPr>
              <a:t>.)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spc="-20" dirty="0">
                <a:solidFill>
                  <a:schemeClr val="tx2">
                    <a:lumMod val="50000"/>
                  </a:schemeClr>
                </a:solidFill>
                <a:latin typeface="TH Sarabun New"/>
                <a:cs typeface="TH SarabunPSK" panose="020B0500040200020003" pitchFamily="34" charset="-34"/>
              </a:rPr>
              <a:t>- ยกระดับการจัดการศึกษาตามอัธยาศัยด้านวิทยาศาสตร์ เพื่อสนับสนุนการสอนวิทยาศาสตร์ในโรงเรียน โดยพัฒนาสื่อ นิทรรศการ  ท้องฟ้าจำลอง และสื่ออื่นๆ ให้มีคุณภาพสูง สามารถเสริมความรู้ตามหลักสูตรในโรงเรียน ทันกับบริบทการเปลี่ยนแปลงของสังคม ภูมิภาค และโลก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เร่งจัดกิจกรรมการศึกษาในลักษณะต่างๆ อาทิ ห้องปฏิบัติการ/ห้องเรียนวิทยาศาสตร์ ค่ายวิทยาศาสตร์ ฝึกอบรมที่เสริมความรู้ความเข้าใจ ตามหลักสูตรในโรงเรียน ทันกับบริบทการเปลี่ยนแปลงของสังคม ภูมิภาค และโลก โดยใช้กระบวนการเรียนรู้แบบสะเต็มศึกษา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cs typeface="TH SarabunPSK" pitchFamily="34" charset="-34"/>
              </a:rPr>
              <a:t>STEM Education)</a:t>
            </a:r>
            <a:endParaRPr lang="th-TH" sz="1200" dirty="0">
              <a:solidFill>
                <a:schemeClr val="tx2">
                  <a:lumMod val="50000"/>
                </a:schemeClr>
              </a:solidFill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904FE657-F463-46D5-AE83-463B9375AD6C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ส่งเสริม สนับสนุนการเรียนการสอนวิทยาศาสตร์ในโรงเรียนเพิ่มขึ้น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สำนักงานคณะกรรมการการศึกษาขั้นพื้นฐาน</a:t>
            </a:r>
            <a:r>
              <a:rPr lang="en-US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                    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005843A1-A77D-449E-B4CA-9F379C28300C}"/>
              </a:ext>
            </a:extLst>
          </p:cNvPr>
          <p:cNvSpPr/>
          <p:nvPr/>
        </p:nvSpPr>
        <p:spPr>
          <a:xfrm>
            <a:off x="3059113" y="2355850"/>
            <a:ext cx="5761037" cy="21590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th-TH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พัฒนาระบบฐานข้อมูลผู้รับบริการประเภทนักเรียน ให้มีความครบถ้วน ถูกต้อง ทันสมัย และเป็นระบบเดียวกันทั้งส่วนกลางและส่วนภูมิภาค</a:t>
            </a:r>
            <a:endParaRPr lang="en-US" sz="1150" dirty="0">
              <a:solidFill>
                <a:schemeClr val="tx2">
                  <a:lumMod val="50000"/>
                </a:schemeClr>
              </a:solidFill>
              <a:latin typeface="TH Sarabun New"/>
              <a:ea typeface="Calibri" panose="020F050202020403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349EE27-50AB-46AD-A94B-CB1BB3486E4B}"/>
              </a:ext>
            </a:extLst>
          </p:cNvPr>
          <p:cNvSpPr/>
          <p:nvPr/>
        </p:nvSpPr>
        <p:spPr>
          <a:xfrm>
            <a:off x="0" y="788988"/>
            <a:ext cx="2124075" cy="3438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A2B97C31-ED57-4BF1-A388-4214A23DB81D}"/>
              </a:ext>
            </a:extLst>
          </p:cNvPr>
          <p:cNvSpPr/>
          <p:nvPr/>
        </p:nvSpPr>
        <p:spPr>
          <a:xfrm rot="5400000">
            <a:off x="484188" y="287337"/>
            <a:ext cx="1155700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5B54F26B-A4E0-4923-BBA0-721BCEBD1F30}"/>
              </a:ext>
            </a:extLst>
          </p:cNvPr>
          <p:cNvSpPr/>
          <p:nvPr/>
        </p:nvSpPr>
        <p:spPr>
          <a:xfrm>
            <a:off x="-17463" y="771525"/>
            <a:ext cx="2122488" cy="1020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“การให้ความสำคัญ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ของการเรียนการสอน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วิทยาศาสตร์ในโรงเรียน”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Survey)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0D23DC6A-712F-49E5-BA2C-5F1C2CD24491}"/>
              </a:ext>
            </a:extLst>
          </p:cNvPr>
          <p:cNvSpPr txBox="1"/>
          <p:nvPr/>
        </p:nvSpPr>
        <p:spPr>
          <a:xfrm>
            <a:off x="2124075" y="1211263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F071570-9F3B-458E-B6E4-49874F939E04}"/>
              </a:ext>
            </a:extLst>
          </p:cNvPr>
          <p:cNvSpPr txBox="1"/>
          <p:nvPr/>
        </p:nvSpPr>
        <p:spPr>
          <a:xfrm>
            <a:off x="2124075" y="2427288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FB8B1EA9-633C-4960-9B1D-F779F2240B5E}"/>
              </a:ext>
            </a:extLst>
          </p:cNvPr>
          <p:cNvSpPr txBox="1"/>
          <p:nvPr/>
        </p:nvSpPr>
        <p:spPr>
          <a:xfrm>
            <a:off x="2124075" y="401161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11277" name="TextBox 35">
            <a:extLst>
              <a:ext uri="{FF2B5EF4-FFF2-40B4-BE49-F238E27FC236}">
                <a16:creationId xmlns="" xmlns:a16="http://schemas.microsoft.com/office/drawing/2014/main" id="{B6022A93-8740-477F-9651-7747D7A741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11279" name="TextBox 39">
            <a:extLst>
              <a:ext uri="{FF2B5EF4-FFF2-40B4-BE49-F238E27FC236}">
                <a16:creationId xmlns="" xmlns:a16="http://schemas.microsoft.com/office/drawing/2014/main" id="{9E0FE09B-BB52-427F-A325-C16B4363F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11281" name="TextBox 47">
            <a:extLst>
              <a:ext uri="{FF2B5EF4-FFF2-40B4-BE49-F238E27FC236}">
                <a16:creationId xmlns="" xmlns:a16="http://schemas.microsoft.com/office/drawing/2014/main" id="{7E28A279-FD13-4941-9F5B-2D9458EDA5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50220032-9024-439E-987B-369CAAB1954E}"/>
              </a:ext>
            </a:extLst>
          </p:cNvPr>
          <p:cNvSpPr/>
          <p:nvPr/>
        </p:nvSpPr>
        <p:spPr>
          <a:xfrm>
            <a:off x="2195513" y="771525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Science in schools is sufficiently emphasized.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DD1891ED-21E8-415C-BABD-F2F6F64FE514}"/>
              </a:ext>
            </a:extLst>
          </p:cNvPr>
          <p:cNvSpPr txBox="1"/>
          <p:nvPr/>
        </p:nvSpPr>
        <p:spPr>
          <a:xfrm>
            <a:off x="3068638" y="3867150"/>
            <a:ext cx="5751512" cy="11795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จำนวนผู้รับบริการการศึกษาตามอัธยาศัยด้านวิทยาศาสตร์ ปีงบประมาณ พ.ศ. 2561 (กลุ่มเป้าหมายนักเรียนและครูในระบบ)</a:t>
            </a:r>
            <a:br>
              <a:rPr lang="th-TH" sz="1100" dirty="0">
                <a:solidFill>
                  <a:schemeClr val="tx2">
                    <a:lumMod val="50000"/>
                  </a:scheme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เป้าหมายจำนวน 1,549,636 คน (สื่อนิทรรศการ/สื่อท้องฟ้าจำลอง/สื่ออื่นๆ จำนวนครู 93,273 คน นักเรียน 699,470 คน)</a:t>
            </a:r>
            <a:b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(กิจกรรมการศึกษา จำนวนครู 57,143 คน นักเรียน 699,750 คน)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ผลการดำเนินงาน </a:t>
            </a:r>
            <a:r>
              <a:rPr lang="th-TH" sz="1100" dirty="0" err="1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1-2 (ต.ค.60-มี.ค.61) (สื่อนิทรรศการ/สื่อท้องฟ้าจำลอง/สื่ออื่นๆ จำนวนครู 89,638 คน นักเรียน 743,770 คน)</a:t>
            </a:r>
            <a:b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                   (กิจกรรมการศึกษา จำนวนครู 50,880 คน นักเรียน 527,990 คน)</a:t>
            </a:r>
          </a:p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 ผลการดำเนินงาน </a:t>
            </a:r>
            <a:r>
              <a:rPr lang="th-TH" sz="1100" dirty="0" err="1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100" dirty="0">
                <a:solidFill>
                  <a:srgbClr val="FF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3-4 (เม.ย.-ก.ย.61) (อยู่ในระหว่างดำเนินการ)</a:t>
            </a:r>
          </a:p>
        </p:txBody>
      </p:sp>
      <p:sp>
        <p:nvSpPr>
          <p:cNvPr id="22" name="Rectangle 16">
            <a:extLst>
              <a:ext uri="{FF2B5EF4-FFF2-40B4-BE49-F238E27FC236}">
                <a16:creationId xmlns="" xmlns:a16="http://schemas.microsoft.com/office/drawing/2014/main" id="{C7E9968B-EB35-4033-81D8-F923735B9C6E}"/>
              </a:ext>
            </a:extLst>
          </p:cNvPr>
          <p:cNvSpPr/>
          <p:nvPr/>
        </p:nvSpPr>
        <p:spPr>
          <a:xfrm>
            <a:off x="3063875" y="2654300"/>
            <a:ext cx="5761038" cy="21590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th-TH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พัฒนาสื่อนิทรรศการ สื่อท้องฟ้าจำลอง สื่ออื่นๆ</a:t>
            </a:r>
            <a:endParaRPr lang="en-US" sz="1150" dirty="0">
              <a:solidFill>
                <a:schemeClr val="tx2">
                  <a:lumMod val="50000"/>
                </a:schemeClr>
              </a:solidFill>
              <a:latin typeface="TH Sarabun New"/>
              <a:ea typeface="Calibri" panose="020F0502020204030204" pitchFamily="34" charset="0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9A353091-3CBD-4F81-9ADA-1688960BAA0A}"/>
              </a:ext>
            </a:extLst>
          </p:cNvPr>
          <p:cNvSpPr/>
          <p:nvPr/>
        </p:nvSpPr>
        <p:spPr>
          <a:xfrm>
            <a:off x="3059113" y="2938463"/>
            <a:ext cx="5761037" cy="21590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th-TH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จัดกิจกรรมการศึกษาที่ใช้ในการสนับสนุนการสอนวิทยาศาสตร์ในโรงเรียน</a:t>
            </a:r>
            <a:endParaRPr lang="en-US" sz="1150" dirty="0">
              <a:solidFill>
                <a:schemeClr val="tx2">
                  <a:lumMod val="50000"/>
                </a:schemeClr>
              </a:solidFill>
              <a:latin typeface="TH Sarabun New"/>
              <a:ea typeface="Calibri" panose="020F0502020204030204" pitchFamily="34" charset="0"/>
            </a:endParaRPr>
          </a:p>
        </p:txBody>
      </p:sp>
      <p:sp>
        <p:nvSpPr>
          <p:cNvPr id="24" name="Rectangle 16">
            <a:extLst>
              <a:ext uri="{FF2B5EF4-FFF2-40B4-BE49-F238E27FC236}">
                <a16:creationId xmlns="" xmlns:a16="http://schemas.microsoft.com/office/drawing/2014/main" id="{2A0B8DF8-8D74-458F-8FBB-DDA692213A54}"/>
              </a:ext>
            </a:extLst>
          </p:cNvPr>
          <p:cNvSpPr/>
          <p:nvPr/>
        </p:nvSpPr>
        <p:spPr>
          <a:xfrm>
            <a:off x="3059113" y="3233738"/>
            <a:ext cx="5761037" cy="56197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th-TH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พัฒนาบุคลากรศูนย์วิทยาศาสตร์เพื่อการศึกษาทั่วประเทศ และภาคีเครือข่ายที่ร่วมจัดกิจกรรมการศึกษา ให้มีความรู้ ความสามารถและทักษะในการพัฒนาสื่อนิทรรศการ สื่อท้องฟ้าจำลอง สื่ออื่นๆ และกิจกรรมการศึกษา ให้สามารถสนับสนุนการสอนวิทยาศาสตร์ในโรงเรียนอย่างมีประสิทธิภาพ </a:t>
            </a:r>
            <a:r>
              <a:rPr lang="en-US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/>
            </a:r>
            <a:br>
              <a:rPr lang="en-US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th-TH" sz="1150" spc="-20" dirty="0">
                <a:solidFill>
                  <a:schemeClr val="tx2">
                    <a:lumMod val="50000"/>
                  </a:schemeClr>
                </a:solidFill>
                <a:ea typeface="Calibri" panose="020F0502020204030204" pitchFamily="34" charset="0"/>
                <a:cs typeface="TH SarabunPSK" panose="020B0500040200020003" pitchFamily="34" charset="-34"/>
              </a:rPr>
              <a:t>และได้มาตรฐาน</a:t>
            </a:r>
            <a:endParaRPr lang="en-US" sz="1150" dirty="0">
              <a:solidFill>
                <a:schemeClr val="tx2">
                  <a:lumMod val="50000"/>
                </a:schemeClr>
              </a:solidFill>
              <a:latin typeface="TH Sarabun New"/>
              <a:ea typeface="Calibri" panose="020F0502020204030204" pitchFamily="34" charset="0"/>
            </a:endParaRPr>
          </a:p>
        </p:txBody>
      </p:sp>
      <p:sp>
        <p:nvSpPr>
          <p:cNvPr id="25" name="Rectangle 32">
            <a:extLst>
              <a:ext uri="{FF2B5EF4-FFF2-40B4-BE49-F238E27FC236}">
                <a16:creationId xmlns="" xmlns:a16="http://schemas.microsoft.com/office/drawing/2014/main" id="{7959FE1F-A6AB-4526-9C52-E824769CD1C9}"/>
              </a:ext>
            </a:extLst>
          </p:cNvPr>
          <p:cNvSpPr/>
          <p:nvPr/>
        </p:nvSpPr>
        <p:spPr>
          <a:xfrm>
            <a:off x="-36513" y="1836738"/>
            <a:ext cx="2236788" cy="2324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	  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        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8.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46        4.48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F18B7653-D903-42D9-9741-C7B4521BDB9B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8A80D429-6BDD-433D-8D40-4AA995E60449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2ABC3ADE-51BD-4EA8-9D97-23EE6A62BAA4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4442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1"/>
            <a:ext cx="2123729" cy="8975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10. University Education (4.5.15)</a:t>
            </a:r>
          </a:p>
        </p:txBody>
      </p:sp>
      <p:sp>
        <p:nvSpPr>
          <p:cNvPr id="8" name="Rectangle 7"/>
          <p:cNvSpPr/>
          <p:nvPr/>
        </p:nvSpPr>
        <p:spPr>
          <a:xfrm>
            <a:off x="2987823" y="897564"/>
            <a:ext cx="3798167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การศึกษาระดับอุดมศึกษามีมาตรฐานและคุณภาพ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04248" y="897564"/>
            <a:ext cx="2232249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บัณฑิตมีสมรรถนะและศักยภาพตามความต้องการของภาคธุรกิจและอุตสาหกรรม</a:t>
            </a:r>
          </a:p>
        </p:txBody>
      </p:sp>
      <p:sp>
        <p:nvSpPr>
          <p:cNvPr id="14" name="Pentagon 13"/>
          <p:cNvSpPr/>
          <p:nvPr/>
        </p:nvSpPr>
        <p:spPr>
          <a:xfrm flipH="1">
            <a:off x="2135844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การดำเนินการเพื่อเพิ่มอันดับตัวชี้วัด</a:t>
            </a:r>
          </a:p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สำนักงานคณะกรรมการการอุดมศึกษา กระทรวงศึกษาธิการ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980390" y="1388975"/>
            <a:ext cx="1803221" cy="123852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การจัดทำกรอบมาตรฐานคุณวุฒิระดับอุดมศึกษาแห่งชาติ และการจัดทำมาตรฐานคุณวุฒิสาขา/ สาขาวิชาต่างๆ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803609" y="2556580"/>
            <a:ext cx="2232886" cy="103646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ร้างบัณฑิตพันธุ์ใหม่และกำลังคนที่มีสมรรถนะเพื่อตอบโจทย์ภาคการผลิตตามนโยบายการปฏิรูปอุดมศึกษาไทย (ปี พ.ศ. 2561 – 2565)</a:t>
            </a:r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1296144"/>
            <a:ext cx="2123728" cy="29317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ss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330951" y="562948"/>
            <a:ext cx="1461827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85600" y="2268510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8256" y="987574"/>
            <a:ext cx="2123728" cy="1027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“การศึกษาระดับอุดมศึกษา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ที่สามารถตอบสนองความ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สามารถในการแข่งขันทางเศรษฐกิจ (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Survey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3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8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3728" y="2139702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987824" y="4281358"/>
            <a:ext cx="3672408" cy="7386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สถาบันอุดมศึกษามีคุณภาพมาตรฐานการจัดการศึกษา สามารถผลิตบัณฑิต งานวิจัย และการบริการวิชาการที่มีคุณภาพ ตอบสนองความจำเป็นและความต้องการของสังคมและประเทศ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95736" y="4083918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เป้าหมายรายปัจจัย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804167" y="4146054"/>
            <a:ext cx="2232886" cy="7386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สถาบันอุดมศึกษาผลิตบัณฑิตที่มีสมรรถนะและศักยภาพตามความต้องการของภาคธุรกิจแล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96092" y="429994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6092" y="4515966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5536" y="47561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7505" y="2566221"/>
            <a:ext cx="1997968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sz="19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endParaRPr lang="th-TH" sz="19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14211" y="2851360"/>
            <a:ext cx="1997968" cy="423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Rank     Score</a:t>
            </a:r>
            <a:endParaRPr lang="th-TH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25761" y="3063194"/>
            <a:ext cx="1997968" cy="423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Switzerland	 1         8.88  </a:t>
            </a:r>
            <a:endParaRPr lang="th-TH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40917" y="3288937"/>
            <a:ext cx="1997968" cy="423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	46        4.99</a:t>
            </a:r>
            <a:endParaRPr lang="th-TH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61188" y="3540984"/>
            <a:ext cx="1997968" cy="423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816316" y="1387802"/>
            <a:ext cx="1946600" cy="533514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การประกันคุณภาพการศึกษาระดับอุดมศึกษา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796731" y="1973883"/>
            <a:ext cx="2232886" cy="53351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การยกระดับมาตรฐานภาษาอังกฤษในสถาบันอุดมศึกษา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796175" y="1387802"/>
            <a:ext cx="2232886" cy="53351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โครงการส่งเสริมการจัดการศึกษาเชิงบูรณาการกับการทำงาน</a:t>
            </a:r>
          </a:p>
        </p:txBody>
      </p:sp>
      <p:sp>
        <p:nvSpPr>
          <p:cNvPr id="59" name="Rectangle 58"/>
          <p:cNvSpPr/>
          <p:nvPr/>
        </p:nvSpPr>
        <p:spPr>
          <a:xfrm>
            <a:off x="4816316" y="1972726"/>
            <a:ext cx="1946600" cy="1257388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ส่งเสริมให้บุคลากรวิจัยในสถาบันอุดมศึกษาไปปฏิบัติงานเพื่อแก้ไขปัญหาและเพิ่มขีดความสามารถในการผลิตให้กับ</a:t>
            </a:r>
            <a:r>
              <a:rPr lang="th-TH" sz="1600" spc="-5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ภาคอุตสาหกรรม (</a:t>
            </a:r>
            <a:r>
              <a:rPr lang="en-US" sz="1600" spc="-5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Talent Mobility)</a:t>
            </a:r>
            <a:endParaRPr lang="th-TH" sz="1600" spc="-5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816316" y="3269381"/>
            <a:ext cx="1946600" cy="98438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โครงการวิจัยทางด</a:t>
            </a:r>
            <a:r>
              <a:rPr lang="th-TH" sz="16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้า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ยุทโธปกรณ์เพื่อพัฒนาศักยภาพของกองทัพและการป้องกันประเทศ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80390" y="2705095"/>
            <a:ext cx="1803221" cy="1450831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ผลิตและพัฒนากำลังคนให้ตรงตามความต้องการของอุตสาหกรรมเป้าหมายในพื้นที่ระเบียงเศรษฐกิจพิเศษภาคตะวันออก (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Eastern Economic Corridor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EEC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88DFE59B-C1BE-4E1E-9872-57D45D9A2D01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588BE10F-D640-4652-8923-3C29834D46D6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6204DF92-46C0-4DEA-A677-350F87BB88E0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419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2513476-C984-4EC4-AFA2-5704308A2527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11. Illiteracy (4.5.17)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82E5688F-58DA-48D4-A9F5-9B07D1002B38}"/>
              </a:ext>
            </a:extLst>
          </p:cNvPr>
          <p:cNvSpPr/>
          <p:nvPr/>
        </p:nvSpPr>
        <p:spPr>
          <a:xfrm>
            <a:off x="3059113" y="1112838"/>
            <a:ext cx="2808287" cy="450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เร่งจัดการศึกษาเพื่อเพิ่มอัตราการรู้หนังสือ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และคงสภาพการรู้หนังสือให้กับประชาชน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EB84BAC-ADE7-441B-ABB1-5A792E8A67FF}"/>
              </a:ext>
            </a:extLst>
          </p:cNvPr>
          <p:cNvSpPr/>
          <p:nvPr/>
        </p:nvSpPr>
        <p:spPr>
          <a:xfrm>
            <a:off x="5940425" y="1112838"/>
            <a:ext cx="2735263" cy="450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ยกระดับการรู้หนังสือของประชาชน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6E726248-1525-4557-8798-7124C28653AE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เพิ่มอัตราการรู้หนังสือของประชากร อายุ 15 ปีขึ้นไป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สำนักงานส่งเสริมการศึกษานอกระบบและการศึกษาตามอัธยาศัย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F4F68583-2171-4C93-B9E2-7FE13BD0F709}"/>
              </a:ext>
            </a:extLst>
          </p:cNvPr>
          <p:cNvSpPr/>
          <p:nvPr/>
        </p:nvSpPr>
        <p:spPr>
          <a:xfrm>
            <a:off x="3059113" y="1709869"/>
            <a:ext cx="5616575" cy="35877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พัฒนาระบบฐานข้อมูลผู้ไม่รู้หนังสือ ให้มีความครบถ้วน ถูกต้อง ทันสมัย</a:t>
            </a:r>
            <a:r>
              <a:rPr lang="en-US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และเป็นระบบเดียวกัน ทั้งส่วนกลางและส่วนภูมิภาค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D2EECF75-DE04-4C9D-82CF-4F316A8D5A4A}"/>
              </a:ext>
            </a:extLst>
          </p:cNvPr>
          <p:cNvSpPr/>
          <p:nvPr/>
        </p:nvSpPr>
        <p:spPr>
          <a:xfrm>
            <a:off x="3059113" y="2141669"/>
            <a:ext cx="5616575" cy="576263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ส่งเสริม สนับสนุนให้ประชาชนได้รับโอกาสทางด้านการศึกษา ยกระดับการรู้หนังสือ เพิ่มและกระจายโอกาสการเข้าถึงบริการการศึกษาและการเรียนรู้ที่มีคุณภาพ ในทุกพื้นที่ ทั้งชุมชนเมืองและพื้นที่ห่างไกล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C9102C7D-083C-492A-B814-2509576CA4BA}"/>
              </a:ext>
            </a:extLst>
          </p:cNvPr>
          <p:cNvSpPr/>
          <p:nvPr/>
        </p:nvSpPr>
        <p:spPr>
          <a:xfrm>
            <a:off x="3059113" y="2806832"/>
            <a:ext cx="5616575" cy="52863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ส่งเสริม สนับสนุนให้สถานศึกษาและภาคีเครือข่ายร่วมจัดกิจกรรมส่งเสริมการรู้หนังสือ</a:t>
            </a:r>
            <a:r>
              <a:rPr lang="en-US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การคงสภาพการรู้หนังสือ การพัฒนาทักษะการรู้หนังสือให้กับประชาชน เพื่อเป็นเครื่องมือในการศึกษาและเรียนรู้อย่างต่อเนื่อง การเรียนรู้ตลอดชีวิตของประชาชน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C43E3FD3-0ECD-440F-9C47-83A51E04B3C7}"/>
              </a:ext>
            </a:extLst>
          </p:cNvPr>
          <p:cNvSpPr/>
          <p:nvPr/>
        </p:nvSpPr>
        <p:spPr>
          <a:xfrm>
            <a:off x="3059113" y="3414844"/>
            <a:ext cx="5616575" cy="4540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พัฒนาหลักสูตร สื่อ แบบเรียน เครื่องมือวัดผล ประเมินผล และเครื่องมือที่ใช้ในการดำเนินการส่งเสริมการรู้หนังสือที่สอดคล้องกับสภาพแต่ละกลุ่มเป้าหมาย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E966075C-7B1F-41A2-8536-D2727893EEB8}"/>
              </a:ext>
            </a:extLst>
          </p:cNvPr>
          <p:cNvSpPr/>
          <p:nvPr/>
        </p:nvSpPr>
        <p:spPr>
          <a:xfrm>
            <a:off x="0" y="788988"/>
            <a:ext cx="2124075" cy="3438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F269C587-A4BB-4E44-9500-000832DBC8FD}"/>
              </a:ext>
            </a:extLst>
          </p:cNvPr>
          <p:cNvSpPr/>
          <p:nvPr/>
        </p:nvSpPr>
        <p:spPr>
          <a:xfrm rot="5400000">
            <a:off x="481806" y="289719"/>
            <a:ext cx="1160463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D7C2EB60-E386-42CA-8123-6A6F69BC68D0}"/>
              </a:ext>
            </a:extLst>
          </p:cNvPr>
          <p:cNvSpPr/>
          <p:nvPr/>
        </p:nvSpPr>
        <p:spPr>
          <a:xfrm>
            <a:off x="-17463" y="763588"/>
            <a:ext cx="21224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“อัตราการไม่รู้หนังสือ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ของประชากร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อายุ 15 ปีขึ้นไป”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UNESCO,</a:t>
            </a: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สสช</a:t>
            </a: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87CD2CD6-F82F-4D2E-AA76-93836914DFD6}"/>
              </a:ext>
            </a:extLst>
          </p:cNvPr>
          <p:cNvSpPr txBox="1"/>
          <p:nvPr/>
        </p:nvSpPr>
        <p:spPr>
          <a:xfrm>
            <a:off x="2124075" y="1163638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D64DD6C-5A23-481F-93B0-1B4FED896040}"/>
              </a:ext>
            </a:extLst>
          </p:cNvPr>
          <p:cNvSpPr txBox="1"/>
          <p:nvPr/>
        </p:nvSpPr>
        <p:spPr>
          <a:xfrm>
            <a:off x="2124075" y="253841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697A7C30-B0C7-4F47-95F4-7B226DC3D581}"/>
              </a:ext>
            </a:extLst>
          </p:cNvPr>
          <p:cNvSpPr txBox="1"/>
          <p:nvPr/>
        </p:nvSpPr>
        <p:spPr>
          <a:xfrm>
            <a:off x="3059113" y="4557713"/>
            <a:ext cx="5616575" cy="461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จำนวนผู้ไม่รู้หนังสือ</a:t>
            </a:r>
            <a:r>
              <a:rPr lang="en-US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ปี 61 </a:t>
            </a:r>
            <a:r>
              <a:rPr lang="en-US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78,483 </a:t>
            </a:r>
            <a:r>
              <a:rPr lang="th-TH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sz="12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(บันทึกลงแผนการสอนแล้ว จำนวน 56,079 คน)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                              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- ผ่านการประเมิน 26,178 คน / ยังไม่ผ่านประเมิน 9,343 คน / ยังไม่ประเมิน 20,558 คน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BEACA063-B4A3-4D33-A521-17E92271D80A}"/>
              </a:ext>
            </a:extLst>
          </p:cNvPr>
          <p:cNvSpPr txBox="1"/>
          <p:nvPr/>
        </p:nvSpPr>
        <p:spPr>
          <a:xfrm>
            <a:off x="2124075" y="450691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12306" name="TextBox 35">
            <a:extLst>
              <a:ext uri="{FF2B5EF4-FFF2-40B4-BE49-F238E27FC236}">
                <a16:creationId xmlns="" xmlns:a16="http://schemas.microsoft.com/office/drawing/2014/main" id="{297C4202-A223-4E5D-9BC9-A308E1182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12308" name="TextBox 39">
            <a:extLst>
              <a:ext uri="{FF2B5EF4-FFF2-40B4-BE49-F238E27FC236}">
                <a16:creationId xmlns="" xmlns:a16="http://schemas.microsoft.com/office/drawing/2014/main" id="{ADA9DA33-9538-44AF-AA0F-91749E5C0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12310" name="TextBox 47">
            <a:extLst>
              <a:ext uri="{FF2B5EF4-FFF2-40B4-BE49-F238E27FC236}">
                <a16:creationId xmlns="" xmlns:a16="http://schemas.microsoft.com/office/drawing/2014/main" id="{E053B954-1F43-4DE2-8F3E-FB1FE5B54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49" name="Rectangle 32">
            <a:extLst>
              <a:ext uri="{FF2B5EF4-FFF2-40B4-BE49-F238E27FC236}">
                <a16:creationId xmlns="" xmlns:a16="http://schemas.microsoft.com/office/drawing/2014/main" id="{DB54C5A2-3CE8-42B3-B6E6-696B620AA90D}"/>
              </a:ext>
            </a:extLst>
          </p:cNvPr>
          <p:cNvSpPr/>
          <p:nvPr/>
        </p:nvSpPr>
        <p:spPr>
          <a:xfrm>
            <a:off x="-36513" y="1779588"/>
            <a:ext cx="2236788" cy="2559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b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Rank     Score</a:t>
            </a: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Australia       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        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1.0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47         3.3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36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marL="936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6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2015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18">
            <a:extLst>
              <a:ext uri="{FF2B5EF4-FFF2-40B4-BE49-F238E27FC236}">
                <a16:creationId xmlns="" xmlns:a16="http://schemas.microsoft.com/office/drawing/2014/main" id="{19036CE8-64EB-4895-AC2D-45F7C99503D0}"/>
              </a:ext>
            </a:extLst>
          </p:cNvPr>
          <p:cNvSpPr/>
          <p:nvPr/>
        </p:nvSpPr>
        <p:spPr>
          <a:xfrm>
            <a:off x="3059113" y="3943482"/>
            <a:ext cx="5616575" cy="481012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พัฒนาครู </a:t>
            </a:r>
            <a:r>
              <a:rPr lang="th-TH" sz="13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กศน</a:t>
            </a:r>
            <a:r>
              <a:rPr lang="th-TH" sz="13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และภาคีเครือข่ายที่ร่วมจัดการศึกษาให้มีความรู้ ความสามารถ และทักษะการจัดกระบวนการเรียนรู้ให้กับผู้ไม่รู้หนังสืออย่างมีประสิทธิภาพและมาตรฐาน โดยจัดให้มีอาสาสมัครส่งเสริมการรู้หนังสือในพื้นที่ที่มีความต้องการเป็นพิเศษ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C4F29E5B-CF68-4259-8A08-78B366865BA3}"/>
              </a:ext>
            </a:extLst>
          </p:cNvPr>
          <p:cNvSpPr/>
          <p:nvPr/>
        </p:nvSpPr>
        <p:spPr>
          <a:xfrm>
            <a:off x="2195513" y="823913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Adult (over 15 years) illiteracy rate as a percentage of population.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F16F6183-9000-420B-BEE2-E2D08CBBC1CF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7F8E462F-189B-4C8A-A7E9-7EBABD504DBC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7CF617FB-3012-4C99-8ACE-0078C4E9F6EE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97013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1947491-F697-4F35-BE03-8BA64B5D9883}"/>
              </a:ext>
            </a:extLst>
          </p:cNvPr>
          <p:cNvSpPr/>
          <p:nvPr/>
        </p:nvSpPr>
        <p:spPr>
          <a:xfrm>
            <a:off x="0" y="0"/>
            <a:ext cx="2124075" cy="788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12. Language Skills (4.5.18)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E13FF19-3E63-42DC-8298-36A1EF1D39D4}"/>
              </a:ext>
            </a:extLst>
          </p:cNvPr>
          <p:cNvSpPr/>
          <p:nvPr/>
        </p:nvSpPr>
        <p:spPr>
          <a:xfrm>
            <a:off x="3059113" y="1222375"/>
            <a:ext cx="2881312" cy="701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บัณฑิตที่สำเร็จการศึกษามีความพร้อม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ทั้งวิชาการ วิชาชีพ และทักษะทางภาษา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ในการสื่อสาร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6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สกอ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AA36DB30-6D0C-461A-AD2D-B8E5A81F180F}"/>
              </a:ext>
            </a:extLst>
          </p:cNvPr>
          <p:cNvSpPr/>
          <p:nvPr/>
        </p:nvSpPr>
        <p:spPr>
          <a:xfrm flipH="1">
            <a:off x="2135188" y="0"/>
            <a:ext cx="7021512" cy="788988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 :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พัฒนาทักษะทางภาษาที่ตอบสนองความต้องการของผู้ประกอบการ</a:t>
            </a:r>
          </a:p>
          <a:p>
            <a:pPr marL="182563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สำนักงานคณะกรรมการการอุดมศึกษา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870AFDDB-F6EA-438A-9EC1-26AD2F070A18}"/>
              </a:ext>
            </a:extLst>
          </p:cNvPr>
          <p:cNvSpPr/>
          <p:nvPr/>
        </p:nvSpPr>
        <p:spPr>
          <a:xfrm>
            <a:off x="3059113" y="2109788"/>
            <a:ext cx="2881312" cy="60642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การยกระดับมาตรฐานภาษาอังกฤษ</a:t>
            </a:r>
            <a:b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ในสถาบันอุดมศึกษา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782F3DF0-7664-4D31-ADBB-B1764A9A4231}"/>
              </a:ext>
            </a:extLst>
          </p:cNvPr>
          <p:cNvSpPr/>
          <p:nvPr/>
        </p:nvSpPr>
        <p:spPr>
          <a:xfrm>
            <a:off x="0" y="788988"/>
            <a:ext cx="2124075" cy="3438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ss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>
            <a:extLst>
              <a:ext uri="{FF2B5EF4-FFF2-40B4-BE49-F238E27FC236}">
                <a16:creationId xmlns="" xmlns:a16="http://schemas.microsoft.com/office/drawing/2014/main" id="{CCFB01D1-FCA6-4BD4-B08B-5DE2C1F1E9CF}"/>
              </a:ext>
            </a:extLst>
          </p:cNvPr>
          <p:cNvSpPr/>
          <p:nvPr/>
        </p:nvSpPr>
        <p:spPr>
          <a:xfrm rot="5400000">
            <a:off x="438944" y="332581"/>
            <a:ext cx="1246188" cy="2124075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11D418C3-BAA4-4D91-84D5-62C4EBFFB5E5}"/>
              </a:ext>
            </a:extLst>
          </p:cNvPr>
          <p:cNvSpPr/>
          <p:nvPr/>
        </p:nvSpPr>
        <p:spPr>
          <a:xfrm>
            <a:off x="-185738" y="1924050"/>
            <a:ext cx="2533651" cy="450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B9B2A39F-AC90-4987-B75F-5F38F41D1262}"/>
              </a:ext>
            </a:extLst>
          </p:cNvPr>
          <p:cNvSpPr/>
          <p:nvPr/>
        </p:nvSpPr>
        <p:spPr>
          <a:xfrm>
            <a:off x="-17463" y="842963"/>
            <a:ext cx="2122488" cy="10207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“ทักษะทางภาษาที่ตอบสนองความต้องการ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ของผู้ประกอบการ” 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Survey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0B4B7335-16AD-45A3-858E-33F6358B9906}"/>
              </a:ext>
            </a:extLst>
          </p:cNvPr>
          <p:cNvSpPr txBox="1"/>
          <p:nvPr/>
        </p:nvSpPr>
        <p:spPr>
          <a:xfrm>
            <a:off x="2146300" y="1306513"/>
            <a:ext cx="1008063" cy="3286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9DF6BC05-8E56-4395-BA79-B544DCD55D08}"/>
              </a:ext>
            </a:extLst>
          </p:cNvPr>
          <p:cNvSpPr txBox="1"/>
          <p:nvPr/>
        </p:nvSpPr>
        <p:spPr>
          <a:xfrm>
            <a:off x="2124075" y="2120900"/>
            <a:ext cx="1008063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0C98B277-80D0-4741-8843-117E09826D34}"/>
              </a:ext>
            </a:extLst>
          </p:cNvPr>
          <p:cNvSpPr txBox="1"/>
          <p:nvPr/>
        </p:nvSpPr>
        <p:spPr>
          <a:xfrm>
            <a:off x="3059113" y="3940175"/>
            <a:ext cx="2881312" cy="7381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สถาบันอุดมศึกษามีการดำเนินการตามนโยบาย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การยกระดับมาตรฐานภาษาอังกฤษ</a:t>
            </a:r>
            <a:b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ในสถาบันอุดมศึกษา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0A29589-04B9-4665-8F10-95F9714D3147}"/>
              </a:ext>
            </a:extLst>
          </p:cNvPr>
          <p:cNvSpPr txBox="1"/>
          <p:nvPr/>
        </p:nvSpPr>
        <p:spPr>
          <a:xfrm>
            <a:off x="2124075" y="4011613"/>
            <a:ext cx="10080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</a:p>
        </p:txBody>
      </p:sp>
      <p:sp>
        <p:nvSpPr>
          <p:cNvPr id="5135" name="TextBox 35">
            <a:extLst>
              <a:ext uri="{FF2B5EF4-FFF2-40B4-BE49-F238E27FC236}">
                <a16:creationId xmlns="" xmlns:a16="http://schemas.microsoft.com/office/drawing/2014/main" id="{FE27B58A-A5B7-4D8E-A10A-40B9824AA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3005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รอการดำเนินการ</a:t>
            </a:r>
          </a:p>
        </p:txBody>
      </p:sp>
      <p:sp>
        <p:nvSpPr>
          <p:cNvPr id="5137" name="TextBox 39">
            <a:extLst>
              <a:ext uri="{FF2B5EF4-FFF2-40B4-BE49-F238E27FC236}">
                <a16:creationId xmlns="" xmlns:a16="http://schemas.microsoft.com/office/drawing/2014/main" id="{C8EBCB83-B0AD-4517-94B9-B85843F82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4516438"/>
            <a:ext cx="1295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อยู่ในระหว่างดำเนินการ</a:t>
            </a:r>
          </a:p>
        </p:txBody>
      </p:sp>
      <p:sp>
        <p:nvSpPr>
          <p:cNvPr id="5139" name="TextBox 47">
            <a:extLst>
              <a:ext uri="{FF2B5EF4-FFF2-40B4-BE49-F238E27FC236}">
                <a16:creationId xmlns="" xmlns:a16="http://schemas.microsoft.com/office/drawing/2014/main" id="{512AE7D3-40B0-41E4-989D-046FF3F4D9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56150"/>
            <a:ext cx="1296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altLang="en-US" sz="140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ดำเนินการแล้วเสร็จ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823B67F7-ADE9-4A4E-9501-7397AAE9DA83}"/>
              </a:ext>
            </a:extLst>
          </p:cNvPr>
          <p:cNvSpPr/>
          <p:nvPr/>
        </p:nvSpPr>
        <p:spPr>
          <a:xfrm>
            <a:off x="107950" y="2284413"/>
            <a:ext cx="1997075" cy="450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8E92595C-52B0-4EF9-B2C1-B5209EBAABEF}"/>
              </a:ext>
            </a:extLst>
          </p:cNvPr>
          <p:cNvSpPr/>
          <p:nvPr/>
        </p:nvSpPr>
        <p:spPr>
          <a:xfrm>
            <a:off x="114300" y="2571750"/>
            <a:ext cx="1998663" cy="423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 Score</a:t>
            </a:r>
            <a:endParaRPr lang="th-TH" sz="1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76B9C9FC-2025-47BB-B3C7-A8129DC6EF27}"/>
              </a:ext>
            </a:extLst>
          </p:cNvPr>
          <p:cNvSpPr/>
          <p:nvPr/>
        </p:nvSpPr>
        <p:spPr>
          <a:xfrm>
            <a:off x="125413" y="2940050"/>
            <a:ext cx="1998662" cy="423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Netherlands	 1         9.26 </a:t>
            </a:r>
            <a:endParaRPr lang="th-TH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1EC324B4-BB5E-4E6B-811D-A2B03D555889}"/>
              </a:ext>
            </a:extLst>
          </p:cNvPr>
          <p:cNvSpPr/>
          <p:nvPr/>
        </p:nvSpPr>
        <p:spPr>
          <a:xfrm>
            <a:off x="141288" y="3228975"/>
            <a:ext cx="1997075" cy="422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	50        4.30</a:t>
            </a:r>
            <a:endParaRPr lang="th-TH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A63E7C2D-5A23-496C-B977-4FBEA060F74D}"/>
              </a:ext>
            </a:extLst>
          </p:cNvPr>
          <p:cNvSpPr/>
          <p:nvPr/>
        </p:nvSpPr>
        <p:spPr>
          <a:xfrm>
            <a:off x="161925" y="3714750"/>
            <a:ext cx="19970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63 ประเทศ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 IMD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ใช้ข้อมูลปี 2017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6F1D559E-4838-46B9-A362-20046948F29F}"/>
              </a:ext>
            </a:extLst>
          </p:cNvPr>
          <p:cNvSpPr/>
          <p:nvPr/>
        </p:nvSpPr>
        <p:spPr>
          <a:xfrm>
            <a:off x="2195513" y="823913"/>
            <a:ext cx="6948487" cy="24130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marL="712770" indent="-7127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45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Language skills are meeting the needs of enterprises.</a:t>
            </a:r>
            <a:r>
              <a:rPr lang="th-TH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15FAE7E8-76B5-482D-B674-B2FF1651D972}"/>
              </a:ext>
            </a:extLst>
          </p:cNvPr>
          <p:cNvSpPr/>
          <p:nvPr/>
        </p:nvSpPr>
        <p:spPr>
          <a:xfrm>
            <a:off x="6092825" y="1222375"/>
            <a:ext cx="2879725" cy="701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ระบบการเรียนรู้ด้านการสื่อสารภาษาอังกฤษ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ด้วยสมาร์ต</a:t>
            </a:r>
            <a:r>
              <a:rPr lang="th-TH" sz="1600" b="1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โฟน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600" b="1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EchoVE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(สอศ.)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63CCAA55-2057-4CA4-A3FE-03AA76B117FD}"/>
              </a:ext>
            </a:extLst>
          </p:cNvPr>
          <p:cNvSpPr/>
          <p:nvPr/>
        </p:nvSpPr>
        <p:spPr>
          <a:xfrm>
            <a:off x="6097588" y="2109788"/>
            <a:ext cx="2879725" cy="96678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พัฒนาระบบการเรียนรู้ด้านการสื่อสารภาษาอังกฤษด้วยสมาร์ต</a:t>
            </a:r>
            <a:r>
              <a:rPr lang="th-TH" sz="15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โฟน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กับ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application 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15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EchoVE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 บทเรียน 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130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กว่าบทเรียน ครอบคลุมทุกประเภทวิชาสายอาชีพ ทั้งระบบ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Android </a:t>
            </a:r>
            <a:r>
              <a:rPr lang="th-TH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5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iOS</a:t>
            </a:r>
            <a:r>
              <a:rPr lang="en-US" sz="15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5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4D06DA38-BF77-436E-8153-17E89034A228}"/>
              </a:ext>
            </a:extLst>
          </p:cNvPr>
          <p:cNvSpPr txBox="1"/>
          <p:nvPr/>
        </p:nvSpPr>
        <p:spPr>
          <a:xfrm>
            <a:off x="6097588" y="3940175"/>
            <a:ext cx="2879725" cy="9540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(ดำเนินการระยะที่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อบรมครูผู้สอนภาษาอังกฤษ</a:t>
            </a: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1,200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คน และนักศึกษา </a:t>
            </a: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133,000 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en-US" sz="1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ศูนย์การเรียนรู้ภาษาอังกฤษ </a:t>
            </a:r>
            <a:r>
              <a:rPr lang="en-US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23</a:t>
            </a:r>
            <a:r>
              <a:rPr lang="th-TH" sz="1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แห่งทั่วประเทศ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C8E8EF7F-6842-4CEB-A7E9-E4059858AC61}"/>
              </a:ext>
            </a:extLst>
          </p:cNvPr>
          <p:cNvSpPr/>
          <p:nvPr/>
        </p:nvSpPr>
        <p:spPr>
          <a:xfrm>
            <a:off x="116935" y="434486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9B2EE949-189D-4F12-A87F-725DCE96448F}"/>
              </a:ext>
            </a:extLst>
          </p:cNvPr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CB345F7B-BE5D-47F2-BFFF-90BA541BA2F5}"/>
              </a:ext>
            </a:extLst>
          </p:cNvPr>
          <p:cNvSpPr/>
          <p:nvPr/>
        </p:nvSpPr>
        <p:spPr>
          <a:xfrm>
            <a:off x="116379" y="4803998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3681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ตัวอย่างประเด็นอื่นๆ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99932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Efficiency of Train Services</a:t>
            </a:r>
            <a:r>
              <a:rPr lang="th-TH" sz="22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(2.04)</a:t>
            </a:r>
            <a:endParaRPr lang="en-US" sz="20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45289" y="1279011"/>
            <a:ext cx="2278595" cy="4537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เพิ่มคุณภาพการให้บริการ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148064" y="1275606"/>
            <a:ext cx="1691558" cy="4537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เพิ่มการรับรู้ของผู้ใช้บริการ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845802" y="1763971"/>
            <a:ext cx="2280075" cy="59320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	จัดซื้อหัวรถจักร ขบวนรถไฟ และแคร่บรรทุกสินค้า และ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จัดหาขบวนรถไฟฟ้าให้เพียงพอต่อความต้องการ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43808" y="2400479"/>
            <a:ext cx="2280075" cy="384531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ปรับปรุงระบบอาณัติสัญญาณของการรถไฟแห่งประเทศไทย</a:t>
            </a:r>
            <a:endParaRPr lang="th-TH" sz="105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843808" y="2816472"/>
            <a:ext cx="2280075" cy="61937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จัดระบบ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การเชื่อมต่อการขนส่งและการเดินทางรูปแบบต่างๆ ตามนโยบาย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“One 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Seamless Transport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845802" y="3467405"/>
            <a:ext cx="2280075" cy="56483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	เริ่มใช้ระบบ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ตั๋วร่วม และริเริ่มการให้บริการ และการคิดอัตราค่าโดยสารที่ยืดหยุ่น  </a:t>
            </a:r>
          </a:p>
          <a:p>
            <a:pPr>
              <a:lnSpc>
                <a:spcPts val="1400"/>
              </a:lnSpc>
            </a:pP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845802" y="4046031"/>
            <a:ext cx="2280075" cy="42057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	ปรับปรุงองค์กรให้มีประสิทธิภาพและทันสมัย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148064" y="1773587"/>
            <a:ext cx="1692164" cy="79816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ให้ทุกหน่วยงานให้ข้อมูลแผนงาน/โครงการ และบริการใหม่ๆ อย่างต่อเนื่องและจริงจัง 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148064" y="2629415"/>
            <a:ext cx="1692164" cy="590413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ให้ทุกหน่วยงานสำรวจความพึงพอใจของผู้ใช้บริการอยู่เสมอ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810090"/>
            <a:ext cx="2123728" cy="29046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648081" y="123478"/>
            <a:ext cx="827584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540568" y="1635647"/>
            <a:ext cx="3165181" cy="348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1900" b="1" u="sng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7517" y="2067702"/>
            <a:ext cx="235966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Score </a:t>
            </a:r>
            <a:r>
              <a:rPr lang="th-TH" sz="1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(7.0)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      	  1	   6.7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88          2.6</a:t>
            </a:r>
          </a:p>
        </p:txBody>
      </p:sp>
      <p:sp>
        <p:nvSpPr>
          <p:cNvPr id="38" name="Rectangle 37"/>
          <p:cNvSpPr/>
          <p:nvPr/>
        </p:nvSpPr>
        <p:spPr>
          <a:xfrm>
            <a:off x="-89470" y="812020"/>
            <a:ext cx="23042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“ประสิทธิภาพการให้บริการขนส่งทางราง (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48064" y="4155934"/>
            <a:ext cx="1692164" cy="9900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ในปี 2565 </a:t>
            </a:r>
          </a:p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ประชาชน ร้อยละ 90 จะมีความพึงพอใจในการใช้บริการรถไฟ รถไฟความเร็วสูง และรถไฟฟ้าขนส่งมวลชน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43808" y="4488009"/>
            <a:ext cx="2280075" cy="630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ในปี 2565 จะมีความตรงต่อเวลา ดังนี้ </a:t>
            </a:r>
          </a:p>
          <a:p>
            <a:pPr marL="176213" indent="-176213">
              <a:lnSpc>
                <a:spcPts val="1400"/>
              </a:lnSpc>
              <a:buAutoNum type="arabicPeriod"/>
            </a:pPr>
            <a:r>
              <a:rPr lang="th-TH" sz="1400" spc="-40" dirty="0" smtClean="0">
                <a:latin typeface="TH SarabunPSK" pitchFamily="34" charset="-34"/>
                <a:cs typeface="TH SarabunPSK" pitchFamily="34" charset="-34"/>
              </a:rPr>
              <a:t>รถไฟทางไกล ร้อยละ 85 (ปัจจุบัน 60-65</a:t>
            </a:r>
            <a:r>
              <a:rPr lang="en-US" sz="1400" spc="-40" dirty="0" smtClean="0"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sz="1400" spc="-40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176213" indent="-176213">
              <a:lnSpc>
                <a:spcPts val="1400"/>
              </a:lnSpc>
              <a:buAutoNum type="arabicPeriod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รถไฟฟ้าขนส่งมวลชน ร้อยละ 99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Pentagon 45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500"/>
              </a:lnSpc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เพิ่มประสิทธิภาพการให้บริการขนส่งทางราง</a:t>
            </a:r>
          </a:p>
          <a:p>
            <a:pPr marL="182563">
              <a:lnSpc>
                <a:spcPts val="2500"/>
              </a:lnSpc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เจ้าภาพ   :  กระทรวงคมนาคม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267746" y="824199"/>
            <a:ext cx="6984774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indent="-712788">
              <a:lnSpc>
                <a:spcPts val="1400"/>
              </a:lnSpc>
            </a:pP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“คำถามตัวชี้วัด 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: In your country, how efficient(i.e., frequency, punctuality, speed, price) are train transport services?      </a:t>
            </a:r>
          </a:p>
          <a:p>
            <a:pPr marL="712788" indent="-712788">
              <a:lnSpc>
                <a:spcPts val="1400"/>
              </a:lnSpc>
            </a:pPr>
            <a:r>
              <a:rPr lang="en-US" sz="1400" b="1" spc="-3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b="1" spc="-3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[1= extremely inefficient-among the worst in the world; 7= extremely efficient-among the best in the world]</a:t>
            </a:r>
            <a:r>
              <a:rPr lang="th-TH" sz="1400" b="1" spc="-3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1400" b="1" spc="-3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907704" y="1347614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907704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16935" y="4299712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16379" y="458774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38670" y="451573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38670" y="420795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79712" y="4515966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76256" y="4848384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25</a:t>
            </a:fld>
            <a:endParaRPr lang="th-TH" dirty="0"/>
          </a:p>
        </p:txBody>
      </p:sp>
      <p:sp>
        <p:nvSpPr>
          <p:cNvPr id="41" name="Rectangle 40"/>
          <p:cNvSpPr/>
          <p:nvPr/>
        </p:nvSpPr>
        <p:spPr>
          <a:xfrm>
            <a:off x="6876258" y="1275606"/>
            <a:ext cx="2232246" cy="4537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เพิ่มโครงสร้างพื้นฐานทางราง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76258" y="4299942"/>
            <a:ext cx="2232246" cy="8104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th-TH" sz="1400" spc="-20" dirty="0" smtClean="0">
                <a:latin typeface="TH SarabunPSK" pitchFamily="34" charset="-34"/>
                <a:cs typeface="TH SarabunPSK" pitchFamily="34" charset="-34"/>
              </a:rPr>
              <a:t>ในปี 2565 จะมีโครงข่ายระบบรางเป็น</a:t>
            </a:r>
          </a:p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รถไฟทางคู่ 1</a:t>
            </a:r>
            <a:r>
              <a:rPr lang="en-US" sz="1400" dirty="0" smtClean="0"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244 กม.</a:t>
            </a:r>
          </a:p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รถไฟความเร็วสูง 473  กม.</a:t>
            </a:r>
          </a:p>
          <a:p>
            <a:pPr>
              <a:lnSpc>
                <a:spcPts val="1400"/>
              </a:lnSpc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รถไฟฟ้าขนส่งมวลชน 272 กม.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876258" y="1766925"/>
            <a:ext cx="2232246" cy="439688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spc="-4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เร่งดำเนินการก่อสร้างโครงการรถไฟทางคู่ ระยะที่ 1 และนำเสนอโครงการฯ ระยะที่ 2  </a:t>
            </a:r>
            <a:endParaRPr lang="th-TH" sz="1400" spc="-4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76258" y="2221274"/>
            <a:ext cx="2232246" cy="42248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spc="-4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เร่งดำเนินการปรับปรุงทางและสะพานรถไฟ และปรับปรุงจุดตัดทางรถไฟให้ปลอดภัย</a:t>
            </a:r>
            <a:endParaRPr lang="th-TH" sz="1400" spc="-4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876258" y="2672507"/>
            <a:ext cx="2232246" cy="61941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เร่ง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ดำเนินการก่อสร้างโครงการรถไฟฟ้าตามแผน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M-MAP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และจัดทำแผนแม่บทฉบับต่อไป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876258" y="3315546"/>
            <a:ext cx="2232246" cy="432048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	เร่งรัดการก่อสร้างโครงการรถไฟความเร็วสูงสายต่างๆ 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876258" y="3786760"/>
            <a:ext cx="2232246" cy="49096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4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	เร่งดำเนินการก่อสร้างโครงการระบบรางขนส่งมวลชนในเมืองภูมิภาค</a:t>
            </a:r>
            <a:endParaRPr lang="th-TH" sz="14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05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Internet Users</a:t>
            </a:r>
            <a:b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(3.05, 4.2.08)</a:t>
            </a:r>
            <a:endParaRPr lang="en-US" sz="20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4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เพิ่มจำนวนผู้ใช้อินเทอร์เน็ตเฉลี่ยต่อวัน</a:t>
            </a:r>
          </a:p>
          <a:p>
            <a:pPr marL="182563">
              <a:lnSpc>
                <a:spcPts val="2400"/>
              </a:lnSpc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 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กระทรวงดิจิทัลเพื่อเศรษฐกิจและสังคม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882098"/>
            <a:ext cx="2123728" cy="34898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706376" y="65185"/>
            <a:ext cx="710994" cy="2123727"/>
          </a:xfrm>
          <a:prstGeom prst="homePlate">
            <a:avLst>
              <a:gd name="adj" fmla="val 34192"/>
            </a:avLst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341223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800" b="1" u="sng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8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497" y="2967214"/>
            <a:ext cx="208823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ต่อประชากร </a:t>
            </a: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1,000 คน</a:t>
            </a: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1	     897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	 41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744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53                520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*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จาก </a:t>
            </a: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63</a:t>
            </a:r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endParaRPr lang="en-US" sz="14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701266"/>
            <a:ext cx="208823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        % of 		              population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25	     81.0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	 32	     78.8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86               47.5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137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ประเทศ</a:t>
            </a:r>
            <a:endParaRPr lang="en-US" sz="14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819264"/>
            <a:ext cx="2304256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“จำนวนผู้ใช้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Internet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algn="ctr">
              <a:lnSpc>
                <a:spcPts val="16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ITU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en-US" sz="1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WEF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CIA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en-US" sz="1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72000" y="1466131"/>
            <a:ext cx="2287842" cy="673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200"/>
              </a:lnSpc>
            </a:pPr>
            <a:r>
              <a:rPr lang="th-TH" sz="1800" b="1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โครงการเน็ต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ประชา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รัฐ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948264" y="1466131"/>
            <a:ext cx="2147844" cy="673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การเพิ่มประสิทธิภาพโครงข่ายอินเทอร์เน็ตระหว่างประเทศสู่การเป็น 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ASEN Digital </a:t>
            </a:r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Hub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82444" y="2179581"/>
            <a:ext cx="2293812" cy="98797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1600"/>
              </a:lnSpc>
              <a:buAutoNum type="arabicPeriod"/>
            </a:pP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ขยายโครงข่ายอินเทอร์เน็ตความเร็วสูงผ่านสื่อสัญญาณสายเคเบิลใยแก้วนำแสง (</a:t>
            </a:r>
            <a:r>
              <a:rPr lang="en-US" sz="1400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FTTx</a:t>
            </a:r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ให้ครอบคลุมหมู่บ้านเป้าหมาย จำนวน </a:t>
            </a:r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24,700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หมู่บ้าน 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ดำเนินการเสร็จสิ้น 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เมื่อ19 ธ.ค. 2560)</a:t>
            </a:r>
            <a:endParaRPr lang="th-TH" sz="13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596380" y="4561423"/>
            <a:ext cx="2267586" cy="5539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>
              <a:lnSpc>
                <a:spcPts val="1200"/>
              </a:lnSpc>
              <a:spcBef>
                <a:spcPts val="600"/>
              </a:spcBef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ลด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ความเหลื่อมล้ำในการเข้าถึงโครงข่ายอินเทอร์เน็ตความเร็ว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สูงของ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ประชาชนในหมู่บ้าน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เป้าหมาย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945555" y="2211710"/>
            <a:ext cx="2154065" cy="52399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12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จัดหา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อุปกรณ์เพิ่มความจุโครงข่ายเชื่อมโยงไปยังชายแดน ขนาดความจุรวม 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2,300 </a:t>
            </a:r>
            <a:r>
              <a:rPr lang="en-US" sz="140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Gbps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2560 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–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2561)</a:t>
            </a:r>
            <a:endParaRPr lang="en-US" sz="1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944764" y="4416877"/>
            <a:ext cx="2148085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lang="th-TH" sz="1400" spc="-40" dirty="0" smtClean="0"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1400" spc="-40" dirty="0">
                <a:latin typeface="TH SarabunPSK" pitchFamily="34" charset="-34"/>
                <a:cs typeface="TH SarabunPSK" pitchFamily="34" charset="-34"/>
              </a:rPr>
              <a:t>ปริมาณความจุต่อเชื่อมวงจรผ่านประเทศไทยเพิ่มมากขึ้น 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ทำให้ประเทศไท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ยมีความ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มั่นคง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และมี</a:t>
            </a:r>
            <a:r>
              <a:rPr lang="th-TH" sz="1400" dirty="0">
                <a:latin typeface="TH SarabunPSK" pitchFamily="34" charset="-34"/>
                <a:cs typeface="TH SarabunPSK" pitchFamily="34" charset="-34"/>
              </a:rPr>
              <a:t>เสถียรภาพของโครงข่ายระหว่าง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ประเทศมากยิ่งขึ้น</a:t>
            </a:r>
            <a:endParaRPr lang="en-US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945555" y="2787774"/>
            <a:ext cx="2154065" cy="504056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1200"/>
              </a:lnSpc>
            </a:pP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	ขยาย</a:t>
            </a:r>
            <a:r>
              <a:rPr lang="th-TH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ความจุโครงข่ายเคเบิลใต้น้ำระหว่างประเทศของระบบที่มีอยู่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,770 </a:t>
            </a:r>
            <a:r>
              <a:rPr lang="en-US" sz="14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Gbps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2560 – 2561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945555" y="3345725"/>
            <a:ext cx="2154065" cy="1026226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1200"/>
              </a:lnSpc>
            </a:pPr>
            <a:r>
              <a:rPr lang="th-TH" sz="1400" spc="-1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	ร่วม</a:t>
            </a:r>
            <a:r>
              <a:rPr lang="th-TH" sz="1400" spc="-1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ก่อสร้างโครงข่ายเคเบิลใต้น้ำระหว่างประเทศระบบใหม่ที่เชื่อมต่อประเทศไทยกับประเทศต่าง ๆ ในภูมิภาคเอเชียแปซิฟิก มีความจุเบื้องต้นจากประเทศไทยกับประเทศต่าง ๆ รวม </a:t>
            </a:r>
            <a:r>
              <a:rPr lang="en-US" sz="1400" spc="-1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200 </a:t>
            </a:r>
            <a:r>
              <a:rPr lang="en-US" sz="1400" spc="-10" dirty="0" err="1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Gbps</a:t>
            </a:r>
            <a:r>
              <a:rPr lang="th-TH" sz="1400" spc="-1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spc="-1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b="1" spc="-1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2560 – 2563) 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597442" y="3219824"/>
            <a:ext cx="2278814" cy="12763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ts val="1600"/>
              </a:lnSpc>
            </a:pP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	จัด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ให้มีจุดให้บริการอินเทอร์เน็ตแบบไร้สายโดยไม่คิดค่าใช้จ่ายกับผู้ใช้บริการอย่างน้อยหมู่บ้านละ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จุดให้บริการ ที่ระดับความเร็วไม่ต่ำกว่า 30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Mbps/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Mbps </a:t>
            </a:r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(Download/Upload)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180975" indent="-180975">
              <a:lnSpc>
                <a:spcPts val="1600"/>
              </a:lnSpc>
            </a:pP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(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ดำเนินการเสร็จสิ้น เมื่อ19 ธ.ค. 2560)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348640" y="771550"/>
            <a:ext cx="7047896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indent="-628650">
              <a:lnSpc>
                <a:spcPts val="1500"/>
              </a:lnSpc>
              <a:spcAft>
                <a:spcPts val="600"/>
              </a:spcAft>
            </a:pP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“คำนิยามตัวชี้วัด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: Percentage of individuals who used the Internet from any location and for any 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         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purpose,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irrespective of the device and network used, in the last three months.</a:t>
            </a:r>
          </a:p>
          <a:p>
            <a:pPr marL="628650" indent="-628650">
              <a:lnSpc>
                <a:spcPts val="1500"/>
              </a:lnSpc>
              <a:spcAft>
                <a:spcPts val="600"/>
              </a:spcAft>
            </a:pP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: Number of internet users per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1000 people”</a:t>
            </a:r>
            <a:endParaRPr lang="th-TH" sz="16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9354" y="1568395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55768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16935" y="441687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7388" y="485626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16379" y="465998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38670" y="458797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16379" y="4900647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38670" y="435220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127776" y="458932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053802" y="4818189"/>
            <a:ext cx="1884046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26</a:t>
            </a:fld>
            <a:endParaRPr lang="th-TH" dirty="0"/>
          </a:p>
        </p:txBody>
      </p:sp>
      <p:sp>
        <p:nvSpPr>
          <p:cNvPr id="30" name="Rectangle 29"/>
          <p:cNvSpPr/>
          <p:nvPr/>
        </p:nvSpPr>
        <p:spPr>
          <a:xfrm>
            <a:off x="2915816" y="1466130"/>
            <a:ext cx="1584176" cy="673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ปรับวิธีการจัดเก็บข้อมูล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915816" y="2169355"/>
            <a:ext cx="1584177" cy="690428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lvl="0" indent="-180975">
              <a:lnSpc>
                <a:spcPts val="1600"/>
              </a:lnSpc>
            </a:pPr>
            <a:r>
              <a:rPr lang="th-TH" sz="1400" spc="-1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ปรับกระบวนการเก็บสถิติผู้ใช้อินเทอร์เน็ตให้ครอบคลุมครบถ้วนมากขึ้น</a:t>
            </a:r>
            <a:endParaRPr lang="th-TH" sz="1400" b="1" spc="-1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912094" y="2938485"/>
            <a:ext cx="1584177" cy="497361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lvl="0" indent="-180975">
              <a:lnSpc>
                <a:spcPts val="1600"/>
              </a:lnSpc>
            </a:pPr>
            <a:r>
              <a:rPr lang="th-TH" sz="1400" spc="-1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400" spc="-1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	ปรับแบบสำรวจให้ครอบคลุมตัวชี้วัดใหม่ๆ</a:t>
            </a:r>
            <a:endParaRPr lang="th-TH" sz="1400" b="1" spc="-1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912095" y="4561423"/>
            <a:ext cx="1584177" cy="5539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>
              <a:lnSpc>
                <a:spcPts val="1200"/>
              </a:lnSpc>
              <a:spcBef>
                <a:spcPts val="600"/>
              </a:spcBef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มีแนวทางการเก็บสถิติและแบบสำรวจที่สะท้อนความเป็นจริงมากที่สุด ภายในปี 2562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99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Internet Users </a:t>
            </a:r>
            <a:endParaRPr lang="th-TH" sz="2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2700"/>
              </a:lnSpc>
            </a:pP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(3.05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4.2.08) (ต่อ)</a:t>
            </a:r>
            <a:endParaRPr lang="en-US" sz="20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882098"/>
            <a:ext cx="2123728" cy="34898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93381" y="1341223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800" b="1" u="sng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8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14509" y="2173499"/>
            <a:ext cx="3222003" cy="65257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</a:pP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</a:t>
            </a:r>
            <a:r>
              <a:rPr lang="th-TH" sz="1600" spc="-3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ร่วมจัดสร้างระบบเคเบิลใต้น้ำใยแก้วกับหน่วย งาน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โทรคมนาคมระหว่างประเทศ มีอุปกรณ์ติดตั้งใช้งานเริ่มต้นได้ไม่น้อยกว่า 50 </a:t>
            </a:r>
            <a:r>
              <a:rPr lang="en-US" sz="16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Gbps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2555 – 2559)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59848" y="4030015"/>
            <a:ext cx="2657361" cy="95154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1600"/>
              </a:lnSpc>
              <a:spcAft>
                <a:spcPts val="300"/>
              </a:spcAft>
              <a:buAutoNum type="arabicPeriod"/>
            </a:pP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ประชาชน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สามารถใช้อินเทอร์เน็ตได้อย่างรู้เท่าทันและเกิด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ประโยชน์</a:t>
            </a:r>
          </a:p>
          <a:p>
            <a:pPr marL="180975" indent="-180975">
              <a:lnSpc>
                <a:spcPts val="1600"/>
              </a:lnSpc>
              <a:spcAft>
                <a:spcPts val="300"/>
              </a:spcAft>
              <a:buAutoNum type="arabicPeriod"/>
            </a:pPr>
            <a:r>
              <a:rPr lang="th-TH" sz="1600" spc="-30" dirty="0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600" spc="-30" dirty="0">
                <a:latin typeface="TH SarabunPSK" pitchFamily="34" charset="-34"/>
                <a:cs typeface="TH SarabunPSK" pitchFamily="34" charset="-34"/>
              </a:rPr>
              <a:t>การระหว่างหน่วยงานเพื่อขับเคลื่อนงานในพื้นที่ผ่านโครงข่ายเน็ตประชา</a:t>
            </a:r>
            <a:r>
              <a:rPr lang="th-TH" sz="1600" spc="-30" dirty="0" smtClean="0">
                <a:latin typeface="TH SarabunPSK" pitchFamily="34" charset="-34"/>
                <a:cs typeface="TH SarabunPSK" pitchFamily="34" charset="-34"/>
              </a:rPr>
              <a:t>รัฐ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059848" y="2169356"/>
            <a:ext cx="2664295" cy="1754555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lvl="0" indent="-180975">
              <a:lnSpc>
                <a:spcPts val="1600"/>
              </a:lnSpc>
            </a:pP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	พัฒนา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วิทยากรชุมชนเน็ตประชารัฐ 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ครู บุคลากรกระทรวงศึกษาธิการ อาสาสมัคร และ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ศูนย์ดิจิทัลชุมชน ให้มี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ความรู้และ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สามารถถ่ายทอดการใช้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ประโยชน์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จากเน็ตประชารัฐ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เพื่อ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กระตุ้นการใช้งานในภาค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ประชาชนในพื้นที่เป้าหมาย </a:t>
            </a:r>
            <a:r>
              <a:rPr lang="th-TH" sz="16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ผู้เกี่ยวข้องอย่างน้อย 1.0 ล้านคน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2561)</a:t>
            </a:r>
            <a:endParaRPr lang="th-TH" sz="16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96136" y="4007313"/>
            <a:ext cx="3240360" cy="11567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180975" indent="-180975">
              <a:lnSpc>
                <a:spcPts val="1600"/>
              </a:lnSpc>
              <a:spcAft>
                <a:spcPts val="300"/>
              </a:spcAft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ระบบสื่อสัญญาณ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หลักใน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กลุ่มประเทศเอเชีย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รองรับปริมาณ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Traffic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ระหว่างประเทศที่เติบโตเพิ่มขึ้น</a:t>
            </a:r>
          </a:p>
          <a:p>
            <a:pPr marL="180975" indent="-180975">
              <a:lnSpc>
                <a:spcPts val="1600"/>
              </a:lnSpc>
              <a:spcAft>
                <a:spcPts val="300"/>
              </a:spcAft>
            </a:pP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ทดแทน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ระบบเคเบิลใต้น้ำสายเดิมที่ถูกยกเลิกใช้งาน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และกระจาย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ความเสี่ยงหากระบบเคเบิลใต้น้ำสายหลักประสบ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ปัญหา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819344" y="2859782"/>
            <a:ext cx="3222003" cy="1080120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975" indent="-180975">
              <a:lnSpc>
                <a:spcPts val="1600"/>
              </a:lnSpc>
              <a:buAutoNum type="arabicPeriod" startAt="2"/>
            </a:pP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่วมกับภาคีสมาชิกจัดหาอุปกรณ์เพื่ออัพเกรดระบบให้มีความจุสูงขึ้นหลังจากระบบเปิดใช้งานอย่างเป็นทางการ ทั้งนี้ตลอดอายุโครงการ จะสามารถใช้งานวงจรสูงสุดได้ไม่น้อยกว่า 3,000 </a:t>
            </a:r>
            <a:r>
              <a:rPr lang="en-US" sz="16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Gbps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โดยการลงทุนอัพเกรด</a:t>
            </a:r>
            <a:r>
              <a:rPr lang="th-TH" sz="1600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ระบบเพิ่มตามสิทธิ์ </a:t>
            </a:r>
            <a:r>
              <a:rPr lang="th-TH" sz="16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(ปี 2555 – 2564)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059832" y="1466131"/>
            <a:ext cx="2664296" cy="673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การสร้างการรับรู้ในการใช้ประโยชน์โครงข่ายและส่งเสริมการใช้งานแก่ประชาชน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814509" y="1466131"/>
            <a:ext cx="3222003" cy="673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โครงข่ายเคเบิลใต้น้ำใยแก้ว 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APG </a:t>
            </a:r>
            <a:b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(Asia Pacific </a:t>
            </a:r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Gateway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Pentagon 40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4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เพิ่มจำนวนผู้ใช้อินเทอร์เน็ตเฉลี่ยต่อวัน</a:t>
            </a:r>
          </a:p>
          <a:p>
            <a:pPr marL="182563">
              <a:lnSpc>
                <a:spcPts val="2400"/>
              </a:lnSpc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 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กระทรวงดิจิทัลเพื่อเศรษฐกิจและสังคม</a:t>
            </a:r>
          </a:p>
        </p:txBody>
      </p:sp>
      <p:sp>
        <p:nvSpPr>
          <p:cNvPr id="42" name="Pentagon 41"/>
          <p:cNvSpPr/>
          <p:nvPr/>
        </p:nvSpPr>
        <p:spPr>
          <a:xfrm rot="5400000">
            <a:off x="715161" y="83056"/>
            <a:ext cx="693433" cy="2123727"/>
          </a:xfrm>
          <a:prstGeom prst="homePlate">
            <a:avLst>
              <a:gd name="adj" fmla="val 28753"/>
            </a:avLst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ectangle 43"/>
          <p:cNvSpPr/>
          <p:nvPr/>
        </p:nvSpPr>
        <p:spPr>
          <a:xfrm>
            <a:off x="2348640" y="740592"/>
            <a:ext cx="7047896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8650" indent="-628650">
              <a:lnSpc>
                <a:spcPts val="1500"/>
              </a:lnSpc>
              <a:spcAft>
                <a:spcPts val="600"/>
              </a:spcAft>
            </a:pP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“คำนิยามตัวชี้วัด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: Percentage of individuals who used the Internet from any location and for any 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         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purpose,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irrespective of the device and network used, in the last three months.</a:t>
            </a:r>
          </a:p>
          <a:p>
            <a:pPr marL="628650" indent="-628650">
              <a:lnSpc>
                <a:spcPts val="1500"/>
              </a:lnSpc>
              <a:spcAft>
                <a:spcPts val="600"/>
              </a:spcAft>
            </a:pP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: Number of internet users per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1000 people”</a:t>
            </a:r>
            <a:endParaRPr lang="th-TH" sz="16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27776" y="1672523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7776" y="2643760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16935" y="4416879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47388" y="4856263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16379" y="4659984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38670" y="458797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16379" y="4900647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38670" y="435220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27776" y="4443958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04248" y="4880889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27</a:t>
            </a:fld>
            <a:endParaRPr lang="th-TH" dirty="0"/>
          </a:p>
        </p:txBody>
      </p:sp>
      <p:sp>
        <p:nvSpPr>
          <p:cNvPr id="33" name="Rectangle 32"/>
          <p:cNvSpPr/>
          <p:nvPr/>
        </p:nvSpPr>
        <p:spPr>
          <a:xfrm>
            <a:off x="-108520" y="819264"/>
            <a:ext cx="2304256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“จำนวนผู้ใช้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Internet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algn="ctr">
              <a:lnSpc>
                <a:spcPts val="16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ITU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en-US" sz="1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WEF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CIA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en-US" sz="1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497" y="2967214"/>
            <a:ext cx="208823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ต่อประชากร </a:t>
            </a: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th-TH" sz="1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1,000 คน</a:t>
            </a: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1	     897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	 41</a:t>
            </a:r>
            <a:r>
              <a:rPr lang="en-US" sz="14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744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53                520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*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จาก </a:t>
            </a: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63</a:t>
            </a:r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endParaRPr lang="en-US" sz="14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5497" y="1701266"/>
            <a:ext cx="208823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0"/>
              </a:lnSpc>
              <a:tabLst>
                <a:tab pos="715963" algn="l"/>
                <a:tab pos="1431925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          % of 		              population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25	     81.0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	 32	     78.8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86               47.5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137</a:t>
            </a:r>
            <a:r>
              <a:rPr lang="th-TH" sz="14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ประเทศ</a:t>
            </a:r>
            <a:endParaRPr lang="en-US" sz="14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812360" y="4443958"/>
            <a:ext cx="1665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(ร่าง)</a:t>
            </a:r>
            <a:endParaRPr lang="th-TH" sz="4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110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347534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Intellectual </a:t>
            </a:r>
            <a:r>
              <a:rPr lang="en-US" sz="2200" b="1" spc="-2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property </a:t>
            </a:r>
            <a:r>
              <a:rPr lang="en-US" sz="22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ctr">
              <a:lnSpc>
                <a:spcPts val="2000"/>
              </a:lnSpc>
            </a:pPr>
            <a:r>
              <a:rPr lang="en-US" sz="2200" b="1" spc="-2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2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protection/rights  </a:t>
            </a:r>
            <a:br>
              <a:rPr lang="en-US" sz="22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0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(1.18/4.3.23)</a:t>
            </a:r>
            <a:endParaRPr lang="en-US" sz="2000" b="1" spc="-2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1095809"/>
            <a:ext cx="2105472" cy="32563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788284" y="17003"/>
            <a:ext cx="535994" cy="2081102"/>
          </a:xfrm>
          <a:prstGeom prst="homePlate">
            <a:avLst>
              <a:gd name="adj" fmla="val 31859"/>
            </a:avLst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85599" y="1275606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8256" y="771550"/>
            <a:ext cx="21237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“การคุ้มครองทรัพย์สินทางปัญญา (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6935" y="4443964"/>
            <a:ext cx="287476" cy="1710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7388" y="4804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รอการดำเนินการ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6379" y="4640243"/>
            <a:ext cx="287476" cy="171097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8670" y="4568229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อยู่ในระหว่างดำเนินการ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6379" y="4848384"/>
            <a:ext cx="287476" cy="171097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8670" y="4352205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ดำเนินการแล้วเสร็จ</a:t>
            </a:r>
            <a:endParaRPr lang="th-TH" sz="1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Pentagon 22"/>
          <p:cNvSpPr/>
          <p:nvPr/>
        </p:nvSpPr>
        <p:spPr>
          <a:xfrm flipH="1">
            <a:off x="2347534" y="0"/>
            <a:ext cx="6796467" cy="789552"/>
          </a:xfrm>
          <a:prstGeom prst="homePlate">
            <a:avLst>
              <a:gd name="adj" fmla="val 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000"/>
              </a:lnSpc>
            </a:pP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 :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   เพิ่ม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การคุ้มครองทรัพย์สินทางปัญญา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    </a:t>
            </a:r>
          </a:p>
          <a:p>
            <a:pPr marL="182563">
              <a:lnSpc>
                <a:spcPts val="2000"/>
              </a:lnSpc>
            </a:pP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เจ้าภาพ   </a:t>
            </a: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กรมทรัพย์สินทาง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ปัญญา</a:t>
            </a:r>
          </a:p>
          <a:p>
            <a:pPr marL="182563">
              <a:lnSpc>
                <a:spcPts val="2000"/>
              </a:lnSpc>
            </a:pP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หน่วยงานที่เกี่ยวข้องหลัก </a:t>
            </a: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 : 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สตช. / </a:t>
            </a: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DSI /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สรรพสามิต</a:t>
            </a:r>
            <a:endParaRPr lang="th-TH" sz="2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79712" y="1275608"/>
            <a:ext cx="1004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KSF</a:t>
            </a:r>
            <a:endParaRPr lang="th-TH" sz="16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79712" y="2807521"/>
            <a:ext cx="100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51720" y="4659982"/>
            <a:ext cx="1004064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b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รายปัจจัย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76256" y="4824048"/>
            <a:ext cx="2133600" cy="273844"/>
          </a:xfrm>
        </p:spPr>
        <p:txBody>
          <a:bodyPr/>
          <a:lstStyle/>
          <a:p>
            <a:fld id="{C778DFF4-2D16-40B4-9386-68ADF6153272}" type="slidenum">
              <a:rPr lang="th-TH" smtClean="0"/>
              <a:pPr/>
              <a:t>28</a:t>
            </a:fld>
            <a:endParaRPr lang="th-TH" dirty="0"/>
          </a:p>
        </p:txBody>
      </p:sp>
      <p:sp>
        <p:nvSpPr>
          <p:cNvPr id="24" name="Rectangle 23"/>
          <p:cNvSpPr/>
          <p:nvPr/>
        </p:nvSpPr>
        <p:spPr>
          <a:xfrm>
            <a:off x="2928926" y="2198068"/>
            <a:ext cx="6143668" cy="45689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2. ส่งข้อมูลให้กับ </a:t>
            </a:r>
            <a:r>
              <a:rPr lang="en-US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เกี่ยวกับการดำเนินการของรัฐบาลไทยด้านการคุ้มครองและป้องปรามการ</a:t>
            </a:r>
            <a:r>
              <a:rPr lang="th-TH" sz="1800" spc="-3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ละเมิดทรัพย์สินทางปัญญามีความก้าวหน้าอย่างต่อเนื่องที่สามารถผลักดันให้ไทยหลุดจากบัญชี </a:t>
            </a:r>
            <a:r>
              <a:rPr lang="en-US" sz="1800" spc="-3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PWL</a:t>
            </a:r>
            <a:endParaRPr lang="th-TH" sz="1800" spc="-3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928926" y="1618360"/>
            <a:ext cx="6143668" cy="540060"/>
          </a:xfrm>
          <a:prstGeom prst="rect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8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800" dirty="0" err="1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การการทำงานร่วมกับหน่วยงานบังคับใช้กฎหมายและภาคเอกชน เพื่อปราบปรามการละเมิดทรัพย์สินทางปัญญาอย่างต่อเนื่อง    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ectangle 14"/>
          <p:cNvSpPr/>
          <p:nvPr/>
        </p:nvSpPr>
        <p:spPr>
          <a:xfrm>
            <a:off x="2928926" y="1226667"/>
            <a:ext cx="6143668" cy="3536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th-TH" sz="20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บังคับใช้กฎหมายทรัพย์สินทางปัญญาอย่างมีประสิทธิภาพและประสิทธิผลมากขึ้น</a:t>
            </a:r>
          </a:p>
        </p:txBody>
      </p:sp>
      <p:sp>
        <p:nvSpPr>
          <p:cNvPr id="27" name="Rectangle 18"/>
          <p:cNvSpPr/>
          <p:nvPr/>
        </p:nvSpPr>
        <p:spPr>
          <a:xfrm>
            <a:off x="2928926" y="2695233"/>
            <a:ext cx="6143668" cy="436812"/>
          </a:xfrm>
          <a:prstGeom prst="rect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3. ปรับปรุงกฎหมายให้ทันสมัยสอดคล้องกับยุค</a:t>
            </a:r>
            <a:r>
              <a:rPr lang="th-TH" sz="1800" dirty="0" err="1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เทคโนโลยีดิจิทัล</a:t>
            </a: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 เช่น กฎหมายลิขสิทธิ์ เพื่อป้องปรามการละเมิดลิขสิทธิ์บนอินเตอร์เน็ต    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18"/>
          <p:cNvSpPr/>
          <p:nvPr/>
        </p:nvSpPr>
        <p:spPr>
          <a:xfrm>
            <a:off x="2928926" y="3180948"/>
            <a:ext cx="6143668" cy="500066"/>
          </a:xfrm>
          <a:prstGeom prst="rect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4. เพิ่มประสิทธิภาพการจดทะเบียนทรัพย์สินทางปัญญาให้รวดเร็วยิ่งขึ้น เช่น เพิ่มคน/พัฒนาระบบ </a:t>
            </a:r>
            <a:r>
              <a:rPr lang="en-US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IT/</a:t>
            </a: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แก้ไขกฎหมายสิทธิบัตร เพื่อลดขั้นตอนและระยะเวลาการจดทะเบียน  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18"/>
          <p:cNvSpPr/>
          <p:nvPr/>
        </p:nvSpPr>
        <p:spPr>
          <a:xfrm>
            <a:off x="2928926" y="3729916"/>
            <a:ext cx="6143668" cy="485487"/>
          </a:xfrm>
          <a:prstGeom prst="rect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5. ส่งเสริมการมีส่วนร่วมของผู้มีส่วนได้ส่วนเสียทุกภาคส่วน เพื่อให้การพัฒนาระบบทรัพย์สิน                   ทางปัญญาเกิดประโยชน์แก่ส่วนรวมสูงสุด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18"/>
          <p:cNvSpPr/>
          <p:nvPr/>
        </p:nvSpPr>
        <p:spPr>
          <a:xfrm>
            <a:off x="2928926" y="4255681"/>
            <a:ext cx="6143668" cy="476309"/>
          </a:xfrm>
          <a:prstGeom prst="rect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7800" indent="-177800"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6. เผยแพร่ประชาสัมพันธ์ผลการดำเนินงานด้านทรัพย์สินทางปัญญาให้กับทุกภาคส่วนอย่างกว้างขวาง และทั่วถึงผ่านสื่อต่างๆ เช่น </a:t>
            </a:r>
            <a:r>
              <a:rPr lang="en-US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Social Media </a:t>
            </a: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เป็นต้น </a:t>
            </a:r>
            <a:r>
              <a:rPr lang="en-US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ectangle 14"/>
          <p:cNvSpPr/>
          <p:nvPr/>
        </p:nvSpPr>
        <p:spPr>
          <a:xfrm>
            <a:off x="2928926" y="4758840"/>
            <a:ext cx="6215074" cy="31324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ts val="1600"/>
              </a:lnSpc>
            </a:pPr>
            <a:r>
              <a:rPr lang="th-TH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ในปี 2018 คาดการณ์ว่าไทยจะอันดับดีขึ้นในอันดับที่ 71 - 99 ทั้งนี้ ภายใต้เงื่อนไขเกณฑ์เดิมของ </a:t>
            </a:r>
            <a:r>
              <a:rPr lang="en-US" sz="1800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WEF</a:t>
            </a:r>
            <a:endParaRPr lang="th-TH" sz="1800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051720" y="784322"/>
            <a:ext cx="7121012" cy="455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  <a:tabLst>
                <a:tab pos="719138" algn="l"/>
              </a:tabLst>
            </a:pPr>
            <a:r>
              <a:rPr lang="th-TH" sz="14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คำถามตัวชี้วัด </a:t>
            </a:r>
            <a:r>
              <a:rPr lang="en-US" sz="14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: “In </a:t>
            </a:r>
            <a:r>
              <a:rPr lang="en-US" sz="1400" b="1" spc="-2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your country, to what extent is intellectual property protected? [1 = not at all; 7 = to a great extent</a:t>
            </a:r>
            <a:r>
              <a:rPr lang="en-US" sz="1400" b="1" spc="-2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]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IMD: “Intellectual property right are/ are not adequately enforce” </a:t>
            </a:r>
            <a:endParaRPr lang="th-TH" sz="1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2626" y="1654133"/>
            <a:ext cx="2367110" cy="134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en-US" sz="15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(GCI 4.0)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13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Rank   Score (7.0)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Switzerland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	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6.6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4            6.2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 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26     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5.3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106        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3.5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*</a:t>
            </a:r>
            <a:r>
              <a:rPr lang="th-TH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จาก 137 ประเทศ</a:t>
            </a: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7122" y="3022285"/>
            <a:ext cx="2148614" cy="134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en-US" sz="15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en-US" sz="13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Rank  </a:t>
            </a:r>
            <a:r>
              <a:rPr lang="th-TH" sz="13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ต่อ 1 แสน</a:t>
            </a:r>
            <a:r>
              <a:rPr lang="th-TH" sz="13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en-US" sz="1300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Switzerland     </a:t>
            </a:r>
            <a:r>
              <a:rPr lang="th-TH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1</a:t>
            </a:r>
            <a:r>
              <a:rPr lang="th-TH" sz="13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	</a:t>
            </a: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9.07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    8             8.27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Malaysia          31            6.49</a:t>
            </a:r>
          </a:p>
          <a:p>
            <a:pPr>
              <a:lnSpc>
                <a:spcPts val="1400"/>
              </a:lnSpc>
              <a:tabLst>
                <a:tab pos="715963" algn="l"/>
                <a:tab pos="1258888" algn="l"/>
              </a:tabLst>
            </a:pPr>
            <a:r>
              <a:rPr lang="en-US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   47            5.00                                  	        *</a:t>
            </a:r>
            <a:r>
              <a:rPr lang="th-TH" sz="13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จาก 63 ประเทศ</a:t>
            </a:r>
            <a:endParaRPr lang="en-US" sz="1300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92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5973</Words>
  <Application>Microsoft Office PowerPoint</Application>
  <PresentationFormat>นำเสนอทางหน้าจอ (16:9)</PresentationFormat>
  <Paragraphs>937</Paragraphs>
  <Slides>28</Slides>
  <Notes>24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28</vt:i4>
      </vt:variant>
    </vt:vector>
  </HeadingPairs>
  <TitlesOfParts>
    <vt:vector size="29" baseType="lpstr">
      <vt:lpstr>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ตัวอย่างประเด็นอื่นๆ</vt:lpstr>
      <vt:lpstr>ภาพนิ่ง 25</vt:lpstr>
      <vt:lpstr>ภาพนิ่ง 26</vt:lpstr>
      <vt:lpstr>ภาพนิ่ง 27</vt:lpstr>
      <vt:lpstr>ภาพนิ่ง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แนวทางปรับปรุงตัวชี้วัดของสถาบัน WEF และ IMD ที่เกี่ยวข้องกับกระทรวงคมนาคม</dc:title>
  <dc:creator>Kulasup Preungvate</dc:creator>
  <cp:lastModifiedBy>DSD-70</cp:lastModifiedBy>
  <cp:revision>61</cp:revision>
  <dcterms:created xsi:type="dcterms:W3CDTF">2018-01-22T06:02:20Z</dcterms:created>
  <dcterms:modified xsi:type="dcterms:W3CDTF">2018-05-23T09:22:16Z</dcterms:modified>
</cp:coreProperties>
</file>