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24" r:id="rId1"/>
  </p:sldMasterIdLst>
  <p:handoutMasterIdLst>
    <p:handoutMasterId r:id="rId44"/>
  </p:handoutMasterIdLst>
  <p:sldIdLst>
    <p:sldId id="256" r:id="rId2"/>
    <p:sldId id="257" r:id="rId3"/>
    <p:sldId id="259" r:id="rId4"/>
    <p:sldId id="264" r:id="rId5"/>
    <p:sldId id="263" r:id="rId6"/>
    <p:sldId id="265" r:id="rId7"/>
    <p:sldId id="258" r:id="rId8"/>
    <p:sldId id="266" r:id="rId9"/>
    <p:sldId id="260" r:id="rId10"/>
    <p:sldId id="267" r:id="rId11"/>
    <p:sldId id="261" r:id="rId12"/>
    <p:sldId id="268" r:id="rId13"/>
    <p:sldId id="262" r:id="rId14"/>
    <p:sldId id="269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5" r:id="rId38"/>
    <p:sldId id="296" r:id="rId39"/>
    <p:sldId id="297" r:id="rId40"/>
    <p:sldId id="298" r:id="rId41"/>
    <p:sldId id="299" r:id="rId42"/>
    <p:sldId id="300" r:id="rId43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1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01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082" y="0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49C20A0C-0558-44B6-AF76-BF7AA8EC1D6D}" type="datetimeFigureOut">
              <a:rPr lang="en-US" smtClean="0"/>
              <a:t>16-Feb-17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1814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082" y="9441814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161D4794-9E97-4379-A492-C31F3CAAB6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5339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45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679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85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16-Feb-17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570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724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397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08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16-Feb-17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428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581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741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29816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244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2800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5997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76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584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16-Feb-17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45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  <p:sldLayoutId id="2147483838" r:id="rId14"/>
    <p:sldLayoutId id="2147483839" r:id="rId15"/>
    <p:sldLayoutId id="214748384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949" y="1405074"/>
            <a:ext cx="8877055" cy="2762888"/>
          </a:xfrm>
        </p:spPr>
        <p:txBody>
          <a:bodyPr>
            <a:noAutofit/>
          </a:bodyPr>
          <a:lstStyle/>
          <a:p>
            <a:r>
              <a:rPr lang="th-TH" sz="6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กรอบการประเมินส่วน</a:t>
            </a:r>
            <a:r>
              <a:rPr lang="th-TH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ราชการ</a:t>
            </a:r>
            <a:r>
              <a:rPr lang="en-US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sz="6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มาตรการปรับปรุง</a:t>
            </a:r>
            <a:r>
              <a:rPr lang="th-TH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</a:t>
            </a:r>
            <a:r>
              <a:rPr lang="en-US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6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 (มาตรา 44) </a:t>
            </a:r>
            <a:r>
              <a:rPr lang="en-US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6000" b="1" dirty="0" smtClean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6000" b="1" dirty="0">
                <a:solidFill>
                  <a:schemeClr val="accent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  <a:endParaRPr lang="en-US" sz="6000" b="1" dirty="0">
              <a:solidFill>
                <a:schemeClr val="accent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8" y="4639168"/>
            <a:ext cx="7766936" cy="1096899"/>
          </a:xfrm>
        </p:spPr>
        <p:txBody>
          <a:bodyPr>
            <a:noAutofit/>
          </a:bodyPr>
          <a:lstStyle/>
          <a:p>
            <a:r>
              <a:rPr lang="th-TH" sz="4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</a:t>
            </a:r>
            <a: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4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4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</a:t>
            </a:r>
            <a:r>
              <a:rPr lang="th-TH" sz="4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endParaRPr lang="th-TH" sz="4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3913" y="6022607"/>
            <a:ext cx="1420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16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กุมภาพันธ์ </a:t>
            </a:r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2560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024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09389"/>
            <a:ext cx="8596668" cy="992047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กรอบการประเมินส่วนราชการตามมาตรการปรับปรุงประสิทธิภาพฯ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7017165"/>
              </p:ext>
            </p:extLst>
          </p:nvPr>
        </p:nvGraphicFramePr>
        <p:xfrm>
          <a:off x="282055" y="734404"/>
          <a:ext cx="11683117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607">
                  <a:extLst>
                    <a:ext uri="{9D8B030D-6E8A-4147-A177-3AD203B41FA5}">
                      <a16:colId xmlns:a16="http://schemas.microsoft.com/office/drawing/2014/main" val="2106092185"/>
                    </a:ext>
                  </a:extLst>
                </a:gridCol>
                <a:gridCol w="923901">
                  <a:extLst>
                    <a:ext uri="{9D8B030D-6E8A-4147-A177-3AD203B41FA5}">
                      <a16:colId xmlns:a16="http://schemas.microsoft.com/office/drawing/2014/main" val="3112638409"/>
                    </a:ext>
                  </a:extLst>
                </a:gridCol>
                <a:gridCol w="6040503">
                  <a:extLst>
                    <a:ext uri="{9D8B030D-6E8A-4147-A177-3AD203B41FA5}">
                      <a16:colId xmlns:a16="http://schemas.microsoft.com/office/drawing/2014/main" val="1633757597"/>
                    </a:ext>
                  </a:extLst>
                </a:gridCol>
                <a:gridCol w="1147106">
                  <a:extLst>
                    <a:ext uri="{9D8B030D-6E8A-4147-A177-3AD203B41FA5}">
                      <a16:colId xmlns:a16="http://schemas.microsoft.com/office/drawing/2014/main" val="2254784658"/>
                    </a:ext>
                  </a:extLst>
                </a:gridCol>
              </a:tblGrid>
              <a:tr h="3708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b="1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6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จำนวนตัวชี้วัด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1598210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ประสิทธิภาพ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ในการดำเนินงานตามหลัก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ภารกิจพื้นฐาน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งาน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ประจำ</a:t>
                      </a:r>
                      <a:r>
                        <a:rPr lang="en-US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งาน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ตามหน้าที่ปกติ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หรือ</a:t>
                      </a:r>
                      <a:r>
                        <a:rPr lang="en-US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600" spc="-2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งานตามหน้าที่ความ</a:t>
                      </a:r>
                      <a:r>
                        <a:rPr lang="th-TH" sz="2600" spc="-2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รับผิดชอบ</a:t>
                      </a:r>
                      <a:r>
                        <a:rPr lang="th-TH" sz="2600" spc="-2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หลัก</a:t>
                      </a:r>
                      <a:r>
                        <a:rPr lang="en-US" sz="2600" spc="-2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งานตามกฎหมายกฎ</a:t>
                      </a:r>
                      <a:r>
                        <a:rPr lang="th-TH" sz="2600" spc="-2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นโยบายของรัฐบาลหรือ</a:t>
                      </a:r>
                      <a:r>
                        <a:rPr lang="th-TH" sz="2600" spc="-2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มติคณะรัฐมนตรี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Functional Based)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spc="-8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การดำเนินงานตามหลักภารกิจพื้นฐานงาน</a:t>
                      </a:r>
                      <a:r>
                        <a:rPr lang="th-TH" sz="2600" spc="-8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ประจำ งาน</a:t>
                      </a:r>
                      <a:r>
                        <a:rPr lang="th-TH" sz="2600" spc="-8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ตามหน้าที่ปกติ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หรืองาน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ตามหน้าที่ความรับผิดชอบหลัก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การดำเนินงานตามกฎหมาย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การดำเนินงานตามนโยบายและแผนของ</a:t>
                      </a:r>
                      <a:r>
                        <a:rPr lang="th-TH" sz="2600" spc="-10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รัฐบาลและ</a:t>
                      </a:r>
                      <a:r>
                        <a:rPr lang="th-TH" sz="26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มติคณะรัฐมนตรี</a:t>
                      </a:r>
                      <a:endParaRPr lang="en-US" sz="2600" spc="-10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การดำเนินการตามแผนพัฒนาเศรษฐกิจและสังคม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แห่งชาติ</a:t>
                      </a:r>
                      <a:r>
                        <a:rPr lang="en-US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แผนยุทธศาสตร์ของหน่วยงาน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ไม่เกิน </a:t>
                      </a: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ตัวชี้วัด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66884495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ประสิทธิภาพ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ในการ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ดำเนินงาน</a:t>
                      </a:r>
                      <a:b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ตาม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หลักภารกิจยุทธศาสตร์แนวทางปฏิรูปภาครัฐนโยบายเร่งด่วนหรือภารกิจที่ได้รับมอบหมายเป็นพิเศษ (</a:t>
                      </a: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Agenda Based)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การดำเนินการข้อสั่งการของนายกรัฐมนตรี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การดำเนินการตามวาระการขับเคลื่อนและการปฏิรูปประเทศ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การแก้ไขปัญหาสำคัญเฉพาะเรื่องหรือภารกิจที่ได้รับมอบหมายพิเศษจากนายกรัฐมนตรี/ รองนายกรัฐมนตรี/ รัฐมนตรีที่กำกับและติดตามการปฏิบัติราชการ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6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การสร้างความรับรู้ความเข้าใจแก่</a:t>
                      </a:r>
                      <a:r>
                        <a:rPr lang="th-TH" sz="2600" spc="-10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ประชาชน(</a:t>
                      </a:r>
                      <a:r>
                        <a:rPr lang="th-TH" sz="26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บังคับ</a:t>
                      </a:r>
                      <a:r>
                        <a:rPr lang="th-TH" sz="2600" spc="-10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เฉพาะส่วน</a:t>
                      </a:r>
                      <a:r>
                        <a:rPr lang="th-TH" sz="26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ราชการ)</a:t>
                      </a:r>
                      <a:endParaRPr lang="en-US" sz="2600" spc="-10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ไม่เกิน </a:t>
                      </a: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ตัวชี้วัด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8497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45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2777" y="371495"/>
            <a:ext cx="8596668" cy="1320800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กรอบการประเมินส่วนราชการตามมาตรการปรับปรุงประสิทธิภาพฯ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2054849"/>
              </p:ext>
            </p:extLst>
          </p:nvPr>
        </p:nvGraphicFramePr>
        <p:xfrm>
          <a:off x="228599" y="1261357"/>
          <a:ext cx="11880274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1881">
                  <a:extLst>
                    <a:ext uri="{9D8B030D-6E8A-4147-A177-3AD203B41FA5}">
                      <a16:colId xmlns:a16="http://schemas.microsoft.com/office/drawing/2014/main" val="2106092185"/>
                    </a:ext>
                  </a:extLst>
                </a:gridCol>
                <a:gridCol w="1203356">
                  <a:extLst>
                    <a:ext uri="{9D8B030D-6E8A-4147-A177-3AD203B41FA5}">
                      <a16:colId xmlns:a16="http://schemas.microsoft.com/office/drawing/2014/main" val="3112638409"/>
                    </a:ext>
                  </a:extLst>
                </a:gridCol>
                <a:gridCol w="5640790">
                  <a:extLst>
                    <a:ext uri="{9D8B030D-6E8A-4147-A177-3AD203B41FA5}">
                      <a16:colId xmlns:a16="http://schemas.microsoft.com/office/drawing/2014/main" val="1633757597"/>
                    </a:ext>
                  </a:extLst>
                </a:gridCol>
                <a:gridCol w="1404247">
                  <a:extLst>
                    <a:ext uri="{9D8B030D-6E8A-4147-A177-3AD203B41FA5}">
                      <a16:colId xmlns:a16="http://schemas.microsoft.com/office/drawing/2014/main" val="22547846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3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3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3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6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จำนวนตัวชี้วัด</a:t>
                      </a:r>
                      <a:endParaRPr lang="en-US" sz="3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1598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3. 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ประสิทธิภาพ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ในการดำเนินงานตามหลักภารกิจพื้นที่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/ท้องถิ่น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ภูมิภาคจังหวัด 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กลุ่ม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จังหวัด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หรือการบูร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ณา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ดำเนินงานหลาย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พื้นที่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หรือหลาย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หน่วยงาน 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Area Based) 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ถ้าไม่มีภารกิจนี้ไม่ต้องประเมิน)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การดำเนินงานตามภารกิจในพื้นที่/ท้องถิ่นภูมิภาคจังหวัดกลุ่มจังหวัด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การบูรณาการระบบการปฏิบัติงาน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ร่วมกัน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หลาย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หน่วยงานที่มีภารกิจร่วมกันในพื้นที่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การบูรณาการการทำงานร่วมกันระหว่างกระทรวง/หน่วยงาน/จังหวัด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การดำเนินการตามนโยบายประชารัฐ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ไม่เกิน </a:t>
                      </a:r>
                      <a:r>
                        <a:rPr lang="en-US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ตัวชี้วัด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66226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3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8868" y="-57996"/>
            <a:ext cx="8596668" cy="1320800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กรอบการประเมินส่วนราชการตามมาตรการปรับปรุงประสิทธิภาพฯ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188026"/>
              </p:ext>
            </p:extLst>
          </p:nvPr>
        </p:nvGraphicFramePr>
        <p:xfrm>
          <a:off x="152399" y="540920"/>
          <a:ext cx="11880274" cy="617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1881">
                  <a:extLst>
                    <a:ext uri="{9D8B030D-6E8A-4147-A177-3AD203B41FA5}">
                      <a16:colId xmlns:a16="http://schemas.microsoft.com/office/drawing/2014/main" val="2106092185"/>
                    </a:ext>
                  </a:extLst>
                </a:gridCol>
                <a:gridCol w="1064811">
                  <a:extLst>
                    <a:ext uri="{9D8B030D-6E8A-4147-A177-3AD203B41FA5}">
                      <a16:colId xmlns:a16="http://schemas.microsoft.com/office/drawing/2014/main" val="3112638409"/>
                    </a:ext>
                  </a:extLst>
                </a:gridCol>
                <a:gridCol w="5779335">
                  <a:extLst>
                    <a:ext uri="{9D8B030D-6E8A-4147-A177-3AD203B41FA5}">
                      <a16:colId xmlns:a16="http://schemas.microsoft.com/office/drawing/2014/main" val="1633757597"/>
                    </a:ext>
                  </a:extLst>
                </a:gridCol>
                <a:gridCol w="1404247">
                  <a:extLst>
                    <a:ext uri="{9D8B030D-6E8A-4147-A177-3AD203B41FA5}">
                      <a16:colId xmlns:a16="http://schemas.microsoft.com/office/drawing/2014/main" val="22547846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b="1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7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b="1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7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7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จำนวนตัวชี้วัด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1598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en-US" sz="270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ประสิทธิภาพ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ในการบริหารจัดการและพัฒนา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นวัตกรรม</a:t>
                      </a:r>
                      <a:r>
                        <a:rPr lang="en-US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การบริหารจัดการระบบงานงบประมาณ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ทรัพยากร</a:t>
                      </a:r>
                      <a:r>
                        <a:rPr lang="en-US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บุคคล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และการให้บริการประชาชนหรือหน่วยงานของ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รัฐ</a:t>
                      </a:r>
                      <a:r>
                        <a:rPr lang="en-US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Innovation Based)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ข้อเสนอการพัฒนาขีดความสามารถของหน่วยงาน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742950" lvl="1" indent="-285750" algn="thaiDi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ข้อเสนอการพัฒนาขีดความสามารถของหน่วยงานในด้าน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ต่างๆเช่นการ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พัฒนานวัตกรรมในการบริหารจัดการระบบงานงบประมาณทรัพยากรบุคคลความผูกพันของบุคลากรต่อองค์กรเทคโนโลยีฐานข้อมูล</a:t>
                      </a:r>
                      <a:r>
                        <a:rPr lang="th-TH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กฎหมาย</a:t>
                      </a:r>
                      <a:r>
                        <a:rPr lang="en-US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7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2700" spc="-4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การพัฒนาการ</a:t>
                      </a:r>
                      <a:r>
                        <a:rPr lang="th-TH" sz="2700" spc="-4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บริหารจัดการองค์กรตามหลักธรรมาภิบาล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พร้อมผลงานที่จะส่งมอบแยกตามรายไตรมาส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742950" lvl="1" indent="-285750" algn="thaiDi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ผลงานที่เกิดขึ้นจริงรวมทั้งรางวัลที่ได้รับจากองค์กรภายในหรือภายนอกประเทศ(ถ้ามี)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การบริหารจัดการและพัฒนานวัตกรรมในการให้บริการประชาชนหรือหน่วยงานของรัฐ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การจัดการข้อร้องเรียนหรือเรื่องราวร้องทุกข์ (ถ้ามี)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ประสิทธิภาพการเบิกจ่ายงบประมาณ (บังคับ)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ไม่เกิน </a:t>
                      </a:r>
                      <a:r>
                        <a:rPr lang="en-US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27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ตัวชี้วัด</a:t>
                      </a:r>
                      <a:endParaRPr lang="en-US" sz="27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9858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402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8922" y="302222"/>
            <a:ext cx="8596668" cy="764578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กรอบการประเมินส่วนราชการตามมาตรการปรับปรุงประสิทธิภาพฯ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555167"/>
              </p:ext>
            </p:extLst>
          </p:nvPr>
        </p:nvGraphicFramePr>
        <p:xfrm>
          <a:off x="386767" y="1149927"/>
          <a:ext cx="11008596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5402">
                  <a:extLst>
                    <a:ext uri="{9D8B030D-6E8A-4147-A177-3AD203B41FA5}">
                      <a16:colId xmlns:a16="http://schemas.microsoft.com/office/drawing/2014/main" val="2106092185"/>
                    </a:ext>
                  </a:extLst>
                </a:gridCol>
                <a:gridCol w="1011120">
                  <a:extLst>
                    <a:ext uri="{9D8B030D-6E8A-4147-A177-3AD203B41FA5}">
                      <a16:colId xmlns:a16="http://schemas.microsoft.com/office/drawing/2014/main" val="3112638409"/>
                    </a:ext>
                  </a:extLst>
                </a:gridCol>
                <a:gridCol w="5330788">
                  <a:extLst>
                    <a:ext uri="{9D8B030D-6E8A-4147-A177-3AD203B41FA5}">
                      <a16:colId xmlns:a16="http://schemas.microsoft.com/office/drawing/2014/main" val="1633757597"/>
                    </a:ext>
                  </a:extLst>
                </a:gridCol>
                <a:gridCol w="1301286">
                  <a:extLst>
                    <a:ext uri="{9D8B030D-6E8A-4147-A177-3AD203B41FA5}">
                      <a16:colId xmlns:a16="http://schemas.microsoft.com/office/drawing/2014/main" val="2254784658"/>
                    </a:ext>
                  </a:extLst>
                </a:gridCol>
              </a:tblGrid>
              <a:tr h="195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b="1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3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b="1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3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3200" b="1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จำนวนตัวชี้วัด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91598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5.</a:t>
                      </a:r>
                      <a:r>
                        <a:rPr lang="en-US" sz="320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ศักยภาพ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ในการ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เป็น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ส่วน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ราชการที่มี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ความสำคัญ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เชิง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ยุทธศาสตร์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เพื่อการ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พัฒนาประเทศตามแผนหรือนโยบายระดับชาตินโยบายของรัฐบาล </a:t>
                      </a:r>
                      <a:r>
                        <a:rPr lang="th-TH" sz="32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32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Potential Based) </a:t>
                      </a:r>
                      <a:r>
                        <a:rPr lang="th-TH" sz="3200" spc="-100" baseline="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ประกอบ</a:t>
                      </a:r>
                      <a:r>
                        <a:rPr lang="th-TH" sz="3200" spc="-100" baseline="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กับ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ผล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การประเมินโดยองค์กร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ภายในและ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ภายนอกประเทศ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การจัดทำและดำเนินการตาม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แผนการ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ขับเคลื่อนยุทธศาสตร์ชาติ (บังคับ)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การจัดทำแผนการขับเคลื่อนยุทธศาสตร์ชาติตามภารกิจ/บทบาทของส่วนราชการ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ผลงานที่เกิดขึ้นจริงในแต่ละไตรมาส</a:t>
                      </a: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รวมทั้ง</a:t>
                      </a:r>
                      <a: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ผล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การประเมินจากองค์กรภายในหรือภายนอกประเทศ(ถ้ามี)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 ตัวชี้วัด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1337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643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507" y="225377"/>
            <a:ext cx="8596668" cy="765223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การกำหนดตัวชี้วัดของกรมพัฒนาฝีมือแรงงาน ตามมาตรา 44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2085453"/>
              </p:ext>
            </p:extLst>
          </p:nvPr>
        </p:nvGraphicFramePr>
        <p:xfrm>
          <a:off x="228601" y="1065887"/>
          <a:ext cx="11817925" cy="54681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0289">
                  <a:extLst>
                    <a:ext uri="{9D8B030D-6E8A-4147-A177-3AD203B41FA5}">
                      <a16:colId xmlns:a16="http://schemas.microsoft.com/office/drawing/2014/main" val="1569497407"/>
                    </a:ext>
                  </a:extLst>
                </a:gridCol>
                <a:gridCol w="3303497">
                  <a:extLst>
                    <a:ext uri="{9D8B030D-6E8A-4147-A177-3AD203B41FA5}">
                      <a16:colId xmlns:a16="http://schemas.microsoft.com/office/drawing/2014/main" val="2454652413"/>
                    </a:ext>
                  </a:extLst>
                </a:gridCol>
                <a:gridCol w="5629167">
                  <a:extLst>
                    <a:ext uri="{9D8B030D-6E8A-4147-A177-3AD203B41FA5}">
                      <a16:colId xmlns:a16="http://schemas.microsoft.com/office/drawing/2014/main" val="3275725684"/>
                    </a:ext>
                  </a:extLst>
                </a:gridCol>
                <a:gridCol w="673101">
                  <a:extLst>
                    <a:ext uri="{9D8B030D-6E8A-4147-A177-3AD203B41FA5}">
                      <a16:colId xmlns:a16="http://schemas.microsoft.com/office/drawing/2014/main" val="1082276577"/>
                    </a:ext>
                  </a:extLst>
                </a:gridCol>
                <a:gridCol w="773563">
                  <a:extLst>
                    <a:ext uri="{9D8B030D-6E8A-4147-A177-3AD203B41FA5}">
                      <a16:colId xmlns:a16="http://schemas.microsoft.com/office/drawing/2014/main" val="3283576792"/>
                    </a:ext>
                  </a:extLst>
                </a:gridCol>
                <a:gridCol w="1048308">
                  <a:extLst>
                    <a:ext uri="{9D8B030D-6E8A-4147-A177-3AD203B41FA5}">
                      <a16:colId xmlns:a16="http://schemas.microsoft.com/office/drawing/2014/main" val="982481998"/>
                    </a:ext>
                  </a:extLst>
                </a:gridCol>
              </a:tblGrid>
              <a:tr h="56083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b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ผู้ดำเนินงาน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extLst>
                  <a:ext uri="{0D108BD9-81ED-4DB2-BD59-A6C34878D82A}">
                    <a16:rowId xmlns:a16="http://schemas.microsoft.com/office/drawing/2014/main" val="3447456092"/>
                  </a:ext>
                </a:extLst>
              </a:tr>
              <a:tr h="20465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ประสิทธิภาพในการ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ดำเนินงานตาม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หลัก</a:t>
                      </a:r>
                      <a:r>
                        <a:rPr lang="th-TH" sz="2400" spc="-1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ภารกิจพื้นฐาน งานประจำงานตามหน้าที่ปกติ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งานตามหน้าที่ความ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รับผิดชอบหลัก งานตามกฎหมาย กฎ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นโยบาย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ของรัฐบาล หรือมติ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คณะรัฐมนตรี 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(Functional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Based)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ร้อยละของผู้ผ่านการทดสอบมาตรฐานฝีมือแรงงานแห่งชาติได้รับ</a:t>
                      </a:r>
                      <a:r>
                        <a:rPr lang="th-TH" sz="2400" spc="-1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อัตราค่าจ้างตามมาตรฐานฝีมือที่กำหนดตามกฎหมาย (55 สาขาอาชีพ) 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(ตัวชี้วัดกระทรวง)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93980" algn="l"/>
                        </a:tabLs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จำนวนของสาขาที่เพิ่มขึ้นในศูนย์ทดสอบมาตรฐานฝีมือ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แรงงาน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อนุญาตจาก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93980" algn="l"/>
                        </a:tabLs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ระดับความสำเร็จของการเพิ่มผลิตภาพแรงงานภายใต้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ผลิตภาพแรงงานไทย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93980" algn="l"/>
                        </a:tabLst>
                      </a:pP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ร้อยละของค่าเป้าหมาย</a:t>
                      </a:r>
                      <a: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ผู้ปฏิบัติงานใน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สาขาอาชีพที่อาจเป็น</a:t>
                      </a:r>
                      <a: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อันตราย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ต่อสาธารณะได้รับ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ประเมินและ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รับรองว่าเป็นผู้มีความรู้ความสามารถในวิชาชีพที่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สาขาอาชีพช่างไฟฟ้าภายในอาคาร)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h-TH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h-TH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รร.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h-TH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endParaRPr lang="en-US" sz="24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extLst>
                  <a:ext uri="{0D108BD9-81ED-4DB2-BD59-A6C34878D82A}">
                    <a16:rowId xmlns:a16="http://schemas.microsoft.com/office/drawing/2014/main" val="28379050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45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071" y="419341"/>
            <a:ext cx="8596668" cy="682096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การกำหนดตัวชี้วัดของกรมพัฒนาฝีมือแรงงาน ตามมาตรา 44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381326"/>
              </p:ext>
            </p:extLst>
          </p:nvPr>
        </p:nvGraphicFramePr>
        <p:xfrm>
          <a:off x="180108" y="1481523"/>
          <a:ext cx="11831783" cy="3925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0746">
                  <a:extLst>
                    <a:ext uri="{9D8B030D-6E8A-4147-A177-3AD203B41FA5}">
                      <a16:colId xmlns:a16="http://schemas.microsoft.com/office/drawing/2014/main" val="1569497407"/>
                    </a:ext>
                  </a:extLst>
                </a:gridCol>
                <a:gridCol w="3307371">
                  <a:extLst>
                    <a:ext uri="{9D8B030D-6E8A-4147-A177-3AD203B41FA5}">
                      <a16:colId xmlns:a16="http://schemas.microsoft.com/office/drawing/2014/main" val="2454652413"/>
                    </a:ext>
                  </a:extLst>
                </a:gridCol>
                <a:gridCol w="5203430">
                  <a:extLst>
                    <a:ext uri="{9D8B030D-6E8A-4147-A177-3AD203B41FA5}">
                      <a16:colId xmlns:a16="http://schemas.microsoft.com/office/drawing/2014/main" val="3275725684"/>
                    </a:ext>
                  </a:extLst>
                </a:gridCol>
                <a:gridCol w="789709">
                  <a:extLst>
                    <a:ext uri="{9D8B030D-6E8A-4147-A177-3AD203B41FA5}">
                      <a16:colId xmlns:a16="http://schemas.microsoft.com/office/drawing/2014/main" val="1082276577"/>
                    </a:ext>
                  </a:extLst>
                </a:gridCol>
                <a:gridCol w="911706">
                  <a:extLst>
                    <a:ext uri="{9D8B030D-6E8A-4147-A177-3AD203B41FA5}">
                      <a16:colId xmlns:a16="http://schemas.microsoft.com/office/drawing/2014/main" val="3283576792"/>
                    </a:ext>
                  </a:extLst>
                </a:gridCol>
                <a:gridCol w="1228821">
                  <a:extLst>
                    <a:ext uri="{9D8B030D-6E8A-4147-A177-3AD203B41FA5}">
                      <a16:colId xmlns:a16="http://schemas.microsoft.com/office/drawing/2014/main" val="982481998"/>
                    </a:ext>
                  </a:extLst>
                </a:gridCol>
              </a:tblGrid>
              <a:tr h="56083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b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ผู้ดำเนินงาน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extLst>
                  <a:ext uri="{0D108BD9-81ED-4DB2-BD59-A6C34878D82A}">
                    <a16:rowId xmlns:a16="http://schemas.microsoft.com/office/drawing/2014/main" val="3447456092"/>
                  </a:ext>
                </a:extLst>
              </a:tr>
              <a:tr h="1402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ประสิทธิภาพในการดำเนินงานตามหลักภารกิจยุทธศาสตร์ แนวทางปฏิรูปภาครัฐ นโยบายเร่งด่วน </a:t>
                      </a:r>
                      <a:b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หรือภารกิจที่ได้รับ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มอบหมายเป็น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พิเศษ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Agenda Based)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marL="98425" indent="-1143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8425" algn="l"/>
                        </a:tabLs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การสร้างความรับรู้ความเข้าใจแก่ประชาชน(บังคับ)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94640" indent="-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ร้อยละการดำเนินการตาม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แผนการ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สร้างความรู้ความ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เข้าใจแก่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ประชาชน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94640" indent="-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ร้อยละการชี้แจงประเด็น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สำคัญที่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ทันต่อสถานการณ์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94640" indent="-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3) ร้อยละของประชาชน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กลุ่มเป้าหมายที่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รับรู้และเข้าใจในการ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ดำเนินงานตาม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นโยบาย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สำคัญของ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รัฐบาล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สก.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extLst>
                  <a:ext uri="{0D108BD9-81ED-4DB2-BD59-A6C34878D82A}">
                    <a16:rowId xmlns:a16="http://schemas.microsoft.com/office/drawing/2014/main" val="3675986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562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925" y="883468"/>
            <a:ext cx="8596668" cy="792932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การกำหนดตัวชี้วัดของกรมพัฒนาฝีมือแรงงาน ตามมาตรา 44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8236896"/>
              </p:ext>
            </p:extLst>
          </p:nvPr>
        </p:nvGraphicFramePr>
        <p:xfrm>
          <a:off x="365157" y="1987214"/>
          <a:ext cx="11494332" cy="3925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9602">
                  <a:extLst>
                    <a:ext uri="{9D8B030D-6E8A-4147-A177-3AD203B41FA5}">
                      <a16:colId xmlns:a16="http://schemas.microsoft.com/office/drawing/2014/main" val="1569497407"/>
                    </a:ext>
                  </a:extLst>
                </a:gridCol>
                <a:gridCol w="3213042">
                  <a:extLst>
                    <a:ext uri="{9D8B030D-6E8A-4147-A177-3AD203B41FA5}">
                      <a16:colId xmlns:a16="http://schemas.microsoft.com/office/drawing/2014/main" val="2454652413"/>
                    </a:ext>
                  </a:extLst>
                </a:gridCol>
                <a:gridCol w="4701290">
                  <a:extLst>
                    <a:ext uri="{9D8B030D-6E8A-4147-A177-3AD203B41FA5}">
                      <a16:colId xmlns:a16="http://schemas.microsoft.com/office/drawing/2014/main" val="3275725684"/>
                    </a:ext>
                  </a:extLst>
                </a:gridCol>
                <a:gridCol w="845127">
                  <a:extLst>
                    <a:ext uri="{9D8B030D-6E8A-4147-A177-3AD203B41FA5}">
                      <a16:colId xmlns:a16="http://schemas.microsoft.com/office/drawing/2014/main" val="1082276577"/>
                    </a:ext>
                  </a:extLst>
                </a:gridCol>
                <a:gridCol w="900546">
                  <a:extLst>
                    <a:ext uri="{9D8B030D-6E8A-4147-A177-3AD203B41FA5}">
                      <a16:colId xmlns:a16="http://schemas.microsoft.com/office/drawing/2014/main" val="3283576792"/>
                    </a:ext>
                  </a:extLst>
                </a:gridCol>
                <a:gridCol w="1454725">
                  <a:extLst>
                    <a:ext uri="{9D8B030D-6E8A-4147-A177-3AD203B41FA5}">
                      <a16:colId xmlns:a16="http://schemas.microsoft.com/office/drawing/2014/main" val="982481998"/>
                    </a:ext>
                  </a:extLst>
                </a:gridCol>
              </a:tblGrid>
              <a:tr h="56083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องค์ประกอบการ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b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ผู้ดำเนินงาน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extLst>
                  <a:ext uri="{0D108BD9-81ED-4DB2-BD59-A6C34878D82A}">
                    <a16:rowId xmlns:a16="http://schemas.microsoft.com/office/drawing/2014/main" val="3447456092"/>
                  </a:ext>
                </a:extLst>
              </a:tr>
              <a:tr h="1121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ประสิทธิภาพในการ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ดำเนินงานตาม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หลักภารกิจพื้นที่/ท้องถิ่น ภูมิภาค จังหวัด กลุ่มจังหวัด หรือการบูรณาการการ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ดำเนินงานหลาย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พื้นที่หรือหลายหน่วยงาน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Area Based) 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7155" algn="l"/>
                        </a:tabLs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extLst>
                  <a:ext uri="{0D108BD9-81ED-4DB2-BD59-A6C34878D82A}">
                    <a16:rowId xmlns:a16="http://schemas.microsoft.com/office/drawing/2014/main" val="2343023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669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77335" y="343786"/>
            <a:ext cx="8596668" cy="1320800"/>
          </a:xfrm>
          <a:prstGeom prst="rect">
            <a:avLst/>
          </a:prstGeom>
        </p:spPr>
        <p:txBody>
          <a:bodyPr vert="horz" lIns="91440" tIns="45721" rIns="91440" bIns="45721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การกำหนดตัวชี้วัดของกรมพัฒนาฝีมือแรงงาน ตามมาตรา 44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7956837"/>
              </p:ext>
            </p:extLst>
          </p:nvPr>
        </p:nvGraphicFramePr>
        <p:xfrm>
          <a:off x="103908" y="1284994"/>
          <a:ext cx="12011891" cy="3925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6696">
                  <a:extLst>
                    <a:ext uri="{9D8B030D-6E8A-4147-A177-3AD203B41FA5}">
                      <a16:colId xmlns:a16="http://schemas.microsoft.com/office/drawing/2014/main" val="1569497407"/>
                    </a:ext>
                  </a:extLst>
                </a:gridCol>
                <a:gridCol w="3357717">
                  <a:extLst>
                    <a:ext uri="{9D8B030D-6E8A-4147-A177-3AD203B41FA5}">
                      <a16:colId xmlns:a16="http://schemas.microsoft.com/office/drawing/2014/main" val="2454652413"/>
                    </a:ext>
                  </a:extLst>
                </a:gridCol>
                <a:gridCol w="5057079">
                  <a:extLst>
                    <a:ext uri="{9D8B030D-6E8A-4147-A177-3AD203B41FA5}">
                      <a16:colId xmlns:a16="http://schemas.microsoft.com/office/drawing/2014/main" val="3275725684"/>
                    </a:ext>
                  </a:extLst>
                </a:gridCol>
                <a:gridCol w="949036">
                  <a:extLst>
                    <a:ext uri="{9D8B030D-6E8A-4147-A177-3AD203B41FA5}">
                      <a16:colId xmlns:a16="http://schemas.microsoft.com/office/drawing/2014/main" val="1082276577"/>
                    </a:ext>
                  </a:extLst>
                </a:gridCol>
                <a:gridCol w="900546">
                  <a:extLst>
                    <a:ext uri="{9D8B030D-6E8A-4147-A177-3AD203B41FA5}">
                      <a16:colId xmlns:a16="http://schemas.microsoft.com/office/drawing/2014/main" val="3283576792"/>
                    </a:ext>
                  </a:extLst>
                </a:gridCol>
                <a:gridCol w="1350817">
                  <a:extLst>
                    <a:ext uri="{9D8B030D-6E8A-4147-A177-3AD203B41FA5}">
                      <a16:colId xmlns:a16="http://schemas.microsoft.com/office/drawing/2014/main" val="982481998"/>
                    </a:ext>
                  </a:extLst>
                </a:gridCol>
              </a:tblGrid>
              <a:tr h="56083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b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ผู้ดำเนินงาน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extLst>
                  <a:ext uri="{0D108BD9-81ED-4DB2-BD59-A6C34878D82A}">
                    <a16:rowId xmlns:a16="http://schemas.microsoft.com/office/drawing/2014/main" val="3447456092"/>
                  </a:ext>
                </a:extLst>
              </a:tr>
              <a:tr h="1402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(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Innovation Based)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97155" algn="l"/>
                        </a:tabLst>
                      </a:pP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การพัฒนาระบบการทดสอบมาตรฐานฝีมือแรงงาน (ภาคความรู้) ด้วยระบบเล็กทรอนิกส์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97155" algn="l"/>
                        </a:tabLst>
                      </a:pP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(e-Testing Systems)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97155" algn="l"/>
                        </a:tabLst>
                      </a:pP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ประสิทธิภาพการเบิกจ่ายงบประมาณ(บังคับ)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 </a:t>
                      </a:r>
                      <a:endParaRPr lang="th-TH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กค.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สพร./สนพ.</a:t>
                      </a:r>
                      <a:endParaRPr lang="en-US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ทุกหน่วยงานภายในกรม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extLst>
                  <a:ext uri="{0D108BD9-81ED-4DB2-BD59-A6C34878D82A}">
                    <a16:rowId xmlns:a16="http://schemas.microsoft.com/office/drawing/2014/main" val="1541823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683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77335" y="343786"/>
            <a:ext cx="8596668" cy="1320800"/>
          </a:xfrm>
          <a:prstGeom prst="rect">
            <a:avLst/>
          </a:prstGeom>
        </p:spPr>
        <p:txBody>
          <a:bodyPr vert="horz" lIns="91440" tIns="45721" rIns="91440" bIns="45721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การกำหนดตัวชี้วัดของกรมพัฒนาฝีมือแรงงาน ตามมาตรา 44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2954365"/>
              </p:ext>
            </p:extLst>
          </p:nvPr>
        </p:nvGraphicFramePr>
        <p:xfrm>
          <a:off x="173182" y="1284994"/>
          <a:ext cx="11845637" cy="41010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204">
                  <a:extLst>
                    <a:ext uri="{9D8B030D-6E8A-4147-A177-3AD203B41FA5}">
                      <a16:colId xmlns:a16="http://schemas.microsoft.com/office/drawing/2014/main" val="1569497407"/>
                    </a:ext>
                  </a:extLst>
                </a:gridCol>
                <a:gridCol w="3311244">
                  <a:extLst>
                    <a:ext uri="{9D8B030D-6E8A-4147-A177-3AD203B41FA5}">
                      <a16:colId xmlns:a16="http://schemas.microsoft.com/office/drawing/2014/main" val="2454652413"/>
                    </a:ext>
                  </a:extLst>
                </a:gridCol>
                <a:gridCol w="5517752">
                  <a:extLst>
                    <a:ext uri="{9D8B030D-6E8A-4147-A177-3AD203B41FA5}">
                      <a16:colId xmlns:a16="http://schemas.microsoft.com/office/drawing/2014/main" val="3275725684"/>
                    </a:ext>
                  </a:extLst>
                </a:gridCol>
                <a:gridCol w="706582">
                  <a:extLst>
                    <a:ext uri="{9D8B030D-6E8A-4147-A177-3AD203B41FA5}">
                      <a16:colId xmlns:a16="http://schemas.microsoft.com/office/drawing/2014/main" val="1082276577"/>
                    </a:ext>
                  </a:extLst>
                </a:gridCol>
                <a:gridCol w="755072">
                  <a:extLst>
                    <a:ext uri="{9D8B030D-6E8A-4147-A177-3AD203B41FA5}">
                      <a16:colId xmlns:a16="http://schemas.microsoft.com/office/drawing/2014/main" val="3283576792"/>
                    </a:ext>
                  </a:extLst>
                </a:gridCol>
                <a:gridCol w="1163783">
                  <a:extLst>
                    <a:ext uri="{9D8B030D-6E8A-4147-A177-3AD203B41FA5}">
                      <a16:colId xmlns:a16="http://schemas.microsoft.com/office/drawing/2014/main" val="982481998"/>
                    </a:ext>
                  </a:extLst>
                </a:gridCol>
              </a:tblGrid>
              <a:tr h="56083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องค์ประกอบการประเมิน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ประเด็นการประเมิน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  <a:br>
                        <a:rPr lang="th-TH" sz="2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ผู้ดำเนินงาน</a:t>
                      </a:r>
                      <a:endParaRPr lang="en-US" sz="260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 anchor="ctr"/>
                </a:tc>
                <a:extLst>
                  <a:ext uri="{0D108BD9-81ED-4DB2-BD59-A6C34878D82A}">
                    <a16:rowId xmlns:a16="http://schemas.microsoft.com/office/drawing/2014/main" val="3447456092"/>
                  </a:ext>
                </a:extLst>
              </a:tr>
              <a:tr h="1402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ศักยภาพในการเป็นส่วน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ราชการที่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มีความสำคัญเชิง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ยุทธศาสตร์เพื่อ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การพัฒนาประเทศ ตามแผนหรือนโยบายระดับชาติ นโยบายของรัฐบาล (</a:t>
                      </a: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Potential Based) 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ประกอบกับผลการ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ประเมินโดย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องค์กรภายในและภายนอกประเทศ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marL="114300" indent="-1143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การ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จัดทำและดำเนินการตามแผนการ</a:t>
                      </a:r>
                      <a:r>
                        <a:rPr lang="th-TH" sz="26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ขับเคลื่อนยุทธศาสตร์</a:t>
                      </a: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ชาติ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94640" indent="-1835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การจัดทำแผนการขับเคลื่อนยุทธศาสตร์ชาติ ตามภารกิจ/บทบาท ของส่วนราชการ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94640" indent="-18351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ผลงานที่เกิดขึ้นจริงในแต่ละไตรมาส รวมทั้งผลการประเมินจากองค์กรภายในหรือภายนอกประเทศ(ถ้ามี)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6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7561" marR="17561" marT="0" marB="0"/>
                </a:tc>
                <a:extLst>
                  <a:ext uri="{0D108BD9-81ED-4DB2-BD59-A6C34878D82A}">
                    <a16:rowId xmlns:a16="http://schemas.microsoft.com/office/drawing/2014/main" val="40388042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93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7364"/>
          </a:xfrm>
        </p:spPr>
        <p:txBody>
          <a:bodyPr/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ปฏิทิน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8537380"/>
              </p:ext>
            </p:extLst>
          </p:nvPr>
        </p:nvGraphicFramePr>
        <p:xfrm>
          <a:off x="360219" y="1759527"/>
          <a:ext cx="11658600" cy="417474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944323">
                  <a:extLst>
                    <a:ext uri="{9D8B030D-6E8A-4147-A177-3AD203B41FA5}">
                      <a16:colId xmlns:a16="http://schemas.microsoft.com/office/drawing/2014/main" val="1081192871"/>
                    </a:ext>
                  </a:extLst>
                </a:gridCol>
                <a:gridCol w="9714277">
                  <a:extLst>
                    <a:ext uri="{9D8B030D-6E8A-4147-A177-3AD203B41FA5}">
                      <a16:colId xmlns:a16="http://schemas.microsoft.com/office/drawing/2014/main" val="1471115826"/>
                    </a:ext>
                  </a:extLst>
                </a:gridCol>
              </a:tblGrid>
              <a:tr h="3706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3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3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3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3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3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3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16691"/>
                  </a:ext>
                </a:extLst>
              </a:tr>
              <a:tr h="413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 ม.ค. 60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 spc="-3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ประชุมมอบหมายตัวชี้วัดตามมาตรการปรับปรุงประสิทธิภาพในการปฏิบัติราชการ </a:t>
                      </a:r>
                      <a:r>
                        <a:rPr lang="en-US" sz="3200" spc="-3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spc="-3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3200" spc="-3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3200" spc="-3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มาตรา 44)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กรมพัฒนาฝีมือแรงงาน ประจำปีงบประมาณ พ.ศ. 2560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6375249"/>
                  </a:ext>
                </a:extLst>
              </a:tr>
              <a:tr h="3027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13 ม.ค. 60</a:t>
                      </a:r>
                      <a:endParaRPr lang="en-US" sz="3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 spc="-3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เจ้าภาพตัวชี้วัดตามมาตรา 44 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จัดทำรายละเอียดตัวชี้วัด </a:t>
                      </a:r>
                      <a:r>
                        <a:rPr lang="th-TH" sz="32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32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KPI Template</a:t>
                      </a:r>
                      <a:r>
                        <a:rPr lang="th-TH" sz="3200" b="1" u="sng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3200" b="1" u="sng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3200" b="1" u="sng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32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ส่ง</a:t>
                      </a: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กลุ่มพัฒนาระบบบริหาร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563095"/>
                  </a:ext>
                </a:extLst>
              </a:tr>
              <a:tr h="605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 – 17 ก.พ. 60</a:t>
                      </a:r>
                      <a:endParaRPr lang="en-US" sz="3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ระชุมเชิงปฏิบัติการชี้แจงกรอบการประเมินผลตัวชี้วัดตามมาตรการปรับปรุงประสิทธิภาพในการปฏิบัติราชการ (มาตรา 44) และตัวชี้วัดของหน่วยงานภายในกรมพัฒนาฝีมือแรงงาน ประจำปีงบประมาณ พ.ศ. 2560</a:t>
                      </a:r>
                      <a:endParaRPr lang="en-US" sz="3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8567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925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134" y="290945"/>
            <a:ext cx="8596668" cy="727364"/>
          </a:xfrm>
        </p:spPr>
        <p:txBody>
          <a:bodyPr/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ปฏิทิน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413269"/>
              </p:ext>
            </p:extLst>
          </p:nvPr>
        </p:nvGraphicFramePr>
        <p:xfrm>
          <a:off x="166255" y="921327"/>
          <a:ext cx="11887200" cy="545824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260408">
                  <a:extLst>
                    <a:ext uri="{9D8B030D-6E8A-4147-A177-3AD203B41FA5}">
                      <a16:colId xmlns:a16="http://schemas.microsoft.com/office/drawing/2014/main" val="1081192871"/>
                    </a:ext>
                  </a:extLst>
                </a:gridCol>
                <a:gridCol w="10626792">
                  <a:extLst>
                    <a:ext uri="{9D8B030D-6E8A-4147-A177-3AD203B41FA5}">
                      <a16:colId xmlns:a16="http://schemas.microsoft.com/office/drawing/2014/main" val="1471115826"/>
                    </a:ext>
                  </a:extLst>
                </a:gridCol>
              </a:tblGrid>
              <a:tr h="3706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16691"/>
                  </a:ext>
                </a:extLst>
              </a:tr>
              <a:tr h="2119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ก.พ. 60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กรมพัฒนาฝีมือแรงงานเก็บข้อมูลผลการดำเนินงานตัวชี้วัด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24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(1 ต.ค.59 – 28 ก.พ. 60)เพื่อใช้ในการรายงานผลการดำเนินงานตัวชี้วัดดังต่อไปนี้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122680" indent="-98996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จากข้อมูลการรายงานผลการดำเนินงานในแต่ละตัวชี้วัดรวมทั้งจากระบบรายงานผลการพัฒนาฝีมือ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แรงงาน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     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ระบบคลังข้อมูล (</a:t>
                      </a:r>
                      <a:r>
                        <a:rPr lang="en-US" sz="2400" u="sng" dirty="0">
                          <a:solidFill>
                            <a:srgbClr val="0563C1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  <a:hlinkClick r:id="rId2"/>
                        </a:rPr>
                        <a:t>http://datacenter.dsd.go.th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122680" indent="-98996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จากข้อมูลการรายงานผลการดำเนินงานตาม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MS Mincho"/>
                          <a:cs typeface="TH SarabunPSK" panose="020B0500040200020003" pitchFamily="34" charset="-34"/>
                        </a:rPr>
                        <a:t>สร้างความรับรู้ความเข้าใจแก่ประชาชน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122680" indent="-98996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จากข้อมูลการรายงานผลการดำเนินงานในแต่ละตัวชี้วัดและจากระบบการบริหารการเงินการคลัง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ภาครัฐ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     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แบบ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อิเล็กทรอนิกส์ (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GFMIS)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122680" indent="-98996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ากข้อมูลรายงานผลการดำเนินงานตามตัวชี้วัดการจัดทำและดำเนินการตามแผนการขับเคลื่อนยุทธศาสตร์ชาติ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925297"/>
                  </a:ext>
                </a:extLst>
              </a:tr>
              <a:tr h="9083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 มี.ค. 60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หน่วยงานภายในกรมสรุปข้อมูลผลการดำเนินงาน</a:t>
                      </a:r>
                      <a:r>
                        <a:rPr lang="th-TH" sz="24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 5 เดือน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(</a:t>
                      </a:r>
                      <a:r>
                        <a:rPr lang="th-TH" sz="2400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1 ต.ค. 59 – 28 ก.พ. 60</a:t>
                      </a:r>
                      <a:r>
                        <a:rPr lang="en-US" sz="2400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)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 และจัดส่งรายงานผลการปฏิบัติ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ราชการ</a:t>
                      </a:r>
                      <a:b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ให้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กลุ่มพัฒนาระบบ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บริหารซึ่ง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ประกอบด้วย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  <a:p>
                      <a:pPr marL="22098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11150" algn="l"/>
                        </a:tabLst>
                      </a:pPr>
                      <a:r>
                        <a:rPr lang="th-TH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1)	รายงานการประเมินผลตนเอง </a:t>
                      </a:r>
                      <a:r>
                        <a:rPr lang="th-TH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Angsana New" panose="02020603050405020304" pitchFamily="18" charset="-34"/>
                        </a:rPr>
                        <a:t>Self Assessment Report : SAR)</a:t>
                      </a:r>
                      <a:r>
                        <a:rPr lang="th-TH" sz="2400" spc="-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 5 เดือน (1 ต.ค. 59 – 28 ก.พ. 60) </a:t>
                      </a:r>
                      <a:r>
                        <a:rPr lang="th-TH" sz="2400" b="1" u="sng" spc="-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2 </a:t>
                      </a:r>
                      <a:r>
                        <a:rPr lang="th-TH" sz="2400" b="1" u="sng" spc="-4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ชุด </a:t>
                      </a:r>
                      <a:r>
                        <a:rPr lang="th-TH" sz="2400" spc="-4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spc="-4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เจ้าภาพในส่วนกลาง)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  <a:p>
                      <a:pPr marL="220980"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11150" algn="l"/>
                        </a:tabLst>
                      </a:pPr>
                      <a:r>
                        <a:rPr lang="th-TH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2)	แผ่นบันทึกข้อมูล </a:t>
                      </a:r>
                      <a:r>
                        <a:rPr lang="th-TH" sz="24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1 แผ่น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5673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972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116" y="429491"/>
            <a:ext cx="8596668" cy="734291"/>
          </a:xfrm>
        </p:spPr>
        <p:txBody>
          <a:bodyPr/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ปฏิทิน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0458301"/>
              </p:ext>
            </p:extLst>
          </p:nvPr>
        </p:nvGraphicFramePr>
        <p:xfrm>
          <a:off x="311727" y="1401618"/>
          <a:ext cx="11700164" cy="430485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440873">
                  <a:extLst>
                    <a:ext uri="{9D8B030D-6E8A-4147-A177-3AD203B41FA5}">
                      <a16:colId xmlns:a16="http://schemas.microsoft.com/office/drawing/2014/main" val="1081192871"/>
                    </a:ext>
                  </a:extLst>
                </a:gridCol>
                <a:gridCol w="10259291">
                  <a:extLst>
                    <a:ext uri="{9D8B030D-6E8A-4147-A177-3AD203B41FA5}">
                      <a16:colId xmlns:a16="http://schemas.microsoft.com/office/drawing/2014/main" val="1471115826"/>
                    </a:ext>
                  </a:extLst>
                </a:gridCol>
              </a:tblGrid>
              <a:tr h="3194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166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17 มี.ค. 60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กรมพัฒนาฝีมือแรงงานจัดทำรายงานการประเมินผลการดำเนินงาน</a:t>
                      </a:r>
                      <a: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ตัวชี้วัดตาม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มาตรา 44 </a:t>
                      </a:r>
                      <a:r>
                        <a:rPr lang="th-TH" sz="2400" b="1" u="sng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 5 เดือน</a:t>
                      </a:r>
                      <a:r>
                        <a:rPr lang="en-US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(1 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ต.ค. </a:t>
                      </a:r>
                      <a:r>
                        <a:rPr lang="en-US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59 – 28 </a:t>
                      </a:r>
                      <a: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ก.พ. </a:t>
                      </a:r>
                      <a:r>
                        <a:rPr lang="en-US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60)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ส่ง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สำนักงาน ก.พ.ร. 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63752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31 ก.ค. 60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กรมพัฒนาฝีมือแรงงานเก็บข้อมูลผลการดำเนินงานตัวชี้วัด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</a:t>
                      </a:r>
                      <a:r>
                        <a:rPr lang="en-US" sz="24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th-TH" sz="2400" b="1" u="sng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เดือน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 ต.ค.59 – 31 ก.ค. 60) เพื่อใช้ในการรายงาน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ผล</a:t>
                      </a:r>
                      <a:b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ดำเนินงานตัวชี้วัดดังต่อไปนี้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212850" indent="-9906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12850" algn="l"/>
                        </a:tabLs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1 จากข้อมูลการรายงานผลการดำเนินงานในแต่ละตัวชี้วัดรวมทั้งจากระบบรายงานผลการพัฒนาฝีมือ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แรงงาน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     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และระบบ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คลังข้อมูล (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http://datacenter.dsd.go.th)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212850" indent="-9906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12850" algn="l"/>
                        </a:tabLs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2 จากข้อมูลการรายงานผลการดำเนินงานตาม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ตัวชี้วัดการ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สร้างความรับรู้ความเข้าใจแก่ประชาชน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212850" indent="-9906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12850" algn="l"/>
                        </a:tabLs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4 จากข้อมูลการรายงานผลการดำเนินงานในแต่ละตัวชี้วัดและจากระบบการบริหารการเงินการคลัง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ภาครัฐ</a:t>
                      </a:r>
                      <a:b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2400" baseline="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แบบ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อิเล็กทรอนิกส์ (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GFMIS)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1212850" indent="-99060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12850" algn="l"/>
                        </a:tabLs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องค์ประกอบที่ 5 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จากข้อมูลรายงานผลการดำเนินงานตามตัวชี้วัดการจัดทำและดำเนินการตามแผนการ</a:t>
                      </a:r>
                      <a:r>
                        <a:rPr lang="th-TH" sz="2400" spc="-60" baseline="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ขับเคลื่อนยุทธศาสตร์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ชาติ</a:t>
                      </a:r>
                      <a:endParaRPr lang="en-US" sz="2400" spc="-6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5630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29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480" y="997527"/>
            <a:ext cx="8596668" cy="768927"/>
          </a:xfrm>
        </p:spPr>
        <p:txBody>
          <a:bodyPr/>
          <a:lstStyle/>
          <a:p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ปฏิทิน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6561950"/>
              </p:ext>
            </p:extLst>
          </p:nvPr>
        </p:nvGraphicFramePr>
        <p:xfrm>
          <a:off x="228599" y="1995054"/>
          <a:ext cx="11838709" cy="36525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724891">
                  <a:extLst>
                    <a:ext uri="{9D8B030D-6E8A-4147-A177-3AD203B41FA5}">
                      <a16:colId xmlns:a16="http://schemas.microsoft.com/office/drawing/2014/main" val="1081192871"/>
                    </a:ext>
                  </a:extLst>
                </a:gridCol>
                <a:gridCol w="10113818">
                  <a:extLst>
                    <a:ext uri="{9D8B030D-6E8A-4147-A177-3AD203B41FA5}">
                      <a16:colId xmlns:a16="http://schemas.microsoft.com/office/drawing/2014/main" val="1471115826"/>
                    </a:ext>
                  </a:extLst>
                </a:gridCol>
              </a:tblGrid>
              <a:tr h="3194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6811" marR="46811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3166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ส.ค. 60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หน่วยงานภายในกรมสรุปข้อมูลผลการดำเนินงาน</a:t>
                      </a:r>
                      <a:r>
                        <a:rPr lang="th-TH" sz="2800" b="1" u="sng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</a:t>
                      </a:r>
                      <a:r>
                        <a:rPr lang="en-US" sz="2800" b="1" u="sng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th-TH" sz="2800" b="1" u="sng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th-TH" sz="2800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(1 ต.ค. 59 – 31 ก.ค. 60)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และจัดส่งรายงานผลการปฏิบัติราชการให้กลุ่มพัฒนาระบบ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บริหารซึ่ง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ประกอบด้วย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20193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1930" algn="l"/>
                        </a:tabLs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1)	</a:t>
                      </a: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รายงานการประเมินผลตนเอง </a:t>
                      </a:r>
                      <a:r>
                        <a:rPr lang="th-TH" sz="2800" b="1" u="sng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b="1" u="sng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Self Assessment Report: SAR</a:t>
                      </a:r>
                      <a:r>
                        <a:rPr lang="th-TH" sz="2800" b="1" u="sng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 10 เดือน (1 ต.ค. 59 – 31 ก.ค. 60) </a:t>
                      </a:r>
                      <a:r>
                        <a:rPr lang="th-TH" sz="2800" b="1" u="sng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2 ชุด</a:t>
                      </a:r>
                      <a:r>
                        <a:rPr lang="th-TH" sz="2800" spc="-4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(เจ้าภาพในส่วนกลาง)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  <a:p>
                      <a:pPr marL="22542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2)	แผ่นบันทึกข้อมูล 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จำนวน 1 แผ่น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856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 ส.ค. 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กรมพัฒนาฝีมือแรงงานจัดทำรายงานการประเมินผลการดำเนินงาน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ตัวชี้วัดตาม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มาตรา 44 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ส่ง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สำนักงาน ก.พ.ร. 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รอบ 10 เดือน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925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544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67245"/>
            <a:ext cx="10119230" cy="2806617"/>
          </a:xfr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r>
              <a:rPr lang="th-TH" sz="72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การประเมินการปฏิบัติ</a:t>
            </a:r>
            <a:r>
              <a:rPr lang="th-TH" sz="7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ราชการ</a:t>
            </a:r>
            <a:br>
              <a:rPr lang="th-TH" sz="7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7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72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</a:t>
            </a:r>
            <a:r>
              <a:rPr lang="th-TH" sz="7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ราชการ ระดับ</a:t>
            </a:r>
            <a:r>
              <a:rPr lang="th-TH" sz="72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หน่วยงานภายใน </a:t>
            </a:r>
            <a:r>
              <a:rPr lang="th-TH" sz="7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</a:t>
            </a:r>
            <a:r>
              <a:rPr lang="th-TH" sz="72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 พ.ศ. 2560</a:t>
            </a:r>
            <a:endParaRPr lang="en-US" sz="72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1276" y="4182773"/>
            <a:ext cx="6987645" cy="850107"/>
          </a:xfrm>
        </p:spPr>
        <p:txBody>
          <a:bodyPr>
            <a:normAutofit/>
          </a:bodyPr>
          <a:lstStyle/>
          <a:p>
            <a:pPr algn="r"/>
            <a:r>
              <a:rPr lang="th-TH" dirty="0" smtClean="0"/>
              <a:t>กรมพัฒนาฝีมือแรงงาน</a:t>
            </a:r>
          </a:p>
          <a:p>
            <a:pPr algn="r"/>
            <a:r>
              <a:rPr lang="th-TH" dirty="0" smtClean="0"/>
              <a:t>กลุ่มพัฒนาระบบบริหาร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14751" y="5057125"/>
            <a:ext cx="1414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16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กุมภาพันธ์ </a:t>
            </a:r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2560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716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296" y="-55418"/>
            <a:ext cx="10018713" cy="1000127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6911050"/>
              </p:ext>
            </p:extLst>
          </p:nvPr>
        </p:nvGraphicFramePr>
        <p:xfrm>
          <a:off x="230115" y="704198"/>
          <a:ext cx="11715752" cy="53547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1513">
                  <a:extLst>
                    <a:ext uri="{9D8B030D-6E8A-4147-A177-3AD203B41FA5}">
                      <a16:colId xmlns:a16="http://schemas.microsoft.com/office/drawing/2014/main" val="558275360"/>
                    </a:ext>
                  </a:extLst>
                </a:gridCol>
                <a:gridCol w="7172325">
                  <a:extLst>
                    <a:ext uri="{9D8B030D-6E8A-4147-A177-3AD203B41FA5}">
                      <a16:colId xmlns:a16="http://schemas.microsoft.com/office/drawing/2014/main" val="3269901032"/>
                    </a:ext>
                  </a:extLst>
                </a:gridCol>
                <a:gridCol w="978694">
                  <a:extLst>
                    <a:ext uri="{9D8B030D-6E8A-4147-A177-3AD203B41FA5}">
                      <a16:colId xmlns:a16="http://schemas.microsoft.com/office/drawing/2014/main" val="4231553422"/>
                    </a:ext>
                  </a:extLst>
                </a:gridCol>
                <a:gridCol w="971551">
                  <a:extLst>
                    <a:ext uri="{9D8B030D-6E8A-4147-A177-3AD203B41FA5}">
                      <a16:colId xmlns:a16="http://schemas.microsoft.com/office/drawing/2014/main" val="3592404708"/>
                    </a:ext>
                  </a:extLst>
                </a:gridCol>
                <a:gridCol w="1100139">
                  <a:extLst>
                    <a:ext uri="{9D8B030D-6E8A-4147-A177-3AD203B41FA5}">
                      <a16:colId xmlns:a16="http://schemas.microsoft.com/office/drawing/2014/main" val="710388828"/>
                    </a:ext>
                  </a:extLst>
                </a:gridCol>
                <a:gridCol w="821530">
                  <a:extLst>
                    <a:ext uri="{9D8B030D-6E8A-4147-A177-3AD203B41FA5}">
                      <a16:colId xmlns:a16="http://schemas.microsoft.com/office/drawing/2014/main" val="161761202"/>
                    </a:ext>
                  </a:extLst>
                </a:gridCol>
              </a:tblGrid>
              <a:tr h="222060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2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2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200" b="1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extLst>
                  <a:ext uri="{0D108BD9-81ED-4DB2-BD59-A6C34878D82A}">
                    <a16:rowId xmlns:a16="http://schemas.microsoft.com/office/drawing/2014/main" val="2209600199"/>
                  </a:ext>
                </a:extLst>
              </a:tr>
              <a:tr h="19807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2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2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2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81154"/>
                  </a:ext>
                </a:extLst>
              </a:tr>
              <a:tr h="188396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องค์ประกอบที่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 (Functional Based)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extLst>
                  <a:ext uri="{0D108BD9-81ED-4DB2-BD59-A6C34878D82A}">
                    <a16:rowId xmlns:a16="http://schemas.microsoft.com/office/drawing/2014/main" val="3082031682"/>
                  </a:ext>
                </a:extLst>
              </a:tr>
              <a:tr h="376791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หน่วยงานประเภทที่ 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(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สพร.)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หน่วยงานประเภทที่ 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(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สนพ.)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extLst>
                  <a:ext uri="{0D108BD9-81ED-4DB2-BD59-A6C34878D82A}">
                    <a16:rowId xmlns:a16="http://schemas.microsoft.com/office/drawing/2014/main" val="2573364357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สำเร็จของร้อยละเฉลี่ยถ่วงน้ำหนักในการบรรลุการประเมินส่วนราชการตามมาตรการปรับปรุงประสิทธิภาพในการปฏิบัติราชการ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มาตรา 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44)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extLst>
                  <a:ext uri="{0D108BD9-81ED-4DB2-BD59-A6C34878D82A}">
                    <a16:rowId xmlns:a16="http://schemas.microsoft.com/office/drawing/2014/main" val="3704082118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ระดับความสำเร็จของการเพิ่มขึ้นของสาขาและศูนย์ทดสอบมาตรฐานฝีมือแรงงานที่ได้รับ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อนุญาตจาก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10.5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extLst>
                  <a:ext uri="{0D108BD9-81ED-4DB2-BD59-A6C34878D82A}">
                    <a16:rowId xmlns:a16="http://schemas.microsoft.com/office/drawing/2014/main" val="3370825870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1.2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พัฒนาศักยภาพแรงงานเพื่อรองรับการจ่าย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ค่าจ้างตาม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มาตรฐานฝีมือ(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 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สาขาอาชีพ)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4,100 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extLst>
                  <a:ext uri="{0D108BD9-81ED-4DB2-BD59-A6C34878D82A}">
                    <a16:rowId xmlns:a16="http://schemas.microsoft.com/office/drawing/2014/main" val="2411618186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1.2.1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2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รับการพัฒนาในรายการ พัฒนาศักยภาพแรงงานเพื่อรองรับการจ่าย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ค่าจ้างตาม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มาตรฐานฝีมือ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5.5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extLst>
                  <a:ext uri="{0D108BD9-81ED-4DB2-BD59-A6C34878D82A}">
                    <a16:rowId xmlns:a16="http://schemas.microsoft.com/office/drawing/2014/main" val="3963564830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1.2.2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2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การพัฒนาในรายการ พัฒนาศักยภาพแรงงานเพื่อรองรับการจ่าย</a:t>
                      </a: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ค่าจ้าง</a:t>
                      </a:r>
                      <a:r>
                        <a:rPr lang="en-US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2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ตาม</a:t>
                      </a:r>
                      <a:r>
                        <a:rPr lang="th-TH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มาตรฐานฝีมือ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5.5</a:t>
                      </a:r>
                      <a:endParaRPr lang="en-US" sz="22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9515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09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096" y="-78583"/>
            <a:ext cx="10018713" cy="1000127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6621049"/>
              </p:ext>
            </p:extLst>
          </p:nvPr>
        </p:nvGraphicFramePr>
        <p:xfrm>
          <a:off x="106291" y="831489"/>
          <a:ext cx="12022935" cy="56093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9120">
                  <a:extLst>
                    <a:ext uri="{9D8B030D-6E8A-4147-A177-3AD203B41FA5}">
                      <a16:colId xmlns:a16="http://schemas.microsoft.com/office/drawing/2014/main" val="558275360"/>
                    </a:ext>
                  </a:extLst>
                </a:gridCol>
                <a:gridCol w="6940404">
                  <a:extLst>
                    <a:ext uri="{9D8B030D-6E8A-4147-A177-3AD203B41FA5}">
                      <a16:colId xmlns:a16="http://schemas.microsoft.com/office/drawing/2014/main" val="3269901032"/>
                    </a:ext>
                  </a:extLst>
                </a:gridCol>
                <a:gridCol w="1228726">
                  <a:extLst>
                    <a:ext uri="{9D8B030D-6E8A-4147-A177-3AD203B41FA5}">
                      <a16:colId xmlns:a16="http://schemas.microsoft.com/office/drawing/2014/main" val="4231553422"/>
                    </a:ext>
                  </a:extLst>
                </a:gridCol>
                <a:gridCol w="1107283">
                  <a:extLst>
                    <a:ext uri="{9D8B030D-6E8A-4147-A177-3AD203B41FA5}">
                      <a16:colId xmlns:a16="http://schemas.microsoft.com/office/drawing/2014/main" val="3592404708"/>
                    </a:ext>
                  </a:extLst>
                </a:gridCol>
                <a:gridCol w="1092994">
                  <a:extLst>
                    <a:ext uri="{9D8B030D-6E8A-4147-A177-3AD203B41FA5}">
                      <a16:colId xmlns:a16="http://schemas.microsoft.com/office/drawing/2014/main" val="710388828"/>
                    </a:ext>
                  </a:extLst>
                </a:gridCol>
                <a:gridCol w="964408">
                  <a:extLst>
                    <a:ext uri="{9D8B030D-6E8A-4147-A177-3AD203B41FA5}">
                      <a16:colId xmlns:a16="http://schemas.microsoft.com/office/drawing/2014/main" val="161761202"/>
                    </a:ext>
                  </a:extLst>
                </a:gridCol>
              </a:tblGrid>
              <a:tr h="222060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16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600" b="1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extLst>
                  <a:ext uri="{0D108BD9-81ED-4DB2-BD59-A6C34878D82A}">
                    <a16:rowId xmlns:a16="http://schemas.microsoft.com/office/drawing/2014/main" val="2209600199"/>
                  </a:ext>
                </a:extLst>
              </a:tr>
              <a:tr h="19807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16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6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81154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1.3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ร้อยละของค่าเป้าหมายผู้ปฏิบัติงานในสาขาอาชีพที่อาจเป็นอันตรายต่อ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สาธารณะ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ประเมินและ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รับรอง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ว่าเป็นผู้มีความรู้ความสามารถในวิชาชีพที่ประเมิน 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2400" u="sng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สาขาอาชีพช่างไฟฟ้าภายในอาคาร)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10.5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รร.</a:t>
                      </a:r>
                      <a:endParaRPr lang="en-US" sz="1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49517" marR="49517" marT="0" marB="0"/>
                </a:tc>
                <a:extLst>
                  <a:ext uri="{0D108BD9-81ED-4DB2-BD59-A6C34878D82A}">
                    <a16:rowId xmlns:a16="http://schemas.microsoft.com/office/drawing/2014/main" val="108391818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การจัดทำมาตรฐานฝีมือแรงงานของผู้ประกอบอาชีพของสถาบันพัฒนาฝีมือแรงงานและสำนักงานพัฒนาฝีมือแรงงาน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3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 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1957269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ร้อยละเฉลี่ยถ่วงน้ำหนักในการบรรลุเป้าหมายตามแผนปฏิบัติราชการของหน่วยงาน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extLst>
                  <a:ext uri="{0D108BD9-81ED-4DB2-BD59-A6C34878D82A}">
                    <a16:rowId xmlns:a16="http://schemas.microsoft.com/office/drawing/2014/main" val="498009382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ร้อยละเฉลี่ยถ่วงน้ำหนักการดำเนินการในโครงการ พัฒนาฝีมือแรงงานร่วมเทิดทูนสถาบันพระมหากษัตริย์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5,000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extLst>
                  <a:ext uri="{0D108BD9-81ED-4DB2-BD59-A6C34878D82A}">
                    <a16:rowId xmlns:a16="http://schemas.microsoft.com/office/drawing/2014/main" val="71542727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3.1.1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8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spc="-8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spc="-8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รับการพัฒนาในกิจกรรม ฝึกอบรมฝีมือแรงงานตาม</a:t>
                      </a:r>
                      <a:r>
                        <a:rPr lang="th-TH" sz="2400" spc="-8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</a:t>
                      </a:r>
                      <a:r>
                        <a:rPr lang="en-US" sz="2400" spc="-8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spc="-8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spc="-8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อัน</a:t>
                      </a:r>
                      <a:r>
                        <a:rPr lang="th-TH" sz="2400" spc="-8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เนื่องมาจากพระราชดำริ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2067322264"/>
                  </a:ext>
                </a:extLst>
              </a:tr>
              <a:tr h="376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3.1.2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6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spc="-6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spc="-6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การพัฒนาในกิจกรรม ฝึกอบรมฝีมือแรงงานตาม</a:t>
                      </a:r>
                      <a:r>
                        <a:rPr lang="th-TH" sz="2400" spc="-6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</a:t>
                      </a:r>
                      <a:r>
                        <a:rPr lang="en-US" sz="2400" spc="-6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spc="-6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spc="-6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อัน</a:t>
                      </a:r>
                      <a:r>
                        <a:rPr lang="th-TH" sz="2400" spc="-6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เนื่องมาจากพระราชดำริ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113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116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557" y="850107"/>
            <a:ext cx="10018713" cy="781049"/>
          </a:xfrm>
        </p:spPr>
        <p:txBody>
          <a:bodyPr>
            <a:no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5450952"/>
              </p:ext>
            </p:extLst>
          </p:nvPr>
        </p:nvGraphicFramePr>
        <p:xfrm>
          <a:off x="300036" y="1952625"/>
          <a:ext cx="11794982" cy="3130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5220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7222497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913391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891815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50041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712018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9637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9637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3081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3.2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ร้อยละเฉลี่ยถ่วงน้ำหนักการดำเนินการในโครงการ ฝึกอบรมฝีมือแรงงานในพื้นที่จังหวัดชายแดนภาคใต้ (เป้าหมาย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extLst>
                  <a:ext uri="{0D108BD9-81ED-4DB2-BD59-A6C34878D82A}">
                    <a16:rowId xmlns:a16="http://schemas.microsoft.com/office/drawing/2014/main" val="2667765843"/>
                  </a:ext>
                </a:extLst>
              </a:tr>
              <a:tr h="3081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3.2.1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รับการพัฒนาในโครงการ ฝึกอบรมฝีมือแรงงานในพื้นที่จังหวัดชายแดนภาคใต้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4072356838"/>
                  </a:ext>
                </a:extLst>
              </a:tr>
              <a:tr h="3081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3.2.2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การพัฒนาในโครงการ ฝึกอบรมฝีมือแรงงานในพื้นที่จังหวัดชายแดนภาคใต้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454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480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1429" y="0"/>
            <a:ext cx="10018713" cy="928688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42876" y="1064418"/>
          <a:ext cx="11922919" cy="5022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24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892006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42988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28701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100137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842963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348113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34811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6962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ร้อยละเฉลี่ยถ่วงน้ำหนักการดำเนินการในโครงการ ฝึกอบรมฝีมือ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แรงงาน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ในพื้นที่เขต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พัฒนาเศรษฐกิจพิเศษ (เป้าหมาย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16,000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 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6962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รับการพัฒนาในโครงการ ฝึกอบรมฝีมือ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แรงงาน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800" spc="-60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พื้นที่เขตพัฒนาเศรษฐกิจพิเศษ (เตรียมเข้าทำงาน : เป้าหมาย </a:t>
                      </a:r>
                      <a:r>
                        <a:rPr lang="en-US" sz="2800" spc="-6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1,000 </a:t>
                      </a: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 </a:t>
                      </a:r>
                      <a:endParaRPr lang="en-US" sz="2800" spc="-6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508544022"/>
                  </a:ext>
                </a:extLst>
              </a:tr>
              <a:tr h="782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การพัฒนาในโครงการ ฝึกอบรมฝีมือแรงงานในพื้นที่เขตพัฒนาเศรษฐกิจพิเศษ (เตรียมเข้าทำงาน)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286148"/>
                  </a:ext>
                </a:extLst>
              </a:tr>
              <a:tr h="11740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</a:t>
                      </a:r>
                      <a:r>
                        <a:rPr lang="th-TH" sz="28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และติดตาม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สถานภาพภายใน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เดือน(บันทึกผลภายใน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 ฝึกอบรมฝีมือแรงงานในพื้นที่เขตพัฒนาเศรษฐกิจพิเศษ (เตรียมเข้าทำงาน)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604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903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1429" y="0"/>
            <a:ext cx="10018713" cy="928688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6209942"/>
              </p:ext>
            </p:extLst>
          </p:nvPr>
        </p:nvGraphicFramePr>
        <p:xfrm>
          <a:off x="460285" y="935615"/>
          <a:ext cx="11765756" cy="57423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2729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7055419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21557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70637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715289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410171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820341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12305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3.3.3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และติดตาม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สถานภาพภายใน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เดือน(บันทึกผลภายใน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 ฝึกอบรมฝีมือแรงงานในพื้นที่เขตพัฒนาเศรษฐกิจพิเศษ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เตรียมเข้าทำงาน)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030282698"/>
                  </a:ext>
                </a:extLst>
              </a:tr>
              <a:tr h="820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3.3.4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รับการพัฒนาในโครงการ ฝึกอบรมฝีมือแรงงานในพื้นที่เขตพัฒนาเศรษฐกิจพิเศษ (ยกระดับฝีมือแรงงาน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9,000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4950061"/>
                  </a:ext>
                </a:extLst>
              </a:tr>
              <a:tr h="820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การพัฒนาในโครงการ ฝึกอบรมฝีมือแรงงานในพื้นที่เขตพัฒนาเศรษฐกิจพิเศษ (ยกระดับฝีมือแรงงาน)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274168"/>
                  </a:ext>
                </a:extLst>
              </a:tr>
              <a:tr h="820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3.3.6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รับการพัฒนาในโครงการ ฝึกอบรมฝีมือแรงงานในพื้นที่เขตพัฒนาเศรษฐกิจพิเศษ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ฝึกอาชีพเสริม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6,000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56723570"/>
                  </a:ext>
                </a:extLst>
              </a:tr>
              <a:tr h="8203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3.3.7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การพัฒนาในโครงการ ฝึกอบรมฝีมือแรงงานในพื้นที่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เขตพัฒนาเศรษฐกิจพิเศษ (ฝึกอาชีพเสริม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6,000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8654494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505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1" y="114300"/>
            <a:ext cx="10018713" cy="1228725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307180" y="1085851"/>
          <a:ext cx="11694320" cy="4109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6642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828972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996642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14058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14058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43948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3.4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ร้อยละเฉลี่ยถ่วงน้ำหนักการดำเนินการในโครงการ ฝึกอบรมฝีมือแรงงานรองรับระบบ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ขนส่งด้านโล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จิสติกส์ และก่อสร้าง 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17,840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3.4.1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รับการพัฒนาในโครงการ ฝึกอบรมฝีมือแรงงานรองรับระบบ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ขนส่งด้านโล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จิสติกส์และก่อสร้าง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2086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3.4.2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การพัฒนาในโครงการ ฝึกอบรมฝีมือแรงงานรองรับระบบ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ขนส่งด้านโล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จิสติกส์และก่อสร้าง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35866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286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293" y="428627"/>
            <a:ext cx="10018713" cy="1228725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164305" y="1657352"/>
          <a:ext cx="11801477" cy="3652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5864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711457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05774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22434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22434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53514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ร้อยละเฉลี่ยถ่วงน้ำหนักการดำเนินการในโครงการ พัฒนาศักยภาพแรงงานรองรับภาคอุตสาหกรรมและบริการเพื่อการแข่งขัน (เป้าหมาย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104,300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38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35.5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37346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ร้อยละเฉลี่ยถ่วงน้ำหนักการดำเนินการในกิจกรรมหลัก ฝึกอบรมฝีมือแรงงานรองรับภาคอุตสาหกรรมและบริการ (เป้าหมาย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80,100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31.5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31.5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8104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71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7148" y="257176"/>
            <a:ext cx="10018713" cy="1228725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192880" y="1485901"/>
          <a:ext cx="11801477" cy="4109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5864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711457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05774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22434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22434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53514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 b="1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อบรมเพิ่มขีดความสามารถด้านภาษาให้แก่แรงงานไทย (เป้าหมาย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11,200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41926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3.5.1.1.1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อบรมเพิ่มขีดความสามารถด้านภาษาให้แก่แรงงานไทย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609398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3.5.1.1.2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อบรมเพิ่มขีดความสามารถด้านภาษา</a:t>
                      </a:r>
                      <a:r>
                        <a:rPr lang="th-TH" sz="2800" spc="-2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ให้แก่แรงงาน</a:t>
                      </a:r>
                      <a:r>
                        <a:rPr lang="th-TH" sz="28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ไทย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4738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426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024" y="-85724"/>
            <a:ext cx="10018713" cy="1223961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242886" y="814388"/>
          <a:ext cx="11751469" cy="58702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1512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862345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01512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18525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18525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49050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3.5.1.2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ฝึกอบรมผู้ประกอบอาหารรองรับครัวไทยสู่ครัวโลก (เป้าหมาย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7,120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3.5.1.2.1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ฝึกอบรมผู้ประกอบอาหารรองรับครัวไทยสู่ครัวโลก (เตรียมเข้าทำงาน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700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สพท.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339578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3.5.1.2.2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ฝึกอบรมผู้ประกอบอาหารรองรับครัวไทยสู่ครัวโลก (เตรียมเข้าทำงาน)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683788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3.5.1.2.3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และติดตาม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สถานภาพภายใน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เดือน(บันทึกผลภายใน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ในรายการ ฝึกอบรมผู้ประกอบอาหารรองรับครัวไทยสู่ครัวโลก (เตรียมเข้าทำงาน)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923262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3.5.1.2.4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ฝึกอบรมผู้ประกอบอาหารรองรับครัวไทยสู่ครัวโลก (ยกระดับฝีมือแรงงาน : เป้าหมาย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6,420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332795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3.5.1.2.5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ฝึกอบรมผู้ประกอบอาหารรองรับครัวไทยสู่ครัวโลก (ยกระดับฝีมือแรงงาน)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0602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647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0017" y="0"/>
            <a:ext cx="10018713" cy="1181530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142875" y="735807"/>
          <a:ext cx="11965784" cy="58702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9776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7352699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907256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92983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42976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750094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3.5.1.3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ฝึกอบรมฝีมือแรงงานส่งเสริมศักยภาพอุตสาหกรรมยาน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ยนต์และ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ชิ้นส่วน (เป้าหมาย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8,360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3.5.1.3.1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ฝึกอบรมฝีมือแรงงานส่งเสริมศักยภาพอุตสาหกรรมยาน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ยนต์และ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ชิ้นส่วน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740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สพท.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3284606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3.5.1.3.2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ฝึกอบรมฝีมือแรงงานส่งเสริมศักยภาพอุตสาหกรรมยาน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ยนต์และ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ชิ้นส่วน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731487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3.5.1.3.3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และติดตาม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สถานภาพภายใน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เดือน(บันทึกผลภายใน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รายการ ฝึกอบรมฝีมือแรงงานส่งเสริมศักยภาพอุตสาหกรรมยาน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ยนต์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ชิ้นส่วน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9064713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3.5.1.3.4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ฝึกอบรมฝีมือแรงงานส่งเสริมศักยภาพอุตสาหกรรมยานยนต์และชิ้นส่วน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ยกระดับฝีมือแรงงาน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7,620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0670076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3.5.1.3.5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ฝึกอบรมฝีมือแรงงานส่งเสริมศักยภาพอุตสาหกรรมยานยนต์และชิ้นส่วน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ยกระดับฝีมือแรงงาน)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9215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737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259680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128589" y="735808"/>
          <a:ext cx="11958640" cy="58702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9168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7088987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100137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85839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21556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742953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3.5.1.4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ฝึกอบรมฝีมือแรงงานไทยเพื่อส่งเสริม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ความสามารถของ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ภาคบริการและการท่องเที่ยว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22,340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3.5.1.4.1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ฝึกอบรมฝีมือแรงงานไทยเพื่อส่งเสริม</a:t>
                      </a:r>
                      <a:r>
                        <a:rPr lang="th-TH" sz="2400" spc="-40" baseline="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ความสามารถของ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ภาคบริการและการท่องเที่ยว</a:t>
                      </a:r>
                      <a:r>
                        <a:rPr lang="en-US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 : เป้าหมาย </a:t>
                      </a:r>
                      <a:r>
                        <a:rPr lang="en-US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2,100 </a:t>
                      </a: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spc="-4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สพท.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39831410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3.5.1.4.2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ฝึกอบรมฝีมือแรงงานไทยเพื่อส่งเสริม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ความสามารถของ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ภาคบริการและการท่องเที่ยว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171313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3.5.1.4.3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และติดตาม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สถานภาพภายใน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เดือน(บันทึกผลภายใน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รายการ ฝึกอบรมฝีมือแรงงานไทยเพื่อส่งเสริมความสามารถของภาคบริการและการท่องเที่ยว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33969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3.5.1.4.4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ฝึกอบรมฝีมือแรงงานไทยเพื่อส่งเสริม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ความสามารถของ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ภาคบริการและการท่องเที่ยว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ยกระดับฝีมือแรงงาน)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957480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3.5.1.4.5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ฝึกอบรมฝีมือแรงงานไทยเพื่อส่งเสริม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ความสามารถของ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ภาคบริการและการท่องเที่ยว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ยกระดับฝีมือแรงงาน)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1906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0379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5716" y="301986"/>
            <a:ext cx="10018713" cy="1752599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121444" y="1473993"/>
          <a:ext cx="11965785" cy="45656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8719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7129463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928688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28688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28689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871538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350363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35036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พัฒนาบุคลากรด้านการท่องเที่ยวให้ได้มาตรฐานสมรรถนะร่วมวิชาชีพการท่องเที่ยวอาเซียน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4,000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3.5.1.5.1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พัฒนาบุคลากรด้านการท่องเที่ยวให้ได้มาตรฐานสมรรถนะร่วมวิชาชีพการท่องเที่ยวอาเซียน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สพท.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7762378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3.5.1.5.2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พัฒนาบุคลากรด้านการท่องเที่ยวให้ได้มาตรฐานสมรรถนะร่วมวิชาชีพการท่องเที่ยวอาเซียน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493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9835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005" y="0"/>
            <a:ext cx="10018713" cy="1108364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78582" y="771523"/>
          <a:ext cx="12030075" cy="58702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4633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7898824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865526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829159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785519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596414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350363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35036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3.5.1.6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ฝึกอบรมฝีมือแรงงานไทยขับเคลื่อนการ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แข่งขันของ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ภาคอุตสาหกรรม (เป้าหมาย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17,480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648211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3.5.1.6.1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ฝึกอบรมฝีมือแรงงานไทยขับเคลื่อนการ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แข่งขันของ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ภาคอุตสาหกรรม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3,000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สพท.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6979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3.5.1.6.2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ฝึกอบรมฝีมือแรงงานไทยขับเคลื่อนการ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แข่งขันของ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ภาคอุตสาหกรรม (เตรียมเข้าทำงาน)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91059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3.5.1.6.3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</a:t>
                      </a:r>
                      <a:r>
                        <a:rPr lang="th-TH" sz="2400" b="1" u="sng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และติดตาม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สถานภาพภายใน </a:t>
                      </a:r>
                      <a:r>
                        <a:rPr lang="en-US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เดือน(บันทึกผลภายใน </a:t>
                      </a:r>
                      <a:r>
                        <a:rPr lang="en-US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30 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lang="en-US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ในรายการ ฝึกอบรมฝีมือแรงงานไทยขับเคลื่อนการแข่งขันของภาคอุตสาหกรรม</a:t>
                      </a:r>
                      <a:r>
                        <a:rPr lang="en-US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spc="-60" baseline="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เตรียมเข้าทำงาน)</a:t>
                      </a:r>
                      <a:endParaRPr lang="en-US" sz="1800" spc="-6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018662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3.5.1.6.4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ฝึกอบรมฝีมือแรงงานไทยขับเคลื่อนการ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แข่งขันของ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ภาคอุตสาหกรรม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ยกระดับฝีมือแรงงาน : 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14,480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74927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3.5.1.6.5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ฝึกอบรมฝีมือแรงงานไทยขับเคลื่อนการ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แข่งขันของ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ภาคอุตสาหกรรม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ยกระดับฝีมือแรงงาน)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1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1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9566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20528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6681" y="326881"/>
            <a:ext cx="10018713" cy="1197120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3384441"/>
              </p:ext>
            </p:extLst>
          </p:nvPr>
        </p:nvGraphicFramePr>
        <p:xfrm>
          <a:off x="50006" y="1317266"/>
          <a:ext cx="12058652" cy="5022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1575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557963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35845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85851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130946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76472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3.5.1.7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ยกระดับแรงงานรองรับเศรษฐกิจพิเศษในรูปแบบ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Cluster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New Engine of Growth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9,600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3.5.1.7.1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ยกระดับแรงงานรองรับเศรษฐกิจพิเศษในรูปแบบ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Cluster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New Engine of 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Growth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72510236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3.5.1.7.2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ยกระดับแรงงานรองรับเศรษฐกิจพิเศษในรูปแบบ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Cluster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และ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New Engine of 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Growth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7767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0438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3956" y="74468"/>
            <a:ext cx="10018713" cy="1324842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50006" y="957263"/>
          <a:ext cx="12058651" cy="5478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7288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515100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150145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78707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80939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76472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5332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ร้อยละเฉลี่ยถ่วงน้ำหนักการดำเนินการในกิจกรรม ทดสอบมาตรฐานฝีมือแรงงาน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24,200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6060681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ทดสอบมาตรฐานฝีมือแรงงานแห่งชาติ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19,900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4308176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3.5.2.1.1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ทดสอบมาตรฐานฝีมือแรงงานแห่งชาติ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2210323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3.5.2.1.2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ทดสอบ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มาตรฐาน</a:t>
                      </a:r>
                      <a:b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ฝีมือ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แรงงานแห่งชาติ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72376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3.5.2.1.3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ทดสอบมาตรฐานฝีมือแรงงานแห่งชาติ 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(สาขา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ช่างไฟฟ้าภายในอาคาร)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5007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646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9759" y="389876"/>
            <a:ext cx="10018713" cy="1224179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235743" y="1514476"/>
          <a:ext cx="11758614" cy="4109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5863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682774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02121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919084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919084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49688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3.5.2.2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ร้อยละเฉลี่ยถ่วงน้ำหนักการดำเนินการในรายการ ทดสอบฝีมือช่างเชื่อมมาตรฐานสากล (สพร.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1)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100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3.5.2.2.1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รับการพัฒนาในรายการ ทดสอบฝีมือช่างเชื่อมมาตรฐานสากล(สพร.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843096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3.5.2.2.2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การพัฒนาในรายการ ทดสอบฝีมือช่างเชื่อมมาตรฐานสากล (สพร.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077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4580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5742" y="121227"/>
            <a:ext cx="10018713" cy="1000991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235743" y="1042988"/>
          <a:ext cx="11758614" cy="5022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2121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555967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42988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50131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57719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49688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1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ร้อยละเฉลี่ยถ่วงน้ำหนักการดำเนินการในผลผลิต พัฒนาศักยภาพฝีมือแรงงาน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ทั้งระบบให้สอดคล้องกับความ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ต้องการของ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ตลาดแรงงานและการประกอบอาชีพ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3,516,240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5.5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5.5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975292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ร้อยละเฉลี่ยถ่วงน้ำหนักการดำเนินการในกิจกรรม พัฒนา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ฝีมือ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เพื่อ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ส่งเสริมการประกอบอาชีพ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17,020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943226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3.6.1.1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รับการพัฒนาในกิจกรรม พัฒนา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ฝีมือ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เพื่อ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ส่งเสริมการประกอบอาชีพ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ผส.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72167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3.6.1.2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การพัฒนาในกิจกรรม พัฒนา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ฝีมือ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เพื่อ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ส่งเสริมการประกอบอาชีพ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047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31566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219" y="272761"/>
            <a:ext cx="10018713" cy="1091911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214311" y="1257301"/>
          <a:ext cx="11780046" cy="50875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3948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879031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03948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178618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714376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3.6.2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ร้อยละเฉลี่ยถ่วงน้ำหนักการดำเนินการในกิจกรรม ส่งเสริมและสนับสนุนให้สถานประกอบกิจการดำเนินการ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ฝึกอบรมฝีมือ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แรงงานตาม พ.ร.บ. ส่งเสริมฯ (เป้าหมาย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3,499,220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3.6.2.1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ร้อยละของจำนวน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แรงงานที่ได้รับการฝึกอบรม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ฝีมือแรงงานจากสถานประกอบกิจการที่ดำเนินการฝึกอบรมฝีมือ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แรงงานตาม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พ.ร.บ.ส่งเสริมฯ เทียบกับเป้าหมายการดำเนินงานที่ได้รับตามงบประมาณ พ.ศ.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2560 </a:t>
                      </a:r>
                      <a:r>
                        <a:rPr lang="en-US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สพ.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483671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3.6.2.2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ร้อยละของจำนวน 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สปก.ที่ยื่น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ขอรับความเห็นชอบ</a:t>
                      </a:r>
                      <a:r>
                        <a:rPr lang="th-TH" sz="24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หลักสูตร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รายละเอียดที่เกี่ยวข้อง และรายการค่าใช้จ่ายในการ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ฝึกอบรมฝีมือ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แรงงาน ซึ่งนายทะเบียนให้ความเห็นชอบ ตาม พ.ร.บ.ส่งเสริมฯ (แห่ง)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548668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3.6.2.3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ร้อยละของจำนวน </a:t>
                      </a:r>
                      <a:r>
                        <a:rPr lang="th-TH" sz="2400" b="1" u="sng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สปก.ที่ยื่น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แบบประเมิน</a:t>
                      </a:r>
                      <a:r>
                        <a:rPr lang="th-TH" sz="2400" b="1" u="sng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เงินสมทบ</a:t>
                      </a:r>
                      <a:r>
                        <a:rPr lang="th-TH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กองทุนพัฒนาฝีมือแรงงาน ตามพ.ร.บ.ส่งเสริมฯ ประจำปี พ.ศ. </a:t>
                      </a: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2559 </a:t>
                      </a:r>
                      <a:r>
                        <a:rPr lang="en-US" sz="24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b="1" u="sng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แห่ง</a:t>
                      </a:r>
                      <a:r>
                        <a:rPr lang="en-US" sz="24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)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93021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6372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2873" y="156297"/>
            <a:ext cx="10018713" cy="1152958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271461" y="1200151"/>
          <a:ext cx="11780047" cy="45656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3948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146947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264444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107281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307307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950120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3.7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ร้อยละเฉลี่ยถ่วงน้ำหนักการดำเนินการในโครงการ ฝึกอบรมแรงงาน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กลุ่มเป้าหมายเฉพาะเพื่อเพิ่มโอกาสในการประกอบอาชีพ กิจกรรม ฝึกอบรมแรงงานกลุ่มเป้าหมายเฉพาะเพื่อเพิ่ม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โอกาส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การประกอบอาชีพ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6,540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189226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3.7.1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spc="-6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รับการพัฒนาในกิจกรรม ฝึกอบรมแรงงาน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กลุ่มเป้าหมายเฉพาะเพื่อเพิ่มโอกาสในการประกอบอาชีพ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1.5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2447276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3.7.2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การพัฒนาในกิจกรรม ฝึกอบรมแรงงานกลุ่มเป้าหมายเฉพาะเพื่อเพิ่มโอกาสในการประกอบอาชีพ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9378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15409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93675"/>
            <a:ext cx="10515600" cy="1157143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266699" y="1147763"/>
          <a:ext cx="11515726" cy="5022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1421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067080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178719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128713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131788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28005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3.8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10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ร้อยละเฉลี่ยถ่วงน้ำหนักในการดำเนินการโครงการ ฝึกอบรมแรงงาน</a:t>
                      </a:r>
                      <a:r>
                        <a:rPr lang="th-TH" sz="2800" spc="-12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ผู้สูงอายุเพื่อเพิ่มโอกาสในการประกอบอาชีพ กิจกรรม ฝึกอบรมแรงงาน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ผู้สูงอายุเพื่อเพิ่มโอกาสในการประกอบอาชีพ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เป้าหมาย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6,160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คน)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3.8.1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10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spc="-10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เข้า</a:t>
                      </a:r>
                      <a:r>
                        <a:rPr lang="th-TH" sz="2800" spc="-10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รับการพัฒนาในกิจกรรม ฝึกอบรมแรงงาน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ผู้สูงอายุเพื่อเพิ่มโอกาส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ในการ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ประกอบอาชีพ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906925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3.8.2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ร้อยละของแรงงานที่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ผ่าน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การพัฒนาในกิจกรรม ฝึกอบรมแรงงานผู้สูงอายุเพื่อเพิ่มโอกาส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ในการ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ประกอบอาชีพ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305663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spc="-1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ระดับความสำเร็จของการขับเคลื่อน</a:t>
                      </a:r>
                      <a:r>
                        <a:rPr lang="th-TH" sz="2800" b="1" u="sng" spc="-1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แผน</a:t>
                      </a:r>
                      <a:r>
                        <a:rPr lang="th-TH" sz="2800" spc="-140" baseline="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การพัฒนากำลังคนรายจังหวัด</a:t>
                      </a:r>
                      <a:endParaRPr lang="en-US" sz="2000" spc="-140" baseline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3.5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ยร.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9001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17634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2163" y="453447"/>
            <a:ext cx="10515600" cy="987425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338136" y="1493045"/>
          <a:ext cx="11515726" cy="41090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1421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309968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64420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74637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28005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หน่วยงานประเภทที่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3 (</a:t>
                      </a:r>
                      <a:r>
                        <a:rPr lang="th-TH" sz="2800" b="1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ส่วนกลาง สพช. สย. และสภ.)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100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718149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ระดับความสำเร็จของร้อยละเฉลี่ยถ่วงน้ำหนักในการบรรลุเป้าหมายตาม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แผนปฏิบัติการและภารกิจ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ของหน่วยงาน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2800" baseline="-250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พบ.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9314883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ระดับความสำเร็จของร้อยละเฉลี่ยถ่วงน้ำหนักการดำเนินการ</a:t>
                      </a:r>
                      <a:r>
                        <a:rPr lang="th-TH" sz="2800" b="1" u="sng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ตัวชี้วัด(มาตรา </a:t>
                      </a:r>
                      <a:r>
                        <a:rPr lang="en-US" sz="2800" b="1" u="sng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44)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ที่ได้รับมอบหมายให้เป็นเจ้าภาพตัวชี้วัด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2800" baseline="-250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56615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ระดับความสำเร็จของร้อยละเฉลี่ยถ่วงน้ำหนักในการดำเนินการตาม</a:t>
                      </a:r>
                      <a:r>
                        <a:rPr lang="th-TH" sz="2800" b="1" u="sng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ยุทธศาสตร์กรมพัฒนาฝีมือแรงงาน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พ.ศ.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2560 - 2564)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2800" baseline="-250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2596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96830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388" y="432666"/>
            <a:ext cx="10515600" cy="966643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150019" y="1500188"/>
          <a:ext cx="11844338" cy="44352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9427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727254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67257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33006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950119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องค์ประกอบที่ 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 2 (Agenda Based)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 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487286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ระดับความสำเร็จในการดำเนินโครงการเพิ่มผลิตภาพแรงงานไทย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/>
                      </a:r>
                      <a:b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</a:br>
                      <a:endParaRPr lang="en-US" sz="20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 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ศป.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3465554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องค์ประกอบที่</a:t>
                      </a: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 3 (Area Based)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 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2558713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องค์ประกอบที่</a:t>
                      </a: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 4 (Innovation Based)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100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 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5922048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การเบิกจ่ายเงินงบประมาณ 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50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50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70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 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346565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1.1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การเบิกจ่ายเงินงบประมาณ</a:t>
                      </a:r>
                      <a:r>
                        <a:rPr lang="th-TH" sz="2800" b="1" u="sng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รายจ่ายลงทุน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25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25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35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กค.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152731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1.2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การเบิกจ่ายเงินงบประมาณ</a:t>
                      </a:r>
                      <a:r>
                        <a:rPr lang="th-TH" sz="2800" b="1" u="sng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รายจ่ายภาพรวม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25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25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Angsana New" panose="02020603050405020304" pitchFamily="18" charset="-34"/>
                        </a:rPr>
                        <a:t>35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MS Mincho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6980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81724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389" y="387926"/>
            <a:ext cx="8596668" cy="1059873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ตัวชี้วัดและค่าน้ำหนัก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/>
          </p:nvPr>
        </p:nvGraphicFramePr>
        <p:xfrm>
          <a:off x="338137" y="1335882"/>
          <a:ext cx="11515728" cy="45656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1421">
                  <a:extLst>
                    <a:ext uri="{9D8B030D-6E8A-4147-A177-3AD203B41FA5}">
                      <a16:colId xmlns:a16="http://schemas.microsoft.com/office/drawing/2014/main" val="654510122"/>
                    </a:ext>
                  </a:extLst>
                </a:gridCol>
                <a:gridCol w="6345686">
                  <a:extLst>
                    <a:ext uri="{9D8B030D-6E8A-4147-A177-3AD203B41FA5}">
                      <a16:colId xmlns:a16="http://schemas.microsoft.com/office/drawing/2014/main" val="46798159"/>
                    </a:ext>
                  </a:extLst>
                </a:gridCol>
                <a:gridCol w="1035845">
                  <a:extLst>
                    <a:ext uri="{9D8B030D-6E8A-4147-A177-3AD203B41FA5}">
                      <a16:colId xmlns:a16="http://schemas.microsoft.com/office/drawing/2014/main" val="1276882355"/>
                    </a:ext>
                  </a:extLst>
                </a:gridCol>
                <a:gridCol w="1064420">
                  <a:extLst>
                    <a:ext uri="{9D8B030D-6E8A-4147-A177-3AD203B41FA5}">
                      <a16:colId xmlns:a16="http://schemas.microsoft.com/office/drawing/2014/main" val="3346390353"/>
                    </a:ext>
                  </a:extLst>
                </a:gridCol>
                <a:gridCol w="1060351">
                  <a:extLst>
                    <a:ext uri="{9D8B030D-6E8A-4147-A177-3AD203B41FA5}">
                      <a16:colId xmlns:a16="http://schemas.microsoft.com/office/drawing/2014/main" val="1352953431"/>
                    </a:ext>
                  </a:extLst>
                </a:gridCol>
                <a:gridCol w="1028005">
                  <a:extLst>
                    <a:ext uri="{9D8B030D-6E8A-4147-A177-3AD203B41FA5}">
                      <a16:colId xmlns:a16="http://schemas.microsoft.com/office/drawing/2014/main" val="3731849371"/>
                    </a:ext>
                  </a:extLst>
                </a:gridCol>
              </a:tblGrid>
              <a:tr h="26660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lang="en-US" sz="28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(</a:t>
                      </a: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ร้อยละ)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 ปี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extLst>
                  <a:ext uri="{0D108BD9-81ED-4DB2-BD59-A6C34878D82A}">
                    <a16:rowId xmlns:a16="http://schemas.microsoft.com/office/drawing/2014/main" val="3435441629"/>
                  </a:ext>
                </a:extLst>
              </a:tr>
              <a:tr h="266602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 </a:t>
                      </a:r>
                      <a:r>
                        <a:rPr lang="en-US" sz="28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20518" marR="20518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09499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ระดับความสำเร็จของการขับเคลื่อนการใช้งานระบบงานสารบรรณอิเล็กทรอนิกส์ </a:t>
                      </a:r>
                      <a:r>
                        <a:rPr lang="en-US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(e-</a:t>
                      </a:r>
                      <a:r>
                        <a:rPr lang="en-US" sz="2800" b="1" u="sng" dirty="0" err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Sarabun</a:t>
                      </a:r>
                      <a:r>
                        <a:rPr lang="en-US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รองรับการปรับเปลี่ยน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ภาครัฐ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สู่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การเป็นรัฐบาลดิจิทัล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15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ศท.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53905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ระดับความสำเร็จของการจัดการข้อมูลการบริหาร</a:t>
                      </a: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สินทรัพย์</a:t>
                      </a:r>
                      <a: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ประเภท</a:t>
                      </a:r>
                      <a:r>
                        <a:rPr lang="th-TH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ครุภัณฑ์คอมพิวเตอร์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15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ศท.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518938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การพัฒนาระบบการทดสอบมาตรฐานฝีมือแรงงาน</a:t>
                      </a: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ภาคความรู้) ด้วยระบบอิเล็กทรอนิกส์ </a:t>
                      </a:r>
                      <a:r>
                        <a:rPr lang="en-US" sz="2800" b="1" u="sng" dirty="0" smtClean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800" b="1" u="sng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e-Testing Systems)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30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สมฐ.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2099218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องค์ประกอบที่</a:t>
                      </a: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5 (Potential Based)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0</a:t>
                      </a:r>
                      <a:endParaRPr lang="en-US" sz="200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5204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46984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86520"/>
            <a:ext cx="10515600" cy="1042194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</a:t>
            </a:r>
            <a:r>
              <a:rPr lang="th-TH" sz="54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321470" y="1191761"/>
          <a:ext cx="11565730" cy="48865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1629750">
                  <a:extLst>
                    <a:ext uri="{9D8B030D-6E8A-4147-A177-3AD203B41FA5}">
                      <a16:colId xmlns:a16="http://schemas.microsoft.com/office/drawing/2014/main" val="2619580569"/>
                    </a:ext>
                  </a:extLst>
                </a:gridCol>
                <a:gridCol w="9935980">
                  <a:extLst>
                    <a:ext uri="{9D8B030D-6E8A-4147-A177-3AD203B41FA5}">
                      <a16:colId xmlns:a16="http://schemas.microsoft.com/office/drawing/2014/main" val="2855990866"/>
                    </a:ext>
                  </a:extLst>
                </a:gridCol>
              </a:tblGrid>
              <a:tr h="3725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extLst>
                  <a:ext uri="{0D108BD9-81ED-4DB2-BD59-A6C34878D82A}">
                    <a16:rowId xmlns:a16="http://schemas.microsoft.com/office/drawing/2014/main" val="3752404657"/>
                  </a:ext>
                </a:extLst>
              </a:tr>
              <a:tr h="5145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ม.ค. 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3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ประชุมมอบหมายตัวชี้วัด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ของหน่วยงานภายในกรมพัฒนาฝีมือแรงงาน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ประจำปี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 พ.ศ. 2560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extLst>
                  <a:ext uri="{0D108BD9-81ED-4DB2-BD59-A6C34878D82A}">
                    <a16:rowId xmlns:a16="http://schemas.microsoft.com/office/drawing/2014/main" val="2337231287"/>
                  </a:ext>
                </a:extLst>
              </a:tr>
              <a:tr h="4584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 ม.ค. 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3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เจ้าภาพตัวชี้วัดหน่วยงานภายใน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จัดทำรายละเอียดตัวชี้วัด 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 Template</a:t>
                      </a:r>
                      <a:r>
                        <a:rPr lang="th-TH" sz="2400" u="sng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2400" b="0" u="non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กลุ่มพัฒนาระบบบริหาร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extLst>
                  <a:ext uri="{0D108BD9-81ED-4DB2-BD59-A6C34878D82A}">
                    <a16:rowId xmlns:a16="http://schemas.microsoft.com/office/drawing/2014/main" val="153610689"/>
                  </a:ext>
                </a:extLst>
              </a:tr>
              <a:tr h="623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 – 17 ก.พ. 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เชิงปฏิบัติการชี้แจงกรอบการประเมินผลตัวชี้วัดตามมาตรการปรับปรุงประสิทธิภาพในการปฏิบัติราชการ (มาตรา 44) และตัวชี้วัดของหน่วยงานภายในกรมพัฒนาฝีมือแรงงาน ประจำปีงบประมาณ พ.ศ. 2560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extLst>
                  <a:ext uri="{0D108BD9-81ED-4DB2-BD59-A6C34878D82A}">
                    <a16:rowId xmlns:a16="http://schemas.microsoft.com/office/drawing/2014/main" val="722440388"/>
                  </a:ext>
                </a:extLst>
              </a:tr>
              <a:tr h="8307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ก.พ.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หน่วยงานภายในกรมประเภทที่ 3 จัดส่งรายละเอียดตัวชี้วัด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(KPI Template)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เฉพาะตัวชี้วัดองค์ประกอบที่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Functional base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)ประกอบด้วย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AutoNum type="arabicParenR"/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รายละเอียดตัวชี้วัด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(KPI Template)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จำนวน 1 ชุด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AutoNum type="arabicParenR"/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แผ่นบันทึกข้อมูล 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1 แผ่น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extLst>
                  <a:ext uri="{0D108BD9-81ED-4DB2-BD59-A6C34878D82A}">
                    <a16:rowId xmlns:a16="http://schemas.microsoft.com/office/drawing/2014/main" val="3438507625"/>
                  </a:ext>
                </a:extLst>
              </a:tr>
              <a:tr h="8307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spc="-4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กรมพัฒนาฝีมือแรงงานเก็บข้อมูลผลการดำเนินงานของสถาบันฯ /สำนักงานฯ จากระบบรายงานผลการพัฒนาฝีมือแรงงาน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และระบบคลังข้อมูล (</a:t>
                      </a:r>
                      <a:r>
                        <a:rPr lang="en-US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hlinkClick r:id="rId2"/>
                        </a:rPr>
                        <a:t>http://datacenter.dsd.go.th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24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ต.ค.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 – 31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60) 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เพื่อใช้ในการติดตามผลการดำเนินงานตัวชี้วัด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/>
                </a:tc>
                <a:extLst>
                  <a:ext uri="{0D108BD9-81ED-4DB2-BD59-A6C34878D82A}">
                    <a16:rowId xmlns:a16="http://schemas.microsoft.com/office/drawing/2014/main" val="1201445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18080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45"/>
            <a:ext cx="10515600" cy="938429"/>
          </a:xfrm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</a:t>
            </a:r>
            <a:r>
              <a:rPr lang="th-TH" sz="54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14313" y="948874"/>
          <a:ext cx="11865768" cy="579348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{B301B821-A1FF-4177-AEE7-76D212191A09}</a:tableStyleId>
              </a:tblPr>
              <a:tblGrid>
                <a:gridCol w="1547107">
                  <a:extLst>
                    <a:ext uri="{9D8B030D-6E8A-4147-A177-3AD203B41FA5}">
                      <a16:colId xmlns:a16="http://schemas.microsoft.com/office/drawing/2014/main" val="2619580569"/>
                    </a:ext>
                  </a:extLst>
                </a:gridCol>
                <a:gridCol w="10318661">
                  <a:extLst>
                    <a:ext uri="{9D8B030D-6E8A-4147-A177-3AD203B41FA5}">
                      <a16:colId xmlns:a16="http://schemas.microsoft.com/office/drawing/2014/main" val="2855990866"/>
                    </a:ext>
                  </a:extLst>
                </a:gridCol>
              </a:tblGrid>
              <a:tr h="3725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extLst>
                  <a:ext uri="{0D108BD9-81ED-4DB2-BD59-A6C34878D82A}">
                    <a16:rowId xmlns:a16="http://schemas.microsoft.com/office/drawing/2014/main" val="3752404657"/>
                  </a:ext>
                </a:extLst>
              </a:tr>
              <a:tr h="51454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เม.ษ. 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หน่วยงานภายในกรมทุกหน่วยงานสรุปข้อมูลผลการดำเนินงานระหว่าง</a:t>
                      </a:r>
                      <a:r>
                        <a:rPr lang="th-TH" sz="2400" b="0" spc="-4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วันที่ </a:t>
                      </a:r>
                      <a:r>
                        <a:rPr lang="en-US" sz="2400" b="0" spc="-4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ต.ค.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 – 31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และจัดส่งรายงานผลการปฏิบัติราชการรอบ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2400" b="0" spc="-4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 ตาม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องค์ประกอบที่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1 , 2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ประกอบด้วย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2098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11150" algn="l"/>
                        </a:tabLst>
                      </a:pP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2400" b="0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การประเมินผลตนเอง (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Self Assessment Report : SAR)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 (1 ต.ค. 59 –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400" b="0" u="sng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2 ชุด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20980"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311150" algn="l"/>
                        </a:tabLst>
                      </a:pP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</a:t>
                      </a:r>
                      <a:r>
                        <a:rPr lang="th-TH" sz="2400" b="0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แผ่น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บันทึกข้อมูล </a:t>
                      </a:r>
                      <a:r>
                        <a:rPr lang="th-TH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1 แผ่น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7231287"/>
                  </a:ext>
                </a:extLst>
              </a:tr>
              <a:tr h="4584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2400" b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 </a:t>
                      </a:r>
                      <a:r>
                        <a:rPr lang="th-TH" sz="2400" b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มิ.ย. 60</a:t>
                      </a:r>
                      <a:endParaRPr lang="en-US" sz="2400" b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กรมพัฒนาฝีมือแรงงานเก็บข้อมูลผลการดำเนินงาน ของสถาบันฯ /สำนักงานฯ จากระบบรายงานผลการพัฒนาฝีมือแรงงานและระบบคลังข้อมูล (</a:t>
                      </a:r>
                      <a:r>
                        <a:rPr lang="en-US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hlinkClick r:id="rId2"/>
                        </a:rPr>
                        <a:t>http://datacenter.dsd.go.th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th-TH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 ต.ค. 59 – 3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 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มิ.ย. 60) </a:t>
                      </a: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ใช้ในการรายงานผลการดำเนินงานตัวชี้วัด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610689"/>
                  </a:ext>
                </a:extLst>
              </a:tr>
              <a:tr h="62308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2400" b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ก.ค. 60</a:t>
                      </a:r>
                      <a:endParaRPr lang="en-US" sz="2400" b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หน่วยงานภายในกรมทุกหน่วยงานสรุปข้อมูลผลการดำเนินงานระหว่างวันที่ </a:t>
                      </a:r>
                      <a:r>
                        <a:rPr lang="th-TH" sz="2400" b="0" spc="-4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ต.ค. 59 – 31 มิ.ย. 60 และจัดส่งตารางสรุปผลการดำเนินงานตัวชี้วัดหน่วยงานภายใน</a:t>
                      </a:r>
                      <a:r>
                        <a:rPr lang="th-TH" sz="2400" b="0" u="sng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2400" b="0" u="sng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th-TH" sz="2400" b="0" u="sng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ต.ค. 59 – 31 มิ.ย. 60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ชุด ส่งกลุ่มพัฒนาระบบบริหาร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2440388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ส.ค. 60</a:t>
                      </a:r>
                      <a:endParaRPr lang="en-US" sz="2400" b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กรมพัฒนาฝีมือแรงงานจัดส่งเอกสารการติดตามและประเมินผลการดำเนินงานตัวชี้วัดหน่วยงานภายในกรม ประจำปีงบประมาณ พ.ศ. 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2560 </a:t>
                      </a:r>
                      <a:r>
                        <a:rPr lang="th-TH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en-US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th-TH" sz="2400" b="0" u="sng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2400" b="0" u="sng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ต.ค. 59 – 3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มิ.ย. 60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ให้หน่วยงานภายใน</a:t>
                      </a:r>
                      <a:r>
                        <a:rPr lang="en-US" sz="2400" b="0" spc="-4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8507625"/>
                  </a:ext>
                </a:extLst>
              </a:tr>
              <a:tr h="8307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ต.ค. 60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กรมพัฒนาฝีมือแรงงานเก็บข้อมูลผลการดำเนินงานตามองค์ประกอบที่ 1 </a:t>
                      </a: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</a:t>
                      </a:r>
                      <a:r>
                        <a:rPr lang="th-TH" sz="2400" b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 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ของสถาบันฯ /สำนักงานฯ จากระบบรายงานผลการพัฒนาฝีมือแรงงานและระบบคลังข้อมูล (</a:t>
                      </a:r>
                      <a:r>
                        <a:rPr lang="en-US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hlinkClick r:id="rId2"/>
                        </a:rPr>
                        <a:t>http://datacenter.dsd.go.th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1</a:t>
                      </a:r>
                      <a:r>
                        <a:rPr lang="en-US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2400" b="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 ต.ค. 59 - 3</a:t>
                      </a:r>
                      <a:r>
                        <a:rPr lang="en-US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th-TH" sz="2400" b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ก.ย. 60) เพื่อใช้ในการรายงานผลการดำเนินงานตัวชี้วัด</a:t>
                      </a:r>
                      <a:endParaRPr lang="en-US" sz="24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7342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7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679" y="-102177"/>
            <a:ext cx="10515600" cy="947305"/>
          </a:xfrm>
        </p:spPr>
        <p:txBody>
          <a:bodyPr>
            <a:no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ปฏิทิ</a:t>
            </a:r>
            <a:r>
              <a:rPr lang="th-TH" sz="54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78595" y="764916"/>
          <a:ext cx="11865769" cy="608095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{B301B821-A1FF-4177-AEE7-76D212191A09}</a:tableStyleId>
              </a:tblPr>
              <a:tblGrid>
                <a:gridCol w="1521618">
                  <a:extLst>
                    <a:ext uri="{9D8B030D-6E8A-4147-A177-3AD203B41FA5}">
                      <a16:colId xmlns:a16="http://schemas.microsoft.com/office/drawing/2014/main" val="2619580569"/>
                    </a:ext>
                  </a:extLst>
                </a:gridCol>
                <a:gridCol w="10344151">
                  <a:extLst>
                    <a:ext uri="{9D8B030D-6E8A-4147-A177-3AD203B41FA5}">
                      <a16:colId xmlns:a16="http://schemas.microsoft.com/office/drawing/2014/main" val="2855990866"/>
                    </a:ext>
                  </a:extLst>
                </a:gridCol>
              </a:tblGrid>
              <a:tr h="3725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วัน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เดือน </a:t>
                      </a:r>
                      <a:r>
                        <a:rPr lang="en-US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54590" marR="54590" marT="0" marB="0" anchor="ctr"/>
                </a:tc>
                <a:extLst>
                  <a:ext uri="{0D108BD9-81ED-4DB2-BD59-A6C34878D82A}">
                    <a16:rowId xmlns:a16="http://schemas.microsoft.com/office/drawing/2014/main" val="3752404657"/>
                  </a:ext>
                </a:extLst>
              </a:tr>
              <a:tr h="4584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ต.ค. 60</a:t>
                      </a:r>
                      <a:endParaRPr lang="en-US" sz="20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หน่วยงานภายในกรม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ทุกหน่วยงาน สรุปข้อมูลผลการดำเนินงาน</a:t>
                      </a: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ทุกตัวชี้วัด</a:t>
                      </a:r>
                      <a:b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รวมถึงตัวชี้วัดตามมาตรา </a:t>
                      </a:r>
                      <a:r>
                        <a:rPr lang="en-US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 </a:t>
                      </a: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(ในบทที่ 2 เฉพาะองค์ประกอบที่ 1 และ 4)    ที่ได้รับการถ่ายทอดให้ดำเนินการด้วย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ในระหว่างวันที่ 1 ต.ค. 59 - 30 ก.ย. 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 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และจัดส่งรายงานผลการปฏิบัติราชการ </a:t>
                      </a: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12เดือน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ให้กรม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**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จำนวน 2 รายการ ประกอบด้วย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43000" lvl="2" indent="-2286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SzPts val="1600"/>
                        <a:buFont typeface="+mj-lt"/>
                        <a:buAutoNum type="arabicParenR"/>
                        <a:tabLst>
                          <a:tab pos="313690" algn="l"/>
                          <a:tab pos="1371600" algn="l"/>
                        </a:tabLst>
                      </a:pPr>
                      <a:r>
                        <a:rPr lang="th-TH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รายงานการประเมินผลตนเอง </a:t>
                      </a:r>
                      <a:r>
                        <a:rPr lang="en-US" sz="2000" u="sng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(Self Assessment Report : </a:t>
                      </a:r>
                      <a:r>
                        <a:rPr lang="en-US" sz="2000" u="sng" spc="-2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SAR)</a:t>
                      </a:r>
                      <a:r>
                        <a:rPr lang="th-TH" sz="2000" u="none" spc="-20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000" spc="-2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th-TH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12เดือน </a:t>
                      </a:r>
                      <a:r>
                        <a:rPr lang="en-US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 </a:t>
                      </a:r>
                      <a:r>
                        <a:rPr lang="th-TH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ต.ค. 59-</a:t>
                      </a:r>
                      <a:r>
                        <a:rPr lang="en-US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30 </a:t>
                      </a:r>
                      <a:r>
                        <a:rPr lang="th-TH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ก.ย. 59</a:t>
                      </a:r>
                      <a:r>
                        <a:rPr lang="en-US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000" u="sng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2</a:t>
                      </a:r>
                      <a:r>
                        <a:rPr lang="th-TH" sz="2000" u="sng" spc="-2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ชุด</a:t>
                      </a:r>
                    </a:p>
                    <a:p>
                      <a:pPr marL="1143000" lvl="2" indent="-2286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SzPts val="1600"/>
                        <a:buFont typeface="+mj-lt"/>
                        <a:buAutoNum type="arabicParenR"/>
                        <a:tabLst>
                          <a:tab pos="313690" algn="l"/>
                          <a:tab pos="1371600" algn="l"/>
                        </a:tabLst>
                      </a:pP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แผ่น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บันทึกข้อมูล </a:t>
                      </a: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1แผ่น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1590" algn="l">
                        <a:lnSpc>
                          <a:spcPct val="100000"/>
                        </a:lnSpc>
                        <a:spcAft>
                          <a:spcPts val="800"/>
                        </a:spcAft>
                        <a:tabLst>
                          <a:tab pos="201930" algn="l"/>
                        </a:tabLs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หมายเหตุ 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หนังสือนำส่ง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ให้เรียนผู้อำนวยการกลุ่มพัฒนาระบบบริหาร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โดยตรง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ส่งรายงานที่กลุ่มพัฒนาระบบบริหารเองจะถือเวลาประทับลงรับภายในวันที่ 1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ต.ค. 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เวลา 14.30 น. เป็นหลักฐานสำคัญ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th-TH" sz="2000" spc="-2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การส่งรายงานทางไปรษณีย์จะถือวันที่ประทับตราของไปรษณีย์เป็นหลักฐานสำคัญ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กรณีที่หน่วยงานส่งรายงาน</a:t>
                      </a:r>
                      <a:r>
                        <a:rPr lang="th-TH" sz="2000" u="sng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เกินกำหนด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เวลา (1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ต.ค. 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หน่วยงานจะ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ถูกปรับลดคะแนนจากคะแนนรวมที่ได้รับ 0.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05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00 คะแนนต่อวัน 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ไม่เกิน 1.0000 คะแนน 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ไม่นับวันหยุดราชการ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รายงานผลการปฏิบัติราชการ 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(SAR) 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และข้อมูลที่เกี่ยวข้อง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ทั้งหมดที่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หน่วยงานภายในรายงาน ถือเป็นเอกสารทางราชการที่</a:t>
                      </a:r>
                      <a:r>
                        <a:rPr lang="th-TH" sz="200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ได้รับการ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รับรองความถูกต้องสมบูรณ์จากหัวหน้าหน่วยงาน สำหรับใช้เป็นข้อมูลสำคัญในการประเมินผล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หากในอนาคตตัวชี้วัดใดถูกกำหนดให้เป็นตัวชี้วัดในองค์ประกอบที่ 1 ตามมาตรา 44 ให้ประเมินตามปฏิทินฯ ในบทที่ 2 ด้วย (5 เดือน และ 10 เดือน)</a:t>
                      </a:r>
                      <a:endParaRPr lang="en-US" sz="2000" b="0" dirty="0">
                        <a:effectLst/>
                        <a:latin typeface="TH SarabunPSK" panose="020B0500040200020003" pitchFamily="34" charset="-34"/>
                        <a:ea typeface="MS Mincho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6106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580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8569" y="2486819"/>
            <a:ext cx="5348288" cy="1325563"/>
          </a:xfrm>
        </p:spPr>
        <p:txBody>
          <a:bodyPr>
            <a:noAutofit/>
          </a:bodyPr>
          <a:lstStyle/>
          <a:p>
            <a:r>
              <a:rPr lang="th-TH" sz="115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ถาม </a:t>
            </a:r>
            <a:r>
              <a:rPr lang="en-US" sz="115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15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ตอบ</a:t>
            </a:r>
            <a:endParaRPr lang="en-US" sz="115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6367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504</TotalTime>
  <Words>4562</Words>
  <Application>Microsoft Office PowerPoint</Application>
  <PresentationFormat>Widescreen</PresentationFormat>
  <Paragraphs>971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Angsana New</vt:lpstr>
      <vt:lpstr>Arial</vt:lpstr>
      <vt:lpstr>Calibri</vt:lpstr>
      <vt:lpstr>IrisUPC</vt:lpstr>
      <vt:lpstr>MS Mincho</vt:lpstr>
      <vt:lpstr>TH SarabunPSK</vt:lpstr>
      <vt:lpstr>Times New Roman</vt:lpstr>
      <vt:lpstr>Trebuchet MS</vt:lpstr>
      <vt:lpstr>Wingdings</vt:lpstr>
      <vt:lpstr>Wingdings 3</vt:lpstr>
      <vt:lpstr>Facet</vt:lpstr>
      <vt:lpstr>กรอบการประเมินส่วนราชการ ตามมาตรการปรับปรุงประสิทธิภาพ ในการปฏิบัติราชการ (มาตรา 44)  ของกรมพัฒนาฝีมือแรงงาน</vt:lpstr>
      <vt:lpstr>กรอบการประเมินส่วนราชการตามมาตรการปรับปรุงประสิทธิภาพฯ</vt:lpstr>
      <vt:lpstr>กรอบการประเมินส่วนราชการตามมาตรการปรับปรุงประสิทธิภาพฯ</vt:lpstr>
      <vt:lpstr>กรอบการประเมินส่วนราชการตามมาตรการปรับปรุงประสิทธิภาพฯ</vt:lpstr>
      <vt:lpstr>กรอบการประเมินส่วนราชการตามมาตรการปรับปรุงประสิทธิภาพฯ</vt:lpstr>
      <vt:lpstr>การกำหนดตัวชี้วัดของกรมพัฒนาฝีมือแรงงาน ตามมาตรา 44</vt:lpstr>
      <vt:lpstr>การกำหนดตัวชี้วัดของกรมพัฒนาฝีมือแรงงาน ตามมาตรา 44</vt:lpstr>
      <vt:lpstr>การกำหนดตัวชี้วัดของกรมพัฒนาฝีมือแรงงาน ตามมาตรา 44</vt:lpstr>
      <vt:lpstr>PowerPoint Presentation</vt:lpstr>
      <vt:lpstr>PowerPoint Presentation</vt:lpstr>
      <vt:lpstr>ปฏิทิน</vt:lpstr>
      <vt:lpstr>ปฏิทิน</vt:lpstr>
      <vt:lpstr>ปฏิทิน</vt:lpstr>
      <vt:lpstr>ปฏิทิน</vt:lpstr>
      <vt:lpstr>การประเมินการปฏิบัติราชการ ของส่วนราชการ ระดับหน่วยงานภายใน ประจำปีงบประมาณ พ.ศ. 2560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ตัวชี้วัดและค่าน้ำหนัก</vt:lpstr>
      <vt:lpstr>ปฏิทิน</vt:lpstr>
      <vt:lpstr>ปฏิทิน</vt:lpstr>
      <vt:lpstr>ปฏิทิน</vt:lpstr>
      <vt:lpstr>ถาม - ตอบ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กรอบการประเมินส่วนราชการตามมาตรการปรับปรุงประสิทธิภาพในการปฏิบัติราชการ (มาตรา 44) ของกรมพัฒนาฝีมือแรงงาน</dc:title>
  <dc:creator>ICafer Lee</dc:creator>
  <cp:lastModifiedBy>ICafer Lee</cp:lastModifiedBy>
  <cp:revision>36</cp:revision>
  <cp:lastPrinted>2017-02-15T05:10:35Z</cp:lastPrinted>
  <dcterms:created xsi:type="dcterms:W3CDTF">2017-02-13T18:07:44Z</dcterms:created>
  <dcterms:modified xsi:type="dcterms:W3CDTF">2017-02-16T04:40:01Z</dcterms:modified>
</cp:coreProperties>
</file>