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4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44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0.xml" ContentType="application/vnd.openxmlformats-officedocument.presentationml.slideLayout+xml"/>
  <Override PartName="/ppt/commentAuthors.xml" ContentType="application/vnd.openxmlformats-officedocument.presentationml.commentAuthor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Default Extension="png" ContentType="image/png"/>
  <Override PartName="/ppt/slideLayouts/slideLayout49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10.xml" ContentType="application/vnd.openxmlformats-officedocument.presentationml.slideLayout+xml"/>
  <Default Extension="tiff" ContentType="image/tif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4420" r:id="rId1"/>
    <p:sldMasterId id="2147484459" r:id="rId2"/>
  </p:sldMasterIdLst>
  <p:notesMasterIdLst>
    <p:notesMasterId r:id="rId17"/>
  </p:notesMasterIdLst>
  <p:handoutMasterIdLst>
    <p:handoutMasterId r:id="rId18"/>
  </p:handoutMasterIdLst>
  <p:sldIdLst>
    <p:sldId id="772" r:id="rId3"/>
    <p:sldId id="863" r:id="rId4"/>
    <p:sldId id="824" r:id="rId5"/>
    <p:sldId id="864" r:id="rId6"/>
    <p:sldId id="854" r:id="rId7"/>
    <p:sldId id="776" r:id="rId8"/>
    <p:sldId id="856" r:id="rId9"/>
    <p:sldId id="814" r:id="rId10"/>
    <p:sldId id="838" r:id="rId11"/>
    <p:sldId id="816" r:id="rId12"/>
    <p:sldId id="857" r:id="rId13"/>
    <p:sldId id="855" r:id="rId14"/>
    <p:sldId id="839" r:id="rId15"/>
    <p:sldId id="858" r:id="rId16"/>
  </p:sldIdLst>
  <p:sldSz cx="9144000" cy="6858000" type="screen4x3"/>
  <p:notesSz cx="6794500" cy="9931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Rachavarn" initials="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000FF"/>
    <a:srgbClr val="FF6600"/>
    <a:srgbClr val="FF9933"/>
    <a:srgbClr val="FF9966"/>
    <a:srgbClr val="0066FF"/>
    <a:srgbClr val="FF00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043" autoAdjust="0"/>
  </p:normalViewPr>
  <p:slideViewPr>
    <p:cSldViewPr snapToGrid="0" snapToObjects="1">
      <p:cViewPr>
        <p:scale>
          <a:sx n="80" d="100"/>
          <a:sy n="80" d="100"/>
        </p:scale>
        <p:origin x="-1445" y="-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commentAuthors" Target="commentAuthor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3855" cy="498425"/>
          </a:xfrm>
          <a:prstGeom prst="rect">
            <a:avLst/>
          </a:prstGeom>
        </p:spPr>
        <p:txBody>
          <a:bodyPr vert="horz" lIns="92784" tIns="46392" rIns="92784" bIns="4639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038" y="0"/>
            <a:ext cx="2943855" cy="498425"/>
          </a:xfrm>
          <a:prstGeom prst="rect">
            <a:avLst/>
          </a:prstGeom>
        </p:spPr>
        <p:txBody>
          <a:bodyPr vert="horz" lIns="92784" tIns="46392" rIns="92784" bIns="46392" rtlCol="0"/>
          <a:lstStyle>
            <a:lvl1pPr algn="r">
              <a:defRPr sz="1200"/>
            </a:lvl1pPr>
          </a:lstStyle>
          <a:p>
            <a:fld id="{233E6289-1F6B-4DE6-80DC-D86E456C7AF2}" type="datetimeFigureOut">
              <a:rPr lang="en-US" smtClean="0"/>
              <a:pPr/>
              <a:t>2/14/2017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1" y="9432975"/>
            <a:ext cx="2943855" cy="498425"/>
          </a:xfrm>
          <a:prstGeom prst="rect">
            <a:avLst/>
          </a:prstGeom>
        </p:spPr>
        <p:txBody>
          <a:bodyPr vert="horz" lIns="92784" tIns="46392" rIns="92784" bIns="4639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038" y="9432975"/>
            <a:ext cx="2943855" cy="498425"/>
          </a:xfrm>
          <a:prstGeom prst="rect">
            <a:avLst/>
          </a:prstGeom>
        </p:spPr>
        <p:txBody>
          <a:bodyPr vert="horz" lIns="92784" tIns="46392" rIns="92784" bIns="46392" rtlCol="0" anchor="b"/>
          <a:lstStyle>
            <a:lvl1pPr algn="r">
              <a:defRPr sz="1200"/>
            </a:lvl1pPr>
          </a:lstStyle>
          <a:p>
            <a:fld id="{A9699F71-1C32-499A-9790-7A634B58B8C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77388037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4284" cy="496570"/>
          </a:xfrm>
          <a:prstGeom prst="rect">
            <a:avLst/>
          </a:prstGeom>
        </p:spPr>
        <p:txBody>
          <a:bodyPr vert="horz" lIns="92784" tIns="46392" rIns="92784" bIns="4639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8644" y="0"/>
            <a:ext cx="2944284" cy="496570"/>
          </a:xfrm>
          <a:prstGeom prst="rect">
            <a:avLst/>
          </a:prstGeom>
        </p:spPr>
        <p:txBody>
          <a:bodyPr vert="horz" lIns="92784" tIns="46392" rIns="92784" bIns="46392" rtlCol="0"/>
          <a:lstStyle>
            <a:lvl1pPr algn="r">
              <a:defRPr sz="1200"/>
            </a:lvl1pPr>
          </a:lstStyle>
          <a:p>
            <a:fld id="{5A4ADF61-A85C-0C45-B1A0-C3C804C5B82E}" type="datetimeFigureOut">
              <a:rPr lang="en-US" smtClean="0"/>
              <a:pPr/>
              <a:t>2/14/2017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4400" y="744538"/>
            <a:ext cx="4965700" cy="37258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784" tIns="46392" rIns="92784" bIns="46392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1" y="4717415"/>
            <a:ext cx="5435600" cy="4469130"/>
          </a:xfrm>
          <a:prstGeom prst="rect">
            <a:avLst/>
          </a:prstGeom>
        </p:spPr>
        <p:txBody>
          <a:bodyPr vert="horz" lIns="92784" tIns="46392" rIns="92784" bIns="46392" rtlCol="0"/>
          <a:lstStyle/>
          <a:p>
            <a:pPr lvl="0"/>
            <a:r>
              <a:rPr lang="th-TH" smtClean="0"/>
              <a:t>Click to edit Master text styles</a:t>
            </a:r>
          </a:p>
          <a:p>
            <a:pPr lvl="1"/>
            <a:r>
              <a:rPr lang="th-TH" smtClean="0"/>
              <a:t>Second level</a:t>
            </a:r>
          </a:p>
          <a:p>
            <a:pPr lvl="2"/>
            <a:r>
              <a:rPr lang="th-TH" smtClean="0"/>
              <a:t>Third level</a:t>
            </a:r>
          </a:p>
          <a:p>
            <a:pPr lvl="3"/>
            <a:r>
              <a:rPr lang="th-TH" smtClean="0"/>
              <a:t>Fourth level</a:t>
            </a:r>
          </a:p>
          <a:p>
            <a:pPr lvl="4"/>
            <a:r>
              <a:rPr lang="th-TH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3107"/>
            <a:ext cx="2944284" cy="496570"/>
          </a:xfrm>
          <a:prstGeom prst="rect">
            <a:avLst/>
          </a:prstGeom>
        </p:spPr>
        <p:txBody>
          <a:bodyPr vert="horz" lIns="92784" tIns="46392" rIns="92784" bIns="4639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8644" y="9433107"/>
            <a:ext cx="2944284" cy="496570"/>
          </a:xfrm>
          <a:prstGeom prst="rect">
            <a:avLst/>
          </a:prstGeom>
        </p:spPr>
        <p:txBody>
          <a:bodyPr vert="horz" lIns="92784" tIns="46392" rIns="92784" bIns="46392" rtlCol="0" anchor="b"/>
          <a:lstStyle>
            <a:lvl1pPr algn="r">
              <a:defRPr sz="1200"/>
            </a:lvl1pPr>
          </a:lstStyle>
          <a:p>
            <a:fld id="{E59E77C6-9A3F-0248-A059-60925287B82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7448138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62050" y="1239838"/>
            <a:ext cx="4470400" cy="3354387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909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>
              <a:cs typeface="Cordia New" pitchFamily="34" charset="-34"/>
            </a:endParaRPr>
          </a:p>
        </p:txBody>
      </p:sp>
      <p:sp>
        <p:nvSpPr>
          <p:cNvPr id="4915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640E435-160D-40DA-9557-CC34531518FC}" type="slidenum">
              <a:rPr lang="en-US" smtClean="0">
                <a:solidFill>
                  <a:srgbClr val="000000"/>
                </a:solidFill>
                <a:cs typeface="Cordia New" pitchFamily="34" charset="-34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en-US" smtClean="0">
              <a:solidFill>
                <a:srgbClr val="000000"/>
              </a:solidFill>
              <a:cs typeface="Cordia New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459872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9E77C6-9A3F-0248-A059-60925287B824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9874379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</p:spPr>
        <p:txBody>
          <a:bodyPr anchor="ctr"/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th-TH" sz="4400">
              <a:solidFill>
                <a:prstClr val="black"/>
              </a:solidFill>
              <a:cs typeface="Angsana New" pitchFamily="18" charset="-34"/>
            </a:endParaRPr>
          </a:p>
        </p:txBody>
      </p:sp>
      <p:sp>
        <p:nvSpPr>
          <p:cNvPr id="3" name="Rectangle 3"/>
          <p:cNvSpPr>
            <a:spLocks noGrp="1"/>
          </p:cNvSpPr>
          <p:nvPr/>
        </p:nvSpPr>
        <p:spPr bwMode="auto">
          <a:xfrm>
            <a:off x="457200" y="1600206"/>
            <a:ext cx="8229600" cy="4525963"/>
          </a:xfrm>
          <a:prstGeom prst="rect">
            <a:avLst/>
          </a:prstGeom>
        </p:spPr>
        <p:txBody>
          <a:bodyPr/>
          <a:lstStyle/>
          <a:p>
            <a:pPr marL="342900" indent="-342900" defTabSz="9144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endParaRPr lang="th-TH" sz="3200">
              <a:solidFill>
                <a:prstClr val="black"/>
              </a:solidFill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431399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6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</p:spPr>
        <p:txBody>
          <a:bodyPr anchor="ctr"/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th-TH" sz="4400">
              <a:solidFill>
                <a:prstClr val="black"/>
              </a:solidFill>
              <a:cs typeface="Angsana New" pitchFamily="18" charset="-34"/>
            </a:endParaRPr>
          </a:p>
        </p:txBody>
      </p:sp>
      <p:sp>
        <p:nvSpPr>
          <p:cNvPr id="3" name="Rectangle 3"/>
          <p:cNvSpPr>
            <a:spLocks noGrp="1"/>
          </p:cNvSpPr>
          <p:nvPr/>
        </p:nvSpPr>
        <p:spPr bwMode="auto">
          <a:xfrm>
            <a:off x="457200" y="1600206"/>
            <a:ext cx="8229600" cy="4525963"/>
          </a:xfrm>
          <a:prstGeom prst="rect">
            <a:avLst/>
          </a:prstGeom>
        </p:spPr>
        <p:txBody>
          <a:bodyPr/>
          <a:lstStyle/>
          <a:p>
            <a:pPr marL="342900" indent="-342900" defTabSz="9144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endParaRPr lang="th-TH" sz="3200">
              <a:solidFill>
                <a:prstClr val="black"/>
              </a:solidFill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655030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7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</p:spPr>
        <p:txBody>
          <a:bodyPr anchor="ctr"/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th-TH" sz="4400">
              <a:solidFill>
                <a:prstClr val="black"/>
              </a:solidFill>
              <a:cs typeface="Angsana New" pitchFamily="18" charset="-34"/>
            </a:endParaRPr>
          </a:p>
        </p:txBody>
      </p:sp>
      <p:sp>
        <p:nvSpPr>
          <p:cNvPr id="3" name="Rectangle 3"/>
          <p:cNvSpPr>
            <a:spLocks noGrp="1"/>
          </p:cNvSpPr>
          <p:nvPr/>
        </p:nvSpPr>
        <p:spPr bwMode="auto">
          <a:xfrm>
            <a:off x="457200" y="1600206"/>
            <a:ext cx="8229600" cy="4525963"/>
          </a:xfrm>
          <a:prstGeom prst="rect">
            <a:avLst/>
          </a:prstGeom>
        </p:spPr>
        <p:txBody>
          <a:bodyPr/>
          <a:lstStyle/>
          <a:p>
            <a:pPr marL="342900" indent="-342900" defTabSz="9144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endParaRPr lang="th-TH" sz="3200">
              <a:solidFill>
                <a:prstClr val="black"/>
              </a:solidFill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677451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</p:spPr>
        <p:txBody>
          <a:bodyPr anchor="ctr"/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th-TH" sz="4400">
              <a:solidFill>
                <a:prstClr val="black"/>
              </a:solidFill>
              <a:cs typeface="Angsana New" pitchFamily="18" charset="-34"/>
            </a:endParaRPr>
          </a:p>
        </p:txBody>
      </p:sp>
      <p:sp>
        <p:nvSpPr>
          <p:cNvPr id="3" name="Rectangle 3"/>
          <p:cNvSpPr>
            <a:spLocks noGrp="1"/>
          </p:cNvSpPr>
          <p:nvPr/>
        </p:nvSpPr>
        <p:spPr bwMode="auto">
          <a:xfrm>
            <a:off x="457200" y="1600206"/>
            <a:ext cx="8229600" cy="4525963"/>
          </a:xfrm>
          <a:prstGeom prst="rect">
            <a:avLst/>
          </a:prstGeom>
        </p:spPr>
        <p:txBody>
          <a:bodyPr/>
          <a:lstStyle/>
          <a:p>
            <a:pPr marL="342900" indent="-342900" defTabSz="9144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endParaRPr lang="th-TH" sz="3200">
              <a:solidFill>
                <a:prstClr val="black"/>
              </a:solidFill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576329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0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</p:spPr>
        <p:txBody>
          <a:bodyPr anchor="ctr"/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th-TH" sz="4400">
              <a:solidFill>
                <a:prstClr val="black"/>
              </a:solidFill>
              <a:cs typeface="Angsana New" pitchFamily="18" charset="-34"/>
            </a:endParaRPr>
          </a:p>
        </p:txBody>
      </p:sp>
      <p:sp>
        <p:nvSpPr>
          <p:cNvPr id="3" name="Rectangle 3"/>
          <p:cNvSpPr>
            <a:spLocks noGrp="1"/>
          </p:cNvSpPr>
          <p:nvPr/>
        </p:nvSpPr>
        <p:spPr bwMode="auto">
          <a:xfrm>
            <a:off x="457200" y="1600206"/>
            <a:ext cx="8229600" cy="4525963"/>
          </a:xfrm>
          <a:prstGeom prst="rect">
            <a:avLst/>
          </a:prstGeom>
        </p:spPr>
        <p:txBody>
          <a:bodyPr/>
          <a:lstStyle/>
          <a:p>
            <a:pPr marL="342900" indent="-342900" defTabSz="9144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endParaRPr lang="th-TH" sz="3200">
              <a:solidFill>
                <a:prstClr val="black"/>
              </a:solidFill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681382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</p:spPr>
        <p:txBody>
          <a:bodyPr anchor="ctr"/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th-TH" sz="4400">
              <a:solidFill>
                <a:prstClr val="black"/>
              </a:solidFill>
              <a:cs typeface="Angsana New" pitchFamily="18" charset="-34"/>
            </a:endParaRPr>
          </a:p>
        </p:txBody>
      </p:sp>
      <p:sp>
        <p:nvSpPr>
          <p:cNvPr id="3" name="Rectangle 3"/>
          <p:cNvSpPr>
            <a:spLocks noGrp="1"/>
          </p:cNvSpPr>
          <p:nvPr/>
        </p:nvSpPr>
        <p:spPr bwMode="auto">
          <a:xfrm>
            <a:off x="457200" y="1600206"/>
            <a:ext cx="8229600" cy="4525963"/>
          </a:xfrm>
          <a:prstGeom prst="rect">
            <a:avLst/>
          </a:prstGeom>
        </p:spPr>
        <p:txBody>
          <a:bodyPr/>
          <a:lstStyle/>
          <a:p>
            <a:pPr marL="342900" indent="-342900" defTabSz="9144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endParaRPr lang="th-TH" sz="3200">
              <a:solidFill>
                <a:prstClr val="black"/>
              </a:solidFill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661911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</p:spPr>
        <p:txBody>
          <a:bodyPr anchor="ctr"/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th-TH" sz="4400">
              <a:solidFill>
                <a:prstClr val="black"/>
              </a:solidFill>
              <a:cs typeface="Angsana New" pitchFamily="18" charset="-34"/>
            </a:endParaRPr>
          </a:p>
        </p:txBody>
      </p:sp>
      <p:sp>
        <p:nvSpPr>
          <p:cNvPr id="3" name="Rectangle 3"/>
          <p:cNvSpPr>
            <a:spLocks noGrp="1"/>
          </p:cNvSpPr>
          <p:nvPr/>
        </p:nvSpPr>
        <p:spPr bwMode="auto">
          <a:xfrm>
            <a:off x="457200" y="1600206"/>
            <a:ext cx="8229600" cy="4525963"/>
          </a:xfrm>
          <a:prstGeom prst="rect">
            <a:avLst/>
          </a:prstGeom>
        </p:spPr>
        <p:txBody>
          <a:bodyPr/>
          <a:lstStyle/>
          <a:p>
            <a:pPr marL="342900" indent="-342900" defTabSz="9144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endParaRPr lang="th-TH" sz="3200">
              <a:solidFill>
                <a:prstClr val="black"/>
              </a:solidFill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491596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</p:spPr>
        <p:txBody>
          <a:bodyPr anchor="ctr"/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th-TH" sz="4400">
              <a:solidFill>
                <a:prstClr val="black"/>
              </a:solidFill>
              <a:cs typeface="Angsana New" pitchFamily="18" charset="-34"/>
            </a:endParaRPr>
          </a:p>
        </p:txBody>
      </p:sp>
      <p:sp>
        <p:nvSpPr>
          <p:cNvPr id="3" name="Rectangle 3"/>
          <p:cNvSpPr>
            <a:spLocks noGrp="1"/>
          </p:cNvSpPr>
          <p:nvPr/>
        </p:nvSpPr>
        <p:spPr bwMode="auto">
          <a:xfrm>
            <a:off x="457200" y="1600206"/>
            <a:ext cx="8229600" cy="4525963"/>
          </a:xfrm>
          <a:prstGeom prst="rect">
            <a:avLst/>
          </a:prstGeom>
        </p:spPr>
        <p:txBody>
          <a:bodyPr/>
          <a:lstStyle/>
          <a:p>
            <a:pPr marL="342900" indent="-342900" defTabSz="9144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endParaRPr lang="th-TH" sz="3200">
              <a:solidFill>
                <a:prstClr val="black"/>
              </a:solidFill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002296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</p:spPr>
        <p:txBody>
          <a:bodyPr anchor="ctr"/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th-TH" sz="4400">
              <a:solidFill>
                <a:prstClr val="black"/>
              </a:solidFill>
              <a:cs typeface="Angsana New" pitchFamily="18" charset="-34"/>
            </a:endParaRPr>
          </a:p>
        </p:txBody>
      </p:sp>
      <p:sp>
        <p:nvSpPr>
          <p:cNvPr id="3" name="Rectangle 3"/>
          <p:cNvSpPr>
            <a:spLocks noGrp="1"/>
          </p:cNvSpPr>
          <p:nvPr/>
        </p:nvSpPr>
        <p:spPr bwMode="auto">
          <a:xfrm>
            <a:off x="457200" y="1600206"/>
            <a:ext cx="8229600" cy="4525963"/>
          </a:xfrm>
          <a:prstGeom prst="rect">
            <a:avLst/>
          </a:prstGeom>
        </p:spPr>
        <p:txBody>
          <a:bodyPr/>
          <a:lstStyle/>
          <a:p>
            <a:pPr marL="342900" indent="-342900" defTabSz="9144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endParaRPr lang="th-TH" sz="3200">
              <a:solidFill>
                <a:prstClr val="black"/>
              </a:solidFill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275193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</p:spPr>
        <p:txBody>
          <a:bodyPr anchor="ctr"/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th-TH" sz="4400">
              <a:solidFill>
                <a:prstClr val="black"/>
              </a:solidFill>
              <a:cs typeface="Angsana New" pitchFamily="18" charset="-34"/>
            </a:endParaRPr>
          </a:p>
        </p:txBody>
      </p:sp>
      <p:sp>
        <p:nvSpPr>
          <p:cNvPr id="3" name="Rectangle 3"/>
          <p:cNvSpPr>
            <a:spLocks noGrp="1"/>
          </p:cNvSpPr>
          <p:nvPr/>
        </p:nvSpPr>
        <p:spPr bwMode="auto">
          <a:xfrm>
            <a:off x="457200" y="1600206"/>
            <a:ext cx="8229600" cy="4525963"/>
          </a:xfrm>
          <a:prstGeom prst="rect">
            <a:avLst/>
          </a:prstGeom>
        </p:spPr>
        <p:txBody>
          <a:bodyPr/>
          <a:lstStyle/>
          <a:p>
            <a:pPr marL="342900" indent="-342900" defTabSz="9144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endParaRPr lang="th-TH" sz="3200">
              <a:solidFill>
                <a:prstClr val="black"/>
              </a:solidFill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090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6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</p:spPr>
        <p:txBody>
          <a:bodyPr anchor="ctr"/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th-TH" sz="4400">
              <a:solidFill>
                <a:prstClr val="black"/>
              </a:solidFill>
              <a:cs typeface="Angsana New" pitchFamily="18" charset="-34"/>
            </a:endParaRPr>
          </a:p>
        </p:txBody>
      </p:sp>
      <p:sp>
        <p:nvSpPr>
          <p:cNvPr id="3" name="Rectangle 3"/>
          <p:cNvSpPr>
            <a:spLocks noGrp="1"/>
          </p:cNvSpPr>
          <p:nvPr/>
        </p:nvSpPr>
        <p:spPr bwMode="auto">
          <a:xfrm>
            <a:off x="457200" y="1600206"/>
            <a:ext cx="8229600" cy="4525963"/>
          </a:xfrm>
          <a:prstGeom prst="rect">
            <a:avLst/>
          </a:prstGeom>
        </p:spPr>
        <p:txBody>
          <a:bodyPr/>
          <a:lstStyle/>
          <a:p>
            <a:pPr marL="342900" indent="-342900" defTabSz="9144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endParaRPr lang="th-TH" sz="3200">
              <a:solidFill>
                <a:prstClr val="black"/>
              </a:solidFill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1389794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</p:spPr>
        <p:txBody>
          <a:bodyPr anchor="ctr"/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th-TH" sz="4400">
              <a:solidFill>
                <a:prstClr val="black"/>
              </a:solidFill>
              <a:cs typeface="Angsana New" pitchFamily="18" charset="-34"/>
            </a:endParaRPr>
          </a:p>
        </p:txBody>
      </p:sp>
      <p:sp>
        <p:nvSpPr>
          <p:cNvPr id="3" name="Rectangle 3"/>
          <p:cNvSpPr>
            <a:spLocks noGrp="1"/>
          </p:cNvSpPr>
          <p:nvPr/>
        </p:nvSpPr>
        <p:spPr bwMode="auto">
          <a:xfrm>
            <a:off x="457200" y="1600206"/>
            <a:ext cx="8229600" cy="4525963"/>
          </a:xfrm>
          <a:prstGeom prst="rect">
            <a:avLst/>
          </a:prstGeom>
        </p:spPr>
        <p:txBody>
          <a:bodyPr/>
          <a:lstStyle/>
          <a:p>
            <a:pPr marL="342900" indent="-342900" defTabSz="9144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endParaRPr lang="th-TH" sz="3200">
              <a:solidFill>
                <a:prstClr val="black"/>
              </a:solidFill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1726969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</p:spPr>
        <p:txBody>
          <a:bodyPr anchor="ctr"/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th-TH" sz="4400">
              <a:solidFill>
                <a:prstClr val="black"/>
              </a:solidFill>
              <a:cs typeface="Angsana New" pitchFamily="18" charset="-34"/>
            </a:endParaRPr>
          </a:p>
        </p:txBody>
      </p:sp>
      <p:sp>
        <p:nvSpPr>
          <p:cNvPr id="3" name="Rectangle 3"/>
          <p:cNvSpPr>
            <a:spLocks noGrp="1"/>
          </p:cNvSpPr>
          <p:nvPr/>
        </p:nvSpPr>
        <p:spPr bwMode="auto">
          <a:xfrm>
            <a:off x="457200" y="1600206"/>
            <a:ext cx="8229600" cy="4525963"/>
          </a:xfrm>
          <a:prstGeom prst="rect">
            <a:avLst/>
          </a:prstGeom>
        </p:spPr>
        <p:txBody>
          <a:bodyPr/>
          <a:lstStyle/>
          <a:p>
            <a:pPr marL="342900" indent="-342900" defTabSz="9144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endParaRPr lang="th-TH" sz="3200">
              <a:solidFill>
                <a:prstClr val="black"/>
              </a:solidFill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3039886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20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</p:spPr>
        <p:txBody>
          <a:bodyPr anchor="ctr"/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th-TH" sz="4400">
              <a:solidFill>
                <a:prstClr val="black"/>
              </a:solidFill>
              <a:cs typeface="Angsana New" pitchFamily="18" charset="-34"/>
            </a:endParaRPr>
          </a:p>
        </p:txBody>
      </p:sp>
      <p:sp>
        <p:nvSpPr>
          <p:cNvPr id="3" name="Rectangle 3"/>
          <p:cNvSpPr>
            <a:spLocks noGrp="1"/>
          </p:cNvSpPr>
          <p:nvPr/>
        </p:nvSpPr>
        <p:spPr bwMode="auto">
          <a:xfrm>
            <a:off x="457200" y="1600206"/>
            <a:ext cx="8229600" cy="4525963"/>
          </a:xfrm>
          <a:prstGeom prst="rect">
            <a:avLst/>
          </a:prstGeom>
        </p:spPr>
        <p:txBody>
          <a:bodyPr/>
          <a:lstStyle/>
          <a:p>
            <a:pPr marL="342900" indent="-342900" defTabSz="9144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endParaRPr lang="th-TH" sz="3200">
              <a:solidFill>
                <a:prstClr val="black"/>
              </a:solidFill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5863655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2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</p:spPr>
        <p:txBody>
          <a:bodyPr anchor="ctr"/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th-TH" sz="4400">
              <a:solidFill>
                <a:prstClr val="black"/>
              </a:solidFill>
              <a:cs typeface="Angsana New" pitchFamily="18" charset="-34"/>
            </a:endParaRPr>
          </a:p>
        </p:txBody>
      </p:sp>
      <p:sp>
        <p:nvSpPr>
          <p:cNvPr id="3" name="Rectangle 3"/>
          <p:cNvSpPr>
            <a:spLocks noGrp="1"/>
          </p:cNvSpPr>
          <p:nvPr/>
        </p:nvSpPr>
        <p:spPr bwMode="auto">
          <a:xfrm>
            <a:off x="457200" y="1600206"/>
            <a:ext cx="8229600" cy="4525963"/>
          </a:xfrm>
          <a:prstGeom prst="rect">
            <a:avLst/>
          </a:prstGeom>
        </p:spPr>
        <p:txBody>
          <a:bodyPr/>
          <a:lstStyle/>
          <a:p>
            <a:pPr marL="342900" indent="-342900" defTabSz="9144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endParaRPr lang="th-TH" sz="3200">
              <a:solidFill>
                <a:prstClr val="black"/>
              </a:solidFill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113121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2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</p:spPr>
        <p:txBody>
          <a:bodyPr anchor="ctr"/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th-TH" sz="4400">
              <a:solidFill>
                <a:prstClr val="black"/>
              </a:solidFill>
              <a:cs typeface="Angsana New" pitchFamily="18" charset="-34"/>
            </a:endParaRPr>
          </a:p>
        </p:txBody>
      </p:sp>
      <p:sp>
        <p:nvSpPr>
          <p:cNvPr id="3" name="Rectangle 3"/>
          <p:cNvSpPr>
            <a:spLocks noGrp="1"/>
          </p:cNvSpPr>
          <p:nvPr/>
        </p:nvSpPr>
        <p:spPr bwMode="auto">
          <a:xfrm>
            <a:off x="457200" y="1600206"/>
            <a:ext cx="8229600" cy="4525963"/>
          </a:xfrm>
          <a:prstGeom prst="rect">
            <a:avLst/>
          </a:prstGeom>
        </p:spPr>
        <p:txBody>
          <a:bodyPr/>
          <a:lstStyle/>
          <a:p>
            <a:pPr marL="342900" indent="-342900" defTabSz="9144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endParaRPr lang="th-TH" sz="3200">
              <a:solidFill>
                <a:prstClr val="black"/>
              </a:solidFill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8070853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</p:spPr>
        <p:txBody>
          <a:bodyPr anchor="ctr"/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th-TH" sz="4400">
              <a:solidFill>
                <a:prstClr val="black"/>
              </a:solidFill>
              <a:cs typeface="Angsana New" pitchFamily="18" charset="-34"/>
            </a:endParaRPr>
          </a:p>
        </p:txBody>
      </p:sp>
      <p:sp>
        <p:nvSpPr>
          <p:cNvPr id="3" name="Rectangle 3"/>
          <p:cNvSpPr>
            <a:spLocks noGrp="1"/>
          </p:cNvSpPr>
          <p:nvPr/>
        </p:nvSpPr>
        <p:spPr bwMode="auto">
          <a:xfrm>
            <a:off x="457200" y="1600206"/>
            <a:ext cx="8229600" cy="4525963"/>
          </a:xfrm>
          <a:prstGeom prst="rect">
            <a:avLst/>
          </a:prstGeom>
        </p:spPr>
        <p:txBody>
          <a:bodyPr/>
          <a:lstStyle/>
          <a:p>
            <a:pPr marL="342900" indent="-342900" defTabSz="9144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endParaRPr lang="th-TH" sz="3200">
              <a:solidFill>
                <a:prstClr val="black"/>
              </a:solidFill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1380550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2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</p:spPr>
        <p:txBody>
          <a:bodyPr anchor="ctr"/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th-TH" sz="4400">
              <a:solidFill>
                <a:prstClr val="black"/>
              </a:solidFill>
              <a:cs typeface="Angsana New" pitchFamily="18" charset="-34"/>
            </a:endParaRPr>
          </a:p>
        </p:txBody>
      </p:sp>
      <p:sp>
        <p:nvSpPr>
          <p:cNvPr id="3" name="Rectangle 3"/>
          <p:cNvSpPr>
            <a:spLocks noGrp="1"/>
          </p:cNvSpPr>
          <p:nvPr/>
        </p:nvSpPr>
        <p:spPr bwMode="auto">
          <a:xfrm>
            <a:off x="457200" y="1600206"/>
            <a:ext cx="8229600" cy="4525963"/>
          </a:xfrm>
          <a:prstGeom prst="rect">
            <a:avLst/>
          </a:prstGeom>
        </p:spPr>
        <p:txBody>
          <a:bodyPr/>
          <a:lstStyle/>
          <a:p>
            <a:pPr marL="342900" indent="-342900" defTabSz="9144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endParaRPr lang="th-TH" sz="3200">
              <a:solidFill>
                <a:prstClr val="black"/>
              </a:solidFill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1575677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</p:spPr>
        <p:txBody>
          <a:bodyPr anchor="ctr"/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th-TH" sz="4400">
              <a:solidFill>
                <a:prstClr val="black"/>
              </a:solidFill>
              <a:cs typeface="Angsana New" pitchFamily="18" charset="-34"/>
            </a:endParaRPr>
          </a:p>
        </p:txBody>
      </p:sp>
      <p:sp>
        <p:nvSpPr>
          <p:cNvPr id="3" name="Rectangle 3"/>
          <p:cNvSpPr>
            <a:spLocks noGrp="1"/>
          </p:cNvSpPr>
          <p:nvPr/>
        </p:nvSpPr>
        <p:spPr bwMode="auto">
          <a:xfrm>
            <a:off x="457200" y="1600206"/>
            <a:ext cx="8229600" cy="4525963"/>
          </a:xfrm>
          <a:prstGeom prst="rect">
            <a:avLst/>
          </a:prstGeom>
        </p:spPr>
        <p:txBody>
          <a:bodyPr/>
          <a:lstStyle/>
          <a:p>
            <a:pPr marL="342900" indent="-342900" defTabSz="9144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endParaRPr lang="th-TH" sz="3200">
              <a:solidFill>
                <a:prstClr val="black"/>
              </a:solidFill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2488855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</p:spPr>
        <p:txBody>
          <a:bodyPr anchor="ctr"/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th-TH" sz="4400">
              <a:solidFill>
                <a:prstClr val="black"/>
              </a:solidFill>
              <a:cs typeface="Angsana New" pitchFamily="18" charset="-34"/>
            </a:endParaRPr>
          </a:p>
        </p:txBody>
      </p:sp>
      <p:sp>
        <p:nvSpPr>
          <p:cNvPr id="3" name="Rectangle 3"/>
          <p:cNvSpPr>
            <a:spLocks noGrp="1"/>
          </p:cNvSpPr>
          <p:nvPr/>
        </p:nvSpPr>
        <p:spPr bwMode="auto">
          <a:xfrm>
            <a:off x="457200" y="1600206"/>
            <a:ext cx="8229600" cy="4525963"/>
          </a:xfrm>
          <a:prstGeom prst="rect">
            <a:avLst/>
          </a:prstGeom>
        </p:spPr>
        <p:txBody>
          <a:bodyPr/>
          <a:lstStyle/>
          <a:p>
            <a:pPr marL="342900" indent="-342900" defTabSz="9144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endParaRPr lang="th-TH" sz="3200">
              <a:solidFill>
                <a:prstClr val="black"/>
              </a:solidFill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4167702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</p:spPr>
        <p:txBody>
          <a:bodyPr anchor="ctr"/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th-TH" sz="4400">
              <a:solidFill>
                <a:prstClr val="black"/>
              </a:solidFill>
              <a:cs typeface="Angsana New" pitchFamily="18" charset="-34"/>
            </a:endParaRPr>
          </a:p>
        </p:txBody>
      </p:sp>
      <p:sp>
        <p:nvSpPr>
          <p:cNvPr id="3" name="Rectangle 3"/>
          <p:cNvSpPr>
            <a:spLocks noGrp="1"/>
          </p:cNvSpPr>
          <p:nvPr/>
        </p:nvSpPr>
        <p:spPr bwMode="auto">
          <a:xfrm>
            <a:off x="457200" y="1600206"/>
            <a:ext cx="8229600" cy="4525963"/>
          </a:xfrm>
          <a:prstGeom prst="rect">
            <a:avLst/>
          </a:prstGeom>
        </p:spPr>
        <p:txBody>
          <a:bodyPr/>
          <a:lstStyle/>
          <a:p>
            <a:pPr marL="342900" indent="-342900" defTabSz="9144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endParaRPr lang="th-TH" sz="3200">
              <a:solidFill>
                <a:prstClr val="black"/>
              </a:solidFill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3604554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</p:spPr>
        <p:txBody>
          <a:bodyPr anchor="ctr"/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th-TH" sz="4400">
              <a:solidFill>
                <a:prstClr val="black"/>
              </a:solidFill>
              <a:cs typeface="Angsana New" pitchFamily="18" charset="-34"/>
            </a:endParaRPr>
          </a:p>
        </p:txBody>
      </p:sp>
      <p:sp>
        <p:nvSpPr>
          <p:cNvPr id="3" name="Rectangle 3"/>
          <p:cNvSpPr>
            <a:spLocks noGrp="1"/>
          </p:cNvSpPr>
          <p:nvPr/>
        </p:nvSpPr>
        <p:spPr bwMode="auto">
          <a:xfrm>
            <a:off x="457200" y="1600206"/>
            <a:ext cx="8229600" cy="4525963"/>
          </a:xfrm>
          <a:prstGeom prst="rect">
            <a:avLst/>
          </a:prstGeom>
        </p:spPr>
        <p:txBody>
          <a:bodyPr/>
          <a:lstStyle/>
          <a:p>
            <a:pPr marL="342900" indent="-342900" defTabSz="9144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endParaRPr lang="th-TH" sz="3200">
              <a:solidFill>
                <a:prstClr val="black"/>
              </a:solidFill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7625801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</p:spPr>
        <p:txBody>
          <a:bodyPr anchor="ctr"/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th-TH" sz="4400">
              <a:solidFill>
                <a:prstClr val="black"/>
              </a:solidFill>
              <a:cs typeface="Angsana New" pitchFamily="18" charset="-34"/>
            </a:endParaRPr>
          </a:p>
        </p:txBody>
      </p:sp>
      <p:sp>
        <p:nvSpPr>
          <p:cNvPr id="3" name="Rectangle 3"/>
          <p:cNvSpPr>
            <a:spLocks noGrp="1"/>
          </p:cNvSpPr>
          <p:nvPr/>
        </p:nvSpPr>
        <p:spPr bwMode="auto">
          <a:xfrm>
            <a:off x="457200" y="1600206"/>
            <a:ext cx="8229600" cy="4525963"/>
          </a:xfrm>
          <a:prstGeom prst="rect">
            <a:avLst/>
          </a:prstGeom>
        </p:spPr>
        <p:txBody>
          <a:bodyPr/>
          <a:lstStyle/>
          <a:p>
            <a:pPr marL="342900" indent="-342900" defTabSz="9144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endParaRPr lang="th-TH" sz="3200">
              <a:solidFill>
                <a:prstClr val="black"/>
              </a:solidFill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031575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7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</p:spPr>
        <p:txBody>
          <a:bodyPr anchor="ctr"/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th-TH" sz="4400">
              <a:solidFill>
                <a:prstClr val="black"/>
              </a:solidFill>
              <a:cs typeface="Angsana New" pitchFamily="18" charset="-34"/>
            </a:endParaRPr>
          </a:p>
        </p:txBody>
      </p:sp>
      <p:sp>
        <p:nvSpPr>
          <p:cNvPr id="3" name="Rectangle 3"/>
          <p:cNvSpPr>
            <a:spLocks noGrp="1"/>
          </p:cNvSpPr>
          <p:nvPr/>
        </p:nvSpPr>
        <p:spPr bwMode="auto">
          <a:xfrm>
            <a:off x="457200" y="1600206"/>
            <a:ext cx="8229600" cy="4525963"/>
          </a:xfrm>
          <a:prstGeom prst="rect">
            <a:avLst/>
          </a:prstGeom>
        </p:spPr>
        <p:txBody>
          <a:bodyPr/>
          <a:lstStyle/>
          <a:p>
            <a:pPr marL="342900" indent="-342900" defTabSz="9144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endParaRPr lang="th-TH" sz="3200">
              <a:solidFill>
                <a:prstClr val="black"/>
              </a:solidFill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026046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</p:spPr>
        <p:txBody>
          <a:bodyPr anchor="ctr"/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th-TH" sz="4400">
              <a:solidFill>
                <a:prstClr val="black"/>
              </a:solidFill>
              <a:cs typeface="Angsana New" pitchFamily="18" charset="-34"/>
            </a:endParaRPr>
          </a:p>
        </p:txBody>
      </p:sp>
      <p:sp>
        <p:nvSpPr>
          <p:cNvPr id="3" name="Rectangle 3"/>
          <p:cNvSpPr>
            <a:spLocks noGrp="1"/>
          </p:cNvSpPr>
          <p:nvPr/>
        </p:nvSpPr>
        <p:spPr bwMode="auto">
          <a:xfrm>
            <a:off x="457200" y="1600206"/>
            <a:ext cx="8229600" cy="4525963"/>
          </a:xfrm>
          <a:prstGeom prst="rect">
            <a:avLst/>
          </a:prstGeom>
        </p:spPr>
        <p:txBody>
          <a:bodyPr/>
          <a:lstStyle/>
          <a:p>
            <a:pPr marL="342900" indent="-342900" defTabSz="9144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endParaRPr lang="th-TH" sz="3200">
              <a:solidFill>
                <a:prstClr val="black"/>
              </a:solidFill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7649010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521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346C69-2BF2-4F62-AC1B-FA4F01B7F0AE}" type="slidenum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7610581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B91F31-7E0F-4213-BBA7-67A7735D33CB}" type="slidenum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8745934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96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3FB9AA-CBBD-48C3-B101-61EA1F101C29}" type="slidenum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9291844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ABA43C-BBD6-4F34-BDE5-590A9175BC62}" type="slidenum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8334637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73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7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FA92F2-E109-4A82-B935-7FEC98F89A6F}" type="slidenum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9510453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13BABA-86C7-47BB-A543-A09AEEBA04DE}" type="slidenum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977191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A1B11C-AC51-4F33-8594-9BA882158713}" type="slidenum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4221627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146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2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DBFA9C-FEB5-4F69-BB59-10A1D8E868DB}" type="slidenum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9803747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E5F99C-69CF-43B4-808B-641A1B36F534}" type="slidenum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9157280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26252C-B36B-4282-9A68-A623E7D5A84B}" type="slidenum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78171404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734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734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4B7620-22C2-4257-BEED-9067AE641191}" type="slidenum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5267096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7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9"/>
          <p:cNvSpPr>
            <a:spLocks noChangeArrowheads="1"/>
          </p:cNvSpPr>
          <p:nvPr userDrawn="1"/>
        </p:nvSpPr>
        <p:spPr bwMode="auto">
          <a:xfrm>
            <a:off x="1" y="738309"/>
            <a:ext cx="9139604" cy="168592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wrap="none" lIns="91373" tIns="45689" rIns="91373" bIns="45689" anchor="ctr"/>
          <a:lstStyle/>
          <a:p>
            <a:pPr eaLnBrk="0" hangingPunct="0">
              <a:defRPr/>
            </a:pPr>
            <a:endParaRPr lang="th-TH" sz="1800" dirty="0">
              <a:solidFill>
                <a:srgbClr val="333333"/>
              </a:solidFill>
              <a:latin typeface="Arial" charset="0"/>
              <a:cs typeface="Angsana New" charset="-34"/>
            </a:endParaRPr>
          </a:p>
        </p:txBody>
      </p:sp>
      <p:sp>
        <p:nvSpPr>
          <p:cNvPr id="3" name="Line 31"/>
          <p:cNvSpPr>
            <a:spLocks noChangeShapeType="1"/>
          </p:cNvSpPr>
          <p:nvPr userDrawn="1"/>
        </p:nvSpPr>
        <p:spPr bwMode="auto">
          <a:xfrm>
            <a:off x="0" y="2519363"/>
            <a:ext cx="9144000" cy="0"/>
          </a:xfrm>
          <a:prstGeom prst="line">
            <a:avLst/>
          </a:prstGeom>
          <a:noFill/>
          <a:ln w="76200">
            <a:solidFill>
              <a:srgbClr val="003399"/>
            </a:solidFill>
            <a:round/>
            <a:headEnd/>
            <a:tailEnd/>
          </a:ln>
          <a:effectLst/>
          <a:extLst/>
        </p:spPr>
        <p:txBody>
          <a:bodyPr lIns="91373" tIns="45689" rIns="91373" bIns="45689"/>
          <a:lstStyle/>
          <a:p>
            <a:pPr eaLnBrk="0" hangingPunct="0">
              <a:defRPr/>
            </a:pPr>
            <a:endParaRPr lang="th-TH" sz="1800" dirty="0">
              <a:solidFill>
                <a:srgbClr val="333333"/>
              </a:solidFill>
              <a:latin typeface="Arial" charset="0"/>
              <a:cs typeface="Angsana New" charset="-34"/>
            </a:endParaRPr>
          </a:p>
        </p:txBody>
      </p:sp>
      <p:sp>
        <p:nvSpPr>
          <p:cNvPr id="4" name="Line 31"/>
          <p:cNvSpPr>
            <a:spLocks noChangeShapeType="1"/>
          </p:cNvSpPr>
          <p:nvPr userDrawn="1"/>
        </p:nvSpPr>
        <p:spPr bwMode="auto">
          <a:xfrm>
            <a:off x="0" y="649288"/>
            <a:ext cx="9144000" cy="0"/>
          </a:xfrm>
          <a:prstGeom prst="line">
            <a:avLst/>
          </a:prstGeom>
          <a:noFill/>
          <a:ln w="76200">
            <a:solidFill>
              <a:srgbClr val="003399"/>
            </a:solidFill>
            <a:round/>
            <a:headEnd/>
            <a:tailEnd/>
          </a:ln>
          <a:effectLst/>
          <a:extLst/>
        </p:spPr>
        <p:txBody>
          <a:bodyPr lIns="91373" tIns="45689" rIns="91373" bIns="45689"/>
          <a:lstStyle/>
          <a:p>
            <a:pPr eaLnBrk="0" hangingPunct="0">
              <a:defRPr/>
            </a:pPr>
            <a:endParaRPr lang="th-TH" sz="1800" dirty="0">
              <a:solidFill>
                <a:srgbClr val="333333"/>
              </a:solidFill>
              <a:latin typeface="Arial" charset="0"/>
              <a:cs typeface="Angsana New" charset="-34"/>
            </a:endParaRPr>
          </a:p>
        </p:txBody>
      </p:sp>
      <p:pic>
        <p:nvPicPr>
          <p:cNvPr id="5" name="Picture 9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31633" y="4592638"/>
            <a:ext cx="1280746" cy="1071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5"/>
          <p:cNvSpPr/>
          <p:nvPr userDrawn="1"/>
        </p:nvSpPr>
        <p:spPr>
          <a:xfrm>
            <a:off x="4397" y="5702300"/>
            <a:ext cx="9144000" cy="681038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b="1" dirty="0">
                <a:solidFill>
                  <a:srgbClr val="2E2E9C"/>
                </a:solidFill>
                <a:latin typeface="Century Gothic" panose="020B0502020202020204" pitchFamily="34" charset="0"/>
              </a:rPr>
              <a:t>MAKE</a:t>
            </a:r>
            <a:r>
              <a:rPr lang="en-US" sz="2400" b="1" dirty="0">
                <a:solidFill>
                  <a:srgbClr val="2E2E9C"/>
                </a:solidFill>
                <a:latin typeface="Century Gothic" panose="020B0502020202020204" pitchFamily="34" charset="0"/>
              </a:rPr>
              <a:t> SIMPLE </a:t>
            </a:r>
            <a:r>
              <a:rPr lang="en-US" sz="1200" b="1" dirty="0">
                <a:solidFill>
                  <a:srgbClr val="2E2E9C"/>
                </a:solidFill>
                <a:latin typeface="Century Gothic" panose="020B0502020202020204" pitchFamily="34" charset="0"/>
              </a:rPr>
              <a:t>BE</a:t>
            </a:r>
            <a:r>
              <a:rPr lang="en-US" sz="2400" b="1" dirty="0">
                <a:solidFill>
                  <a:srgbClr val="2E2E9C"/>
                </a:solidFill>
                <a:latin typeface="Century Gothic" panose="020B0502020202020204" pitchFamily="34" charset="0"/>
              </a:rPr>
              <a:t> MODERN</a:t>
            </a:r>
            <a:endParaRPr lang="th-TH" sz="2400" b="1" dirty="0">
              <a:solidFill>
                <a:srgbClr val="2E2E9C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E5F796-0285-4A6F-BDD7-842DD8E33E8B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1893591610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6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A20C9D-720F-4EBC-9C1A-60377CF40F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Rectangle 9"/>
          <p:cNvSpPr>
            <a:spLocks noChangeArrowheads="1"/>
          </p:cNvSpPr>
          <p:nvPr userDrawn="1"/>
        </p:nvSpPr>
        <p:spPr bwMode="auto">
          <a:xfrm>
            <a:off x="4183" y="43949"/>
            <a:ext cx="9139877" cy="6207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wrap="none" lIns="91373" tIns="45689" rIns="91373" bIns="45689" anchor="ctr"/>
          <a:lstStyle/>
          <a:p>
            <a:pPr eaLnBrk="0" hangingPunct="0">
              <a:defRPr/>
            </a:pPr>
            <a:endParaRPr lang="th-TH" dirty="0">
              <a:solidFill>
                <a:srgbClr val="333333"/>
              </a:solidFill>
              <a:latin typeface="Arial" charset="0"/>
              <a:cs typeface="Angsana New" charset="-34"/>
            </a:endParaRPr>
          </a:p>
        </p:txBody>
      </p:sp>
      <p:sp>
        <p:nvSpPr>
          <p:cNvPr id="17" name="Line 31"/>
          <p:cNvSpPr>
            <a:spLocks noChangeShapeType="1"/>
          </p:cNvSpPr>
          <p:nvPr userDrawn="1"/>
        </p:nvSpPr>
        <p:spPr bwMode="auto">
          <a:xfrm>
            <a:off x="0" y="680521"/>
            <a:ext cx="9144000" cy="0"/>
          </a:xfrm>
          <a:prstGeom prst="line">
            <a:avLst/>
          </a:prstGeom>
          <a:noFill/>
          <a:ln w="76200">
            <a:solidFill>
              <a:srgbClr val="003399"/>
            </a:solidFill>
            <a:round/>
            <a:headEnd/>
            <a:tailEnd/>
          </a:ln>
          <a:effectLst/>
          <a:extLst/>
        </p:spPr>
        <p:txBody>
          <a:bodyPr lIns="91373" tIns="45689" rIns="91373" bIns="45689"/>
          <a:lstStyle/>
          <a:p>
            <a:pPr eaLnBrk="0" hangingPunct="0">
              <a:defRPr/>
            </a:pPr>
            <a:endParaRPr lang="th-TH" dirty="0">
              <a:solidFill>
                <a:srgbClr val="333333"/>
              </a:solidFill>
              <a:latin typeface="Arial" charset="0"/>
              <a:cs typeface="Angsana New" charset="-34"/>
            </a:endParaRPr>
          </a:p>
        </p:txBody>
      </p:sp>
      <p:sp>
        <p:nvSpPr>
          <p:cNvPr id="18" name="Line 31"/>
          <p:cNvSpPr>
            <a:spLocks noChangeShapeType="1"/>
          </p:cNvSpPr>
          <p:nvPr userDrawn="1"/>
        </p:nvSpPr>
        <p:spPr bwMode="auto">
          <a:xfrm>
            <a:off x="0" y="19813"/>
            <a:ext cx="9144000" cy="0"/>
          </a:xfrm>
          <a:prstGeom prst="line">
            <a:avLst/>
          </a:prstGeom>
          <a:noFill/>
          <a:ln w="76200">
            <a:solidFill>
              <a:srgbClr val="003399"/>
            </a:solidFill>
            <a:round/>
            <a:headEnd/>
            <a:tailEnd/>
          </a:ln>
          <a:effectLst/>
          <a:extLst/>
        </p:spPr>
        <p:txBody>
          <a:bodyPr lIns="91373" tIns="45689" rIns="91373" bIns="45689"/>
          <a:lstStyle/>
          <a:p>
            <a:pPr eaLnBrk="0" hangingPunct="0">
              <a:defRPr/>
            </a:pPr>
            <a:endParaRPr lang="th-TH" dirty="0">
              <a:solidFill>
                <a:srgbClr val="333333"/>
              </a:solidFill>
              <a:latin typeface="Arial" charset="0"/>
              <a:cs typeface="Angsana New" charset="-34"/>
            </a:endParaRPr>
          </a:p>
        </p:txBody>
      </p:sp>
      <p:pic>
        <p:nvPicPr>
          <p:cNvPr id="19" name="Picture 1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445079" y="29822"/>
            <a:ext cx="679634" cy="6161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7597398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103AA-8845-4AAA-8DCD-945F174AEA28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2564333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103AA-8845-4AAA-8DCD-945F174AEA28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1295699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835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560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103AA-8845-4AAA-8DCD-945F174AEA28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01097528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103AA-8845-4AAA-8DCD-945F174AEA28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01446558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9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2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2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103AA-8845-4AAA-8DCD-945F174AEA28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06087211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103AA-8845-4AAA-8DCD-945F174AEA28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1240533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103AA-8845-4AAA-8DCD-945F174AEA28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7301642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522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103AA-8845-4AAA-8DCD-945F174AEA28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40746446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522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103AA-8845-4AAA-8DCD-945F174AEA28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0600145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103AA-8845-4AAA-8DCD-945F174AEA28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3406152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2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103AA-8845-4AAA-8DCD-945F174AEA28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0129462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9150" y="285846"/>
            <a:ext cx="7410450" cy="563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Footer Placeholder 3"/>
          <p:cNvSpPr>
            <a:spLocks noGrp="1"/>
          </p:cNvSpPr>
          <p:nvPr>
            <p:ph type="ftr" sz="quarter" idx="10"/>
          </p:nvPr>
        </p:nvSpPr>
        <p:spPr>
          <a:xfrm>
            <a:off x="4191000" y="6438900"/>
            <a:ext cx="2286000" cy="304800"/>
          </a:xfrm>
          <a:prstGeom prst="rect">
            <a:avLst/>
          </a:prstGeom>
        </p:spPr>
        <p:txBody>
          <a:bodyPr/>
          <a:lstStyle>
            <a:lvl1pPr algn="ctr">
              <a:defRPr>
                <a:solidFill>
                  <a:srgbClr val="000000"/>
                </a:solidFill>
                <a:latin typeface="Arial" charset="0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/>
          </a:p>
        </p:txBody>
      </p:sp>
      <p:sp>
        <p:nvSpPr>
          <p:cNvPr id="4" name="Date Placeholder 4"/>
          <p:cNvSpPr>
            <a:spLocks noGrp="1"/>
          </p:cNvSpPr>
          <p:nvPr>
            <p:ph type="dt" sz="quarter" idx="11"/>
          </p:nvPr>
        </p:nvSpPr>
        <p:spPr>
          <a:xfrm>
            <a:off x="1647825" y="6521450"/>
            <a:ext cx="1524000" cy="304800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rgbClr val="000000"/>
                </a:solidFill>
                <a:latin typeface="Arial" charset="0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43000" y="6521546"/>
            <a:ext cx="457200" cy="320675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rgbClr val="000000"/>
                </a:solidFill>
                <a:latin typeface="Arial" charset="0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CFD2635-6F65-4806-8D37-31A6DADF721B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849027120"/>
      </p:ext>
    </p:extLst>
  </p:cSld>
  <p:clrMapOvr>
    <a:masterClrMapping/>
  </p:clrMapOvr>
  <p:transition/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hape 18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5600"/>
              <a:t>Title Text</a:t>
            </a:r>
          </a:p>
        </p:txBody>
      </p:sp>
      <p:sp>
        <p:nvSpPr>
          <p:cNvPr id="19" name="Shape 19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2500"/>
              <a:t>Body Level One</a:t>
            </a:r>
          </a:p>
          <a:p>
            <a:pPr lvl="1">
              <a:defRPr sz="1800"/>
            </a:pPr>
            <a:r>
              <a:rPr sz="2500"/>
              <a:t>Body Level Two</a:t>
            </a:r>
          </a:p>
          <a:p>
            <a:pPr lvl="2">
              <a:defRPr sz="1800"/>
            </a:pPr>
            <a:r>
              <a:rPr sz="2500"/>
              <a:t>Body Level Three</a:t>
            </a:r>
          </a:p>
          <a:p>
            <a:pPr lvl="3">
              <a:defRPr sz="1800"/>
            </a:pPr>
            <a:r>
              <a:rPr sz="2500"/>
              <a:t>Body Level Four</a:t>
            </a:r>
          </a:p>
          <a:p>
            <a:pPr lvl="4">
              <a:defRPr sz="1800"/>
            </a:pPr>
            <a:r>
              <a:rPr sz="2500"/>
              <a:t>Body Level Five</a:t>
            </a:r>
          </a:p>
        </p:txBody>
      </p:sp>
    </p:spTree>
    <p:extLst>
      <p:ext uri="{BB962C8B-B14F-4D97-AF65-F5344CB8AC3E}">
        <p14:creationId xmlns:p14="http://schemas.microsoft.com/office/powerpoint/2010/main" xmlns="" val="3246093550"/>
      </p:ext>
    </p:extLst>
  </p:cSld>
  <p:clrMapOvr>
    <a:masterClrMapping/>
  </p:clrMapOvr>
  <p:transition spd="med"/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6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A20C9D-720F-4EBC-9C1A-60377CF40F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Rectangle 9"/>
          <p:cNvSpPr>
            <a:spLocks noChangeArrowheads="1"/>
          </p:cNvSpPr>
          <p:nvPr userDrawn="1"/>
        </p:nvSpPr>
        <p:spPr bwMode="auto">
          <a:xfrm>
            <a:off x="4183" y="43949"/>
            <a:ext cx="9139877" cy="6207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wrap="none" lIns="91373" tIns="45689" rIns="91373" bIns="45689" anchor="ctr"/>
          <a:lstStyle/>
          <a:p>
            <a:pPr eaLnBrk="0" hangingPunct="0">
              <a:defRPr/>
            </a:pPr>
            <a:endParaRPr lang="th-TH" sz="1800" dirty="0">
              <a:solidFill>
                <a:srgbClr val="333333"/>
              </a:solidFill>
              <a:latin typeface="Arial" charset="0"/>
              <a:cs typeface="Angsana New" charset="-34"/>
            </a:endParaRPr>
          </a:p>
        </p:txBody>
      </p:sp>
      <p:sp>
        <p:nvSpPr>
          <p:cNvPr id="17" name="Line 31"/>
          <p:cNvSpPr>
            <a:spLocks noChangeShapeType="1"/>
          </p:cNvSpPr>
          <p:nvPr userDrawn="1"/>
        </p:nvSpPr>
        <p:spPr bwMode="auto">
          <a:xfrm>
            <a:off x="0" y="680521"/>
            <a:ext cx="9144000" cy="0"/>
          </a:xfrm>
          <a:prstGeom prst="line">
            <a:avLst/>
          </a:prstGeom>
          <a:noFill/>
          <a:ln w="76200">
            <a:solidFill>
              <a:srgbClr val="003399"/>
            </a:solidFill>
            <a:round/>
            <a:headEnd/>
            <a:tailEnd/>
          </a:ln>
          <a:effectLst/>
          <a:extLst/>
        </p:spPr>
        <p:txBody>
          <a:bodyPr lIns="91373" tIns="45689" rIns="91373" bIns="45689"/>
          <a:lstStyle/>
          <a:p>
            <a:pPr eaLnBrk="0" hangingPunct="0">
              <a:defRPr/>
            </a:pPr>
            <a:endParaRPr lang="th-TH" sz="1800" dirty="0">
              <a:solidFill>
                <a:srgbClr val="333333"/>
              </a:solidFill>
              <a:latin typeface="Arial" charset="0"/>
              <a:cs typeface="Angsana New" charset="-34"/>
            </a:endParaRPr>
          </a:p>
        </p:txBody>
      </p:sp>
      <p:sp>
        <p:nvSpPr>
          <p:cNvPr id="18" name="Line 31"/>
          <p:cNvSpPr>
            <a:spLocks noChangeShapeType="1"/>
          </p:cNvSpPr>
          <p:nvPr userDrawn="1"/>
        </p:nvSpPr>
        <p:spPr bwMode="auto">
          <a:xfrm>
            <a:off x="0" y="19813"/>
            <a:ext cx="9144000" cy="0"/>
          </a:xfrm>
          <a:prstGeom prst="line">
            <a:avLst/>
          </a:prstGeom>
          <a:noFill/>
          <a:ln w="76200">
            <a:solidFill>
              <a:srgbClr val="003399"/>
            </a:solidFill>
            <a:round/>
            <a:headEnd/>
            <a:tailEnd/>
          </a:ln>
          <a:effectLst/>
          <a:extLst/>
        </p:spPr>
        <p:txBody>
          <a:bodyPr lIns="91373" tIns="45689" rIns="91373" bIns="45689"/>
          <a:lstStyle/>
          <a:p>
            <a:pPr eaLnBrk="0" hangingPunct="0">
              <a:defRPr/>
            </a:pPr>
            <a:endParaRPr lang="th-TH" sz="1800" dirty="0">
              <a:solidFill>
                <a:srgbClr val="333333"/>
              </a:solidFill>
              <a:latin typeface="Arial" charset="0"/>
              <a:cs typeface="Angsana New" charset="-34"/>
            </a:endParaRPr>
          </a:p>
        </p:txBody>
      </p:sp>
      <p:pic>
        <p:nvPicPr>
          <p:cNvPr id="19" name="Picture 1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445079" y="29822"/>
            <a:ext cx="679634" cy="6161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1732129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6.xml"/><Relationship Id="rId13" Type="http://schemas.openxmlformats.org/officeDocument/2006/relationships/slideLayout" Target="../slideLayouts/slideLayout51.xml"/><Relationship Id="rId3" Type="http://schemas.openxmlformats.org/officeDocument/2006/relationships/slideLayout" Target="../slideLayouts/slideLayout41.xml"/><Relationship Id="rId7" Type="http://schemas.openxmlformats.org/officeDocument/2006/relationships/slideLayout" Target="../slideLayouts/slideLayout45.xml"/><Relationship Id="rId12" Type="http://schemas.openxmlformats.org/officeDocument/2006/relationships/slideLayout" Target="../slideLayouts/slideLayout50.xml"/><Relationship Id="rId2" Type="http://schemas.openxmlformats.org/officeDocument/2006/relationships/slideLayout" Target="../slideLayouts/slideLayout40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39.xml"/><Relationship Id="rId6" Type="http://schemas.openxmlformats.org/officeDocument/2006/relationships/slideLayout" Target="../slideLayouts/slideLayout44.xml"/><Relationship Id="rId11" Type="http://schemas.openxmlformats.org/officeDocument/2006/relationships/slideLayout" Target="../slideLayouts/slideLayout49.xml"/><Relationship Id="rId5" Type="http://schemas.openxmlformats.org/officeDocument/2006/relationships/slideLayout" Target="../slideLayouts/slideLayout43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48.xml"/><Relationship Id="rId4" Type="http://schemas.openxmlformats.org/officeDocument/2006/relationships/slideLayout" Target="../slideLayouts/slideLayout42.xml"/><Relationship Id="rId9" Type="http://schemas.openxmlformats.org/officeDocument/2006/relationships/slideLayout" Target="../slideLayouts/slideLayout47.xml"/><Relationship Id="rId14" Type="http://schemas.openxmlformats.org/officeDocument/2006/relationships/slideLayout" Target="../slideLayouts/slideLayout5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GB" smtClean="0"/>
          </a:p>
        </p:txBody>
      </p:sp>
      <p:sp>
        <p:nvSpPr>
          <p:cNvPr id="205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44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 defTabSz="914400">
              <a:defRPr/>
            </a:pPr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446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 defTabSz="914400"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44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 defTabSz="914400">
              <a:defRPr/>
            </a:pPr>
            <a:fld id="{34C2CC5E-9A43-4D0E-98E4-837CF1AA0049}" type="slidenum">
              <a:rPr lang="en-GB">
                <a:solidFill>
                  <a:prstClr val="black">
                    <a:tint val="75000"/>
                  </a:prstClr>
                </a:solidFill>
              </a:rPr>
              <a:pPr defTabSz="914400">
                <a:defRPr/>
              </a:pPr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446676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421" r:id="rId1"/>
    <p:sldLayoutId id="2147484422" r:id="rId2"/>
    <p:sldLayoutId id="2147484423" r:id="rId3"/>
    <p:sldLayoutId id="2147484424" r:id="rId4"/>
    <p:sldLayoutId id="2147484425" r:id="rId5"/>
    <p:sldLayoutId id="2147484426" r:id="rId6"/>
    <p:sldLayoutId id="2147484427" r:id="rId7"/>
    <p:sldLayoutId id="2147484428" r:id="rId8"/>
    <p:sldLayoutId id="2147484429" r:id="rId9"/>
    <p:sldLayoutId id="2147484430" r:id="rId10"/>
    <p:sldLayoutId id="2147484431" r:id="rId11"/>
    <p:sldLayoutId id="2147484432" r:id="rId12"/>
    <p:sldLayoutId id="2147484433" r:id="rId13"/>
    <p:sldLayoutId id="2147484434" r:id="rId14"/>
    <p:sldLayoutId id="2147484435" r:id="rId15"/>
    <p:sldLayoutId id="2147484436" r:id="rId16"/>
    <p:sldLayoutId id="2147484437" r:id="rId17"/>
    <p:sldLayoutId id="2147484438" r:id="rId18"/>
    <p:sldLayoutId id="2147484439" r:id="rId19"/>
    <p:sldLayoutId id="2147484440" r:id="rId20"/>
    <p:sldLayoutId id="2147484441" r:id="rId21"/>
    <p:sldLayoutId id="2147484442" r:id="rId22"/>
    <p:sldLayoutId id="2147484443" r:id="rId23"/>
    <p:sldLayoutId id="2147484444" r:id="rId24"/>
    <p:sldLayoutId id="2147484445" r:id="rId25"/>
    <p:sldLayoutId id="2147484446" r:id="rId26"/>
    <p:sldLayoutId id="2147484447" r:id="rId27"/>
    <p:sldLayoutId id="2147484448" r:id="rId28"/>
    <p:sldLayoutId id="2147484449" r:id="rId29"/>
    <p:sldLayoutId id="2147484450" r:id="rId30"/>
    <p:sldLayoutId id="2147484451" r:id="rId31"/>
    <p:sldLayoutId id="2147484452" r:id="rId32"/>
    <p:sldLayoutId id="2147484453" r:id="rId33"/>
    <p:sldLayoutId id="2147484454" r:id="rId34"/>
    <p:sldLayoutId id="2147484455" r:id="rId35"/>
    <p:sldLayoutId id="2147484456" r:id="rId36"/>
    <p:sldLayoutId id="2147484474" r:id="rId37"/>
    <p:sldLayoutId id="2147484598" r:id="rId38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9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447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447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447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fld id="{C7D103AA-8845-4AAA-8DCD-945F174AEA28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 defTabSz="914400"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Rectangle 9"/>
          <p:cNvSpPr>
            <a:spLocks noChangeArrowheads="1"/>
          </p:cNvSpPr>
          <p:nvPr userDrawn="1"/>
        </p:nvSpPr>
        <p:spPr bwMode="auto">
          <a:xfrm>
            <a:off x="4469" y="43949"/>
            <a:ext cx="9139533" cy="6207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wrap="none" lIns="91373" tIns="45688" rIns="91373" bIns="45688" anchor="ctr"/>
          <a:lstStyle/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th-TH" dirty="0">
              <a:solidFill>
                <a:srgbClr val="333333"/>
              </a:solidFill>
              <a:latin typeface="Arial" charset="0"/>
              <a:cs typeface="Angsana New" charset="-34"/>
            </a:endParaRPr>
          </a:p>
        </p:txBody>
      </p:sp>
      <p:sp>
        <p:nvSpPr>
          <p:cNvPr id="8" name="Line 31"/>
          <p:cNvSpPr>
            <a:spLocks noChangeShapeType="1"/>
          </p:cNvSpPr>
          <p:nvPr userDrawn="1"/>
        </p:nvSpPr>
        <p:spPr bwMode="auto">
          <a:xfrm>
            <a:off x="2" y="680521"/>
            <a:ext cx="9148467" cy="0"/>
          </a:xfrm>
          <a:prstGeom prst="line">
            <a:avLst/>
          </a:prstGeom>
          <a:noFill/>
          <a:ln w="76200">
            <a:solidFill>
              <a:srgbClr val="003399"/>
            </a:solidFill>
            <a:round/>
            <a:headEnd/>
            <a:tailEnd/>
          </a:ln>
          <a:effectLst/>
          <a:extLst/>
        </p:spPr>
        <p:txBody>
          <a:bodyPr lIns="91373" tIns="45688" rIns="91373" bIns="45688"/>
          <a:lstStyle/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th-TH" dirty="0">
              <a:solidFill>
                <a:srgbClr val="333333"/>
              </a:solidFill>
              <a:latin typeface="Arial" charset="0"/>
              <a:cs typeface="Angsana New" charset="-34"/>
            </a:endParaRPr>
          </a:p>
        </p:txBody>
      </p:sp>
      <p:sp>
        <p:nvSpPr>
          <p:cNvPr id="9" name="Line 31"/>
          <p:cNvSpPr>
            <a:spLocks noChangeShapeType="1"/>
          </p:cNvSpPr>
          <p:nvPr userDrawn="1"/>
        </p:nvSpPr>
        <p:spPr bwMode="auto">
          <a:xfrm>
            <a:off x="2" y="19813"/>
            <a:ext cx="9148467" cy="0"/>
          </a:xfrm>
          <a:prstGeom prst="line">
            <a:avLst/>
          </a:prstGeom>
          <a:noFill/>
          <a:ln w="76200">
            <a:solidFill>
              <a:srgbClr val="003399"/>
            </a:solidFill>
            <a:round/>
            <a:headEnd/>
            <a:tailEnd/>
          </a:ln>
          <a:effectLst/>
          <a:extLst/>
        </p:spPr>
        <p:txBody>
          <a:bodyPr lIns="91373" tIns="45688" rIns="91373" bIns="45688"/>
          <a:lstStyle/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th-TH" dirty="0">
              <a:solidFill>
                <a:srgbClr val="333333"/>
              </a:solidFill>
              <a:latin typeface="Arial" charset="0"/>
              <a:cs typeface="Angsana New" charset="-34"/>
            </a:endParaRP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82551" y="191022"/>
            <a:ext cx="7842250" cy="381000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372106" y="29799"/>
            <a:ext cx="736270" cy="6161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70544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460" r:id="rId1"/>
    <p:sldLayoutId id="2147484461" r:id="rId2"/>
    <p:sldLayoutId id="2147484462" r:id="rId3"/>
    <p:sldLayoutId id="2147484463" r:id="rId4"/>
    <p:sldLayoutId id="2147484464" r:id="rId5"/>
    <p:sldLayoutId id="2147484465" r:id="rId6"/>
    <p:sldLayoutId id="2147484466" r:id="rId7"/>
    <p:sldLayoutId id="2147484467" r:id="rId8"/>
    <p:sldLayoutId id="2147484468" r:id="rId9"/>
    <p:sldLayoutId id="2147484469" r:id="rId10"/>
    <p:sldLayoutId id="2147484470" r:id="rId11"/>
    <p:sldLayoutId id="2147484471" r:id="rId12"/>
    <p:sldLayoutId id="2147484488" r:id="rId13"/>
    <p:sldLayoutId id="2147484597" r:id="rId14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iff"/><Relationship Id="rId1" Type="http://schemas.openxmlformats.org/officeDocument/2006/relationships/slideLayout" Target="../slideLayouts/slideLayout3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0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0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tiff"/><Relationship Id="rId1" Type="http://schemas.openxmlformats.org/officeDocument/2006/relationships/slideLayout" Target="../slideLayouts/slideLayout5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5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5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5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5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65942" y="2196367"/>
            <a:ext cx="9078058" cy="1155700"/>
          </a:xfrm>
          <a:prstGeom prst="rect">
            <a:avLst/>
          </a:prstGeom>
        </p:spPr>
        <p:txBody>
          <a:bodyPr anchor="ctr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>
              <a:lnSpc>
                <a:spcPct val="150000"/>
              </a:lnSpc>
              <a:defRPr/>
            </a:pPr>
            <a:endParaRPr lang="th-TH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Tahoma" pitchFamily="34" charset="0"/>
            </a:endParaRPr>
          </a:p>
          <a:p>
            <a:pPr marL="342900" indent="-342900">
              <a:lnSpc>
                <a:spcPct val="150000"/>
              </a:lnSpc>
              <a:defRPr/>
            </a:pPr>
            <a:r>
              <a:rPr lang="th-TH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การชี้แจง</a:t>
            </a:r>
          </a:p>
          <a:p>
            <a:pPr marL="342900" indent="-342900">
              <a:lnSpc>
                <a:spcPct val="150000"/>
              </a:lnSpc>
              <a:defRPr/>
            </a:pPr>
            <a:r>
              <a:rPr lang="th-TH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รางวัลคุณภาพการ</a:t>
            </a:r>
            <a:r>
              <a:rPr lang="th-TH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บริหารจัดการ</a:t>
            </a:r>
            <a:r>
              <a:rPr lang="th-TH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ภาครัฐ </a:t>
            </a:r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(PM</a:t>
            </a:r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QA)</a:t>
            </a:r>
            <a:r>
              <a:rPr lang="th-TH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  </a:t>
            </a:r>
            <a:r>
              <a:rPr lang="th-TH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/>
            </a:r>
            <a:br>
              <a:rPr lang="th-TH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</a:br>
            <a:endParaRPr lang="en-U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Tahoma" pitchFamily="34" charset="0"/>
            </a:endParaRPr>
          </a:p>
        </p:txBody>
      </p:sp>
      <p:pic>
        <p:nvPicPr>
          <p:cNvPr id="7" name="Picture 9"/>
          <p:cNvPicPr>
            <a:picLocks noChangeAspect="1" noChangeArrowheads="1"/>
          </p:cNvPicPr>
          <p:nvPr/>
        </p:nvPicPr>
        <p:blipFill>
          <a:blip r:embed="rId3" cstate="print"/>
          <a:srcRect l="58003" r="31989" b="66202"/>
          <a:stretch>
            <a:fillRect/>
          </a:stretch>
        </p:blipFill>
        <p:spPr bwMode="auto">
          <a:xfrm>
            <a:off x="7591744" y="4078705"/>
            <a:ext cx="930671" cy="24802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47982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3"/>
          <p:cNvPicPr>
            <a:picLocks noChangeAspect="1"/>
          </p:cNvPicPr>
          <p:nvPr/>
        </p:nvPicPr>
        <p:blipFill>
          <a:blip r:embed="rId2"/>
          <a:srcRect l="19844" t="14944" r="35269" b="74507"/>
          <a:stretch>
            <a:fillRect/>
          </a:stretch>
        </p:blipFill>
        <p:spPr bwMode="auto">
          <a:xfrm>
            <a:off x="517281" y="549275"/>
            <a:ext cx="7894026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3" name="Picture 4"/>
          <p:cNvPicPr>
            <a:picLocks noChangeAspect="1"/>
          </p:cNvPicPr>
          <p:nvPr/>
        </p:nvPicPr>
        <p:blipFill>
          <a:blip r:embed="rId2"/>
          <a:srcRect l="19846" t="30768" r="23456" b="17368"/>
          <a:stretch>
            <a:fillRect/>
          </a:stretch>
        </p:blipFill>
        <p:spPr bwMode="auto">
          <a:xfrm>
            <a:off x="517281" y="1773238"/>
            <a:ext cx="7976088" cy="424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4" name="Picture 0" descr="logoกรมทางหลวงชนบท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031" y="44451"/>
            <a:ext cx="785446" cy="55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6" name="ตัวเชื่อมต่อตรง 21"/>
          <p:cNvCxnSpPr/>
          <p:nvPr/>
        </p:nvCxnSpPr>
        <p:spPr>
          <a:xfrm>
            <a:off x="285751" y="642938"/>
            <a:ext cx="8569569" cy="0"/>
          </a:xfrm>
          <a:prstGeom prst="line">
            <a:avLst/>
          </a:prstGeom>
          <a:ln w="5715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46" name="สี่เหลี่ยมผืนผ้า 8"/>
          <p:cNvSpPr>
            <a:spLocks noChangeArrowheads="1"/>
          </p:cNvSpPr>
          <p:nvPr/>
        </p:nvSpPr>
        <p:spPr bwMode="auto">
          <a:xfrm>
            <a:off x="826477" y="44451"/>
            <a:ext cx="595972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th-TH" altLang="en-US" b="1">
                <a:solidFill>
                  <a:schemeClr val="bg1"/>
                </a:solidFill>
                <a:latin typeface="TH SarabunPSK" pitchFamily="34" charset="-34"/>
                <a:ea typeface="Cordia New" pitchFamily="34" charset="-34"/>
                <a:cs typeface="TH SarabunPSK" pitchFamily="34" charset="-34"/>
              </a:rPr>
              <a:t>กรมทางหลวงชนบท  กระทรวงคมนาคม</a:t>
            </a:r>
            <a:endParaRPr lang="th-TH" altLang="en-US">
              <a:solidFill>
                <a:schemeClr val="bg1"/>
              </a:solidFill>
              <a:latin typeface="TH SarabunPSK" pitchFamily="34" charset="-34"/>
              <a:ea typeface="Cordia New" pitchFamily="34" charset="-34"/>
              <a:cs typeface="TH SarabunPSK" pitchFamily="34" charset="-34"/>
            </a:endParaRPr>
          </a:p>
        </p:txBody>
      </p:sp>
      <p:sp>
        <p:nvSpPr>
          <p:cNvPr id="2050" name="AutoShape 2" descr="https://attachment.outlook.office.net/owa/sriwan67@hotmail.com/service.svc/s/GetAttachmentThumbnail?id=AQMkADAwATY3ZmYAZS04NjYAMy1iNWMxLTAwAi0wMAoARgAAA4YmH5eZUdVBi5JvZMXkS2UHAAvFQuCjjYZBoQxbC93kHTgAAAIBDAAAAAvFQuCjjYZBoQxbC93kHTgAAABgWSbzAAAAARIAEABI9aTIyx%2BISYm5HTAfZr95&amp;thumbnailType=2&amp;X-OWA-CANARY=wRmic5vKkE6Qpcsb89NASTAbhkifVNQYix3lkqc6t8B2YHFgGvU7lmpOHihPkTrkRpFdJMxay1k.&amp;token=bc6dbca0-d3bf-497f-b4a4-caab6ee8f5df&amp;owa=outlook.live.com&amp;isc=1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874661" y="3508477"/>
            <a:ext cx="7516097" cy="2464404"/>
          </a:xfrm>
          <a:prstGeom prst="roundRect">
            <a:avLst/>
          </a:prstGeom>
          <a:solidFill>
            <a:schemeClr val="bg1">
              <a:lumMod val="95000"/>
            </a:schemeClr>
          </a:solidFill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92" name="Title 1"/>
          <p:cNvSpPr txBox="1">
            <a:spLocks/>
          </p:cNvSpPr>
          <p:nvPr/>
        </p:nvSpPr>
        <p:spPr>
          <a:xfrm>
            <a:off x="-36512" y="167680"/>
            <a:ext cx="8427270" cy="381000"/>
          </a:xfrm>
          <a:prstGeom prst="rect">
            <a:avLst/>
          </a:prstGeom>
        </p:spPr>
        <p:txBody>
          <a:bodyPr vert="horz" lIns="91407" tIns="45704" rIns="91407" bIns="45704" rtlCol="0" anchor="ctr">
            <a:noAutofit/>
          </a:bodyPr>
          <a:lstStyle>
            <a:lvl1pPr algn="ctr" defTabSz="843773" rtl="0" eaLnBrk="1" latinLnBrk="0" hangingPunct="1">
              <a:spcBef>
                <a:spcPct val="0"/>
              </a:spcBef>
              <a:buNone/>
              <a:defRPr sz="4062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th-TH" sz="24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endParaRPr lang="th-TH" sz="24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grpSp>
        <p:nvGrpSpPr>
          <p:cNvPr id="14" name="Group 5"/>
          <p:cNvGrpSpPr>
            <a:grpSpLocks/>
          </p:cNvGrpSpPr>
          <p:nvPr/>
        </p:nvGrpSpPr>
        <p:grpSpPr bwMode="auto">
          <a:xfrm>
            <a:off x="2094076" y="1937550"/>
            <a:ext cx="395288" cy="360362"/>
            <a:chOff x="0" y="0"/>
            <a:chExt cx="32" cy="29"/>
          </a:xfrm>
        </p:grpSpPr>
        <p:sp>
          <p:nvSpPr>
            <p:cNvPr id="16" name="AutoShape 6"/>
            <p:cNvSpPr>
              <a:spLocks/>
            </p:cNvSpPr>
            <p:nvPr/>
          </p:nvSpPr>
          <p:spPr bwMode="auto">
            <a:xfrm>
              <a:off x="0" y="0"/>
              <a:ext cx="32" cy="29"/>
            </a:xfrm>
            <a:custGeom>
              <a:avLst/>
              <a:gdLst>
                <a:gd name="T0" fmla="*/ 16 w 21600"/>
                <a:gd name="T1" fmla="*/ 14 h 21600"/>
                <a:gd name="T2" fmla="*/ 16 w 21600"/>
                <a:gd name="T3" fmla="*/ 14 h 21600"/>
                <a:gd name="T4" fmla="*/ 16 w 21600"/>
                <a:gd name="T5" fmla="*/ 14 h 21600"/>
                <a:gd name="T6" fmla="*/ 16 w 21600"/>
                <a:gd name="T7" fmla="*/ 1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10800"/>
                  </a:moveTo>
                  <a:lnTo>
                    <a:pt x="5644" y="0"/>
                  </a:lnTo>
                  <a:lnTo>
                    <a:pt x="15955" y="0"/>
                  </a:lnTo>
                  <a:lnTo>
                    <a:pt x="21600" y="10800"/>
                  </a:lnTo>
                  <a:lnTo>
                    <a:pt x="15955" y="21600"/>
                  </a:lnTo>
                  <a:lnTo>
                    <a:pt x="5644" y="21600"/>
                  </a:lnTo>
                  <a:lnTo>
                    <a:pt x="0" y="10800"/>
                  </a:ln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en-US" sz="2000"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17" name="AutoShape 7"/>
            <p:cNvSpPr>
              <a:spLocks/>
            </p:cNvSpPr>
            <p:nvPr/>
          </p:nvSpPr>
          <p:spPr bwMode="auto">
            <a:xfrm>
              <a:off x="0" y="0"/>
              <a:ext cx="31" cy="28"/>
            </a:xfrm>
            <a:custGeom>
              <a:avLst/>
              <a:gdLst>
                <a:gd name="T0" fmla="*/ 16 w 21600"/>
                <a:gd name="T1" fmla="*/ 14 h 21600"/>
                <a:gd name="T2" fmla="*/ 16 w 21600"/>
                <a:gd name="T3" fmla="*/ 14 h 21600"/>
                <a:gd name="T4" fmla="*/ 16 w 21600"/>
                <a:gd name="T5" fmla="*/ 14 h 21600"/>
                <a:gd name="T6" fmla="*/ 16 w 21600"/>
                <a:gd name="T7" fmla="*/ 1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10800"/>
                  </a:moveTo>
                  <a:lnTo>
                    <a:pt x="5644" y="0"/>
                  </a:lnTo>
                  <a:lnTo>
                    <a:pt x="15955" y="0"/>
                  </a:lnTo>
                  <a:lnTo>
                    <a:pt x="21600" y="10800"/>
                  </a:lnTo>
                  <a:lnTo>
                    <a:pt x="15955" y="21600"/>
                  </a:lnTo>
                  <a:lnTo>
                    <a:pt x="5644" y="21600"/>
                  </a:lnTo>
                  <a:lnTo>
                    <a:pt x="0" y="10800"/>
                  </a:lnTo>
                  <a:close/>
                </a:path>
              </a:pathLst>
            </a:custGeom>
            <a:gradFill rotWithShape="0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499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/>
            </a:gradFill>
            <a:ln w="9525" cap="flat" cmpd="sng">
              <a:solidFill>
                <a:srgbClr val="C0C0C0"/>
              </a:solidFill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en-US" sz="2000"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18" name="AutoShape 8"/>
            <p:cNvSpPr>
              <a:spLocks/>
            </p:cNvSpPr>
            <p:nvPr/>
          </p:nvSpPr>
          <p:spPr bwMode="auto">
            <a:xfrm>
              <a:off x="1" y="1"/>
              <a:ext cx="28" cy="26"/>
            </a:xfrm>
            <a:custGeom>
              <a:avLst/>
              <a:gdLst>
                <a:gd name="T0" fmla="*/ 14 w 21600"/>
                <a:gd name="T1" fmla="*/ 13 h 21600"/>
                <a:gd name="T2" fmla="*/ 14 w 21600"/>
                <a:gd name="T3" fmla="*/ 13 h 21600"/>
                <a:gd name="T4" fmla="*/ 14 w 21600"/>
                <a:gd name="T5" fmla="*/ 13 h 21600"/>
                <a:gd name="T6" fmla="*/ 14 w 21600"/>
                <a:gd name="T7" fmla="*/ 13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10800"/>
                  </a:moveTo>
                  <a:lnTo>
                    <a:pt x="5644" y="0"/>
                  </a:lnTo>
                  <a:lnTo>
                    <a:pt x="15955" y="0"/>
                  </a:lnTo>
                  <a:lnTo>
                    <a:pt x="21600" y="10800"/>
                  </a:lnTo>
                  <a:lnTo>
                    <a:pt x="15955" y="21600"/>
                  </a:lnTo>
                  <a:lnTo>
                    <a:pt x="5644" y="21600"/>
                  </a:lnTo>
                  <a:lnTo>
                    <a:pt x="0" y="10800"/>
                  </a:lnTo>
                  <a:close/>
                </a:path>
              </a:pathLst>
            </a:custGeom>
            <a:gradFill rotWithShape="0">
              <a:gsLst>
                <a:gs pos="0">
                  <a:srgbClr val="253C57"/>
                </a:gs>
                <a:gs pos="100000">
                  <a:srgbClr val="4F81BD"/>
                </a:gs>
              </a:gsLst>
              <a:lin ang="2700000"/>
            </a:gradFill>
            <a:ln w="9525" cap="flat" cmpd="sng">
              <a:solidFill>
                <a:srgbClr val="000000"/>
              </a:solidFill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en-US" sz="2000"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</p:grpSp>
      <p:sp>
        <p:nvSpPr>
          <p:cNvPr id="20" name="AutoShape 10"/>
          <p:cNvSpPr>
            <a:spLocks/>
          </p:cNvSpPr>
          <p:nvPr/>
        </p:nvSpPr>
        <p:spPr bwMode="auto">
          <a:xfrm>
            <a:off x="2611601" y="1377843"/>
            <a:ext cx="6173460" cy="54133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50800" tIns="50800" rIns="50800" bIns="50800"/>
          <a:lstStyle/>
          <a:p>
            <a:pPr defTabSz="914400"/>
            <a:r>
              <a:rPr lang="en-US" sz="2000" dirty="0" err="1">
                <a:latin typeface="Tahoma" pitchFamily="34" charset="0"/>
                <a:ea typeface="Tahoma" pitchFamily="34" charset="0"/>
                <a:cs typeface="Tahoma" pitchFamily="34" charset="0"/>
              </a:rPr>
              <a:t>เพื่อสร้างแรงจูงใจในการพัฒนาองค์การให้มีมาตรฐาน</a:t>
            </a:r>
            <a:endParaRPr lang="en-US" sz="24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grpSp>
        <p:nvGrpSpPr>
          <p:cNvPr id="21" name="Group 11"/>
          <p:cNvGrpSpPr>
            <a:grpSpLocks/>
          </p:cNvGrpSpPr>
          <p:nvPr/>
        </p:nvGrpSpPr>
        <p:grpSpPr bwMode="auto">
          <a:xfrm>
            <a:off x="2094076" y="1427962"/>
            <a:ext cx="393700" cy="358775"/>
            <a:chOff x="0" y="0"/>
            <a:chExt cx="32" cy="29"/>
          </a:xfrm>
        </p:grpSpPr>
        <p:sp>
          <p:nvSpPr>
            <p:cNvPr id="22" name="AutoShape 12"/>
            <p:cNvSpPr>
              <a:spLocks/>
            </p:cNvSpPr>
            <p:nvPr/>
          </p:nvSpPr>
          <p:spPr bwMode="auto">
            <a:xfrm>
              <a:off x="0" y="0"/>
              <a:ext cx="32" cy="29"/>
            </a:xfrm>
            <a:custGeom>
              <a:avLst/>
              <a:gdLst>
                <a:gd name="T0" fmla="*/ 16 w 21600"/>
                <a:gd name="T1" fmla="*/ 14 h 21600"/>
                <a:gd name="T2" fmla="*/ 16 w 21600"/>
                <a:gd name="T3" fmla="*/ 14 h 21600"/>
                <a:gd name="T4" fmla="*/ 16 w 21600"/>
                <a:gd name="T5" fmla="*/ 14 h 21600"/>
                <a:gd name="T6" fmla="*/ 16 w 21600"/>
                <a:gd name="T7" fmla="*/ 1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10800"/>
                  </a:moveTo>
                  <a:lnTo>
                    <a:pt x="5619" y="0"/>
                  </a:lnTo>
                  <a:lnTo>
                    <a:pt x="15980" y="0"/>
                  </a:lnTo>
                  <a:lnTo>
                    <a:pt x="21600" y="10800"/>
                  </a:lnTo>
                  <a:lnTo>
                    <a:pt x="15980" y="21600"/>
                  </a:lnTo>
                  <a:lnTo>
                    <a:pt x="5619" y="21600"/>
                  </a:lnTo>
                  <a:lnTo>
                    <a:pt x="0" y="10800"/>
                  </a:ln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en-US" sz="2000"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23" name="AutoShape 13"/>
            <p:cNvSpPr>
              <a:spLocks/>
            </p:cNvSpPr>
            <p:nvPr/>
          </p:nvSpPr>
          <p:spPr bwMode="auto">
            <a:xfrm>
              <a:off x="0" y="0"/>
              <a:ext cx="31" cy="28"/>
            </a:xfrm>
            <a:custGeom>
              <a:avLst/>
              <a:gdLst>
                <a:gd name="T0" fmla="*/ 16 w 21600"/>
                <a:gd name="T1" fmla="*/ 14 h 21600"/>
                <a:gd name="T2" fmla="*/ 16 w 21600"/>
                <a:gd name="T3" fmla="*/ 14 h 21600"/>
                <a:gd name="T4" fmla="*/ 16 w 21600"/>
                <a:gd name="T5" fmla="*/ 14 h 21600"/>
                <a:gd name="T6" fmla="*/ 16 w 21600"/>
                <a:gd name="T7" fmla="*/ 1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10800"/>
                  </a:moveTo>
                  <a:lnTo>
                    <a:pt x="5619" y="0"/>
                  </a:lnTo>
                  <a:lnTo>
                    <a:pt x="15980" y="0"/>
                  </a:lnTo>
                  <a:lnTo>
                    <a:pt x="21600" y="10800"/>
                  </a:lnTo>
                  <a:lnTo>
                    <a:pt x="15980" y="21600"/>
                  </a:lnTo>
                  <a:lnTo>
                    <a:pt x="5619" y="21600"/>
                  </a:lnTo>
                  <a:lnTo>
                    <a:pt x="0" y="10800"/>
                  </a:lnTo>
                  <a:close/>
                </a:path>
              </a:pathLst>
            </a:custGeom>
            <a:gradFill rotWithShape="0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499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/>
            </a:gradFill>
            <a:ln w="9525" cap="flat" cmpd="sng">
              <a:solidFill>
                <a:srgbClr val="C0C0C0"/>
              </a:solidFill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en-US" sz="2000"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24" name="AutoShape 14"/>
            <p:cNvSpPr>
              <a:spLocks/>
            </p:cNvSpPr>
            <p:nvPr/>
          </p:nvSpPr>
          <p:spPr bwMode="auto">
            <a:xfrm>
              <a:off x="1" y="1"/>
              <a:ext cx="28" cy="26"/>
            </a:xfrm>
            <a:custGeom>
              <a:avLst/>
              <a:gdLst>
                <a:gd name="T0" fmla="*/ 14 w 21600"/>
                <a:gd name="T1" fmla="*/ 13 h 21600"/>
                <a:gd name="T2" fmla="*/ 14 w 21600"/>
                <a:gd name="T3" fmla="*/ 13 h 21600"/>
                <a:gd name="T4" fmla="*/ 14 w 21600"/>
                <a:gd name="T5" fmla="*/ 13 h 21600"/>
                <a:gd name="T6" fmla="*/ 14 w 21600"/>
                <a:gd name="T7" fmla="*/ 13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10800"/>
                  </a:moveTo>
                  <a:lnTo>
                    <a:pt x="5619" y="0"/>
                  </a:lnTo>
                  <a:lnTo>
                    <a:pt x="15980" y="0"/>
                  </a:lnTo>
                  <a:lnTo>
                    <a:pt x="21600" y="10800"/>
                  </a:lnTo>
                  <a:lnTo>
                    <a:pt x="15980" y="21600"/>
                  </a:lnTo>
                  <a:lnTo>
                    <a:pt x="5619" y="21600"/>
                  </a:lnTo>
                  <a:lnTo>
                    <a:pt x="0" y="10800"/>
                  </a:lnTo>
                  <a:close/>
                </a:path>
              </a:pathLst>
            </a:custGeom>
            <a:gradFill rotWithShape="0">
              <a:gsLst>
                <a:gs pos="0">
                  <a:srgbClr val="000076"/>
                </a:gs>
                <a:gs pos="100000">
                  <a:srgbClr val="0000FF"/>
                </a:gs>
              </a:gsLst>
              <a:lin ang="2700000"/>
            </a:gradFill>
            <a:ln w="9525" cap="flat" cmpd="sng">
              <a:solidFill>
                <a:srgbClr val="000000"/>
              </a:solidFill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en-US" sz="2000"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</p:grpSp>
      <p:sp>
        <p:nvSpPr>
          <p:cNvPr id="25" name="AutoShape 15"/>
          <p:cNvSpPr>
            <a:spLocks/>
          </p:cNvSpPr>
          <p:nvPr/>
        </p:nvSpPr>
        <p:spPr bwMode="auto">
          <a:xfrm>
            <a:off x="2138526" y="1427962"/>
            <a:ext cx="314325" cy="34290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50800" tIns="50800" rIns="50800" bIns="50800"/>
          <a:lstStyle/>
          <a:p>
            <a:pPr algn="ctr" defTabSz="914400">
              <a:defRPr/>
            </a:pPr>
            <a:r>
              <a:rPr lang="en-US" b="1" dirty="0">
                <a:solidFill>
                  <a:srgbClr val="FFFFFF"/>
                </a:solidFill>
                <a:latin typeface="Tahoma" pitchFamily="34" charset="0"/>
                <a:ea typeface="Tahoma" pitchFamily="34" charset="0"/>
                <a:cs typeface="Tahoma" pitchFamily="34" charset="0"/>
                <a:sym typeface="Helvetica" charset="0"/>
              </a:rPr>
              <a:t>1</a:t>
            </a:r>
            <a:endParaRPr lang="en-US" sz="2000" dirty="0">
              <a:latin typeface="Tahoma" pitchFamily="34" charset="0"/>
              <a:ea typeface="Tahoma" pitchFamily="34" charset="0"/>
              <a:cs typeface="Tahoma" pitchFamily="34" charset="0"/>
              <a:sym typeface="Helvetica" charset="0"/>
            </a:endParaRPr>
          </a:p>
        </p:txBody>
      </p:sp>
      <p:sp>
        <p:nvSpPr>
          <p:cNvPr id="27" name="AutoShape 17"/>
          <p:cNvSpPr>
            <a:spLocks/>
          </p:cNvSpPr>
          <p:nvPr/>
        </p:nvSpPr>
        <p:spPr bwMode="auto">
          <a:xfrm>
            <a:off x="2151226" y="1945487"/>
            <a:ext cx="314325" cy="34290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50800" tIns="50800" rIns="50800" bIns="50800"/>
          <a:lstStyle/>
          <a:p>
            <a:pPr algn="ctr" defTabSz="914400">
              <a:defRPr/>
            </a:pPr>
            <a:r>
              <a:rPr lang="en-US" b="1">
                <a:solidFill>
                  <a:srgbClr val="FFFFFF"/>
                </a:solidFill>
                <a:latin typeface="Tahoma" pitchFamily="34" charset="0"/>
                <a:ea typeface="Tahoma" pitchFamily="34" charset="0"/>
                <a:cs typeface="Tahoma" pitchFamily="34" charset="0"/>
                <a:sym typeface="Helvetica" charset="0"/>
              </a:rPr>
              <a:t>2</a:t>
            </a:r>
            <a:endParaRPr lang="en-US" sz="2000">
              <a:latin typeface="Tahoma" pitchFamily="34" charset="0"/>
              <a:ea typeface="Tahoma" pitchFamily="34" charset="0"/>
              <a:cs typeface="Tahoma" pitchFamily="34" charset="0"/>
              <a:sym typeface="Helvetica" charset="0"/>
            </a:endParaRPr>
          </a:p>
        </p:txBody>
      </p:sp>
      <p:grpSp>
        <p:nvGrpSpPr>
          <p:cNvPr id="30" name="Group 20"/>
          <p:cNvGrpSpPr>
            <a:grpSpLocks/>
          </p:cNvGrpSpPr>
          <p:nvPr/>
        </p:nvGrpSpPr>
        <p:grpSpPr bwMode="auto">
          <a:xfrm>
            <a:off x="2094076" y="2505875"/>
            <a:ext cx="395288" cy="360362"/>
            <a:chOff x="0" y="0"/>
            <a:chExt cx="32" cy="29"/>
          </a:xfrm>
        </p:grpSpPr>
        <p:sp>
          <p:nvSpPr>
            <p:cNvPr id="31" name="AutoShape 21"/>
            <p:cNvSpPr>
              <a:spLocks/>
            </p:cNvSpPr>
            <p:nvPr/>
          </p:nvSpPr>
          <p:spPr bwMode="auto">
            <a:xfrm>
              <a:off x="0" y="0"/>
              <a:ext cx="32" cy="29"/>
            </a:xfrm>
            <a:custGeom>
              <a:avLst/>
              <a:gdLst>
                <a:gd name="T0" fmla="*/ 16 w 21600"/>
                <a:gd name="T1" fmla="*/ 14 h 21600"/>
                <a:gd name="T2" fmla="*/ 16 w 21600"/>
                <a:gd name="T3" fmla="*/ 14 h 21600"/>
                <a:gd name="T4" fmla="*/ 16 w 21600"/>
                <a:gd name="T5" fmla="*/ 14 h 21600"/>
                <a:gd name="T6" fmla="*/ 16 w 21600"/>
                <a:gd name="T7" fmla="*/ 1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10800"/>
                  </a:moveTo>
                  <a:lnTo>
                    <a:pt x="5644" y="0"/>
                  </a:lnTo>
                  <a:lnTo>
                    <a:pt x="15955" y="0"/>
                  </a:lnTo>
                  <a:lnTo>
                    <a:pt x="21600" y="10800"/>
                  </a:lnTo>
                  <a:lnTo>
                    <a:pt x="15955" y="21600"/>
                  </a:lnTo>
                  <a:lnTo>
                    <a:pt x="5644" y="21600"/>
                  </a:lnTo>
                  <a:lnTo>
                    <a:pt x="0" y="10800"/>
                  </a:ln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en-US" sz="2000"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32" name="AutoShape 22"/>
            <p:cNvSpPr>
              <a:spLocks/>
            </p:cNvSpPr>
            <p:nvPr/>
          </p:nvSpPr>
          <p:spPr bwMode="auto">
            <a:xfrm>
              <a:off x="0" y="0"/>
              <a:ext cx="31" cy="28"/>
            </a:xfrm>
            <a:custGeom>
              <a:avLst/>
              <a:gdLst>
                <a:gd name="T0" fmla="*/ 16 w 21600"/>
                <a:gd name="T1" fmla="*/ 14 h 21600"/>
                <a:gd name="T2" fmla="*/ 16 w 21600"/>
                <a:gd name="T3" fmla="*/ 14 h 21600"/>
                <a:gd name="T4" fmla="*/ 16 w 21600"/>
                <a:gd name="T5" fmla="*/ 14 h 21600"/>
                <a:gd name="T6" fmla="*/ 16 w 21600"/>
                <a:gd name="T7" fmla="*/ 1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10800"/>
                  </a:moveTo>
                  <a:lnTo>
                    <a:pt x="5644" y="0"/>
                  </a:lnTo>
                  <a:lnTo>
                    <a:pt x="15955" y="0"/>
                  </a:lnTo>
                  <a:lnTo>
                    <a:pt x="21600" y="10800"/>
                  </a:lnTo>
                  <a:lnTo>
                    <a:pt x="15955" y="21600"/>
                  </a:lnTo>
                  <a:lnTo>
                    <a:pt x="5644" y="21600"/>
                  </a:lnTo>
                  <a:lnTo>
                    <a:pt x="0" y="10800"/>
                  </a:lnTo>
                  <a:close/>
                </a:path>
              </a:pathLst>
            </a:custGeom>
            <a:gradFill rotWithShape="0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499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/>
            </a:gradFill>
            <a:ln w="9525" cap="flat" cmpd="sng">
              <a:solidFill>
                <a:srgbClr val="C0C0C0"/>
              </a:solidFill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en-US" sz="2000"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33" name="AutoShape 23"/>
            <p:cNvSpPr>
              <a:spLocks/>
            </p:cNvSpPr>
            <p:nvPr/>
          </p:nvSpPr>
          <p:spPr bwMode="auto">
            <a:xfrm>
              <a:off x="1" y="1"/>
              <a:ext cx="28" cy="26"/>
            </a:xfrm>
            <a:custGeom>
              <a:avLst/>
              <a:gdLst>
                <a:gd name="T0" fmla="*/ 14 w 21600"/>
                <a:gd name="T1" fmla="*/ 13 h 21600"/>
                <a:gd name="T2" fmla="*/ 14 w 21600"/>
                <a:gd name="T3" fmla="*/ 13 h 21600"/>
                <a:gd name="T4" fmla="*/ 14 w 21600"/>
                <a:gd name="T5" fmla="*/ 13 h 21600"/>
                <a:gd name="T6" fmla="*/ 14 w 21600"/>
                <a:gd name="T7" fmla="*/ 13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10800"/>
                  </a:moveTo>
                  <a:lnTo>
                    <a:pt x="5644" y="0"/>
                  </a:lnTo>
                  <a:lnTo>
                    <a:pt x="15955" y="0"/>
                  </a:lnTo>
                  <a:lnTo>
                    <a:pt x="21600" y="10800"/>
                  </a:lnTo>
                  <a:lnTo>
                    <a:pt x="15955" y="21600"/>
                  </a:lnTo>
                  <a:lnTo>
                    <a:pt x="5644" y="21600"/>
                  </a:lnTo>
                  <a:lnTo>
                    <a:pt x="0" y="10800"/>
                  </a:lnTo>
                  <a:close/>
                </a:path>
              </a:pathLst>
            </a:custGeom>
            <a:gradFill rotWithShape="0">
              <a:gsLst>
                <a:gs pos="0">
                  <a:srgbClr val="000076"/>
                </a:gs>
                <a:gs pos="100000">
                  <a:srgbClr val="0000FF"/>
                </a:gs>
              </a:gsLst>
              <a:lin ang="2700000"/>
            </a:gradFill>
            <a:ln w="9525" cap="flat" cmpd="sng">
              <a:solidFill>
                <a:srgbClr val="000000"/>
              </a:solidFill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endParaRPr lang="en-US" sz="2000"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</p:grpSp>
      <p:sp>
        <p:nvSpPr>
          <p:cNvPr id="34" name="AutoShape 24"/>
          <p:cNvSpPr>
            <a:spLocks/>
          </p:cNvSpPr>
          <p:nvPr/>
        </p:nvSpPr>
        <p:spPr bwMode="auto">
          <a:xfrm>
            <a:off x="2154401" y="2505875"/>
            <a:ext cx="314325" cy="34290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50800" tIns="50800" rIns="50800" bIns="50800"/>
          <a:lstStyle/>
          <a:p>
            <a:pPr algn="ctr" defTabSz="914400">
              <a:defRPr/>
            </a:pPr>
            <a:r>
              <a:rPr lang="en-US" b="1">
                <a:solidFill>
                  <a:srgbClr val="FFFFFF"/>
                </a:solidFill>
                <a:latin typeface="Tahoma" pitchFamily="34" charset="0"/>
                <a:ea typeface="Tahoma" pitchFamily="34" charset="0"/>
                <a:cs typeface="Tahoma" pitchFamily="34" charset="0"/>
                <a:sym typeface="Helvetica" charset="0"/>
              </a:rPr>
              <a:t>3</a:t>
            </a:r>
            <a:endParaRPr lang="en-US" sz="2000">
              <a:latin typeface="Tahoma" pitchFamily="34" charset="0"/>
              <a:ea typeface="Tahoma" pitchFamily="34" charset="0"/>
              <a:cs typeface="Tahoma" pitchFamily="34" charset="0"/>
              <a:sym typeface="Helvetica" charset="0"/>
            </a:endParaRPr>
          </a:p>
        </p:txBody>
      </p:sp>
      <p:sp>
        <p:nvSpPr>
          <p:cNvPr id="35" name="AutoShape 25"/>
          <p:cNvSpPr>
            <a:spLocks/>
          </p:cNvSpPr>
          <p:nvPr/>
        </p:nvSpPr>
        <p:spPr bwMode="auto">
          <a:xfrm>
            <a:off x="2611601" y="1936371"/>
            <a:ext cx="7229928" cy="55403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50800" tIns="50800" rIns="50800" bIns="50800"/>
          <a:lstStyle/>
          <a:p>
            <a:pPr defTabSz="914400"/>
            <a:r>
              <a:rPr lang="en-US" sz="2000" dirty="0" err="1">
                <a:latin typeface="Tahoma" pitchFamily="34" charset="0"/>
                <a:ea typeface="Tahoma" pitchFamily="34" charset="0"/>
                <a:cs typeface="Tahoma" pitchFamily="34" charset="0"/>
              </a:rPr>
              <a:t>เพื่อแสวงหาหน่วยงานต้นแบบในแต่ละหมวด</a:t>
            </a:r>
            <a:endParaRPr lang="en-US" sz="24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6" name="AutoShape 26"/>
          <p:cNvSpPr>
            <a:spLocks/>
          </p:cNvSpPr>
          <p:nvPr/>
        </p:nvSpPr>
        <p:spPr bwMode="auto">
          <a:xfrm>
            <a:off x="2598901" y="2502700"/>
            <a:ext cx="6933886" cy="44520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50800" tIns="50800" rIns="50800" bIns="50800"/>
          <a:lstStyle/>
          <a:p>
            <a:pPr defTabSz="914400"/>
            <a:r>
              <a:rPr lang="en-US" sz="2000" dirty="0" err="1">
                <a:latin typeface="Tahoma" pitchFamily="34" charset="0"/>
                <a:ea typeface="Tahoma" pitchFamily="34" charset="0"/>
                <a:cs typeface="Tahoma" pitchFamily="34" charset="0"/>
              </a:rPr>
              <a:t>เพื่อสร้างภาพลักษณ์ที่ดีของภาคราชการไทยโดยรวม</a:t>
            </a:r>
            <a:endParaRPr lang="en-US" sz="24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67" name="AutoShape 3"/>
          <p:cNvSpPr>
            <a:spLocks/>
          </p:cNvSpPr>
          <p:nvPr/>
        </p:nvSpPr>
        <p:spPr bwMode="auto">
          <a:xfrm>
            <a:off x="258534" y="-9453"/>
            <a:ext cx="5735865" cy="66259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50800" tIns="50800" rIns="50800" bIns="50800"/>
          <a:lstStyle/>
          <a:p>
            <a:pPr defTabSz="914400">
              <a:lnSpc>
                <a:spcPct val="130000"/>
              </a:lnSpc>
            </a:pPr>
            <a:r>
              <a:rPr lang="en-US" sz="2800" b="1" dirty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1. </a:t>
            </a:r>
            <a:r>
              <a:rPr lang="en-US" sz="2800" b="1" dirty="0" err="1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วัตถุประสงค์ของรางวัลฯ</a:t>
            </a:r>
            <a:endParaRPr lang="en-US" sz="2400" dirty="0">
              <a:solidFill>
                <a:srgbClr val="0070C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68" name="Slide Number Placeholder 2"/>
          <p:cNvSpPr>
            <a:spLocks noGrp="1"/>
          </p:cNvSpPr>
          <p:nvPr>
            <p:ph type="sldNum" sz="quarter" idx="12"/>
          </p:nvPr>
        </p:nvSpPr>
        <p:spPr>
          <a:xfrm>
            <a:off x="6553200" y="6356446"/>
            <a:ext cx="2133600" cy="365125"/>
          </a:xfrm>
        </p:spPr>
        <p:txBody>
          <a:bodyPr/>
          <a:lstStyle/>
          <a:p>
            <a:fld id="{7529A005-8D41-409E-8B42-CECED5C18A7A}" type="slidenum">
              <a:rPr lang="en-US" smtClean="0"/>
              <a:pPr/>
              <a:t>3</a:t>
            </a:fld>
            <a:endParaRPr lang="en-US"/>
          </a:p>
        </p:txBody>
      </p:sp>
      <p:pic>
        <p:nvPicPr>
          <p:cNvPr id="69" name="Picture 68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04394" y="1059284"/>
            <a:ext cx="606128" cy="1852759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296138" y="3717092"/>
            <a:ext cx="6679462" cy="16528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thaiDist">
              <a:lnSpc>
                <a:spcPct val="115000"/>
              </a:lnSpc>
              <a:spcAft>
                <a:spcPts val="1000"/>
              </a:spcAft>
            </a:pPr>
            <a:r>
              <a:rPr lang="th-TH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รางวัลคุณภาพการบริหารจัดการภาครัฐ เป็นรางวัลสูงสุดที่มอบให้กับหน่วยงานภาครัฐที่มี การพัฒนาคุณภาพการบริหารจัดการได้ทัดเทียมมาตรฐานสากล ซึ่งได้มาด้วยความเพียรพยายาม ความอดทน หลอมรวมกับความตั้งใจจริงของทุกคนในองค์การ เพื่อนำพาองค์การให้ก้าวสู่ความเป็นเลิศ</a:t>
            </a:r>
            <a:endParaRPr lang="en-US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546724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628650" y="365130"/>
            <a:ext cx="7886700" cy="711196"/>
          </a:xfrm>
        </p:spPr>
        <p:txBody>
          <a:bodyPr/>
          <a:lstStyle/>
          <a:p>
            <a:endParaRPr lang="th-TH" dirty="0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103AA-8845-4AAA-8DCD-945F174AEA28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4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10594" name="Picture 2" descr="C:\Users\DSD-70\Downloads\pptPMQA091259_4_040 (1)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671107" y="1257300"/>
            <a:ext cx="6559551" cy="49196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954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685817" indent="-263776">
              <a:spcBef>
                <a:spcPct val="20000"/>
              </a:spcBef>
              <a:buFont typeface="Arial" panose="020B0604020202020204" pitchFamily="34" charset="0"/>
              <a:buChar char="–"/>
              <a:defRPr sz="2585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055103" indent="-211021">
              <a:spcBef>
                <a:spcPct val="20000"/>
              </a:spcBef>
              <a:buFont typeface="Arial" panose="020B0604020202020204" pitchFamily="34" charset="0"/>
              <a:buChar char="•"/>
              <a:defRPr sz="2215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477145" indent="-211021">
              <a:spcBef>
                <a:spcPct val="20000"/>
              </a:spcBef>
              <a:buFont typeface="Arial" panose="020B0604020202020204" pitchFamily="34" charset="0"/>
              <a:buChar char="–"/>
              <a:defRPr sz="1846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1899186" indent="-211021">
              <a:spcBef>
                <a:spcPct val="20000"/>
              </a:spcBef>
              <a:buFont typeface="Arial" panose="020B0604020202020204" pitchFamily="34" charset="0"/>
              <a:buChar char="»"/>
              <a:defRPr sz="1846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321227" indent="-211021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846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743269" indent="-211021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846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165310" indent="-211021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846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587351" indent="-211021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846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857E840C-3687-4678-810B-2EA3D7815689}" type="slidenum">
              <a:rPr lang="th-TH" sz="1108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5</a:t>
            </a:fld>
            <a:endParaRPr lang="th-TH" sz="1108">
              <a:solidFill>
                <a:srgbClr val="898989"/>
              </a:solidFill>
            </a:endParaRPr>
          </a:p>
        </p:txBody>
      </p:sp>
      <p:pic>
        <p:nvPicPr>
          <p:cNvPr id="15363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1651" t="25386" r="22597" b="15717"/>
          <a:stretch>
            <a:fillRect/>
          </a:stretch>
        </p:blipFill>
        <p:spPr bwMode="auto">
          <a:xfrm>
            <a:off x="584688" y="1068722"/>
            <a:ext cx="7976089" cy="5287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/>
        </p:nvSpPr>
        <p:spPr>
          <a:xfrm>
            <a:off x="-453123" y="82830"/>
            <a:ext cx="9144000" cy="4924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tabLst>
                <a:tab pos="539750" algn="l"/>
              </a:tabLst>
            </a:pPr>
            <a:r>
              <a:rPr lang="en-US" sz="2600" b="1" dirty="0">
                <a:solidFill>
                  <a:srgbClr val="0000F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   </a:t>
            </a:r>
            <a:r>
              <a:rPr lang="en-US" sz="2600" b="1" dirty="0" smtClean="0">
                <a:solidFill>
                  <a:srgbClr val="0000F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5. </a:t>
            </a:r>
            <a:r>
              <a:rPr lang="th-TH" sz="2600" b="1" dirty="0" smtClean="0">
                <a:solidFill>
                  <a:srgbClr val="0000F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เกณฑ์การพัฒนาคุณภาพการบริหารจัดการภาครัฐ</a:t>
            </a:r>
            <a:endParaRPr lang="th-TH" sz="2600" dirty="0">
              <a:solidFill>
                <a:srgbClr val="0000FF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78423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Shape 137"/>
          <p:cNvSpPr/>
          <p:nvPr/>
        </p:nvSpPr>
        <p:spPr>
          <a:xfrm>
            <a:off x="71273" y="2486532"/>
            <a:ext cx="1762039" cy="4109541"/>
          </a:xfrm>
          <a:prstGeom prst="rect">
            <a:avLst/>
          </a:prstGeom>
          <a:solidFill>
            <a:srgbClr val="FDEFFB"/>
          </a:solidFill>
          <a:ln w="12700">
            <a:miter lim="400000"/>
          </a:ln>
          <a:effectLst>
            <a:outerShdw blurRad="38100" dist="25400" dir="5400000" rotWithShape="0">
              <a:srgbClr val="000000">
                <a:alpha val="50000"/>
              </a:srgbClr>
            </a:outerShdw>
          </a:effectLst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/>
          <a:lstStyle/>
          <a:p>
            <a:pPr lvl="0" algn="l">
              <a:defRPr sz="1800"/>
            </a:pPr>
            <a:r>
              <a:rPr sz="1200" dirty="0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(1) </a:t>
            </a:r>
            <a:r>
              <a:rPr sz="1200" dirty="0" err="1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วิสัยทัศน์และ</a:t>
            </a:r>
            <a:r>
              <a:rPr sz="1200" dirty="0" err="1" smtClean="0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ค่านิยม</a:t>
            </a:r>
            <a:endParaRPr lang="th-TH" sz="1200" dirty="0" smtClean="0">
              <a:latin typeface="Tahoma" pitchFamily="34" charset="0"/>
              <a:ea typeface="TH Sarabun New"/>
              <a:cs typeface="Tahoma" pitchFamily="34" charset="0"/>
              <a:sym typeface="TH Sarabun New"/>
            </a:endParaRPr>
          </a:p>
          <a:p>
            <a:pPr lvl="0" algn="l">
              <a:defRPr sz="1800"/>
            </a:pPr>
            <a:r>
              <a:rPr lang="th-TH" sz="1200" dirty="0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 </a:t>
            </a:r>
            <a:r>
              <a:rPr lang="th-TH" sz="1200" dirty="0" smtClean="0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   </a:t>
            </a:r>
            <a:r>
              <a:rPr lang="en-US" sz="1200" dirty="0" smtClean="0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- </a:t>
            </a:r>
            <a:r>
              <a:rPr lang="th-TH" sz="1200" dirty="0" smtClean="0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การกำหนดวิสัยทัศน์</a:t>
            </a:r>
          </a:p>
          <a:p>
            <a:pPr lvl="0" algn="l">
              <a:defRPr sz="1800"/>
            </a:pPr>
            <a:r>
              <a:rPr lang="th-TH" sz="1200" dirty="0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 </a:t>
            </a:r>
            <a:r>
              <a:rPr lang="th-TH" sz="1200" dirty="0" smtClean="0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     ค่านิยม</a:t>
            </a:r>
          </a:p>
          <a:p>
            <a:pPr lvl="0" algn="l">
              <a:defRPr sz="1800"/>
            </a:pPr>
            <a:r>
              <a:rPr lang="th-TH" sz="1200" dirty="0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 </a:t>
            </a:r>
            <a:r>
              <a:rPr lang="th-TH" sz="1200" dirty="0" smtClean="0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   </a:t>
            </a:r>
            <a:r>
              <a:rPr lang="en-US" sz="1200" dirty="0" smtClean="0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- </a:t>
            </a:r>
            <a:r>
              <a:rPr lang="th-TH" sz="1200" dirty="0" smtClean="0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การถ่ายทอดไปสู่</a:t>
            </a:r>
          </a:p>
          <a:p>
            <a:pPr lvl="0" algn="l">
              <a:defRPr sz="1800"/>
            </a:pPr>
            <a:r>
              <a:rPr lang="th-TH" sz="1200" dirty="0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 </a:t>
            </a:r>
            <a:r>
              <a:rPr lang="th-TH" sz="1200" dirty="0" smtClean="0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     การปฏิบัติสู่บุคลากร</a:t>
            </a:r>
          </a:p>
          <a:p>
            <a:pPr lvl="0" algn="l">
              <a:defRPr sz="1800"/>
            </a:pPr>
            <a:r>
              <a:rPr lang="th-TH" sz="1200" dirty="0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 </a:t>
            </a:r>
            <a:r>
              <a:rPr lang="th-TH" sz="1200" dirty="0" smtClean="0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   </a:t>
            </a:r>
            <a:r>
              <a:rPr lang="en-US" sz="1200" dirty="0" smtClean="0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- </a:t>
            </a:r>
            <a:r>
              <a:rPr lang="th-TH" sz="1200" dirty="0" smtClean="0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การปฏิบัติตนที่แสดง</a:t>
            </a:r>
          </a:p>
          <a:p>
            <a:pPr lvl="0" algn="l">
              <a:defRPr sz="1800"/>
            </a:pPr>
            <a:r>
              <a:rPr lang="th-TH" sz="1200" dirty="0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 </a:t>
            </a:r>
            <a:r>
              <a:rPr lang="th-TH" sz="1200" dirty="0" smtClean="0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     ความุ่งมั่นต่อค่านิยม</a:t>
            </a:r>
            <a:r>
              <a:rPr sz="1200" dirty="0" smtClean="0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 </a:t>
            </a:r>
            <a:endParaRPr sz="1200" dirty="0">
              <a:latin typeface="Tahoma" pitchFamily="34" charset="0"/>
              <a:ea typeface="TH Sarabun New"/>
              <a:cs typeface="Tahoma" pitchFamily="34" charset="0"/>
              <a:sym typeface="TH Sarabun New"/>
            </a:endParaRPr>
          </a:p>
          <a:p>
            <a:pPr lvl="0" algn="l">
              <a:spcBef>
                <a:spcPts val="600"/>
              </a:spcBef>
              <a:defRPr sz="1800"/>
            </a:pPr>
            <a:r>
              <a:rPr sz="1200" dirty="0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(2) </a:t>
            </a:r>
            <a:r>
              <a:rPr sz="1200" dirty="0" err="1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การส่งเสริม</a:t>
            </a:r>
            <a:r>
              <a:rPr sz="1200" dirty="0" err="1" smtClean="0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การ</a:t>
            </a:r>
            <a:r>
              <a:rPr lang="en-US" sz="1200" dirty="0" smtClean="0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/>
            </a:r>
            <a:br>
              <a:rPr lang="en-US" sz="1200" dirty="0" smtClean="0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</a:br>
            <a:r>
              <a:rPr lang="en-US" sz="1200" dirty="0" smtClean="0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     </a:t>
            </a:r>
            <a:r>
              <a:rPr sz="1200" dirty="0" err="1" smtClean="0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ประพฤติ</a:t>
            </a:r>
            <a:r>
              <a:rPr sz="1200" dirty="0" smtClean="0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 </a:t>
            </a:r>
            <a:r>
              <a:rPr sz="1200" dirty="0" err="1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ปฏิบัติ</a:t>
            </a:r>
            <a:r>
              <a:rPr sz="1200" dirty="0" err="1" smtClean="0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ตาม</a:t>
            </a:r>
            <a:r>
              <a:rPr lang="en-US" sz="1200" dirty="0" smtClean="0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/>
            </a:r>
            <a:br>
              <a:rPr lang="en-US" sz="1200" dirty="0" smtClean="0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</a:br>
            <a:r>
              <a:rPr lang="en-US" sz="1200" dirty="0" smtClean="0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     </a:t>
            </a:r>
            <a:r>
              <a:rPr lang="th-TH" sz="1200" dirty="0" smtClean="0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หลักนิติธรรม ความ</a:t>
            </a:r>
            <a:r>
              <a:rPr lang="en-US" sz="1200" dirty="0" smtClean="0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/>
            </a:r>
            <a:br>
              <a:rPr lang="en-US" sz="1200" dirty="0" smtClean="0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</a:br>
            <a:r>
              <a:rPr lang="en-US" sz="1200" dirty="0" smtClean="0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     </a:t>
            </a:r>
            <a:r>
              <a:rPr lang="th-TH" sz="1200" dirty="0" smtClean="0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โปร่งใส</a:t>
            </a:r>
            <a:r>
              <a:rPr sz="1200" dirty="0" smtClean="0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และ</a:t>
            </a:r>
            <a:r>
              <a:rPr lang="th-TH" sz="1200" dirty="0" smtClean="0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ความ</a:t>
            </a:r>
            <a:r>
              <a:rPr sz="1200" dirty="0" err="1" smtClean="0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มี</a:t>
            </a:r>
            <a:r>
              <a:rPr lang="en-US" sz="1200" dirty="0" smtClean="0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/>
            </a:r>
            <a:br>
              <a:rPr lang="en-US" sz="1200" dirty="0" smtClean="0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</a:br>
            <a:r>
              <a:rPr lang="en-US" sz="1200" dirty="0" smtClean="0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     </a:t>
            </a:r>
            <a:r>
              <a:rPr sz="1200" dirty="0" err="1" smtClean="0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จริยธรรม</a:t>
            </a:r>
            <a:endParaRPr lang="th-TH" sz="1200" dirty="0" smtClean="0">
              <a:latin typeface="Tahoma" pitchFamily="34" charset="0"/>
              <a:ea typeface="TH Sarabun New"/>
              <a:cs typeface="Tahoma" pitchFamily="34" charset="0"/>
              <a:sym typeface="TH Sarabun New"/>
            </a:endParaRPr>
          </a:p>
          <a:p>
            <a:pPr lvl="0">
              <a:defRPr sz="1800"/>
            </a:pPr>
            <a:r>
              <a:rPr lang="th-TH" sz="1200" dirty="0" smtClean="0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    </a:t>
            </a:r>
            <a:r>
              <a:rPr lang="th-TH" sz="1200" dirty="0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- </a:t>
            </a:r>
            <a:r>
              <a:rPr lang="th-TH" sz="1200" dirty="0" smtClean="0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การปฏิบัติตน</a:t>
            </a:r>
          </a:p>
          <a:p>
            <a:pPr lvl="0">
              <a:defRPr sz="1800"/>
            </a:pPr>
            <a:r>
              <a:rPr lang="th-TH" sz="1200" dirty="0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 </a:t>
            </a:r>
            <a:r>
              <a:rPr lang="th-TH" sz="1200" dirty="0" smtClean="0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   </a:t>
            </a:r>
            <a:r>
              <a:rPr lang="en-US" sz="1200" dirty="0" smtClean="0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- </a:t>
            </a:r>
            <a:r>
              <a:rPr lang="th-TH" sz="1200" dirty="0" smtClean="0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การสร้างสภาพแวดล้อม </a:t>
            </a:r>
            <a:r>
              <a:rPr sz="1200" dirty="0" smtClean="0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(</a:t>
            </a:r>
            <a:r>
              <a:rPr sz="1200" dirty="0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3) </a:t>
            </a:r>
            <a:r>
              <a:rPr sz="1200" u="sng" dirty="0" err="1">
                <a:solidFill>
                  <a:srgbClr val="0000FF"/>
                </a:solidFill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การสร้าง</a:t>
            </a:r>
            <a:r>
              <a:rPr sz="1200" u="sng" dirty="0" err="1" smtClean="0">
                <a:solidFill>
                  <a:srgbClr val="0000FF"/>
                </a:solidFill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องค์กร</a:t>
            </a:r>
            <a:r>
              <a:rPr lang="en-US" sz="1200" u="sng" dirty="0" smtClean="0">
                <a:solidFill>
                  <a:srgbClr val="0000FF"/>
                </a:solidFill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/>
            </a:r>
            <a:br>
              <a:rPr lang="en-US" sz="1200" u="sng" dirty="0" smtClean="0">
                <a:solidFill>
                  <a:srgbClr val="0000FF"/>
                </a:solidFill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</a:br>
            <a:r>
              <a:rPr lang="en-US" sz="1200" dirty="0" smtClean="0">
                <a:solidFill>
                  <a:srgbClr val="0000FF"/>
                </a:solidFill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     </a:t>
            </a:r>
            <a:r>
              <a:rPr lang="th-TH" sz="1200" u="sng" dirty="0" smtClean="0">
                <a:solidFill>
                  <a:srgbClr val="0000FF"/>
                </a:solidFill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คุณภาพ</a:t>
            </a:r>
            <a:r>
              <a:rPr sz="1200" u="sng" dirty="0" err="1" smtClean="0">
                <a:solidFill>
                  <a:srgbClr val="0000FF"/>
                </a:solidFill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ที่ยั่งยืน</a:t>
            </a:r>
            <a:endParaRPr lang="th-TH" sz="1200" u="sng" dirty="0" smtClean="0">
              <a:solidFill>
                <a:srgbClr val="0000FF"/>
              </a:solidFill>
              <a:latin typeface="Tahoma" pitchFamily="34" charset="0"/>
              <a:ea typeface="TH Sarabun New"/>
              <a:cs typeface="Tahoma" pitchFamily="34" charset="0"/>
              <a:sym typeface="TH Sarabun New"/>
            </a:endParaRPr>
          </a:p>
          <a:p>
            <a:pPr lvl="0">
              <a:defRPr sz="1800"/>
            </a:pPr>
            <a:r>
              <a:rPr lang="th-TH" sz="1200" dirty="0">
                <a:solidFill>
                  <a:srgbClr val="0000FF"/>
                </a:solidFill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 </a:t>
            </a:r>
            <a:r>
              <a:rPr lang="th-TH" sz="1200" dirty="0" smtClean="0">
                <a:solidFill>
                  <a:srgbClr val="0000FF"/>
                </a:solidFill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   </a:t>
            </a:r>
            <a:r>
              <a:rPr lang="en-US" sz="1200" dirty="0" smtClean="0">
                <a:solidFill>
                  <a:srgbClr val="0000FF"/>
                </a:solidFill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- </a:t>
            </a:r>
            <a:r>
              <a:rPr lang="th-TH" sz="1200" u="sng" dirty="0" smtClean="0">
                <a:solidFill>
                  <a:srgbClr val="0000FF"/>
                </a:solidFill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การสร้างสภาพแวดล้อม</a:t>
            </a:r>
          </a:p>
          <a:p>
            <a:pPr lvl="0">
              <a:defRPr sz="1800"/>
            </a:pPr>
            <a:r>
              <a:rPr lang="th-TH" sz="1200" dirty="0">
                <a:solidFill>
                  <a:srgbClr val="0000FF"/>
                </a:solidFill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 </a:t>
            </a:r>
            <a:r>
              <a:rPr lang="th-TH" sz="1200" dirty="0" smtClean="0">
                <a:solidFill>
                  <a:srgbClr val="0000FF"/>
                </a:solidFill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   </a:t>
            </a:r>
            <a:r>
              <a:rPr lang="en-US" sz="1200" dirty="0" smtClean="0">
                <a:solidFill>
                  <a:srgbClr val="0000FF"/>
                </a:solidFill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- </a:t>
            </a:r>
            <a:r>
              <a:rPr lang="th-TH" sz="1200" u="sng" dirty="0" smtClean="0">
                <a:solidFill>
                  <a:srgbClr val="0000FF"/>
                </a:solidFill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การสร้างวัฒนธรรม</a:t>
            </a:r>
          </a:p>
          <a:p>
            <a:pPr lvl="0">
              <a:defRPr sz="1800"/>
            </a:pPr>
            <a:r>
              <a:rPr lang="th-TH" sz="1200" dirty="0">
                <a:solidFill>
                  <a:srgbClr val="0000FF"/>
                </a:solidFill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 </a:t>
            </a:r>
            <a:r>
              <a:rPr lang="th-TH" sz="1200" dirty="0" smtClean="0">
                <a:solidFill>
                  <a:srgbClr val="0000FF"/>
                </a:solidFill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   </a:t>
            </a:r>
            <a:r>
              <a:rPr lang="en-US" sz="1200" dirty="0" smtClean="0">
                <a:solidFill>
                  <a:srgbClr val="0000FF"/>
                </a:solidFill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-</a:t>
            </a:r>
            <a:r>
              <a:rPr lang="th-TH" sz="1200" u="sng" dirty="0" smtClean="0">
                <a:solidFill>
                  <a:srgbClr val="0000FF"/>
                </a:solidFill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 การสร้างสภาพแวดล้อม</a:t>
            </a:r>
            <a:br>
              <a:rPr lang="th-TH" sz="1200" u="sng" dirty="0" smtClean="0">
                <a:solidFill>
                  <a:srgbClr val="0000FF"/>
                </a:solidFill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</a:br>
            <a:r>
              <a:rPr lang="th-TH" sz="1200" dirty="0" smtClean="0">
                <a:solidFill>
                  <a:srgbClr val="0000FF"/>
                </a:solidFill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      </a:t>
            </a:r>
            <a:r>
              <a:rPr lang="th-TH" sz="1200" u="sng" dirty="0" smtClean="0">
                <a:solidFill>
                  <a:srgbClr val="0000FF"/>
                </a:solidFill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เพื่อการสร้างนวัตกรรม</a:t>
            </a:r>
          </a:p>
          <a:p>
            <a:pPr lvl="0">
              <a:defRPr sz="1800"/>
            </a:pPr>
            <a:r>
              <a:rPr lang="th-TH" sz="1200" dirty="0">
                <a:solidFill>
                  <a:srgbClr val="0000FF"/>
                </a:solidFill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 </a:t>
            </a:r>
            <a:r>
              <a:rPr lang="th-TH" sz="1200" dirty="0" smtClean="0">
                <a:solidFill>
                  <a:srgbClr val="0000FF"/>
                </a:solidFill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   </a:t>
            </a:r>
            <a:r>
              <a:rPr lang="en-US" sz="1200" dirty="0" smtClean="0">
                <a:solidFill>
                  <a:srgbClr val="0000FF"/>
                </a:solidFill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- </a:t>
            </a:r>
            <a:r>
              <a:rPr lang="th-TH" sz="1200" u="sng" dirty="0" smtClean="0">
                <a:solidFill>
                  <a:srgbClr val="0000FF"/>
                </a:solidFill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การถ่ายทอดการเรียนรู้</a:t>
            </a:r>
            <a:endParaRPr sz="1200" u="sng" dirty="0">
              <a:solidFill>
                <a:srgbClr val="0000FF"/>
              </a:solidFill>
              <a:latin typeface="Tahoma" pitchFamily="34" charset="0"/>
              <a:ea typeface="TH Sarabun New"/>
              <a:cs typeface="Tahoma" pitchFamily="34" charset="0"/>
              <a:sym typeface="TH Sarabun New"/>
            </a:endParaRPr>
          </a:p>
        </p:txBody>
      </p:sp>
      <p:sp>
        <p:nvSpPr>
          <p:cNvPr id="138" name="Shape 138"/>
          <p:cNvSpPr/>
          <p:nvPr/>
        </p:nvSpPr>
        <p:spPr>
          <a:xfrm>
            <a:off x="1958397" y="2486437"/>
            <a:ext cx="1464034" cy="4109540"/>
          </a:xfrm>
          <a:prstGeom prst="rect">
            <a:avLst/>
          </a:prstGeom>
          <a:solidFill>
            <a:srgbClr val="FDEFFB"/>
          </a:solidFill>
          <a:ln w="12700">
            <a:miter lim="400000"/>
          </a:ln>
          <a:effectLst>
            <a:outerShdw blurRad="38100" dist="25400" dir="5400000" rotWithShape="0">
              <a:srgbClr val="000000">
                <a:alpha val="50000"/>
              </a:srgbClr>
            </a:outerShdw>
          </a:effectLst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/>
          <a:lstStyle/>
          <a:p>
            <a:pPr lvl="0" algn="l">
              <a:defRPr sz="1800"/>
            </a:pPr>
            <a:r>
              <a:rPr sz="1200" dirty="0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(4) </a:t>
            </a:r>
            <a:r>
              <a:rPr sz="1200" dirty="0" err="1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การ</a:t>
            </a:r>
            <a:r>
              <a:rPr sz="1200" dirty="0" err="1" smtClean="0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สื่อสาร</a:t>
            </a:r>
            <a:endParaRPr lang="th-TH" sz="1200" dirty="0" smtClean="0">
              <a:latin typeface="Tahoma" pitchFamily="34" charset="0"/>
              <a:ea typeface="TH Sarabun New"/>
              <a:cs typeface="Tahoma" pitchFamily="34" charset="0"/>
              <a:sym typeface="TH Sarabun New"/>
            </a:endParaRPr>
          </a:p>
          <a:p>
            <a:pPr lvl="0" algn="l">
              <a:defRPr sz="1800"/>
            </a:pPr>
            <a:r>
              <a:rPr lang="th-TH" sz="1200" dirty="0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 </a:t>
            </a:r>
            <a:r>
              <a:rPr lang="th-TH" sz="1200" dirty="0" smtClean="0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   </a:t>
            </a:r>
            <a:r>
              <a:rPr lang="en-US" sz="1200" dirty="0" smtClean="0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- </a:t>
            </a:r>
            <a:r>
              <a:rPr lang="th-TH" sz="1200" dirty="0" smtClean="0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การสื่อสารและ</a:t>
            </a:r>
          </a:p>
          <a:p>
            <a:pPr lvl="0" algn="l">
              <a:defRPr sz="1800"/>
            </a:pPr>
            <a:r>
              <a:rPr lang="th-TH" sz="1200" dirty="0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 </a:t>
            </a:r>
            <a:r>
              <a:rPr lang="th-TH" sz="1200" dirty="0" smtClean="0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     สร้างความผูกพัน</a:t>
            </a:r>
          </a:p>
          <a:p>
            <a:pPr lvl="0" algn="l">
              <a:defRPr sz="1800"/>
            </a:pPr>
            <a:r>
              <a:rPr lang="th-TH" sz="1200" dirty="0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 </a:t>
            </a:r>
            <a:r>
              <a:rPr lang="th-TH" sz="1200" dirty="0" smtClean="0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   </a:t>
            </a:r>
            <a:r>
              <a:rPr lang="en-US" sz="1200" dirty="0" smtClean="0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- </a:t>
            </a:r>
            <a:r>
              <a:rPr lang="th-TH" sz="1200" dirty="0" smtClean="0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การใช้สื่อ</a:t>
            </a:r>
            <a:br>
              <a:rPr lang="th-TH" sz="1200" dirty="0" smtClean="0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</a:br>
            <a:r>
              <a:rPr lang="th-TH" sz="1200" dirty="0" smtClean="0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      เทคโนโลยี</a:t>
            </a:r>
            <a:br>
              <a:rPr lang="th-TH" sz="1200" dirty="0" smtClean="0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</a:br>
            <a:r>
              <a:rPr lang="th-TH" sz="1200" dirty="0" smtClean="0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      สารสนเทศ</a:t>
            </a:r>
          </a:p>
          <a:p>
            <a:pPr lvl="0" algn="l">
              <a:defRPr sz="1800"/>
            </a:pPr>
            <a:r>
              <a:rPr lang="th-TH" sz="1200" dirty="0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 </a:t>
            </a:r>
            <a:r>
              <a:rPr lang="th-TH" sz="1200" dirty="0" smtClean="0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   </a:t>
            </a:r>
            <a:r>
              <a:rPr lang="en-US" sz="1200" dirty="0" smtClean="0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- </a:t>
            </a:r>
            <a:r>
              <a:rPr lang="th-TH" sz="1200" dirty="0" smtClean="0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บทบาทเชิงรุก</a:t>
            </a:r>
            <a:br>
              <a:rPr lang="th-TH" sz="1200" dirty="0" smtClean="0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</a:br>
            <a:r>
              <a:rPr lang="th-TH" sz="1200" dirty="0" smtClean="0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      ในการจูงใจ</a:t>
            </a:r>
            <a:br>
              <a:rPr lang="th-TH" sz="1200" dirty="0" smtClean="0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</a:br>
            <a:r>
              <a:rPr lang="th-TH" sz="1200" dirty="0" smtClean="0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      บุคลากร</a:t>
            </a:r>
            <a:endParaRPr sz="1200" dirty="0">
              <a:latin typeface="Tahoma" pitchFamily="34" charset="0"/>
              <a:ea typeface="TH Sarabun New"/>
              <a:cs typeface="Tahoma" pitchFamily="34" charset="0"/>
              <a:sym typeface="TH Sarabun New"/>
            </a:endParaRPr>
          </a:p>
          <a:p>
            <a:pPr lvl="0" algn="l">
              <a:spcBef>
                <a:spcPts val="600"/>
              </a:spcBef>
              <a:defRPr sz="1800"/>
            </a:pPr>
            <a:r>
              <a:rPr sz="1200" dirty="0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(5) </a:t>
            </a:r>
            <a:r>
              <a:rPr sz="1200" dirty="0" err="1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การทำให้เกิด</a:t>
            </a:r>
            <a:r>
              <a:rPr sz="1200" dirty="0" err="1" smtClean="0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การ</a:t>
            </a:r>
            <a:r>
              <a:rPr lang="en-US" sz="1200" dirty="0" smtClean="0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/>
            </a:r>
            <a:br>
              <a:rPr lang="en-US" sz="1200" dirty="0" smtClean="0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</a:br>
            <a:r>
              <a:rPr lang="en-US" sz="1200" dirty="0" smtClean="0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     </a:t>
            </a:r>
            <a:r>
              <a:rPr sz="1200" dirty="0" err="1" smtClean="0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ปฏิบัติ</a:t>
            </a:r>
            <a:r>
              <a:rPr sz="1200" dirty="0" err="1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อย่าง</a:t>
            </a:r>
            <a:r>
              <a:rPr sz="1200" dirty="0" err="1" smtClean="0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จริงจัง</a:t>
            </a:r>
            <a:endParaRPr lang="th-TH" sz="1200" dirty="0" smtClean="0">
              <a:latin typeface="Tahoma" pitchFamily="34" charset="0"/>
              <a:ea typeface="TH Sarabun New"/>
              <a:cs typeface="Tahoma" pitchFamily="34" charset="0"/>
              <a:sym typeface="TH Sarabun New"/>
            </a:endParaRPr>
          </a:p>
          <a:p>
            <a:pPr lvl="0" algn="l">
              <a:spcBef>
                <a:spcPts val="600"/>
              </a:spcBef>
              <a:defRPr sz="1800"/>
            </a:pPr>
            <a:r>
              <a:rPr lang="th-TH" sz="1200" dirty="0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 </a:t>
            </a:r>
            <a:r>
              <a:rPr lang="th-TH" sz="1200" dirty="0" smtClean="0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   </a:t>
            </a:r>
            <a:r>
              <a:rPr lang="en-US" sz="1200" dirty="0" smtClean="0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- </a:t>
            </a:r>
            <a:r>
              <a:rPr lang="th-TH" sz="1200" dirty="0" smtClean="0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การปฏิบัติเพื่อ</a:t>
            </a:r>
            <a:br>
              <a:rPr lang="th-TH" sz="1200" dirty="0" smtClean="0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</a:br>
            <a:r>
              <a:rPr lang="th-TH" sz="1200" dirty="0" smtClean="0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      บรรลุวัตถุประสงค์</a:t>
            </a:r>
          </a:p>
          <a:p>
            <a:pPr lvl="0" algn="l">
              <a:spcBef>
                <a:spcPts val="600"/>
              </a:spcBef>
              <a:defRPr sz="1800"/>
            </a:pPr>
            <a:r>
              <a:rPr lang="th-TH" sz="1200" dirty="0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 </a:t>
            </a:r>
            <a:r>
              <a:rPr lang="th-TH" sz="1200" dirty="0" smtClean="0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     วิสัยทัศน์</a:t>
            </a:r>
            <a:br>
              <a:rPr lang="th-TH" sz="1200" dirty="0" smtClean="0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</a:br>
            <a:r>
              <a:rPr lang="th-TH" sz="1200" dirty="0" smtClean="0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      ปรับปรุงผลการ</a:t>
            </a:r>
            <a:br>
              <a:rPr lang="th-TH" sz="1200" dirty="0" smtClean="0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</a:br>
            <a:r>
              <a:rPr lang="th-TH" sz="1200" dirty="0" smtClean="0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      ดำเนินการและ</a:t>
            </a:r>
            <a:br>
              <a:rPr lang="th-TH" sz="1200" dirty="0" smtClean="0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</a:br>
            <a:r>
              <a:rPr lang="th-TH" sz="1200" dirty="0" smtClean="0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      ส่งเสริมนวัตกรรม</a:t>
            </a:r>
            <a:br>
              <a:rPr lang="th-TH" sz="1200" dirty="0" smtClean="0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</a:br>
            <a:r>
              <a:rPr lang="th-TH" sz="1200" dirty="0" smtClean="0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   </a:t>
            </a:r>
            <a:r>
              <a:rPr lang="en-US" sz="1200" dirty="0" smtClean="0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- </a:t>
            </a:r>
            <a:r>
              <a:rPr lang="th-TH" sz="1200" dirty="0" smtClean="0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 การตั้งความ</a:t>
            </a:r>
            <a:br>
              <a:rPr lang="th-TH" sz="1200" dirty="0" smtClean="0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</a:br>
            <a:r>
              <a:rPr lang="th-TH" sz="1200" dirty="0" smtClean="0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      คาดหวังต่อผล</a:t>
            </a:r>
            <a:br>
              <a:rPr lang="th-TH" sz="1200" dirty="0" smtClean="0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</a:br>
            <a:r>
              <a:rPr lang="th-TH" sz="1200" dirty="0" smtClean="0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      ดำเนินการ</a:t>
            </a:r>
            <a:endParaRPr sz="1200" dirty="0">
              <a:latin typeface="Tahoma" pitchFamily="34" charset="0"/>
              <a:ea typeface="TH Sarabun New"/>
              <a:cs typeface="Tahoma" pitchFamily="34" charset="0"/>
              <a:sym typeface="TH Sarabun New"/>
            </a:endParaRPr>
          </a:p>
          <a:p>
            <a:pPr lvl="0" algn="l">
              <a:defRPr sz="1800"/>
            </a:pPr>
            <a:endParaRPr sz="1200" dirty="0">
              <a:latin typeface="Tahoma" pitchFamily="34" charset="0"/>
              <a:ea typeface="TH Sarabun New"/>
              <a:cs typeface="Tahoma" pitchFamily="34" charset="0"/>
              <a:sym typeface="TH Sarabun New"/>
            </a:endParaRPr>
          </a:p>
        </p:txBody>
      </p:sp>
      <p:sp>
        <p:nvSpPr>
          <p:cNvPr id="139" name="Shape 139"/>
          <p:cNvSpPr/>
          <p:nvPr/>
        </p:nvSpPr>
        <p:spPr>
          <a:xfrm>
            <a:off x="3563936" y="2353996"/>
            <a:ext cx="1704029" cy="4504004"/>
          </a:xfrm>
          <a:prstGeom prst="rect">
            <a:avLst/>
          </a:prstGeom>
          <a:solidFill>
            <a:srgbClr val="FFFBC6"/>
          </a:solidFill>
          <a:ln w="12700">
            <a:miter lim="400000"/>
          </a:ln>
          <a:effectLst>
            <a:outerShdw blurRad="38100" dist="25400" dir="5400000" rotWithShape="0">
              <a:srgbClr val="000000">
                <a:alpha val="50000"/>
              </a:srgbClr>
            </a:outerShdw>
          </a:effectLst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/>
          <a:lstStyle/>
          <a:p>
            <a:pPr lvl="0" algn="l">
              <a:defRPr sz="1800"/>
            </a:pPr>
            <a:r>
              <a:rPr sz="1200" dirty="0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(6) </a:t>
            </a:r>
            <a:r>
              <a:rPr sz="1200" dirty="0" err="1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ระบบการกำกับ</a:t>
            </a:r>
            <a:r>
              <a:rPr sz="1200" dirty="0" err="1" smtClean="0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ดูแล</a:t>
            </a:r>
            <a:r>
              <a:rPr lang="en-US" sz="1200" dirty="0" smtClean="0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/>
            </a:r>
            <a:br>
              <a:rPr lang="en-US" sz="1200" dirty="0" smtClean="0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</a:br>
            <a:r>
              <a:rPr lang="en-US" sz="1200" dirty="0" smtClean="0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     </a:t>
            </a:r>
            <a:r>
              <a:rPr sz="1200" dirty="0" err="1" smtClean="0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องค์กร</a:t>
            </a:r>
            <a:endParaRPr lang="th-TH" sz="1200" dirty="0" smtClean="0">
              <a:latin typeface="Tahoma" pitchFamily="34" charset="0"/>
              <a:ea typeface="TH Sarabun New"/>
              <a:cs typeface="Tahoma" pitchFamily="34" charset="0"/>
              <a:sym typeface="TH Sarabun New"/>
            </a:endParaRPr>
          </a:p>
          <a:p>
            <a:pPr lvl="0">
              <a:defRPr sz="1800"/>
            </a:pPr>
            <a:r>
              <a:rPr lang="th-TH" sz="1200" dirty="0" smtClean="0">
                <a:latin typeface="Tahoma" pitchFamily="34" charset="0"/>
                <a:ea typeface="Tahoma" pitchFamily="34" charset="0"/>
                <a:cs typeface="Tahoma" pitchFamily="34" charset="0"/>
                <a:sym typeface="TH Sarabun New"/>
              </a:rPr>
              <a:t>     </a:t>
            </a:r>
            <a:r>
              <a:rPr lang="en-US" sz="1200" dirty="0" smtClean="0">
                <a:latin typeface="Tahoma" pitchFamily="34" charset="0"/>
                <a:ea typeface="Tahoma" pitchFamily="34" charset="0"/>
                <a:cs typeface="Tahoma" pitchFamily="34" charset="0"/>
                <a:sym typeface="TH Sarabun New"/>
              </a:rPr>
              <a:t>- </a:t>
            </a:r>
            <a:r>
              <a:rPr lang="th-TH" sz="12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การทบทวนและกำกับ</a:t>
            </a:r>
          </a:p>
          <a:p>
            <a:pPr lvl="0">
              <a:defRPr sz="1800"/>
            </a:pPr>
            <a:r>
              <a:rPr lang="th-TH" sz="1200" dirty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th-TH" sz="12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     การปฏิบัติงาน</a:t>
            </a:r>
            <a:r>
              <a:rPr lang="en-US" sz="12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th-TH" sz="12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การเงิน </a:t>
            </a:r>
            <a:endParaRPr lang="en-US" sz="12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lvl="0">
              <a:defRPr sz="1800"/>
            </a:pPr>
            <a:r>
              <a:rPr lang="en-US" sz="1200" dirty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2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     </a:t>
            </a:r>
            <a:r>
              <a:rPr lang="th-TH" sz="12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และการป้องกันการ</a:t>
            </a:r>
          </a:p>
          <a:p>
            <a:pPr lvl="0">
              <a:defRPr sz="1800"/>
            </a:pPr>
            <a:r>
              <a:rPr lang="th-TH" sz="12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      ทุจริต และการปกป้อง</a:t>
            </a:r>
          </a:p>
          <a:p>
            <a:pPr lvl="0">
              <a:defRPr sz="1800"/>
            </a:pPr>
            <a:r>
              <a:rPr lang="th-TH" sz="1200" dirty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th-TH" sz="12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     ผลประโยชน์ของ</a:t>
            </a:r>
          </a:p>
          <a:p>
            <a:pPr>
              <a:defRPr sz="1800"/>
            </a:pPr>
            <a:r>
              <a:rPr lang="th-TH" sz="12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      ประเทศและผู้มีส่วน</a:t>
            </a:r>
          </a:p>
          <a:p>
            <a:pPr>
              <a:defRPr sz="1800"/>
            </a:pPr>
            <a:r>
              <a:rPr lang="th-TH" sz="12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      ได้ส่วนเสีย</a:t>
            </a:r>
            <a:endParaRPr lang="th-TH" sz="1200" dirty="0">
              <a:latin typeface="Tahoma" pitchFamily="34" charset="0"/>
              <a:ea typeface="Tahoma" pitchFamily="34" charset="0"/>
              <a:cs typeface="Tahoma" pitchFamily="34" charset="0"/>
              <a:sym typeface="TH Sarabun New"/>
            </a:endParaRPr>
          </a:p>
          <a:p>
            <a:pPr>
              <a:defRPr sz="1800"/>
            </a:pPr>
            <a:r>
              <a:rPr sz="1200" dirty="0" smtClean="0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(7) </a:t>
            </a:r>
            <a:r>
              <a:rPr sz="1200" u="sng" dirty="0" err="1">
                <a:solidFill>
                  <a:srgbClr val="0000FF"/>
                </a:solidFill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การประเมินผล</a:t>
            </a:r>
            <a:r>
              <a:rPr sz="1200" u="sng" dirty="0" err="1" smtClean="0">
                <a:solidFill>
                  <a:srgbClr val="0000FF"/>
                </a:solidFill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การ</a:t>
            </a:r>
            <a:r>
              <a:rPr lang="en-US" sz="1200" u="sng" dirty="0" smtClean="0">
                <a:solidFill>
                  <a:srgbClr val="0000FF"/>
                </a:solidFill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/>
            </a:r>
            <a:br>
              <a:rPr lang="en-US" sz="1200" u="sng" dirty="0" smtClean="0">
                <a:solidFill>
                  <a:srgbClr val="0000FF"/>
                </a:solidFill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</a:br>
            <a:r>
              <a:rPr lang="en-US" sz="1200" dirty="0" smtClean="0">
                <a:solidFill>
                  <a:srgbClr val="0000FF"/>
                </a:solidFill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     </a:t>
            </a:r>
            <a:r>
              <a:rPr sz="1200" u="sng" dirty="0" err="1" smtClean="0">
                <a:solidFill>
                  <a:srgbClr val="0000FF"/>
                </a:solidFill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ดำเนินการ</a:t>
            </a:r>
            <a:r>
              <a:rPr lang="th-TH" sz="1200" u="sng" dirty="0">
                <a:solidFill>
                  <a:srgbClr val="0000FF"/>
                </a:solidFill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ของ</a:t>
            </a:r>
            <a:r>
              <a:rPr lang="th-TH" sz="1200" u="sng" dirty="0" smtClean="0">
                <a:solidFill>
                  <a:srgbClr val="0000FF"/>
                </a:solidFill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ผู้บริหาร</a:t>
            </a:r>
            <a:r>
              <a:rPr lang="en-US" sz="1200" u="sng" dirty="0" smtClean="0">
                <a:solidFill>
                  <a:srgbClr val="0000FF"/>
                </a:solidFill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/>
            </a:r>
            <a:br>
              <a:rPr lang="en-US" sz="1200" u="sng" dirty="0" smtClean="0">
                <a:solidFill>
                  <a:srgbClr val="0000FF"/>
                </a:solidFill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</a:br>
            <a:r>
              <a:rPr lang="en-US" sz="1200" dirty="0" smtClean="0">
                <a:solidFill>
                  <a:srgbClr val="0000FF"/>
                </a:solidFill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     </a:t>
            </a:r>
            <a:r>
              <a:rPr lang="th-TH" sz="1200" u="sng" dirty="0" smtClean="0">
                <a:solidFill>
                  <a:srgbClr val="0000FF"/>
                </a:solidFill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ส่วน</a:t>
            </a:r>
            <a:r>
              <a:rPr lang="th-TH" sz="1200" u="sng" dirty="0">
                <a:solidFill>
                  <a:srgbClr val="0000FF"/>
                </a:solidFill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ราชการและ</a:t>
            </a:r>
            <a:r>
              <a:rPr lang="th-TH" sz="1200" u="sng" dirty="0" smtClean="0">
                <a:solidFill>
                  <a:srgbClr val="0000FF"/>
                </a:solidFill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ระบบ</a:t>
            </a:r>
            <a:r>
              <a:rPr lang="en-US" sz="1200" u="sng" dirty="0" smtClean="0">
                <a:solidFill>
                  <a:srgbClr val="0000FF"/>
                </a:solidFill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/>
            </a:r>
            <a:br>
              <a:rPr lang="en-US" sz="1200" u="sng" dirty="0" smtClean="0">
                <a:solidFill>
                  <a:srgbClr val="0000FF"/>
                </a:solidFill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</a:br>
            <a:r>
              <a:rPr lang="en-US" sz="1200" dirty="0" smtClean="0">
                <a:solidFill>
                  <a:srgbClr val="0000FF"/>
                </a:solidFill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     </a:t>
            </a:r>
            <a:r>
              <a:rPr lang="th-TH" sz="1200" u="sng" dirty="0" smtClean="0">
                <a:solidFill>
                  <a:srgbClr val="0000FF"/>
                </a:solidFill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การ</a:t>
            </a:r>
            <a:r>
              <a:rPr lang="th-TH" sz="1200" u="sng" dirty="0">
                <a:solidFill>
                  <a:srgbClr val="0000FF"/>
                </a:solidFill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กำกับ</a:t>
            </a:r>
            <a:r>
              <a:rPr lang="th-TH" sz="1200" u="sng" dirty="0" smtClean="0">
                <a:solidFill>
                  <a:srgbClr val="0000FF"/>
                </a:solidFill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ดูแล</a:t>
            </a:r>
          </a:p>
          <a:p>
            <a:pPr>
              <a:defRPr sz="1800"/>
            </a:pPr>
            <a:r>
              <a:rPr lang="th-TH" sz="1200" dirty="0" smtClean="0">
                <a:solidFill>
                  <a:srgbClr val="0000FF"/>
                </a:solidFill>
                <a:latin typeface="Tahoma" pitchFamily="34" charset="0"/>
                <a:ea typeface="Tahoma" pitchFamily="34" charset="0"/>
                <a:cs typeface="Tahoma" pitchFamily="34" charset="0"/>
                <a:sym typeface="TH Sarabun New"/>
              </a:rPr>
              <a:t>   </a:t>
            </a:r>
            <a:r>
              <a:rPr lang="en-US" sz="1200" dirty="0" smtClean="0">
                <a:latin typeface="Tahoma" pitchFamily="34" charset="0"/>
                <a:ea typeface="Tahoma" pitchFamily="34" charset="0"/>
                <a:cs typeface="Tahoma" pitchFamily="34" charset="0"/>
                <a:sym typeface="TH Sarabun New"/>
              </a:rPr>
              <a:t>-</a:t>
            </a:r>
            <a:r>
              <a:rPr lang="th-TH" sz="1200" dirty="0" smtClean="0">
                <a:latin typeface="Tahoma" pitchFamily="34" charset="0"/>
                <a:ea typeface="Tahoma" pitchFamily="34" charset="0"/>
                <a:cs typeface="Tahoma" pitchFamily="34" charset="0"/>
                <a:sym typeface="TH Sarabun New"/>
              </a:rPr>
              <a:t> การ</a:t>
            </a:r>
            <a:r>
              <a:rPr lang="th-TH" sz="12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ประเมินผลการ    </a:t>
            </a:r>
          </a:p>
          <a:p>
            <a:pPr>
              <a:defRPr sz="1800"/>
            </a:pPr>
            <a:r>
              <a:rPr lang="th-TH" sz="12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    ดำเนินการของผู้บริหาร </a:t>
            </a:r>
          </a:p>
          <a:p>
            <a:pPr>
              <a:defRPr sz="1800"/>
            </a:pPr>
            <a:r>
              <a:rPr lang="th-TH" sz="12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  </a:t>
            </a:r>
            <a:r>
              <a:rPr lang="en-US" sz="12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- </a:t>
            </a:r>
            <a:r>
              <a:rPr lang="th-TH" sz="12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การพัฒนาและปรับปรุง</a:t>
            </a:r>
          </a:p>
          <a:p>
            <a:pPr>
              <a:defRPr sz="1800"/>
            </a:pPr>
            <a:r>
              <a:rPr lang="th-TH" sz="12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    ประสิทธิผลของระบบ</a:t>
            </a:r>
          </a:p>
          <a:p>
            <a:pPr>
              <a:defRPr sz="1800"/>
            </a:pPr>
            <a:r>
              <a:rPr lang="th-TH" sz="12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    การนำองค์การของ</a:t>
            </a:r>
          </a:p>
          <a:p>
            <a:pPr>
              <a:defRPr sz="1800"/>
            </a:pPr>
            <a:r>
              <a:rPr lang="th-TH" sz="12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    ผู้บริหาร</a:t>
            </a:r>
            <a:endParaRPr sz="1200" dirty="0">
              <a:latin typeface="Tahoma" pitchFamily="34" charset="0"/>
              <a:ea typeface="Tahoma" pitchFamily="34" charset="0"/>
              <a:cs typeface="Tahoma" pitchFamily="34" charset="0"/>
              <a:sym typeface="TH Sarabun New"/>
            </a:endParaRPr>
          </a:p>
        </p:txBody>
      </p:sp>
      <p:sp>
        <p:nvSpPr>
          <p:cNvPr id="140" name="Shape 140"/>
          <p:cNvSpPr/>
          <p:nvPr/>
        </p:nvSpPr>
        <p:spPr>
          <a:xfrm>
            <a:off x="5363724" y="2353996"/>
            <a:ext cx="1728556" cy="4504004"/>
          </a:xfrm>
          <a:prstGeom prst="rect">
            <a:avLst/>
          </a:prstGeom>
          <a:solidFill>
            <a:srgbClr val="FFFBC6"/>
          </a:solidFill>
          <a:ln w="12700">
            <a:miter lim="400000"/>
          </a:ln>
          <a:effectLst>
            <a:outerShdw blurRad="38100" dist="25400" dir="5400000" rotWithShape="0">
              <a:srgbClr val="000000">
                <a:alpha val="50000"/>
              </a:srgbClr>
            </a:outerShdw>
          </a:effectLst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/>
          <a:lstStyle/>
          <a:p>
            <a:pPr lvl="0" algn="l">
              <a:defRPr sz="1800"/>
            </a:pPr>
            <a:r>
              <a:rPr sz="1200" dirty="0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(8) </a:t>
            </a:r>
            <a:r>
              <a:rPr sz="1200" dirty="0" err="1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การประพฤติปฏิบัติ</a:t>
            </a:r>
            <a:r>
              <a:rPr sz="1200" dirty="0" err="1" smtClean="0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ตาม</a:t>
            </a:r>
            <a:r>
              <a:rPr lang="en-US" sz="1200" dirty="0" smtClean="0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/>
            </a:r>
            <a:br>
              <a:rPr lang="en-US" sz="1200" dirty="0" smtClean="0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</a:br>
            <a:r>
              <a:rPr lang="en-US" sz="1200" dirty="0" smtClean="0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     </a:t>
            </a:r>
            <a:r>
              <a:rPr sz="1200" dirty="0" err="1" smtClean="0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กฎหมายแล</a:t>
            </a:r>
            <a:r>
              <a:rPr lang="th-TH" sz="1200" dirty="0" smtClean="0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ะก</a:t>
            </a:r>
            <a:r>
              <a:rPr sz="1200" dirty="0" err="1" smtClean="0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ฎระเบียบ</a:t>
            </a:r>
            <a:endParaRPr lang="th-TH" sz="1200" dirty="0" smtClean="0">
              <a:latin typeface="Tahoma" pitchFamily="34" charset="0"/>
              <a:ea typeface="TH Sarabun New"/>
              <a:cs typeface="Tahoma" pitchFamily="34" charset="0"/>
              <a:sym typeface="TH Sarabun New"/>
            </a:endParaRPr>
          </a:p>
          <a:p>
            <a:pPr lvl="0">
              <a:defRPr sz="1800"/>
            </a:pPr>
            <a:r>
              <a:rPr lang="th-TH" sz="1200" dirty="0" smtClean="0">
                <a:latin typeface="Tahoma" pitchFamily="34" charset="0"/>
                <a:ea typeface="Tahoma" pitchFamily="34" charset="0"/>
                <a:cs typeface="Tahoma" pitchFamily="34" charset="0"/>
                <a:sym typeface="TH Sarabun New"/>
              </a:rPr>
              <a:t>    </a:t>
            </a:r>
            <a:r>
              <a:rPr lang="en-US" sz="1200" dirty="0" smtClean="0">
                <a:latin typeface="Tahoma" pitchFamily="34" charset="0"/>
                <a:ea typeface="Tahoma" pitchFamily="34" charset="0"/>
                <a:cs typeface="Tahoma" pitchFamily="34" charset="0"/>
                <a:sym typeface="TH Sarabun New"/>
              </a:rPr>
              <a:t>- </a:t>
            </a:r>
            <a:r>
              <a:rPr lang="th-TH" sz="1200" dirty="0" smtClean="0">
                <a:latin typeface="Tahoma" pitchFamily="34" charset="0"/>
                <a:ea typeface="Tahoma" pitchFamily="34" charset="0"/>
                <a:cs typeface="Tahoma" pitchFamily="34" charset="0"/>
                <a:sym typeface="TH Sarabun New"/>
              </a:rPr>
              <a:t>การจัดการและการ</a:t>
            </a:r>
          </a:p>
          <a:p>
            <a:pPr lvl="0">
              <a:defRPr sz="1800"/>
            </a:pPr>
            <a:r>
              <a:rPr lang="th-TH" sz="1200" dirty="0" smtClean="0">
                <a:latin typeface="Tahoma" pitchFamily="34" charset="0"/>
                <a:ea typeface="Tahoma" pitchFamily="34" charset="0"/>
                <a:cs typeface="Tahoma" pitchFamily="34" charset="0"/>
                <a:sym typeface="TH Sarabun New"/>
              </a:rPr>
              <a:t>      คาดการณ์</a:t>
            </a:r>
            <a:r>
              <a:rPr lang="th-TH" sz="12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ผลกระทบใน</a:t>
            </a:r>
          </a:p>
          <a:p>
            <a:pPr lvl="0">
              <a:defRPr sz="1800"/>
            </a:pPr>
            <a:r>
              <a:rPr lang="th-TH" sz="12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     เชิงลบต่อสังคม </a:t>
            </a:r>
            <a:endParaRPr lang="th-TH" sz="1200" dirty="0" smtClean="0">
              <a:latin typeface="Tahoma" pitchFamily="34" charset="0"/>
              <a:ea typeface="Tahoma" pitchFamily="34" charset="0"/>
              <a:cs typeface="Tahoma" pitchFamily="34" charset="0"/>
              <a:sym typeface="TH Sarabun New"/>
            </a:endParaRPr>
          </a:p>
          <a:p>
            <a:pPr lvl="0">
              <a:defRPr sz="1800"/>
            </a:pPr>
            <a:r>
              <a:rPr lang="th-TH" sz="1200" dirty="0" smtClean="0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    </a:t>
            </a:r>
            <a:r>
              <a:rPr lang="en-US" sz="1200" dirty="0" smtClean="0">
                <a:latin typeface="Tahoma" pitchFamily="34" charset="0"/>
                <a:ea typeface="Tahoma" pitchFamily="34" charset="0"/>
                <a:cs typeface="Tahoma" pitchFamily="34" charset="0"/>
                <a:sym typeface="TH Sarabun New"/>
              </a:rPr>
              <a:t>- </a:t>
            </a:r>
            <a:r>
              <a:rPr lang="th-TH" sz="12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การเตรียมการเชิงรุก</a:t>
            </a:r>
            <a:r>
              <a:rPr lang="en-US" sz="12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</a:p>
          <a:p>
            <a:pPr lvl="0">
              <a:defRPr sz="1800"/>
            </a:pPr>
            <a:r>
              <a:rPr lang="th-TH" sz="1200" dirty="0" smtClean="0">
                <a:latin typeface="Tahoma" pitchFamily="34" charset="0"/>
                <a:ea typeface="Tahoma" pitchFamily="34" charset="0"/>
                <a:cs typeface="Tahoma" pitchFamily="34" charset="0"/>
                <a:sym typeface="TH Sarabun New"/>
              </a:rPr>
              <a:t>    </a:t>
            </a:r>
            <a:r>
              <a:rPr lang="en-US" sz="1200" dirty="0" smtClean="0">
                <a:latin typeface="Tahoma" pitchFamily="34" charset="0"/>
                <a:ea typeface="Tahoma" pitchFamily="34" charset="0"/>
                <a:cs typeface="Tahoma" pitchFamily="34" charset="0"/>
                <a:sym typeface="TH Sarabun New"/>
              </a:rPr>
              <a:t>- </a:t>
            </a:r>
            <a:r>
              <a:rPr lang="th-TH" sz="12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กระบวนการ ตัววัด </a:t>
            </a:r>
          </a:p>
          <a:p>
            <a:pPr lvl="0">
              <a:defRPr sz="1800"/>
            </a:pPr>
            <a:r>
              <a:rPr lang="th-TH" sz="12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     และเป้าประสงค์ที่</a:t>
            </a:r>
          </a:p>
          <a:p>
            <a:pPr lvl="0">
              <a:defRPr sz="1800"/>
            </a:pPr>
            <a:r>
              <a:rPr lang="th-TH" sz="12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     สำคัญ</a:t>
            </a:r>
            <a:endParaRPr lang="en-US" sz="12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lvl="0">
              <a:defRPr sz="1800"/>
            </a:pPr>
            <a:r>
              <a:rPr lang="en-US" sz="1200" dirty="0" smtClean="0">
                <a:latin typeface="Tahoma" pitchFamily="34" charset="0"/>
                <a:ea typeface="Tahoma" pitchFamily="34" charset="0"/>
                <a:cs typeface="Tahoma" pitchFamily="34" charset="0"/>
                <a:sym typeface="TH Sarabun New"/>
              </a:rPr>
              <a:t>    - </a:t>
            </a:r>
            <a:r>
              <a:rPr lang="th-TH" sz="1200" dirty="0" smtClean="0">
                <a:latin typeface="Tahoma" pitchFamily="34" charset="0"/>
                <a:ea typeface="Tahoma" pitchFamily="34" charset="0"/>
                <a:cs typeface="Tahoma" pitchFamily="34" charset="0"/>
                <a:sym typeface="TH Sarabun New"/>
              </a:rPr>
              <a:t>การ</a:t>
            </a:r>
            <a:r>
              <a:rPr lang="th-TH" sz="12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ดำเนินการเรื่อง</a:t>
            </a:r>
          </a:p>
          <a:p>
            <a:pPr lvl="0">
              <a:defRPr sz="1800"/>
            </a:pPr>
            <a:r>
              <a:rPr lang="th-TH" sz="12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     ความเสี่ยงที่เกี่ยวข้อง</a:t>
            </a:r>
          </a:p>
          <a:p>
            <a:pPr lvl="0">
              <a:defRPr sz="1800"/>
            </a:pPr>
            <a:r>
              <a:rPr lang="th-TH" sz="12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     กับการบริการ</a:t>
            </a:r>
          </a:p>
          <a:p>
            <a:pPr lvl="0">
              <a:defRPr sz="1800"/>
            </a:pPr>
            <a:r>
              <a:rPr lang="th-TH" sz="12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     และการปฏิบัติงาน</a:t>
            </a:r>
            <a:endParaRPr lang="th-TH" sz="1200" dirty="0" smtClean="0">
              <a:latin typeface="Tahoma" pitchFamily="34" charset="0"/>
              <a:ea typeface="Tahoma" pitchFamily="34" charset="0"/>
              <a:cs typeface="Tahoma" pitchFamily="34" charset="0"/>
              <a:sym typeface="TH Sarabun New"/>
            </a:endParaRPr>
          </a:p>
          <a:p>
            <a:pPr lvl="0">
              <a:defRPr sz="1800"/>
            </a:pPr>
            <a:r>
              <a:rPr sz="1200" dirty="0" smtClean="0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(9) </a:t>
            </a:r>
            <a:r>
              <a:rPr sz="1200" dirty="0" err="1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การประพฤติปฏิบัติ</a:t>
            </a:r>
            <a:r>
              <a:rPr sz="1200" dirty="0" err="1" smtClean="0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อย่าง</a:t>
            </a:r>
            <a:r>
              <a:rPr lang="th-TH" sz="1200" dirty="0" smtClean="0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/>
            </a:r>
            <a:br>
              <a:rPr lang="th-TH" sz="1200" dirty="0" smtClean="0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</a:br>
            <a:r>
              <a:rPr lang="th-TH" sz="1200" dirty="0" smtClean="0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     </a:t>
            </a:r>
            <a:r>
              <a:rPr sz="1200" dirty="0" err="1" smtClean="0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มีจริยธรรม</a:t>
            </a:r>
            <a:endParaRPr lang="th-TH" sz="1200" dirty="0" smtClean="0">
              <a:latin typeface="Tahoma" pitchFamily="34" charset="0"/>
              <a:ea typeface="TH Sarabun New"/>
              <a:cs typeface="Tahoma" pitchFamily="34" charset="0"/>
              <a:sym typeface="TH Sarabun New"/>
            </a:endParaRPr>
          </a:p>
          <a:p>
            <a:pPr lvl="0">
              <a:defRPr sz="1800"/>
            </a:pPr>
            <a:r>
              <a:rPr lang="th-TH" sz="1200" dirty="0" smtClean="0">
                <a:latin typeface="Tahoma" pitchFamily="34" charset="0"/>
                <a:ea typeface="Tahoma" pitchFamily="34" charset="0"/>
                <a:cs typeface="Tahoma" pitchFamily="34" charset="0"/>
                <a:sym typeface="TH Sarabun New"/>
              </a:rPr>
              <a:t>    </a:t>
            </a:r>
            <a:r>
              <a:rPr lang="en-US" sz="1200" dirty="0" smtClean="0">
                <a:latin typeface="Tahoma" pitchFamily="34" charset="0"/>
                <a:ea typeface="Tahoma" pitchFamily="34" charset="0"/>
                <a:cs typeface="Tahoma" pitchFamily="34" charset="0"/>
                <a:sym typeface="TH Sarabun New"/>
              </a:rPr>
              <a:t>- </a:t>
            </a:r>
            <a:r>
              <a:rPr lang="th-TH" sz="12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การส่งเสริมและสร้าง</a:t>
            </a:r>
          </a:p>
          <a:p>
            <a:pPr lvl="0">
              <a:defRPr sz="1800"/>
            </a:pPr>
            <a:r>
              <a:rPr lang="th-TH" sz="12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     ความมั่นใจ</a:t>
            </a:r>
            <a:r>
              <a:rPr lang="th-TH" sz="1200" dirty="0" smtClean="0">
                <a:latin typeface="Tahoma" pitchFamily="34" charset="0"/>
                <a:ea typeface="Tahoma" pitchFamily="34" charset="0"/>
                <a:cs typeface="Tahoma" pitchFamily="34" charset="0"/>
                <a:sym typeface="TH Sarabun New"/>
              </a:rPr>
              <a:t>  </a:t>
            </a:r>
          </a:p>
          <a:p>
            <a:pPr lvl="0">
              <a:defRPr sz="1800"/>
            </a:pPr>
            <a:r>
              <a:rPr lang="en-US" sz="12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   - </a:t>
            </a:r>
            <a:r>
              <a:rPr lang="th-TH" sz="12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กระบวนการ และตัววัด       </a:t>
            </a:r>
          </a:p>
          <a:p>
            <a:pPr lvl="0">
              <a:defRPr sz="1800"/>
            </a:pPr>
            <a:r>
              <a:rPr lang="th-TH" sz="12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     ในการส่งเสริมและ</a:t>
            </a:r>
          </a:p>
          <a:p>
            <a:pPr lvl="0">
              <a:defRPr sz="1800"/>
            </a:pPr>
            <a:r>
              <a:rPr lang="th-TH" sz="12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     กำกับดูแล</a:t>
            </a:r>
            <a:endParaRPr lang="en-US" sz="1200" dirty="0" smtClean="0">
              <a:latin typeface="Tahoma" pitchFamily="34" charset="0"/>
              <a:ea typeface="Tahoma" pitchFamily="34" charset="0"/>
              <a:cs typeface="Tahoma" pitchFamily="34" charset="0"/>
              <a:sym typeface="TH Sarabun New"/>
            </a:endParaRPr>
          </a:p>
          <a:p>
            <a:pPr lvl="0">
              <a:defRPr sz="1800"/>
            </a:pPr>
            <a:r>
              <a:rPr lang="en-US" sz="1200" dirty="0" smtClean="0">
                <a:latin typeface="Tahoma" pitchFamily="34" charset="0"/>
                <a:ea typeface="Tahoma" pitchFamily="34" charset="0"/>
                <a:cs typeface="Tahoma" pitchFamily="34" charset="0"/>
                <a:sym typeface="TH Sarabun New"/>
              </a:rPr>
              <a:t>    - </a:t>
            </a:r>
            <a:r>
              <a:rPr lang="th-TH" sz="12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การดำเนินการกรณีมี</a:t>
            </a:r>
          </a:p>
          <a:p>
            <a:pPr lvl="0">
              <a:defRPr sz="1800"/>
            </a:pPr>
            <a:r>
              <a:rPr lang="th-TH" sz="1200" dirty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th-TH" sz="12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    การกระทำที่ขัดต่อหลัก</a:t>
            </a:r>
          </a:p>
          <a:p>
            <a:pPr lvl="0">
              <a:defRPr sz="1800"/>
            </a:pPr>
            <a:r>
              <a:rPr lang="th-TH" sz="1200" dirty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th-TH" sz="12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    จริยธรรม</a:t>
            </a:r>
          </a:p>
          <a:p>
            <a:pPr lvl="0">
              <a:defRPr sz="1800"/>
            </a:pPr>
            <a:endParaRPr sz="1200" dirty="0">
              <a:latin typeface="Tahoma" pitchFamily="34" charset="0"/>
              <a:ea typeface="Tahoma" pitchFamily="34" charset="0"/>
              <a:cs typeface="Tahoma" pitchFamily="34" charset="0"/>
              <a:sym typeface="TH Sarabun New"/>
            </a:endParaRPr>
          </a:p>
        </p:txBody>
      </p:sp>
      <p:sp>
        <p:nvSpPr>
          <p:cNvPr id="142" name="Shape 142"/>
          <p:cNvSpPr/>
          <p:nvPr/>
        </p:nvSpPr>
        <p:spPr>
          <a:xfrm>
            <a:off x="7236296" y="2486437"/>
            <a:ext cx="1728192" cy="4109540"/>
          </a:xfrm>
          <a:prstGeom prst="rect">
            <a:avLst/>
          </a:prstGeom>
          <a:solidFill>
            <a:srgbClr val="FFFBC6"/>
          </a:solidFill>
          <a:ln w="12700">
            <a:miter lim="400000"/>
          </a:ln>
          <a:effectLst>
            <a:outerShdw blurRad="38100" dist="25400" dir="5400000" rotWithShape="0">
              <a:srgbClr val="000000">
                <a:alpha val="50000"/>
              </a:srgbClr>
            </a:outerShdw>
          </a:effectLst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/>
          <a:lstStyle/>
          <a:p>
            <a:pPr lvl="0" algn="l">
              <a:defRPr sz="1800"/>
            </a:pPr>
            <a:r>
              <a:rPr sz="1200" dirty="0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(10) </a:t>
            </a:r>
            <a:r>
              <a:rPr sz="1200" u="sng" dirty="0" err="1">
                <a:solidFill>
                  <a:srgbClr val="0000FF"/>
                </a:solidFill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ความผาสุกของ</a:t>
            </a:r>
            <a:r>
              <a:rPr sz="1200" u="sng" dirty="0" err="1" smtClean="0">
                <a:solidFill>
                  <a:srgbClr val="0000FF"/>
                </a:solidFill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สังคม</a:t>
            </a:r>
            <a:endParaRPr lang="th-TH" sz="1200" u="sng" dirty="0" smtClean="0">
              <a:solidFill>
                <a:srgbClr val="0000FF"/>
              </a:solidFill>
              <a:latin typeface="Tahoma" pitchFamily="34" charset="0"/>
              <a:ea typeface="TH Sarabun New"/>
              <a:cs typeface="Tahoma" pitchFamily="34" charset="0"/>
              <a:sym typeface="TH Sarabun New"/>
            </a:endParaRPr>
          </a:p>
          <a:p>
            <a:pPr lvl="0">
              <a:defRPr sz="1800"/>
            </a:pPr>
            <a:r>
              <a:rPr lang="th-TH" sz="1200" dirty="0" smtClean="0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     </a:t>
            </a:r>
            <a:r>
              <a:rPr lang="en-US" sz="1200" dirty="0" smtClean="0">
                <a:latin typeface="Tahoma" pitchFamily="34" charset="0"/>
                <a:ea typeface="Tahoma" pitchFamily="34" charset="0"/>
                <a:cs typeface="Tahoma" pitchFamily="34" charset="0"/>
                <a:sym typeface="TH Sarabun New"/>
              </a:rPr>
              <a:t>- </a:t>
            </a:r>
            <a:r>
              <a:rPr lang="th-TH" sz="12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ความผาสุกและ</a:t>
            </a:r>
          </a:p>
          <a:p>
            <a:pPr lvl="0">
              <a:defRPr sz="1800"/>
            </a:pPr>
            <a:r>
              <a:rPr lang="th-TH" sz="12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      ประโยชน์สุขของสังคม</a:t>
            </a:r>
            <a:endParaRPr lang="th-TH" sz="1200" dirty="0" smtClean="0">
              <a:solidFill>
                <a:srgbClr val="0000FF"/>
              </a:solidFill>
              <a:latin typeface="Tahoma" pitchFamily="34" charset="0"/>
              <a:ea typeface="Tahoma" pitchFamily="34" charset="0"/>
              <a:cs typeface="Tahoma" pitchFamily="34" charset="0"/>
              <a:sym typeface="TH Sarabun New"/>
            </a:endParaRPr>
          </a:p>
          <a:p>
            <a:pPr lvl="0" algn="l">
              <a:defRPr sz="1800"/>
            </a:pPr>
            <a:endParaRPr lang="th-TH" sz="1200" dirty="0" smtClean="0">
              <a:latin typeface="Tahoma" pitchFamily="34" charset="0"/>
              <a:ea typeface="TH Sarabun New"/>
              <a:cs typeface="Tahoma" pitchFamily="34" charset="0"/>
              <a:sym typeface="TH Sarabun New"/>
            </a:endParaRPr>
          </a:p>
          <a:p>
            <a:pPr lvl="0" algn="l">
              <a:defRPr sz="1800"/>
            </a:pPr>
            <a:r>
              <a:rPr sz="1200" dirty="0" smtClean="0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(</a:t>
            </a:r>
            <a:r>
              <a:rPr sz="1200" dirty="0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11) </a:t>
            </a:r>
            <a:r>
              <a:rPr sz="1200" dirty="0" err="1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การสนับสนุน</a:t>
            </a:r>
            <a:r>
              <a:rPr sz="1200" dirty="0" err="1" smtClean="0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ชุมชน</a:t>
            </a:r>
            <a:endParaRPr lang="th-TH" sz="1200" dirty="0" smtClean="0">
              <a:latin typeface="Tahoma" pitchFamily="34" charset="0"/>
              <a:ea typeface="TH Sarabun New"/>
              <a:cs typeface="Tahoma" pitchFamily="34" charset="0"/>
              <a:sym typeface="TH Sarabun New"/>
            </a:endParaRPr>
          </a:p>
          <a:p>
            <a:pPr lvl="0">
              <a:defRPr sz="1800"/>
            </a:pPr>
            <a:r>
              <a:rPr lang="th-TH" sz="1200" dirty="0" smtClean="0">
                <a:latin typeface="Tahoma" pitchFamily="34" charset="0"/>
                <a:ea typeface="Tahoma" pitchFamily="34" charset="0"/>
                <a:cs typeface="Tahoma" pitchFamily="34" charset="0"/>
                <a:sym typeface="TH Sarabun New"/>
              </a:rPr>
              <a:t>     </a:t>
            </a:r>
            <a:r>
              <a:rPr lang="en-US" sz="1200" dirty="0" smtClean="0">
                <a:latin typeface="Tahoma" pitchFamily="34" charset="0"/>
                <a:ea typeface="Tahoma" pitchFamily="34" charset="0"/>
                <a:cs typeface="Tahoma" pitchFamily="34" charset="0"/>
                <a:sym typeface="TH Sarabun New"/>
              </a:rPr>
              <a:t>- </a:t>
            </a:r>
            <a:r>
              <a:rPr lang="th-TH" sz="12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การสนับสนุนชุมชน</a:t>
            </a:r>
          </a:p>
          <a:p>
            <a:pPr lvl="0">
              <a:defRPr sz="1800"/>
            </a:pPr>
            <a:r>
              <a:rPr lang="th-TH" sz="1200" dirty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th-TH" sz="12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     สำคัญให้มีความ</a:t>
            </a:r>
          </a:p>
          <a:p>
            <a:pPr lvl="0">
              <a:defRPr sz="1800"/>
            </a:pPr>
            <a:r>
              <a:rPr lang="th-TH" sz="12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      เข้มแข็ง</a:t>
            </a:r>
          </a:p>
          <a:p>
            <a:pPr lvl="0">
              <a:defRPr sz="1800"/>
            </a:pPr>
            <a:r>
              <a:rPr lang="th-TH" sz="1200" dirty="0" smtClean="0">
                <a:latin typeface="Tahoma" pitchFamily="34" charset="0"/>
                <a:ea typeface="Tahoma" pitchFamily="34" charset="0"/>
                <a:cs typeface="Tahoma" pitchFamily="34" charset="0"/>
                <a:sym typeface="TH Sarabun New"/>
              </a:rPr>
              <a:t>     </a:t>
            </a:r>
            <a:r>
              <a:rPr lang="en-US" sz="1200" dirty="0" smtClean="0">
                <a:latin typeface="Tahoma" pitchFamily="34" charset="0"/>
                <a:ea typeface="Tahoma" pitchFamily="34" charset="0"/>
                <a:cs typeface="Tahoma" pitchFamily="34" charset="0"/>
                <a:sym typeface="TH Sarabun New"/>
              </a:rPr>
              <a:t>- </a:t>
            </a:r>
            <a:r>
              <a:rPr lang="th-TH" sz="1200" dirty="0" smtClean="0">
                <a:latin typeface="Tahoma" pitchFamily="34" charset="0"/>
                <a:ea typeface="Tahoma" pitchFamily="34" charset="0"/>
                <a:cs typeface="Tahoma" pitchFamily="34" charset="0"/>
                <a:sym typeface="TH Sarabun New"/>
              </a:rPr>
              <a:t>การกำหนด</a:t>
            </a:r>
            <a:r>
              <a:rPr lang="th-TH" sz="12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ชุมชนที่</a:t>
            </a:r>
          </a:p>
          <a:p>
            <a:pPr lvl="0">
              <a:defRPr sz="1800"/>
            </a:pPr>
            <a:r>
              <a:rPr lang="th-TH" sz="1200" dirty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th-TH" sz="12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     สำคัญ และกิจกรรม</a:t>
            </a:r>
          </a:p>
          <a:p>
            <a:pPr lvl="0">
              <a:defRPr sz="1800"/>
            </a:pPr>
            <a:r>
              <a:rPr lang="th-TH" sz="12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      การมีส่วนร่วม</a:t>
            </a:r>
          </a:p>
          <a:p>
            <a:pPr lvl="0">
              <a:defRPr sz="1800"/>
            </a:pPr>
            <a:r>
              <a:rPr lang="th-TH" sz="1200" dirty="0" smtClean="0">
                <a:latin typeface="Tahoma" pitchFamily="34" charset="0"/>
                <a:ea typeface="Tahoma" pitchFamily="34" charset="0"/>
                <a:cs typeface="Tahoma" pitchFamily="34" charset="0"/>
                <a:sym typeface="TH Sarabun New"/>
              </a:rPr>
              <a:t>     </a:t>
            </a:r>
            <a:r>
              <a:rPr lang="en-US" sz="1200" dirty="0" smtClean="0">
                <a:latin typeface="Tahoma" pitchFamily="34" charset="0"/>
                <a:ea typeface="Tahoma" pitchFamily="34" charset="0"/>
                <a:cs typeface="Tahoma" pitchFamily="34" charset="0"/>
                <a:sym typeface="TH Sarabun New"/>
              </a:rPr>
              <a:t>- </a:t>
            </a:r>
            <a:r>
              <a:rPr lang="th-TH" sz="1200" dirty="0" smtClean="0">
                <a:latin typeface="Tahoma" pitchFamily="34" charset="0"/>
                <a:ea typeface="Tahoma" pitchFamily="34" charset="0"/>
                <a:cs typeface="Tahoma" pitchFamily="34" charset="0"/>
                <a:sym typeface="TH Sarabun New"/>
              </a:rPr>
              <a:t>การมีส่วนร่วมของ</a:t>
            </a:r>
          </a:p>
          <a:p>
            <a:pPr lvl="0">
              <a:defRPr sz="1800"/>
            </a:pPr>
            <a:r>
              <a:rPr lang="th-TH" sz="1200" dirty="0" smtClean="0">
                <a:latin typeface="Tahoma" pitchFamily="34" charset="0"/>
                <a:ea typeface="Tahoma" pitchFamily="34" charset="0"/>
                <a:cs typeface="Tahoma" pitchFamily="34" charset="0"/>
                <a:sym typeface="TH Sarabun New"/>
              </a:rPr>
              <a:t>       </a:t>
            </a:r>
            <a:r>
              <a:rPr lang="th-TH" sz="12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ผู้บริหารและบุคลากร</a:t>
            </a:r>
            <a:endParaRPr lang="th-TH" sz="1200" dirty="0" smtClean="0">
              <a:latin typeface="Tahoma" pitchFamily="34" charset="0"/>
              <a:ea typeface="Tahoma" pitchFamily="34" charset="0"/>
              <a:cs typeface="Tahoma" pitchFamily="34" charset="0"/>
              <a:sym typeface="TH Sarabun New"/>
            </a:endParaRPr>
          </a:p>
          <a:p>
            <a:pPr lvl="0" algn="l">
              <a:spcBef>
                <a:spcPts val="600"/>
              </a:spcBef>
              <a:defRPr sz="1800"/>
            </a:pPr>
            <a:endParaRPr lang="th-TH" sz="1200" dirty="0" smtClean="0">
              <a:latin typeface="Tahoma" pitchFamily="34" charset="0"/>
              <a:ea typeface="TH Sarabun New"/>
              <a:cs typeface="Tahoma" pitchFamily="34" charset="0"/>
              <a:sym typeface="TH Sarabun New"/>
            </a:endParaRPr>
          </a:p>
          <a:p>
            <a:pPr lvl="0" algn="l">
              <a:spcBef>
                <a:spcPts val="600"/>
              </a:spcBef>
              <a:defRPr sz="1800"/>
            </a:pPr>
            <a:r>
              <a:rPr lang="th-TH" sz="1200" dirty="0" smtClean="0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/>
            </a:r>
            <a:br>
              <a:rPr lang="th-TH" sz="1200" dirty="0" smtClean="0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</a:br>
            <a:r>
              <a:rPr lang="th-TH" sz="1200" dirty="0" smtClean="0">
                <a:latin typeface="Tahoma" pitchFamily="34" charset="0"/>
                <a:ea typeface="TH Sarabun New"/>
                <a:cs typeface="Tahoma" pitchFamily="34" charset="0"/>
                <a:sym typeface="TH Sarabun New"/>
              </a:rPr>
              <a:t>      </a:t>
            </a:r>
            <a:endParaRPr sz="1200" dirty="0">
              <a:latin typeface="Tahoma" pitchFamily="34" charset="0"/>
              <a:ea typeface="TH Sarabun New"/>
              <a:cs typeface="Tahoma" pitchFamily="34" charset="0"/>
              <a:sym typeface="TH Sarabun New"/>
            </a:endParaRPr>
          </a:p>
        </p:txBody>
      </p:sp>
      <p:sp>
        <p:nvSpPr>
          <p:cNvPr id="143" name="Shape 143"/>
          <p:cNvSpPr/>
          <p:nvPr/>
        </p:nvSpPr>
        <p:spPr>
          <a:xfrm>
            <a:off x="-37862" y="32206"/>
            <a:ext cx="9144000" cy="604904"/>
          </a:xfrm>
          <a:prstGeom prst="rect">
            <a:avLst/>
          </a:prstGeom>
          <a:solidFill>
            <a:srgbClr val="C7C7C7"/>
          </a:solidFill>
          <a:ln w="12700">
            <a:miter lim="400000"/>
          </a:ln>
          <a:effectLst>
            <a:outerShdw blurRad="38100" dist="25400" dir="5400000" rotWithShape="0">
              <a:srgbClr val="000000">
                <a:alpha val="50000"/>
              </a:srgbClr>
            </a:outerShdw>
          </a:effectLst>
        </p:spPr>
        <p:txBody>
          <a:bodyPr lIns="0" tIns="0" rIns="0" bIns="0" anchor="ctr"/>
          <a:lstStyle/>
          <a:p>
            <a:pPr lvl="0">
              <a:defRPr sz="2400">
                <a:solidFill>
                  <a:srgbClr val="FFFFFF"/>
                </a:solidFill>
              </a:defRPr>
            </a:pPr>
            <a:endParaRPr sz="3200" dirty="0">
              <a:latin typeface="TH SarabunPSK"/>
              <a:cs typeface="TH SarabunPSK"/>
            </a:endParaRPr>
          </a:p>
        </p:txBody>
      </p:sp>
      <p:sp>
        <p:nvSpPr>
          <p:cNvPr id="144" name="Shape 144"/>
          <p:cNvSpPr/>
          <p:nvPr/>
        </p:nvSpPr>
        <p:spPr>
          <a:xfrm>
            <a:off x="-13393" y="617026"/>
            <a:ext cx="9157394" cy="75765"/>
          </a:xfrm>
          <a:prstGeom prst="rect">
            <a:avLst/>
          </a:prstGeom>
          <a:solidFill>
            <a:srgbClr val="0C3396"/>
          </a:solidFill>
          <a:ln w="12700">
            <a:miter lim="400000"/>
          </a:ln>
          <a:effectLst>
            <a:outerShdw blurRad="38100" dist="25400" dir="5400000" rotWithShape="0">
              <a:srgbClr val="000000">
                <a:alpha val="50000"/>
              </a:srgbClr>
            </a:outerShdw>
          </a:effectLst>
        </p:spPr>
        <p:txBody>
          <a:bodyPr lIns="0" tIns="0" rIns="0" bIns="0" anchor="ctr"/>
          <a:lstStyle/>
          <a:p>
            <a:pPr lvl="0">
              <a:defRPr sz="24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5" name="Shape 145"/>
          <p:cNvSpPr/>
          <p:nvPr/>
        </p:nvSpPr>
        <p:spPr>
          <a:xfrm>
            <a:off x="-13393" y="-1"/>
            <a:ext cx="9157394" cy="66135"/>
          </a:xfrm>
          <a:prstGeom prst="rect">
            <a:avLst/>
          </a:prstGeom>
          <a:solidFill>
            <a:srgbClr val="0C3396"/>
          </a:solidFill>
          <a:ln w="12700">
            <a:miter lim="400000"/>
          </a:ln>
          <a:effectLst>
            <a:outerShdw blurRad="38100" dist="25400" dir="5400000" rotWithShape="0">
              <a:srgbClr val="000000">
                <a:alpha val="50000"/>
              </a:srgbClr>
            </a:outerShdw>
          </a:effectLst>
        </p:spPr>
        <p:txBody>
          <a:bodyPr lIns="0" tIns="0" rIns="0" bIns="0" anchor="ctr"/>
          <a:lstStyle/>
          <a:p>
            <a:pPr lvl="0">
              <a:defRPr sz="2400">
                <a:solidFill>
                  <a:srgbClr val="FFFFFF"/>
                </a:solidFill>
              </a:defRPr>
            </a:pPr>
            <a:endParaRPr/>
          </a:p>
        </p:txBody>
      </p:sp>
      <p:pic>
        <p:nvPicPr>
          <p:cNvPr id="146" name="pasted-image.tif"/>
          <p:cNvPicPr/>
          <p:nvPr/>
        </p:nvPicPr>
        <p:blipFill>
          <a:blip r:embed="rId2" cstate="print">
            <a:extLst/>
          </a:blip>
          <a:stretch>
            <a:fillRect/>
          </a:stretch>
        </p:blipFill>
        <p:spPr>
          <a:xfrm>
            <a:off x="8392997" y="79675"/>
            <a:ext cx="626027" cy="523909"/>
          </a:xfrm>
          <a:prstGeom prst="rect">
            <a:avLst/>
          </a:prstGeom>
          <a:ln w="12700">
            <a:miter lim="400000"/>
          </a:ln>
        </p:spPr>
      </p:pic>
      <p:sp>
        <p:nvSpPr>
          <p:cNvPr id="21" name="Title 6"/>
          <p:cNvSpPr txBox="1">
            <a:spLocks/>
          </p:cNvSpPr>
          <p:nvPr/>
        </p:nvSpPr>
        <p:spPr>
          <a:xfrm>
            <a:off x="395536" y="116632"/>
            <a:ext cx="7886700" cy="543594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TH Baijam"/>
                <a:ea typeface="+mj-ea"/>
                <a:cs typeface="TH Baijam"/>
              </a:defRPr>
            </a:lvl1pPr>
          </a:lstStyle>
          <a:p>
            <a:r>
              <a:rPr lang="th-TH" sz="2400" b="1" dirty="0" smtClean="0">
                <a:solidFill>
                  <a:prstClr val="black"/>
                </a:solidFill>
                <a:latin typeface="Tahoma" pitchFamily="34" charset="0"/>
                <a:ea typeface="Tahoma" panose="020B0604030504040204" pitchFamily="34" charset="0"/>
                <a:cs typeface="Tahoma" pitchFamily="34" charset="0"/>
              </a:rPr>
              <a:t>หมวด</a:t>
            </a:r>
            <a:r>
              <a:rPr lang="en-US" sz="2400" b="1" dirty="0" smtClean="0">
                <a:solidFill>
                  <a:prstClr val="black"/>
                </a:solidFill>
                <a:latin typeface="Tahoma" pitchFamily="34" charset="0"/>
                <a:ea typeface="Tahoma" panose="020B0604030504040204" pitchFamily="34" charset="0"/>
                <a:cs typeface="Tahoma" pitchFamily="34" charset="0"/>
              </a:rPr>
              <a:t> 1 </a:t>
            </a:r>
            <a:r>
              <a:rPr lang="th-TH" sz="2400" b="1" dirty="0" smtClean="0">
                <a:solidFill>
                  <a:prstClr val="black"/>
                </a:solidFill>
                <a:latin typeface="Tahoma" pitchFamily="34" charset="0"/>
                <a:ea typeface="Tahoma" panose="020B0604030504040204" pitchFamily="34" charset="0"/>
                <a:cs typeface="Tahoma" pitchFamily="34" charset="0"/>
              </a:rPr>
              <a:t>การนำองค์การ</a:t>
            </a:r>
            <a:endParaRPr lang="en-US" sz="2400" b="1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19" name="Slide Number Placeholder 1"/>
          <p:cNvSpPr txBox="1">
            <a:spLocks/>
          </p:cNvSpPr>
          <p:nvPr/>
        </p:nvSpPr>
        <p:spPr>
          <a:xfrm>
            <a:off x="8538508" y="6230949"/>
            <a:ext cx="538236" cy="365125"/>
          </a:xfrm>
          <a:prstGeom prst="rect">
            <a:avLst/>
          </a:prstGeom>
        </p:spPr>
        <p:txBody>
          <a:bodyPr/>
          <a:lstStyle>
            <a:defPPr>
              <a:defRPr lang="th-TH"/>
            </a:defPPr>
            <a:lvl1pPr marL="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050" dirty="0" smtClean="0">
                <a:solidFill>
                  <a:prstClr val="black">
                    <a:tint val="75000"/>
                  </a:prstClr>
                </a:solidFill>
              </a:rPr>
              <a:t>19</a:t>
            </a:r>
            <a:endParaRPr lang="th-TH" sz="1050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216024" y="839270"/>
            <a:ext cx="3275856" cy="648072"/>
          </a:xfrm>
          <a:prstGeom prst="rect">
            <a:avLst/>
          </a:prstGeom>
          <a:solidFill>
            <a:srgbClr val="FF7C8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/>
          <p:cNvSpPr/>
          <p:nvPr/>
        </p:nvSpPr>
        <p:spPr>
          <a:xfrm>
            <a:off x="683616" y="911278"/>
            <a:ext cx="268855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 sz="1800" b="0">
                <a:solidFill>
                  <a:srgbClr val="000000"/>
                </a:solidFill>
              </a:defRPr>
            </a:pPr>
            <a:r>
              <a:rPr lang="th-TH" sz="1400" b="1" dirty="0" smtClean="0">
                <a:latin typeface="Tahoma" pitchFamily="34" charset="0"/>
                <a:cs typeface="Tahoma" pitchFamily="34" charset="0"/>
              </a:rPr>
              <a:t>1.1 การนำองค์การโดยผู้บริหาร</a:t>
            </a:r>
            <a:r>
              <a:rPr lang="en-US" sz="1400" b="1" dirty="0" smtClean="0">
                <a:latin typeface="Tahoma" pitchFamily="34" charset="0"/>
                <a:cs typeface="Tahoma" pitchFamily="34" charset="0"/>
              </a:rPr>
              <a:t/>
            </a:r>
            <a:br>
              <a:rPr lang="en-US" sz="1400" b="1" dirty="0" smtClean="0">
                <a:latin typeface="Tahoma" pitchFamily="34" charset="0"/>
                <a:cs typeface="Tahoma" pitchFamily="34" charset="0"/>
              </a:rPr>
            </a:br>
            <a:r>
              <a:rPr lang="th-TH" sz="1400" b="1" dirty="0" smtClean="0">
                <a:latin typeface="Tahoma" pitchFamily="34" charset="0"/>
                <a:cs typeface="Tahoma" pitchFamily="34" charset="0"/>
              </a:rPr>
              <a:t>ของส่วนราชการ</a:t>
            </a:r>
            <a:endParaRPr lang="th-TH" sz="1400" b="1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4824536" y="839270"/>
            <a:ext cx="3275856" cy="648072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/>
          <p:cNvSpPr/>
          <p:nvPr/>
        </p:nvSpPr>
        <p:spPr>
          <a:xfrm>
            <a:off x="5256584" y="911278"/>
            <a:ext cx="280831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 sz="1800" b="0"/>
            </a:pPr>
            <a:r>
              <a:rPr lang="th-TH" sz="1400" b="1" dirty="0" smtClean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1.2 การกำกับดูแลองค์กร</a:t>
            </a:r>
            <a:r>
              <a:rPr lang="en-US" sz="1400" b="1" dirty="0" smtClean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/>
            </a:r>
            <a:br>
              <a:rPr lang="en-US" sz="1400" b="1" dirty="0" smtClean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</a:br>
            <a:r>
              <a:rPr lang="th-TH" sz="1400" b="1" dirty="0" smtClean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และความรับผิดชอบต่อสังคม</a:t>
            </a:r>
          </a:p>
        </p:txBody>
      </p:sp>
      <p:sp>
        <p:nvSpPr>
          <p:cNvPr id="26" name="Rectangle 25"/>
          <p:cNvSpPr/>
          <p:nvPr/>
        </p:nvSpPr>
        <p:spPr>
          <a:xfrm>
            <a:off x="72010" y="1633916"/>
            <a:ext cx="1619672" cy="720080"/>
          </a:xfrm>
          <a:prstGeom prst="rect">
            <a:avLst/>
          </a:prstGeom>
          <a:solidFill>
            <a:srgbClr val="FFBCB9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defRPr sz="1800" b="0"/>
            </a:pPr>
            <a:endParaRPr lang="th-TH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27962" y="1663143"/>
            <a:ext cx="18053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>
              <a:defRPr sz="1800" b="0"/>
            </a:pPr>
            <a:r>
              <a:rPr lang="th-TH" sz="1400" b="1" dirty="0" smtClean="0">
                <a:latin typeface="Tahoma" pitchFamily="34" charset="0"/>
                <a:cs typeface="Tahoma" pitchFamily="34" charset="0"/>
              </a:rPr>
              <a:t>ก</a:t>
            </a:r>
            <a:r>
              <a:rPr lang="en-US" sz="1400" b="1" dirty="0" smtClean="0">
                <a:latin typeface="Tahoma" pitchFamily="34" charset="0"/>
                <a:cs typeface="Tahoma" pitchFamily="34" charset="0"/>
              </a:rPr>
              <a:t>. </a:t>
            </a:r>
            <a:r>
              <a:rPr lang="th-TH" sz="1400" b="1" dirty="0" smtClean="0">
                <a:latin typeface="Tahoma" pitchFamily="34" charset="0"/>
                <a:cs typeface="Tahoma" pitchFamily="34" charset="0"/>
              </a:rPr>
              <a:t>วิสัยทัศน์ ค่านิยม </a:t>
            </a:r>
            <a:endParaRPr lang="en-US" sz="1400" b="1" dirty="0" smtClean="0">
              <a:latin typeface="Tahoma" pitchFamily="34" charset="0"/>
              <a:cs typeface="Tahoma" pitchFamily="34" charset="0"/>
            </a:endParaRPr>
          </a:p>
          <a:p>
            <a:pPr marL="169863" lvl="0" indent="-169863">
              <a:defRPr sz="1800" b="0"/>
            </a:pPr>
            <a:r>
              <a:rPr lang="th-TH" sz="1400" b="1" dirty="0" smtClean="0">
                <a:latin typeface="Tahoma" pitchFamily="34" charset="0"/>
                <a:cs typeface="Tahoma" pitchFamily="34" charset="0"/>
              </a:rPr>
              <a:t>และ</a:t>
            </a:r>
            <a:r>
              <a:rPr lang="th-TH" sz="1400" b="1" dirty="0" err="1" smtClean="0">
                <a:latin typeface="Tahoma" pitchFamily="34" charset="0"/>
                <a:cs typeface="Tahoma" pitchFamily="34" charset="0"/>
              </a:rPr>
              <a:t>พันธ</a:t>
            </a:r>
            <a:r>
              <a:rPr lang="th-TH" sz="1400" b="1" dirty="0" smtClean="0">
                <a:latin typeface="Tahoma" pitchFamily="34" charset="0"/>
                <a:cs typeface="Tahoma" pitchFamily="34" charset="0"/>
              </a:rPr>
              <a:t>กิจ</a:t>
            </a:r>
            <a:endParaRPr lang="th-TH" sz="1400" b="1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1835698" y="1633916"/>
            <a:ext cx="1619672" cy="720080"/>
          </a:xfrm>
          <a:prstGeom prst="rect">
            <a:avLst/>
          </a:prstGeom>
          <a:solidFill>
            <a:srgbClr val="FFBCB9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defRPr sz="1800" b="0"/>
            </a:pPr>
            <a:endParaRPr lang="th-TH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528392" y="1633916"/>
            <a:ext cx="1763688" cy="72008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defRPr sz="1800" b="0"/>
            </a:pPr>
            <a:endParaRPr lang="th-TH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3707904" y="1705927"/>
            <a:ext cx="1470274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34950" lvl="0" indent="-234950">
              <a:buAutoNum type="thaiAlphaPeriod"/>
              <a:defRPr sz="1800" b="0"/>
            </a:pPr>
            <a:r>
              <a:rPr lang="th-TH" sz="1300" b="1" dirty="0" smtClean="0">
                <a:latin typeface="Tahoma" pitchFamily="34" charset="0"/>
                <a:cs typeface="Tahoma" pitchFamily="34" charset="0"/>
              </a:rPr>
              <a:t>การกำกับดูแล</a:t>
            </a:r>
            <a:endParaRPr lang="en-US" sz="1300" b="1" dirty="0" smtClean="0">
              <a:latin typeface="Tahoma" pitchFamily="34" charset="0"/>
              <a:cs typeface="Tahoma" pitchFamily="34" charset="0"/>
            </a:endParaRPr>
          </a:p>
          <a:p>
            <a:pPr marL="342900" lvl="0" indent="-342900">
              <a:defRPr sz="1800" b="0"/>
            </a:pPr>
            <a:r>
              <a:rPr lang="th-TH" sz="1300" b="1" dirty="0" smtClean="0">
                <a:latin typeface="Tahoma" pitchFamily="34" charset="0"/>
                <a:cs typeface="Tahoma" pitchFamily="34" charset="0"/>
              </a:rPr>
              <a:t>องค์กร</a:t>
            </a:r>
            <a:endParaRPr lang="th-TH" sz="1300" b="1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5364088" y="1633916"/>
            <a:ext cx="1763688" cy="72008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defRPr sz="1800" b="0"/>
            </a:pPr>
            <a:endParaRPr lang="th-TH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5364088" y="1633917"/>
            <a:ext cx="1728192" cy="6924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 sz="1800" b="0"/>
            </a:pPr>
            <a:r>
              <a:rPr lang="th-TH" sz="1300" b="1" dirty="0" smtClean="0">
                <a:latin typeface="Tahoma" pitchFamily="34" charset="0"/>
                <a:cs typeface="Tahoma" pitchFamily="34" charset="0"/>
              </a:rPr>
              <a:t>ข. การประพฤติตาม</a:t>
            </a:r>
            <a:endParaRPr lang="en-US" sz="1300" b="1" dirty="0" smtClean="0">
              <a:latin typeface="Tahoma" pitchFamily="34" charset="0"/>
              <a:cs typeface="Tahoma" pitchFamily="34" charset="0"/>
            </a:endParaRPr>
          </a:p>
          <a:p>
            <a:pPr lvl="0">
              <a:defRPr sz="1800" b="0"/>
            </a:pPr>
            <a:r>
              <a:rPr lang="th-TH" sz="1300" b="1" dirty="0" smtClean="0">
                <a:latin typeface="Tahoma" pitchFamily="34" charset="0"/>
                <a:cs typeface="Tahoma" pitchFamily="34" charset="0"/>
              </a:rPr>
              <a:t>กฎหมายและอย่างมี</a:t>
            </a:r>
            <a:endParaRPr lang="en-US" sz="1300" b="1" dirty="0" smtClean="0">
              <a:latin typeface="Tahoma" pitchFamily="34" charset="0"/>
              <a:cs typeface="Tahoma" pitchFamily="34" charset="0"/>
            </a:endParaRPr>
          </a:p>
          <a:p>
            <a:pPr lvl="0">
              <a:defRPr sz="1800" b="0"/>
            </a:pPr>
            <a:r>
              <a:rPr lang="th-TH" sz="1300" b="1" dirty="0" smtClean="0">
                <a:latin typeface="Tahoma" pitchFamily="34" charset="0"/>
                <a:cs typeface="Tahoma" pitchFamily="34" charset="0"/>
              </a:rPr>
              <a:t>จริยธรรม</a:t>
            </a:r>
            <a:endParaRPr lang="th-TH" sz="1300" b="1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7236296" y="1633916"/>
            <a:ext cx="1763688" cy="72008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defRPr sz="1800" b="0"/>
            </a:pPr>
            <a:endParaRPr lang="th-TH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7236297" y="1633917"/>
            <a:ext cx="1872208" cy="6924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 sz="1800" b="0"/>
            </a:pPr>
            <a:r>
              <a:rPr lang="th-TH" sz="1300" b="1" dirty="0" smtClean="0">
                <a:latin typeface="Tahoma" pitchFamily="34" charset="0"/>
                <a:cs typeface="Tahoma" pitchFamily="34" charset="0"/>
              </a:rPr>
              <a:t>ค. ความบผิดชอบต่อสังคมและการสนับสนุนชุมชนที่สำคัญ</a:t>
            </a:r>
            <a:endParaRPr lang="th-TH" sz="1300" b="1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1835696" y="1690538"/>
            <a:ext cx="145424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>
              <a:defRPr sz="1800" b="0"/>
            </a:pPr>
            <a:r>
              <a:rPr lang="th-TH" sz="1200" b="1" dirty="0">
                <a:latin typeface="Tahoma" pitchFamily="34" charset="0"/>
                <a:cs typeface="Tahoma" pitchFamily="34" charset="0"/>
              </a:rPr>
              <a:t>ข. การสื่อสารผล</a:t>
            </a:r>
          </a:p>
          <a:p>
            <a:pPr marL="342900" lvl="0" indent="-342900">
              <a:defRPr sz="1800" b="0"/>
            </a:pPr>
            <a:r>
              <a:rPr lang="th-TH" sz="1200" b="1" dirty="0">
                <a:latin typeface="Tahoma" pitchFamily="34" charset="0"/>
                <a:cs typeface="Tahoma" pitchFamily="34" charset="0"/>
              </a:rPr>
              <a:t>การดำเนินการของ</a:t>
            </a:r>
          </a:p>
          <a:p>
            <a:pPr marL="342900" lvl="0" indent="-342900">
              <a:defRPr sz="1800" b="0"/>
            </a:pPr>
            <a:r>
              <a:rPr lang="th-TH" sz="1200" b="1" dirty="0" smtClean="0">
                <a:latin typeface="Tahoma" pitchFamily="34" charset="0"/>
                <a:cs typeface="Tahoma" pitchFamily="34" charset="0"/>
              </a:rPr>
              <a:t>องค์การ</a:t>
            </a:r>
            <a:endParaRPr lang="th-TH" sz="1200" b="1" dirty="0">
              <a:latin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5966778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103AA-8845-4AAA-8DCD-945F174AEA28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7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19658" t="20948" r="20737" b="9438"/>
          <a:stretch/>
        </p:blipFill>
        <p:spPr>
          <a:xfrm>
            <a:off x="60157" y="12032"/>
            <a:ext cx="9083844" cy="5967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26206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2"/>
          <p:cNvSpPr>
            <a:spLocks/>
          </p:cNvSpPr>
          <p:nvPr/>
        </p:nvSpPr>
        <p:spPr bwMode="auto">
          <a:xfrm rot="20211136">
            <a:off x="61773" y="240394"/>
            <a:ext cx="717550" cy="27940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50800" tIns="50800" rIns="50800" bIns="50800"/>
          <a:lstStyle/>
          <a:p>
            <a:pPr algn="ctr" defTabSz="914400">
              <a:defRPr/>
            </a:pPr>
            <a:r>
              <a:rPr lang="en-US" sz="1200" b="1" dirty="0">
                <a:solidFill>
                  <a:srgbClr val="FFFFFF"/>
                </a:solidFill>
                <a:latin typeface="Tahoma" pitchFamily="34" charset="0"/>
                <a:ea typeface="Tahoma" pitchFamily="34" charset="0"/>
                <a:cs typeface="Tahoma" pitchFamily="34" charset="0"/>
                <a:sym typeface="Helvetica" charset="0"/>
              </a:rPr>
              <a:t>Form 1</a:t>
            </a:r>
            <a:endParaRPr lang="en-US" sz="1200" dirty="0">
              <a:latin typeface="Tahoma" pitchFamily="34" charset="0"/>
              <a:ea typeface="Tahoma" pitchFamily="34" charset="0"/>
              <a:cs typeface="Tahoma" pitchFamily="34" charset="0"/>
              <a:sym typeface="Helvetica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1551878" y="110605"/>
            <a:ext cx="5763322" cy="661087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miter lim="0"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9A005-8D41-409E-8B42-CECED5C18A7A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8480223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 txBox="1">
            <a:spLocks/>
          </p:cNvSpPr>
          <p:nvPr/>
        </p:nvSpPr>
        <p:spPr>
          <a:xfrm>
            <a:off x="107504" y="501944"/>
            <a:ext cx="2950552" cy="1607515"/>
          </a:xfrm>
          <a:prstGeom prst="rect">
            <a:avLst/>
          </a:prstGeom>
          <a:solidFill>
            <a:schemeClr val="bg1"/>
          </a:solidFill>
          <a:ln>
            <a:solidFill>
              <a:sysClr val="windowText" lastClr="000000"/>
            </a:solidFill>
          </a:ln>
        </p:spPr>
        <p:txBody>
          <a:bodyPr vert="horz" lIns="91440" tIns="45720" rIns="91440" bIns="45720" rtlCol="0" anchor="t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>
              <a:defRPr/>
            </a:pPr>
            <a:r>
              <a:rPr kumimoji="0" lang="th-TH" sz="10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ผู้ส่งมอบ</a:t>
            </a:r>
            <a:r>
              <a:rPr lang="th-TH" sz="1000" dirty="0">
                <a:solidFill>
                  <a:sysClr val="windowText" lastClr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kumimoji="0" lang="th-TH" sz="10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พันธมิตร </a:t>
            </a:r>
            <a:r>
              <a:rPr lang="th-TH" sz="1000" b="1" dirty="0">
                <a:solidFill>
                  <a:srgbClr val="0000F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Helvetica" pitchFamily="-84" charset="0"/>
              </a:rPr>
              <a:t>และผู้ให้ความร่วมมือ</a:t>
            </a:r>
            <a:r>
              <a:rPr lang="en-US" sz="10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Helvetica" pitchFamily="-84" charset="0"/>
              </a:rPr>
              <a:t>:</a:t>
            </a:r>
            <a:r>
              <a:rPr kumimoji="0" lang="en-GB" sz="9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/>
            </a:r>
            <a:br>
              <a:rPr kumimoji="0" lang="en-GB" sz="9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kumimoji="0" lang="th-TH" sz="9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kumimoji="0" lang="th-TH" sz="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(ผู้ส่งมอบ หมายถึง </a:t>
            </a:r>
            <a:r>
              <a:rPr lang="th-TH" sz="8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องค์การ</a:t>
            </a:r>
            <a:r>
              <a:rPr lang="th-TH" sz="800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หรือกลุ่มบุคคล</a:t>
            </a:r>
            <a:r>
              <a:rPr kumimoji="0" lang="th-TH" sz="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ที่ส่งมอบทรัพยากรในการดำเนินการของ</a:t>
            </a:r>
            <a:r>
              <a:rPr kumimoji="0" lang="th-TH" sz="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ส่วนราชการ</a:t>
            </a:r>
            <a:r>
              <a:rPr kumimoji="0" lang="th-TH" sz="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/>
            </a:r>
            <a:br>
              <a:rPr kumimoji="0" lang="th-TH" sz="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kumimoji="0" lang="th-TH" sz="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 พันธมิตร หมายถึง </a:t>
            </a:r>
            <a:r>
              <a:rPr lang="th-TH" sz="8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องค์การ</a:t>
            </a:r>
            <a:r>
              <a:rPr lang="th-TH" sz="800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หรือกลุ่มบุคคล</a:t>
            </a:r>
            <a:r>
              <a:rPr kumimoji="0" lang="th-TH" sz="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ที่มีความร่วมมือในการดำเนินงานของ</a:t>
            </a:r>
            <a:r>
              <a:rPr kumimoji="0" lang="th-TH" sz="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ส่วนราชการ</a:t>
            </a:r>
            <a:r>
              <a:rPr kumimoji="0" lang="th-TH" sz="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อย่างเป็นทางการ เพื่อเป้าประสงค์ที่ชัดเจน</a:t>
            </a:r>
            <a:endParaRPr kumimoji="0" lang="en-US" sz="800" b="0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lvl="0" algn="l">
              <a:defRPr/>
            </a:pPr>
            <a:r>
              <a:rPr lang="en-US" sz="800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8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th-TH" sz="8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ผู้ให้ความร่วมมือ หมายถึง องค์การหรือกลุ่มบุคคลที่ให้ความร่วมมือกับ</a:t>
            </a:r>
            <a:r>
              <a:rPr lang="th-TH" sz="800" dirty="0" smtClean="0">
                <a:solidFill>
                  <a:srgbClr val="0000F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ส่วนราชการ </a:t>
            </a:r>
            <a:r>
              <a:rPr lang="th-TH" sz="8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ในการสนับสนุนกาปฏิบัติการหรือกิจกรรมบางอย่าง หรือเป็นครั้งคราว โดยมีเป้าหมายระยะสั้นที่สอดคล้องกัน มักไม่เป็นทางการ</a:t>
            </a:r>
            <a:r>
              <a:rPr kumimoji="0" lang="th-TH" sz="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)</a:t>
            </a:r>
            <a:r>
              <a:rPr kumimoji="0" lang="en-GB" sz="9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/>
            </a:r>
            <a:br>
              <a:rPr kumimoji="0" lang="en-GB" sz="9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kumimoji="0" lang="th-TH" sz="9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/>
            </a:r>
            <a:br>
              <a:rPr kumimoji="0" lang="th-TH" sz="9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kumimoji="0" lang="th-TH" sz="10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ความต้องการ</a:t>
            </a:r>
            <a:r>
              <a:rPr kumimoji="0" lang="en-GB" sz="10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: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4" name="Title 1"/>
          <p:cNvSpPr txBox="1">
            <a:spLocks/>
          </p:cNvSpPr>
          <p:nvPr/>
        </p:nvSpPr>
        <p:spPr>
          <a:xfrm>
            <a:off x="107504" y="2192036"/>
            <a:ext cx="2950552" cy="1303298"/>
          </a:xfrm>
          <a:prstGeom prst="rect">
            <a:avLst/>
          </a:prstGeom>
          <a:solidFill>
            <a:schemeClr val="bg1"/>
          </a:solidFill>
          <a:ln>
            <a:solidFill>
              <a:sysClr val="windowText" lastClr="000000"/>
            </a:solidFill>
          </a:ln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9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ผู้มีส่วนได้ส่วนเสีย</a:t>
            </a:r>
            <a:r>
              <a:rPr kumimoji="0" lang="en-GB" sz="9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:</a:t>
            </a:r>
            <a:br>
              <a:rPr kumimoji="0" lang="en-GB" sz="9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kumimoji="0" lang="th-TH" sz="9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kumimoji="0" lang="th-TH" sz="9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(กลุ่มทุกกลุ่มที่ได้รับผลกระทบหรืออาจจะได้รับผลกระทบจากการปฏิบัติการและความสำเร็จของส่วนราชการ)</a:t>
            </a:r>
            <a:r>
              <a:rPr kumimoji="0" lang="en-GB" sz="9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/>
            </a:r>
            <a:br>
              <a:rPr kumimoji="0" lang="en-GB" sz="9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kumimoji="0" lang="en-GB" sz="9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/>
            </a:r>
            <a:br>
              <a:rPr kumimoji="0" lang="en-GB" sz="9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kumimoji="0" lang="th-TH" sz="9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ความต้องการ</a:t>
            </a:r>
            <a:r>
              <a:rPr kumimoji="0" lang="en-GB" sz="9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:</a:t>
            </a:r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5" name="Title 1"/>
          <p:cNvSpPr txBox="1">
            <a:spLocks/>
          </p:cNvSpPr>
          <p:nvPr/>
        </p:nvSpPr>
        <p:spPr>
          <a:xfrm>
            <a:off x="109280" y="3577911"/>
            <a:ext cx="2950552" cy="1054014"/>
          </a:xfrm>
          <a:prstGeom prst="rect">
            <a:avLst/>
          </a:prstGeom>
          <a:solidFill>
            <a:schemeClr val="bg1"/>
          </a:solidFill>
          <a:ln>
            <a:solidFill>
              <a:sysClr val="windowText" lastClr="000000"/>
            </a:solidFill>
          </a:ln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9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สมรรถนะหลักขององค์กร</a:t>
            </a:r>
            <a:r>
              <a:rPr kumimoji="0" lang="en-GB" sz="9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:</a:t>
            </a:r>
            <a:endParaRPr kumimoji="0" lang="th-TH" sz="9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(เรื่อง</a:t>
            </a:r>
            <a:r>
              <a:rPr kumimoji="0" lang="th-TH" sz="9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ที่ส่วนราชการมี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ความรู้ ความชำนาญ ความเชี่ยวชาญมากที่สุด </a:t>
            </a:r>
            <a:r>
              <a:rPr kumimoji="0" lang="th-TH" sz="9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และสร้างความได้เปรียบให้กับส่วนราชการ)</a:t>
            </a:r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6" name="Title 1"/>
          <p:cNvSpPr txBox="1">
            <a:spLocks/>
          </p:cNvSpPr>
          <p:nvPr/>
        </p:nvSpPr>
        <p:spPr>
          <a:xfrm>
            <a:off x="3203848" y="4715364"/>
            <a:ext cx="5832648" cy="1054014"/>
          </a:xfrm>
          <a:prstGeom prst="rect">
            <a:avLst/>
          </a:prstGeom>
          <a:solidFill>
            <a:schemeClr val="bg1"/>
          </a:solidFill>
          <a:ln>
            <a:solidFill>
              <a:sysClr val="windowText" lastClr="000000"/>
            </a:solidFill>
          </a:ln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9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ความได้เปรียบเชิง</a:t>
            </a:r>
            <a:r>
              <a:rPr kumimoji="0" lang="th-TH" sz="9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ยุทธศาสตร์</a:t>
            </a:r>
            <a:r>
              <a:rPr kumimoji="0" lang="en-GB" sz="9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: (</a:t>
            </a:r>
            <a:r>
              <a:rPr kumimoji="0" lang="th-TH" sz="9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ด้าน</a:t>
            </a:r>
            <a:r>
              <a:rPr kumimoji="0" lang="th-TH" sz="9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พันธ</a:t>
            </a:r>
            <a:r>
              <a:rPr kumimoji="0" lang="th-TH" sz="9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กิจ ปฏิบัติการ บุคลากร สังคม)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9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sng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7" name="Title 1"/>
          <p:cNvSpPr txBox="1">
            <a:spLocks/>
          </p:cNvSpPr>
          <p:nvPr/>
        </p:nvSpPr>
        <p:spPr>
          <a:xfrm>
            <a:off x="109280" y="5831790"/>
            <a:ext cx="2950552" cy="997182"/>
          </a:xfrm>
          <a:prstGeom prst="rect">
            <a:avLst/>
          </a:prstGeom>
          <a:solidFill>
            <a:schemeClr val="bg1"/>
          </a:solidFill>
          <a:ln>
            <a:solidFill>
              <a:sysClr val="windowText" lastClr="000000"/>
            </a:solidFill>
          </a:ln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l">
              <a:defRPr/>
            </a:pPr>
            <a:r>
              <a:rPr lang="th-TH" sz="900" dirty="0" smtClean="0">
                <a:solidFill>
                  <a:srgbClr val="0000F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</a:t>
            </a:r>
            <a:r>
              <a:rPr lang="th-TH" sz="900" dirty="0">
                <a:solidFill>
                  <a:srgbClr val="0000F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เปลี่ยนแปลงความสามารถในการแข่งขัน</a:t>
            </a:r>
            <a:r>
              <a:rPr kumimoji="0" lang="en-GB" sz="9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:</a:t>
            </a:r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8" name="Title 1"/>
          <p:cNvSpPr txBox="1">
            <a:spLocks/>
          </p:cNvSpPr>
          <p:nvPr/>
        </p:nvSpPr>
        <p:spPr>
          <a:xfrm>
            <a:off x="3203848" y="518752"/>
            <a:ext cx="3096344" cy="4151273"/>
          </a:xfrm>
          <a:prstGeom prst="rect">
            <a:avLst/>
          </a:prstGeom>
          <a:solidFill>
            <a:schemeClr val="bg1"/>
          </a:solidFill>
          <a:ln>
            <a:solidFill>
              <a:sysClr val="windowText" lastClr="000000"/>
            </a:solidFill>
          </a:ln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900" b="0" i="0" u="non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พันธกิจ</a:t>
            </a:r>
            <a:r>
              <a:rPr kumimoji="0" lang="en-GB" sz="900" b="0" i="0" u="non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:</a:t>
            </a:r>
            <a:endParaRPr kumimoji="0" lang="th-TH" sz="900" b="0" i="0" u="non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9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lvl="0" algn="l">
              <a:defRPr/>
            </a:pPr>
            <a:endParaRPr lang="en-US" sz="900" dirty="0" smtClean="0">
              <a:solidFill>
                <a:sysClr val="windowText" lastClr="0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lvl="0" algn="l">
              <a:defRPr/>
            </a:pPr>
            <a:r>
              <a:rPr lang="th-TH" sz="900" dirty="0" smtClean="0">
                <a:solidFill>
                  <a:sysClr val="windowText" lastClr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วิสัย</a:t>
            </a:r>
            <a:r>
              <a:rPr lang="th-TH" sz="900" dirty="0">
                <a:solidFill>
                  <a:sysClr val="windowText" lastClr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ทัศน์</a:t>
            </a:r>
            <a:r>
              <a:rPr lang="en-GB" sz="900" dirty="0">
                <a:solidFill>
                  <a:sysClr val="windowText" lastClr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</a:t>
            </a:r>
            <a:br>
              <a:rPr lang="en-GB" sz="900" dirty="0">
                <a:solidFill>
                  <a:sysClr val="windowText" lastClr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en-GB" sz="900" dirty="0">
                <a:solidFill>
                  <a:sysClr val="windowText" lastClr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/>
            </a:r>
            <a:br>
              <a:rPr lang="en-GB" sz="900" dirty="0">
                <a:solidFill>
                  <a:sysClr val="windowText" lastClr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endParaRPr kumimoji="0" lang="en-GB" sz="9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9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ค่านิยม</a:t>
            </a:r>
            <a:r>
              <a:rPr kumimoji="0" lang="en-GB" sz="9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9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9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9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9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งบประมาณ</a:t>
            </a:r>
            <a:r>
              <a:rPr kumimoji="0" lang="en-GB" sz="9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:</a:t>
            </a:r>
            <a:endParaRPr kumimoji="0" lang="th-TH" sz="9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9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9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รายได้</a:t>
            </a:r>
            <a:r>
              <a:rPr kumimoji="0" lang="en-GB" sz="9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9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9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จำนวนบุคลากร</a:t>
            </a:r>
            <a:r>
              <a:rPr kumimoji="0" lang="en-GB" sz="9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9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9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กฎหมาย ระเบียบ ข้อบังคับ</a:t>
            </a:r>
            <a:r>
              <a:rPr kumimoji="0" lang="en-GB" sz="9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9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9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9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9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ระบบการปรับปรุงผลการ</a:t>
            </a:r>
            <a:r>
              <a:rPr kumimoji="0" lang="th-TH" sz="9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ดำเนิน</a:t>
            </a:r>
            <a:r>
              <a:rPr lang="th-TH" sz="9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การ</a:t>
            </a:r>
            <a:r>
              <a:rPr kumimoji="0" lang="en-GB" sz="9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:</a:t>
            </a:r>
            <a:endParaRPr kumimoji="0" lang="th-TH" sz="9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9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9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9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9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9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9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9" name="Title 1"/>
          <p:cNvSpPr txBox="1">
            <a:spLocks/>
          </p:cNvSpPr>
          <p:nvPr/>
        </p:nvSpPr>
        <p:spPr>
          <a:xfrm>
            <a:off x="6372200" y="518752"/>
            <a:ext cx="2664296" cy="1279336"/>
          </a:xfrm>
          <a:prstGeom prst="rect">
            <a:avLst/>
          </a:prstGeom>
          <a:solidFill>
            <a:schemeClr val="bg1"/>
          </a:solidFill>
          <a:ln>
            <a:solidFill>
              <a:sysClr val="windowText" lastClr="000000"/>
            </a:solidFill>
          </a:ln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1. </a:t>
            </a:r>
            <a:r>
              <a:rPr kumimoji="0" lang="th-TH" sz="9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ภารกิจ</a:t>
            </a:r>
            <a:r>
              <a:rPr kumimoji="0" lang="en-GB" sz="9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/</a:t>
            </a:r>
            <a:r>
              <a:rPr kumimoji="0" lang="th-TH" sz="9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บริการหลัก</a:t>
            </a:r>
            <a:r>
              <a:rPr kumimoji="0" lang="en-GB" sz="9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:</a:t>
            </a:r>
            <a:endParaRPr kumimoji="0" lang="th-TH" sz="9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9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9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9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คุณลักษณะโดดเด่นของภารกิจ</a:t>
            </a:r>
            <a:r>
              <a:rPr kumimoji="0" lang="en-GB" sz="9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/</a:t>
            </a:r>
            <a:r>
              <a:rPr kumimoji="0" lang="th-TH" sz="9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บริการ</a:t>
            </a:r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0" name="Title 1"/>
          <p:cNvSpPr txBox="1">
            <a:spLocks/>
          </p:cNvSpPr>
          <p:nvPr/>
        </p:nvSpPr>
        <p:spPr>
          <a:xfrm>
            <a:off x="6372200" y="1924272"/>
            <a:ext cx="2664296" cy="1264031"/>
          </a:xfrm>
          <a:prstGeom prst="rect">
            <a:avLst/>
          </a:prstGeom>
          <a:solidFill>
            <a:schemeClr val="bg1"/>
          </a:solidFill>
          <a:ln>
            <a:solidFill>
              <a:sysClr val="windowText" lastClr="000000"/>
            </a:solidFill>
          </a:ln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9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ผู้รับบริการ</a:t>
            </a:r>
            <a:r>
              <a:rPr kumimoji="0" lang="en-GB" sz="9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:</a:t>
            </a:r>
            <a:endParaRPr kumimoji="0" lang="th-TH" sz="9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9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9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9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ความต้องการ</a:t>
            </a:r>
            <a:r>
              <a:rPr kumimoji="0" lang="en-GB" sz="9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:</a:t>
            </a:r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1" name="Title 1"/>
          <p:cNvSpPr txBox="1">
            <a:spLocks/>
          </p:cNvSpPr>
          <p:nvPr/>
        </p:nvSpPr>
        <p:spPr>
          <a:xfrm>
            <a:off x="107504" y="4712316"/>
            <a:ext cx="2950552" cy="1054014"/>
          </a:xfrm>
          <a:prstGeom prst="rect">
            <a:avLst/>
          </a:prstGeom>
          <a:solidFill>
            <a:schemeClr val="bg1"/>
          </a:solidFill>
          <a:ln>
            <a:solidFill>
              <a:sysClr val="windowText" lastClr="000000"/>
            </a:solidFill>
          </a:ln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9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แหล่งข้อมูลเชิงเปรียบเทียบ</a:t>
            </a:r>
            <a:r>
              <a:rPr kumimoji="0" lang="en-GB" sz="9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:</a:t>
            </a:r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2" name="Title 1"/>
          <p:cNvSpPr txBox="1">
            <a:spLocks/>
          </p:cNvSpPr>
          <p:nvPr/>
        </p:nvSpPr>
        <p:spPr>
          <a:xfrm>
            <a:off x="3203848" y="5831790"/>
            <a:ext cx="5832648" cy="997182"/>
          </a:xfrm>
          <a:prstGeom prst="rect">
            <a:avLst/>
          </a:prstGeom>
          <a:solidFill>
            <a:schemeClr val="bg1"/>
          </a:solidFill>
          <a:ln>
            <a:solidFill>
              <a:sysClr val="windowText" lastClr="000000"/>
            </a:solidFill>
          </a:ln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9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ความท้าทายเชิง</a:t>
            </a:r>
            <a:r>
              <a:rPr kumimoji="0" lang="th-TH" sz="9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ยุทธศาสตร์</a:t>
            </a:r>
            <a:r>
              <a:rPr kumimoji="0" lang="en-GB" sz="9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: (</a:t>
            </a:r>
            <a:r>
              <a:rPr kumimoji="0" lang="th-TH" sz="9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ด้าน</a:t>
            </a:r>
            <a:r>
              <a:rPr kumimoji="0" lang="th-TH" sz="9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พันธ</a:t>
            </a:r>
            <a:r>
              <a:rPr kumimoji="0" lang="th-TH" sz="9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กิจ ปฏิบัติการ บุคลากร สังคม)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9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endParaRPr kumimoji="0" lang="th-TH" sz="900" b="0" i="0" u="none" strike="sng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3" name="Title 1"/>
          <p:cNvSpPr txBox="1">
            <a:spLocks/>
          </p:cNvSpPr>
          <p:nvPr/>
        </p:nvSpPr>
        <p:spPr>
          <a:xfrm>
            <a:off x="6372200" y="3340703"/>
            <a:ext cx="2664296" cy="1264031"/>
          </a:xfrm>
          <a:prstGeom prst="rect">
            <a:avLst/>
          </a:prstGeom>
          <a:solidFill>
            <a:schemeClr val="bg1"/>
          </a:solidFill>
          <a:ln>
            <a:solidFill>
              <a:sysClr val="windowText" lastClr="000000"/>
            </a:solidFill>
          </a:ln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9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สภาพแวดล้อมการแข่งขัน</a:t>
            </a:r>
            <a:r>
              <a:rPr kumimoji="0" lang="en-GB" sz="9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:</a:t>
            </a:r>
            <a:endParaRPr kumimoji="0" lang="th-TH" sz="9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kumimoji="0" lang="th-TH" sz="9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(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ahoma" pitchFamily="34" charset="0"/>
                <a:ea typeface="+mj-ea"/>
                <a:cs typeface="Tahoma" pitchFamily="34" charset="0"/>
              </a:rPr>
              <a:t>ภาวะ หรือสภาพแวดล้อมของการแข่งขันในขณะนั้น รวมถึงแนวโน้มการแข่งขันในอนาคต ซึ่ง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จะช่วยในการตัดสินใจในการแข่งขันและวางกลยุทธ์ที่เหมาะสมของผู้บริหาร</a:t>
            </a:r>
            <a:r>
              <a:rPr kumimoji="0" lang="th-TH" sz="9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องค์กร)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9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9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4" name="AutoShape 12"/>
          <p:cNvSpPr>
            <a:spLocks/>
          </p:cNvSpPr>
          <p:nvPr/>
        </p:nvSpPr>
        <p:spPr bwMode="auto">
          <a:xfrm>
            <a:off x="0" y="58509"/>
            <a:ext cx="9144000" cy="34131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/>
        </p:spPr>
        <p:txBody>
          <a:bodyPr lIns="0" tIns="0" rIns="0" bIns="0" anchor="ctr"/>
          <a:lstStyle/>
          <a:p>
            <a:pPr marL="180975" algn="ctr" defTabSz="914400"/>
            <a:r>
              <a:rPr lang="en-US" sz="1600" b="1" dirty="0" err="1">
                <a:latin typeface="Tahoma" pitchFamily="34" charset="0"/>
                <a:ea typeface="Tahoma" pitchFamily="34" charset="0"/>
                <a:cs typeface="Tahoma" pitchFamily="34" charset="0"/>
              </a:rPr>
              <a:t>ลักษณะสำคัญ</a:t>
            </a:r>
            <a:r>
              <a:rPr lang="en-US" sz="1600" b="1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องค์ก</a:t>
            </a:r>
            <a:r>
              <a:rPr lang="th-TH" sz="16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า</a:t>
            </a:r>
            <a:r>
              <a:rPr lang="en-US" sz="16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ร </a:t>
            </a:r>
            <a:r>
              <a:rPr lang="en-US" sz="1600" b="1" dirty="0">
                <a:latin typeface="Tahoma" pitchFamily="34" charset="0"/>
                <a:ea typeface="Tahoma" pitchFamily="34" charset="0"/>
                <a:cs typeface="Tahoma" pitchFamily="34" charset="0"/>
              </a:rPr>
              <a:t>(</a:t>
            </a:r>
            <a:r>
              <a:rPr lang="en-US" sz="1600" b="1" dirty="0" err="1">
                <a:latin typeface="Tahoma" pitchFamily="34" charset="0"/>
                <a:ea typeface="Tahoma" pitchFamily="34" charset="0"/>
                <a:cs typeface="Tahoma" pitchFamily="34" charset="0"/>
              </a:rPr>
              <a:t>โดยสรุป</a:t>
            </a:r>
            <a:r>
              <a:rPr lang="en-US" sz="1600" b="1" dirty="0">
                <a:latin typeface="Tahoma" pitchFamily="34" charset="0"/>
                <a:ea typeface="Tahoma" pitchFamily="34" charset="0"/>
                <a:cs typeface="Tahoma" pitchFamily="34" charset="0"/>
              </a:rPr>
              <a:t> 1 </a:t>
            </a:r>
            <a:r>
              <a:rPr lang="en-US" sz="1600" b="1" dirty="0" err="1">
                <a:latin typeface="Tahoma" pitchFamily="34" charset="0"/>
                <a:ea typeface="Tahoma" pitchFamily="34" charset="0"/>
                <a:cs typeface="Tahoma" pitchFamily="34" charset="0"/>
              </a:rPr>
              <a:t>หน้า</a:t>
            </a:r>
            <a:r>
              <a:rPr lang="en-US" sz="1600" b="1" dirty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600" b="1" dirty="0" err="1">
                <a:latin typeface="Tahoma" pitchFamily="34" charset="0"/>
                <a:ea typeface="Tahoma" pitchFamily="34" charset="0"/>
                <a:cs typeface="Tahoma" pitchFamily="34" charset="0"/>
              </a:rPr>
              <a:t>ขยายความในเอกสารแนบได้อีกไม่เกิน</a:t>
            </a:r>
            <a:r>
              <a:rPr lang="en-US" sz="1600" b="1" dirty="0">
                <a:latin typeface="Tahoma" pitchFamily="34" charset="0"/>
                <a:ea typeface="Tahoma" pitchFamily="34" charset="0"/>
                <a:cs typeface="Tahoma" pitchFamily="34" charset="0"/>
              </a:rPr>
              <a:t> 1 </a:t>
            </a:r>
            <a:r>
              <a:rPr lang="en-US" sz="1600" b="1" dirty="0" err="1">
                <a:latin typeface="Tahoma" pitchFamily="34" charset="0"/>
                <a:ea typeface="Tahoma" pitchFamily="34" charset="0"/>
                <a:cs typeface="Tahoma" pitchFamily="34" charset="0"/>
              </a:rPr>
              <a:t>หน้า</a:t>
            </a:r>
            <a:r>
              <a:rPr lang="en-US" sz="1600" b="1" dirty="0">
                <a:latin typeface="Tahoma" pitchFamily="34" charset="0"/>
                <a:ea typeface="Tahoma" pitchFamily="34" charset="0"/>
                <a:cs typeface="Tahoma" pitchFamily="34" charset="0"/>
              </a:rPr>
              <a:t>)</a:t>
            </a:r>
            <a:endParaRPr lang="en-US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5" name="AutoShape 13"/>
          <p:cNvSpPr>
            <a:spLocks/>
          </p:cNvSpPr>
          <p:nvPr/>
        </p:nvSpPr>
        <p:spPr bwMode="auto">
          <a:xfrm rot="20211136">
            <a:off x="-28575" y="65088"/>
            <a:ext cx="717550" cy="27940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50800" tIns="50800" rIns="50800" bIns="50800"/>
          <a:lstStyle/>
          <a:p>
            <a:pPr algn="ctr" defTabSz="914400">
              <a:defRPr/>
            </a:pPr>
            <a:r>
              <a:rPr lang="en-US" sz="1200" b="1" dirty="0">
                <a:solidFill>
                  <a:srgbClr val="FFFFFF"/>
                </a:solidFill>
                <a:latin typeface="Tahoma" pitchFamily="34" charset="0"/>
                <a:ea typeface="Tahoma" pitchFamily="34" charset="0"/>
                <a:cs typeface="Tahoma" pitchFamily="34" charset="0"/>
                <a:sym typeface="Helvetica" charset="0"/>
              </a:rPr>
              <a:t>Form 2</a:t>
            </a:r>
            <a:endParaRPr lang="en-US" sz="1200" dirty="0">
              <a:latin typeface="Tahoma" pitchFamily="34" charset="0"/>
              <a:ea typeface="Tahoma" pitchFamily="34" charset="0"/>
              <a:cs typeface="Tahoma" pitchFamily="34" charset="0"/>
              <a:sym typeface="Helvetica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9A005-8D41-409E-8B42-CECED5C18A7A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732725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e18.p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530" t="12938" r="49318" b="45993"/>
          <a:stretch/>
        </p:blipFill>
        <p:spPr bwMode="auto">
          <a:xfrm>
            <a:off x="6727509" y="819330"/>
            <a:ext cx="1998041" cy="1422401"/>
          </a:xfrm>
          <a:prstGeom prst="rect">
            <a:avLst/>
          </a:prstGeom>
          <a:noFill/>
          <a:ln w="12700" cap="flat" cmpd="sng">
            <a:solidFill>
              <a:srgbClr val="000000"/>
            </a:solidFill>
            <a:prstDash val="solid"/>
            <a:miter lim="0"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graphicFrame>
        <p:nvGraphicFramePr>
          <p:cNvPr id="3" name="Group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179913652"/>
              </p:ext>
            </p:extLst>
          </p:nvPr>
        </p:nvGraphicFramePr>
        <p:xfrm>
          <a:off x="44584" y="760638"/>
          <a:ext cx="6413366" cy="6019800"/>
        </p:xfrm>
        <a:graphic>
          <a:graphicData uri="http://schemas.openxmlformats.org/drawingml/2006/table">
            <a:tbl>
              <a:tblPr/>
              <a:tblGrid>
                <a:gridCol w="373395"/>
                <a:gridCol w="343738"/>
                <a:gridCol w="5696233"/>
              </a:tblGrid>
              <a:tr h="27432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  <a:sym typeface="Helvetica" pitchFamily="-84" charset="0"/>
                        </a:rPr>
                        <a:t>ระดับ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  <a:sym typeface="Helvetica" pitchFamily="-84" charset="0"/>
                      </a:endParaRPr>
                    </a:p>
                  </a:txBody>
                  <a:tcPr marL="50800" marR="50800" marT="50800" marB="50800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F81BD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  <a:sym typeface="Helvetica" pitchFamily="-84" charset="0"/>
                        </a:rPr>
                        <a:t>ความหมาย</a:t>
                      </a:r>
                      <a:endParaRPr kumimoji="0" 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  <a:sym typeface="Helvetica" pitchFamily="-84" charset="0"/>
                      </a:endParaRPr>
                    </a:p>
                  </a:txBody>
                  <a:tcPr marL="50800" marR="50800" marT="50800" marB="50800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F81BD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  <a:sym typeface="Helvetica" pitchFamily="-84" charset="0"/>
                      </a:endParaRPr>
                    </a:p>
                  </a:txBody>
                  <a:tcPr marL="50800" marR="50800" marT="50800" marB="50800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F81BD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  <a:endParaRPr lang="en-US" sz="9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D7E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  <a:endParaRPr lang="en-US" sz="90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D7E7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• </a:t>
                      </a:r>
                      <a:r>
                        <a:rPr lang="th-TH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ไม่มีแนวทางอย่างเป็นระบบที่ชัดเจน</a:t>
                      </a:r>
                      <a:endParaRPr lang="en-US" sz="90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D7E7"/>
                    </a:solidFill>
                  </a:tcPr>
                </a:tc>
              </a:tr>
              <a:tr h="274320"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  <a:endParaRPr lang="en-US" sz="9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9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D7E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</a:t>
                      </a:r>
                      <a:endParaRPr lang="en-US" sz="90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D7E7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• </a:t>
                      </a:r>
                      <a:r>
                        <a:rPr lang="th-TH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เริ่มมีแนวทางอย่างเป็นระบบแต่ครอบคลุมประเด็นต่างๆ </a:t>
                      </a:r>
                      <a:r>
                        <a:rPr lang="th-TH" sz="1100" b="1" i="1" u="sng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น้อยมาก</a:t>
                      </a:r>
                      <a:endParaRPr lang="en-US" sz="90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D7E7"/>
                    </a:solidFill>
                  </a:tcPr>
                </a:tc>
              </a:tr>
              <a:tr h="274320">
                <a:tc vMerge="1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D7E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</a:t>
                      </a:r>
                      <a:endParaRPr lang="en-US" sz="90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D7E7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• </a:t>
                      </a:r>
                      <a:r>
                        <a:rPr lang="th-TH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มีการนำแนวทางไปถ่ายทอดเพื่อนำไปปฏิบัติเพียงแค่ใน</a:t>
                      </a:r>
                      <a:r>
                        <a:rPr lang="th-TH" sz="1100" b="1" i="1" u="sng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ขั้นเริ่มต้นในเกือบทุกพื้นที่หรือหน่วยงาน</a:t>
                      </a:r>
                      <a:r>
                        <a:rPr lang="th-TH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endParaRPr lang="en-US" sz="90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D7E7"/>
                    </a:solidFill>
                  </a:tcPr>
                </a:tc>
              </a:tr>
              <a:tr h="274320">
                <a:tc row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  <a:endParaRPr lang="en-US" sz="9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9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9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D7E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</a:t>
                      </a:r>
                      <a:endParaRPr lang="en-US" sz="90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D7E7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• </a:t>
                      </a:r>
                      <a:r>
                        <a:rPr lang="th-TH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เริ่มมีแนวทางอย่างเป็นระบบและครอบคลุมประเด็นต่างๆ </a:t>
                      </a:r>
                      <a:r>
                        <a:rPr lang="th-TH" sz="1100" b="1" i="1" u="sng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เป็นส่วนใหญ่</a:t>
                      </a:r>
                      <a:endParaRPr lang="en-US" sz="9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D7E7"/>
                    </a:solidFill>
                  </a:tcPr>
                </a:tc>
              </a:tr>
              <a:tr h="274320">
                <a:tc vMerge="1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D7E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</a:t>
                      </a:r>
                      <a:endParaRPr lang="en-US" sz="90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D7E7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• </a:t>
                      </a:r>
                      <a:r>
                        <a:rPr lang="th-TH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มีการนำแนวทางไปถ่ายทอดเพื่อนำไปปฏิบัติ ถึงแม้ว่า</a:t>
                      </a:r>
                      <a:r>
                        <a:rPr lang="th-TH" sz="1100" b="1" i="1" u="sng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บางพื้นที่หรือบางหน่วยงานเพิ่งอยู่ในขั้นเริ่มต้น</a:t>
                      </a:r>
                      <a:endParaRPr lang="en-US" sz="90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D7E7"/>
                    </a:solidFill>
                  </a:tcPr>
                </a:tc>
              </a:tr>
              <a:tr h="274320">
                <a:tc vMerge="1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D7E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</a:t>
                      </a:r>
                      <a:endParaRPr lang="en-US" sz="90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D7E7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• </a:t>
                      </a:r>
                      <a:r>
                        <a:rPr lang="th-TH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เริ่มมีการประเมินและปรับปรุงกระบวนการที่สำคัญ </a:t>
                      </a:r>
                      <a:endParaRPr lang="en-US" sz="90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D7E7"/>
                    </a:solidFill>
                  </a:tcPr>
                </a:tc>
              </a:tr>
              <a:tr h="274320">
                <a:tc rowSpan="4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endParaRPr lang="en-US" sz="9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9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9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9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D7E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</a:t>
                      </a:r>
                      <a:endParaRPr lang="en-US" sz="90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D7E7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• </a:t>
                      </a:r>
                      <a:r>
                        <a:rPr lang="th-TH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มีแนวทางอย่างเป็นระบบและครอบคลุม</a:t>
                      </a:r>
                      <a:r>
                        <a:rPr lang="th-TH" sz="1100" b="1" i="1" u="sng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เกือบครบถ้วน</a:t>
                      </a:r>
                      <a:r>
                        <a:rPr lang="th-TH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ทุกประเด็นต่างๆ</a:t>
                      </a:r>
                      <a:endParaRPr lang="en-US" sz="9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D7E7"/>
                    </a:solidFill>
                  </a:tcPr>
                </a:tc>
              </a:tr>
              <a:tr h="274320">
                <a:tc vMerge="1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D7E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</a:t>
                      </a:r>
                      <a:endParaRPr lang="en-US" sz="90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D7E7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• </a:t>
                      </a:r>
                      <a:r>
                        <a:rPr lang="th-TH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มีการถ่ายทอดเพื่อนำไปปฏิบัติ</a:t>
                      </a:r>
                      <a:r>
                        <a:rPr lang="th-TH" sz="1100" b="1" i="1" u="sng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เป็นอย่างดี</a:t>
                      </a:r>
                      <a:r>
                        <a:rPr lang="th-TH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ถึงแม้ว่า</a:t>
                      </a:r>
                      <a:r>
                        <a:rPr lang="th-TH" sz="1100" b="1" i="1" u="sng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อาจแตกต่างกันในบางพื้นที่</a:t>
                      </a:r>
                      <a:r>
                        <a:rPr lang="th-TH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หรือบางหน่วยงาน </a:t>
                      </a:r>
                      <a:endParaRPr lang="en-US" sz="9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D7E7"/>
                    </a:solidFill>
                  </a:tcPr>
                </a:tc>
              </a:tr>
              <a:tr h="274320">
                <a:tc vMerge="1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D7E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</a:t>
                      </a:r>
                      <a:endParaRPr lang="en-US" sz="90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D7E7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• </a:t>
                      </a:r>
                      <a:r>
                        <a:rPr lang="th-TH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มีกระบวนการประเมินและปรับปรุงอย่างเป็นระบบโดยใช้ข้อมูลจริง และ</a:t>
                      </a:r>
                      <a:r>
                        <a:rPr lang="th-TH" sz="1100" b="1" i="1" u="sng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เริ่มใช้ผลการเรียนรู้</a:t>
                      </a:r>
                      <a:r>
                        <a:rPr lang="th-TH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ใน</a:t>
                      </a:r>
                      <a:r>
                        <a:rPr lang="th-TH" sz="1100" dirty="0" smtClean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ระดับองค์กร</a:t>
                      </a:r>
                      <a:r>
                        <a:rPr lang="th-TH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ไปปรับปรุงประสิทธิภาพและประสิทธิผลของกระบวนการที่สำคัญ</a:t>
                      </a:r>
                      <a:endParaRPr lang="en-US" sz="9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D7E7"/>
                    </a:solidFill>
                  </a:tcPr>
                </a:tc>
              </a:tr>
              <a:tr h="274320">
                <a:tc vMerge="1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D7E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</a:t>
                      </a:r>
                      <a:endParaRPr lang="en-US" sz="90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D7E7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• </a:t>
                      </a:r>
                      <a:r>
                        <a:rPr lang="th-TH" sz="1100" b="1" i="1" u="sng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เริ่มมีความสอดคล้อง</a:t>
                      </a:r>
                      <a:r>
                        <a:rPr lang="th-TH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ไปในแนวทางเดียวกันกับความต้องการขององค์กรตามที่ระบุไว้ในเกณฑ์หมวดอื่นๆ </a:t>
                      </a:r>
                      <a:endParaRPr lang="en-US" sz="90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D7E7"/>
                    </a:solidFill>
                  </a:tcPr>
                </a:tc>
              </a:tr>
              <a:tr h="274320">
                <a:tc rowSpan="4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endParaRPr lang="en-US" sz="9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9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9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9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D7E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</a:t>
                      </a:r>
                      <a:endParaRPr lang="en-US" sz="90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D7E7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• </a:t>
                      </a:r>
                      <a:r>
                        <a:rPr lang="th-TH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มีแนวทางอย่างเป็นระบบครอบคลุมทุกประเด็นคำถาม</a:t>
                      </a:r>
                      <a:r>
                        <a:rPr lang="th-TH" sz="1100" b="1" i="1" u="sng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แต่ยังไม่ปรากฏประสิทธิผล</a:t>
                      </a:r>
                      <a:r>
                        <a:rPr lang="th-TH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อย่างชัดเจน</a:t>
                      </a:r>
                      <a:endParaRPr lang="en-US" sz="90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D7E7"/>
                    </a:solidFill>
                  </a:tcPr>
                </a:tc>
              </a:tr>
              <a:tr h="274320">
                <a:tc vMerge="1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D7E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</a:t>
                      </a:r>
                      <a:endParaRPr lang="en-US" sz="90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D7E7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• </a:t>
                      </a:r>
                      <a:r>
                        <a:rPr lang="th-TH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มีการนำแนวทางไปถ่ายทอดเพื่อนำไปปฏิบัติ</a:t>
                      </a:r>
                      <a:r>
                        <a:rPr lang="th-TH" sz="1100" b="1" i="1" u="sng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เป็นอย่างดีโดยไม่มีความแตกต่าง</a:t>
                      </a:r>
                      <a:r>
                        <a:rPr lang="th-TH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ที่สำคัญ </a:t>
                      </a:r>
                      <a:endParaRPr lang="en-US" sz="90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D7E7"/>
                    </a:solidFill>
                  </a:tcPr>
                </a:tc>
              </a:tr>
              <a:tr h="274320">
                <a:tc vMerge="1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D7E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</a:t>
                      </a:r>
                      <a:endParaRPr lang="en-US" sz="90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D7E7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• </a:t>
                      </a:r>
                      <a:r>
                        <a:rPr lang="th-TH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มีกระบวนการประเมินและปรับปรุงอย่างเป็นระบบโดยใช้ข้อมูลจริง และ</a:t>
                      </a:r>
                      <a:r>
                        <a:rPr lang="th-TH" sz="1100" b="1" i="1" u="sng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มีการใช้การเรียนรู้</a:t>
                      </a:r>
                      <a:r>
                        <a:rPr lang="th-TH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ในระดับองค์กร และ</a:t>
                      </a:r>
                      <a:r>
                        <a:rPr lang="th-TH" sz="1100" b="1" i="1" u="sng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การแบ่งปันความรู้</a:t>
                      </a:r>
                      <a:r>
                        <a:rPr lang="th-TH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ในระดับองค์กรส่งผลต่อการปรับปรุงให้ดีขึ้น</a:t>
                      </a:r>
                      <a:endParaRPr lang="en-US" sz="90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D7E7"/>
                    </a:solidFill>
                  </a:tcPr>
                </a:tc>
              </a:tr>
              <a:tr h="274320">
                <a:tc vMerge="1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CF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</a:t>
                      </a:r>
                      <a:endParaRPr lang="en-US" sz="90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CF4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• </a:t>
                      </a:r>
                      <a:r>
                        <a:rPr lang="th-TH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มีแนวทางที่</a:t>
                      </a:r>
                      <a:r>
                        <a:rPr lang="th-TH" sz="1100" b="1" i="1" u="sng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บูรณาการ</a:t>
                      </a:r>
                      <a:r>
                        <a:rPr lang="th-TH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กับความต้องการขององค์กร ตามที่ระบุไว้ในเกณฑ์หัวข้ออื่นๆ</a:t>
                      </a:r>
                      <a:endParaRPr lang="en-US" sz="90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CF4"/>
                    </a:solidFill>
                  </a:tcPr>
                </a:tc>
              </a:tr>
              <a:tr h="274320">
                <a:tc rowSpan="4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endParaRPr lang="en-US" sz="9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9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9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9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D7E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</a:t>
                      </a:r>
                      <a:endParaRPr lang="en-US" sz="90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D7E7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• </a:t>
                      </a:r>
                      <a:r>
                        <a:rPr lang="th-TH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มีแนวทางอย่างเป็นระบบและมี</a:t>
                      </a:r>
                      <a:r>
                        <a:rPr lang="th-TH" sz="1100" b="1" i="1" u="sng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ประสิทธิผลอย่างสมบูรณ์</a:t>
                      </a:r>
                      <a:r>
                        <a:rPr lang="th-TH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ครอบคลุมทุกประเด็นคำถาม</a:t>
                      </a:r>
                      <a:endParaRPr lang="en-US" sz="90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D7E7"/>
                    </a:solidFill>
                  </a:tcPr>
                </a:tc>
              </a:tr>
              <a:tr h="274320">
                <a:tc vMerge="1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CF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</a:t>
                      </a:r>
                      <a:endParaRPr lang="en-US" sz="90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CF4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• </a:t>
                      </a:r>
                      <a:r>
                        <a:rPr lang="th-TH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มีการนำแนวทางไปถ่ายทอดเพื่อนำไปปฏิบัติ</a:t>
                      </a:r>
                      <a:r>
                        <a:rPr lang="th-TH" sz="1100" b="1" i="1" u="sng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อย่างสมบูรณ์</a:t>
                      </a:r>
                      <a:r>
                        <a:rPr lang="th-TH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โดยไม่มีจุดอ่อนหรือความแตกต่างที่สำคัญในพื้นที่หรือหน่วยงานใดๆ </a:t>
                      </a:r>
                      <a:endParaRPr lang="en-US" sz="90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CF4"/>
                    </a:solidFill>
                  </a:tcPr>
                </a:tc>
              </a:tr>
              <a:tr h="274320">
                <a:tc vMerge="1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D7E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</a:t>
                      </a:r>
                      <a:endParaRPr lang="en-US" sz="90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D7E7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• </a:t>
                      </a:r>
                      <a:r>
                        <a:rPr lang="th-TH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มีกระบวนการประเมินและปรับปรุงอย่างเป็นระบบโดยใช้ข้อมูลจริง มีการ</a:t>
                      </a:r>
                      <a:r>
                        <a:rPr lang="th-TH" sz="1100" b="1" i="1" u="sng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วิเคราะห์</a:t>
                      </a:r>
                      <a:r>
                        <a:rPr lang="th-TH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และการปรับปรุงให้ดีขึ้นและการ</a:t>
                      </a:r>
                      <a:r>
                        <a:rPr lang="th-TH" sz="1100" b="1" i="1" u="sng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สร้างนวัตกรรม</a:t>
                      </a:r>
                      <a:endParaRPr lang="en-US" sz="90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D7E7"/>
                    </a:solidFill>
                  </a:tcPr>
                </a:tc>
              </a:tr>
              <a:tr h="274320">
                <a:tc vMerge="1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CF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</a:t>
                      </a:r>
                      <a:endParaRPr lang="en-US" sz="90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CF4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• </a:t>
                      </a:r>
                      <a:r>
                        <a:rPr lang="th-TH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มีแนวทางที่</a:t>
                      </a:r>
                      <a:r>
                        <a:rPr lang="th-TH" sz="1100" b="1" i="1" u="sng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บูรณาการ</a:t>
                      </a:r>
                      <a:r>
                        <a:rPr lang="th-TH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กับความต้องการขององค์กร</a:t>
                      </a:r>
                      <a:r>
                        <a:rPr lang="th-TH" sz="1100" b="1" i="1" u="sng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เป็นอย่างดี</a:t>
                      </a:r>
                      <a:r>
                        <a:rPr lang="th-TH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ตามที่ระบุไว้ในเกณฑ์หัวข้อ</a:t>
                      </a:r>
                      <a:r>
                        <a:rPr lang="th-TH" sz="1100" dirty="0" smtClean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อื่น ๆ</a:t>
                      </a:r>
                      <a:endParaRPr lang="en-US" sz="9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CF4"/>
                    </a:solidFill>
                  </a:tcPr>
                </a:tc>
              </a:tr>
            </a:tbl>
          </a:graphicData>
        </a:graphic>
      </p:graphicFrame>
      <p:sp>
        <p:nvSpPr>
          <p:cNvPr id="4" name="AutoShape 2"/>
          <p:cNvSpPr>
            <a:spLocks/>
          </p:cNvSpPr>
          <p:nvPr/>
        </p:nvSpPr>
        <p:spPr bwMode="auto">
          <a:xfrm>
            <a:off x="34925" y="78442"/>
            <a:ext cx="9072563" cy="58578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/>
        </p:spPr>
        <p:txBody>
          <a:bodyPr lIns="0" tIns="0" rIns="0" bIns="0"/>
          <a:lstStyle/>
          <a:p>
            <a:pPr algn="ctr" defTabSz="914400"/>
            <a:r>
              <a:rPr lang="en-US" sz="1600" b="1" dirty="0" err="1">
                <a:latin typeface="Tahoma" pitchFamily="34" charset="0"/>
                <a:ea typeface="Tahoma" pitchFamily="34" charset="0"/>
                <a:cs typeface="Tahoma" pitchFamily="34" charset="0"/>
              </a:rPr>
              <a:t>แบบประเมินความพร้อมขอรับรางวัลฯ</a:t>
            </a:r>
            <a:r>
              <a:rPr lang="en-US" sz="1600" b="1" dirty="0">
                <a:latin typeface="Tahoma" pitchFamily="34" charset="0"/>
                <a:ea typeface="Tahoma" pitchFamily="34" charset="0"/>
                <a:cs typeface="Tahoma" pitchFamily="34" charset="0"/>
              </a:rPr>
              <a:t/>
            </a:r>
            <a:br>
              <a:rPr lang="en-US" sz="1600" b="1" dirty="0"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en-US" sz="1600" b="1" dirty="0" err="1">
                <a:latin typeface="Tahoma" pitchFamily="34" charset="0"/>
                <a:ea typeface="Tahoma" pitchFamily="34" charset="0"/>
                <a:cs typeface="Tahoma" pitchFamily="34" charset="0"/>
              </a:rPr>
              <a:t>พร้อมรายชื่อหมวดและเหตุผลในการคัดเลือกหมวดที่เสนอขอรับรางวัล</a:t>
            </a:r>
            <a:endParaRPr lang="en-US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5" name="AutoShape 55"/>
          <p:cNvSpPr>
            <a:spLocks/>
          </p:cNvSpPr>
          <p:nvPr/>
        </p:nvSpPr>
        <p:spPr bwMode="auto">
          <a:xfrm rot="20211136">
            <a:off x="70619" y="230139"/>
            <a:ext cx="717550" cy="27940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50800" tIns="50800" rIns="50800" bIns="50800"/>
          <a:lstStyle/>
          <a:p>
            <a:pPr algn="ctr" defTabSz="914400">
              <a:defRPr/>
            </a:pPr>
            <a:r>
              <a:rPr lang="en-US" sz="1200" b="1" dirty="0">
                <a:solidFill>
                  <a:srgbClr val="FFFFFF"/>
                </a:solidFill>
                <a:latin typeface="Tahoma" pitchFamily="34" charset="0"/>
                <a:ea typeface="Tahoma" pitchFamily="34" charset="0"/>
                <a:cs typeface="Tahoma" pitchFamily="34" charset="0"/>
                <a:sym typeface="Helvetica" charset="0"/>
              </a:rPr>
              <a:t>Form 3</a:t>
            </a:r>
            <a:endParaRPr lang="en-US" sz="1200" dirty="0">
              <a:latin typeface="Tahoma" pitchFamily="34" charset="0"/>
              <a:ea typeface="Tahoma" pitchFamily="34" charset="0"/>
              <a:cs typeface="Tahoma" pitchFamily="34" charset="0"/>
              <a:sym typeface="Helvetica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050088" y="6519722"/>
            <a:ext cx="2057400" cy="365125"/>
          </a:xfrm>
        </p:spPr>
        <p:txBody>
          <a:bodyPr/>
          <a:lstStyle/>
          <a:p>
            <a:fld id="{7529A005-8D41-409E-8B42-CECED5C18A7A}" type="slidenum">
              <a:rPr lang="en-US" smtClean="0"/>
              <a:pPr/>
              <a:t>10</a:t>
            </a:fld>
            <a:endParaRPr lang="en-US" dirty="0"/>
          </a:p>
        </p:txBody>
      </p:sp>
      <p:pic>
        <p:nvPicPr>
          <p:cNvPr id="7" name="Picture 6" descr="image18.p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0849" t="54285" r="3241" b="4883"/>
          <a:stretch/>
        </p:blipFill>
        <p:spPr bwMode="auto">
          <a:xfrm>
            <a:off x="6727509" y="5412165"/>
            <a:ext cx="1987580" cy="1414226"/>
          </a:xfrm>
          <a:prstGeom prst="rect">
            <a:avLst/>
          </a:prstGeom>
          <a:noFill/>
          <a:ln w="12700" cap="flat" cmpd="sng">
            <a:solidFill>
              <a:srgbClr val="000000"/>
            </a:solidFill>
            <a:prstDash val="solid"/>
            <a:miter lim="0"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pic>
        <p:nvPicPr>
          <p:cNvPr id="8" name="Picture 7" descr="image18.p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530" t="53357" r="49318" b="4883"/>
          <a:stretch/>
        </p:blipFill>
        <p:spPr bwMode="auto">
          <a:xfrm>
            <a:off x="6732166" y="3903395"/>
            <a:ext cx="1998041" cy="1446355"/>
          </a:xfrm>
          <a:prstGeom prst="rect">
            <a:avLst/>
          </a:prstGeom>
          <a:noFill/>
          <a:ln w="12700" cap="flat" cmpd="sng">
            <a:solidFill>
              <a:srgbClr val="000000"/>
            </a:solidFill>
            <a:prstDash val="solid"/>
            <a:miter lim="0"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pic>
        <p:nvPicPr>
          <p:cNvPr id="9" name="Picture 8" descr="image18.p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0715" t="12938" r="3241" b="45687"/>
          <a:stretch/>
        </p:blipFill>
        <p:spPr bwMode="auto">
          <a:xfrm>
            <a:off x="6732166" y="2369726"/>
            <a:ext cx="1993384" cy="1433018"/>
          </a:xfrm>
          <a:prstGeom prst="rect">
            <a:avLst/>
          </a:prstGeom>
          <a:noFill/>
          <a:ln w="12700" cap="flat" cmpd="sng">
            <a:solidFill>
              <a:srgbClr val="000000"/>
            </a:solidFill>
            <a:prstDash val="solid"/>
            <a:miter lim="0"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732010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A20C9D-720F-4EBC-9C1A-60377CF40F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1763" t="28105" r="50238" b="5509"/>
          <a:stretch/>
        </p:blipFill>
        <p:spPr>
          <a:xfrm>
            <a:off x="661737" y="848072"/>
            <a:ext cx="7315199" cy="5690937"/>
          </a:xfrm>
          <a:prstGeom prst="rect">
            <a:avLst/>
          </a:prstGeom>
          <a:ln w="38100" cap="sq">
            <a:solidFill>
              <a:schemeClr val="accent1">
                <a:lumMod val="60000"/>
                <a:lumOff val="4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AutoShape 2"/>
          <p:cNvSpPr>
            <a:spLocks/>
          </p:cNvSpPr>
          <p:nvPr/>
        </p:nvSpPr>
        <p:spPr bwMode="auto">
          <a:xfrm>
            <a:off x="34925" y="78442"/>
            <a:ext cx="9072563" cy="58578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/>
        </p:spPr>
        <p:txBody>
          <a:bodyPr lIns="0" tIns="0" rIns="0" bIns="0"/>
          <a:lstStyle/>
          <a:p>
            <a:pPr algn="ctr" defTabSz="914400"/>
            <a:endParaRPr lang="th-TH" sz="800" b="1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 defTabSz="914400"/>
            <a:r>
              <a:rPr lang="th-TH" sz="16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ตัวอย่างแบบฟอร์มที่ 3</a:t>
            </a:r>
            <a:endParaRPr lang="en-US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6" name="AutoShape 55"/>
          <p:cNvSpPr>
            <a:spLocks/>
          </p:cNvSpPr>
          <p:nvPr/>
        </p:nvSpPr>
        <p:spPr bwMode="auto">
          <a:xfrm rot="20211136">
            <a:off x="70619" y="230139"/>
            <a:ext cx="717550" cy="27940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50800" tIns="50800" rIns="50800" bIns="50800"/>
          <a:lstStyle/>
          <a:p>
            <a:pPr algn="ctr" defTabSz="914400">
              <a:defRPr/>
            </a:pPr>
            <a:r>
              <a:rPr lang="en-US" sz="1200" b="1" dirty="0">
                <a:solidFill>
                  <a:srgbClr val="FFFFFF"/>
                </a:solidFill>
                <a:latin typeface="Tahoma" pitchFamily="34" charset="0"/>
                <a:ea typeface="Tahoma" pitchFamily="34" charset="0"/>
                <a:cs typeface="Tahoma" pitchFamily="34" charset="0"/>
                <a:sym typeface="Helvetica" charset="0"/>
              </a:rPr>
              <a:t>Form 3</a:t>
            </a:r>
            <a:endParaRPr lang="en-US" sz="1200" dirty="0">
              <a:latin typeface="Tahoma" pitchFamily="34" charset="0"/>
              <a:ea typeface="Tahoma" pitchFamily="34" charset="0"/>
              <a:cs typeface="Tahoma" pitchFamily="34" charset="0"/>
              <a:sym typeface="Helvetica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3053162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A20C9D-720F-4EBC-9C1A-60377CF40F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1526" t="28105" r="49211" b="15754"/>
          <a:stretch/>
        </p:blipFill>
        <p:spPr>
          <a:xfrm>
            <a:off x="369489" y="950495"/>
            <a:ext cx="8433285" cy="5405952"/>
          </a:xfrm>
          <a:prstGeom prst="rect">
            <a:avLst/>
          </a:prstGeom>
          <a:ln w="38100" cap="sq">
            <a:solidFill>
              <a:schemeClr val="accent1">
                <a:lumMod val="60000"/>
                <a:lumOff val="4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AutoShape 2"/>
          <p:cNvSpPr>
            <a:spLocks/>
          </p:cNvSpPr>
          <p:nvPr/>
        </p:nvSpPr>
        <p:spPr bwMode="auto">
          <a:xfrm>
            <a:off x="34925" y="78442"/>
            <a:ext cx="9072563" cy="58578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/>
        </p:spPr>
        <p:txBody>
          <a:bodyPr lIns="0" tIns="0" rIns="0" bIns="0"/>
          <a:lstStyle/>
          <a:p>
            <a:pPr algn="ctr" defTabSz="914400"/>
            <a:endParaRPr lang="th-TH" sz="800" b="1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 defTabSz="914400"/>
            <a:r>
              <a:rPr lang="th-TH" sz="16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ตัวอย่างแบบฟอร์มที่ 4</a:t>
            </a:r>
            <a:endParaRPr lang="en-US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6" name="AutoShape 55"/>
          <p:cNvSpPr>
            <a:spLocks/>
          </p:cNvSpPr>
          <p:nvPr/>
        </p:nvSpPr>
        <p:spPr bwMode="auto">
          <a:xfrm rot="20211136">
            <a:off x="70619" y="230139"/>
            <a:ext cx="717550" cy="27940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50800" tIns="50800" rIns="50800" bIns="50800"/>
          <a:lstStyle/>
          <a:p>
            <a:pPr algn="ctr" defTabSz="914400">
              <a:defRPr/>
            </a:pPr>
            <a:r>
              <a:rPr lang="en-US" sz="1200" b="1" dirty="0">
                <a:solidFill>
                  <a:srgbClr val="FFFFFF"/>
                </a:solidFill>
                <a:latin typeface="Tahoma" pitchFamily="34" charset="0"/>
                <a:ea typeface="Tahoma" pitchFamily="34" charset="0"/>
                <a:cs typeface="Tahoma" pitchFamily="34" charset="0"/>
                <a:sym typeface="Helvetica" charset="0"/>
              </a:rPr>
              <a:t>Form </a:t>
            </a:r>
            <a:r>
              <a:rPr lang="th-TH" sz="1200" b="1" dirty="0" smtClean="0">
                <a:solidFill>
                  <a:srgbClr val="FFFFFF"/>
                </a:solidFill>
                <a:latin typeface="Tahoma" pitchFamily="34" charset="0"/>
                <a:ea typeface="Tahoma" pitchFamily="34" charset="0"/>
                <a:cs typeface="Tahoma" pitchFamily="34" charset="0"/>
                <a:sym typeface="Helvetica" charset="0"/>
              </a:rPr>
              <a:t>4</a:t>
            </a:r>
            <a:endParaRPr lang="en-US" sz="1200" dirty="0">
              <a:latin typeface="Tahoma" pitchFamily="34" charset="0"/>
              <a:ea typeface="Tahoma" pitchFamily="34" charset="0"/>
              <a:cs typeface="Tahoma" pitchFamily="34" charset="0"/>
              <a:sym typeface="Helvetica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6122015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A20C9D-720F-4EBC-9C1A-60377CF40F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2767264" y="974564"/>
            <a:ext cx="2942718" cy="12311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alibri" panose="020F0502020204030204" pitchFamily="34" charset="0"/>
                <a:cs typeface="+mj-cs"/>
              </a:rPr>
              <a:t>แบบฟอร์มที่ 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alibri" panose="020F0502020204030204" pitchFamily="34" charset="0"/>
                <a:cs typeface="+mj-cs"/>
              </a:rPr>
              <a:t>5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+mj-cs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alibri" panose="020F0502020204030204" pitchFamily="34" charset="0"/>
                <a:cs typeface="+mj-cs"/>
              </a:rPr>
              <a:t>บทสรุปผู้บริหาร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+mj-cs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392531" y="1955242"/>
            <a:ext cx="8623634" cy="44012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alibri" panose="020F0502020204030204" pitchFamily="34" charset="0"/>
                <a:cs typeface="+mj-cs"/>
              </a:rPr>
              <a:t>ให้อธิบายโดยสรุป ตามประเด็นต่างๆ ดังนี้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alibri" panose="020F0502020204030204" pitchFamily="34" charset="0"/>
                <a:cs typeface="+mj-cs"/>
              </a:rPr>
              <a:t> (</a:t>
            </a:r>
            <a:r>
              <a:rPr kumimoji="0" lang="th-TH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alibri" panose="020F0502020204030204" pitchFamily="34" charset="0"/>
                <a:cs typeface="+mj-cs"/>
              </a:rPr>
              <a:t>ความยาว 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alibri" panose="020F0502020204030204" pitchFamily="34" charset="0"/>
                <a:cs typeface="+mj-cs"/>
              </a:rPr>
              <a:t>3 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–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alibri" panose="020F0502020204030204" pitchFamily="34" charset="0"/>
                <a:cs typeface="+mj-cs"/>
              </a:rPr>
              <a:t> 5 </a:t>
            </a:r>
            <a:r>
              <a:rPr kumimoji="0" lang="th-TH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alibri" panose="020F0502020204030204" pitchFamily="34" charset="0"/>
                <a:cs typeface="+mj-cs"/>
              </a:rPr>
              <a:t>หน้า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alibri" panose="020F0502020204030204" pitchFamily="34" charset="0"/>
                <a:cs typeface="+mj-cs"/>
              </a:rPr>
              <a:t> A4 </a:t>
            </a:r>
            <a:r>
              <a:rPr kumimoji="0" lang="th-TH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alibri" panose="020F0502020204030204" pitchFamily="34" charset="0"/>
                <a:cs typeface="+mj-cs"/>
              </a:rPr>
              <a:t>สามารถแทรกภาพประกอบได้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alibri" panose="020F0502020204030204" pitchFamily="34" charset="0"/>
                <a:cs typeface="+mj-cs"/>
              </a:rPr>
              <a:t>) </a:t>
            </a:r>
            <a:r>
              <a:rPr kumimoji="0" lang="th-TH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alibri" panose="020F0502020204030204" pitchFamily="34" charset="0"/>
                <a:cs typeface="+mj-cs"/>
              </a:rPr>
              <a:t>โดยมีวัตถุประสงค์เพื่อให้ผู้บริหารของหน่วยงาน</a:t>
            </a: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alibri" panose="020F0502020204030204" pitchFamily="34" charset="0"/>
                <a:cs typeface="+mj-cs"/>
              </a:rPr>
              <a:t>ของท่านและผู้ตรวจประเมินรางวัลได้เห็นภาพรวมในการดำเนินการในหมวดที่ขอรับสมัคร (ตัวอย่างในภาคผนวก 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alibri" panose="020F0502020204030204" pitchFamily="34" charset="0"/>
                <a:cs typeface="+mj-cs"/>
              </a:rPr>
              <a:t>3</a:t>
            </a:r>
            <a:r>
              <a:rPr kumimoji="0" lang="th-TH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alibri" panose="020F0502020204030204" pitchFamily="34" charset="0"/>
                <a:cs typeface="+mj-cs"/>
              </a:rPr>
              <a:t>) </a:t>
            </a:r>
            <a:r>
              <a:rPr kumimoji="0" lang="th-TH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alibri" panose="020F0502020204030204" pitchFamily="34" charset="0"/>
                <a:cs typeface="+mj-cs"/>
              </a:rPr>
              <a:t>กรณีสมัครรางวัลระดับดีเด่น ให้สรุปจากทุกหมวด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+mj-cs"/>
            </a:endParaRP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alibri" panose="020F0502020204030204" pitchFamily="34" charset="0"/>
                <a:cs typeface="+mj-cs"/>
              </a:rPr>
              <a:t>1. </a:t>
            </a:r>
            <a:r>
              <a:rPr kumimoji="0" lang="th-TH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alibri" panose="020F0502020204030204" pitchFamily="34" charset="0"/>
                <a:cs typeface="+mj-cs"/>
              </a:rPr>
              <a:t>แนะนำหน่วยงานในภาพรวม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+mj-cs"/>
            </a:endParaRP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alibri" panose="020F0502020204030204" pitchFamily="34" charset="0"/>
                <a:cs typeface="+mj-cs"/>
              </a:rPr>
              <a:t>..............................................................................................................................................................................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+mj-cs"/>
            </a:endParaRP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alibri" panose="020F0502020204030204" pitchFamily="34" charset="0"/>
                <a:cs typeface="+mj-cs"/>
              </a:rPr>
              <a:t>..............................................................................................................................................................................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+mj-cs"/>
            </a:endParaRP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H SarabunPSK" panose="020B0500040200020003" pitchFamily="34" charset="-34"/>
                <a:ea typeface="Calibri" panose="020F0502020204030204" pitchFamily="34" charset="0"/>
                <a:cs typeface="+mj-cs"/>
              </a:rPr>
              <a:t>2. </a:t>
            </a:r>
            <a:r>
              <a:rPr kumimoji="0" lang="th-TH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H SarabunPSK" panose="020B0500040200020003" pitchFamily="34" charset="-34"/>
                <a:ea typeface="Calibri" panose="020F0502020204030204" pitchFamily="34" charset="0"/>
                <a:cs typeface="+mj-cs"/>
              </a:rPr>
              <a:t>การดำเนินการพัฒนาองค์กรที่หน่วยงานเห็นว่ามีความโดดเด่น ของหมวดที่สมัครขอรับรางวัล </a:t>
            </a:r>
            <a:r>
              <a:rPr kumimoji="0" lang="th-TH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alibri" panose="020F0502020204030204" pitchFamily="34" charset="0"/>
                <a:cs typeface="+mj-cs"/>
              </a:rPr>
              <a:t>กรณีสมัครรางวัลระดับดีเด่น ให้สรุปจากทุกหมวด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+mj-cs"/>
            </a:endParaRP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alibri" panose="020F0502020204030204" pitchFamily="34" charset="0"/>
                <a:cs typeface="+mj-cs"/>
              </a:rPr>
              <a:t>..............................................................................................................................................................................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+mj-cs"/>
            </a:endParaRP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alibri" panose="020F0502020204030204" pitchFamily="34" charset="0"/>
                <a:cs typeface="+mj-cs"/>
              </a:rPr>
              <a:t>..............................................................................................................................................................................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+mj-cs"/>
            </a:endParaRP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alibri" panose="020F0502020204030204" pitchFamily="34" charset="0"/>
                <a:cs typeface="+mj-cs"/>
              </a:rPr>
              <a:t>3. </a:t>
            </a:r>
            <a:r>
              <a:rPr kumimoji="0" lang="th-TH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alibri" panose="020F0502020204030204" pitchFamily="34" charset="0"/>
                <a:cs typeface="+mj-cs"/>
              </a:rPr>
              <a:t>ปัจจัยแห่งความสำเร็จ 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+mj-cs"/>
            </a:endParaRP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alibri" panose="020F0502020204030204" pitchFamily="34" charset="0"/>
                <a:cs typeface="+mj-cs"/>
              </a:rPr>
              <a:t>..............................................................................................................................................................................</a:t>
            </a: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alibri" panose="020F0502020204030204" pitchFamily="34" charset="0"/>
                <a:cs typeface="+mj-cs"/>
              </a:rPr>
              <a:t>..............................................................................................................................................................................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+mj-cs"/>
              </a:rPr>
              <a:t> </a:t>
            </a:r>
          </a:p>
        </p:txBody>
      </p:sp>
      <p:sp>
        <p:nvSpPr>
          <p:cNvPr id="7" name="AutoShape 2"/>
          <p:cNvSpPr>
            <a:spLocks/>
          </p:cNvSpPr>
          <p:nvPr/>
        </p:nvSpPr>
        <p:spPr bwMode="auto">
          <a:xfrm>
            <a:off x="34925" y="78442"/>
            <a:ext cx="9072563" cy="58578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/>
        </p:spPr>
        <p:txBody>
          <a:bodyPr lIns="0" tIns="0" rIns="0" bIns="0"/>
          <a:lstStyle/>
          <a:p>
            <a:pPr algn="ctr" defTabSz="914400"/>
            <a:endParaRPr lang="th-TH" sz="800" b="1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 defTabSz="914400"/>
            <a:r>
              <a:rPr lang="th-TH" sz="16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ตัวอย่างแบบฟอร์มที่ 5</a:t>
            </a:r>
            <a:endParaRPr lang="en-US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8" name="AutoShape 55"/>
          <p:cNvSpPr>
            <a:spLocks/>
          </p:cNvSpPr>
          <p:nvPr/>
        </p:nvSpPr>
        <p:spPr bwMode="auto">
          <a:xfrm rot="20211136">
            <a:off x="70619" y="230139"/>
            <a:ext cx="717550" cy="27940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50800" tIns="50800" rIns="50800" bIns="50800"/>
          <a:lstStyle/>
          <a:p>
            <a:pPr algn="ctr" defTabSz="914400">
              <a:defRPr/>
            </a:pPr>
            <a:r>
              <a:rPr lang="en-US" sz="1200" b="1" dirty="0">
                <a:solidFill>
                  <a:srgbClr val="FFFFFF"/>
                </a:solidFill>
                <a:latin typeface="Tahoma" pitchFamily="34" charset="0"/>
                <a:ea typeface="Tahoma" pitchFamily="34" charset="0"/>
                <a:cs typeface="Tahoma" pitchFamily="34" charset="0"/>
                <a:sym typeface="Helvetica" charset="0"/>
              </a:rPr>
              <a:t>Form </a:t>
            </a:r>
            <a:r>
              <a:rPr lang="th-TH" sz="1200" b="1" dirty="0" smtClean="0">
                <a:solidFill>
                  <a:srgbClr val="FFFFFF"/>
                </a:solidFill>
                <a:latin typeface="Tahoma" pitchFamily="34" charset="0"/>
                <a:ea typeface="Tahoma" pitchFamily="34" charset="0"/>
                <a:cs typeface="Tahoma" pitchFamily="34" charset="0"/>
                <a:sym typeface="Helvetica" charset="0"/>
              </a:rPr>
              <a:t>5</a:t>
            </a:r>
            <a:endParaRPr lang="en-US" sz="1200" dirty="0">
              <a:latin typeface="Tahoma" pitchFamily="34" charset="0"/>
              <a:ea typeface="Tahoma" pitchFamily="34" charset="0"/>
              <a:cs typeface="Tahoma" pitchFamily="34" charset="0"/>
              <a:sym typeface="Helvetica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9582874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A20C9D-720F-4EBC-9C1A-60377CF40F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AutoShape 2"/>
          <p:cNvSpPr>
            <a:spLocks/>
          </p:cNvSpPr>
          <p:nvPr/>
        </p:nvSpPr>
        <p:spPr bwMode="auto">
          <a:xfrm>
            <a:off x="34925" y="78442"/>
            <a:ext cx="9072563" cy="58578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/>
        </p:spPr>
        <p:txBody>
          <a:bodyPr lIns="0" tIns="0" rIns="0" bIns="0"/>
          <a:lstStyle/>
          <a:p>
            <a:pPr algn="ctr" defTabSz="914400"/>
            <a:endParaRPr lang="th-TH" sz="800" b="1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 defTabSz="914400"/>
            <a:r>
              <a:rPr lang="th-TH" sz="16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ตัวอย่างแบบฟอร์มที่ 6</a:t>
            </a:r>
            <a:endParaRPr lang="en-US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5" name="AutoShape 55"/>
          <p:cNvSpPr>
            <a:spLocks/>
          </p:cNvSpPr>
          <p:nvPr/>
        </p:nvSpPr>
        <p:spPr bwMode="auto">
          <a:xfrm rot="20211136">
            <a:off x="70619" y="230139"/>
            <a:ext cx="717550" cy="27940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50800" tIns="50800" rIns="50800" bIns="50800"/>
          <a:lstStyle/>
          <a:p>
            <a:pPr algn="ctr" defTabSz="914400">
              <a:defRPr/>
            </a:pPr>
            <a:r>
              <a:rPr lang="en-US" sz="1200" b="1" dirty="0">
                <a:solidFill>
                  <a:srgbClr val="FFFFFF"/>
                </a:solidFill>
                <a:latin typeface="Tahoma" pitchFamily="34" charset="0"/>
                <a:ea typeface="Tahoma" pitchFamily="34" charset="0"/>
                <a:cs typeface="Tahoma" pitchFamily="34" charset="0"/>
                <a:sym typeface="Helvetica" charset="0"/>
              </a:rPr>
              <a:t>Form </a:t>
            </a:r>
            <a:r>
              <a:rPr lang="th-TH" sz="1200" b="1" dirty="0">
                <a:solidFill>
                  <a:srgbClr val="FFFFFF"/>
                </a:solidFill>
                <a:latin typeface="Tahoma" pitchFamily="34" charset="0"/>
                <a:ea typeface="Tahoma" pitchFamily="34" charset="0"/>
                <a:cs typeface="Tahoma" pitchFamily="34" charset="0"/>
                <a:sym typeface="Helvetica" charset="0"/>
              </a:rPr>
              <a:t>6</a:t>
            </a:r>
            <a:endParaRPr lang="en-US" sz="1200" dirty="0">
              <a:latin typeface="Tahoma" pitchFamily="34" charset="0"/>
              <a:ea typeface="Tahoma" pitchFamily="34" charset="0"/>
              <a:cs typeface="Tahoma" pitchFamily="34" charset="0"/>
              <a:sym typeface="Helvetica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/>
          <a:srcRect l="29316" t="28947" r="28605" b="14632"/>
          <a:stretch/>
        </p:blipFill>
        <p:spPr>
          <a:xfrm>
            <a:off x="814203" y="1007346"/>
            <a:ext cx="7114607" cy="5365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83373515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3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Pixel.thmx</Template>
  <TotalTime>8462</TotalTime>
  <Words>1019</Words>
  <Application>Microsoft Office PowerPoint</Application>
  <PresentationFormat>นำเสนอทางหน้าจอ (4:3)</PresentationFormat>
  <Paragraphs>246</Paragraphs>
  <Slides>14</Slides>
  <Notes>2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2</vt:i4>
      </vt:variant>
      <vt:variant>
        <vt:lpstr>ชื่อเรื่องภาพนิ่ง</vt:lpstr>
      </vt:variant>
      <vt:variant>
        <vt:i4>14</vt:i4>
      </vt:variant>
    </vt:vector>
  </HeadingPairs>
  <TitlesOfParts>
    <vt:vector size="16" baseType="lpstr">
      <vt:lpstr>Custom Design</vt:lpstr>
      <vt:lpstr>3_Office Theme</vt:lpstr>
      <vt:lpstr>ภาพนิ่ง 1</vt:lpstr>
      <vt:lpstr>ภาพนิ่ง 2</vt:lpstr>
      <vt:lpstr>ภาพนิ่ง 3</vt:lpstr>
      <vt:lpstr>ภาพนิ่ง 4</vt:lpstr>
      <vt:lpstr>ภาพนิ่ง 5</vt:lpstr>
      <vt:lpstr>ภาพนิ่ง 6</vt:lpstr>
      <vt:lpstr>ภาพนิ่ง 7</vt:lpstr>
      <vt:lpstr>ภาพนิ่ง 8</vt:lpstr>
      <vt:lpstr>ภาพนิ่ง 9</vt:lpstr>
      <vt:lpstr>ภาพนิ่ง 10</vt:lpstr>
      <vt:lpstr>ภาพนิ่ง 11</vt:lpstr>
      <vt:lpstr>ภาพนิ่ง 12</vt:lpstr>
      <vt:lpstr>ภาพนิ่ง 13</vt:lpstr>
      <vt:lpstr>ภาพนิ่ง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Rachavarn</dc:creator>
  <cp:lastModifiedBy>DSD-70</cp:lastModifiedBy>
  <cp:revision>518</cp:revision>
  <cp:lastPrinted>2016-10-17T06:35:20Z</cp:lastPrinted>
  <dcterms:created xsi:type="dcterms:W3CDTF">2012-04-06T16:35:00Z</dcterms:created>
  <dcterms:modified xsi:type="dcterms:W3CDTF">2017-02-14T08:36:58Z</dcterms:modified>
</cp:coreProperties>
</file>