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theme/theme5.xml" ContentType="application/vnd.openxmlformats-officedocument.theme+xml"/>
  <Override PartName="/ppt/slideLayouts/slideLayout37.xml" ContentType="application/vnd.openxmlformats-officedocument.presentationml.slideLayout+xml"/>
  <Override PartName="/ppt/theme/theme6.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7.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4" r:id="rId2"/>
    <p:sldMasterId id="2147483696" r:id="rId3"/>
    <p:sldMasterId id="2147483738" r:id="rId4"/>
    <p:sldMasterId id="2147483762" r:id="rId5"/>
    <p:sldMasterId id="2147483774" r:id="rId6"/>
    <p:sldMasterId id="2147483818" r:id="rId7"/>
    <p:sldMasterId id="2147483842" r:id="rId8"/>
  </p:sldMasterIdLst>
  <p:notesMasterIdLst>
    <p:notesMasterId r:id="rId48"/>
  </p:notesMasterIdLst>
  <p:sldIdLst>
    <p:sldId id="519" r:id="rId9"/>
    <p:sldId id="279" r:id="rId10"/>
    <p:sldId id="323" r:id="rId11"/>
    <p:sldId id="447" r:id="rId12"/>
    <p:sldId id="448" r:id="rId13"/>
    <p:sldId id="397" r:id="rId14"/>
    <p:sldId id="486" r:id="rId15"/>
    <p:sldId id="363" r:id="rId16"/>
    <p:sldId id="509" r:id="rId17"/>
    <p:sldId id="510" r:id="rId18"/>
    <p:sldId id="511" r:id="rId19"/>
    <p:sldId id="512" r:id="rId20"/>
    <p:sldId id="551" r:id="rId21"/>
    <p:sldId id="513" r:id="rId22"/>
    <p:sldId id="514" r:id="rId23"/>
    <p:sldId id="523" r:id="rId24"/>
    <p:sldId id="475" r:id="rId25"/>
    <p:sldId id="507" r:id="rId26"/>
    <p:sldId id="450" r:id="rId27"/>
    <p:sldId id="522" r:id="rId28"/>
    <p:sldId id="368" r:id="rId29"/>
    <p:sldId id="521" r:id="rId30"/>
    <p:sldId id="423" r:id="rId31"/>
    <p:sldId id="424" r:id="rId32"/>
    <p:sldId id="408" r:id="rId33"/>
    <p:sldId id="292" r:id="rId34"/>
    <p:sldId id="526" r:id="rId35"/>
    <p:sldId id="324" r:id="rId36"/>
    <p:sldId id="524" r:id="rId37"/>
    <p:sldId id="365" r:id="rId38"/>
    <p:sldId id="525" r:id="rId39"/>
    <p:sldId id="452" r:id="rId40"/>
    <p:sldId id="466" r:id="rId41"/>
    <p:sldId id="337" r:id="rId42"/>
    <p:sldId id="378" r:id="rId43"/>
    <p:sldId id="338" r:id="rId44"/>
    <p:sldId id="302" r:id="rId45"/>
    <p:sldId id="318" r:id="rId46"/>
    <p:sldId id="259" r:id="rId47"/>
  </p:sldIdLst>
  <p:sldSz cx="9144000" cy="6858000" type="screen4x3"/>
  <p:notesSz cx="6788150" cy="992346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47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4A3A"/>
    <a:srgbClr val="0000CC"/>
    <a:srgbClr val="B96D67"/>
    <a:srgbClr val="000000"/>
    <a:srgbClr val="000099"/>
    <a:srgbClr val="BC8F00"/>
    <a:srgbClr val="FEF4EC"/>
    <a:srgbClr val="FFECE7"/>
    <a:srgbClr val="EFF5FB"/>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480" autoAdjust="0"/>
    <p:restoredTop sz="93779" autoAdjust="0"/>
  </p:normalViewPr>
  <p:slideViewPr>
    <p:cSldViewPr>
      <p:cViewPr varScale="1">
        <p:scale>
          <a:sx n="113" d="100"/>
          <a:sy n="113" d="100"/>
        </p:scale>
        <p:origin x="1186" y="91"/>
      </p:cViewPr>
      <p:guideLst>
        <p:guide orient="horz" pos="2160"/>
        <p:guide pos="476"/>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1"/>
            <a:ext cx="2941532" cy="496174"/>
          </a:xfrm>
          <a:prstGeom prst="rect">
            <a:avLst/>
          </a:prstGeom>
        </p:spPr>
        <p:txBody>
          <a:bodyPr vert="horz" lIns="91315" tIns="45658" rIns="91315" bIns="45658" rtlCol="0"/>
          <a:lstStyle>
            <a:lvl1pPr algn="l">
              <a:defRPr sz="1200"/>
            </a:lvl1pPr>
          </a:lstStyle>
          <a:p>
            <a:endParaRPr lang="th-TH"/>
          </a:p>
        </p:txBody>
      </p:sp>
      <p:sp>
        <p:nvSpPr>
          <p:cNvPr id="3" name="Date Placeholder 2"/>
          <p:cNvSpPr>
            <a:spLocks noGrp="1"/>
          </p:cNvSpPr>
          <p:nvPr>
            <p:ph type="dt" idx="1"/>
          </p:nvPr>
        </p:nvSpPr>
        <p:spPr>
          <a:xfrm>
            <a:off x="3845049" y="1"/>
            <a:ext cx="2941532" cy="496174"/>
          </a:xfrm>
          <a:prstGeom prst="rect">
            <a:avLst/>
          </a:prstGeom>
        </p:spPr>
        <p:txBody>
          <a:bodyPr vert="horz" lIns="91315" tIns="45658" rIns="91315" bIns="45658" rtlCol="0"/>
          <a:lstStyle>
            <a:lvl1pPr algn="r">
              <a:defRPr sz="1200"/>
            </a:lvl1pPr>
          </a:lstStyle>
          <a:p>
            <a:fld id="{AEB42A44-76F2-4CF4-9728-983F31F4254D}" type="datetimeFigureOut">
              <a:rPr lang="th-TH" smtClean="0"/>
              <a:pPr/>
              <a:t>14/02/60</a:t>
            </a:fld>
            <a:endParaRPr lang="th-TH"/>
          </a:p>
        </p:txBody>
      </p:sp>
      <p:sp>
        <p:nvSpPr>
          <p:cNvPr id="4" name="Slide Image Placeholder 3"/>
          <p:cNvSpPr>
            <a:spLocks noGrp="1" noRot="1" noChangeAspect="1"/>
          </p:cNvSpPr>
          <p:nvPr>
            <p:ph type="sldImg" idx="2"/>
          </p:nvPr>
        </p:nvSpPr>
        <p:spPr>
          <a:xfrm>
            <a:off x="912813" y="744538"/>
            <a:ext cx="4962525" cy="3721100"/>
          </a:xfrm>
          <a:prstGeom prst="rect">
            <a:avLst/>
          </a:prstGeom>
          <a:noFill/>
          <a:ln w="12700">
            <a:solidFill>
              <a:prstClr val="black"/>
            </a:solidFill>
          </a:ln>
        </p:spPr>
        <p:txBody>
          <a:bodyPr vert="horz" lIns="91315" tIns="45658" rIns="91315" bIns="45658" rtlCol="0" anchor="ctr"/>
          <a:lstStyle/>
          <a:p>
            <a:endParaRPr lang="th-TH"/>
          </a:p>
        </p:txBody>
      </p:sp>
      <p:sp>
        <p:nvSpPr>
          <p:cNvPr id="5" name="Notes Placeholder 4"/>
          <p:cNvSpPr>
            <a:spLocks noGrp="1"/>
          </p:cNvSpPr>
          <p:nvPr>
            <p:ph type="body" sz="quarter" idx="3"/>
          </p:nvPr>
        </p:nvSpPr>
        <p:spPr>
          <a:xfrm>
            <a:off x="678816" y="4713650"/>
            <a:ext cx="5430520" cy="4465559"/>
          </a:xfrm>
          <a:prstGeom prst="rect">
            <a:avLst/>
          </a:prstGeom>
        </p:spPr>
        <p:txBody>
          <a:bodyPr vert="horz" lIns="91315" tIns="45658" rIns="91315" bIns="45658"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5" y="9425568"/>
            <a:ext cx="2941532" cy="496174"/>
          </a:xfrm>
          <a:prstGeom prst="rect">
            <a:avLst/>
          </a:prstGeom>
        </p:spPr>
        <p:txBody>
          <a:bodyPr vert="horz" lIns="91315" tIns="45658" rIns="91315" bIns="45658" rtlCol="0" anchor="b"/>
          <a:lstStyle>
            <a:lvl1pPr algn="l">
              <a:defRPr sz="1200"/>
            </a:lvl1pPr>
          </a:lstStyle>
          <a:p>
            <a:endParaRPr lang="th-TH"/>
          </a:p>
        </p:txBody>
      </p:sp>
      <p:sp>
        <p:nvSpPr>
          <p:cNvPr id="7" name="Slide Number Placeholder 6"/>
          <p:cNvSpPr>
            <a:spLocks noGrp="1"/>
          </p:cNvSpPr>
          <p:nvPr>
            <p:ph type="sldNum" sz="quarter" idx="5"/>
          </p:nvPr>
        </p:nvSpPr>
        <p:spPr>
          <a:xfrm>
            <a:off x="3845049" y="9425568"/>
            <a:ext cx="2941532" cy="496174"/>
          </a:xfrm>
          <a:prstGeom prst="rect">
            <a:avLst/>
          </a:prstGeom>
        </p:spPr>
        <p:txBody>
          <a:bodyPr vert="horz" lIns="91315" tIns="45658" rIns="91315" bIns="45658" rtlCol="0" anchor="b"/>
          <a:lstStyle>
            <a:lvl1pPr algn="r">
              <a:defRPr sz="1200"/>
            </a:lvl1pPr>
          </a:lstStyle>
          <a:p>
            <a:fld id="{CD150BA7-13E3-4694-AC0D-418FC2D28370}" type="slidenum">
              <a:rPr lang="th-TH" smtClean="0"/>
              <a:pPr/>
              <a:t>‹#›</a:t>
            </a:fld>
            <a:endParaRPr lang="th-TH"/>
          </a:p>
        </p:txBody>
      </p:sp>
    </p:spTree>
    <p:extLst>
      <p:ext uri="{BB962C8B-B14F-4D97-AF65-F5344CB8AC3E}">
        <p14:creationId xmlns:p14="http://schemas.microsoft.com/office/powerpoint/2010/main" val="1491311057"/>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bwMode="auto">
          <a:noFill/>
          <a:ln>
            <a:solidFill>
              <a:srgbClr val="000000"/>
            </a:solidFill>
            <a:miter lim="800000"/>
            <a:headEnd/>
            <a:tailEnd/>
          </a:ln>
        </p:spPr>
      </p:sp>
      <p:sp>
        <p:nvSpPr>
          <p:cNvPr id="81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h-TH" altLang="th-TH" smtClean="0"/>
          </a:p>
        </p:txBody>
      </p:sp>
      <p:sp>
        <p:nvSpPr>
          <p:cNvPr id="8196" name="Slide Number Placeholder 3"/>
          <p:cNvSpPr>
            <a:spLocks noGrp="1"/>
          </p:cNvSpPr>
          <p:nvPr>
            <p:ph type="sldNum" sz="quarter" idx="5"/>
          </p:nvPr>
        </p:nvSpPr>
        <p:spPr bwMode="auto">
          <a:noFill/>
          <a:ln>
            <a:miter lim="800000"/>
            <a:headEnd/>
            <a:tailEnd/>
          </a:ln>
        </p:spPr>
        <p:txBody>
          <a:bodyPr/>
          <a:lstStyle/>
          <a:p>
            <a:fld id="{143B4302-101B-471A-9093-4067C0115942}" type="slidenum">
              <a:rPr lang="en-US" altLang="th-TH">
                <a:solidFill>
                  <a:srgbClr val="000000"/>
                </a:solidFill>
              </a:rPr>
              <a:pPr/>
              <a:t>1</a:t>
            </a:fld>
            <a:endParaRPr lang="en-US" altLang="th-TH" dirty="0">
              <a:solidFill>
                <a:srgbClr val="000000"/>
              </a:solidFill>
            </a:endParaRPr>
          </a:p>
        </p:txBody>
      </p:sp>
    </p:spTree>
    <p:extLst>
      <p:ext uri="{BB962C8B-B14F-4D97-AF65-F5344CB8AC3E}">
        <p14:creationId xmlns:p14="http://schemas.microsoft.com/office/powerpoint/2010/main" val="23176490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CD150BA7-13E3-4694-AC0D-418FC2D28370}" type="slidenum">
              <a:rPr lang="th-TH" smtClean="0"/>
              <a:pPr/>
              <a:t>5</a:t>
            </a:fld>
            <a:endParaRPr lang="th-TH"/>
          </a:p>
        </p:txBody>
      </p:sp>
    </p:spTree>
    <p:extLst>
      <p:ext uri="{BB962C8B-B14F-4D97-AF65-F5344CB8AC3E}">
        <p14:creationId xmlns:p14="http://schemas.microsoft.com/office/powerpoint/2010/main" val="195832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6</a:t>
            </a:fld>
            <a:endParaRPr lang="th-TH">
              <a:solidFill>
                <a:prstClr val="black"/>
              </a:solidFill>
            </a:endParaRPr>
          </a:p>
        </p:txBody>
      </p:sp>
    </p:spTree>
    <p:extLst>
      <p:ext uri="{BB962C8B-B14F-4D97-AF65-F5344CB8AC3E}">
        <p14:creationId xmlns:p14="http://schemas.microsoft.com/office/powerpoint/2010/main" val="32788851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CD150BA7-13E3-4694-AC0D-418FC2D28370}" type="slidenum">
              <a:rPr lang="th-TH" smtClean="0">
                <a:solidFill>
                  <a:prstClr val="black"/>
                </a:solidFill>
              </a:rPr>
              <a:pPr/>
              <a:t>7</a:t>
            </a:fld>
            <a:endParaRPr lang="th-TH">
              <a:solidFill>
                <a:prstClr val="black"/>
              </a:solidFill>
            </a:endParaRPr>
          </a:p>
        </p:txBody>
      </p:sp>
    </p:spTree>
    <p:extLst>
      <p:ext uri="{BB962C8B-B14F-4D97-AF65-F5344CB8AC3E}">
        <p14:creationId xmlns:p14="http://schemas.microsoft.com/office/powerpoint/2010/main" val="2203177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endParaRPr lang="th-TH" sz="1000" dirty="0"/>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solidFill>
                  <a:prstClr val="black"/>
                </a:solidFill>
              </a:rPr>
              <a:pPr/>
              <a:t>9</a:t>
            </a:fld>
            <a:endParaRPr lang="th-TH" altLang="th-TH">
              <a:solidFill>
                <a:prstClr val="black"/>
              </a:solidFill>
            </a:endParaRPr>
          </a:p>
        </p:txBody>
      </p:sp>
    </p:spTree>
    <p:extLst>
      <p:ext uri="{BB962C8B-B14F-4D97-AF65-F5344CB8AC3E}">
        <p14:creationId xmlns:p14="http://schemas.microsoft.com/office/powerpoint/2010/main" val="595849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endParaRPr lang="en-US" sz="1000" dirty="0">
              <a:latin typeface="Tahoma" pitchFamily="34" charset="0"/>
              <a:ea typeface="Tahoma" pitchFamily="34" charset="0"/>
              <a:cs typeface="Tahoma" pitchFamily="34" charset="0"/>
            </a:endParaRPr>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pPr/>
              <a:t>10</a:t>
            </a:fld>
            <a:endParaRPr lang="th-TH" altLang="th-TH"/>
          </a:p>
        </p:txBody>
      </p:sp>
    </p:spTree>
    <p:extLst>
      <p:ext uri="{BB962C8B-B14F-4D97-AF65-F5344CB8AC3E}">
        <p14:creationId xmlns:p14="http://schemas.microsoft.com/office/powerpoint/2010/main" val="2932716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sz="1000" dirty="0">
                <a:latin typeface="Tahoma" pitchFamily="34" charset="0"/>
                <a:ea typeface="Tahoma" pitchFamily="34" charset="0"/>
                <a:cs typeface="Tahoma" pitchFamily="34" charset="0"/>
              </a:rPr>
              <a:t>the Public Administration Act of 2002 has been enforced and prescribed a vital principle in Section 3/1, stating that public administration must be carried out for the benefit and well-being of the people. This “citizen-centered” principle constitutes an effort to change values, paradigm and the working culture of the public sector which aims at resolving problems more effectively and satisfying public needs. Additionally, the Royal</a:t>
            </a:r>
          </a:p>
          <a:p>
            <a:pPr>
              <a:defRPr/>
            </a:pPr>
            <a:r>
              <a:rPr lang="en-US" sz="1000" dirty="0">
                <a:latin typeface="Tahoma" pitchFamily="34" charset="0"/>
                <a:ea typeface="Tahoma" pitchFamily="34" charset="0"/>
                <a:cs typeface="Tahoma" pitchFamily="34" charset="0"/>
              </a:rPr>
              <a:t>Decree on Criteria and Procedure for Good Governance has been promulgated and was enacted in 2003 to set the management guidelines and directions for all government agencies.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To fulfill the intent of the Act and the Good Governance principles, we initiated the Public Sector Development Strategic Plan, which aims to systematically prescribe an implementation framework, objectives, strategies and measurements in order to achieve better service quality, rightsizing, high performance and an open bureaucracy through public participation.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Section 3/1 emphasizes that public administration must address the following: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Benefits that accrue to the Thai people</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Results-based management</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Effective administration</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Worthiness of government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De-layering of work processes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Abolishment of unnecessary agencies and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Decentralization of missions and resources to local administrative units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Empowerment in decision-making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Facilitation of and responsiveness to the needs of the people; and</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Accountability for endorsements.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with regard to the Royal Decree on Good Governance, the Thai Government has installed the Results-Based Management (RBM) system which aims to promote efficient and effective implementation. Within the RBM system, a Strategy Map had to be elaborated, comprising vision, mission, strategic issues, objectives and strategies. Moreover, the use of Balanced Scorecard will measure the organization’s performance in four</a:t>
            </a:r>
          </a:p>
          <a:p>
            <a:pPr>
              <a:defRPr/>
            </a:pPr>
            <a:r>
              <a:rPr lang="en-US" sz="1000" dirty="0">
                <a:latin typeface="Tahoma" pitchFamily="34" charset="0"/>
                <a:ea typeface="Tahoma" pitchFamily="34" charset="0"/>
                <a:cs typeface="Tahoma" pitchFamily="34" charset="0"/>
              </a:rPr>
              <a:t>dimensions. Key Performance Indicators (KPIs) will be used to evaluate each dimension to meet objectives in conjunction with vision and mission. These tools are used to transform organizational strategies into action and will also be used as the basis for making performance agreement between Ministers and Permanent Secretaries for the further evaluation.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The  Royal Decree on Criteria and Procedures for Good Governance,</a:t>
            </a:r>
          </a:p>
          <a:p>
            <a:pPr>
              <a:defRPr/>
            </a:pPr>
            <a:r>
              <a:rPr lang="en-US" sz="1000" dirty="0">
                <a:latin typeface="Tahoma" pitchFamily="34" charset="0"/>
                <a:ea typeface="Tahoma" pitchFamily="34" charset="0"/>
                <a:cs typeface="Tahoma" pitchFamily="34" charset="0"/>
              </a:rPr>
              <a:t>promulgated and enacted in 2003, sets the criteria and management directions to enable government </a:t>
            </a:r>
          </a:p>
          <a:p>
            <a:pPr>
              <a:defRPr/>
            </a:pPr>
            <a:r>
              <a:rPr lang="en-US" sz="1000" dirty="0">
                <a:latin typeface="Tahoma" pitchFamily="34" charset="0"/>
                <a:ea typeface="Tahoma" pitchFamily="34" charset="0"/>
                <a:cs typeface="Tahoma" pitchFamily="34" charset="0"/>
              </a:rPr>
              <a:t>agencies to bring about change, respond to public needs, and improve service quality through </a:t>
            </a:r>
          </a:p>
          <a:p>
            <a:pPr>
              <a:defRPr/>
            </a:pPr>
            <a:r>
              <a:rPr lang="en-US" sz="1000" dirty="0">
                <a:latin typeface="Tahoma" pitchFamily="34" charset="0"/>
                <a:ea typeface="Tahoma" pitchFamily="34" charset="0"/>
                <a:cs typeface="Tahoma" pitchFamily="34" charset="0"/>
              </a:rPr>
              <a:t>rightsizing, a focus on high performance, and the  creation of an open bureaucracy through public </a:t>
            </a:r>
          </a:p>
          <a:p>
            <a:pPr>
              <a:defRPr/>
            </a:pPr>
            <a:r>
              <a:rPr lang="en-US" sz="1000" dirty="0">
                <a:latin typeface="Tahoma" pitchFamily="34" charset="0"/>
                <a:ea typeface="Tahoma" pitchFamily="34" charset="0"/>
                <a:cs typeface="Tahoma" pitchFamily="34" charset="0"/>
              </a:rPr>
              <a:t>participation. </a:t>
            </a:r>
          </a:p>
          <a:p>
            <a:pPr>
              <a:defRPr/>
            </a:pPr>
            <a:endParaRPr lang="th-TH" sz="1000" dirty="0"/>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pPr/>
              <a:t>12</a:t>
            </a:fld>
            <a:endParaRPr lang="th-TH" altLang="th-TH"/>
          </a:p>
        </p:txBody>
      </p:sp>
    </p:spTree>
    <p:extLst>
      <p:ext uri="{BB962C8B-B14F-4D97-AF65-F5344CB8AC3E}">
        <p14:creationId xmlns:p14="http://schemas.microsoft.com/office/powerpoint/2010/main" val="23926020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sz="1000" dirty="0">
                <a:latin typeface="Tahoma" pitchFamily="34" charset="0"/>
                <a:ea typeface="Tahoma" pitchFamily="34" charset="0"/>
                <a:cs typeface="Tahoma" pitchFamily="34" charset="0"/>
              </a:rPr>
              <a:t>the Public Administration Act of 2002 has been enforced and prescribed a vital principle in Section 3/1, stating that public administration must be carried out for the benefit and well-being of the people. This “citizen-centered” principle constitutes an effort to change values, paradigm and the working culture of the public sector which aims at resolving problems more effectively and satisfying public needs. Additionally, the Royal</a:t>
            </a:r>
          </a:p>
          <a:p>
            <a:pPr>
              <a:defRPr/>
            </a:pPr>
            <a:r>
              <a:rPr lang="en-US" sz="1000" dirty="0">
                <a:latin typeface="Tahoma" pitchFamily="34" charset="0"/>
                <a:ea typeface="Tahoma" pitchFamily="34" charset="0"/>
                <a:cs typeface="Tahoma" pitchFamily="34" charset="0"/>
              </a:rPr>
              <a:t>Decree on Criteria and Procedure for Good Governance has been promulgated and was enacted in 2003 to set the management guidelines and directions for all government agencies.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To fulfill the intent of the Act and the Good Governance principles, we initiated the Public Sector Development Strategic Plan, which aims to systematically prescribe an implementation framework, objectives, strategies and measurements in order to achieve better service quality, rightsizing, high performance and an open bureaucracy through public participation.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Section 3/1 emphasizes that public administration must address the following:</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Benefits that accrue to the Thai people</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Results-based management</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Effective administration</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Worthiness of government functions</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De-layering of work processes</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Abolishment of unnecessary agencies and functions</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Decentralization of missions and resources to local administrative units</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Empowerment in decision-making</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Facilitation of and responsiveness to the needs of the people; and</a:t>
            </a:r>
          </a:p>
          <a:p>
            <a:pPr marL="173757" indent="-173757">
              <a:buFont typeface="Arial" panose="020B0604020202020204" pitchFamily="34" charset="0"/>
              <a:buChar char="•"/>
              <a:defRPr/>
            </a:pPr>
            <a:r>
              <a:rPr lang="en-US" sz="1000" dirty="0">
                <a:latin typeface="Tahoma" pitchFamily="34" charset="0"/>
                <a:ea typeface="Tahoma" pitchFamily="34" charset="0"/>
                <a:cs typeface="Tahoma" pitchFamily="34" charset="0"/>
              </a:rPr>
              <a:t>Accountability for endorsements.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with regard to the Royal Decree on Good Governance, the Thai Government has installed the Results-Based Management (RBM) system which aims to promote efficient and effective implementation. Within the RBM system, a Strategy Map had to be elaborated, comprising vision, mission, strategic issues, objectives and strategies. Moreover, the use of Balanced Scorecard will measure the organization’s performance in four</a:t>
            </a:r>
          </a:p>
          <a:p>
            <a:pPr>
              <a:defRPr/>
            </a:pPr>
            <a:r>
              <a:rPr lang="en-US" sz="1000" dirty="0">
                <a:latin typeface="Tahoma" pitchFamily="34" charset="0"/>
                <a:ea typeface="Tahoma" pitchFamily="34" charset="0"/>
                <a:cs typeface="Tahoma" pitchFamily="34" charset="0"/>
              </a:rPr>
              <a:t>dimensions. Key Performance Indicators (KPIs) will be used to evaluate each dimension to meet objectives in conjunction with vision and mission. These tools are used to transform organizational strategies into action and will also be used as the basis for making performance agreement between Ministers and Permanent Secretaries for the further evaluation.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The  Royal Decree on Criteria and Procedures for Good Governance,</a:t>
            </a:r>
          </a:p>
          <a:p>
            <a:pPr>
              <a:defRPr/>
            </a:pPr>
            <a:r>
              <a:rPr lang="en-US" sz="1000" dirty="0">
                <a:latin typeface="Tahoma" pitchFamily="34" charset="0"/>
                <a:ea typeface="Tahoma" pitchFamily="34" charset="0"/>
                <a:cs typeface="Tahoma" pitchFamily="34" charset="0"/>
              </a:rPr>
              <a:t>promulgated and enacted in 2003, sets the criteria and management directions to enable government </a:t>
            </a:r>
          </a:p>
          <a:p>
            <a:pPr>
              <a:defRPr/>
            </a:pPr>
            <a:r>
              <a:rPr lang="en-US" sz="1000" dirty="0">
                <a:latin typeface="Tahoma" pitchFamily="34" charset="0"/>
                <a:ea typeface="Tahoma" pitchFamily="34" charset="0"/>
                <a:cs typeface="Tahoma" pitchFamily="34" charset="0"/>
              </a:rPr>
              <a:t>agencies to bring about change, respond to public needs, and improve service quality through </a:t>
            </a:r>
          </a:p>
          <a:p>
            <a:pPr>
              <a:defRPr/>
            </a:pPr>
            <a:r>
              <a:rPr lang="en-US" sz="1000" dirty="0">
                <a:latin typeface="Tahoma" pitchFamily="34" charset="0"/>
                <a:ea typeface="Tahoma" pitchFamily="34" charset="0"/>
                <a:cs typeface="Tahoma" pitchFamily="34" charset="0"/>
              </a:rPr>
              <a:t>rightsizing, a focus on high performance, and the  creation of an open bureaucracy through public </a:t>
            </a:r>
          </a:p>
          <a:p>
            <a:pPr>
              <a:defRPr/>
            </a:pPr>
            <a:r>
              <a:rPr lang="en-US" sz="1000" dirty="0">
                <a:latin typeface="Tahoma" pitchFamily="34" charset="0"/>
                <a:ea typeface="Tahoma" pitchFamily="34" charset="0"/>
                <a:cs typeface="Tahoma" pitchFamily="34" charset="0"/>
              </a:rPr>
              <a:t>participation. </a:t>
            </a:r>
          </a:p>
          <a:p>
            <a:pPr>
              <a:defRPr/>
            </a:pPr>
            <a:endParaRPr lang="th-TH" sz="1000" dirty="0"/>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solidFill>
                  <a:prstClr val="black"/>
                </a:solidFill>
              </a:rPr>
              <a:pPr/>
              <a:t>13</a:t>
            </a:fld>
            <a:endParaRPr lang="th-TH" altLang="th-TH">
              <a:solidFill>
                <a:prstClr val="black"/>
              </a:solidFill>
            </a:endParaRPr>
          </a:p>
        </p:txBody>
      </p:sp>
    </p:spTree>
    <p:extLst>
      <p:ext uri="{BB962C8B-B14F-4D97-AF65-F5344CB8AC3E}">
        <p14:creationId xmlns:p14="http://schemas.microsoft.com/office/powerpoint/2010/main" val="7098674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sz="1000" dirty="0">
                <a:latin typeface="Tahoma" pitchFamily="34" charset="0"/>
                <a:ea typeface="Tahoma" pitchFamily="34" charset="0"/>
                <a:cs typeface="Tahoma" pitchFamily="34" charset="0"/>
              </a:rPr>
              <a:t>the Public Administration Act of 2002 has been enforced and prescribed a vital principle in Section 3/1, stating that public administration must be carried out for the benefit and well-being of the people. This “citizen-centered” principle constitutes an effort to change values, paradigm and the working culture of the public sector which aims at resolving problems more effectively and satisfying public needs. Additionally, the Royal</a:t>
            </a:r>
          </a:p>
          <a:p>
            <a:pPr>
              <a:defRPr/>
            </a:pPr>
            <a:r>
              <a:rPr lang="en-US" sz="1000" dirty="0">
                <a:latin typeface="Tahoma" pitchFamily="34" charset="0"/>
                <a:ea typeface="Tahoma" pitchFamily="34" charset="0"/>
                <a:cs typeface="Tahoma" pitchFamily="34" charset="0"/>
              </a:rPr>
              <a:t>Decree on Criteria and Procedure for Good Governance has been promulgated and was enacted in 2003 to set the management guidelines and directions for all government agencies.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To fulfill the intent of the Act and the Good Governance principles, we initiated the Public Sector Development Strategic Plan, which aims to systematically prescribe an implementation framework, objectives, strategies and measurements in order to achieve better service quality, rightsizing, high performance and an open bureaucracy through public participation.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Section 3/1 emphasizes that public administration must address the following: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Benefits that accrue to the Thai people</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Results-based management</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Effective administration</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Worthiness of government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De-layering of work processes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Abolishment of unnecessary agencies and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Decentralization of missions and resources to local administrative units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Empowerment in decision-making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Facilitation of and responsiveness to the needs of the people; and</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Accountability for endorsements.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with regard to the Royal Decree on Good Governance, the Thai Government has installed the Results-Based Management (RBM) system which aims to promote efficient and effective implementation. Within the RBM system, a Strategy Map had to be elaborated, comprising vision, mission, strategic issues, objectives and strategies. Moreover, the use of Balanced Scorecard will measure the organization’s performance in four</a:t>
            </a:r>
          </a:p>
          <a:p>
            <a:pPr>
              <a:defRPr/>
            </a:pPr>
            <a:r>
              <a:rPr lang="en-US" sz="1000" dirty="0">
                <a:latin typeface="Tahoma" pitchFamily="34" charset="0"/>
                <a:ea typeface="Tahoma" pitchFamily="34" charset="0"/>
                <a:cs typeface="Tahoma" pitchFamily="34" charset="0"/>
              </a:rPr>
              <a:t>dimensions. Key Performance Indicators (KPIs) will be used to evaluate each dimension to meet objectives in conjunction with vision and mission. These tools are used to transform organizational strategies into action and will also be used as the basis for making performance agreement between Ministers and Permanent Secretaries for the further evaluation.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The  Royal Decree on Criteria and Procedures for Good Governance,</a:t>
            </a:r>
          </a:p>
          <a:p>
            <a:pPr>
              <a:defRPr/>
            </a:pPr>
            <a:r>
              <a:rPr lang="en-US" sz="1000" dirty="0">
                <a:latin typeface="Tahoma" pitchFamily="34" charset="0"/>
                <a:ea typeface="Tahoma" pitchFamily="34" charset="0"/>
                <a:cs typeface="Tahoma" pitchFamily="34" charset="0"/>
              </a:rPr>
              <a:t>promulgated and enacted in 2003, sets the criteria and management directions to enable government </a:t>
            </a:r>
          </a:p>
          <a:p>
            <a:pPr>
              <a:defRPr/>
            </a:pPr>
            <a:r>
              <a:rPr lang="en-US" sz="1000" dirty="0">
                <a:latin typeface="Tahoma" pitchFamily="34" charset="0"/>
                <a:ea typeface="Tahoma" pitchFamily="34" charset="0"/>
                <a:cs typeface="Tahoma" pitchFamily="34" charset="0"/>
              </a:rPr>
              <a:t>agencies to bring about change, respond to public needs, and improve service quality through </a:t>
            </a:r>
          </a:p>
          <a:p>
            <a:pPr>
              <a:defRPr/>
            </a:pPr>
            <a:r>
              <a:rPr lang="en-US" sz="1000" dirty="0">
                <a:latin typeface="Tahoma" pitchFamily="34" charset="0"/>
                <a:ea typeface="Tahoma" pitchFamily="34" charset="0"/>
                <a:cs typeface="Tahoma" pitchFamily="34" charset="0"/>
              </a:rPr>
              <a:t>rightsizing, a focus on high performance, and the  creation of an open bureaucracy through public </a:t>
            </a:r>
          </a:p>
          <a:p>
            <a:pPr>
              <a:defRPr/>
            </a:pPr>
            <a:r>
              <a:rPr lang="en-US" sz="1000" dirty="0">
                <a:latin typeface="Tahoma" pitchFamily="34" charset="0"/>
                <a:ea typeface="Tahoma" pitchFamily="34" charset="0"/>
                <a:cs typeface="Tahoma" pitchFamily="34" charset="0"/>
              </a:rPr>
              <a:t>participation. </a:t>
            </a:r>
          </a:p>
          <a:p>
            <a:pPr>
              <a:defRPr/>
            </a:pPr>
            <a:endParaRPr lang="th-TH" sz="1000" dirty="0"/>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pPr/>
              <a:t>14</a:t>
            </a:fld>
            <a:endParaRPr lang="th-TH" altLang="th-TH"/>
          </a:p>
        </p:txBody>
      </p:sp>
    </p:spTree>
    <p:extLst>
      <p:ext uri="{BB962C8B-B14F-4D97-AF65-F5344CB8AC3E}">
        <p14:creationId xmlns:p14="http://schemas.microsoft.com/office/powerpoint/2010/main" val="32163237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lstStyle/>
          <a:p>
            <a:pPr>
              <a:defRPr/>
            </a:pPr>
            <a:r>
              <a:rPr lang="en-US" sz="1000" dirty="0">
                <a:latin typeface="Tahoma" pitchFamily="34" charset="0"/>
                <a:ea typeface="Tahoma" pitchFamily="34" charset="0"/>
                <a:cs typeface="Tahoma" pitchFamily="34" charset="0"/>
              </a:rPr>
              <a:t>the Public Administration Act of 2002 has been enforced and prescribed a vital principle in Section 3/1, stating that public administration must be carried out for the benefit and well-being of the people. This “citizen-centered” principle constitutes an effort to change values, paradigm and the working culture of the public sector which aims at resolving problems more effectively and satisfying public needs. Additionally, the Royal</a:t>
            </a:r>
          </a:p>
          <a:p>
            <a:pPr>
              <a:defRPr/>
            </a:pPr>
            <a:r>
              <a:rPr lang="en-US" sz="1000" dirty="0">
                <a:latin typeface="Tahoma" pitchFamily="34" charset="0"/>
                <a:ea typeface="Tahoma" pitchFamily="34" charset="0"/>
                <a:cs typeface="Tahoma" pitchFamily="34" charset="0"/>
              </a:rPr>
              <a:t>Decree on Criteria and Procedure for Good Governance has been promulgated and was enacted in 2003 to set the management guidelines and directions for all government agencies.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To fulfill the intent of the Act and the Good Governance principles, we initiated the Public Sector Development Strategic Plan, which aims to systematically prescribe an implementation framework, objectives, strategies and measurements in order to achieve better service quality, rightsizing, high performance and an open bureaucracy through public participation.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Section 3/1 emphasizes that public administration must address the following: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Benefits that accrue to the Thai people</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Results-based management</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Effective administration</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Worthiness of government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De-layering of work processes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Abolishment of unnecessary agencies and functions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Decentralization of missions and resources to local administrative units</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Empowerment in decision-making</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Facilitation of and responsiveness to the needs of the people; and</a:t>
            </a:r>
          </a:p>
          <a:p>
            <a:pPr marL="173635" indent="-173635">
              <a:buFont typeface="Arial" panose="020B0604020202020204" pitchFamily="34" charset="0"/>
              <a:buChar char="•"/>
              <a:defRPr/>
            </a:pPr>
            <a:r>
              <a:rPr lang="en-US" sz="1000" dirty="0">
                <a:latin typeface="Tahoma" pitchFamily="34" charset="0"/>
                <a:ea typeface="Tahoma" pitchFamily="34" charset="0"/>
                <a:cs typeface="Tahoma" pitchFamily="34" charset="0"/>
              </a:rPr>
              <a:t>Accountability for endorsements.</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with regard to the Royal Decree on Good Governance, the Thai Government has installed the Results-Based Management (RBM) system which aims to promote efficient and effective implementation. Within the RBM system, a Strategy Map had to be elaborated, comprising vision, mission, strategic issues, objectives and strategies. Moreover, the use of Balanced Scorecard will measure the organization’s performance in four</a:t>
            </a:r>
          </a:p>
          <a:p>
            <a:pPr>
              <a:defRPr/>
            </a:pPr>
            <a:r>
              <a:rPr lang="en-US" sz="1000" dirty="0">
                <a:latin typeface="Tahoma" pitchFamily="34" charset="0"/>
                <a:ea typeface="Tahoma" pitchFamily="34" charset="0"/>
                <a:cs typeface="Tahoma" pitchFamily="34" charset="0"/>
              </a:rPr>
              <a:t>dimensions. Key Performance Indicators (KPIs) will be used to evaluate each dimension to meet objectives in conjunction with vision and mission. These tools are used to transform organizational strategies into action and will also be used as the basis for making performance agreement between Ministers and Permanent Secretaries for the further evaluation. </a:t>
            </a:r>
          </a:p>
          <a:p>
            <a:pPr>
              <a:defRPr/>
            </a:pPr>
            <a:endParaRPr lang="en-US" sz="1000" dirty="0">
              <a:latin typeface="Tahoma" pitchFamily="34" charset="0"/>
              <a:ea typeface="Tahoma" pitchFamily="34" charset="0"/>
              <a:cs typeface="Tahoma" pitchFamily="34" charset="0"/>
            </a:endParaRPr>
          </a:p>
          <a:p>
            <a:pPr>
              <a:defRPr/>
            </a:pPr>
            <a:r>
              <a:rPr lang="en-US" sz="1000" dirty="0">
                <a:latin typeface="Tahoma" pitchFamily="34" charset="0"/>
                <a:ea typeface="Tahoma" pitchFamily="34" charset="0"/>
                <a:cs typeface="Tahoma" pitchFamily="34" charset="0"/>
              </a:rPr>
              <a:t>The  Royal Decree on Criteria and Procedures for Good Governance,</a:t>
            </a:r>
          </a:p>
          <a:p>
            <a:pPr>
              <a:defRPr/>
            </a:pPr>
            <a:r>
              <a:rPr lang="en-US" sz="1000" dirty="0">
                <a:latin typeface="Tahoma" pitchFamily="34" charset="0"/>
                <a:ea typeface="Tahoma" pitchFamily="34" charset="0"/>
                <a:cs typeface="Tahoma" pitchFamily="34" charset="0"/>
              </a:rPr>
              <a:t>promulgated and enacted in 2003, sets the criteria and management directions to enable government </a:t>
            </a:r>
          </a:p>
          <a:p>
            <a:pPr>
              <a:defRPr/>
            </a:pPr>
            <a:r>
              <a:rPr lang="en-US" sz="1000" dirty="0">
                <a:latin typeface="Tahoma" pitchFamily="34" charset="0"/>
                <a:ea typeface="Tahoma" pitchFamily="34" charset="0"/>
                <a:cs typeface="Tahoma" pitchFamily="34" charset="0"/>
              </a:rPr>
              <a:t>agencies to bring about change, respond to public needs, and improve service quality through </a:t>
            </a:r>
          </a:p>
          <a:p>
            <a:pPr>
              <a:defRPr/>
            </a:pPr>
            <a:r>
              <a:rPr lang="en-US" sz="1000" dirty="0">
                <a:latin typeface="Tahoma" pitchFamily="34" charset="0"/>
                <a:ea typeface="Tahoma" pitchFamily="34" charset="0"/>
                <a:cs typeface="Tahoma" pitchFamily="34" charset="0"/>
              </a:rPr>
              <a:t>rightsizing, a focus on high performance, and the  creation of an open bureaucracy through public </a:t>
            </a:r>
          </a:p>
          <a:p>
            <a:pPr>
              <a:defRPr/>
            </a:pPr>
            <a:r>
              <a:rPr lang="en-US" sz="1000" dirty="0">
                <a:latin typeface="Tahoma" pitchFamily="34" charset="0"/>
                <a:ea typeface="Tahoma" pitchFamily="34" charset="0"/>
                <a:cs typeface="Tahoma" pitchFamily="34" charset="0"/>
              </a:rPr>
              <a:t>participation. </a:t>
            </a:r>
          </a:p>
          <a:p>
            <a:pPr>
              <a:defRPr/>
            </a:pPr>
            <a:endParaRPr lang="th-TH" sz="1000" dirty="0"/>
          </a:p>
        </p:txBody>
      </p:sp>
      <p:sp>
        <p:nvSpPr>
          <p:cNvPr id="162820" name="Slide Number Placeholder 3"/>
          <p:cNvSpPr>
            <a:spLocks noGrp="1"/>
          </p:cNvSpPr>
          <p:nvPr>
            <p:ph type="sldNum" sz="quarter" idx="5"/>
          </p:nvPr>
        </p:nvSpPr>
        <p:spPr bwMode="auto">
          <a:noFill/>
          <a:ln>
            <a:miter lim="800000"/>
            <a:headEnd/>
            <a:tailEnd/>
          </a:ln>
        </p:spPr>
        <p:txBody>
          <a:bodyPr/>
          <a:lstStyle/>
          <a:p>
            <a:fld id="{3F7484B5-EC2D-43DF-8410-B059E2AF0FA9}" type="slidenum">
              <a:rPr lang="th-TH" altLang="th-TH"/>
              <a:pPr/>
              <a:t>15</a:t>
            </a:fld>
            <a:endParaRPr lang="th-TH" altLang="th-TH"/>
          </a:p>
        </p:txBody>
      </p:sp>
    </p:spTree>
    <p:extLst>
      <p:ext uri="{BB962C8B-B14F-4D97-AF65-F5344CB8AC3E}">
        <p14:creationId xmlns:p14="http://schemas.microsoft.com/office/powerpoint/2010/main" val="6563532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CD150BA7-13E3-4694-AC0D-418FC2D28370}" type="slidenum">
              <a:rPr lang="th-TH" smtClean="0"/>
              <a:pPr/>
              <a:t>16</a:t>
            </a:fld>
            <a:endParaRPr lang="th-TH"/>
          </a:p>
        </p:txBody>
      </p:sp>
    </p:spTree>
    <p:extLst>
      <p:ext uri="{BB962C8B-B14F-4D97-AF65-F5344CB8AC3E}">
        <p14:creationId xmlns:p14="http://schemas.microsoft.com/office/powerpoint/2010/main" val="18271248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CD150BA7-13E3-4694-AC0D-418FC2D28370}" type="slidenum">
              <a:rPr lang="th-TH" smtClean="0"/>
              <a:pPr/>
              <a:t>17</a:t>
            </a:fld>
            <a:endParaRPr lang="th-TH"/>
          </a:p>
        </p:txBody>
      </p:sp>
    </p:spTree>
    <p:extLst>
      <p:ext uri="{BB962C8B-B14F-4D97-AF65-F5344CB8AC3E}">
        <p14:creationId xmlns:p14="http://schemas.microsoft.com/office/powerpoint/2010/main" val="29461220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ts val="810"/>
              </a:lnSpc>
            </a:pPr>
            <a:endParaRPr lang="en-US" dirty="0"/>
          </a:p>
        </p:txBody>
      </p:sp>
      <p:sp>
        <p:nvSpPr>
          <p:cNvPr id="4" name="Slide Number Placeholder 3"/>
          <p:cNvSpPr>
            <a:spLocks noGrp="1"/>
          </p:cNvSpPr>
          <p:nvPr>
            <p:ph type="sldNum" sz="quarter" idx="10"/>
          </p:nvPr>
        </p:nvSpPr>
        <p:spPr/>
        <p:txBody>
          <a:bodyPr/>
          <a:lstStyle/>
          <a:p>
            <a:fld id="{2964C197-F2EC-4792-88B0-A8B72B8392B3}" type="slidenum">
              <a:rPr lang="th-TH" smtClean="0">
                <a:solidFill>
                  <a:prstClr val="black"/>
                </a:solidFill>
              </a:rPr>
              <a:pPr/>
              <a:t>18</a:t>
            </a:fld>
            <a:endParaRPr lang="th-TH">
              <a:solidFill>
                <a:prstClr val="black"/>
              </a:solidFill>
            </a:endParaRPr>
          </a:p>
        </p:txBody>
      </p:sp>
    </p:spTree>
    <p:extLst>
      <p:ext uri="{BB962C8B-B14F-4D97-AF65-F5344CB8AC3E}">
        <p14:creationId xmlns:p14="http://schemas.microsoft.com/office/powerpoint/2010/main" val="3571562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20</a:t>
            </a:fld>
            <a:endParaRPr lang="th-TH">
              <a:solidFill>
                <a:prstClr val="black"/>
              </a:solidFill>
            </a:endParaRPr>
          </a:p>
        </p:txBody>
      </p:sp>
    </p:spTree>
    <p:extLst>
      <p:ext uri="{BB962C8B-B14F-4D97-AF65-F5344CB8AC3E}">
        <p14:creationId xmlns:p14="http://schemas.microsoft.com/office/powerpoint/2010/main" val="35805501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26</a:t>
            </a:fld>
            <a:endParaRPr lang="th-TH">
              <a:solidFill>
                <a:prstClr val="black"/>
              </a:solidFill>
            </a:endParaRPr>
          </a:p>
        </p:txBody>
      </p:sp>
    </p:spTree>
    <p:extLst>
      <p:ext uri="{BB962C8B-B14F-4D97-AF65-F5344CB8AC3E}">
        <p14:creationId xmlns:p14="http://schemas.microsoft.com/office/powerpoint/2010/main" val="192320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27</a:t>
            </a:fld>
            <a:endParaRPr lang="th-TH">
              <a:solidFill>
                <a:prstClr val="black"/>
              </a:solidFill>
            </a:endParaRPr>
          </a:p>
        </p:txBody>
      </p:sp>
    </p:spTree>
    <p:extLst>
      <p:ext uri="{BB962C8B-B14F-4D97-AF65-F5344CB8AC3E}">
        <p14:creationId xmlns:p14="http://schemas.microsoft.com/office/powerpoint/2010/main" val="192320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150BA7-13E3-4694-AC0D-418FC2D28370}" type="slidenum">
              <a:rPr lang="th-TH" smtClean="0"/>
              <a:pPr/>
              <a:t>28</a:t>
            </a:fld>
            <a:endParaRPr lang="th-TH"/>
          </a:p>
        </p:txBody>
      </p:sp>
    </p:spTree>
    <p:extLst>
      <p:ext uri="{BB962C8B-B14F-4D97-AF65-F5344CB8AC3E}">
        <p14:creationId xmlns:p14="http://schemas.microsoft.com/office/powerpoint/2010/main" val="1594675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D150BA7-13E3-4694-AC0D-418FC2D28370}" type="slidenum">
              <a:rPr lang="th-TH" smtClean="0">
                <a:solidFill>
                  <a:prstClr val="black"/>
                </a:solidFill>
              </a:rPr>
              <a:pPr/>
              <a:t>29</a:t>
            </a:fld>
            <a:endParaRPr lang="th-TH">
              <a:solidFill>
                <a:prstClr val="black"/>
              </a:solidFill>
            </a:endParaRPr>
          </a:p>
        </p:txBody>
      </p:sp>
    </p:spTree>
    <p:extLst>
      <p:ext uri="{BB962C8B-B14F-4D97-AF65-F5344CB8AC3E}">
        <p14:creationId xmlns:p14="http://schemas.microsoft.com/office/powerpoint/2010/main" val="402793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CD150BA7-13E3-4694-AC0D-418FC2D28370}" type="slidenum">
              <a:rPr lang="th-TH" smtClean="0"/>
              <a:pPr/>
              <a:t>31</a:t>
            </a:fld>
            <a:endParaRPr lang="th-TH"/>
          </a:p>
        </p:txBody>
      </p:sp>
    </p:spTree>
    <p:extLst>
      <p:ext uri="{BB962C8B-B14F-4D97-AF65-F5344CB8AC3E}">
        <p14:creationId xmlns:p14="http://schemas.microsoft.com/office/powerpoint/2010/main" val="29293807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32</a:t>
            </a:fld>
            <a:endParaRPr lang="th-TH">
              <a:solidFill>
                <a:prstClr val="black"/>
              </a:solidFill>
            </a:endParaRPr>
          </a:p>
        </p:txBody>
      </p:sp>
    </p:spTree>
    <p:extLst>
      <p:ext uri="{BB962C8B-B14F-4D97-AF65-F5344CB8AC3E}">
        <p14:creationId xmlns:p14="http://schemas.microsoft.com/office/powerpoint/2010/main" val="11090012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FA96E82B-754D-4B34-BFA5-862C7D8BBD0D}" type="slidenum">
              <a:rPr lang="th-TH" smtClean="0">
                <a:solidFill>
                  <a:prstClr val="black"/>
                </a:solidFill>
              </a:rPr>
              <a:pPr/>
              <a:t>33</a:t>
            </a:fld>
            <a:endParaRPr lang="th-TH">
              <a:solidFill>
                <a:prstClr val="black"/>
              </a:solidFill>
            </a:endParaRPr>
          </a:p>
        </p:txBody>
      </p:sp>
    </p:spTree>
    <p:extLst>
      <p:ext uri="{BB962C8B-B14F-4D97-AF65-F5344CB8AC3E}">
        <p14:creationId xmlns:p14="http://schemas.microsoft.com/office/powerpoint/2010/main" val="35796738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9"/>
          <p:cNvSpPr>
            <a:spLocks noChangeArrowheads="1"/>
          </p:cNvSpPr>
          <p:nvPr userDrawn="1"/>
        </p:nvSpPr>
        <p:spPr bwMode="auto">
          <a:xfrm>
            <a:off x="0" y="2552700"/>
            <a:ext cx="9139238" cy="1687513"/>
          </a:xfrm>
          <a:prstGeom prst="rect">
            <a:avLst/>
          </a:prstGeom>
          <a:solidFill>
            <a:schemeClr val="bg1">
              <a:lumMod val="85000"/>
            </a:schemeClr>
          </a:solidFill>
          <a:ln>
            <a:noFill/>
          </a:ln>
          <a:extLst/>
        </p:spPr>
        <p:txBody>
          <a:bodyPr wrap="none" lIns="91373" tIns="45688" rIns="91373" bIns="45688" anchor="ctr"/>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3" name="Line 31"/>
          <p:cNvSpPr>
            <a:spLocks noChangeShapeType="1"/>
          </p:cNvSpPr>
          <p:nvPr userDrawn="1"/>
        </p:nvSpPr>
        <p:spPr bwMode="auto">
          <a:xfrm>
            <a:off x="0" y="4335463"/>
            <a:ext cx="9144000"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fontAlgn="base">
              <a:spcBef>
                <a:spcPct val="0"/>
              </a:spcBef>
              <a:spcAft>
                <a:spcPct val="0"/>
              </a:spcAft>
            </a:pPr>
            <a:endParaRPr lang="th-TH">
              <a:solidFill>
                <a:prstClr val="black"/>
              </a:solidFill>
              <a:latin typeface="Arial" pitchFamily="34" charset="0"/>
              <a:cs typeface="Angsana New" pitchFamily="18" charset="-34"/>
            </a:endParaRPr>
          </a:p>
        </p:txBody>
      </p:sp>
      <p:sp>
        <p:nvSpPr>
          <p:cNvPr id="4" name="Line 31"/>
          <p:cNvSpPr>
            <a:spLocks noChangeShapeType="1"/>
          </p:cNvSpPr>
          <p:nvPr userDrawn="1"/>
        </p:nvSpPr>
        <p:spPr bwMode="auto">
          <a:xfrm>
            <a:off x="0" y="2463800"/>
            <a:ext cx="9144000"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fontAlgn="base">
              <a:spcBef>
                <a:spcPct val="0"/>
              </a:spcBef>
              <a:spcAft>
                <a:spcPct val="0"/>
              </a:spcAft>
            </a:pPr>
            <a:endParaRPr lang="th-TH">
              <a:solidFill>
                <a:prstClr val="black"/>
              </a:solidFill>
              <a:latin typeface="Arial" pitchFamily="34" charset="0"/>
              <a:cs typeface="Angsana New" pitchFamily="18" charset="-34"/>
            </a:endParaRPr>
          </a:p>
        </p:txBody>
      </p:sp>
      <p:sp>
        <p:nvSpPr>
          <p:cNvPr id="6" name="Date Placeholder 3"/>
          <p:cNvSpPr>
            <a:spLocks noGrp="1"/>
          </p:cNvSpPr>
          <p:nvPr>
            <p:ph type="dt" sz="half" idx="10"/>
          </p:nvPr>
        </p:nvSpPr>
        <p:spPr/>
        <p:txBody>
          <a:bodyPr/>
          <a:lstStyle>
            <a:lvl1pPr>
              <a:defRPr/>
            </a:lvl1pPr>
          </a:lstStyle>
          <a:p>
            <a:pPr>
              <a:defRPr/>
            </a:pPr>
            <a:fld id="{FC2E6C2C-0DF8-4997-8B47-EDB93BF9AF2A}" type="datetime1">
              <a:rPr lang="th-TH" smtClean="0">
                <a:solidFill>
                  <a:prstClr val="black">
                    <a:tint val="75000"/>
                  </a:prstClr>
                </a:solidFill>
              </a:rPr>
              <a:pPr>
                <a:defRPr/>
              </a:pPr>
              <a:t>14/02/60</a:t>
            </a:fld>
            <a:endParaRPr lang="th-TH">
              <a:solidFill>
                <a:prstClr val="black">
                  <a:tint val="75000"/>
                </a:prstClr>
              </a:solidFill>
            </a:endParaRPr>
          </a:p>
        </p:txBody>
      </p:sp>
      <p:sp>
        <p:nvSpPr>
          <p:cNvPr id="7"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8" name="Slide Number Placeholder 5"/>
          <p:cNvSpPr>
            <a:spLocks noGrp="1"/>
          </p:cNvSpPr>
          <p:nvPr>
            <p:ph type="sldNum" sz="quarter" idx="12"/>
          </p:nvPr>
        </p:nvSpPr>
        <p:spPr/>
        <p:txBody>
          <a:bodyPr/>
          <a:lstStyle>
            <a:lvl1pPr>
              <a:defRPr/>
            </a:lvl1pPr>
          </a:lstStyle>
          <a:p>
            <a:pPr>
              <a:defRPr/>
            </a:pPr>
            <a:fld id="{1DAAC1A6-6730-4E1B-8377-1FAA6B5C3E3B}" type="slidenum">
              <a:rPr lang="th-TH">
                <a:solidFill>
                  <a:prstClr val="black">
                    <a:tint val="75000"/>
                  </a:prstClr>
                </a:solidFill>
              </a:rPr>
              <a:pPr>
                <a:defRPr/>
              </a:pPr>
              <a:t>‹#›</a:t>
            </a:fld>
            <a:endParaRPr lang="th-TH">
              <a:solidFill>
                <a:prstClr val="black">
                  <a:tint val="75000"/>
                </a:prstClr>
              </a:solidFill>
            </a:endParaRPr>
          </a:p>
        </p:txBody>
      </p:sp>
      <p:pic>
        <p:nvPicPr>
          <p:cNvPr id="9" name="Picture 2" descr="C:\Users\ASUS\Desktop\1480833538801.png"/>
          <p:cNvPicPr>
            <a:picLocks noChangeAspect="1" noChangeArrowheads="1"/>
          </p:cNvPicPr>
          <p:nvPr userDrawn="1"/>
        </p:nvPicPr>
        <p:blipFill>
          <a:blip r:embed="rId2" cstate="print"/>
          <a:srcRect/>
          <a:stretch>
            <a:fillRect/>
          </a:stretch>
        </p:blipFill>
        <p:spPr bwMode="auto">
          <a:xfrm>
            <a:off x="4130090" y="5895027"/>
            <a:ext cx="930182" cy="782191"/>
          </a:xfrm>
          <a:prstGeom prst="rect">
            <a:avLst/>
          </a:prstGeom>
          <a:noFill/>
        </p:spPr>
      </p:pic>
    </p:spTree>
    <p:extLst>
      <p:ext uri="{BB962C8B-B14F-4D97-AF65-F5344CB8AC3E}">
        <p14:creationId xmlns:p14="http://schemas.microsoft.com/office/powerpoint/2010/main" val="3651923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470A1601-CE0B-4467-87DC-D88A76D8F64F}" type="datetime1">
              <a:rPr lang="th-TH" smtClean="0">
                <a:solidFill>
                  <a:prstClr val="black">
                    <a:tint val="75000"/>
                  </a:prstClr>
                </a:solidFill>
              </a:rPr>
              <a:pPr>
                <a:def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D7FAF90-6982-400C-9FFC-100244E24F2D}" type="slidenum">
              <a:rPr lang="th-TH">
                <a:solidFill>
                  <a:prstClr val="black">
                    <a:tint val="75000"/>
                  </a:prstClr>
                </a:solidFill>
              </a:rPr>
              <a:pPr>
                <a:defRPr/>
              </a:pPr>
              <a:t>‹#›</a:t>
            </a:fld>
            <a:endParaRPr lang="th-TH">
              <a:solidFill>
                <a:prstClr val="black">
                  <a:tint val="75000"/>
                </a:prstClr>
              </a:solidFill>
            </a:endParaRPr>
          </a:p>
        </p:txBody>
      </p:sp>
    </p:spTree>
    <p:extLst>
      <p:ext uri="{BB962C8B-B14F-4D97-AF65-F5344CB8AC3E}">
        <p14:creationId xmlns:p14="http://schemas.microsoft.com/office/powerpoint/2010/main" val="3979650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Line 31"/>
          <p:cNvSpPr>
            <a:spLocks noChangeShapeType="1"/>
          </p:cNvSpPr>
          <p:nvPr userDrawn="1"/>
        </p:nvSpPr>
        <p:spPr bwMode="auto">
          <a:xfrm>
            <a:off x="0" y="4011613"/>
            <a:ext cx="9148763"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fontAlgn="base">
              <a:spcBef>
                <a:spcPct val="0"/>
              </a:spcBef>
              <a:spcAft>
                <a:spcPct val="0"/>
              </a:spcAft>
            </a:pPr>
            <a:endParaRPr lang="th-TH">
              <a:solidFill>
                <a:prstClr val="black"/>
              </a:solidFill>
              <a:latin typeface="Arial" pitchFamily="34" charset="0"/>
              <a:cs typeface="Angsana New" pitchFamily="18" charset="-34"/>
            </a:endParaRPr>
          </a:p>
        </p:txBody>
      </p:sp>
      <p:sp>
        <p:nvSpPr>
          <p:cNvPr id="4" name="Rectangle 3"/>
          <p:cNvSpPr/>
          <p:nvPr userDrawn="1"/>
        </p:nvSpPr>
        <p:spPr>
          <a:xfrm>
            <a:off x="4763" y="3259138"/>
            <a:ext cx="9144000" cy="68103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400" b="1" dirty="0">
                <a:solidFill>
                  <a:srgbClr val="2E2E9C"/>
                </a:solidFill>
              </a:rPr>
              <a:t>MAKE</a:t>
            </a:r>
            <a:r>
              <a:rPr lang="en-US" b="1" dirty="0">
                <a:solidFill>
                  <a:srgbClr val="2E2E9C"/>
                </a:solidFill>
              </a:rPr>
              <a:t> SIMPLE </a:t>
            </a:r>
            <a:r>
              <a:rPr lang="en-US" sz="1400" b="1" dirty="0">
                <a:solidFill>
                  <a:srgbClr val="2E2E9C"/>
                </a:solidFill>
              </a:rPr>
              <a:t>BE</a:t>
            </a:r>
            <a:r>
              <a:rPr lang="en-US" b="1" dirty="0">
                <a:solidFill>
                  <a:srgbClr val="2E2E9C"/>
                </a:solidFill>
              </a:rPr>
              <a:t> MODERN</a:t>
            </a:r>
            <a:endParaRPr lang="th-TH" b="1" dirty="0">
              <a:solidFill>
                <a:srgbClr val="2E2E9C"/>
              </a:solidFill>
            </a:endParaRPr>
          </a:p>
        </p:txBody>
      </p:sp>
      <p:pic>
        <p:nvPicPr>
          <p:cNvPr id="5" name="Picture 2" descr="C:\Users\ASUS\Desktop\1480833538801.png"/>
          <p:cNvPicPr>
            <a:picLocks noChangeAspect="1" noChangeArrowheads="1"/>
          </p:cNvPicPr>
          <p:nvPr userDrawn="1"/>
        </p:nvPicPr>
        <p:blipFill>
          <a:blip r:embed="rId2" cstate="print"/>
          <a:srcRect/>
          <a:stretch>
            <a:fillRect/>
          </a:stretch>
        </p:blipFill>
        <p:spPr bwMode="auto">
          <a:xfrm>
            <a:off x="3941686" y="2015231"/>
            <a:ext cx="1314404" cy="1105285"/>
          </a:xfrm>
          <a:prstGeom prst="rect">
            <a:avLst/>
          </a:prstGeom>
          <a:noFill/>
        </p:spPr>
      </p:pic>
    </p:spTree>
    <p:extLst>
      <p:ext uri="{BB962C8B-B14F-4D97-AF65-F5344CB8AC3E}">
        <p14:creationId xmlns:p14="http://schemas.microsoft.com/office/powerpoint/2010/main" val="80568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87B52EBE-AE79-40FA-A877-1C05B7FEF886}"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481FBAE4-F3BC-4456-B2C0-5CF442142172}" type="slidenum">
              <a:rPr lang="th-TH"/>
              <a:pPr>
                <a:defRPr/>
              </a:pPr>
              <a:t>‹#›</a:t>
            </a:fld>
            <a:endParaRPr lang="th-TH"/>
          </a:p>
        </p:txBody>
      </p:sp>
    </p:spTree>
    <p:extLst>
      <p:ext uri="{BB962C8B-B14F-4D97-AF65-F5344CB8AC3E}">
        <p14:creationId xmlns:p14="http://schemas.microsoft.com/office/powerpoint/2010/main" val="1640526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080131C-5AFA-4581-BFDA-506CE8A8CD99}"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7DFABB75-99CC-42AF-9030-2BB2B6E1A970}" type="slidenum">
              <a:rPr lang="th-TH"/>
              <a:pPr>
                <a:defRPr/>
              </a:pPr>
              <a:t>‹#›</a:t>
            </a:fld>
            <a:endParaRPr lang="th-TH"/>
          </a:p>
        </p:txBody>
      </p:sp>
    </p:spTree>
    <p:extLst>
      <p:ext uri="{BB962C8B-B14F-4D97-AF65-F5344CB8AC3E}">
        <p14:creationId xmlns:p14="http://schemas.microsoft.com/office/powerpoint/2010/main" val="3555923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3"/>
          <p:cNvSpPr>
            <a:spLocks noGrp="1"/>
          </p:cNvSpPr>
          <p:nvPr>
            <p:ph type="dt" sz="half" idx="10"/>
          </p:nvPr>
        </p:nvSpPr>
        <p:spPr/>
        <p:txBody>
          <a:bodyPr/>
          <a:lstStyle>
            <a:lvl1pPr>
              <a:defRPr/>
            </a:lvl1pPr>
          </a:lstStyle>
          <a:p>
            <a:pPr>
              <a:defRPr/>
            </a:pPr>
            <a:fld id="{8C54019B-A934-4F26-BD5E-6718B080525B}"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377EE43D-5965-406D-9D29-4B64C033E3AC}" type="slidenum">
              <a:rPr lang="th-TH"/>
              <a:pPr>
                <a:defRPr/>
              </a:pPr>
              <a:t>‹#›</a:t>
            </a:fld>
            <a:endParaRPr lang="th-TH"/>
          </a:p>
        </p:txBody>
      </p:sp>
    </p:spTree>
    <p:extLst>
      <p:ext uri="{BB962C8B-B14F-4D97-AF65-F5344CB8AC3E}">
        <p14:creationId xmlns:p14="http://schemas.microsoft.com/office/powerpoint/2010/main" val="3854914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3"/>
          <p:cNvSpPr>
            <a:spLocks noGrp="1"/>
          </p:cNvSpPr>
          <p:nvPr>
            <p:ph type="dt" sz="half" idx="10"/>
          </p:nvPr>
        </p:nvSpPr>
        <p:spPr/>
        <p:txBody>
          <a:bodyPr/>
          <a:lstStyle>
            <a:lvl1pPr>
              <a:defRPr/>
            </a:lvl1pPr>
          </a:lstStyle>
          <a:p>
            <a:pPr>
              <a:defRPr/>
            </a:pPr>
            <a:fld id="{ED4EA3F9-EF05-4D5C-8803-025BF328577D}" type="datetime1">
              <a:rPr lang="th-TH" smtClean="0"/>
              <a:pPr>
                <a:defRPr/>
              </a:pPr>
              <a:t>14/02/60</a:t>
            </a:fld>
            <a:endParaRPr lang="th-TH"/>
          </a:p>
        </p:txBody>
      </p:sp>
      <p:sp>
        <p:nvSpPr>
          <p:cNvPr id="8" name="Footer Placeholder 4"/>
          <p:cNvSpPr>
            <a:spLocks noGrp="1"/>
          </p:cNvSpPr>
          <p:nvPr>
            <p:ph type="ftr" sz="quarter" idx="11"/>
          </p:nvPr>
        </p:nvSpPr>
        <p:spPr/>
        <p:txBody>
          <a:bodyPr/>
          <a:lstStyle>
            <a:lvl1pPr>
              <a:defRPr/>
            </a:lvl1pPr>
          </a:lstStyle>
          <a:p>
            <a:pPr>
              <a:defRPr/>
            </a:pPr>
            <a:endParaRPr lang="th-TH"/>
          </a:p>
        </p:txBody>
      </p:sp>
      <p:sp>
        <p:nvSpPr>
          <p:cNvPr id="9" name="Slide Number Placeholder 5"/>
          <p:cNvSpPr>
            <a:spLocks noGrp="1"/>
          </p:cNvSpPr>
          <p:nvPr>
            <p:ph type="sldNum" sz="quarter" idx="12"/>
          </p:nvPr>
        </p:nvSpPr>
        <p:spPr/>
        <p:txBody>
          <a:bodyPr/>
          <a:lstStyle>
            <a:lvl1pPr>
              <a:defRPr/>
            </a:lvl1pPr>
          </a:lstStyle>
          <a:p>
            <a:pPr>
              <a:defRPr/>
            </a:pPr>
            <a:fld id="{E7BFB44D-E980-47AD-91D0-7B051B072AE8}" type="slidenum">
              <a:rPr lang="th-TH"/>
              <a:pPr>
                <a:defRPr/>
              </a:pPr>
              <a:t>‹#›</a:t>
            </a:fld>
            <a:endParaRPr lang="th-TH"/>
          </a:p>
        </p:txBody>
      </p:sp>
    </p:spTree>
    <p:extLst>
      <p:ext uri="{BB962C8B-B14F-4D97-AF65-F5344CB8AC3E}">
        <p14:creationId xmlns:p14="http://schemas.microsoft.com/office/powerpoint/2010/main" val="3959899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3"/>
          <p:cNvSpPr>
            <a:spLocks noGrp="1"/>
          </p:cNvSpPr>
          <p:nvPr>
            <p:ph type="dt" sz="half" idx="10"/>
          </p:nvPr>
        </p:nvSpPr>
        <p:spPr/>
        <p:txBody>
          <a:bodyPr/>
          <a:lstStyle>
            <a:lvl1pPr>
              <a:defRPr/>
            </a:lvl1pPr>
          </a:lstStyle>
          <a:p>
            <a:pPr>
              <a:defRPr/>
            </a:pPr>
            <a:fld id="{D6BE042F-B755-464B-880F-60C7E953F123}" type="datetime1">
              <a:rPr lang="th-TH" smtClean="0"/>
              <a:pPr>
                <a:defRPr/>
              </a:pPr>
              <a:t>14/02/60</a:t>
            </a:fld>
            <a:endParaRPr lang="th-TH"/>
          </a:p>
        </p:txBody>
      </p:sp>
      <p:sp>
        <p:nvSpPr>
          <p:cNvPr id="4" name="Footer Placeholder 4"/>
          <p:cNvSpPr>
            <a:spLocks noGrp="1"/>
          </p:cNvSpPr>
          <p:nvPr>
            <p:ph type="ftr" sz="quarter" idx="11"/>
          </p:nvPr>
        </p:nvSpPr>
        <p:spPr/>
        <p:txBody>
          <a:bodyPr/>
          <a:lstStyle>
            <a:lvl1pPr>
              <a:defRPr/>
            </a:lvl1pPr>
          </a:lstStyle>
          <a:p>
            <a:pPr>
              <a:defRPr/>
            </a:pPr>
            <a:endParaRPr lang="th-TH"/>
          </a:p>
        </p:txBody>
      </p:sp>
      <p:sp>
        <p:nvSpPr>
          <p:cNvPr id="5" name="Slide Number Placeholder 5"/>
          <p:cNvSpPr>
            <a:spLocks noGrp="1"/>
          </p:cNvSpPr>
          <p:nvPr>
            <p:ph type="sldNum" sz="quarter" idx="12"/>
          </p:nvPr>
        </p:nvSpPr>
        <p:spPr/>
        <p:txBody>
          <a:bodyPr/>
          <a:lstStyle>
            <a:lvl1pPr>
              <a:defRPr/>
            </a:lvl1pPr>
          </a:lstStyle>
          <a:p>
            <a:pPr>
              <a:defRPr/>
            </a:pPr>
            <a:fld id="{014016FA-844A-4CFA-91B2-36CAA938AB40}" type="slidenum">
              <a:rPr lang="th-TH"/>
              <a:pPr>
                <a:defRPr/>
              </a:pPr>
              <a:t>‹#›</a:t>
            </a:fld>
            <a:endParaRPr lang="th-TH"/>
          </a:p>
        </p:txBody>
      </p:sp>
    </p:spTree>
    <p:extLst>
      <p:ext uri="{BB962C8B-B14F-4D97-AF65-F5344CB8AC3E}">
        <p14:creationId xmlns:p14="http://schemas.microsoft.com/office/powerpoint/2010/main" val="31002856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5007B32-70F5-4C14-B516-5851C26F5552}" type="datetime1">
              <a:rPr lang="th-TH" smtClean="0"/>
              <a:pPr>
                <a:defRPr/>
              </a:pPr>
              <a:t>14/02/60</a:t>
            </a:fld>
            <a:endParaRPr lang="th-TH"/>
          </a:p>
        </p:txBody>
      </p:sp>
      <p:sp>
        <p:nvSpPr>
          <p:cNvPr id="3" name="Footer Placeholder 4"/>
          <p:cNvSpPr>
            <a:spLocks noGrp="1"/>
          </p:cNvSpPr>
          <p:nvPr>
            <p:ph type="ftr" sz="quarter" idx="11"/>
          </p:nvPr>
        </p:nvSpPr>
        <p:spPr/>
        <p:txBody>
          <a:bodyPr/>
          <a:lstStyle>
            <a:lvl1pPr>
              <a:defRPr/>
            </a:lvl1pPr>
          </a:lstStyle>
          <a:p>
            <a:pPr>
              <a:defRPr/>
            </a:pPr>
            <a:endParaRPr lang="th-TH"/>
          </a:p>
        </p:txBody>
      </p:sp>
      <p:sp>
        <p:nvSpPr>
          <p:cNvPr id="4" name="Slide Number Placeholder 5"/>
          <p:cNvSpPr>
            <a:spLocks noGrp="1"/>
          </p:cNvSpPr>
          <p:nvPr>
            <p:ph type="sldNum" sz="quarter" idx="12"/>
          </p:nvPr>
        </p:nvSpPr>
        <p:spPr/>
        <p:txBody>
          <a:bodyPr/>
          <a:lstStyle>
            <a:lvl1pPr>
              <a:defRPr/>
            </a:lvl1pPr>
          </a:lstStyle>
          <a:p>
            <a:pPr>
              <a:defRPr/>
            </a:pPr>
            <a:fld id="{DA620415-83B3-4EE4-A113-B50C6DC1A6D2}" type="slidenum">
              <a:rPr lang="th-TH"/>
              <a:pPr>
                <a:defRPr/>
              </a:pPr>
              <a:t>‹#›</a:t>
            </a:fld>
            <a:endParaRPr lang="th-TH"/>
          </a:p>
        </p:txBody>
      </p:sp>
    </p:spTree>
    <p:extLst>
      <p:ext uri="{BB962C8B-B14F-4D97-AF65-F5344CB8AC3E}">
        <p14:creationId xmlns:p14="http://schemas.microsoft.com/office/powerpoint/2010/main" val="8407147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EFFB4CF7-BE19-4D3C-A7E4-8341C8CD215F}"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52CC23D6-B931-49B9-A290-E14DBA84EFF3}" type="slidenum">
              <a:rPr lang="th-TH"/>
              <a:pPr>
                <a:defRPr/>
              </a:pPr>
              <a:t>‹#›</a:t>
            </a:fld>
            <a:endParaRPr lang="th-TH"/>
          </a:p>
        </p:txBody>
      </p:sp>
    </p:spTree>
    <p:extLst>
      <p:ext uri="{BB962C8B-B14F-4D97-AF65-F5344CB8AC3E}">
        <p14:creationId xmlns:p14="http://schemas.microsoft.com/office/powerpoint/2010/main" val="2670611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A34354F-D0C1-408F-AC2F-16B0CB4C931B}"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a:defRPr/>
            </a:lvl1pPr>
          </a:lstStyle>
          <a:p>
            <a:pPr>
              <a:defRPr/>
            </a:pPr>
            <a:endParaRPr lang="th-TH"/>
          </a:p>
        </p:txBody>
      </p:sp>
      <p:sp>
        <p:nvSpPr>
          <p:cNvPr id="7" name="Slide Number Placeholder 5"/>
          <p:cNvSpPr>
            <a:spLocks noGrp="1"/>
          </p:cNvSpPr>
          <p:nvPr>
            <p:ph type="sldNum" sz="quarter" idx="12"/>
          </p:nvPr>
        </p:nvSpPr>
        <p:spPr/>
        <p:txBody>
          <a:bodyPr/>
          <a:lstStyle>
            <a:lvl1pPr>
              <a:defRPr/>
            </a:lvl1pPr>
          </a:lstStyle>
          <a:p>
            <a:pPr>
              <a:defRPr/>
            </a:pPr>
            <a:fld id="{15548E0E-0179-497D-8E78-0B5B9C60EFAD}" type="slidenum">
              <a:rPr lang="th-TH"/>
              <a:pPr>
                <a:defRPr/>
              </a:pPr>
              <a:t>‹#›</a:t>
            </a:fld>
            <a:endParaRPr lang="th-TH"/>
          </a:p>
        </p:txBody>
      </p:sp>
    </p:spTree>
    <p:extLst>
      <p:ext uri="{BB962C8B-B14F-4D97-AF65-F5344CB8AC3E}">
        <p14:creationId xmlns:p14="http://schemas.microsoft.com/office/powerpoint/2010/main" val="35904054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A17B01B9-B67F-46C1-BD31-93AD39FC6B59}"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8BD2F987-321C-45C9-8BA7-ACF67FCBB19E}" type="slidenum">
              <a:rPr lang="th-TH"/>
              <a:pPr>
                <a:defRPr/>
              </a:pPr>
              <a:t>‹#›</a:t>
            </a:fld>
            <a:endParaRPr lang="th-TH"/>
          </a:p>
        </p:txBody>
      </p:sp>
    </p:spTree>
    <p:extLst>
      <p:ext uri="{BB962C8B-B14F-4D97-AF65-F5344CB8AC3E}">
        <p14:creationId xmlns:p14="http://schemas.microsoft.com/office/powerpoint/2010/main" val="8356506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lvl1pPr>
              <a:defRPr/>
            </a:lvl1pPr>
          </a:lstStyle>
          <a:p>
            <a:pPr>
              <a:defRPr/>
            </a:pPr>
            <a:fld id="{FCEE9695-9778-46ED-98C5-A612B689616D}"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a:defRPr/>
            </a:lvl1pPr>
          </a:lstStyle>
          <a:p>
            <a:pPr>
              <a:defRPr/>
            </a:pPr>
            <a:endParaRPr lang="th-TH"/>
          </a:p>
        </p:txBody>
      </p:sp>
      <p:sp>
        <p:nvSpPr>
          <p:cNvPr id="6" name="Slide Number Placeholder 5"/>
          <p:cNvSpPr>
            <a:spLocks noGrp="1"/>
          </p:cNvSpPr>
          <p:nvPr>
            <p:ph type="sldNum" sz="quarter" idx="12"/>
          </p:nvPr>
        </p:nvSpPr>
        <p:spPr/>
        <p:txBody>
          <a:bodyPr/>
          <a:lstStyle>
            <a:lvl1pPr>
              <a:defRPr/>
            </a:lvl1pPr>
          </a:lstStyle>
          <a:p>
            <a:pPr>
              <a:defRPr/>
            </a:pPr>
            <a:fld id="{B6175342-CE4A-4478-A589-BB0370D14AC8}" type="slidenum">
              <a:rPr lang="th-TH"/>
              <a:pPr>
                <a:defRPr/>
              </a:pPr>
              <a:t>‹#›</a:t>
            </a:fld>
            <a:endParaRPr lang="th-TH"/>
          </a:p>
        </p:txBody>
      </p:sp>
    </p:spTree>
    <p:extLst>
      <p:ext uri="{BB962C8B-B14F-4D97-AF65-F5344CB8AC3E}">
        <p14:creationId xmlns:p14="http://schemas.microsoft.com/office/powerpoint/2010/main" val="34352804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2E48E614-D4FE-4A76-A90F-F6C1DF1E9EFD}"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a:xfrm>
            <a:off x="7040563" y="6356350"/>
            <a:ext cx="2057400" cy="365125"/>
          </a:xfrm>
        </p:spPr>
        <p:txBody>
          <a:bodyPr/>
          <a:lstStyle>
            <a:lvl1pPr eaLnBrk="0" hangingPunct="0">
              <a:defRPr>
                <a:solidFill>
                  <a:srgbClr val="3B3838"/>
                </a:solidFill>
                <a:latin typeface="Tahoma" panose="020B0604030504040204" pitchFamily="34" charset="0"/>
                <a:cs typeface="Tahoma" panose="020B0604030504040204" pitchFamily="34" charset="0"/>
              </a:defRPr>
            </a:lvl1pPr>
          </a:lstStyle>
          <a:p>
            <a:pPr>
              <a:defRPr/>
            </a:pPr>
            <a:fld id="{DF98F716-349F-430D-B1E7-8AB17CA96719}" type="slidenum">
              <a:rPr lang="th-TH" altLang="th-TH"/>
              <a:pPr>
                <a:defRPr/>
              </a:pPr>
              <a:t>‹#›</a:t>
            </a:fld>
            <a:endParaRPr lang="th-TH" altLang="th-TH"/>
          </a:p>
        </p:txBody>
      </p:sp>
    </p:spTree>
    <p:extLst>
      <p:ext uri="{BB962C8B-B14F-4D97-AF65-F5344CB8AC3E}">
        <p14:creationId xmlns:p14="http://schemas.microsoft.com/office/powerpoint/2010/main" val="23446581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B31E8739-F473-4BC6-BCDC-71B1AC105B81}"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a:xfrm>
            <a:off x="7010400" y="6356350"/>
            <a:ext cx="2057400" cy="365125"/>
          </a:xfrm>
        </p:spPr>
        <p:txBody>
          <a:bodyPr/>
          <a:lstStyle>
            <a:lvl1pPr eaLnBrk="0" hangingPunct="0">
              <a:defRPr/>
            </a:lvl1pPr>
          </a:lstStyle>
          <a:p>
            <a:pPr>
              <a:defRPr/>
            </a:pPr>
            <a:fld id="{9846CFC2-BE73-481F-B3A5-85523086F3E1}" type="slidenum">
              <a:rPr lang="th-TH" altLang="th-TH"/>
              <a:pPr>
                <a:defRPr/>
              </a:pPr>
              <a:t>‹#›</a:t>
            </a:fld>
            <a:endParaRPr lang="th-TH" altLang="th-TH"/>
          </a:p>
        </p:txBody>
      </p:sp>
    </p:spTree>
    <p:extLst>
      <p:ext uri="{BB962C8B-B14F-4D97-AF65-F5344CB8AC3E}">
        <p14:creationId xmlns:p14="http://schemas.microsoft.com/office/powerpoint/2010/main" val="281439161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eaLnBrk="0" hangingPunct="0">
              <a:defRPr/>
            </a:lvl1pPr>
          </a:lstStyle>
          <a:p>
            <a:pPr>
              <a:defRPr/>
            </a:pPr>
            <a:fld id="{17C00A95-FD43-41DE-8037-8E5B863FCEB7}"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a:xfrm>
            <a:off x="7010400" y="6356350"/>
            <a:ext cx="2057400" cy="365125"/>
          </a:xfrm>
        </p:spPr>
        <p:txBody>
          <a:bodyPr/>
          <a:lstStyle>
            <a:lvl1pPr eaLnBrk="0" hangingPunct="0">
              <a:defRPr/>
            </a:lvl1pPr>
          </a:lstStyle>
          <a:p>
            <a:pPr>
              <a:defRPr/>
            </a:pPr>
            <a:fld id="{63CE4875-FBFE-4105-9F8F-C0471E9AF61C}" type="slidenum">
              <a:rPr lang="th-TH" altLang="th-TH"/>
              <a:pPr>
                <a:defRPr/>
              </a:pPr>
              <a:t>‹#›</a:t>
            </a:fld>
            <a:endParaRPr lang="th-TH" altLang="th-TH"/>
          </a:p>
        </p:txBody>
      </p:sp>
    </p:spTree>
    <p:extLst>
      <p:ext uri="{BB962C8B-B14F-4D97-AF65-F5344CB8AC3E}">
        <p14:creationId xmlns:p14="http://schemas.microsoft.com/office/powerpoint/2010/main" val="3461825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eaLnBrk="0" hangingPunct="0">
              <a:defRPr/>
            </a:lvl1pPr>
          </a:lstStyle>
          <a:p>
            <a:pPr>
              <a:defRPr/>
            </a:pPr>
            <a:fld id="{A8ECB28A-9575-449A-8322-E5E8A6BAA442}"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pPr>
              <a:defRPr/>
            </a:pPr>
            <a:fld id="{90E84137-A909-422A-AB6E-72A34D1ACB73}" type="slidenum">
              <a:rPr lang="th-TH" altLang="th-TH"/>
              <a:pPr>
                <a:defRPr/>
              </a:pPr>
              <a:t>‹#›</a:t>
            </a:fld>
            <a:endParaRPr lang="th-TH" altLang="th-TH"/>
          </a:p>
        </p:txBody>
      </p:sp>
    </p:spTree>
    <p:extLst>
      <p:ext uri="{BB962C8B-B14F-4D97-AF65-F5344CB8AC3E}">
        <p14:creationId xmlns:p14="http://schemas.microsoft.com/office/powerpoint/2010/main" val="3470716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eaLnBrk="0" hangingPunct="0">
              <a:defRPr/>
            </a:lvl1pPr>
          </a:lstStyle>
          <a:p>
            <a:pPr>
              <a:defRPr/>
            </a:pPr>
            <a:fld id="{4EC608AD-58A8-4767-BE05-97FA69F27F5D}" type="datetime1">
              <a:rPr lang="th-TH" smtClean="0"/>
              <a:pPr>
                <a:defRPr/>
              </a:pPr>
              <a:t>14/02/60</a:t>
            </a:fld>
            <a:endParaRPr lang="th-TH"/>
          </a:p>
        </p:txBody>
      </p:sp>
      <p:sp>
        <p:nvSpPr>
          <p:cNvPr id="8" name="Footer Placeholder 4"/>
          <p:cNvSpPr>
            <a:spLocks noGrp="1"/>
          </p:cNvSpPr>
          <p:nvPr>
            <p:ph type="ftr" sz="quarter" idx="11"/>
          </p:nvPr>
        </p:nvSpPr>
        <p:spPr/>
        <p:txBody>
          <a:bodyPr/>
          <a:lstStyle>
            <a:lvl1pPr eaLnBrk="0" hangingPunct="0">
              <a:defRPr/>
            </a:lvl1pPr>
          </a:lstStyle>
          <a:p>
            <a:pPr>
              <a:defRPr/>
            </a:pPr>
            <a:endParaRPr lang="th-TH"/>
          </a:p>
        </p:txBody>
      </p:sp>
      <p:sp>
        <p:nvSpPr>
          <p:cNvPr id="9" name="Slide Number Placeholder 5"/>
          <p:cNvSpPr>
            <a:spLocks noGrp="1"/>
          </p:cNvSpPr>
          <p:nvPr>
            <p:ph type="sldNum" sz="quarter" idx="12"/>
          </p:nvPr>
        </p:nvSpPr>
        <p:spPr/>
        <p:txBody>
          <a:bodyPr/>
          <a:lstStyle>
            <a:lvl1pPr eaLnBrk="0" hangingPunct="0">
              <a:defRPr/>
            </a:lvl1pPr>
          </a:lstStyle>
          <a:p>
            <a:pPr>
              <a:defRPr/>
            </a:pPr>
            <a:fld id="{94F1E249-FE9B-40CC-8A1E-DE2A168F8745}" type="slidenum">
              <a:rPr lang="th-TH" altLang="th-TH"/>
              <a:pPr>
                <a:defRPr/>
              </a:pPr>
              <a:t>‹#›</a:t>
            </a:fld>
            <a:endParaRPr lang="th-TH" altLang="th-TH"/>
          </a:p>
        </p:txBody>
      </p:sp>
    </p:spTree>
    <p:extLst>
      <p:ext uri="{BB962C8B-B14F-4D97-AF65-F5344CB8AC3E}">
        <p14:creationId xmlns:p14="http://schemas.microsoft.com/office/powerpoint/2010/main" val="2517664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eaLnBrk="0" hangingPunct="0">
              <a:defRPr/>
            </a:lvl1pPr>
          </a:lstStyle>
          <a:p>
            <a:pPr>
              <a:defRPr/>
            </a:pPr>
            <a:fld id="{B27C3B24-FB94-4602-A582-8CBA82737C95}" type="datetime1">
              <a:rPr lang="th-TH" smtClean="0"/>
              <a:pPr>
                <a:defRPr/>
              </a:pPr>
              <a:t>14/02/60</a:t>
            </a:fld>
            <a:endParaRPr lang="th-TH"/>
          </a:p>
        </p:txBody>
      </p:sp>
      <p:sp>
        <p:nvSpPr>
          <p:cNvPr id="4" name="Footer Placeholder 3"/>
          <p:cNvSpPr>
            <a:spLocks noGrp="1"/>
          </p:cNvSpPr>
          <p:nvPr>
            <p:ph type="ftr" sz="quarter" idx="11"/>
          </p:nvPr>
        </p:nvSpPr>
        <p:spPr/>
        <p:txBody>
          <a:bodyPr/>
          <a:lstStyle>
            <a:lvl1pPr eaLnBrk="0" hangingPunct="0">
              <a:defRPr/>
            </a:lvl1pPr>
          </a:lstStyle>
          <a:p>
            <a:pPr>
              <a:defRPr/>
            </a:pPr>
            <a:endParaRPr lang="th-TH"/>
          </a:p>
        </p:txBody>
      </p:sp>
      <p:sp>
        <p:nvSpPr>
          <p:cNvPr id="5" name="Slide Number Placeholder 4"/>
          <p:cNvSpPr>
            <a:spLocks noGrp="1"/>
          </p:cNvSpPr>
          <p:nvPr>
            <p:ph type="sldNum" sz="quarter" idx="12"/>
          </p:nvPr>
        </p:nvSpPr>
        <p:spPr>
          <a:xfrm>
            <a:off x="7031038" y="6356350"/>
            <a:ext cx="2057400" cy="365125"/>
          </a:xfrm>
        </p:spPr>
        <p:txBody>
          <a:bodyPr/>
          <a:lstStyle>
            <a:lvl1pPr eaLnBrk="0" hangingPunct="0">
              <a:defRPr/>
            </a:lvl1pPr>
          </a:lstStyle>
          <a:p>
            <a:pPr>
              <a:defRPr/>
            </a:pPr>
            <a:fld id="{9B443783-53CC-408B-BFF8-C34D7EDFA77A}" type="slidenum">
              <a:rPr lang="th-TH" altLang="th-TH"/>
              <a:pPr>
                <a:defRPr/>
              </a:pPr>
              <a:t>‹#›</a:t>
            </a:fld>
            <a:endParaRPr lang="th-TH" altLang="th-TH"/>
          </a:p>
        </p:txBody>
      </p:sp>
    </p:spTree>
    <p:extLst>
      <p:ext uri="{BB962C8B-B14F-4D97-AF65-F5344CB8AC3E}">
        <p14:creationId xmlns:p14="http://schemas.microsoft.com/office/powerpoint/2010/main" val="17291576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eaLnBrk="0" hangingPunct="0">
              <a:defRPr/>
            </a:lvl1pPr>
          </a:lstStyle>
          <a:p>
            <a:pPr>
              <a:defRPr/>
            </a:pPr>
            <a:fld id="{D7E93BAF-AB5D-4965-A71E-B42424A0F172}" type="datetime1">
              <a:rPr lang="th-TH" smtClean="0"/>
              <a:pPr>
                <a:defRPr/>
              </a:pPr>
              <a:t>14/02/60</a:t>
            </a:fld>
            <a:endParaRPr lang="th-TH"/>
          </a:p>
        </p:txBody>
      </p:sp>
      <p:sp>
        <p:nvSpPr>
          <p:cNvPr id="3" name="Footer Placeholder 2"/>
          <p:cNvSpPr>
            <a:spLocks noGrp="1"/>
          </p:cNvSpPr>
          <p:nvPr>
            <p:ph type="ftr" sz="quarter" idx="11"/>
          </p:nvPr>
        </p:nvSpPr>
        <p:spPr/>
        <p:txBody>
          <a:bodyPr/>
          <a:lstStyle>
            <a:lvl1pPr eaLnBrk="0" hangingPunct="0">
              <a:defRPr/>
            </a:lvl1pPr>
          </a:lstStyle>
          <a:p>
            <a:pPr>
              <a:defRPr/>
            </a:pPr>
            <a:endParaRPr lang="th-TH"/>
          </a:p>
        </p:txBody>
      </p:sp>
      <p:sp>
        <p:nvSpPr>
          <p:cNvPr id="4" name="Slide Number Placeholder 3"/>
          <p:cNvSpPr>
            <a:spLocks noGrp="1"/>
          </p:cNvSpPr>
          <p:nvPr>
            <p:ph type="sldNum" sz="quarter" idx="12"/>
          </p:nvPr>
        </p:nvSpPr>
        <p:spPr>
          <a:xfrm>
            <a:off x="7019925" y="6356350"/>
            <a:ext cx="2057400" cy="365125"/>
          </a:xfrm>
        </p:spPr>
        <p:txBody>
          <a:bodyPr/>
          <a:lstStyle>
            <a:lvl1pPr eaLnBrk="0" hangingPunct="0">
              <a:defRPr sz="1000">
                <a:latin typeface="Tahoma" panose="020B0604030504040204" pitchFamily="34" charset="0"/>
                <a:cs typeface="Tahoma" panose="020B0604030504040204" pitchFamily="34" charset="0"/>
              </a:defRPr>
            </a:lvl1pPr>
          </a:lstStyle>
          <a:p>
            <a:pPr>
              <a:defRPr/>
            </a:pPr>
            <a:fld id="{78C4FC67-E36D-458E-BC27-A170CA27DBEB}" type="slidenum">
              <a:rPr lang="th-TH" altLang="th-TH"/>
              <a:pPr>
                <a:defRPr/>
              </a:pPr>
              <a:t>‹#›</a:t>
            </a:fld>
            <a:endParaRPr lang="th-TH" altLang="th-TH"/>
          </a:p>
        </p:txBody>
      </p:sp>
    </p:spTree>
    <p:extLst>
      <p:ext uri="{BB962C8B-B14F-4D97-AF65-F5344CB8AC3E}">
        <p14:creationId xmlns:p14="http://schemas.microsoft.com/office/powerpoint/2010/main" val="14489378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eaLnBrk="0" hangingPunct="0">
              <a:defRPr/>
            </a:lvl1pPr>
          </a:lstStyle>
          <a:p>
            <a:pPr>
              <a:defRPr/>
            </a:pPr>
            <a:fld id="{EF29D495-F79F-4840-8F33-B23C859F04A8}"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pPr>
              <a:defRPr/>
            </a:pPr>
            <a:fld id="{53CD6FBD-B800-4E1F-A9AF-B99F7CC36687}" type="slidenum">
              <a:rPr lang="th-TH" altLang="th-TH"/>
              <a:pPr>
                <a:defRPr/>
              </a:pPr>
              <a:t>‹#›</a:t>
            </a:fld>
            <a:endParaRPr lang="th-TH" altLang="th-TH"/>
          </a:p>
        </p:txBody>
      </p:sp>
    </p:spTree>
    <p:extLst>
      <p:ext uri="{BB962C8B-B14F-4D97-AF65-F5344CB8AC3E}">
        <p14:creationId xmlns:p14="http://schemas.microsoft.com/office/powerpoint/2010/main" val="417825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eaLnBrk="0" hangingPunct="0">
              <a:defRPr/>
            </a:lvl1pPr>
          </a:lstStyle>
          <a:p>
            <a:pPr>
              <a:defRPr/>
            </a:pPr>
            <a:fld id="{9E85ED92-ADD7-446E-85D8-D6A189781444}"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pPr>
              <a:defRPr/>
            </a:pPr>
            <a:fld id="{CDDA2FDF-B7DC-478F-B8D0-4F2A4E4552DF}" type="slidenum">
              <a:rPr lang="th-TH" altLang="th-TH"/>
              <a:pPr>
                <a:defRPr/>
              </a:pPr>
              <a:t>‹#›</a:t>
            </a:fld>
            <a:endParaRPr lang="th-TH" altLang="th-TH"/>
          </a:p>
        </p:txBody>
      </p:sp>
    </p:spTree>
    <p:extLst>
      <p:ext uri="{BB962C8B-B14F-4D97-AF65-F5344CB8AC3E}">
        <p14:creationId xmlns:p14="http://schemas.microsoft.com/office/powerpoint/2010/main" val="5476601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BD62FEF3-85C2-4534-B5C7-17C7A4102479}"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pPr>
              <a:defRPr/>
            </a:pPr>
            <a:fld id="{B624FBBD-AA14-4293-916B-7B9E49E2EB35}" type="slidenum">
              <a:rPr lang="th-TH" altLang="th-TH"/>
              <a:pPr>
                <a:defRPr/>
              </a:pPr>
              <a:t>‹#›</a:t>
            </a:fld>
            <a:endParaRPr lang="th-TH" altLang="th-TH"/>
          </a:p>
        </p:txBody>
      </p:sp>
    </p:spTree>
    <p:extLst>
      <p:ext uri="{BB962C8B-B14F-4D97-AF65-F5344CB8AC3E}">
        <p14:creationId xmlns:p14="http://schemas.microsoft.com/office/powerpoint/2010/main" val="20080279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CC45AE34-B7CE-4E62-AA2C-4BA7FC564975}"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pPr>
              <a:defRPr/>
            </a:pPr>
            <a:fld id="{2223CF73-A316-4EE1-A328-EB70FC1D6FB1}" type="slidenum">
              <a:rPr lang="th-TH" altLang="th-TH"/>
              <a:pPr>
                <a:defRPr/>
              </a:pPr>
              <a:t>‹#›</a:t>
            </a:fld>
            <a:endParaRPr lang="th-TH" altLang="th-TH"/>
          </a:p>
        </p:txBody>
      </p:sp>
    </p:spTree>
    <p:extLst>
      <p:ext uri="{BB962C8B-B14F-4D97-AF65-F5344CB8AC3E}">
        <p14:creationId xmlns:p14="http://schemas.microsoft.com/office/powerpoint/2010/main" val="373465858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C741A0CE-8D5F-4DD9-BF58-36F732BD3F33}"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fld id="{E375724D-2A99-447E-9933-DCC590C48191}" type="slidenum">
              <a:rPr lang="th-TH" altLang="th-TH"/>
              <a:pPr/>
              <a:t>‹#›</a:t>
            </a:fld>
            <a:endParaRPr lang="th-TH" altLang="th-TH"/>
          </a:p>
        </p:txBody>
      </p:sp>
    </p:spTree>
    <p:extLst>
      <p:ext uri="{BB962C8B-B14F-4D97-AF65-F5344CB8AC3E}">
        <p14:creationId xmlns:p14="http://schemas.microsoft.com/office/powerpoint/2010/main" val="14162306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C193BC59-3327-4608-83A2-1469639A9614}"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fld id="{208E02CF-221D-4A61-BC19-067A485D7B4B}" type="slidenum">
              <a:rPr lang="th-TH" altLang="th-TH"/>
              <a:pPr/>
              <a:t>‹#›</a:t>
            </a:fld>
            <a:endParaRPr lang="th-TH" altLang="th-TH"/>
          </a:p>
        </p:txBody>
      </p:sp>
    </p:spTree>
    <p:extLst>
      <p:ext uri="{BB962C8B-B14F-4D97-AF65-F5344CB8AC3E}">
        <p14:creationId xmlns:p14="http://schemas.microsoft.com/office/powerpoint/2010/main" val="7619376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eaLnBrk="0" hangingPunct="0">
              <a:defRPr/>
            </a:lvl1pPr>
          </a:lstStyle>
          <a:p>
            <a:pPr>
              <a:defRPr/>
            </a:pPr>
            <a:fld id="{6D2E5CEC-9039-49F9-8047-A65DD2EB7892}"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fld id="{CD8A9790-A91C-4680-8219-B38D33B59BCB}" type="slidenum">
              <a:rPr lang="th-TH" altLang="th-TH"/>
              <a:pPr/>
              <a:t>‹#›</a:t>
            </a:fld>
            <a:endParaRPr lang="th-TH" altLang="th-TH"/>
          </a:p>
        </p:txBody>
      </p:sp>
    </p:spTree>
    <p:extLst>
      <p:ext uri="{BB962C8B-B14F-4D97-AF65-F5344CB8AC3E}">
        <p14:creationId xmlns:p14="http://schemas.microsoft.com/office/powerpoint/2010/main" val="53385935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0"/>
          </p:nvPr>
        </p:nvSpPr>
        <p:spPr/>
        <p:txBody>
          <a:bodyPr/>
          <a:lstStyle>
            <a:lvl1pPr eaLnBrk="0" hangingPunct="0">
              <a:defRPr/>
            </a:lvl1pPr>
          </a:lstStyle>
          <a:p>
            <a:pPr>
              <a:defRPr/>
            </a:pPr>
            <a:fld id="{E34D037D-1DF6-4393-8FEC-924C1D123905}"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fld id="{6C7D9491-9758-416A-B72D-A418367F9C03}" type="slidenum">
              <a:rPr lang="th-TH" altLang="th-TH"/>
              <a:pPr/>
              <a:t>‹#›</a:t>
            </a:fld>
            <a:endParaRPr lang="th-TH" altLang="th-TH"/>
          </a:p>
        </p:txBody>
      </p:sp>
    </p:spTree>
    <p:extLst>
      <p:ext uri="{BB962C8B-B14F-4D97-AF65-F5344CB8AC3E}">
        <p14:creationId xmlns:p14="http://schemas.microsoft.com/office/powerpoint/2010/main" val="40127905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lvl1pPr eaLnBrk="0" hangingPunct="0">
              <a:defRPr/>
            </a:lvl1pPr>
          </a:lstStyle>
          <a:p>
            <a:pPr>
              <a:defRPr/>
            </a:pPr>
            <a:fld id="{279F5D08-A9F7-4DA5-8556-5B4245A16C83}" type="datetime1">
              <a:rPr lang="th-TH" smtClean="0"/>
              <a:pPr>
                <a:defRPr/>
              </a:pPr>
              <a:t>14/02/60</a:t>
            </a:fld>
            <a:endParaRPr lang="th-TH"/>
          </a:p>
        </p:txBody>
      </p:sp>
      <p:sp>
        <p:nvSpPr>
          <p:cNvPr id="8" name="Footer Placeholder 4"/>
          <p:cNvSpPr>
            <a:spLocks noGrp="1"/>
          </p:cNvSpPr>
          <p:nvPr>
            <p:ph type="ftr" sz="quarter" idx="11"/>
          </p:nvPr>
        </p:nvSpPr>
        <p:spPr/>
        <p:txBody>
          <a:bodyPr/>
          <a:lstStyle>
            <a:lvl1pPr eaLnBrk="0" hangingPunct="0">
              <a:defRPr/>
            </a:lvl1pPr>
          </a:lstStyle>
          <a:p>
            <a:pPr>
              <a:defRPr/>
            </a:pPr>
            <a:endParaRPr lang="th-TH"/>
          </a:p>
        </p:txBody>
      </p:sp>
      <p:sp>
        <p:nvSpPr>
          <p:cNvPr id="9" name="Slide Number Placeholder 5"/>
          <p:cNvSpPr>
            <a:spLocks noGrp="1"/>
          </p:cNvSpPr>
          <p:nvPr>
            <p:ph type="sldNum" sz="quarter" idx="12"/>
          </p:nvPr>
        </p:nvSpPr>
        <p:spPr/>
        <p:txBody>
          <a:bodyPr/>
          <a:lstStyle>
            <a:lvl1pPr eaLnBrk="0" hangingPunct="0">
              <a:defRPr/>
            </a:lvl1pPr>
          </a:lstStyle>
          <a:p>
            <a:fld id="{BF716B0A-A7E6-4E49-8265-62805D3A251B}" type="slidenum">
              <a:rPr lang="th-TH" altLang="th-TH"/>
              <a:pPr/>
              <a:t>‹#›</a:t>
            </a:fld>
            <a:endParaRPr lang="th-TH" altLang="th-TH"/>
          </a:p>
        </p:txBody>
      </p:sp>
    </p:spTree>
    <p:extLst>
      <p:ext uri="{BB962C8B-B14F-4D97-AF65-F5344CB8AC3E}">
        <p14:creationId xmlns:p14="http://schemas.microsoft.com/office/powerpoint/2010/main" val="42257413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eaLnBrk="0" hangingPunct="0">
              <a:defRPr/>
            </a:lvl1pPr>
          </a:lstStyle>
          <a:p>
            <a:pPr>
              <a:defRPr/>
            </a:pPr>
            <a:fld id="{64275710-26C4-43B3-B500-A992F10EB050}" type="datetime1">
              <a:rPr lang="th-TH" smtClean="0"/>
              <a:pPr>
                <a:defRPr/>
              </a:pPr>
              <a:t>14/02/60</a:t>
            </a:fld>
            <a:endParaRPr lang="th-TH"/>
          </a:p>
        </p:txBody>
      </p:sp>
      <p:sp>
        <p:nvSpPr>
          <p:cNvPr id="4" name="Footer Placeholder 4"/>
          <p:cNvSpPr>
            <a:spLocks noGrp="1"/>
          </p:cNvSpPr>
          <p:nvPr>
            <p:ph type="ftr" sz="quarter" idx="11"/>
          </p:nvPr>
        </p:nvSpPr>
        <p:spPr/>
        <p:txBody>
          <a:bodyPr/>
          <a:lstStyle>
            <a:lvl1pPr eaLnBrk="0" hangingPunct="0">
              <a:defRPr/>
            </a:lvl1pPr>
          </a:lstStyle>
          <a:p>
            <a:pPr>
              <a:defRPr/>
            </a:pPr>
            <a:endParaRPr lang="th-TH"/>
          </a:p>
        </p:txBody>
      </p:sp>
      <p:sp>
        <p:nvSpPr>
          <p:cNvPr id="5" name="Slide Number Placeholder 5"/>
          <p:cNvSpPr>
            <a:spLocks noGrp="1"/>
          </p:cNvSpPr>
          <p:nvPr>
            <p:ph type="sldNum" sz="quarter" idx="12"/>
          </p:nvPr>
        </p:nvSpPr>
        <p:spPr/>
        <p:txBody>
          <a:bodyPr/>
          <a:lstStyle>
            <a:lvl1pPr eaLnBrk="0" hangingPunct="0">
              <a:defRPr/>
            </a:lvl1pPr>
          </a:lstStyle>
          <a:p>
            <a:fld id="{CC309983-A677-454D-AA1B-2A0F0081E497}" type="slidenum">
              <a:rPr lang="th-TH" altLang="th-TH"/>
              <a:pPr/>
              <a:t>‹#›</a:t>
            </a:fld>
            <a:endParaRPr lang="th-TH" altLang="th-TH"/>
          </a:p>
        </p:txBody>
      </p:sp>
    </p:spTree>
    <p:extLst>
      <p:ext uri="{BB962C8B-B14F-4D97-AF65-F5344CB8AC3E}">
        <p14:creationId xmlns:p14="http://schemas.microsoft.com/office/powerpoint/2010/main" val="293742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0" hangingPunct="0">
              <a:defRPr/>
            </a:lvl1pPr>
          </a:lstStyle>
          <a:p>
            <a:pPr>
              <a:defRPr/>
            </a:pPr>
            <a:fld id="{50A5EF3E-49B5-4A99-99A0-8E3DC4CA20C0}" type="datetime1">
              <a:rPr lang="th-TH" smtClean="0"/>
              <a:pPr>
                <a:defRPr/>
              </a:pPr>
              <a:t>14/02/60</a:t>
            </a:fld>
            <a:endParaRPr lang="th-TH"/>
          </a:p>
        </p:txBody>
      </p:sp>
      <p:sp>
        <p:nvSpPr>
          <p:cNvPr id="3" name="Footer Placeholder 4"/>
          <p:cNvSpPr>
            <a:spLocks noGrp="1"/>
          </p:cNvSpPr>
          <p:nvPr>
            <p:ph type="ftr" sz="quarter" idx="11"/>
          </p:nvPr>
        </p:nvSpPr>
        <p:spPr/>
        <p:txBody>
          <a:bodyPr/>
          <a:lstStyle>
            <a:lvl1pPr eaLnBrk="0" hangingPunct="0">
              <a:defRPr/>
            </a:lvl1pPr>
          </a:lstStyle>
          <a:p>
            <a:pPr>
              <a:defRPr/>
            </a:pPr>
            <a:endParaRPr lang="th-TH"/>
          </a:p>
        </p:txBody>
      </p:sp>
      <p:sp>
        <p:nvSpPr>
          <p:cNvPr id="4" name="Slide Number Placeholder 5"/>
          <p:cNvSpPr>
            <a:spLocks noGrp="1"/>
          </p:cNvSpPr>
          <p:nvPr>
            <p:ph type="sldNum" sz="quarter" idx="12"/>
          </p:nvPr>
        </p:nvSpPr>
        <p:spPr/>
        <p:txBody>
          <a:bodyPr/>
          <a:lstStyle>
            <a:lvl1pPr eaLnBrk="0" hangingPunct="0">
              <a:defRPr/>
            </a:lvl1pPr>
          </a:lstStyle>
          <a:p>
            <a:fld id="{616041E8-D1F5-41C1-90EC-7482A2BBCDB0}" type="slidenum">
              <a:rPr lang="th-TH" altLang="th-TH"/>
              <a:pPr/>
              <a:t>‹#›</a:t>
            </a:fld>
            <a:endParaRPr lang="th-TH" altLang="th-TH"/>
          </a:p>
        </p:txBody>
      </p:sp>
    </p:spTree>
    <p:extLst>
      <p:ext uri="{BB962C8B-B14F-4D97-AF65-F5344CB8AC3E}">
        <p14:creationId xmlns:p14="http://schemas.microsoft.com/office/powerpoint/2010/main" val="335491236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eaLnBrk="0" hangingPunct="0">
              <a:defRPr/>
            </a:lvl1pPr>
          </a:lstStyle>
          <a:p>
            <a:pPr>
              <a:defRPr/>
            </a:pPr>
            <a:fld id="{8F320714-14BA-451F-917F-B4C41F5E9499}"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fld id="{159CDC2F-4FDA-4FF4-A8F0-5F65E0B91ED4}" type="slidenum">
              <a:rPr lang="th-TH" altLang="th-TH"/>
              <a:pPr/>
              <a:t>‹#›</a:t>
            </a:fld>
            <a:endParaRPr lang="th-TH" altLang="th-TH"/>
          </a:p>
        </p:txBody>
      </p:sp>
    </p:spTree>
    <p:extLst>
      <p:ext uri="{BB962C8B-B14F-4D97-AF65-F5344CB8AC3E}">
        <p14:creationId xmlns:p14="http://schemas.microsoft.com/office/powerpoint/2010/main" val="784474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eaLnBrk="0" hangingPunct="0">
              <a:defRPr/>
            </a:lvl1pPr>
          </a:lstStyle>
          <a:p>
            <a:pPr>
              <a:defRPr/>
            </a:pPr>
            <a:fld id="{099ACC0D-C305-4030-B874-D9B507A91DDF}" type="datetime1">
              <a:rPr lang="th-TH" smtClean="0"/>
              <a:pPr>
                <a:defRPr/>
              </a:pPr>
              <a:t>14/02/60</a:t>
            </a:fld>
            <a:endParaRPr lang="th-TH"/>
          </a:p>
        </p:txBody>
      </p:sp>
      <p:sp>
        <p:nvSpPr>
          <p:cNvPr id="6" name="Footer Placeholder 4"/>
          <p:cNvSpPr>
            <a:spLocks noGrp="1"/>
          </p:cNvSpPr>
          <p:nvPr>
            <p:ph type="ftr" sz="quarter" idx="11"/>
          </p:nvPr>
        </p:nvSpPr>
        <p:spPr/>
        <p:txBody>
          <a:bodyPr/>
          <a:lstStyle>
            <a:lvl1pPr eaLnBrk="0" hangingPunct="0">
              <a:defRPr/>
            </a:lvl1pPr>
          </a:lstStyle>
          <a:p>
            <a:pPr>
              <a:defRPr/>
            </a:pPr>
            <a:endParaRPr lang="th-TH"/>
          </a:p>
        </p:txBody>
      </p:sp>
      <p:sp>
        <p:nvSpPr>
          <p:cNvPr id="7" name="Slide Number Placeholder 5"/>
          <p:cNvSpPr>
            <a:spLocks noGrp="1"/>
          </p:cNvSpPr>
          <p:nvPr>
            <p:ph type="sldNum" sz="quarter" idx="12"/>
          </p:nvPr>
        </p:nvSpPr>
        <p:spPr/>
        <p:txBody>
          <a:bodyPr/>
          <a:lstStyle>
            <a:lvl1pPr eaLnBrk="0" hangingPunct="0">
              <a:defRPr/>
            </a:lvl1pPr>
          </a:lstStyle>
          <a:p>
            <a:fld id="{0CD5E0E8-0A70-487F-809B-709BE2F8928D}" type="slidenum">
              <a:rPr lang="th-TH" altLang="th-TH"/>
              <a:pPr/>
              <a:t>‹#›</a:t>
            </a:fld>
            <a:endParaRPr lang="th-TH" altLang="th-TH"/>
          </a:p>
        </p:txBody>
      </p:sp>
    </p:spTree>
    <p:extLst>
      <p:ext uri="{BB962C8B-B14F-4D97-AF65-F5344CB8AC3E}">
        <p14:creationId xmlns:p14="http://schemas.microsoft.com/office/powerpoint/2010/main" val="11554542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DBF86C97-E31A-4C32-9605-ECE0F77799AF}"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fld id="{E93B2A5F-C08F-490F-98FF-6AC62FE326ED}" type="slidenum">
              <a:rPr lang="th-TH" altLang="th-TH"/>
              <a:pPr/>
              <a:t>‹#›</a:t>
            </a:fld>
            <a:endParaRPr lang="th-TH" altLang="th-TH"/>
          </a:p>
        </p:txBody>
      </p:sp>
    </p:spTree>
    <p:extLst>
      <p:ext uri="{BB962C8B-B14F-4D97-AF65-F5344CB8AC3E}">
        <p14:creationId xmlns:p14="http://schemas.microsoft.com/office/powerpoint/2010/main" val="270576171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eaLnBrk="0" hangingPunct="0">
              <a:defRPr/>
            </a:lvl1pPr>
          </a:lstStyle>
          <a:p>
            <a:pPr>
              <a:defRPr/>
            </a:pPr>
            <a:fld id="{EA086102-86BA-418B-9C1E-52503D4EFBBB}" type="datetime1">
              <a:rPr lang="th-TH" smtClean="0"/>
              <a:pPr>
                <a:defRPr/>
              </a:pPr>
              <a:t>14/02/60</a:t>
            </a:fld>
            <a:endParaRPr lang="th-TH"/>
          </a:p>
        </p:txBody>
      </p:sp>
      <p:sp>
        <p:nvSpPr>
          <p:cNvPr id="5" name="Footer Placeholder 4"/>
          <p:cNvSpPr>
            <a:spLocks noGrp="1"/>
          </p:cNvSpPr>
          <p:nvPr>
            <p:ph type="ftr" sz="quarter" idx="11"/>
          </p:nvPr>
        </p:nvSpPr>
        <p:spPr/>
        <p:txBody>
          <a:bodyPr/>
          <a:lstStyle>
            <a:lvl1pPr eaLnBrk="0" hangingPunct="0">
              <a:defRPr/>
            </a:lvl1pPr>
          </a:lstStyle>
          <a:p>
            <a:pPr>
              <a:defRPr/>
            </a:pPr>
            <a:endParaRPr lang="th-TH"/>
          </a:p>
        </p:txBody>
      </p:sp>
      <p:sp>
        <p:nvSpPr>
          <p:cNvPr id="6" name="Slide Number Placeholder 5"/>
          <p:cNvSpPr>
            <a:spLocks noGrp="1"/>
          </p:cNvSpPr>
          <p:nvPr>
            <p:ph type="sldNum" sz="quarter" idx="12"/>
          </p:nvPr>
        </p:nvSpPr>
        <p:spPr/>
        <p:txBody>
          <a:bodyPr/>
          <a:lstStyle>
            <a:lvl1pPr eaLnBrk="0" hangingPunct="0">
              <a:defRPr/>
            </a:lvl1pPr>
          </a:lstStyle>
          <a:p>
            <a:fld id="{16164A64-9CBB-416C-9E39-E0099CBE8C0E}" type="slidenum">
              <a:rPr lang="th-TH" altLang="th-TH"/>
              <a:pPr/>
              <a:t>‹#›</a:t>
            </a:fld>
            <a:endParaRPr lang="th-TH" altLang="th-TH"/>
          </a:p>
        </p:txBody>
      </p:sp>
    </p:spTree>
    <p:extLst>
      <p:ext uri="{BB962C8B-B14F-4D97-AF65-F5344CB8AC3E}">
        <p14:creationId xmlns:p14="http://schemas.microsoft.com/office/powerpoint/2010/main" val="1575233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9"/>
          <p:cNvSpPr>
            <a:spLocks noChangeArrowheads="1"/>
          </p:cNvSpPr>
          <p:nvPr userDrawn="1"/>
        </p:nvSpPr>
        <p:spPr bwMode="auto">
          <a:xfrm>
            <a:off x="0" y="1762335"/>
            <a:ext cx="9139238" cy="1685925"/>
          </a:xfrm>
          <a:prstGeom prst="rect">
            <a:avLst/>
          </a:prstGeom>
          <a:solidFill>
            <a:schemeClr val="bg1">
              <a:lumMod val="85000"/>
            </a:schemeClr>
          </a:solidFill>
          <a:ln>
            <a:noFill/>
          </a:ln>
          <a:extLst/>
        </p:spPr>
        <p:txBody>
          <a:bodyPr wrap="none" lIns="84344" tIns="42174" rIns="84344" bIns="42174" anchor="ctr"/>
          <a:lstStyle/>
          <a:p>
            <a:pPr eaLnBrk="0" fontAlgn="base" hangingPunct="0">
              <a:spcBef>
                <a:spcPct val="0"/>
              </a:spcBef>
              <a:spcAft>
                <a:spcPct val="0"/>
              </a:spcAft>
              <a:defRPr/>
            </a:pPr>
            <a:endParaRPr lang="th-TH" sz="1662" dirty="0">
              <a:solidFill>
                <a:srgbClr val="333333"/>
              </a:solidFill>
              <a:latin typeface="Arial" charset="0"/>
              <a:cs typeface="Angsana New" charset="-34"/>
            </a:endParaRPr>
          </a:p>
        </p:txBody>
      </p:sp>
      <p:sp>
        <p:nvSpPr>
          <p:cNvPr id="3" name="Line 31"/>
          <p:cNvSpPr>
            <a:spLocks noChangeShapeType="1"/>
          </p:cNvSpPr>
          <p:nvPr userDrawn="1"/>
        </p:nvSpPr>
        <p:spPr bwMode="auto">
          <a:xfrm>
            <a:off x="0" y="3543504"/>
            <a:ext cx="9144000" cy="0"/>
          </a:xfrm>
          <a:prstGeom prst="line">
            <a:avLst/>
          </a:prstGeom>
          <a:noFill/>
          <a:ln w="76200">
            <a:solidFill>
              <a:srgbClr val="003399"/>
            </a:solidFill>
            <a:round/>
            <a:headEnd/>
            <a:tailEnd/>
          </a:ln>
          <a:effectLst/>
          <a:extLst/>
        </p:spPr>
        <p:txBody>
          <a:bodyPr lIns="84344" tIns="42174" rIns="84344" bIns="42174"/>
          <a:lstStyle/>
          <a:p>
            <a:pPr eaLnBrk="0" fontAlgn="base" hangingPunct="0">
              <a:spcBef>
                <a:spcPct val="0"/>
              </a:spcBef>
              <a:spcAft>
                <a:spcPct val="0"/>
              </a:spcAft>
              <a:defRPr/>
            </a:pPr>
            <a:endParaRPr lang="th-TH" sz="1662" dirty="0">
              <a:solidFill>
                <a:srgbClr val="333333"/>
              </a:solidFill>
              <a:latin typeface="Arial" charset="0"/>
              <a:cs typeface="Angsana New" charset="-34"/>
            </a:endParaRPr>
          </a:p>
        </p:txBody>
      </p:sp>
      <p:sp>
        <p:nvSpPr>
          <p:cNvPr id="4" name="Line 31"/>
          <p:cNvSpPr>
            <a:spLocks noChangeShapeType="1"/>
          </p:cNvSpPr>
          <p:nvPr userDrawn="1"/>
        </p:nvSpPr>
        <p:spPr bwMode="auto">
          <a:xfrm>
            <a:off x="0" y="1673429"/>
            <a:ext cx="9144000" cy="0"/>
          </a:xfrm>
          <a:prstGeom prst="line">
            <a:avLst/>
          </a:prstGeom>
          <a:noFill/>
          <a:ln w="76200">
            <a:solidFill>
              <a:srgbClr val="003399"/>
            </a:solidFill>
            <a:round/>
            <a:headEnd/>
            <a:tailEnd/>
          </a:ln>
          <a:effectLst/>
          <a:extLst/>
        </p:spPr>
        <p:txBody>
          <a:bodyPr lIns="84344" tIns="42174" rIns="84344" bIns="42174"/>
          <a:lstStyle/>
          <a:p>
            <a:pPr eaLnBrk="0" fontAlgn="base" hangingPunct="0">
              <a:spcBef>
                <a:spcPct val="0"/>
              </a:spcBef>
              <a:spcAft>
                <a:spcPct val="0"/>
              </a:spcAft>
              <a:defRPr/>
            </a:pPr>
            <a:endParaRPr lang="th-TH" sz="1662" dirty="0">
              <a:solidFill>
                <a:srgbClr val="333333"/>
              </a:solidFill>
              <a:latin typeface="Arial" charset="0"/>
              <a:cs typeface="Angsana New" charset="-34"/>
            </a:endParaRPr>
          </a:p>
        </p:txBody>
      </p:sp>
      <p:sp>
        <p:nvSpPr>
          <p:cNvPr id="6" name="Rectangle 5"/>
          <p:cNvSpPr/>
          <p:nvPr userDrawn="1"/>
        </p:nvSpPr>
        <p:spPr>
          <a:xfrm>
            <a:off x="4763" y="5702300"/>
            <a:ext cx="9144000" cy="6810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1108" b="1" dirty="0">
                <a:solidFill>
                  <a:srgbClr val="2E2E9C"/>
                </a:solidFill>
                <a:latin typeface="Century Gothic" panose="020B0502020202020204" pitchFamily="34" charset="0"/>
              </a:rPr>
              <a:t>MAKE</a:t>
            </a:r>
            <a:r>
              <a:rPr lang="en-US" sz="2215" b="1" dirty="0">
                <a:solidFill>
                  <a:srgbClr val="2E2E9C"/>
                </a:solidFill>
                <a:latin typeface="Century Gothic" panose="020B0502020202020204" pitchFamily="34" charset="0"/>
              </a:rPr>
              <a:t> SIMPLE </a:t>
            </a:r>
            <a:r>
              <a:rPr lang="en-US" sz="1108" b="1" dirty="0">
                <a:solidFill>
                  <a:srgbClr val="2E2E9C"/>
                </a:solidFill>
                <a:latin typeface="Century Gothic" panose="020B0502020202020204" pitchFamily="34" charset="0"/>
              </a:rPr>
              <a:t>BE</a:t>
            </a:r>
            <a:r>
              <a:rPr lang="en-US" sz="2215" b="1" dirty="0">
                <a:solidFill>
                  <a:srgbClr val="2E2E9C"/>
                </a:solidFill>
                <a:latin typeface="Century Gothic" panose="020B0502020202020204" pitchFamily="34" charset="0"/>
              </a:rPr>
              <a:t> MODERN</a:t>
            </a:r>
            <a:endParaRPr lang="th-TH" sz="2215" b="1" dirty="0">
              <a:solidFill>
                <a:srgbClr val="2E2E9C"/>
              </a:solidFill>
              <a:latin typeface="Century Gothic" panose="020B0502020202020204" pitchFamily="34" charset="0"/>
            </a:endParaRPr>
          </a:p>
        </p:txBody>
      </p:sp>
      <p:sp>
        <p:nvSpPr>
          <p:cNvPr id="7" name="Date Placeholder 3"/>
          <p:cNvSpPr>
            <a:spLocks noGrp="1"/>
          </p:cNvSpPr>
          <p:nvPr>
            <p:ph type="dt" sz="half" idx="10"/>
          </p:nvPr>
        </p:nvSpPr>
        <p:spPr/>
        <p:txBody>
          <a:bodyPr/>
          <a:lstStyle>
            <a:lvl1pPr>
              <a:defRPr/>
            </a:lvl1pPr>
          </a:lstStyle>
          <a:p>
            <a:pPr>
              <a:defRPr/>
            </a:pPr>
            <a:fld id="{CA961D79-15AF-4738-9E2F-54325289152B}" type="datetime1">
              <a:rPr lang="th-TH" smtClean="0">
                <a:solidFill>
                  <a:prstClr val="black">
                    <a:tint val="75000"/>
                  </a:prstClr>
                </a:solidFill>
              </a:rPr>
              <a:pPr>
                <a:defRPr/>
              </a:pPr>
              <a:t>14/02/60</a:t>
            </a:fld>
            <a:endParaRPr lang="th-TH">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F6079276-4676-47B9-AAC6-94EF204F283A}" type="slidenum">
              <a:rPr lang="th-TH">
                <a:solidFill>
                  <a:prstClr val="black">
                    <a:tint val="75000"/>
                  </a:prstClr>
                </a:solidFill>
              </a:rPr>
              <a:pPr>
                <a:defRPr/>
              </a:pPr>
              <a:t>‹#›</a:t>
            </a:fld>
            <a:endParaRPr lang="th-TH">
              <a:solidFill>
                <a:prstClr val="black">
                  <a:tint val="75000"/>
                </a:prstClr>
              </a:solidFill>
            </a:endParaRPr>
          </a:p>
        </p:txBody>
      </p:sp>
      <p:sp>
        <p:nvSpPr>
          <p:cNvPr id="10" name="Title 1"/>
          <p:cNvSpPr>
            <a:spLocks noGrp="1"/>
          </p:cNvSpPr>
          <p:nvPr>
            <p:ph type="ctrTitle"/>
          </p:nvPr>
        </p:nvSpPr>
        <p:spPr>
          <a:xfrm>
            <a:off x="245660" y="2047164"/>
            <a:ext cx="8652680" cy="1296539"/>
          </a:xfrm>
        </p:spPr>
        <p:txBody>
          <a:bodyPr anchor="b"/>
          <a:lstStyle>
            <a:lvl1pPr algn="ctr">
              <a:defRPr sz="4000" b="1">
                <a:latin typeface="Tahoma" panose="020B0604030504040204" pitchFamily="34" charset="0"/>
                <a:ea typeface="Tahoma" panose="020B0604030504040204" pitchFamily="34" charset="0"/>
                <a:cs typeface="Tahoma" panose="020B0604030504040204" pitchFamily="34" charset="0"/>
              </a:defRPr>
            </a:lvl1pPr>
          </a:lstStyle>
          <a:p>
            <a:r>
              <a:rPr lang="en-US" dirty="0"/>
              <a:t>Click to edit Master title style</a:t>
            </a:r>
          </a:p>
        </p:txBody>
      </p:sp>
      <p:pic>
        <p:nvPicPr>
          <p:cNvPr id="11" name="Picture 2" descr="C:\Users\ASUS\Desktop\1480833538801.png"/>
          <p:cNvPicPr>
            <a:picLocks noChangeAspect="1" noChangeArrowheads="1"/>
          </p:cNvPicPr>
          <p:nvPr userDrawn="1"/>
        </p:nvPicPr>
        <p:blipFill>
          <a:blip r:embed="rId2" cstate="print"/>
          <a:srcRect/>
          <a:stretch>
            <a:fillRect/>
          </a:stretch>
        </p:blipFill>
        <p:spPr bwMode="auto">
          <a:xfrm>
            <a:off x="4026416" y="4632816"/>
            <a:ext cx="1143140" cy="961269"/>
          </a:xfrm>
          <a:prstGeom prst="rect">
            <a:avLst/>
          </a:prstGeom>
          <a:noFill/>
        </p:spPr>
      </p:pic>
    </p:spTree>
    <p:extLst>
      <p:ext uri="{BB962C8B-B14F-4D97-AF65-F5344CB8AC3E}">
        <p14:creationId xmlns:p14="http://schemas.microsoft.com/office/powerpoint/2010/main" val="321448425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9"/>
          <p:cNvSpPr>
            <a:spLocks noChangeArrowheads="1"/>
          </p:cNvSpPr>
          <p:nvPr userDrawn="1"/>
        </p:nvSpPr>
        <p:spPr bwMode="auto">
          <a:xfrm>
            <a:off x="0" y="2552700"/>
            <a:ext cx="9139238" cy="1687513"/>
          </a:xfrm>
          <a:prstGeom prst="rect">
            <a:avLst/>
          </a:prstGeom>
          <a:solidFill>
            <a:schemeClr val="bg1">
              <a:lumMod val="85000"/>
            </a:schemeClr>
          </a:solidFill>
          <a:ln>
            <a:noFill/>
          </a:ln>
          <a:extLst/>
        </p:spPr>
        <p:txBody>
          <a:bodyPr wrap="none" lIns="91373" tIns="45688" rIns="91373" bIns="45688" anchor="ctr"/>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3" name="Line 31"/>
          <p:cNvSpPr>
            <a:spLocks noChangeShapeType="1"/>
          </p:cNvSpPr>
          <p:nvPr userDrawn="1"/>
        </p:nvSpPr>
        <p:spPr bwMode="auto">
          <a:xfrm>
            <a:off x="0" y="4335463"/>
            <a:ext cx="9144000" cy="0"/>
          </a:xfrm>
          <a:prstGeom prst="line">
            <a:avLst/>
          </a:prstGeom>
          <a:noFill/>
          <a:ln w="76200">
            <a:solidFill>
              <a:srgbClr val="003399"/>
            </a:solidFill>
            <a:round/>
            <a:headEnd/>
            <a:tailEnd/>
          </a:ln>
        </p:spPr>
        <p:txBody>
          <a:bodyPr lIns="91373" tIns="45688" rIns="91373" bIns="45688"/>
          <a:lstStyle/>
          <a:p>
            <a:pPr eaLnBrk="0" fontAlgn="base" hangingPunct="0">
              <a:spcBef>
                <a:spcPct val="0"/>
              </a:spcBef>
              <a:spcAft>
                <a:spcPct val="0"/>
              </a:spcAft>
            </a:pPr>
            <a:endParaRPr lang="th-TH" smtClean="0">
              <a:solidFill>
                <a:prstClr val="black"/>
              </a:solidFill>
              <a:latin typeface="Arial" pitchFamily="34" charset="0"/>
              <a:cs typeface="Angsana New" pitchFamily="18" charset="-34"/>
            </a:endParaRPr>
          </a:p>
        </p:txBody>
      </p:sp>
      <p:sp>
        <p:nvSpPr>
          <p:cNvPr id="4" name="Line 31"/>
          <p:cNvSpPr>
            <a:spLocks noChangeShapeType="1"/>
          </p:cNvSpPr>
          <p:nvPr userDrawn="1"/>
        </p:nvSpPr>
        <p:spPr bwMode="auto">
          <a:xfrm>
            <a:off x="0" y="2463800"/>
            <a:ext cx="9144000" cy="0"/>
          </a:xfrm>
          <a:prstGeom prst="line">
            <a:avLst/>
          </a:prstGeom>
          <a:noFill/>
          <a:ln w="76200">
            <a:solidFill>
              <a:srgbClr val="003399"/>
            </a:solidFill>
            <a:round/>
            <a:headEnd/>
            <a:tailEnd/>
          </a:ln>
        </p:spPr>
        <p:txBody>
          <a:bodyPr lIns="91373" tIns="45688" rIns="91373" bIns="45688"/>
          <a:lstStyle/>
          <a:p>
            <a:pPr eaLnBrk="0" fontAlgn="base" hangingPunct="0">
              <a:spcBef>
                <a:spcPct val="0"/>
              </a:spcBef>
              <a:spcAft>
                <a:spcPct val="0"/>
              </a:spcAft>
            </a:pPr>
            <a:endParaRPr lang="th-TH" smtClean="0">
              <a:solidFill>
                <a:prstClr val="black"/>
              </a:solidFill>
              <a:latin typeface="Arial" pitchFamily="34" charset="0"/>
              <a:cs typeface="Angsana New" pitchFamily="18" charset="-34"/>
            </a:endParaRPr>
          </a:p>
        </p:txBody>
      </p:sp>
      <p:sp>
        <p:nvSpPr>
          <p:cNvPr id="6" name="Date Placeholder 3"/>
          <p:cNvSpPr>
            <a:spLocks noGrp="1"/>
          </p:cNvSpPr>
          <p:nvPr>
            <p:ph type="dt" sz="half" idx="10"/>
          </p:nvPr>
        </p:nvSpPr>
        <p:spPr/>
        <p:txBody>
          <a:bodyPr/>
          <a:lstStyle>
            <a:lvl1pPr>
              <a:defRPr/>
            </a:lvl1pPr>
          </a:lstStyle>
          <a:p>
            <a:pPr>
              <a:defRPr/>
            </a:pPr>
            <a:fld id="{ED8E198B-039D-4E75-B002-580504A91CA4}" type="datetime1">
              <a:rPr lang="th-TH">
                <a:solidFill>
                  <a:prstClr val="black">
                    <a:tint val="75000"/>
                  </a:prstClr>
                </a:solidFill>
              </a:rPr>
              <a:pPr>
                <a:defRPr/>
              </a:pPr>
              <a:t>14/02/60</a:t>
            </a:fld>
            <a:endParaRPr lang="th-TH">
              <a:solidFill>
                <a:prstClr val="black">
                  <a:tint val="75000"/>
                </a:prstClr>
              </a:solidFill>
            </a:endParaRPr>
          </a:p>
        </p:txBody>
      </p:sp>
      <p:sp>
        <p:nvSpPr>
          <p:cNvPr id="7" name="Footer Placeholder 4"/>
          <p:cNvSpPr>
            <a:spLocks noGrp="1"/>
          </p:cNvSpPr>
          <p:nvPr>
            <p:ph type="ftr" sz="quarter" idx="11"/>
          </p:nvPr>
        </p:nvSpPr>
        <p:spPr/>
        <p:txBody>
          <a:bodyPr/>
          <a:lstStyle>
            <a:lvl1pPr>
              <a:defRPr/>
            </a:lvl1pPr>
          </a:lstStyle>
          <a:p>
            <a:pPr>
              <a:defRPr/>
            </a:pPr>
            <a:endParaRPr lang="th-TH">
              <a:solidFill>
                <a:prstClr val="black">
                  <a:tint val="75000"/>
                </a:prstClr>
              </a:solidFill>
            </a:endParaRPr>
          </a:p>
        </p:txBody>
      </p:sp>
      <p:sp>
        <p:nvSpPr>
          <p:cNvPr id="8" name="Slide Number Placeholder 5"/>
          <p:cNvSpPr>
            <a:spLocks noGrp="1"/>
          </p:cNvSpPr>
          <p:nvPr>
            <p:ph type="sldNum" sz="quarter" idx="12"/>
          </p:nvPr>
        </p:nvSpPr>
        <p:spPr/>
        <p:txBody>
          <a:bodyPr/>
          <a:lstStyle>
            <a:lvl1pPr>
              <a:defRPr/>
            </a:lvl1pPr>
          </a:lstStyle>
          <a:p>
            <a:fld id="{6BAA7D4D-CF78-446F-838F-4A4102910699}" type="slidenum">
              <a:rPr lang="th-TH" altLang="th-TH"/>
              <a:pPr/>
              <a:t>‹#›</a:t>
            </a:fld>
            <a:endParaRPr lang="th-TH" altLang="th-TH"/>
          </a:p>
        </p:txBody>
      </p:sp>
      <p:pic>
        <p:nvPicPr>
          <p:cNvPr id="9" name="Picture 2" descr="C:\Users\ASUS\Desktop\1480833538801.png"/>
          <p:cNvPicPr>
            <a:picLocks noChangeAspect="1" noChangeArrowheads="1"/>
          </p:cNvPicPr>
          <p:nvPr userDrawn="1"/>
        </p:nvPicPr>
        <p:blipFill>
          <a:blip r:embed="rId2" cstate="print"/>
          <a:srcRect/>
          <a:stretch>
            <a:fillRect/>
          </a:stretch>
        </p:blipFill>
        <p:spPr bwMode="auto">
          <a:xfrm>
            <a:off x="4130090" y="5895027"/>
            <a:ext cx="930182" cy="782191"/>
          </a:xfrm>
          <a:prstGeom prst="rect">
            <a:avLst/>
          </a:prstGeom>
          <a:noFill/>
        </p:spPr>
      </p:pic>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1364498-E549-4427-81FF-FD904545BCD0}"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
        <p:nvSpPr>
          <p:cNvPr id="12" name="Rectangle 9"/>
          <p:cNvSpPr>
            <a:spLocks noChangeArrowheads="1"/>
          </p:cNvSpPr>
          <p:nvPr userDrawn="1"/>
        </p:nvSpPr>
        <p:spPr bwMode="auto">
          <a:xfrm>
            <a:off x="0" y="2553183"/>
            <a:ext cx="9139533" cy="1686812"/>
          </a:xfrm>
          <a:prstGeom prst="rect">
            <a:avLst/>
          </a:prstGeom>
          <a:solidFill>
            <a:schemeClr val="bg1">
              <a:lumMod val="85000"/>
            </a:schemeClr>
          </a:solidFill>
          <a:ln>
            <a:noFill/>
          </a:ln>
          <a:extLst/>
        </p:spPr>
        <p:txBody>
          <a:bodyPr wrap="none" lIns="91373" tIns="45688" rIns="91373" bIns="45688" anchor="ctr"/>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14" name="Line 31"/>
          <p:cNvSpPr>
            <a:spLocks noChangeShapeType="1"/>
          </p:cNvSpPr>
          <p:nvPr userDrawn="1"/>
        </p:nvSpPr>
        <p:spPr bwMode="auto">
          <a:xfrm>
            <a:off x="0" y="4334995"/>
            <a:ext cx="9144000" cy="0"/>
          </a:xfrm>
          <a:prstGeom prst="line">
            <a:avLst/>
          </a:prstGeom>
          <a:noFill/>
          <a:ln w="76200">
            <a:solidFill>
              <a:srgbClr val="003399"/>
            </a:solidFill>
            <a:round/>
            <a:headEnd/>
            <a:tailEnd/>
          </a:ln>
          <a:effectLst/>
          <a:extLst/>
        </p:spPr>
        <p:txBody>
          <a:bodyPr lIns="91373" tIns="45688" rIns="91373" bIns="45688"/>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15" name="Line 31"/>
          <p:cNvSpPr>
            <a:spLocks noChangeShapeType="1"/>
          </p:cNvSpPr>
          <p:nvPr userDrawn="1"/>
        </p:nvSpPr>
        <p:spPr bwMode="auto">
          <a:xfrm>
            <a:off x="0" y="2464277"/>
            <a:ext cx="9144000" cy="0"/>
          </a:xfrm>
          <a:prstGeom prst="line">
            <a:avLst/>
          </a:prstGeom>
          <a:noFill/>
          <a:ln w="76200">
            <a:solidFill>
              <a:srgbClr val="003399"/>
            </a:solidFill>
            <a:round/>
            <a:headEnd/>
            <a:tailEnd/>
          </a:ln>
          <a:effectLst/>
          <a:extLst/>
        </p:spPr>
        <p:txBody>
          <a:bodyPr lIns="91373" tIns="45688" rIns="91373" bIns="45688"/>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088857" y="5912526"/>
            <a:ext cx="961817" cy="808949"/>
          </a:xfrm>
          <a:prstGeom prst="rect">
            <a:avLst/>
          </a:prstGeom>
        </p:spPr>
      </p:pic>
    </p:spTree>
    <p:extLst>
      <p:ext uri="{BB962C8B-B14F-4D97-AF65-F5344CB8AC3E}">
        <p14:creationId xmlns:p14="http://schemas.microsoft.com/office/powerpoint/2010/main" val="3711184766"/>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6D62617-D976-4EE3-9768-93CCE6EDAE52}"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694699856"/>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th-TH"/>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E059EAC-16F2-4CCC-93A3-6138FDBD894C}"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3392431378"/>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DA9FAAF-C56C-4617-91EF-5AE6685BEB97}" type="datetime1">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40796532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th-TH"/>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8F5E8FDD-EB6A-4091-9663-65F32D7911FD}" type="datetime1">
              <a:rPr lang="th-TH" smtClean="0">
                <a:solidFill>
                  <a:prstClr val="black">
                    <a:tint val="75000"/>
                  </a:prstClr>
                </a:solidFill>
              </a:rPr>
              <a:pPr/>
              <a:t>14/02/60</a:t>
            </a:fld>
            <a:endParaRPr lang="th-TH">
              <a:solidFill>
                <a:prstClr val="black">
                  <a:tint val="75000"/>
                </a:prstClr>
              </a:solidFill>
            </a:endParaRPr>
          </a:p>
        </p:txBody>
      </p:sp>
      <p:sp>
        <p:nvSpPr>
          <p:cNvPr id="8" name="Footer Placeholder 7"/>
          <p:cNvSpPr>
            <a:spLocks noGrp="1"/>
          </p:cNvSpPr>
          <p:nvPr>
            <p:ph type="ftr" sz="quarter" idx="11"/>
          </p:nvPr>
        </p:nvSpPr>
        <p:spPr/>
        <p:txBody>
          <a:bodyPr/>
          <a:lstStyle/>
          <a:p>
            <a:endParaRPr lang="th-TH">
              <a:solidFill>
                <a:prstClr val="black">
                  <a:tint val="75000"/>
                </a:prstClr>
              </a:solidFill>
            </a:endParaRPr>
          </a:p>
        </p:txBody>
      </p:sp>
      <p:sp>
        <p:nvSpPr>
          <p:cNvPr id="9" name="Slide Number Placeholder 8"/>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345034369"/>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E2DC0102-7F18-45F4-B535-21913A9E6F23}" type="datetime1">
              <a:rPr lang="th-TH" smtClean="0">
                <a:solidFill>
                  <a:prstClr val="black">
                    <a:tint val="75000"/>
                  </a:prstClr>
                </a:solidFill>
              </a:rPr>
              <a:pPr/>
              <a:t>14/02/60</a:t>
            </a:fld>
            <a:endParaRPr lang="th-TH">
              <a:solidFill>
                <a:prstClr val="black">
                  <a:tint val="75000"/>
                </a:prstClr>
              </a:solidFill>
            </a:endParaRPr>
          </a:p>
        </p:txBody>
      </p:sp>
      <p:sp>
        <p:nvSpPr>
          <p:cNvPr id="4" name="Footer Placeholder 3"/>
          <p:cNvSpPr>
            <a:spLocks noGrp="1"/>
          </p:cNvSpPr>
          <p:nvPr>
            <p:ph type="ftr" sz="quarter" idx="11"/>
          </p:nvPr>
        </p:nvSpPr>
        <p:spPr/>
        <p:txBody>
          <a:bodyPr/>
          <a:lstStyle/>
          <a:p>
            <a:endParaRPr lang="th-TH">
              <a:solidFill>
                <a:prstClr val="black">
                  <a:tint val="75000"/>
                </a:prstClr>
              </a:solidFill>
            </a:endParaRPr>
          </a:p>
        </p:txBody>
      </p:sp>
      <p:sp>
        <p:nvSpPr>
          <p:cNvPr id="5" name="Slide Number Placeholder 4"/>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579541305"/>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3C3BB7-32C2-4C42-8966-B3B8FDF9230B}" type="datetime1">
              <a:rPr lang="th-TH" smtClean="0">
                <a:solidFill>
                  <a:prstClr val="black">
                    <a:tint val="75000"/>
                  </a:prstClr>
                </a:solidFill>
              </a:rPr>
              <a:pPr/>
              <a:t>14/02/60</a:t>
            </a:fld>
            <a:endParaRPr lang="th-TH">
              <a:solidFill>
                <a:prstClr val="black">
                  <a:tint val="75000"/>
                </a:prstClr>
              </a:solidFill>
            </a:endParaRPr>
          </a:p>
        </p:txBody>
      </p:sp>
      <p:sp>
        <p:nvSpPr>
          <p:cNvPr id="3" name="Footer Placeholder 2"/>
          <p:cNvSpPr>
            <a:spLocks noGrp="1"/>
          </p:cNvSpPr>
          <p:nvPr>
            <p:ph type="ftr" sz="quarter" idx="11"/>
          </p:nvPr>
        </p:nvSpPr>
        <p:spPr/>
        <p:txBody>
          <a:bodyPr/>
          <a:lstStyle/>
          <a:p>
            <a:endParaRPr lang="th-TH">
              <a:solidFill>
                <a:prstClr val="black">
                  <a:tint val="75000"/>
                </a:prstClr>
              </a:solidFill>
            </a:endParaRPr>
          </a:p>
        </p:txBody>
      </p:sp>
      <p:sp>
        <p:nvSpPr>
          <p:cNvPr id="4" name="Slide Number Placeholder 3"/>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401237295"/>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th-TH"/>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9C7254A-5AF2-41F7-BB95-693DBAE227E8}" type="datetime1">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331099340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th-TH"/>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E74A9B2-6481-4745-8F89-4FE6B3790002}" type="datetime1">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35390342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1B9528BD-1B4F-4253-8589-20C0D726F86E}"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5020486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2DBDA88-4179-4975-B710-E91B5F6F3D4C}"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56629346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Line 31"/>
          <p:cNvSpPr>
            <a:spLocks noChangeShapeType="1"/>
          </p:cNvSpPr>
          <p:nvPr userDrawn="1"/>
        </p:nvSpPr>
        <p:spPr bwMode="auto">
          <a:xfrm>
            <a:off x="0" y="4475361"/>
            <a:ext cx="9148467" cy="0"/>
          </a:xfrm>
          <a:prstGeom prst="line">
            <a:avLst/>
          </a:prstGeom>
          <a:noFill/>
          <a:ln w="76200">
            <a:solidFill>
              <a:srgbClr val="003399"/>
            </a:solidFill>
            <a:round/>
            <a:headEnd/>
            <a:tailEnd/>
          </a:ln>
          <a:effectLst/>
          <a:extLst/>
        </p:spPr>
        <p:txBody>
          <a:bodyPr lIns="91373" tIns="45688" rIns="91373" bIns="45688"/>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9" name="Rectangle 8"/>
          <p:cNvSpPr/>
          <p:nvPr userDrawn="1"/>
        </p:nvSpPr>
        <p:spPr>
          <a:xfrm>
            <a:off x="4467" y="3286539"/>
            <a:ext cx="9144000" cy="101542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b="1" dirty="0" smtClean="0">
                <a:solidFill>
                  <a:srgbClr val="2E2E9C"/>
                </a:solidFill>
              </a:rPr>
              <a:t>เพื่อประโยชน์สุขของประชาชน ตามหลัก</a:t>
            </a:r>
            <a:r>
              <a:rPr lang="th-TH" b="1" dirty="0" err="1" smtClean="0">
                <a:solidFill>
                  <a:srgbClr val="2E2E9C"/>
                </a:solidFill>
              </a:rPr>
              <a:t>ธรรมาภิ</a:t>
            </a:r>
            <a:r>
              <a:rPr lang="th-TH" b="1" dirty="0" smtClean="0">
                <a:solidFill>
                  <a:srgbClr val="2E2E9C"/>
                </a:solidFill>
              </a:rPr>
              <a:t>บาล</a:t>
            </a:r>
            <a:endParaRPr lang="en-US" b="1" dirty="0" smtClean="0">
              <a:solidFill>
                <a:srgbClr val="2E2E9C"/>
              </a:solidFill>
            </a:endParaRPr>
          </a:p>
          <a:p>
            <a:pPr algn="ctr">
              <a:lnSpc>
                <a:spcPct val="150000"/>
              </a:lnSpc>
            </a:pPr>
            <a:r>
              <a:rPr lang="en-US" sz="2000" b="1" dirty="0" smtClean="0">
                <a:solidFill>
                  <a:srgbClr val="2E2E9C"/>
                </a:solidFill>
              </a:rPr>
              <a:t>BETTER GOVERNANCE, HAPPIER CITIZENS</a:t>
            </a:r>
            <a:endParaRPr lang="th-TH" sz="4000" b="1" dirty="0">
              <a:solidFill>
                <a:srgbClr val="2E2E9C"/>
              </a:solidFill>
            </a:endParaRPr>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793414" y="2092967"/>
            <a:ext cx="1302570" cy="1095544"/>
          </a:xfrm>
          <a:prstGeom prst="rect">
            <a:avLst/>
          </a:prstGeom>
        </p:spPr>
      </p:pic>
    </p:spTree>
    <p:extLst>
      <p:ext uri="{BB962C8B-B14F-4D97-AF65-F5344CB8AC3E}">
        <p14:creationId xmlns:p14="http://schemas.microsoft.com/office/powerpoint/2010/main" val="3879086960"/>
      </p:ext>
    </p:extLst>
  </p:cSld>
  <p:clrMapOvr>
    <a:masterClrMapping/>
  </p:clrMapOvr>
  <p:timing>
    <p:tnLst>
      <p:par>
        <p:cTn id="1" dur="indefinite" restart="never" nodeType="tmRoot"/>
      </p:par>
    </p:tn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9283004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08397232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39545628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8" name="Footer Placeholder 7"/>
          <p:cNvSpPr>
            <a:spLocks noGrp="1"/>
          </p:cNvSpPr>
          <p:nvPr>
            <p:ph type="ftr" sz="quarter" idx="11"/>
          </p:nvPr>
        </p:nvSpPr>
        <p:spPr/>
        <p:txBody>
          <a:bodyPr/>
          <a:lstStyle/>
          <a:p>
            <a:endParaRPr lang="th-TH">
              <a:solidFill>
                <a:prstClr val="black">
                  <a:tint val="75000"/>
                </a:prstClr>
              </a:solidFill>
            </a:endParaRPr>
          </a:p>
        </p:txBody>
      </p:sp>
      <p:sp>
        <p:nvSpPr>
          <p:cNvPr id="9" name="Slide Number Placeholder 8"/>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323770697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4" name="Footer Placeholder 3"/>
          <p:cNvSpPr>
            <a:spLocks noGrp="1"/>
          </p:cNvSpPr>
          <p:nvPr>
            <p:ph type="ftr" sz="quarter" idx="11"/>
          </p:nvPr>
        </p:nvSpPr>
        <p:spPr/>
        <p:txBody>
          <a:bodyPr/>
          <a:lstStyle/>
          <a:p>
            <a:endParaRPr lang="th-TH">
              <a:solidFill>
                <a:prstClr val="black">
                  <a:tint val="75000"/>
                </a:prstClr>
              </a:solidFill>
            </a:endParaRPr>
          </a:p>
        </p:txBody>
      </p:sp>
      <p:sp>
        <p:nvSpPr>
          <p:cNvPr id="5" name="Slide Number Placeholder 4"/>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5682668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3" name="Footer Placeholder 2"/>
          <p:cNvSpPr>
            <a:spLocks noGrp="1"/>
          </p:cNvSpPr>
          <p:nvPr>
            <p:ph type="ftr" sz="quarter" idx="11"/>
          </p:nvPr>
        </p:nvSpPr>
        <p:spPr/>
        <p:txBody>
          <a:bodyPr/>
          <a:lstStyle/>
          <a:p>
            <a:endParaRPr lang="th-TH">
              <a:solidFill>
                <a:prstClr val="black">
                  <a:tint val="75000"/>
                </a:prstClr>
              </a:solidFill>
            </a:endParaRPr>
          </a:p>
        </p:txBody>
      </p:sp>
      <p:sp>
        <p:nvSpPr>
          <p:cNvPr id="4" name="Slide Number Placeholder 3"/>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19399036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69296208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6" name="Footer Placeholder 5"/>
          <p:cNvSpPr>
            <a:spLocks noGrp="1"/>
          </p:cNvSpPr>
          <p:nvPr>
            <p:ph type="ftr" sz="quarter" idx="11"/>
          </p:nvPr>
        </p:nvSpPr>
        <p:spPr/>
        <p:txBody>
          <a:bodyPr/>
          <a:lstStyle/>
          <a:p>
            <a:endParaRPr lang="th-TH">
              <a:solidFill>
                <a:prstClr val="black">
                  <a:tint val="75000"/>
                </a:prstClr>
              </a:solidFill>
            </a:endParaRPr>
          </a:p>
        </p:txBody>
      </p:sp>
      <p:sp>
        <p:nvSpPr>
          <p:cNvPr id="7" name="Slide Number Placeholder 6"/>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8949535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99890064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11"/>
          </p:nvPr>
        </p:nvSpPr>
        <p:spPr/>
        <p:txBody>
          <a:bodyPr/>
          <a:lstStyle/>
          <a:p>
            <a:endParaRPr lang="th-TH">
              <a:solidFill>
                <a:prstClr val="black">
                  <a:tint val="75000"/>
                </a:prstClr>
              </a:solidFill>
            </a:endParaRPr>
          </a:p>
        </p:txBody>
      </p:sp>
      <p:sp>
        <p:nvSpPr>
          <p:cNvPr id="6" name="Slide Number Placeholder 5"/>
          <p:cNvSpPr>
            <a:spLocks noGrp="1"/>
          </p:cNvSpPr>
          <p:nvPr>
            <p:ph type="sldNum" sz="quarter" idx="12"/>
          </p:nvPr>
        </p:nvSpPr>
        <p:spPr/>
        <p:txBody>
          <a:body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26148297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0.xml"/><Relationship Id="rId3" Type="http://schemas.openxmlformats.org/officeDocument/2006/relationships/slideLayout" Target="../slideLayouts/slideLayout5.xml"/><Relationship Id="rId7" Type="http://schemas.openxmlformats.org/officeDocument/2006/relationships/slideLayout" Target="../slideLayouts/slideLayout9.xml"/><Relationship Id="rId12"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11" Type="http://schemas.openxmlformats.org/officeDocument/2006/relationships/slideLayout" Target="../slideLayouts/slideLayout13.xml"/><Relationship Id="rId5" Type="http://schemas.openxmlformats.org/officeDocument/2006/relationships/slideLayout" Target="../slideLayouts/slideLayout7.xml"/><Relationship Id="rId10" Type="http://schemas.openxmlformats.org/officeDocument/2006/relationships/slideLayout" Target="../slideLayouts/slideLayout12.xml"/><Relationship Id="rId4" Type="http://schemas.openxmlformats.org/officeDocument/2006/relationships/slideLayout" Target="../slideLayouts/slideLayout6.xml"/><Relationship Id="rId9"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3.pn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4.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6.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37.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7.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5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theme" Target="../theme/theme8.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F00B1B3E-37FD-4280-980D-CE710E1016ED}" type="datetime1">
              <a:rPr lang="th-TH" smtClean="0">
                <a:solidFill>
                  <a:prstClr val="black">
                    <a:tint val="75000"/>
                  </a:prstClr>
                </a:solidFill>
              </a:rPr>
              <a:pPr>
                <a:defRPr/>
              </a:pPr>
              <a:t>14/02/60</a:t>
            </a:fld>
            <a:endParaRPr lang="th-TH">
              <a:solidFill>
                <a:prstClr val="black">
                  <a:tint val="75000"/>
                </a:prstClr>
              </a:solidFill>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A2B2C92-EF2E-4F61-9EA7-61E99ACCB0B3}" type="slidenum">
              <a:rPr lang="th-TH">
                <a:solidFill>
                  <a:prstClr val="black">
                    <a:tint val="75000"/>
                  </a:prstClr>
                </a:solidFill>
              </a:rPr>
              <a:pPr>
                <a:defRPr/>
              </a:pPr>
              <a:t>‹#›</a:t>
            </a:fld>
            <a:endParaRPr lang="th-TH">
              <a:solidFill>
                <a:prstClr val="black">
                  <a:tint val="75000"/>
                </a:prstClr>
              </a:solidFill>
            </a:endParaRPr>
          </a:p>
        </p:txBody>
      </p:sp>
    </p:spTree>
    <p:extLst>
      <p:ext uri="{BB962C8B-B14F-4D97-AF65-F5344CB8AC3E}">
        <p14:creationId xmlns:p14="http://schemas.microsoft.com/office/powerpoint/2010/main" val="720368100"/>
      </p:ext>
    </p:extLst>
  </p:cSld>
  <p:clrMap bg1="lt1" tx1="dk1" bg2="lt2" tx2="dk2" accent1="accent1" accent2="accent2" accent3="accent3" accent4="accent4" accent5="accent5" accent6="accent6" hlink="hlink" folHlink="folHlink"/>
  <p:sldLayoutIdLst>
    <p:sldLayoutId id="2147483661" r:id="rId1"/>
    <p:sldLayoutId id="2147483662" r:id="rId2"/>
  </p:sldLayoutIdLst>
  <p:timing>
    <p:tnLst>
      <p:par>
        <p:cTn id="1" dur="indefinite" restart="never" nodeType="tmRoot"/>
      </p:par>
    </p:tnLst>
  </p:timing>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cs typeface="Angsana New" pitchFamily="18" charset="-34"/>
        </a:defRPr>
      </a:lvl6pPr>
      <a:lvl7pPr marL="914400" algn="l" rtl="0" fontAlgn="base">
        <a:lnSpc>
          <a:spcPct val="90000"/>
        </a:lnSpc>
        <a:spcBef>
          <a:spcPct val="0"/>
        </a:spcBef>
        <a:spcAft>
          <a:spcPct val="0"/>
        </a:spcAft>
        <a:defRPr sz="4400">
          <a:solidFill>
            <a:schemeClr val="tx1"/>
          </a:solidFill>
          <a:latin typeface="Calibri Light"/>
          <a:cs typeface="Angsana New" pitchFamily="18" charset="-34"/>
        </a:defRPr>
      </a:lvl7pPr>
      <a:lvl8pPr marL="1371600" algn="l" rtl="0" fontAlgn="base">
        <a:lnSpc>
          <a:spcPct val="90000"/>
        </a:lnSpc>
        <a:spcBef>
          <a:spcPct val="0"/>
        </a:spcBef>
        <a:spcAft>
          <a:spcPct val="0"/>
        </a:spcAft>
        <a:defRPr sz="4400">
          <a:solidFill>
            <a:schemeClr val="tx1"/>
          </a:solidFill>
          <a:latin typeface="Calibri Light"/>
          <a:cs typeface="Angsana New" pitchFamily="18" charset="-34"/>
        </a:defRPr>
      </a:lvl8pPr>
      <a:lvl9pPr marL="1828800" algn="l" rtl="0" fontAlgn="base">
        <a:lnSpc>
          <a:spcPct val="90000"/>
        </a:lnSpc>
        <a:spcBef>
          <a:spcPct val="0"/>
        </a:spcBef>
        <a:spcAft>
          <a:spcPct val="0"/>
        </a:spcAft>
        <a:defRPr sz="4400">
          <a:solidFill>
            <a:schemeClr val="tx1"/>
          </a:solidFill>
          <a:latin typeface="Calibri Light"/>
          <a:cs typeface="Angsana New" pitchFamily="18" charset="-34"/>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th-TH" smtClean="0"/>
          </a:p>
        </p:txBody>
      </p:sp>
      <p:sp>
        <p:nvSpPr>
          <p:cNvPr id="3075"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mn-lt"/>
                <a:cs typeface="+mn-cs"/>
              </a:defRPr>
            </a:lvl1pPr>
          </a:lstStyle>
          <a:p>
            <a:pPr>
              <a:defRPr/>
            </a:pPr>
            <a:fld id="{8B8AE355-630D-4BD6-BC1E-739B44224C77}" type="datetime1">
              <a:rPr lang="th-TH" smtClean="0"/>
              <a:pPr>
                <a:defRPr/>
              </a:pPr>
              <a:t>14/02/60</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mn-lt"/>
                <a:cs typeface="+mn-cs"/>
              </a:defRPr>
            </a:lvl1pPr>
          </a:lstStyle>
          <a:p>
            <a:pPr>
              <a:defRPr/>
            </a:pPr>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mn-lt"/>
                <a:cs typeface="+mn-cs"/>
              </a:defRPr>
            </a:lvl1pPr>
          </a:lstStyle>
          <a:p>
            <a:pPr>
              <a:defRPr/>
            </a:pPr>
            <a:fld id="{097EFCA9-0AE6-4B17-809D-B68C44485FBF}" type="slidenum">
              <a:rPr lang="th-TH"/>
              <a:pPr>
                <a:defRPr/>
              </a:pPr>
              <a:t>‹#›</a:t>
            </a:fld>
            <a:endParaRPr lang="th-TH"/>
          </a:p>
        </p:txBody>
      </p:sp>
    </p:spTree>
    <p:extLst>
      <p:ext uri="{BB962C8B-B14F-4D97-AF65-F5344CB8AC3E}">
        <p14:creationId xmlns:p14="http://schemas.microsoft.com/office/powerpoint/2010/main" val="361357329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ngsana New" pitchFamily="18" charset="-34"/>
        </a:defRPr>
      </a:lvl2pPr>
      <a:lvl3pPr algn="ctr" rtl="0" eaLnBrk="0" fontAlgn="base" hangingPunct="0">
        <a:spcBef>
          <a:spcPct val="0"/>
        </a:spcBef>
        <a:spcAft>
          <a:spcPct val="0"/>
        </a:spcAft>
        <a:defRPr sz="4400">
          <a:solidFill>
            <a:schemeClr val="tx1"/>
          </a:solidFill>
          <a:latin typeface="Calibri" pitchFamily="34" charset="0"/>
          <a:cs typeface="Angsana New" pitchFamily="18" charset="-34"/>
        </a:defRPr>
      </a:lvl3pPr>
      <a:lvl4pPr algn="ctr" rtl="0" eaLnBrk="0" fontAlgn="base" hangingPunct="0">
        <a:spcBef>
          <a:spcPct val="0"/>
        </a:spcBef>
        <a:spcAft>
          <a:spcPct val="0"/>
        </a:spcAft>
        <a:defRPr sz="4400">
          <a:solidFill>
            <a:schemeClr val="tx1"/>
          </a:solidFill>
          <a:latin typeface="Calibri" pitchFamily="34" charset="0"/>
          <a:cs typeface="Angsana New" pitchFamily="18" charset="-34"/>
        </a:defRPr>
      </a:lvl4pPr>
      <a:lvl5pPr algn="ctr" rtl="0" eaLnBrk="0" fontAlgn="base" hangingPunct="0">
        <a:spcBef>
          <a:spcPct val="0"/>
        </a:spcBef>
        <a:spcAft>
          <a:spcPct val="0"/>
        </a:spcAft>
        <a:defRPr sz="4400">
          <a:solidFill>
            <a:schemeClr val="tx1"/>
          </a:solidFill>
          <a:latin typeface="Calibri" pitchFamily="34" charset="0"/>
          <a:cs typeface="Angsana New" pitchFamily="18" charset="-34"/>
        </a:defRPr>
      </a:lvl5pPr>
      <a:lvl6pPr marL="457200" algn="ctr" rtl="0" fontAlgn="base">
        <a:spcBef>
          <a:spcPct val="0"/>
        </a:spcBef>
        <a:spcAft>
          <a:spcPct val="0"/>
        </a:spcAft>
        <a:defRPr sz="4400">
          <a:solidFill>
            <a:schemeClr val="tx1"/>
          </a:solidFill>
          <a:latin typeface="Calibri" pitchFamily="34" charset="0"/>
          <a:cs typeface="Angsana New" pitchFamily="18" charset="-34"/>
        </a:defRPr>
      </a:lvl6pPr>
      <a:lvl7pPr marL="914400" algn="ctr" rtl="0" fontAlgn="base">
        <a:spcBef>
          <a:spcPct val="0"/>
        </a:spcBef>
        <a:spcAft>
          <a:spcPct val="0"/>
        </a:spcAft>
        <a:defRPr sz="4400">
          <a:solidFill>
            <a:schemeClr val="tx1"/>
          </a:solidFill>
          <a:latin typeface="Calibri" pitchFamily="34" charset="0"/>
          <a:cs typeface="Angsana New" pitchFamily="18" charset="-34"/>
        </a:defRPr>
      </a:lvl7pPr>
      <a:lvl8pPr marL="1371600" algn="ctr" rtl="0" fontAlgn="base">
        <a:spcBef>
          <a:spcPct val="0"/>
        </a:spcBef>
        <a:spcAft>
          <a:spcPct val="0"/>
        </a:spcAft>
        <a:defRPr sz="4400">
          <a:solidFill>
            <a:schemeClr val="tx1"/>
          </a:solidFill>
          <a:latin typeface="Calibri" pitchFamily="34" charset="0"/>
          <a:cs typeface="Angsana New" pitchFamily="18" charset="-34"/>
        </a:defRPr>
      </a:lvl8pPr>
      <a:lvl9pPr marL="1828800" algn="ctr" rtl="0" fontAlgn="base">
        <a:spcBef>
          <a:spcPct val="0"/>
        </a:spcBef>
        <a:spcAft>
          <a:spcPct val="0"/>
        </a:spcAft>
        <a:defRPr sz="4400">
          <a:solidFill>
            <a:schemeClr val="tx1"/>
          </a:solidFill>
          <a:latin typeface="Calibri" pitchFamily="34" charset="0"/>
          <a:cs typeface="Angsana New" pitchFamily="18" charset="-34"/>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smtClean="0"/>
              <a:t>Click to edit Master title style</a:t>
            </a:r>
          </a:p>
        </p:txBody>
      </p:sp>
      <p:sp>
        <p:nvSpPr>
          <p:cNvPr id="5123"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smtClean="0"/>
              <a:t>Click to edit Master text styles</a:t>
            </a:r>
          </a:p>
          <a:p>
            <a:pPr lvl="1"/>
            <a:r>
              <a:rPr lang="en-US" altLang="th-TH" smtClean="0"/>
              <a:t>Second level</a:t>
            </a:r>
          </a:p>
          <a:p>
            <a:pPr lvl="2"/>
            <a:r>
              <a:rPr lang="en-US" altLang="th-TH" smtClean="0"/>
              <a:t>Third level</a:t>
            </a:r>
          </a:p>
          <a:p>
            <a:pPr lvl="3"/>
            <a:r>
              <a:rPr lang="en-US" altLang="th-TH" smtClean="0"/>
              <a:t>Fourth level</a:t>
            </a:r>
          </a:p>
          <a:p>
            <a:pPr lvl="4"/>
            <a:r>
              <a:rPr lang="en-US" altLang="th-TH" smtClean="0"/>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EE1FB642-7C1F-4DF9-8ACC-AADD74D782E7}" type="datetime1">
              <a:rPr lang="th-TH" smtClean="0"/>
              <a:pPr>
                <a:defRPr/>
              </a:pPr>
              <a:t>14/02/60</a:t>
            </a:fld>
            <a:endParaRPr lang="th-TH"/>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th-TH"/>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cs typeface="Cordia New" panose="020B0304020202020204" pitchFamily="34" charset="-34"/>
              </a:defRPr>
            </a:lvl1pPr>
          </a:lstStyle>
          <a:p>
            <a:pPr fontAlgn="base">
              <a:spcBef>
                <a:spcPct val="0"/>
              </a:spcBef>
              <a:spcAft>
                <a:spcPct val="0"/>
              </a:spcAft>
              <a:defRPr/>
            </a:pPr>
            <a:fld id="{FE86FD1F-F7EA-4CA6-B359-CCFFFAF65F13}" type="slidenum">
              <a:rPr lang="th-TH" altLang="th-TH"/>
              <a:pPr fontAlgn="base">
                <a:spcBef>
                  <a:spcPct val="0"/>
                </a:spcBef>
                <a:spcAft>
                  <a:spcPct val="0"/>
                </a:spcAft>
                <a:defRPr/>
              </a:pPr>
              <a:t>‹#›</a:t>
            </a:fld>
            <a:endParaRPr lang="th-TH" altLang="th-TH"/>
          </a:p>
        </p:txBody>
      </p:sp>
      <p:sp>
        <p:nvSpPr>
          <p:cNvPr id="7" name="Rectangle 9"/>
          <p:cNvSpPr>
            <a:spLocks noChangeArrowheads="1"/>
          </p:cNvSpPr>
          <p:nvPr userDrawn="1"/>
        </p:nvSpPr>
        <p:spPr bwMode="auto">
          <a:xfrm>
            <a:off x="4763" y="44450"/>
            <a:ext cx="9139237" cy="620713"/>
          </a:xfrm>
          <a:prstGeom prst="rect">
            <a:avLst/>
          </a:prstGeom>
          <a:solidFill>
            <a:schemeClr val="bg1">
              <a:lumMod val="85000"/>
            </a:schemeClr>
          </a:solidFill>
          <a:ln>
            <a:noFill/>
          </a:ln>
          <a:extLst/>
        </p:spPr>
        <p:txBody>
          <a:bodyPr wrap="none" lIns="91373" tIns="45688" rIns="91373" bIns="45688" anchor="ctr"/>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5128" name="Line 31"/>
          <p:cNvSpPr>
            <a:spLocks noChangeShapeType="1"/>
          </p:cNvSpPr>
          <p:nvPr userDrawn="1"/>
        </p:nvSpPr>
        <p:spPr bwMode="auto">
          <a:xfrm>
            <a:off x="0" y="681038"/>
            <a:ext cx="9148763"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eaLnBrk="0" fontAlgn="base" hangingPunct="0">
              <a:spcBef>
                <a:spcPct val="0"/>
              </a:spcBef>
              <a:spcAft>
                <a:spcPct val="0"/>
              </a:spcAft>
            </a:pPr>
            <a:endParaRPr lang="en-US" dirty="0" smtClean="0">
              <a:solidFill>
                <a:prstClr val="black"/>
              </a:solidFill>
              <a:latin typeface="Arial" panose="020B0604020202020204" pitchFamily="34" charset="0"/>
              <a:cs typeface="Angsana New" panose="02020603050405020304" pitchFamily="18" charset="-34"/>
            </a:endParaRPr>
          </a:p>
        </p:txBody>
      </p:sp>
      <p:sp>
        <p:nvSpPr>
          <p:cNvPr id="5129" name="Line 31"/>
          <p:cNvSpPr>
            <a:spLocks noChangeShapeType="1"/>
          </p:cNvSpPr>
          <p:nvPr userDrawn="1"/>
        </p:nvSpPr>
        <p:spPr bwMode="auto">
          <a:xfrm>
            <a:off x="0" y="19050"/>
            <a:ext cx="9148763"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eaLnBrk="0" fontAlgn="base" hangingPunct="0">
              <a:spcBef>
                <a:spcPct val="0"/>
              </a:spcBef>
              <a:spcAft>
                <a:spcPct val="0"/>
              </a:spcAft>
            </a:pPr>
            <a:endParaRPr lang="en-US" dirty="0" smtClean="0">
              <a:solidFill>
                <a:prstClr val="black"/>
              </a:solidFill>
              <a:latin typeface="Arial" panose="020B0604020202020204" pitchFamily="34" charset="0"/>
              <a:cs typeface="Angsana New" panose="02020603050405020304" pitchFamily="18" charset="-34"/>
            </a:endParaRPr>
          </a:p>
        </p:txBody>
      </p:sp>
      <p:sp>
        <p:nvSpPr>
          <p:cNvPr id="10" name="Title 1"/>
          <p:cNvSpPr txBox="1">
            <a:spLocks/>
          </p:cNvSpPr>
          <p:nvPr userDrawn="1"/>
        </p:nvSpPr>
        <p:spPr>
          <a:xfrm>
            <a:off x="82550" y="190500"/>
            <a:ext cx="7842250" cy="381000"/>
          </a:xfrm>
          <a:prstGeom prst="rect">
            <a:avLst/>
          </a:prstGeom>
        </p:spPr>
        <p:txBody>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pPr>
              <a:defRPr/>
            </a:pPr>
            <a:endParaRPr lang="en-US" dirty="0">
              <a:solidFill>
                <a:prstClr val="black"/>
              </a:solidFill>
            </a:endParaRPr>
          </a:p>
        </p:txBody>
      </p:sp>
      <p:pic>
        <p:nvPicPr>
          <p:cNvPr id="13" name="Picture 2" descr="C:\Users\ASUS\Desktop\1480833538801.png"/>
          <p:cNvPicPr>
            <a:picLocks noChangeAspect="1" noChangeArrowheads="1"/>
          </p:cNvPicPr>
          <p:nvPr userDrawn="1"/>
        </p:nvPicPr>
        <p:blipFill>
          <a:blip r:embed="rId13" cstate="print"/>
          <a:srcRect/>
          <a:stretch>
            <a:fillRect/>
          </a:stretch>
        </p:blipFill>
        <p:spPr bwMode="auto">
          <a:xfrm>
            <a:off x="8402320" y="51351"/>
            <a:ext cx="699062" cy="587842"/>
          </a:xfrm>
          <a:prstGeom prst="rect">
            <a:avLst/>
          </a:prstGeom>
          <a:noFill/>
        </p:spPr>
      </p:pic>
    </p:spTree>
    <p:extLst>
      <p:ext uri="{BB962C8B-B14F-4D97-AF65-F5344CB8AC3E}">
        <p14:creationId xmlns:p14="http://schemas.microsoft.com/office/powerpoint/2010/main" val="154835626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iming>
    <p:tnLst>
      <p:par>
        <p:cTn id="1" dur="indefinite" restart="never" nodeType="tmRoot"/>
      </p:par>
    </p:tnLst>
  </p:timing>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th-TH"/>
              <a:t>Click to edit Master title style</a:t>
            </a:r>
          </a:p>
        </p:txBody>
      </p:sp>
      <p:sp>
        <p:nvSpPr>
          <p:cNvPr id="13315"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th-TH"/>
              <a:t>Click to edit Master text styles</a:t>
            </a:r>
          </a:p>
          <a:p>
            <a:pPr lvl="1"/>
            <a:r>
              <a:rPr lang="en-US" altLang="th-TH"/>
              <a:t>Second level</a:t>
            </a:r>
          </a:p>
          <a:p>
            <a:pPr lvl="2"/>
            <a:r>
              <a:rPr lang="en-US" altLang="th-TH"/>
              <a:t>Third level</a:t>
            </a:r>
          </a:p>
          <a:p>
            <a:pPr lvl="3"/>
            <a:r>
              <a:rPr lang="en-US" altLang="th-TH"/>
              <a:t>Fourth level</a:t>
            </a:r>
          </a:p>
          <a:p>
            <a:pPr lvl="4"/>
            <a:r>
              <a:rPr lang="en-US" altLang="th-TH"/>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E443D717-59C3-49C4-AF86-6E04029B6D23}" type="datetime1">
              <a:rPr lang="th-TH" smtClean="0"/>
              <a:pPr>
                <a:defRPr/>
              </a:pPr>
              <a:t>14/02/60</a:t>
            </a:fld>
            <a:endParaRPr lang="th-TH"/>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th-TH"/>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Cordia New" pitchFamily="34" charset="-34"/>
              </a:defRPr>
            </a:lvl1pPr>
          </a:lstStyle>
          <a:p>
            <a:pPr fontAlgn="base">
              <a:spcBef>
                <a:spcPct val="0"/>
              </a:spcBef>
              <a:spcAft>
                <a:spcPct val="0"/>
              </a:spcAft>
            </a:pPr>
            <a:fld id="{503936A7-34B7-47EB-90CA-9711EB4D1C0C}" type="slidenum">
              <a:rPr lang="th-TH" altLang="th-TH"/>
              <a:pPr fontAlgn="base">
                <a:spcBef>
                  <a:spcPct val="0"/>
                </a:spcBef>
                <a:spcAft>
                  <a:spcPct val="0"/>
                </a:spcAft>
              </a:pPr>
              <a:t>‹#›</a:t>
            </a:fld>
            <a:endParaRPr lang="th-TH" altLang="th-TH"/>
          </a:p>
        </p:txBody>
      </p:sp>
      <p:sp>
        <p:nvSpPr>
          <p:cNvPr id="7" name="Rectangle 9"/>
          <p:cNvSpPr>
            <a:spLocks noChangeArrowheads="1"/>
          </p:cNvSpPr>
          <p:nvPr/>
        </p:nvSpPr>
        <p:spPr bwMode="auto">
          <a:xfrm>
            <a:off x="4763" y="44450"/>
            <a:ext cx="9139237" cy="620713"/>
          </a:xfrm>
          <a:prstGeom prst="rect">
            <a:avLst/>
          </a:prstGeom>
          <a:solidFill>
            <a:schemeClr val="bg1">
              <a:lumMod val="85000"/>
            </a:schemeClr>
          </a:solidFill>
          <a:ln>
            <a:noFill/>
          </a:ln>
          <a:extLst/>
        </p:spPr>
        <p:txBody>
          <a:bodyPr wrap="none" lIns="91373" tIns="45688" rIns="91373" bIns="45688" anchor="ctr"/>
          <a:lstStyle/>
          <a:p>
            <a:pPr eaLnBrk="0" fontAlgn="base" hangingPunct="0">
              <a:spcBef>
                <a:spcPct val="0"/>
              </a:spcBef>
              <a:spcAft>
                <a:spcPct val="0"/>
              </a:spcAft>
              <a:defRPr/>
            </a:pPr>
            <a:endParaRPr lang="th-TH" sz="1800" dirty="0">
              <a:solidFill>
                <a:srgbClr val="333333"/>
              </a:solidFill>
              <a:latin typeface="Arial" charset="0"/>
              <a:cs typeface="Angsana New" charset="-34"/>
            </a:endParaRPr>
          </a:p>
        </p:txBody>
      </p:sp>
      <p:sp>
        <p:nvSpPr>
          <p:cNvPr id="13320" name="Line 31"/>
          <p:cNvSpPr>
            <a:spLocks noChangeShapeType="1"/>
          </p:cNvSpPr>
          <p:nvPr/>
        </p:nvSpPr>
        <p:spPr bwMode="auto">
          <a:xfrm>
            <a:off x="0" y="681038"/>
            <a:ext cx="9148763"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eaLnBrk="0" fontAlgn="base" hangingPunct="0">
              <a:spcBef>
                <a:spcPct val="0"/>
              </a:spcBef>
              <a:spcAft>
                <a:spcPct val="0"/>
              </a:spcAft>
            </a:pPr>
            <a:endParaRPr lang="th-TH">
              <a:solidFill>
                <a:prstClr val="black"/>
              </a:solidFill>
              <a:latin typeface="Arial" pitchFamily="34" charset="0"/>
              <a:cs typeface="Angsana New" pitchFamily="18" charset="-34"/>
            </a:endParaRPr>
          </a:p>
        </p:txBody>
      </p:sp>
      <p:sp>
        <p:nvSpPr>
          <p:cNvPr id="13321" name="Line 31"/>
          <p:cNvSpPr>
            <a:spLocks noChangeShapeType="1"/>
          </p:cNvSpPr>
          <p:nvPr/>
        </p:nvSpPr>
        <p:spPr bwMode="auto">
          <a:xfrm>
            <a:off x="0" y="19050"/>
            <a:ext cx="9148763" cy="0"/>
          </a:xfrm>
          <a:prstGeom prst="line">
            <a:avLst/>
          </a:prstGeom>
          <a:noFill/>
          <a:ln w="76200">
            <a:solidFill>
              <a:srgbClr val="003399"/>
            </a:solidFill>
            <a:round/>
            <a:headEnd/>
            <a:tailEnd/>
          </a:ln>
          <a:extLst>
            <a:ext uri="{909E8E84-426E-40DD-AFC4-6F175D3DCCD1}">
              <a14:hiddenFill xmlns:a14="http://schemas.microsoft.com/office/drawing/2010/main">
                <a:noFill/>
              </a14:hiddenFill>
            </a:ext>
          </a:extLst>
        </p:spPr>
        <p:txBody>
          <a:bodyPr lIns="91373" tIns="45688" rIns="91373" bIns="45688"/>
          <a:lstStyle/>
          <a:p>
            <a:pPr eaLnBrk="0" fontAlgn="base" hangingPunct="0">
              <a:spcBef>
                <a:spcPct val="0"/>
              </a:spcBef>
              <a:spcAft>
                <a:spcPct val="0"/>
              </a:spcAft>
            </a:pPr>
            <a:endParaRPr lang="th-TH">
              <a:solidFill>
                <a:prstClr val="black"/>
              </a:solidFill>
              <a:latin typeface="Arial" pitchFamily="34" charset="0"/>
              <a:cs typeface="Angsana New" pitchFamily="18" charset="-34"/>
            </a:endParaRPr>
          </a:p>
        </p:txBody>
      </p:sp>
      <p:sp>
        <p:nvSpPr>
          <p:cNvPr id="10" name="Title 1"/>
          <p:cNvSpPr txBox="1">
            <a:spLocks/>
          </p:cNvSpPr>
          <p:nvPr/>
        </p:nvSpPr>
        <p:spPr>
          <a:xfrm>
            <a:off x="82550" y="190500"/>
            <a:ext cx="7842250" cy="381000"/>
          </a:xfrm>
          <a:prstGeom prst="rect">
            <a:avLst/>
          </a:prstGeom>
        </p:spPr>
        <p:txBody>
          <a:bodyPr/>
          <a:lstStyle>
            <a:lvl1pPr algn="l" defTabSz="914400" rtl="0" eaLnBrk="1" latinLnBrk="0" hangingPunct="1">
              <a:lnSpc>
                <a:spcPct val="90000"/>
              </a:lnSpc>
              <a:spcBef>
                <a:spcPct val="0"/>
              </a:spcBef>
              <a:buNone/>
              <a:defRPr sz="2800" kern="1200">
                <a:solidFill>
                  <a:schemeClr val="tx1"/>
                </a:solidFill>
                <a:latin typeface="+mj-lt"/>
                <a:ea typeface="+mj-ea"/>
                <a:cs typeface="+mj-cs"/>
              </a:defRPr>
            </a:lvl1pPr>
          </a:lstStyle>
          <a:p>
            <a:pPr>
              <a:defRPr/>
            </a:pPr>
            <a:endParaRPr lang="en-US" dirty="0">
              <a:solidFill>
                <a:prstClr val="black"/>
              </a:solidFill>
            </a:endParaRPr>
          </a:p>
        </p:txBody>
      </p:sp>
      <p:pic>
        <p:nvPicPr>
          <p:cNvPr id="12" name="Picture 2" descr="C:\Users\ASUS\Desktop\1480833538801.png"/>
          <p:cNvPicPr>
            <a:picLocks noChangeAspect="1" noChangeArrowheads="1"/>
          </p:cNvPicPr>
          <p:nvPr userDrawn="1"/>
        </p:nvPicPr>
        <p:blipFill>
          <a:blip r:embed="rId13" cstate="print"/>
          <a:srcRect/>
          <a:stretch>
            <a:fillRect/>
          </a:stretch>
        </p:blipFill>
        <p:spPr bwMode="auto">
          <a:xfrm>
            <a:off x="8402320" y="51351"/>
            <a:ext cx="699062" cy="587842"/>
          </a:xfrm>
          <a:prstGeom prst="rect">
            <a:avLst/>
          </a:prstGeom>
          <a:noFill/>
        </p:spPr>
      </p:pic>
    </p:spTree>
    <p:extLst>
      <p:ext uri="{BB962C8B-B14F-4D97-AF65-F5344CB8AC3E}">
        <p14:creationId xmlns:p14="http://schemas.microsoft.com/office/powerpoint/2010/main" val="229347158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cs typeface="Angsana New" pitchFamily="18" charset="-34"/>
        </a:defRPr>
      </a:lvl6pPr>
      <a:lvl7pPr marL="914400" algn="l" rtl="0" fontAlgn="base">
        <a:lnSpc>
          <a:spcPct val="90000"/>
        </a:lnSpc>
        <a:spcBef>
          <a:spcPct val="0"/>
        </a:spcBef>
        <a:spcAft>
          <a:spcPct val="0"/>
        </a:spcAft>
        <a:defRPr sz="4400">
          <a:solidFill>
            <a:schemeClr val="tx1"/>
          </a:solidFill>
          <a:latin typeface="Calibri Light"/>
          <a:cs typeface="Angsana New" pitchFamily="18" charset="-34"/>
        </a:defRPr>
      </a:lvl7pPr>
      <a:lvl8pPr marL="1371600" algn="l" rtl="0" fontAlgn="base">
        <a:lnSpc>
          <a:spcPct val="90000"/>
        </a:lnSpc>
        <a:spcBef>
          <a:spcPct val="0"/>
        </a:spcBef>
        <a:spcAft>
          <a:spcPct val="0"/>
        </a:spcAft>
        <a:defRPr sz="4400">
          <a:solidFill>
            <a:schemeClr val="tx1"/>
          </a:solidFill>
          <a:latin typeface="Calibri Light"/>
          <a:cs typeface="Angsana New" pitchFamily="18" charset="-34"/>
        </a:defRPr>
      </a:lvl8pPr>
      <a:lvl9pPr marL="1828800" algn="l" rtl="0" fontAlgn="base">
        <a:lnSpc>
          <a:spcPct val="90000"/>
        </a:lnSpc>
        <a:spcBef>
          <a:spcPct val="0"/>
        </a:spcBef>
        <a:spcAft>
          <a:spcPct val="0"/>
        </a:spcAft>
        <a:defRPr sz="4400">
          <a:solidFill>
            <a:schemeClr val="tx1"/>
          </a:solidFill>
          <a:latin typeface="Calibri Light"/>
          <a:cs typeface="Angsana New" pitchFamily="18" charset="-34"/>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628653" y="365129"/>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th-TH"/>
          </a:p>
        </p:txBody>
      </p:sp>
      <p:sp>
        <p:nvSpPr>
          <p:cNvPr id="3075" name="Text Placeholder 2"/>
          <p:cNvSpPr>
            <a:spLocks noGrp="1"/>
          </p:cNvSpPr>
          <p:nvPr>
            <p:ph type="body" idx="1"/>
          </p:nvPr>
        </p:nvSpPr>
        <p:spPr bwMode="auto">
          <a:xfrm>
            <a:off x="628653"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628650" y="6356356"/>
            <a:ext cx="2057400" cy="365125"/>
          </a:xfrm>
          <a:prstGeom prst="rect">
            <a:avLst/>
          </a:prstGeom>
        </p:spPr>
        <p:txBody>
          <a:bodyPr vert="horz" lIns="91440" tIns="45720" rIns="91440" bIns="45720" rtlCol="0" anchor="ctr"/>
          <a:lstStyle>
            <a:lvl1pPr algn="l" fontAlgn="auto">
              <a:spcBef>
                <a:spcPts val="0"/>
              </a:spcBef>
              <a:spcAft>
                <a:spcPts val="0"/>
              </a:spcAft>
              <a:defRPr sz="1108">
                <a:solidFill>
                  <a:schemeClr val="tx1">
                    <a:tint val="75000"/>
                  </a:schemeClr>
                </a:solidFill>
                <a:latin typeface="+mn-lt"/>
                <a:cs typeface="+mn-cs"/>
              </a:defRPr>
            </a:lvl1pPr>
          </a:lstStyle>
          <a:p>
            <a:pPr>
              <a:defRPr/>
            </a:pPr>
            <a:fld id="{DB2B766B-36EB-48C3-B041-1C43E609BF1C}" type="datetime1">
              <a:rPr lang="th-TH" smtClean="0">
                <a:solidFill>
                  <a:prstClr val="black">
                    <a:tint val="75000"/>
                  </a:prstClr>
                </a:solidFill>
              </a:rPr>
              <a:pPr>
                <a:defRPr/>
              </a:pPr>
              <a:t>14/02/60</a:t>
            </a:fld>
            <a:endParaRPr lang="th-TH">
              <a:solidFill>
                <a:prstClr val="black">
                  <a:tint val="75000"/>
                </a:prstClr>
              </a:solidFill>
            </a:endParaRPr>
          </a:p>
        </p:txBody>
      </p:sp>
      <p:sp>
        <p:nvSpPr>
          <p:cNvPr id="5" name="Footer Placeholder 4"/>
          <p:cNvSpPr>
            <a:spLocks noGrp="1"/>
          </p:cNvSpPr>
          <p:nvPr>
            <p:ph type="ftr" sz="quarter" idx="3"/>
          </p:nvPr>
        </p:nvSpPr>
        <p:spPr>
          <a:xfrm>
            <a:off x="3028953" y="6356356"/>
            <a:ext cx="3086100" cy="365125"/>
          </a:xfrm>
          <a:prstGeom prst="rect">
            <a:avLst/>
          </a:prstGeom>
        </p:spPr>
        <p:txBody>
          <a:bodyPr vert="horz" lIns="91440" tIns="45720" rIns="91440" bIns="45720" rtlCol="0" anchor="ctr"/>
          <a:lstStyle>
            <a:lvl1pPr algn="ctr" fontAlgn="auto">
              <a:spcBef>
                <a:spcPts val="0"/>
              </a:spcBef>
              <a:spcAft>
                <a:spcPts val="0"/>
              </a:spcAft>
              <a:defRPr sz="1108">
                <a:solidFill>
                  <a:schemeClr val="tx1">
                    <a:tint val="75000"/>
                  </a:schemeClr>
                </a:solidFill>
                <a:latin typeface="+mn-lt"/>
                <a:cs typeface="+mn-cs"/>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4"/>
          </p:nvPr>
        </p:nvSpPr>
        <p:spPr>
          <a:xfrm>
            <a:off x="6457950" y="6356356"/>
            <a:ext cx="2057400" cy="365125"/>
          </a:xfrm>
          <a:prstGeom prst="rect">
            <a:avLst/>
          </a:prstGeom>
        </p:spPr>
        <p:txBody>
          <a:bodyPr vert="horz" lIns="91440" tIns="45720" rIns="91440" bIns="45720" rtlCol="0" anchor="ctr"/>
          <a:lstStyle>
            <a:lvl1pPr algn="r" fontAlgn="auto">
              <a:spcBef>
                <a:spcPts val="0"/>
              </a:spcBef>
              <a:spcAft>
                <a:spcPts val="0"/>
              </a:spcAft>
              <a:defRPr sz="1108">
                <a:solidFill>
                  <a:schemeClr val="tx1">
                    <a:tint val="75000"/>
                  </a:schemeClr>
                </a:solidFill>
                <a:latin typeface="+mn-lt"/>
                <a:cs typeface="+mn-cs"/>
              </a:defRPr>
            </a:lvl1pPr>
          </a:lstStyle>
          <a:p>
            <a:pPr>
              <a:defRPr/>
            </a:pPr>
            <a:fld id="{1CD358DF-B242-4632-971C-5BA3BC85D0B7}" type="slidenum">
              <a:rPr lang="th-TH">
                <a:solidFill>
                  <a:prstClr val="black">
                    <a:tint val="75000"/>
                  </a:prstClr>
                </a:solidFill>
              </a:rPr>
              <a:pPr>
                <a:defRPr/>
              </a:pPr>
              <a:t>‹#›</a:t>
            </a:fld>
            <a:endParaRPr lang="th-TH">
              <a:solidFill>
                <a:prstClr val="black">
                  <a:tint val="75000"/>
                </a:prstClr>
              </a:solidFill>
            </a:endParaRPr>
          </a:p>
        </p:txBody>
      </p:sp>
    </p:spTree>
    <p:extLst>
      <p:ext uri="{BB962C8B-B14F-4D97-AF65-F5344CB8AC3E}">
        <p14:creationId xmlns:p14="http://schemas.microsoft.com/office/powerpoint/2010/main" val="3086974475"/>
      </p:ext>
    </p:extLst>
  </p:cSld>
  <p:clrMap bg1="lt1" tx1="dk1" bg2="lt2" tx2="dk2" accent1="accent1" accent2="accent2" accent3="accent3" accent4="accent4" accent5="accent5" accent6="accent6" hlink="hlink" folHlink="folHlink"/>
  <p:sldLayoutIdLst>
    <p:sldLayoutId id="2147483763" r:id="rId1"/>
  </p:sldLayoutIdLst>
  <p:hf hdr="0" ftr="0" dt="0"/>
  <p:txStyles>
    <p:titleStyle>
      <a:lvl1pPr algn="l" rtl="0" eaLnBrk="0" fontAlgn="base" hangingPunct="0">
        <a:lnSpc>
          <a:spcPct val="90000"/>
        </a:lnSpc>
        <a:spcBef>
          <a:spcPct val="0"/>
        </a:spcBef>
        <a:spcAft>
          <a:spcPct val="0"/>
        </a:spcAft>
        <a:defRPr sz="4062" kern="1200">
          <a:solidFill>
            <a:schemeClr val="tx1"/>
          </a:solidFill>
          <a:latin typeface="+mj-lt"/>
          <a:ea typeface="+mj-ea"/>
          <a:cs typeface="+mj-cs"/>
        </a:defRPr>
      </a:lvl1pPr>
      <a:lvl2pPr algn="l" rtl="0" eaLnBrk="0" fontAlgn="base" hangingPunct="0">
        <a:lnSpc>
          <a:spcPct val="90000"/>
        </a:lnSpc>
        <a:spcBef>
          <a:spcPct val="0"/>
        </a:spcBef>
        <a:spcAft>
          <a:spcPct val="0"/>
        </a:spcAft>
        <a:defRPr sz="4062">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062">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062">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062">
          <a:solidFill>
            <a:schemeClr val="tx1"/>
          </a:solidFill>
          <a:latin typeface="Calibri Light"/>
          <a:cs typeface="Angsana New" pitchFamily="18" charset="-34"/>
        </a:defRPr>
      </a:lvl5pPr>
      <a:lvl6pPr marL="422039" algn="l" rtl="0" fontAlgn="base">
        <a:lnSpc>
          <a:spcPct val="90000"/>
        </a:lnSpc>
        <a:spcBef>
          <a:spcPct val="0"/>
        </a:spcBef>
        <a:spcAft>
          <a:spcPct val="0"/>
        </a:spcAft>
        <a:defRPr sz="4062">
          <a:solidFill>
            <a:schemeClr val="tx1"/>
          </a:solidFill>
          <a:latin typeface="Calibri Light"/>
          <a:cs typeface="Angsana New" pitchFamily="18" charset="-34"/>
        </a:defRPr>
      </a:lvl6pPr>
      <a:lvl7pPr marL="844078" algn="l" rtl="0" fontAlgn="base">
        <a:lnSpc>
          <a:spcPct val="90000"/>
        </a:lnSpc>
        <a:spcBef>
          <a:spcPct val="0"/>
        </a:spcBef>
        <a:spcAft>
          <a:spcPct val="0"/>
        </a:spcAft>
        <a:defRPr sz="4062">
          <a:solidFill>
            <a:schemeClr val="tx1"/>
          </a:solidFill>
          <a:latin typeface="Calibri Light"/>
          <a:cs typeface="Angsana New" pitchFamily="18" charset="-34"/>
        </a:defRPr>
      </a:lvl7pPr>
      <a:lvl8pPr marL="1266117" algn="l" rtl="0" fontAlgn="base">
        <a:lnSpc>
          <a:spcPct val="90000"/>
        </a:lnSpc>
        <a:spcBef>
          <a:spcPct val="0"/>
        </a:spcBef>
        <a:spcAft>
          <a:spcPct val="0"/>
        </a:spcAft>
        <a:defRPr sz="4062">
          <a:solidFill>
            <a:schemeClr val="tx1"/>
          </a:solidFill>
          <a:latin typeface="Calibri Light"/>
          <a:cs typeface="Angsana New" pitchFamily="18" charset="-34"/>
        </a:defRPr>
      </a:lvl8pPr>
      <a:lvl9pPr marL="1688155" algn="l" rtl="0" fontAlgn="base">
        <a:lnSpc>
          <a:spcPct val="90000"/>
        </a:lnSpc>
        <a:spcBef>
          <a:spcPct val="0"/>
        </a:spcBef>
        <a:spcAft>
          <a:spcPct val="0"/>
        </a:spcAft>
        <a:defRPr sz="4062">
          <a:solidFill>
            <a:schemeClr val="tx1"/>
          </a:solidFill>
          <a:latin typeface="Calibri Light"/>
          <a:cs typeface="Angsana New" pitchFamily="18" charset="-34"/>
        </a:defRPr>
      </a:lvl9pPr>
    </p:titleStyle>
    <p:bodyStyle>
      <a:lvl1pPr marL="211020" indent="-211020" algn="l" rtl="0" eaLnBrk="0" fontAlgn="base" hangingPunct="0">
        <a:lnSpc>
          <a:spcPct val="90000"/>
        </a:lnSpc>
        <a:spcBef>
          <a:spcPts val="923"/>
        </a:spcBef>
        <a:spcAft>
          <a:spcPct val="0"/>
        </a:spcAft>
        <a:buFont typeface="Arial" pitchFamily="34" charset="0"/>
        <a:buChar char="•"/>
        <a:defRPr sz="2585" kern="1200">
          <a:solidFill>
            <a:schemeClr val="tx1"/>
          </a:solidFill>
          <a:latin typeface="+mn-lt"/>
          <a:ea typeface="+mn-ea"/>
          <a:cs typeface="+mn-cs"/>
        </a:defRPr>
      </a:lvl1pPr>
      <a:lvl2pPr marL="633058" indent="-211020" algn="l" rtl="0" eaLnBrk="0" fontAlgn="base" hangingPunct="0">
        <a:lnSpc>
          <a:spcPct val="90000"/>
        </a:lnSpc>
        <a:spcBef>
          <a:spcPts val="462"/>
        </a:spcBef>
        <a:spcAft>
          <a:spcPct val="0"/>
        </a:spcAft>
        <a:buFont typeface="Arial" pitchFamily="34" charset="0"/>
        <a:buChar char="•"/>
        <a:defRPr sz="2215" kern="1200">
          <a:solidFill>
            <a:schemeClr val="tx1"/>
          </a:solidFill>
          <a:latin typeface="+mn-lt"/>
          <a:ea typeface="+mn-ea"/>
          <a:cs typeface="+mn-cs"/>
        </a:defRPr>
      </a:lvl2pPr>
      <a:lvl3pPr marL="1055097" indent="-211020" algn="l" rtl="0" eaLnBrk="0" fontAlgn="base" hangingPunct="0">
        <a:lnSpc>
          <a:spcPct val="90000"/>
        </a:lnSpc>
        <a:spcBef>
          <a:spcPts val="462"/>
        </a:spcBef>
        <a:spcAft>
          <a:spcPct val="0"/>
        </a:spcAft>
        <a:buFont typeface="Arial" pitchFamily="34" charset="0"/>
        <a:buChar char="•"/>
        <a:defRPr sz="1846" kern="1200">
          <a:solidFill>
            <a:schemeClr val="tx1"/>
          </a:solidFill>
          <a:latin typeface="+mn-lt"/>
          <a:ea typeface="+mn-ea"/>
          <a:cs typeface="+mn-cs"/>
        </a:defRPr>
      </a:lvl3pPr>
      <a:lvl4pPr marL="1477136" indent="-211020" algn="l" rtl="0" eaLnBrk="0" fontAlgn="base" hangingPunct="0">
        <a:lnSpc>
          <a:spcPct val="90000"/>
        </a:lnSpc>
        <a:spcBef>
          <a:spcPts val="462"/>
        </a:spcBef>
        <a:spcAft>
          <a:spcPct val="0"/>
        </a:spcAft>
        <a:buFont typeface="Arial" pitchFamily="34" charset="0"/>
        <a:buChar char="•"/>
        <a:defRPr kern="1200">
          <a:solidFill>
            <a:schemeClr val="tx1"/>
          </a:solidFill>
          <a:latin typeface="+mn-lt"/>
          <a:ea typeface="+mn-ea"/>
          <a:cs typeface="+mn-cs"/>
        </a:defRPr>
      </a:lvl4pPr>
      <a:lvl5pPr marL="1899175" indent="-211020" algn="l" rtl="0" eaLnBrk="0" fontAlgn="base" hangingPunct="0">
        <a:lnSpc>
          <a:spcPct val="90000"/>
        </a:lnSpc>
        <a:spcBef>
          <a:spcPts val="462"/>
        </a:spcBef>
        <a:spcAft>
          <a:spcPct val="0"/>
        </a:spcAft>
        <a:buFont typeface="Arial" pitchFamily="34" charset="0"/>
        <a:buChar char="•"/>
        <a:defRPr kern="1200">
          <a:solidFill>
            <a:schemeClr val="tx1"/>
          </a:solidFill>
          <a:latin typeface="+mn-lt"/>
          <a:ea typeface="+mn-ea"/>
          <a:cs typeface="+mn-cs"/>
        </a:defRPr>
      </a:lvl5pPr>
      <a:lvl6pPr marL="2321213" indent="-211020" algn="l" defTabSz="844078"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6pPr>
      <a:lvl7pPr marL="2743253" indent="-211020" algn="l" defTabSz="844078"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7pPr>
      <a:lvl8pPr marL="3165291" indent="-211020" algn="l" defTabSz="844078"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8pPr>
      <a:lvl9pPr marL="3587330" indent="-211020" algn="l" defTabSz="844078" rtl="0" eaLnBrk="1" latinLnBrk="0" hangingPunct="1">
        <a:lnSpc>
          <a:spcPct val="90000"/>
        </a:lnSpc>
        <a:spcBef>
          <a:spcPts val="462"/>
        </a:spcBef>
        <a:buFont typeface="Arial" panose="020B0604020202020204" pitchFamily="34" charset="0"/>
        <a:buChar char="•"/>
        <a:defRPr sz="1662" kern="1200">
          <a:solidFill>
            <a:schemeClr val="tx1"/>
          </a:solidFill>
          <a:latin typeface="+mn-lt"/>
          <a:ea typeface="+mn-ea"/>
          <a:cs typeface="+mn-cs"/>
        </a:defRPr>
      </a:lvl9pPr>
    </p:bodyStyle>
    <p:otherStyle>
      <a:defPPr>
        <a:defRPr lang="th-TH"/>
      </a:defPPr>
      <a:lvl1pPr marL="0" algn="l" defTabSz="844078" rtl="0" eaLnBrk="1" latinLnBrk="0" hangingPunct="1">
        <a:defRPr sz="2585" kern="1200">
          <a:solidFill>
            <a:schemeClr val="tx1"/>
          </a:solidFill>
          <a:latin typeface="+mn-lt"/>
          <a:ea typeface="+mn-ea"/>
          <a:cs typeface="+mn-cs"/>
        </a:defRPr>
      </a:lvl1pPr>
      <a:lvl2pPr marL="422039" algn="l" defTabSz="844078" rtl="0" eaLnBrk="1" latinLnBrk="0" hangingPunct="1">
        <a:defRPr sz="2585" kern="1200">
          <a:solidFill>
            <a:schemeClr val="tx1"/>
          </a:solidFill>
          <a:latin typeface="+mn-lt"/>
          <a:ea typeface="+mn-ea"/>
          <a:cs typeface="+mn-cs"/>
        </a:defRPr>
      </a:lvl2pPr>
      <a:lvl3pPr marL="844078" algn="l" defTabSz="844078" rtl="0" eaLnBrk="1" latinLnBrk="0" hangingPunct="1">
        <a:defRPr sz="2585" kern="1200">
          <a:solidFill>
            <a:schemeClr val="tx1"/>
          </a:solidFill>
          <a:latin typeface="+mn-lt"/>
          <a:ea typeface="+mn-ea"/>
          <a:cs typeface="+mn-cs"/>
        </a:defRPr>
      </a:lvl3pPr>
      <a:lvl4pPr marL="1266117" algn="l" defTabSz="844078" rtl="0" eaLnBrk="1" latinLnBrk="0" hangingPunct="1">
        <a:defRPr sz="2585" kern="1200">
          <a:solidFill>
            <a:schemeClr val="tx1"/>
          </a:solidFill>
          <a:latin typeface="+mn-lt"/>
          <a:ea typeface="+mn-ea"/>
          <a:cs typeface="+mn-cs"/>
        </a:defRPr>
      </a:lvl4pPr>
      <a:lvl5pPr marL="1688155" algn="l" defTabSz="844078" rtl="0" eaLnBrk="1" latinLnBrk="0" hangingPunct="1">
        <a:defRPr sz="2585" kern="1200">
          <a:solidFill>
            <a:schemeClr val="tx1"/>
          </a:solidFill>
          <a:latin typeface="+mn-lt"/>
          <a:ea typeface="+mn-ea"/>
          <a:cs typeface="+mn-cs"/>
        </a:defRPr>
      </a:lvl5pPr>
      <a:lvl6pPr marL="2110195" algn="l" defTabSz="844078" rtl="0" eaLnBrk="1" latinLnBrk="0" hangingPunct="1">
        <a:defRPr sz="2585" kern="1200">
          <a:solidFill>
            <a:schemeClr val="tx1"/>
          </a:solidFill>
          <a:latin typeface="+mn-lt"/>
          <a:ea typeface="+mn-ea"/>
          <a:cs typeface="+mn-cs"/>
        </a:defRPr>
      </a:lvl6pPr>
      <a:lvl7pPr marL="2532233" algn="l" defTabSz="844078" rtl="0" eaLnBrk="1" latinLnBrk="0" hangingPunct="1">
        <a:defRPr sz="2585" kern="1200">
          <a:solidFill>
            <a:schemeClr val="tx1"/>
          </a:solidFill>
          <a:latin typeface="+mn-lt"/>
          <a:ea typeface="+mn-ea"/>
          <a:cs typeface="+mn-cs"/>
        </a:defRPr>
      </a:lvl7pPr>
      <a:lvl8pPr marL="2954272" algn="l" defTabSz="844078" rtl="0" eaLnBrk="1" latinLnBrk="0" hangingPunct="1">
        <a:defRPr sz="2585" kern="1200">
          <a:solidFill>
            <a:schemeClr val="tx1"/>
          </a:solidFill>
          <a:latin typeface="+mn-lt"/>
          <a:ea typeface="+mn-ea"/>
          <a:cs typeface="+mn-cs"/>
        </a:defRPr>
      </a:lvl8pPr>
      <a:lvl9pPr marL="3376311" algn="l" defTabSz="844078" rtl="0" eaLnBrk="1" latinLnBrk="0" hangingPunct="1">
        <a:defRPr sz="2585"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th-TH" smtClean="0"/>
              <a:t>Click to edit Master title style</a:t>
            </a:r>
            <a:endParaRPr lang="th-TH" altLang="th-TH" smtClean="0"/>
          </a:p>
        </p:txBody>
      </p:sp>
      <p:sp>
        <p:nvSpPr>
          <p:cNvPr id="2051" name="Text Placeholder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th-TH" smtClean="0"/>
              <a:t>Click to edit Master text styles</a:t>
            </a:r>
          </a:p>
          <a:p>
            <a:pPr lvl="1"/>
            <a:r>
              <a:rPr lang="en-US" altLang="th-TH" smtClean="0"/>
              <a:t>Second level</a:t>
            </a:r>
          </a:p>
          <a:p>
            <a:pPr lvl="2"/>
            <a:r>
              <a:rPr lang="en-US" altLang="th-TH" smtClean="0"/>
              <a:t>Third level</a:t>
            </a:r>
          </a:p>
          <a:p>
            <a:pPr lvl="3"/>
            <a:r>
              <a:rPr lang="en-US" altLang="th-TH" smtClean="0"/>
              <a:t>Fourth level</a:t>
            </a:r>
          </a:p>
          <a:p>
            <a:pPr lvl="4"/>
            <a:r>
              <a:rPr lang="en-US" altLang="th-TH" smtClean="0"/>
              <a:t>Fifth level</a:t>
            </a:r>
            <a:endParaRPr lang="th-TH" altLang="th-TH"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F703B9CD-0FE3-469B-8C58-138C306E4AD8}" type="datetime1">
              <a:rPr lang="th-TH">
                <a:solidFill>
                  <a:prstClr val="black">
                    <a:tint val="75000"/>
                  </a:prstClr>
                </a:solidFill>
              </a:rPr>
              <a:pPr>
                <a:defRPr/>
              </a:pPr>
              <a:t>14/02/60</a:t>
            </a:fld>
            <a:endParaRPr lang="th-TH">
              <a:solidFill>
                <a:prstClr val="black">
                  <a:tint val="75000"/>
                </a:prstClr>
              </a:solidFill>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th-TH">
              <a:solidFill>
                <a:prstClr val="black">
                  <a:tint val="75000"/>
                </a:prstClr>
              </a:solidFill>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Cordia New" pitchFamily="34" charset="-34"/>
              </a:defRPr>
            </a:lvl1pPr>
          </a:lstStyle>
          <a:p>
            <a:pPr fontAlgn="base">
              <a:spcBef>
                <a:spcPct val="0"/>
              </a:spcBef>
              <a:spcAft>
                <a:spcPct val="0"/>
              </a:spcAft>
            </a:pPr>
            <a:fld id="{A0CEB84B-A49B-4504-9C25-E923802A732B}" type="slidenum">
              <a:rPr lang="th-TH" altLang="th-TH" smtClean="0"/>
              <a:pPr fontAlgn="base">
                <a:spcBef>
                  <a:spcPct val="0"/>
                </a:spcBef>
                <a:spcAft>
                  <a:spcPct val="0"/>
                </a:spcAft>
              </a:pPr>
              <a:t>‹#›</a:t>
            </a:fld>
            <a:endParaRPr lang="th-TH" altLang="th-TH" smtClean="0"/>
          </a:p>
        </p:txBody>
      </p:sp>
    </p:spTree>
  </p:cSld>
  <p:clrMap bg1="lt1" tx1="dk1" bg2="lt2" tx2="dk2" accent1="accent1" accent2="accent2" accent3="accent3" accent4="accent4" accent5="accent5" accent6="accent6" hlink="hlink" folHlink="folHlink"/>
  <p:sldLayoutIdLst>
    <p:sldLayoutId id="2147483775" r:id="rId1"/>
  </p:sldLayoutIdLst>
  <p:timing>
    <p:tnLst>
      <p:par>
        <p:cTn id="1" dur="indefinite" restart="never" nodeType="tmRoot"/>
      </p:par>
    </p:tnLst>
  </p:timing>
  <p:hf hdr="0" ftr="0" dt="0"/>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cs typeface="Angsana New" pitchFamily="18" charset="-34"/>
        </a:defRPr>
      </a:lvl6pPr>
      <a:lvl7pPr marL="914400" algn="l" rtl="0" fontAlgn="base">
        <a:lnSpc>
          <a:spcPct val="90000"/>
        </a:lnSpc>
        <a:spcBef>
          <a:spcPct val="0"/>
        </a:spcBef>
        <a:spcAft>
          <a:spcPct val="0"/>
        </a:spcAft>
        <a:defRPr sz="4400">
          <a:solidFill>
            <a:schemeClr val="tx1"/>
          </a:solidFill>
          <a:latin typeface="Calibri Light"/>
          <a:cs typeface="Angsana New" pitchFamily="18" charset="-34"/>
        </a:defRPr>
      </a:lvl7pPr>
      <a:lvl8pPr marL="1371600" algn="l" rtl="0" fontAlgn="base">
        <a:lnSpc>
          <a:spcPct val="90000"/>
        </a:lnSpc>
        <a:spcBef>
          <a:spcPct val="0"/>
        </a:spcBef>
        <a:spcAft>
          <a:spcPct val="0"/>
        </a:spcAft>
        <a:defRPr sz="4400">
          <a:solidFill>
            <a:schemeClr val="tx1"/>
          </a:solidFill>
          <a:latin typeface="Calibri Light"/>
          <a:cs typeface="Angsana New" pitchFamily="18" charset="-34"/>
        </a:defRPr>
      </a:lvl8pPr>
      <a:lvl9pPr marL="1828800" algn="l" rtl="0" fontAlgn="base">
        <a:lnSpc>
          <a:spcPct val="90000"/>
        </a:lnSpc>
        <a:spcBef>
          <a:spcPct val="0"/>
        </a:spcBef>
        <a:spcAft>
          <a:spcPct val="0"/>
        </a:spcAft>
        <a:defRPr sz="4400">
          <a:solidFill>
            <a:schemeClr val="tx1"/>
          </a:solidFill>
          <a:latin typeface="Calibri Light"/>
          <a:cs typeface="Angsana New" pitchFamily="18" charset="-34"/>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220ECD-60B6-41DF-B883-0BCEE6ABB8D6}" type="datetime1">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solidFill>
                <a:prstClr val="black">
                  <a:tint val="75000"/>
                </a:prstClr>
              </a:solidFill>
            </a:endParaRP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4CE093-0AC2-4D13-B92F-1971B0C04253}"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753284756"/>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iming>
    <p:tnLst>
      <p:par>
        <p:cTn id="1" dur="indefinite" restart="never" nodeType="tmRoot"/>
      </p:par>
    </p:tnLst>
  </p:timing>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E75B77-4431-4316-BA07-118CF2C4A511}" type="datetimeFigureOut">
              <a:rPr lang="th-TH" smtClean="0">
                <a:solidFill>
                  <a:prstClr val="black">
                    <a:tint val="75000"/>
                  </a:prstClr>
                </a:solidFill>
              </a:rPr>
              <a:pPr/>
              <a:t>14/02/60</a:t>
            </a:fld>
            <a:endParaRPr lang="th-TH">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27A9F2-2492-46A5-87B6-CCF9E90923B1}" type="slidenum">
              <a:rPr lang="th-TH" smtClean="0">
                <a:solidFill>
                  <a:prstClr val="black">
                    <a:tint val="75000"/>
                  </a:prstClr>
                </a:solidFill>
              </a:rPr>
              <a:pPr/>
              <a:t>‹#›</a:t>
            </a:fld>
            <a:endParaRPr lang="th-TH">
              <a:solidFill>
                <a:prstClr val="black">
                  <a:tint val="75000"/>
                </a:prstClr>
              </a:solidFill>
            </a:endParaRPr>
          </a:p>
        </p:txBody>
      </p:sp>
    </p:spTree>
    <p:extLst>
      <p:ext uri="{BB962C8B-B14F-4D97-AF65-F5344CB8AC3E}">
        <p14:creationId xmlns:p14="http://schemas.microsoft.com/office/powerpoint/2010/main" val="155251854"/>
      </p:ext>
    </p:extLst>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microsoft.com/office/2007/relationships/hdphoto" Target="../media/hdphoto2.wdp"/><Relationship Id="rId12" Type="http://schemas.microsoft.com/office/2007/relationships/hdphoto" Target="../media/hdphoto4.wdp"/><Relationship Id="rId2" Type="http://schemas.openxmlformats.org/officeDocument/2006/relationships/notesSlide" Target="../notesSlides/notesSlide13.xml"/><Relationship Id="rId1" Type="http://schemas.openxmlformats.org/officeDocument/2006/relationships/slideLayout" Target="../slideLayouts/slideLayout20.xml"/><Relationship Id="rId6" Type="http://schemas.openxmlformats.org/officeDocument/2006/relationships/image" Target="../media/image12.png"/><Relationship Id="rId11" Type="http://schemas.openxmlformats.org/officeDocument/2006/relationships/image" Target="../media/image15.jpeg"/><Relationship Id="rId5" Type="http://schemas.openxmlformats.org/officeDocument/2006/relationships/image" Target="../media/image11.png"/><Relationship Id="rId10" Type="http://schemas.openxmlformats.org/officeDocument/2006/relationships/image" Target="../media/image14.png"/><Relationship Id="rId4" Type="http://schemas.microsoft.com/office/2007/relationships/hdphoto" Target="../media/hdphoto1.wdp"/><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www.google.co.th/url?url=http://www.jobjaa.com/%E0%B8%AA%E0%B9%8D%E0%B8%B2%E0%B8%99%E0%B8%B1%E0%B8%81%E0%B8%87%E0%B8%9A%E0%B8%9B%E0%B8%A3%E0%B8%B0%E0%B8%A1%E0%B8%B2%E0%B8%93-30%E0%B9%80%E0%B8%A1%E0%B8%A2-57/&amp;rct=j&amp;frm=1&amp;q=&amp;esrc=s&amp;sa=U&amp;ved=0ahUKEwinhfD3uaXOAhXKtY8KHRW_DZwQwW4IFTAA&amp;sig2=cxB_S79AbmqfESiY21pw8g&amp;usg=AFQjCNFy5rNiFt1IvXvVCyS85f84olW8hQ" TargetMode="External"/><Relationship Id="rId7" Type="http://schemas.openxmlformats.org/officeDocument/2006/relationships/image" Target="../media/image25.jpeg"/><Relationship Id="rId2" Type="http://schemas.openxmlformats.org/officeDocument/2006/relationships/notesSlide" Target="../notesSlides/notesSlide15.xml"/><Relationship Id="rId1" Type="http://schemas.openxmlformats.org/officeDocument/2006/relationships/slideLayout" Target="../slideLayouts/slideLayout20.xml"/><Relationship Id="rId6" Type="http://schemas.openxmlformats.org/officeDocument/2006/relationships/hyperlink" Target="http://www.google.co.th/url?url=http://www.innnews.co.th/shownews/show?newscode=461365&amp;rct=j&amp;frm=1&amp;q=&amp;esrc=s&amp;sa=U&amp;ved=0ahUKEwjanJ7kuaXOAhXLqo8KHTtIBvIQwW4IFTAA&amp;sig2=udrpsAHT-oCGUoxFm_tCEQ&amp;usg=AFQjCNHDPeak5mHNbq7XLFgo5U99dgA37Q" TargetMode="External"/><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27.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itle 1"/>
          <p:cNvSpPr txBox="1">
            <a:spLocks/>
          </p:cNvSpPr>
          <p:nvPr/>
        </p:nvSpPr>
        <p:spPr bwMode="auto">
          <a:xfrm>
            <a:off x="0" y="2800350"/>
            <a:ext cx="9077325" cy="1154113"/>
          </a:xfrm>
          <a:prstGeom prst="rect">
            <a:avLst/>
          </a:prstGeom>
          <a:noFill/>
          <a:ln w="9525">
            <a:noFill/>
            <a:miter lim="800000"/>
            <a:headEnd/>
            <a:tailEnd/>
          </a:ln>
        </p:spPr>
        <p:txBody>
          <a:bodyPr anchor="ctr"/>
          <a:lstStyle/>
          <a:p>
            <a:pPr algn="ctr" fontAlgn="base">
              <a:spcBef>
                <a:spcPct val="0"/>
              </a:spcBef>
              <a:spcAft>
                <a:spcPct val="0"/>
              </a:spcAft>
            </a:pPr>
            <a:r>
              <a:rPr lang="th-TH" altLang="th-TH" sz="2000" b="1" dirty="0" smtClean="0">
                <a:solidFill>
                  <a:prstClr val="black"/>
                </a:solidFill>
                <a:latin typeface="Tahoma" pitchFamily="34" charset="0"/>
                <a:cs typeface="Tahoma" pitchFamily="34" charset="0"/>
              </a:rPr>
              <a:t>แนวทางการประเมินส่วนราชการ ตามมาตรการปรับปรุงประสิทธิภาพในการปฏิบัติราชการ </a:t>
            </a:r>
          </a:p>
          <a:p>
            <a:pPr algn="ctr" fontAlgn="base">
              <a:spcBef>
                <a:spcPct val="0"/>
              </a:spcBef>
              <a:spcAft>
                <a:spcPct val="0"/>
              </a:spcAft>
            </a:pPr>
            <a:r>
              <a:rPr lang="th-TH" altLang="th-TH" sz="2000" b="1" dirty="0" smtClean="0">
                <a:solidFill>
                  <a:prstClr val="black"/>
                </a:solidFill>
                <a:latin typeface="Tahoma" pitchFamily="34" charset="0"/>
                <a:cs typeface="Tahoma" pitchFamily="34" charset="0"/>
              </a:rPr>
              <a:t>ประจำปีงบประมาณ พ.ศ.</a:t>
            </a:r>
            <a:r>
              <a:rPr lang="en-US" altLang="th-TH" sz="2000" b="1" dirty="0" smtClean="0">
                <a:solidFill>
                  <a:prstClr val="black"/>
                </a:solidFill>
                <a:latin typeface="Tahoma" pitchFamily="34" charset="0"/>
                <a:cs typeface="Tahoma" pitchFamily="34" charset="0"/>
              </a:rPr>
              <a:t>2560 </a:t>
            </a:r>
          </a:p>
        </p:txBody>
      </p:sp>
      <p:sp>
        <p:nvSpPr>
          <p:cNvPr id="7172" name="TextBox 1"/>
          <p:cNvSpPr txBox="1">
            <a:spLocks noChangeArrowheads="1"/>
          </p:cNvSpPr>
          <p:nvPr/>
        </p:nvSpPr>
        <p:spPr bwMode="auto">
          <a:xfrm>
            <a:off x="1187450" y="4872038"/>
            <a:ext cx="7000875" cy="584775"/>
          </a:xfrm>
          <a:prstGeom prst="rect">
            <a:avLst/>
          </a:prstGeom>
          <a:noFill/>
          <a:ln w="9525">
            <a:noFill/>
            <a:miter lim="800000"/>
            <a:headEnd/>
            <a:tailEnd/>
          </a:ln>
        </p:spPr>
        <p:txBody>
          <a:bodyPr>
            <a:spAutoFit/>
          </a:bodyPr>
          <a:lstStyle/>
          <a:p>
            <a:pPr algn="ctr" fontAlgn="base">
              <a:spcBef>
                <a:spcPct val="0"/>
              </a:spcBef>
              <a:spcAft>
                <a:spcPct val="0"/>
              </a:spcAft>
            </a:pPr>
            <a:r>
              <a:rPr lang="th-TH" altLang="th-TH" sz="1600" dirty="0" smtClean="0">
                <a:solidFill>
                  <a:prstClr val="black"/>
                </a:solidFill>
                <a:latin typeface="Tahoma" pitchFamily="34" charset="0"/>
                <a:cs typeface="Tahoma" pitchFamily="34" charset="0"/>
              </a:rPr>
              <a:t>วันพฤหัสบดีที่ </a:t>
            </a:r>
            <a:r>
              <a:rPr lang="en-US" altLang="th-TH" sz="1600" dirty="0" smtClean="0">
                <a:solidFill>
                  <a:prstClr val="black"/>
                </a:solidFill>
                <a:latin typeface="Tahoma" pitchFamily="34" charset="0"/>
                <a:cs typeface="Tahoma" pitchFamily="34" charset="0"/>
              </a:rPr>
              <a:t>16 </a:t>
            </a:r>
            <a:r>
              <a:rPr lang="th-TH" altLang="th-TH" sz="1600" dirty="0" smtClean="0">
                <a:solidFill>
                  <a:prstClr val="black"/>
                </a:solidFill>
                <a:latin typeface="Tahoma" pitchFamily="34" charset="0"/>
                <a:cs typeface="Tahoma" pitchFamily="34" charset="0"/>
              </a:rPr>
              <a:t>กุมภาพันธ์ </a:t>
            </a:r>
            <a:r>
              <a:rPr lang="en-US" altLang="th-TH" sz="1600" dirty="0" smtClean="0">
                <a:solidFill>
                  <a:prstClr val="black"/>
                </a:solidFill>
                <a:latin typeface="Tahoma" pitchFamily="34" charset="0"/>
                <a:cs typeface="Tahoma" pitchFamily="34" charset="0"/>
              </a:rPr>
              <a:t>2560 </a:t>
            </a:r>
          </a:p>
          <a:p>
            <a:pPr algn="ctr" fontAlgn="base">
              <a:spcBef>
                <a:spcPct val="0"/>
              </a:spcBef>
              <a:spcAft>
                <a:spcPct val="0"/>
              </a:spcAft>
            </a:pPr>
            <a:r>
              <a:rPr lang="th-TH" altLang="th-TH" sz="1600" dirty="0" smtClean="0">
                <a:solidFill>
                  <a:prstClr val="black"/>
                </a:solidFill>
                <a:latin typeface="Tahoma" pitchFamily="34" charset="0"/>
                <a:cs typeface="Tahoma" pitchFamily="34" charset="0"/>
              </a:rPr>
              <a:t>โรงแรม</a:t>
            </a:r>
            <a:r>
              <a:rPr lang="th-TH" altLang="th-TH" sz="1600" dirty="0" err="1" smtClean="0">
                <a:solidFill>
                  <a:prstClr val="black"/>
                </a:solidFill>
                <a:latin typeface="Tahoma" pitchFamily="34" charset="0"/>
                <a:cs typeface="Tahoma" pitchFamily="34" charset="0"/>
              </a:rPr>
              <a:t>อินทรา</a:t>
            </a:r>
            <a:r>
              <a:rPr lang="th-TH" altLang="th-TH" sz="1600" dirty="0" smtClean="0">
                <a:solidFill>
                  <a:prstClr val="black"/>
                </a:solidFill>
                <a:latin typeface="Tahoma" pitchFamily="34" charset="0"/>
                <a:cs typeface="Tahoma" pitchFamily="34" charset="0"/>
              </a:rPr>
              <a:t> รี</a:t>
            </a:r>
            <a:r>
              <a:rPr lang="th-TH" altLang="th-TH" sz="1600" dirty="0" err="1" smtClean="0">
                <a:solidFill>
                  <a:prstClr val="black"/>
                </a:solidFill>
                <a:latin typeface="Tahoma" pitchFamily="34" charset="0"/>
                <a:cs typeface="Tahoma" pitchFamily="34" charset="0"/>
              </a:rPr>
              <a:t>เจนท์</a:t>
            </a:r>
            <a:r>
              <a:rPr lang="th-TH" altLang="th-TH" sz="1600" dirty="0" smtClean="0">
                <a:solidFill>
                  <a:prstClr val="black"/>
                </a:solidFill>
                <a:latin typeface="Tahoma" pitchFamily="34" charset="0"/>
                <a:cs typeface="Tahoma" pitchFamily="34" charset="0"/>
              </a:rPr>
              <a:t> กรุงเทพมหานคร</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9925" y="6520259"/>
            <a:ext cx="2057400" cy="365125"/>
          </a:xfrm>
        </p:spPr>
        <p:txBody>
          <a:bodyPr/>
          <a:lstStyle/>
          <a:p>
            <a:pPr>
              <a:defRPr/>
            </a:pPr>
            <a:fld id="{78C4FC67-E36D-458E-BC27-A170CA27DBEB}" type="slidenum">
              <a:rPr lang="th-TH" altLang="th-TH" smtClean="0"/>
              <a:pPr>
                <a:defRPr/>
              </a:pPr>
              <a:t>2</a:t>
            </a:fld>
            <a:endParaRPr lang="th-TH" altLang="th-TH"/>
          </a:p>
        </p:txBody>
      </p:sp>
      <p:sp>
        <p:nvSpPr>
          <p:cNvPr id="3" name="Rectangle 2"/>
          <p:cNvSpPr/>
          <p:nvPr/>
        </p:nvSpPr>
        <p:spPr>
          <a:xfrm>
            <a:off x="0" y="87604"/>
            <a:ext cx="8568952" cy="461665"/>
          </a:xfrm>
          <a:prstGeom prst="rect">
            <a:avLst/>
          </a:prstGeom>
        </p:spPr>
        <p:txBody>
          <a:bodyPr wrap="square">
            <a:spAutoFit/>
          </a:bodyPr>
          <a:lstStyle/>
          <a:p>
            <a:pPr marL="857250" indent="-514350" eaLnBrk="0" fontAlgn="base" hangingPunct="0">
              <a:spcBef>
                <a:spcPct val="0"/>
              </a:spcBef>
              <a:spcAft>
                <a:spcPct val="0"/>
              </a:spcAft>
              <a:buFont typeface="+mj-lt"/>
              <a:buAutoNum type="arabicPeriod"/>
              <a:defRPr/>
            </a:pPr>
            <a:r>
              <a:rPr lang="th-TH" sz="2400" b="1" kern="0" dirty="0" smtClean="0">
                <a:solidFill>
                  <a:sysClr val="windowText" lastClr="000000"/>
                </a:solidFill>
                <a:latin typeface="Tahoma" pitchFamily="34" charset="0"/>
                <a:ea typeface="Tahoma" pitchFamily="34" charset="0"/>
                <a:cs typeface="Tahoma" pitchFamily="34" charset="0"/>
              </a:rPr>
              <a:t>ที่มา</a:t>
            </a:r>
            <a:endParaRPr lang="en-US" sz="2400" dirty="0"/>
          </a:p>
        </p:txBody>
      </p:sp>
      <p:sp>
        <p:nvSpPr>
          <p:cNvPr id="6" name="Rectangle 5"/>
          <p:cNvSpPr/>
          <p:nvPr/>
        </p:nvSpPr>
        <p:spPr>
          <a:xfrm>
            <a:off x="250825" y="1298376"/>
            <a:ext cx="8137525" cy="2990850"/>
          </a:xfrm>
          <a:prstGeom prst="rect">
            <a:avLst/>
          </a:prstGeom>
        </p:spPr>
        <p:txBody>
          <a:bodyPr>
            <a:spAutoFit/>
          </a:bodyPr>
          <a:lstStyle/>
          <a:p>
            <a:pPr lvl="1" algn="thaiDist">
              <a:lnSpc>
                <a:spcPts val="2000"/>
              </a:lnSpc>
              <a:spcAft>
                <a:spcPts val="0"/>
              </a:spcAft>
              <a:defRPr/>
            </a:pPr>
            <a:r>
              <a:rPr lang="th-TH"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พระราชบัญญัติระเบียบบริหารราชการแผ่นดิน (ฉบับที่ 5) พ.ศ. 2545 </a:t>
            </a:r>
            <a:endParaRPr lang="en-US"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endParaRPr>
          </a:p>
          <a:p>
            <a:pPr lvl="1" algn="thaiDist">
              <a:lnSpc>
                <a:spcPts val="2000"/>
              </a:lnSpc>
              <a:spcBef>
                <a:spcPts val="600"/>
              </a:spcBef>
              <a:spcAft>
                <a:spcPts val="0"/>
              </a:spcAft>
              <a:defRPr/>
            </a:pPr>
            <a:r>
              <a:rPr lang="th-TH"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มาตรา </a:t>
            </a:r>
            <a:r>
              <a:rPr lang="en-US"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3/1 </a:t>
            </a:r>
            <a:r>
              <a:rPr lang="th-TH" sz="1400" b="1" spc="-50" dirty="0">
                <a:latin typeface="Tahoma" panose="020B0604030504040204" pitchFamily="34" charset="0"/>
                <a:ea typeface="Tahoma" panose="020B0604030504040204" pitchFamily="34" charset="0"/>
                <a:cs typeface="Tahoma" panose="020B0604030504040204" pitchFamily="34" charset="0"/>
              </a:rPr>
              <a:t>บัญญัติว่า “การบริหารราชการต้องเป็นไปเพื่อประโยชน์สุขของประชาชน เกิดผลสัมฤทธิ์ต่อภารกิจของรัฐ ความมีประสิทธิภาพ ความคุ้มค่าในเชิงภารกิจแห่งรัฐ การลดขั้นตอนการปฏิบัติงาน การลดภารกิจและยุบเลิกหน่วยงานที่ไม่จำเป็น การกระจายภารกิจและทรัพยากรให้แก่ท้องถิ่น การกระจายอำนาจตัดสินใจ การอำนวยความสะดวกและการตอบสนองความต้องการของประชาชนมีผู้รับผิดชอบต่อผลของงาน การปรับปรุงคุณภาพการ</a:t>
            </a:r>
            <a:r>
              <a:rPr lang="th-TH" sz="1400" b="1" spc="-50" dirty="0" smtClean="0">
                <a:latin typeface="Tahoma" panose="020B0604030504040204" pitchFamily="34" charset="0"/>
                <a:ea typeface="Tahoma" panose="020B0604030504040204" pitchFamily="34" charset="0"/>
                <a:cs typeface="Tahoma" panose="020B0604030504040204" pitchFamily="34" charset="0"/>
              </a:rPr>
              <a:t>ให้บริการ จึง</a:t>
            </a:r>
            <a:r>
              <a:rPr lang="th-TH" sz="1400" b="1" spc="-50" dirty="0">
                <a:latin typeface="Tahoma" panose="020B0604030504040204" pitchFamily="34" charset="0"/>
                <a:ea typeface="Tahoma" panose="020B0604030504040204" pitchFamily="34" charset="0"/>
                <a:cs typeface="Tahoma" panose="020B0604030504040204" pitchFamily="34" charset="0"/>
              </a:rPr>
              <a:t>เป็นแนวทางหนึ่งที่จำเป็นอย่างยิ่งเพื่อให้การบริหารราชการเป็นไปอย่างมีประสิทธิภาพ และสามารถตอบสนองตามความต้องการของประชาชน ในการปฏิบัติหน้าที่ของส่วนราชการต้องใช้วิธีการบริหารกิจการบ้านเมืองที่ดีโดยเฉพาะอย่างยิ่งให้คำนึงถึงความรับผิดชอบของผู้ปฏิบัติราชการ การมีส่วนร่วมของประชาชน การเปิดเผยข้อมูล </a:t>
            </a:r>
            <a:r>
              <a:rPr lang="th-TH" sz="1400" b="1" spc="-50"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การติดตามตรวจสอบและประเมินผลการปฏิบัติราชการ </a:t>
            </a:r>
            <a:r>
              <a:rPr lang="th-TH" sz="1400" b="1" spc="-50" dirty="0">
                <a:latin typeface="Tahoma" panose="020B0604030504040204" pitchFamily="34" charset="0"/>
                <a:ea typeface="Tahoma" panose="020B0604030504040204" pitchFamily="34" charset="0"/>
                <a:cs typeface="Tahoma" panose="020B0604030504040204" pitchFamily="34" charset="0"/>
              </a:rPr>
              <a:t>ทั้งนี้ตามความเหมาะสมของแต่ละภารกิจ</a:t>
            </a:r>
            <a:r>
              <a:rPr lang="en-US" sz="1400" b="1" spc="-50" dirty="0">
                <a:latin typeface="Tahoma" panose="020B0604030504040204" pitchFamily="34" charset="0"/>
                <a:ea typeface="Tahoma" panose="020B0604030504040204" pitchFamily="34" charset="0"/>
                <a:cs typeface="Tahoma" panose="020B0604030504040204" pitchFamily="34" charset="0"/>
              </a:rPr>
              <a:t>”</a:t>
            </a:r>
            <a:endParaRPr lang="en-US" sz="1200" b="1" dirty="0">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698501" y="4299346"/>
            <a:ext cx="7704137" cy="1195388"/>
          </a:xfrm>
          <a:prstGeom prst="rect">
            <a:avLst/>
          </a:prstGeom>
        </p:spPr>
        <p:txBody>
          <a:bodyPr>
            <a:spAutoFit/>
          </a:bodyPr>
          <a:lstStyle/>
          <a:p>
            <a:pPr algn="thaiDist">
              <a:lnSpc>
                <a:spcPts val="2000"/>
              </a:lnSpc>
              <a:defRPr/>
            </a:pPr>
            <a:r>
              <a:rPr lang="th-TH"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พระราชกฤษฎีกาว่าด้วยหลักเกณฑ์และวิธีการบริหารกิจการบ้านเมืองที่ดี พ.ศ. 2546</a:t>
            </a:r>
            <a:endParaRPr lang="en-US"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endParaRPr>
          </a:p>
          <a:p>
            <a:pPr marL="285750" indent="-285750" algn="thaiDist">
              <a:lnSpc>
                <a:spcPts val="2000"/>
              </a:lnSpc>
              <a:spcBef>
                <a:spcPts val="600"/>
              </a:spcBef>
              <a:buFont typeface="Arial" panose="020B0604020202020204" pitchFamily="34" charset="0"/>
              <a:buChar char="•"/>
              <a:defRPr/>
            </a:pPr>
            <a:r>
              <a:rPr lang="th-TH"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มาตรา 12 </a:t>
            </a:r>
            <a:r>
              <a:rPr lang="th-TH" sz="1400" b="1" spc="-50" dirty="0">
                <a:latin typeface="Tahoma" panose="020B0604030504040204" pitchFamily="34" charset="0"/>
                <a:ea typeface="Tahoma" panose="020B0604030504040204" pitchFamily="34" charset="0"/>
                <a:cs typeface="Tahoma" panose="020B0604030504040204" pitchFamily="34" charset="0"/>
              </a:rPr>
              <a:t>กำหนดว่าเพื่อประโยชน์ในการปฏิบัติราชการให้เกิดผลสัมฤทธิ์ ก.พ.ร. อาจเสนอต่อคณะรัฐมนตรี เพื่อ</a:t>
            </a:r>
            <a:r>
              <a:rPr lang="th-TH" sz="1400" b="1" spc="-50"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กำหนดมาตรการกำกับการปฏิบัติราชการ โดยวิธีการจัดทำความตกลง</a:t>
            </a:r>
            <a:r>
              <a:rPr lang="th-TH" sz="1400" b="1" spc="-50" dirty="0" smtClean="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เป็น</a:t>
            </a:r>
            <a:br>
              <a:rPr lang="th-TH" sz="1400" b="1" spc="-50" dirty="0" smtClean="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br>
            <a:r>
              <a:rPr lang="th-TH" sz="1400" b="1" spc="-50" dirty="0" smtClean="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ลาย</a:t>
            </a:r>
            <a:r>
              <a:rPr lang="th-TH" sz="1400" b="1" spc="-50"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ลักษณ์อักษร หรือโดยวิธีการอื่นใด </a:t>
            </a:r>
            <a:r>
              <a:rPr lang="th-TH" sz="1400" b="1" spc="-50" dirty="0">
                <a:latin typeface="Tahoma" panose="020B0604030504040204" pitchFamily="34" charset="0"/>
                <a:ea typeface="Tahoma" panose="020B0604030504040204" pitchFamily="34" charset="0"/>
                <a:cs typeface="Tahoma" panose="020B0604030504040204" pitchFamily="34" charset="0"/>
              </a:rPr>
              <a:t>เพื่อแสดงความรับผิดชอบในการปฏิบัติราชการ </a:t>
            </a:r>
            <a:endParaRPr lang="en-US" sz="1400" b="1" dirty="0">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684213" y="5494734"/>
            <a:ext cx="7718425" cy="1091004"/>
          </a:xfrm>
          <a:prstGeom prst="rect">
            <a:avLst/>
          </a:prstGeom>
        </p:spPr>
        <p:txBody>
          <a:bodyPr>
            <a:spAutoFit/>
          </a:bodyPr>
          <a:lstStyle/>
          <a:p>
            <a:pPr marL="285750" indent="-285750" algn="thaiDist">
              <a:lnSpc>
                <a:spcPts val="2000"/>
              </a:lnSpc>
              <a:spcBef>
                <a:spcPts val="600"/>
              </a:spcBef>
              <a:buFont typeface="Arial" panose="020B0604020202020204" pitchFamily="34" charset="0"/>
              <a:buChar char="•"/>
              <a:defRPr/>
            </a:pPr>
            <a:r>
              <a:rPr lang="th-TH" sz="1400" b="1" spc="-50" dirty="0"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มาตรา </a:t>
            </a:r>
            <a:r>
              <a:rPr lang="th-TH" sz="1400" b="1" spc="-5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45 </a:t>
            </a:r>
            <a:r>
              <a:rPr lang="th-TH" sz="1400" b="1" spc="-50" dirty="0">
                <a:latin typeface="Tahoma" panose="020B0604030504040204" pitchFamily="34" charset="0"/>
                <a:ea typeface="Tahoma" panose="020B0604030504040204" pitchFamily="34" charset="0"/>
                <a:cs typeface="Tahoma" panose="020B0604030504040204" pitchFamily="34" charset="0"/>
              </a:rPr>
              <a:t>กำหนดให้ส่วนราชการจัดให้มีคณะผู้ประเมินอิสระดำเนินการประเมินผลการปฏิบัติราชการของส่วนราชการเกี่ยวกับผลสัมฤทธิ์ของภารกิจ คุณภาพการให้บริการ ความพึงพอใจของประชาชนผู้รับบริการ ความคุ้มค่าในภารกิจ ทั้งนี้</a:t>
            </a:r>
            <a:r>
              <a:rPr lang="th-TH" sz="1400" b="1" spc="-50"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rPr>
              <a:t>ตามหลักเกณฑ์ วิธีการ และระยะเวลาที่ ก.พ.ร. กำหนด</a:t>
            </a:r>
            <a:endParaRPr lang="en-US" sz="1400" b="1" dirty="0">
              <a:solidFill>
                <a:schemeClr val="accent1">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0" y="821839"/>
            <a:ext cx="9144000" cy="338554"/>
          </a:xfrm>
          <a:prstGeom prst="rect">
            <a:avLst/>
          </a:prstGeom>
          <a:solidFill>
            <a:schemeClr val="bg1">
              <a:lumMod val="65000"/>
            </a:schemeClr>
          </a:solidFill>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th-TH" sz="1600" b="1" dirty="0">
                <a:solidFill>
                  <a:schemeClr val="bg1"/>
                </a:solidFill>
                <a:latin typeface="Tahoma" panose="020B0604030504040204" pitchFamily="34" charset="0"/>
                <a:ea typeface="Tahoma" panose="020B0604030504040204" pitchFamily="34" charset="0"/>
                <a:cs typeface="Tahoma" panose="020B0604030504040204" pitchFamily="34" charset="0"/>
              </a:rPr>
              <a:t>การประเมินผลการปฏิบัติราชการตามคำรับรองการปฏิบัติราชการ</a:t>
            </a:r>
            <a:endParaRPr lang="en-US" sz="1600" dirty="0">
              <a:solidFill>
                <a:schemeClr val="bg1"/>
              </a:solidFill>
            </a:endParaRPr>
          </a:p>
        </p:txBody>
      </p:sp>
    </p:spTree>
    <p:extLst>
      <p:ext uri="{BB962C8B-B14F-4D97-AF65-F5344CB8AC3E}">
        <p14:creationId xmlns:p14="http://schemas.microsoft.com/office/powerpoint/2010/main" val="8673187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8C4FC67-E36D-458E-BC27-A170CA27DBEB}" type="slidenum">
              <a:rPr lang="th-TH" altLang="th-TH" smtClean="0"/>
              <a:pPr>
                <a:defRPr/>
              </a:pPr>
              <a:t>3</a:t>
            </a:fld>
            <a:endParaRPr lang="th-TH" altLang="th-TH" dirty="0"/>
          </a:p>
        </p:txBody>
      </p:sp>
      <p:sp>
        <p:nvSpPr>
          <p:cNvPr id="3" name="Rectangle 3"/>
          <p:cNvSpPr>
            <a:spLocks noChangeArrowheads="1"/>
          </p:cNvSpPr>
          <p:nvPr/>
        </p:nvSpPr>
        <p:spPr bwMode="auto">
          <a:xfrm>
            <a:off x="468957" y="2205365"/>
            <a:ext cx="79914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gn="thaiDist">
              <a:lnSpc>
                <a:spcPct val="150000"/>
              </a:lnSpc>
              <a:spcBef>
                <a:spcPts val="600"/>
              </a:spcBef>
              <a:buFontTx/>
              <a:buNone/>
            </a:pPr>
            <a:r>
              <a:rPr lang="th-TH" altLang="en-US" sz="1200" b="1" dirty="0">
                <a:latin typeface="Tahoma" panose="020B0604030504040204" pitchFamily="34" charset="0"/>
                <a:cs typeface="Tahoma" panose="020B0604030504040204" pitchFamily="34" charset="0"/>
              </a:rPr>
              <a:t>อาศัยอํานาจตามความในมาตรา </a:t>
            </a:r>
            <a:r>
              <a:rPr lang="en-US" altLang="en-US" sz="1200" b="1" dirty="0">
                <a:latin typeface="Tahoma" panose="020B0604030504040204" pitchFamily="34" charset="0"/>
                <a:cs typeface="Tahoma" panose="020B0604030504040204" pitchFamily="34" charset="0"/>
              </a:rPr>
              <a:t>44</a:t>
            </a:r>
            <a:r>
              <a:rPr lang="th-TH" altLang="en-US" sz="1200" b="1" dirty="0">
                <a:latin typeface="Tahoma" panose="020B0604030504040204" pitchFamily="34" charset="0"/>
                <a:cs typeface="Tahoma" panose="020B0604030504040204" pitchFamily="34" charset="0"/>
              </a:rPr>
              <a:t> ของรัฐธรรมนูญแห่งราชอาณาจักรไทย (ฉบับชั่วคราว) พุทธศักราช </a:t>
            </a:r>
            <a:r>
              <a:rPr lang="en-US" altLang="en-US" sz="1200" b="1" dirty="0">
                <a:latin typeface="Tahoma" panose="020B0604030504040204" pitchFamily="34" charset="0"/>
                <a:cs typeface="Tahoma" panose="020B0604030504040204" pitchFamily="34" charset="0"/>
              </a:rPr>
              <a:t>2557</a:t>
            </a:r>
            <a:r>
              <a:rPr lang="th-TH" altLang="en-US" sz="1200" b="1" dirty="0">
                <a:latin typeface="Tahoma" panose="020B0604030504040204" pitchFamily="34" charset="0"/>
                <a:cs typeface="Tahoma" panose="020B0604030504040204" pitchFamily="34" charset="0"/>
              </a:rPr>
              <a:t> หัวหน้าคณะรักษาความสงบแห่งชาติ โดยความเห็นชอบของคณะรักษาความสงบแห่งชาติ ได้ออกคำสั่งหัวหน้าคณะรักษาความสงบแห่งชาติ ที่ </a:t>
            </a:r>
            <a:r>
              <a:rPr lang="en-US" altLang="en-US" sz="1200" b="1" dirty="0">
                <a:latin typeface="Tahoma" panose="020B0604030504040204" pitchFamily="34" charset="0"/>
                <a:cs typeface="Tahoma" panose="020B0604030504040204" pitchFamily="34" charset="0"/>
              </a:rPr>
              <a:t>5</a:t>
            </a:r>
            <a:r>
              <a:rPr lang="th-TH" altLang="en-US" sz="1200" b="1" dirty="0">
                <a:latin typeface="Tahoma" panose="020B0604030504040204" pitchFamily="34" charset="0"/>
                <a:cs typeface="Tahoma" panose="020B0604030504040204" pitchFamily="34" charset="0"/>
              </a:rPr>
              <a:t>/</a:t>
            </a:r>
            <a:r>
              <a:rPr lang="en-US" altLang="en-US" sz="1200" b="1" dirty="0">
                <a:latin typeface="Tahoma" panose="020B0604030504040204" pitchFamily="34" charset="0"/>
                <a:cs typeface="Tahoma" panose="020B0604030504040204" pitchFamily="34" charset="0"/>
              </a:rPr>
              <a:t>2559</a:t>
            </a:r>
            <a:r>
              <a:rPr lang="th-TH" altLang="en-US" sz="1200" b="1" dirty="0">
                <a:latin typeface="Tahoma" panose="020B0604030504040204" pitchFamily="34" charset="0"/>
                <a:cs typeface="Tahoma" panose="020B0604030504040204" pitchFamily="34" charset="0"/>
              </a:rPr>
              <a:t> เรื่อง มาตรการปรับปรุงประสิทธิภาพในการปฏิบัติราชการ  </a:t>
            </a:r>
            <a:r>
              <a:rPr lang="th-TH" altLang="en-US" sz="1200" b="1" dirty="0" smtClean="0">
                <a:latin typeface="Tahoma" panose="020B0604030504040204" pitchFamily="34" charset="0"/>
                <a:cs typeface="Tahoma" panose="020B0604030504040204" pitchFamily="34" charset="0"/>
              </a:rPr>
              <a:t/>
            </a:r>
            <a:br>
              <a:rPr lang="th-TH" altLang="en-US" sz="1200" b="1" dirty="0" smtClean="0">
                <a:latin typeface="Tahoma" panose="020B0604030504040204" pitchFamily="34" charset="0"/>
                <a:cs typeface="Tahoma" panose="020B0604030504040204" pitchFamily="34" charset="0"/>
              </a:rPr>
            </a:br>
            <a:r>
              <a:rPr lang="th-TH" altLang="en-US" sz="1200" b="1" dirty="0" smtClean="0">
                <a:latin typeface="Tahoma" panose="020B0604030504040204" pitchFamily="34" charset="0"/>
                <a:cs typeface="Tahoma" panose="020B0604030504040204" pitchFamily="34" charset="0"/>
              </a:rPr>
              <a:t>เพื่อ</a:t>
            </a:r>
            <a:r>
              <a:rPr lang="th-TH" altLang="en-US" sz="1200" b="1" dirty="0">
                <a:latin typeface="Tahoma" panose="020B0604030504040204" pitchFamily="34" charset="0"/>
                <a:cs typeface="Tahoma" panose="020B0604030504040204" pitchFamily="34" charset="0"/>
              </a:rPr>
              <a:t>ประโยชน์ในการปฏิรูประบบการบริหารราชการแผ่นดิน มีบังคับใช้ ณ วันที่ </a:t>
            </a:r>
            <a:r>
              <a:rPr lang="en-US" altLang="en-US" sz="1200" b="1" dirty="0">
                <a:latin typeface="Tahoma" panose="020B0604030504040204" pitchFamily="34" charset="0"/>
                <a:cs typeface="Tahoma" panose="020B0604030504040204" pitchFamily="34" charset="0"/>
              </a:rPr>
              <a:t>1 </a:t>
            </a:r>
            <a:r>
              <a:rPr lang="th-TH" altLang="en-US" sz="1200" b="1" dirty="0">
                <a:latin typeface="Tahoma" panose="020B0604030504040204" pitchFamily="34" charset="0"/>
                <a:cs typeface="Tahoma" panose="020B0604030504040204" pitchFamily="34" charset="0"/>
              </a:rPr>
              <a:t>กุมภาพันธ์ </a:t>
            </a:r>
            <a:r>
              <a:rPr lang="en-US" altLang="en-US" sz="1200" b="1" dirty="0">
                <a:latin typeface="Tahoma" panose="020B0604030504040204" pitchFamily="34" charset="0"/>
                <a:cs typeface="Tahoma" panose="020B0604030504040204" pitchFamily="34" charset="0"/>
              </a:rPr>
              <a:t>2559</a:t>
            </a:r>
          </a:p>
        </p:txBody>
      </p:sp>
      <p:sp>
        <p:nvSpPr>
          <p:cNvPr id="4" name="TextBox 3"/>
          <p:cNvSpPr txBox="1"/>
          <p:nvPr/>
        </p:nvSpPr>
        <p:spPr>
          <a:xfrm>
            <a:off x="755576" y="1866811"/>
            <a:ext cx="4996881" cy="338554"/>
          </a:xfrm>
          <a:prstGeom prst="rect">
            <a:avLst/>
          </a:prstGeom>
          <a:noFill/>
        </p:spPr>
        <p:txBody>
          <a:bodyPr wrap="none">
            <a:spAutoFit/>
          </a:bodyPr>
          <a:lstStyle/>
          <a:p>
            <a:pPr>
              <a:defRPr/>
            </a:pPr>
            <a:r>
              <a:rPr lang="th-TH"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คำสั่งหัวหน้าคณะรักษาความสงบแห่งชาติ ที่ </a:t>
            </a:r>
            <a:r>
              <a:rPr lang="en-US"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5/2559</a:t>
            </a:r>
            <a:endParaRPr lang="th-TH"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5" name="Rectangle 4"/>
          <p:cNvSpPr/>
          <p:nvPr/>
        </p:nvSpPr>
        <p:spPr>
          <a:xfrm>
            <a:off x="0" y="957679"/>
            <a:ext cx="9144000" cy="584775"/>
          </a:xfrm>
          <a:prstGeom prst="rect">
            <a:avLst/>
          </a:prstGeom>
          <a:solidFill>
            <a:schemeClr val="tx1">
              <a:lumMod val="50000"/>
              <a:lumOff val="50000"/>
            </a:schemeClr>
          </a:solidFill>
        </p:spPr>
        <p:style>
          <a:lnRef idx="0">
            <a:schemeClr val="accent1"/>
          </a:lnRef>
          <a:fillRef idx="3">
            <a:schemeClr val="accent1"/>
          </a:fillRef>
          <a:effectRef idx="3">
            <a:schemeClr val="accent1"/>
          </a:effectRef>
          <a:fontRef idx="minor">
            <a:schemeClr val="lt1"/>
          </a:fontRef>
        </p:style>
        <p:txBody>
          <a:bodyPr wrap="square">
            <a:spAutoFit/>
          </a:bodyPr>
          <a:lstStyle/>
          <a:p>
            <a:pPr marL="342900" algn="ctr">
              <a:defRPr/>
            </a:pPr>
            <a:r>
              <a:rPr lang="th-TH" sz="1600" b="1" kern="0" dirty="0">
                <a:solidFill>
                  <a:schemeClr val="bg1"/>
                </a:solidFill>
                <a:latin typeface="Tahoma" pitchFamily="34" charset="0"/>
                <a:ea typeface="Tahoma" pitchFamily="34" charset="0"/>
                <a:cs typeface="Tahoma" pitchFamily="34" charset="0"/>
              </a:rPr>
              <a:t>ก</a:t>
            </a:r>
            <a:r>
              <a:rPr lang="th-TH" sz="1600" b="1" dirty="0">
                <a:solidFill>
                  <a:schemeClr val="bg1"/>
                </a:solidFill>
                <a:latin typeface="Tahoma" panose="020B0604030504040204" pitchFamily="34" charset="0"/>
                <a:ea typeface="Tahoma" panose="020B0604030504040204" pitchFamily="34" charset="0"/>
                <a:cs typeface="Tahoma" panose="020B0604030504040204" pitchFamily="34" charset="0"/>
              </a:rPr>
              <a:t>ารประเมินส่วนราชการและจังหวัด ตามคำสั่งหัวหน้า คสช.                                                      </a:t>
            </a:r>
            <a:r>
              <a:rPr lang="en-US" sz="1600" b="1" dirty="0">
                <a:solidFill>
                  <a:schemeClr val="bg1"/>
                </a:solidFill>
                <a:latin typeface="Tahoma" panose="020B0604030504040204" pitchFamily="34" charset="0"/>
                <a:ea typeface="Tahoma" panose="020B0604030504040204" pitchFamily="34" charset="0"/>
                <a:cs typeface="Tahoma" panose="020B0604030504040204" pitchFamily="34" charset="0"/>
              </a:rPr>
              <a:t> </a:t>
            </a:r>
          </a:p>
          <a:p>
            <a:pPr marL="342900" algn="ctr">
              <a:defRPr/>
            </a:pPr>
            <a:r>
              <a:rPr lang="th-TH" sz="1600" b="1" dirty="0" smtClean="0">
                <a:solidFill>
                  <a:schemeClr val="bg1"/>
                </a:solidFill>
                <a:latin typeface="Tahoma" panose="020B0604030504040204" pitchFamily="34" charset="0"/>
                <a:ea typeface="Tahoma" panose="020B0604030504040204" pitchFamily="34" charset="0"/>
                <a:cs typeface="Tahoma" panose="020B0604030504040204" pitchFamily="34" charset="0"/>
              </a:rPr>
              <a:t>เรื่อง </a:t>
            </a:r>
            <a:r>
              <a:rPr lang="th-TH" altLang="en-US" sz="1600" b="1" dirty="0">
                <a:solidFill>
                  <a:schemeClr val="bg1"/>
                </a:solidFill>
                <a:latin typeface="Tahoma" panose="020B0604030504040204" pitchFamily="34" charset="0"/>
                <a:ea typeface="Tahoma" panose="020B0604030504040204" pitchFamily="34" charset="0"/>
                <a:cs typeface="Tahoma" panose="020B0604030504040204" pitchFamily="34" charset="0"/>
              </a:rPr>
              <a:t>มาตรการปรับปรุงประสิทธิภาพในการปฏิบัติราชการ</a:t>
            </a:r>
            <a:endParaRPr lang="en-US" sz="1600" dirty="0">
              <a:solidFill>
                <a:schemeClr val="bg1"/>
              </a:solidFill>
            </a:endParaRPr>
          </a:p>
        </p:txBody>
      </p:sp>
      <p:sp>
        <p:nvSpPr>
          <p:cNvPr id="6" name="Rectangle 5"/>
          <p:cNvSpPr/>
          <p:nvPr/>
        </p:nvSpPr>
        <p:spPr>
          <a:xfrm>
            <a:off x="0" y="102345"/>
            <a:ext cx="8568952" cy="830997"/>
          </a:xfrm>
          <a:prstGeom prst="rect">
            <a:avLst/>
          </a:prstGeom>
        </p:spPr>
        <p:txBody>
          <a:bodyPr wrap="square">
            <a:spAutoFit/>
          </a:bodyPr>
          <a:lstStyle/>
          <a:p>
            <a:pPr marL="857250" indent="-514350" eaLnBrk="0" fontAlgn="base" hangingPunct="0">
              <a:spcBef>
                <a:spcPct val="0"/>
              </a:spcBef>
              <a:spcAft>
                <a:spcPct val="0"/>
              </a:spcAft>
              <a:buFont typeface="+mj-lt"/>
              <a:buAutoNum type="arabicPeriod"/>
              <a:defRPr/>
            </a:pPr>
            <a:r>
              <a:rPr lang="th-TH" sz="2400" b="1" kern="0" dirty="0" smtClean="0">
                <a:solidFill>
                  <a:sysClr val="windowText" lastClr="000000"/>
                </a:solidFill>
                <a:latin typeface="Tahoma" pitchFamily="34" charset="0"/>
                <a:ea typeface="Tahoma" pitchFamily="34" charset="0"/>
                <a:cs typeface="Tahoma" pitchFamily="34" charset="0"/>
              </a:rPr>
              <a:t>ที่มา </a:t>
            </a:r>
            <a:r>
              <a:rPr lang="en-US" sz="1600" b="1" kern="0" dirty="0">
                <a:solidFill>
                  <a:sysClr val="windowText" lastClr="000000"/>
                </a:solidFill>
                <a:latin typeface="Tahoma" pitchFamily="34" charset="0"/>
                <a:ea typeface="Tahoma" pitchFamily="34" charset="0"/>
                <a:cs typeface="Tahoma" pitchFamily="34" charset="0"/>
              </a:rPr>
              <a:t>(</a:t>
            </a:r>
            <a:r>
              <a:rPr lang="th-TH" sz="1600" b="1" kern="0" dirty="0">
                <a:solidFill>
                  <a:sysClr val="windowText" lastClr="000000"/>
                </a:solidFill>
                <a:latin typeface="Tahoma" pitchFamily="34" charset="0"/>
                <a:ea typeface="Tahoma" pitchFamily="34" charset="0"/>
                <a:cs typeface="Tahoma" pitchFamily="34" charset="0"/>
              </a:rPr>
              <a:t>ต่อ)</a:t>
            </a:r>
            <a:endParaRPr lang="en-US" sz="1600" dirty="0"/>
          </a:p>
          <a:p>
            <a:pPr marL="857250" indent="-514350" eaLnBrk="0" fontAlgn="base" hangingPunct="0">
              <a:spcBef>
                <a:spcPct val="0"/>
              </a:spcBef>
              <a:spcAft>
                <a:spcPct val="0"/>
              </a:spcAft>
              <a:buFont typeface="+mj-lt"/>
              <a:buAutoNum type="arabicPeriod"/>
              <a:defRPr/>
            </a:pPr>
            <a:endParaRPr lang="en-US" sz="2400" dirty="0"/>
          </a:p>
        </p:txBody>
      </p:sp>
      <p:sp>
        <p:nvSpPr>
          <p:cNvPr id="7" name="TextBox 6"/>
          <p:cNvSpPr txBox="1"/>
          <p:nvPr/>
        </p:nvSpPr>
        <p:spPr>
          <a:xfrm>
            <a:off x="706463" y="3711645"/>
            <a:ext cx="3310522" cy="338554"/>
          </a:xfrm>
          <a:prstGeom prst="rect">
            <a:avLst/>
          </a:prstGeom>
          <a:noFill/>
        </p:spPr>
        <p:txBody>
          <a:bodyPr wrap="none">
            <a:spAutoFit/>
          </a:bodyPr>
          <a:lstStyle/>
          <a:p>
            <a:pPr>
              <a:defRPr/>
            </a:pPr>
            <a:r>
              <a:rPr lang="th-TH"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มติคณะรัฐมนตรี </a:t>
            </a:r>
            <a:r>
              <a:rPr lang="en-US"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5 </a:t>
            </a:r>
            <a:r>
              <a:rPr lang="th-TH"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เมษายน </a:t>
            </a:r>
            <a:r>
              <a:rPr lang="en-US"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2559</a:t>
            </a:r>
            <a:r>
              <a:rPr lang="th-TH" sz="1600" b="1"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 </a:t>
            </a:r>
          </a:p>
        </p:txBody>
      </p:sp>
      <p:sp>
        <p:nvSpPr>
          <p:cNvPr id="8" name="Rectangle 11"/>
          <p:cNvSpPr>
            <a:spLocks noChangeArrowheads="1"/>
          </p:cNvSpPr>
          <p:nvPr/>
        </p:nvSpPr>
        <p:spPr bwMode="auto">
          <a:xfrm>
            <a:off x="925140" y="4037242"/>
            <a:ext cx="7607300" cy="1054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gn="thaiDist">
              <a:lnSpc>
                <a:spcPts val="2500"/>
              </a:lnSpc>
              <a:spcBef>
                <a:spcPct val="0"/>
              </a:spcBef>
              <a:buFontTx/>
              <a:buNone/>
            </a:pPr>
            <a:r>
              <a:rPr lang="en-US" altLang="en-US" sz="1200" b="1" dirty="0">
                <a:latin typeface="Tahoma" panose="020B0604030504040204" pitchFamily="34" charset="0"/>
                <a:cs typeface="Tahoma" panose="020B0604030504040204" pitchFamily="34" charset="0"/>
              </a:rPr>
              <a:t>เห็นชอบการประเมินโดยแบบประเมินข้าราชการพลเรือนในความรับผิดชอบของฝ่าย</a:t>
            </a:r>
            <a:r>
              <a:rPr lang="en-US" altLang="en-US" sz="1200" b="1" dirty="0" smtClean="0">
                <a:latin typeface="Tahoma" panose="020B0604030504040204" pitchFamily="34" charset="0"/>
                <a:cs typeface="Tahoma" panose="020B0604030504040204" pitchFamily="34" charset="0"/>
              </a:rPr>
              <a:t>บริหารและ</a:t>
            </a:r>
            <a:r>
              <a:rPr lang="en-US" altLang="en-US" sz="1200" b="1" dirty="0">
                <a:latin typeface="Tahoma" panose="020B0604030504040204" pitchFamily="34" charset="0"/>
                <a:cs typeface="Tahoma" panose="020B0604030504040204" pitchFamily="34" charset="0"/>
              </a:rPr>
              <a:t>แบบ</a:t>
            </a:r>
            <a:r>
              <a:rPr lang="en-US" altLang="en-US" sz="1200" b="1" dirty="0" smtClean="0">
                <a:latin typeface="Tahoma" panose="020B0604030504040204" pitchFamily="34" charset="0"/>
                <a:cs typeface="Tahoma" panose="020B0604030504040204" pitchFamily="34" charset="0"/>
              </a:rPr>
              <a:t>ประเมิน               </a:t>
            </a:r>
            <a:r>
              <a:rPr lang="en-US" altLang="en-US" sz="1200" b="1" dirty="0" err="1" smtClean="0">
                <a:latin typeface="Tahoma" panose="020B0604030504040204" pitchFamily="34" charset="0"/>
                <a:cs typeface="Tahoma" panose="020B0604030504040204" pitchFamily="34" charset="0"/>
              </a:rPr>
              <a:t>ส่วน</a:t>
            </a:r>
            <a:r>
              <a:rPr lang="en-US" altLang="en-US" sz="1200" b="1" dirty="0" err="1">
                <a:latin typeface="Tahoma" panose="020B0604030504040204" pitchFamily="34" charset="0"/>
                <a:cs typeface="Tahoma" panose="020B0604030504040204" pitchFamily="34" charset="0"/>
              </a:rPr>
              <a:t>ราชการ</a:t>
            </a:r>
            <a:r>
              <a:rPr lang="en-US" altLang="en-US" sz="1200" b="1" dirty="0">
                <a:latin typeface="Tahoma" panose="020B0604030504040204" pitchFamily="34" charset="0"/>
                <a:cs typeface="Tahoma" panose="020B0604030504040204" pitchFamily="34" charset="0"/>
              </a:rPr>
              <a:t> </a:t>
            </a:r>
            <a:r>
              <a:rPr lang="en-US" altLang="en-US" sz="1200" b="1" dirty="0" err="1">
                <a:latin typeface="Tahoma" panose="020B0604030504040204" pitchFamily="34" charset="0"/>
                <a:cs typeface="Tahoma" panose="020B0604030504040204" pitchFamily="34" charset="0"/>
              </a:rPr>
              <a:t>ตามคำสั่งหัวหน้าคณะรักษาความสงบแห่งชาติ</a:t>
            </a:r>
            <a:r>
              <a:rPr lang="en-US" altLang="en-US" sz="1200" b="1" dirty="0">
                <a:latin typeface="Tahoma" panose="020B0604030504040204" pitchFamily="34" charset="0"/>
                <a:cs typeface="Tahoma" panose="020B0604030504040204" pitchFamily="34" charset="0"/>
              </a:rPr>
              <a:t> </a:t>
            </a:r>
            <a:r>
              <a:rPr lang="en-US" altLang="en-US" sz="1200" b="1" dirty="0" err="1">
                <a:latin typeface="Tahoma" panose="020B0604030504040204" pitchFamily="34" charset="0"/>
                <a:cs typeface="Tahoma" panose="020B0604030504040204" pitchFamily="34" charset="0"/>
              </a:rPr>
              <a:t>ที่</a:t>
            </a:r>
            <a:r>
              <a:rPr lang="en-US" altLang="en-US" sz="1200" b="1" dirty="0">
                <a:latin typeface="Tahoma" panose="020B0604030504040204" pitchFamily="34" charset="0"/>
                <a:cs typeface="Tahoma" panose="020B0604030504040204" pitchFamily="34" charset="0"/>
              </a:rPr>
              <a:t> 5/2559 </a:t>
            </a:r>
            <a:r>
              <a:rPr lang="en-US" altLang="en-US" sz="1200" b="1" dirty="0" err="1">
                <a:latin typeface="Tahoma" panose="020B0604030504040204" pitchFamily="34" charset="0"/>
                <a:cs typeface="Tahoma" panose="020B0604030504040204" pitchFamily="34" charset="0"/>
              </a:rPr>
              <a:t>และให้นำแบบประเมินฯ</a:t>
            </a:r>
            <a:r>
              <a:rPr lang="en-US" altLang="en-US" sz="1200" b="1" dirty="0">
                <a:latin typeface="Tahoma" panose="020B0604030504040204" pitchFamily="34" charset="0"/>
                <a:cs typeface="Tahoma" panose="020B0604030504040204" pitchFamily="34" charset="0"/>
              </a:rPr>
              <a:t> นี้ไปใช้ในการประเมินข้าราชการและการประเมินส่วนราชการในรอบการปฏิบัติงานตั้งแต่วันที่ 1 </a:t>
            </a:r>
            <a:r>
              <a:rPr lang="en-US" altLang="en-US" sz="1200" b="1" dirty="0" err="1">
                <a:latin typeface="Tahoma" panose="020B0604030504040204" pitchFamily="34" charset="0"/>
                <a:cs typeface="Tahoma" panose="020B0604030504040204" pitchFamily="34" charset="0"/>
              </a:rPr>
              <a:t>ตุลาคม</a:t>
            </a:r>
            <a:r>
              <a:rPr lang="en-US" altLang="en-US" sz="1200" b="1" dirty="0">
                <a:latin typeface="Tahoma" panose="020B0604030504040204" pitchFamily="34" charset="0"/>
                <a:cs typeface="Tahoma" panose="020B0604030504040204" pitchFamily="34" charset="0"/>
              </a:rPr>
              <a:t> </a:t>
            </a:r>
            <a:r>
              <a:rPr lang="en-US" altLang="en-US" sz="1200" b="1" dirty="0" smtClean="0">
                <a:latin typeface="Tahoma" panose="020B0604030504040204" pitchFamily="34" charset="0"/>
                <a:cs typeface="Tahoma" panose="020B0604030504040204" pitchFamily="34" charset="0"/>
              </a:rPr>
              <a:t>2558</a:t>
            </a:r>
            <a:endParaRPr lang="en-US" altLang="en-US" sz="1200" b="1" dirty="0">
              <a:latin typeface="Tahoma" panose="020B0604030504040204" pitchFamily="34" charset="0"/>
              <a:cs typeface="Tahoma" panose="020B0604030504040204" pitchFamily="34" charset="0"/>
            </a:endParaRPr>
          </a:p>
        </p:txBody>
      </p:sp>
      <p:sp>
        <p:nvSpPr>
          <p:cNvPr id="9" name="Rectangle 8"/>
          <p:cNvSpPr/>
          <p:nvPr/>
        </p:nvSpPr>
        <p:spPr>
          <a:xfrm>
            <a:off x="855092" y="5315172"/>
            <a:ext cx="7605340" cy="723853"/>
          </a:xfrm>
          <a:prstGeom prst="rect">
            <a:avLst/>
          </a:prstGeom>
          <a:noFill/>
          <a:ln w="28575">
            <a:prstDash val="sysDash"/>
          </a:ln>
        </p:spPr>
        <p:style>
          <a:lnRef idx="2">
            <a:schemeClr val="accent1"/>
          </a:lnRef>
          <a:fillRef idx="1">
            <a:schemeClr val="lt1"/>
          </a:fillRef>
          <a:effectRef idx="0">
            <a:schemeClr val="accent1"/>
          </a:effectRef>
          <a:fontRef idx="minor">
            <a:schemeClr val="dk1"/>
          </a:fontRef>
        </p:style>
        <p:txBody>
          <a:bodyPr wrap="square">
            <a:spAutoFit/>
          </a:bodyPr>
          <a:lstStyle/>
          <a:p>
            <a:pPr algn="thaiDist">
              <a:lnSpc>
                <a:spcPct val="114000"/>
              </a:lnSpc>
              <a:spcBef>
                <a:spcPts val="600"/>
              </a:spcBef>
              <a:spcAft>
                <a:spcPts val="0"/>
              </a:spcAft>
              <a:defRPr/>
            </a:pPr>
            <a:r>
              <a:rPr lang="th-TH" sz="1200" b="1"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แบบประเมินส่วนราชการตามคำสั่ง หัวหน้า คสช. มีวัตถุประสงค์เพื่อพัฒนาระบบการดำเนินงานของส่วนราชการในการขับเคลื่อนภารกิจสำคัญของรัฐบาล การแก้ไขปัญหาและการอำนวยความสะดวกแก่ประชาชน และเพื่อเพิ่มศักยภาพของส่วนราชการในการสนับสนุนการพัฒนา</a:t>
            </a:r>
            <a:r>
              <a:rPr lang="th-TH" sz="1200" b="1"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ประเทศ</a:t>
            </a:r>
            <a:endParaRPr lang="en-US" sz="1200" b="1" dirty="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2445171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nSpc>
                <a:spcPct val="100000"/>
              </a:lnSpc>
              <a:spcBef>
                <a:spcPct val="0"/>
              </a:spcBef>
              <a:buFontTx/>
              <a:buNone/>
            </a:pPr>
            <a:fld id="{97C3CD5A-BE8F-4730-96F9-8729EE65075C}" type="slidenum">
              <a:rPr lang="th-TH" altLang="th-TH" sz="1000" smtClean="0">
                <a:solidFill>
                  <a:srgbClr val="898989"/>
                </a:solidFill>
                <a:latin typeface="Tahoma" panose="020B0604030504040204" pitchFamily="34" charset="0"/>
                <a:cs typeface="Tahoma" panose="020B0604030504040204" pitchFamily="34" charset="0"/>
              </a:rPr>
              <a:pPr>
                <a:lnSpc>
                  <a:spcPct val="100000"/>
                </a:lnSpc>
                <a:spcBef>
                  <a:spcPct val="0"/>
                </a:spcBef>
                <a:buFontTx/>
                <a:buNone/>
              </a:pPr>
              <a:t>4</a:t>
            </a:fld>
            <a:endParaRPr lang="th-TH" altLang="th-TH" sz="1000" smtClean="0">
              <a:solidFill>
                <a:srgbClr val="898989"/>
              </a:solidFill>
              <a:latin typeface="Tahoma" panose="020B0604030504040204" pitchFamily="34" charset="0"/>
              <a:cs typeface="Tahoma" panose="020B060403050404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853815398"/>
              </p:ext>
            </p:extLst>
          </p:nvPr>
        </p:nvGraphicFramePr>
        <p:xfrm>
          <a:off x="4829632" y="1485900"/>
          <a:ext cx="4134856" cy="4775199"/>
        </p:xfrm>
        <a:graphic>
          <a:graphicData uri="http://schemas.openxmlformats.org/drawingml/2006/table">
            <a:tbl>
              <a:tblPr firstRow="1" firstCol="1" bandRow="1"/>
              <a:tblGrid>
                <a:gridCol w="4134856">
                  <a:extLst>
                    <a:ext uri="{9D8B030D-6E8A-4147-A177-3AD203B41FA5}">
                      <a16:colId xmlns:a16="http://schemas.microsoft.com/office/drawing/2014/main" val="20000"/>
                    </a:ext>
                  </a:extLst>
                </a:gridCol>
              </a:tblGrid>
              <a:tr h="391960">
                <a:tc>
                  <a:txBody>
                    <a:bodyPr/>
                    <a:lstStyle/>
                    <a:p>
                      <a:pPr algn="ctr">
                        <a:spcAft>
                          <a:spcPts val="0"/>
                        </a:spcAft>
                      </a:pPr>
                      <a:r>
                        <a:rPr lang="th-TH" sz="1400" b="1" dirty="0">
                          <a:effectLst/>
                          <a:latin typeface="Tahoma" pitchFamily="34" charset="0"/>
                          <a:ea typeface="Tahoma" pitchFamily="34" charset="0"/>
                          <a:cs typeface="Tahoma" pitchFamily="34" charset="0"/>
                        </a:rPr>
                        <a:t>องค์ประกอบการประเมิน</a:t>
                      </a:r>
                      <a:endParaRPr lang="en-US" sz="1400"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729089">
                <a:tc>
                  <a:txBody>
                    <a:bodyPr/>
                    <a:lstStyle/>
                    <a:p>
                      <a:pPr marL="342900" indent="-342900">
                        <a:spcAft>
                          <a:spcPts val="0"/>
                        </a:spcAft>
                        <a:buAutoNum type="arabicPeriod"/>
                      </a:pPr>
                      <a:r>
                        <a:rPr lang="th-TH" sz="1200" b="1" dirty="0" smtClean="0">
                          <a:effectLst/>
                          <a:latin typeface="Tahoma" pitchFamily="34" charset="0"/>
                          <a:ea typeface="Tahoma" pitchFamily="34" charset="0"/>
                          <a:cs typeface="Tahoma" pitchFamily="34" charset="0"/>
                        </a:rPr>
                        <a:t>ประสิทธิภาพ</a:t>
                      </a:r>
                      <a:r>
                        <a:rPr lang="th-TH" sz="1200" b="1" dirty="0">
                          <a:effectLst/>
                          <a:latin typeface="Tahoma" pitchFamily="34" charset="0"/>
                          <a:ea typeface="Tahoma" pitchFamily="34" charset="0"/>
                          <a:cs typeface="Tahoma" pitchFamily="34" charset="0"/>
                        </a:rPr>
                        <a:t>ในการดำเนินงานตามหลักภารกิจพื้นฐาน </a:t>
                      </a:r>
                      <a:r>
                        <a:rPr lang="th-TH" sz="1200" b="1" dirty="0" smtClean="0">
                          <a:effectLst/>
                          <a:latin typeface="Tahoma" pitchFamily="34" charset="0"/>
                          <a:ea typeface="Tahoma" pitchFamily="34" charset="0"/>
                          <a:cs typeface="Tahoma" pitchFamily="34" charset="0"/>
                        </a:rPr>
                        <a:t>(</a:t>
                      </a:r>
                      <a:r>
                        <a:rPr lang="en-US" sz="1200" b="1" dirty="0">
                          <a:effectLst/>
                          <a:latin typeface="Tahoma" pitchFamily="34" charset="0"/>
                          <a:ea typeface="Tahoma" pitchFamily="34" charset="0"/>
                          <a:cs typeface="Tahoma" pitchFamily="34" charset="0"/>
                        </a:rPr>
                        <a:t>Functional </a:t>
                      </a:r>
                      <a:r>
                        <a:rPr lang="en-US" sz="1200" b="1" dirty="0" smtClean="0">
                          <a:effectLst/>
                          <a:latin typeface="Tahoma" pitchFamily="34" charset="0"/>
                          <a:ea typeface="Tahoma" pitchFamily="34" charset="0"/>
                          <a:cs typeface="Tahoma" pitchFamily="34" charset="0"/>
                        </a:rPr>
                        <a:t>Base)</a:t>
                      </a:r>
                      <a:endParaRPr lang="en-US" sz="1200" b="1"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5330">
                <a:tc>
                  <a:txBody>
                    <a:bodyPr/>
                    <a:lstStyle/>
                    <a:p>
                      <a:pPr marL="342900" indent="-342900">
                        <a:spcAft>
                          <a:spcPts val="0"/>
                        </a:spcAft>
                        <a:buFont typeface="+mj-lt"/>
                        <a:buAutoNum type="arabicPeriod" startAt="2"/>
                      </a:pPr>
                      <a:r>
                        <a:rPr lang="th-TH" sz="1200" b="1" dirty="0" smtClean="0">
                          <a:effectLst/>
                          <a:latin typeface="Tahoma" pitchFamily="34" charset="0"/>
                          <a:ea typeface="Tahoma" pitchFamily="34" charset="0"/>
                          <a:cs typeface="Tahoma" pitchFamily="34" charset="0"/>
                        </a:rPr>
                        <a:t>ประสิทธิภาพ</a:t>
                      </a:r>
                      <a:r>
                        <a:rPr lang="th-TH" sz="1200" b="1" dirty="0">
                          <a:effectLst/>
                          <a:latin typeface="Tahoma" pitchFamily="34" charset="0"/>
                          <a:ea typeface="Tahoma" pitchFamily="34" charset="0"/>
                          <a:cs typeface="Tahoma" pitchFamily="34" charset="0"/>
                        </a:rPr>
                        <a:t>ในการดำเนินงานตามหลัก</a:t>
                      </a:r>
                      <a:r>
                        <a:rPr lang="th-TH" sz="1200" b="1" dirty="0" smtClean="0">
                          <a:effectLst/>
                          <a:latin typeface="Tahoma" pitchFamily="34" charset="0"/>
                          <a:ea typeface="Tahoma" pitchFamily="34" charset="0"/>
                          <a:cs typeface="Tahoma" pitchFamily="34" charset="0"/>
                        </a:rPr>
                        <a:t>ภารกิจยุทธศาสตร์ที่ได้รับมอบหมายเป็นพิเศษ </a:t>
                      </a:r>
                      <a:br>
                        <a:rPr lang="th-TH" sz="1200" b="1" dirty="0" smtClean="0">
                          <a:effectLst/>
                          <a:latin typeface="Tahoma" pitchFamily="34" charset="0"/>
                          <a:ea typeface="Tahoma" pitchFamily="34" charset="0"/>
                          <a:cs typeface="Tahoma" pitchFamily="34" charset="0"/>
                        </a:rPr>
                      </a:br>
                      <a:r>
                        <a:rPr lang="th-TH" sz="1200" b="1" dirty="0" smtClean="0">
                          <a:effectLst/>
                          <a:latin typeface="Tahoma" pitchFamily="34" charset="0"/>
                          <a:ea typeface="Tahoma" pitchFamily="34" charset="0"/>
                          <a:cs typeface="Tahoma" pitchFamily="34" charset="0"/>
                        </a:rPr>
                        <a:t>(</a:t>
                      </a:r>
                      <a:r>
                        <a:rPr lang="en-US" sz="1200" b="1" dirty="0">
                          <a:effectLst/>
                          <a:latin typeface="Tahoma" pitchFamily="34" charset="0"/>
                          <a:ea typeface="Tahoma" pitchFamily="34" charset="0"/>
                          <a:cs typeface="Tahoma" pitchFamily="34" charset="0"/>
                        </a:rPr>
                        <a:t>Agenda </a:t>
                      </a:r>
                      <a:r>
                        <a:rPr lang="en-US" sz="1200" b="1" dirty="0" smtClean="0">
                          <a:effectLst/>
                          <a:latin typeface="Tahoma" pitchFamily="34" charset="0"/>
                          <a:ea typeface="Tahoma" pitchFamily="34" charset="0"/>
                          <a:cs typeface="Tahoma" pitchFamily="34" charset="0"/>
                        </a:rPr>
                        <a:t>Base</a:t>
                      </a:r>
                      <a:r>
                        <a:rPr lang="th-TH" sz="1200" b="1" dirty="0" smtClean="0">
                          <a:effectLst/>
                          <a:latin typeface="Tahoma" pitchFamily="34" charset="0"/>
                          <a:ea typeface="Tahoma" pitchFamily="34" charset="0"/>
                          <a:cs typeface="Tahoma" pitchFamily="34" charset="0"/>
                        </a:rPr>
                        <a:t>)</a:t>
                      </a:r>
                      <a:endParaRPr lang="en-US" sz="1200" b="1"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945857">
                <a:tc>
                  <a:txBody>
                    <a:bodyPr/>
                    <a:lstStyle/>
                    <a:p>
                      <a:pPr marL="342900" indent="-342900">
                        <a:spcAft>
                          <a:spcPts val="0"/>
                        </a:spcAft>
                        <a:buFont typeface="+mj-lt"/>
                        <a:buAutoNum type="arabicPeriod" startAt="3"/>
                      </a:pPr>
                      <a:r>
                        <a:rPr lang="th-TH" sz="1200" b="1" dirty="0" smtClean="0">
                          <a:effectLst/>
                          <a:latin typeface="Tahoma" pitchFamily="34" charset="0"/>
                          <a:ea typeface="Tahoma" pitchFamily="34" charset="0"/>
                          <a:cs typeface="Tahoma" pitchFamily="34" charset="0"/>
                        </a:rPr>
                        <a:t>ประสิทธิภาพ</a:t>
                      </a:r>
                      <a:r>
                        <a:rPr lang="th-TH" sz="1200" b="1" dirty="0">
                          <a:effectLst/>
                          <a:latin typeface="Tahoma" pitchFamily="34" charset="0"/>
                          <a:ea typeface="Tahoma" pitchFamily="34" charset="0"/>
                          <a:cs typeface="Tahoma" pitchFamily="34" charset="0"/>
                        </a:rPr>
                        <a:t>ในการดำเนินงานตามหลักภารกิจ</a:t>
                      </a:r>
                      <a:r>
                        <a:rPr lang="th-TH" sz="1200" b="1" dirty="0" smtClean="0">
                          <a:effectLst/>
                          <a:latin typeface="Tahoma" pitchFamily="34" charset="0"/>
                          <a:ea typeface="Tahoma" pitchFamily="34" charset="0"/>
                          <a:cs typeface="Tahoma" pitchFamily="34" charset="0"/>
                        </a:rPr>
                        <a:t>พื้นที่หรือ</a:t>
                      </a:r>
                      <a:r>
                        <a:rPr lang="th-TH" sz="1200" b="1" dirty="0">
                          <a:effectLst/>
                          <a:latin typeface="Tahoma" pitchFamily="34" charset="0"/>
                          <a:ea typeface="Tahoma" pitchFamily="34" charset="0"/>
                          <a:cs typeface="Tahoma" pitchFamily="34" charset="0"/>
                        </a:rPr>
                        <a:t>การบูรณาการการดำเนินงานหลายพื้นที่หรือหลายหน่วยงาน (</a:t>
                      </a:r>
                      <a:r>
                        <a:rPr lang="en-US" sz="1200" b="1" dirty="0">
                          <a:effectLst/>
                          <a:latin typeface="Tahoma" pitchFamily="34" charset="0"/>
                          <a:ea typeface="Tahoma" pitchFamily="34" charset="0"/>
                          <a:cs typeface="Tahoma" pitchFamily="34" charset="0"/>
                        </a:rPr>
                        <a:t>Area </a:t>
                      </a:r>
                      <a:r>
                        <a:rPr lang="en-US" sz="1200" b="1" dirty="0" smtClean="0">
                          <a:effectLst/>
                          <a:latin typeface="Tahoma" pitchFamily="34" charset="0"/>
                          <a:ea typeface="Tahoma" pitchFamily="34" charset="0"/>
                          <a:cs typeface="Tahoma" pitchFamily="34" charset="0"/>
                        </a:rPr>
                        <a:t>Base</a:t>
                      </a:r>
                      <a:r>
                        <a:rPr lang="th-TH" sz="1200" b="1" dirty="0" smtClean="0">
                          <a:effectLst/>
                          <a:latin typeface="Tahoma" pitchFamily="34" charset="0"/>
                          <a:ea typeface="Tahoma" pitchFamily="34" charset="0"/>
                          <a:cs typeface="Tahoma" pitchFamily="34" charset="0"/>
                        </a:rPr>
                        <a:t>)</a:t>
                      </a:r>
                      <a:endParaRPr lang="en-US" sz="1200" b="1" dirty="0" smtClean="0">
                        <a:effectLst/>
                        <a:latin typeface="Tahoma" pitchFamily="34" charset="0"/>
                        <a:ea typeface="Tahoma" pitchFamily="34" charset="0"/>
                        <a:cs typeface="Tahoma" pitchFamily="34" charset="0"/>
                      </a:endParaRPr>
                    </a:p>
                    <a:p>
                      <a:pPr marL="342900" indent="-342900">
                        <a:spcAft>
                          <a:spcPts val="0"/>
                        </a:spcAft>
                        <a:buFont typeface="+mj-lt"/>
                        <a:buAutoNum type="arabicPeriod" startAt="3"/>
                      </a:pPr>
                      <a:endParaRPr lang="en-US" sz="1200" b="1"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945857">
                <a:tc>
                  <a:txBody>
                    <a:bodyPr/>
                    <a:lstStyle/>
                    <a:p>
                      <a:pPr marL="342900" indent="-342900">
                        <a:spcAft>
                          <a:spcPts val="0"/>
                        </a:spcAft>
                        <a:buFont typeface="+mj-lt"/>
                        <a:buAutoNum type="arabicPeriod" startAt="4"/>
                      </a:pPr>
                      <a:r>
                        <a:rPr lang="th-TH" sz="1200" b="1" dirty="0" smtClean="0">
                          <a:effectLst/>
                          <a:latin typeface="Tahoma" pitchFamily="34" charset="0"/>
                          <a:ea typeface="Tahoma" pitchFamily="34" charset="0"/>
                          <a:cs typeface="Tahoma" pitchFamily="34" charset="0"/>
                        </a:rPr>
                        <a:t>ประสิทธิภาพ</a:t>
                      </a:r>
                      <a:r>
                        <a:rPr lang="th-TH" sz="1200" b="1" dirty="0">
                          <a:effectLst/>
                          <a:latin typeface="Tahoma" pitchFamily="34" charset="0"/>
                          <a:ea typeface="Tahoma" pitchFamily="34" charset="0"/>
                          <a:cs typeface="Tahoma" pitchFamily="34" charset="0"/>
                        </a:rPr>
                        <a:t>ในการบริหารจัดการและพัฒนา</a:t>
                      </a:r>
                      <a:r>
                        <a:rPr lang="th-TH" sz="1200" b="1" dirty="0" smtClean="0">
                          <a:effectLst/>
                          <a:latin typeface="Tahoma" pitchFamily="34" charset="0"/>
                          <a:ea typeface="Tahoma" pitchFamily="34" charset="0"/>
                          <a:cs typeface="Tahoma" pitchFamily="34" charset="0"/>
                        </a:rPr>
                        <a:t>นวัตกรรมและ</a:t>
                      </a:r>
                      <a:r>
                        <a:rPr lang="th-TH" sz="1200" b="1" dirty="0">
                          <a:effectLst/>
                          <a:latin typeface="Tahoma" pitchFamily="34" charset="0"/>
                          <a:ea typeface="Tahoma" pitchFamily="34" charset="0"/>
                          <a:cs typeface="Tahoma" pitchFamily="34" charset="0"/>
                        </a:rPr>
                        <a:t>การให้บริการประชาชนหรือหน่วยงานของรัฐ (</a:t>
                      </a:r>
                      <a:r>
                        <a:rPr lang="en-US" sz="1200" b="1" dirty="0">
                          <a:effectLst/>
                          <a:latin typeface="Tahoma" pitchFamily="34" charset="0"/>
                          <a:ea typeface="Tahoma" pitchFamily="34" charset="0"/>
                          <a:cs typeface="Tahoma" pitchFamily="34" charset="0"/>
                        </a:rPr>
                        <a:t>Innovation</a:t>
                      </a:r>
                      <a:r>
                        <a:rPr lang="th-TH" sz="1200" b="1" dirty="0">
                          <a:effectLst/>
                          <a:latin typeface="Tahoma" pitchFamily="34" charset="0"/>
                          <a:ea typeface="Tahoma" pitchFamily="34" charset="0"/>
                          <a:cs typeface="Tahoma" pitchFamily="34" charset="0"/>
                        </a:rPr>
                        <a:t> </a:t>
                      </a:r>
                      <a:r>
                        <a:rPr lang="en-US" sz="1200" b="1" dirty="0" smtClean="0">
                          <a:effectLst/>
                          <a:latin typeface="Tahoma" pitchFamily="34" charset="0"/>
                          <a:ea typeface="Tahoma" pitchFamily="34" charset="0"/>
                          <a:cs typeface="Tahoma" pitchFamily="34" charset="0"/>
                        </a:rPr>
                        <a:t>Base</a:t>
                      </a:r>
                      <a:r>
                        <a:rPr lang="th-TH" sz="1200" b="1" dirty="0" smtClean="0">
                          <a:effectLst/>
                          <a:latin typeface="Tahoma" pitchFamily="34" charset="0"/>
                          <a:ea typeface="Tahoma" pitchFamily="34" charset="0"/>
                          <a:cs typeface="Tahoma" pitchFamily="34" charset="0"/>
                        </a:rPr>
                        <a:t>) </a:t>
                      </a:r>
                    </a:p>
                    <a:p>
                      <a:pPr marL="142240" indent="-142240">
                        <a:spcAft>
                          <a:spcPts val="0"/>
                        </a:spcAft>
                      </a:pPr>
                      <a:endParaRPr lang="en-US" sz="1200" b="1"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007106">
                <a:tc>
                  <a:txBody>
                    <a:bodyPr/>
                    <a:lstStyle/>
                    <a:p>
                      <a:pPr marL="342900" indent="-342900">
                        <a:spcAft>
                          <a:spcPts val="0"/>
                        </a:spcAft>
                        <a:buFont typeface="+mj-lt"/>
                        <a:buAutoNum type="arabicPeriod" startAt="5"/>
                      </a:pPr>
                      <a:r>
                        <a:rPr lang="th-TH" sz="1200" b="1" dirty="0" smtClean="0">
                          <a:effectLst/>
                          <a:latin typeface="Tahoma" pitchFamily="34" charset="0"/>
                          <a:ea typeface="Tahoma" pitchFamily="34" charset="0"/>
                          <a:cs typeface="Tahoma" pitchFamily="34" charset="0"/>
                        </a:rPr>
                        <a:t>ศักยภาพ</a:t>
                      </a:r>
                      <a:r>
                        <a:rPr lang="th-TH" sz="1200" b="1" dirty="0">
                          <a:effectLst/>
                          <a:latin typeface="Tahoma" pitchFamily="34" charset="0"/>
                          <a:ea typeface="Tahoma" pitchFamily="34" charset="0"/>
                          <a:cs typeface="Tahoma" pitchFamily="34" charset="0"/>
                        </a:rPr>
                        <a:t>ในการเป็นส่วนราชการที่มี</a:t>
                      </a:r>
                      <a:r>
                        <a:rPr lang="th-TH" sz="1200" b="1" dirty="0" smtClean="0">
                          <a:effectLst/>
                          <a:latin typeface="Tahoma" pitchFamily="34" charset="0"/>
                          <a:ea typeface="Tahoma" pitchFamily="34" charset="0"/>
                          <a:cs typeface="Tahoma" pitchFamily="34" charset="0"/>
                        </a:rPr>
                        <a:t>ความสำคัญ</a:t>
                      </a:r>
                      <a:br>
                        <a:rPr lang="th-TH" sz="1200" b="1" dirty="0" smtClean="0">
                          <a:effectLst/>
                          <a:latin typeface="Tahoma" pitchFamily="34" charset="0"/>
                          <a:ea typeface="Tahoma" pitchFamily="34" charset="0"/>
                          <a:cs typeface="Tahoma" pitchFamily="34" charset="0"/>
                        </a:rPr>
                      </a:br>
                      <a:r>
                        <a:rPr lang="th-TH" sz="1200" b="1" dirty="0" smtClean="0">
                          <a:effectLst/>
                          <a:latin typeface="Tahoma" pitchFamily="34" charset="0"/>
                          <a:ea typeface="Tahoma" pitchFamily="34" charset="0"/>
                          <a:cs typeface="Tahoma" pitchFamily="34" charset="0"/>
                        </a:rPr>
                        <a:t>เชิง</a:t>
                      </a:r>
                      <a:r>
                        <a:rPr lang="th-TH" sz="1200" b="1" dirty="0">
                          <a:effectLst/>
                          <a:latin typeface="Tahoma" pitchFamily="34" charset="0"/>
                          <a:ea typeface="Tahoma" pitchFamily="34" charset="0"/>
                          <a:cs typeface="Tahoma" pitchFamily="34" charset="0"/>
                        </a:rPr>
                        <a:t>ยุทธศาสตร์เพื่อการพัฒนา</a:t>
                      </a:r>
                      <a:r>
                        <a:rPr lang="th-TH" sz="1200" b="1" dirty="0" smtClean="0">
                          <a:effectLst/>
                          <a:latin typeface="Tahoma" pitchFamily="34" charset="0"/>
                          <a:ea typeface="Tahoma" pitchFamily="34" charset="0"/>
                          <a:cs typeface="Tahoma" pitchFamily="34" charset="0"/>
                        </a:rPr>
                        <a:t>ประเทศ</a:t>
                      </a:r>
                      <a:br>
                        <a:rPr lang="th-TH" sz="1200" b="1" dirty="0" smtClean="0">
                          <a:effectLst/>
                          <a:latin typeface="Tahoma" pitchFamily="34" charset="0"/>
                          <a:ea typeface="Tahoma" pitchFamily="34" charset="0"/>
                          <a:cs typeface="Tahoma" pitchFamily="34" charset="0"/>
                        </a:rPr>
                      </a:br>
                      <a:r>
                        <a:rPr lang="th-TH" sz="1200" b="1" dirty="0" smtClean="0">
                          <a:effectLst/>
                          <a:latin typeface="Tahoma" pitchFamily="34" charset="0"/>
                          <a:ea typeface="Tahoma" pitchFamily="34" charset="0"/>
                          <a:cs typeface="Tahoma" pitchFamily="34" charset="0"/>
                        </a:rPr>
                        <a:t>(</a:t>
                      </a:r>
                      <a:r>
                        <a:rPr lang="en-US" sz="1200" b="1" dirty="0">
                          <a:effectLst/>
                          <a:latin typeface="Tahoma" pitchFamily="34" charset="0"/>
                          <a:ea typeface="Tahoma" pitchFamily="34" charset="0"/>
                          <a:cs typeface="Tahoma" pitchFamily="34" charset="0"/>
                        </a:rPr>
                        <a:t>Potential</a:t>
                      </a:r>
                      <a:r>
                        <a:rPr lang="th-TH" sz="1200" b="1" dirty="0">
                          <a:effectLst/>
                          <a:latin typeface="Tahoma" pitchFamily="34" charset="0"/>
                          <a:ea typeface="Tahoma" pitchFamily="34" charset="0"/>
                          <a:cs typeface="Tahoma" pitchFamily="34" charset="0"/>
                        </a:rPr>
                        <a:t> </a:t>
                      </a:r>
                      <a:r>
                        <a:rPr lang="en-US" sz="1200" b="1" dirty="0" smtClean="0">
                          <a:effectLst/>
                          <a:latin typeface="Tahoma" pitchFamily="34" charset="0"/>
                          <a:ea typeface="Tahoma" pitchFamily="34" charset="0"/>
                          <a:cs typeface="Tahoma" pitchFamily="34" charset="0"/>
                        </a:rPr>
                        <a:t>Base</a:t>
                      </a:r>
                      <a:r>
                        <a:rPr lang="th-TH" sz="1200" b="1" dirty="0" smtClean="0">
                          <a:effectLst/>
                          <a:latin typeface="Tahoma" pitchFamily="34" charset="0"/>
                          <a:ea typeface="Tahoma" pitchFamily="34" charset="0"/>
                          <a:cs typeface="Tahoma" pitchFamily="34" charset="0"/>
                        </a:rPr>
                        <a:t>)</a:t>
                      </a:r>
                      <a:endParaRPr lang="en-US" sz="1200" b="1" dirty="0">
                        <a:effectLst/>
                        <a:latin typeface="Tahoma" pitchFamily="34" charset="0"/>
                        <a:ea typeface="Tahoma" pitchFamily="34" charset="0"/>
                        <a:cs typeface="Tahoma" pitchFamily="34" charset="0"/>
                      </a:endParaRPr>
                    </a:p>
                  </a:txBody>
                  <a:tcPr marL="64981" marR="649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114708" name="Rectangle 4"/>
          <p:cNvSpPr>
            <a:spLocks noChangeArrowheads="1"/>
          </p:cNvSpPr>
          <p:nvPr/>
        </p:nvSpPr>
        <p:spPr bwMode="auto">
          <a:xfrm>
            <a:off x="4800600" y="877886"/>
            <a:ext cx="4163888" cy="523220"/>
          </a:xfrm>
          <a:prstGeom prst="rect">
            <a:avLst/>
          </a:prstGeom>
          <a:solidFill>
            <a:schemeClr val="bg2"/>
          </a:solid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gn="ctr" eaLnBrk="1" hangingPunct="1">
              <a:lnSpc>
                <a:spcPct val="100000"/>
              </a:lnSpc>
              <a:spcBef>
                <a:spcPct val="0"/>
              </a:spcBef>
              <a:buFontTx/>
              <a:buNone/>
            </a:pPr>
            <a:r>
              <a:rPr lang="th-TH" altLang="th-TH" sz="1400" b="1" dirty="0">
                <a:solidFill>
                  <a:srgbClr val="0033CC"/>
                </a:solidFill>
                <a:latin typeface="Tahoma" panose="020B0604030504040204" pitchFamily="34" charset="0"/>
                <a:cs typeface="Tahoma" panose="020B0604030504040204" pitchFamily="34" charset="0"/>
              </a:rPr>
              <a:t>การประเมินส่วนราชการตามมาตรการปรับปรุงประสิทธิภาพในการปฏิบัติ</a:t>
            </a:r>
            <a:r>
              <a:rPr lang="th-TH" altLang="th-TH" sz="1400" b="1" dirty="0" smtClean="0">
                <a:solidFill>
                  <a:srgbClr val="0033CC"/>
                </a:solidFill>
                <a:latin typeface="Tahoma" panose="020B0604030504040204" pitchFamily="34" charset="0"/>
                <a:cs typeface="Tahoma" panose="020B0604030504040204" pitchFamily="34" charset="0"/>
              </a:rPr>
              <a:t>ราชการ</a:t>
            </a:r>
            <a:endParaRPr lang="th-TH" altLang="th-TH" sz="1400" dirty="0">
              <a:solidFill>
                <a:srgbClr val="0033CC"/>
              </a:solidFill>
              <a:latin typeface="Tahoma" panose="020B0604030504040204" pitchFamily="34" charset="0"/>
              <a:cs typeface="Tahoma" panose="020B0604030504040204" pitchFamily="34" charset="0"/>
            </a:endParaRPr>
          </a:p>
        </p:txBody>
      </p:sp>
      <p:sp>
        <p:nvSpPr>
          <p:cNvPr id="114709" name="Rectangle 2"/>
          <p:cNvSpPr>
            <a:spLocks noChangeArrowheads="1"/>
          </p:cNvSpPr>
          <p:nvPr/>
        </p:nvSpPr>
        <p:spPr bwMode="auto">
          <a:xfrm>
            <a:off x="179511" y="893078"/>
            <a:ext cx="4203575" cy="523220"/>
          </a:xfrm>
          <a:prstGeom prst="rect">
            <a:avLst/>
          </a:prstGeom>
          <a:solidFill>
            <a:schemeClr val="bg2"/>
          </a:solidFill>
          <a:ln>
            <a:noFill/>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gn="ctr">
              <a:lnSpc>
                <a:spcPct val="100000"/>
              </a:lnSpc>
              <a:spcBef>
                <a:spcPct val="0"/>
              </a:spcBef>
              <a:buFontTx/>
              <a:buNone/>
            </a:pPr>
            <a:r>
              <a:rPr lang="th-TH" altLang="en-US" sz="1400" b="1" dirty="0">
                <a:solidFill>
                  <a:srgbClr val="000000"/>
                </a:solidFill>
                <a:latin typeface="Tahoma" panose="020B0604030504040204" pitchFamily="34" charset="0"/>
                <a:cs typeface="Tahoma" panose="020B0604030504040204" pitchFamily="34" charset="0"/>
              </a:rPr>
              <a:t>กรอบการประเมินผล</a:t>
            </a:r>
            <a:r>
              <a:rPr lang="th-TH" altLang="en-US" sz="1400" b="1" dirty="0">
                <a:solidFill>
                  <a:srgbClr val="203864"/>
                </a:solidFill>
                <a:latin typeface="Tahoma" panose="020B0604030504040204" pitchFamily="34" charset="0"/>
                <a:cs typeface="Tahoma" panose="020B0604030504040204" pitchFamily="34" charset="0"/>
              </a:rPr>
              <a:t>ส่วนราชการตามคำรับรองฯ </a:t>
            </a:r>
            <a:r>
              <a:rPr lang="th-TH" altLang="en-US" sz="1400" b="1" dirty="0" smtClean="0">
                <a:solidFill>
                  <a:srgbClr val="203864"/>
                </a:solidFill>
                <a:latin typeface="Tahoma" panose="020B0604030504040204" pitchFamily="34" charset="0"/>
                <a:cs typeface="Tahoma" panose="020B0604030504040204" pitchFamily="34" charset="0"/>
              </a:rPr>
              <a:t/>
            </a:r>
            <a:br>
              <a:rPr lang="th-TH" altLang="en-US" sz="1400" b="1" dirty="0" smtClean="0">
                <a:solidFill>
                  <a:srgbClr val="203864"/>
                </a:solidFill>
                <a:latin typeface="Tahoma" panose="020B0604030504040204" pitchFamily="34" charset="0"/>
                <a:cs typeface="Tahoma" panose="020B0604030504040204" pitchFamily="34" charset="0"/>
              </a:rPr>
            </a:br>
            <a:endParaRPr lang="en-US" altLang="en-US" sz="1400" b="1" dirty="0">
              <a:latin typeface="Arial" panose="020B0604020202020204" pitchFamily="34" charset="0"/>
              <a:cs typeface="Angsana New" panose="02020603050405020304" pitchFamily="18" charset="-34"/>
            </a:endParaRPr>
          </a:p>
        </p:txBody>
      </p:sp>
      <p:graphicFrame>
        <p:nvGraphicFramePr>
          <p:cNvPr id="8" name="Table 7"/>
          <p:cNvGraphicFramePr>
            <a:graphicFrameLocks noGrp="1"/>
          </p:cNvGraphicFramePr>
          <p:nvPr/>
        </p:nvGraphicFramePr>
        <p:xfrm>
          <a:off x="185738" y="1474788"/>
          <a:ext cx="4200525" cy="4784726"/>
        </p:xfrm>
        <a:graphic>
          <a:graphicData uri="http://schemas.openxmlformats.org/drawingml/2006/table">
            <a:tbl>
              <a:tblPr firstRow="1" firstCol="1" bandRow="1"/>
              <a:tblGrid>
                <a:gridCol w="1291611">
                  <a:extLst>
                    <a:ext uri="{9D8B030D-6E8A-4147-A177-3AD203B41FA5}">
                      <a16:colId xmlns:a16="http://schemas.microsoft.com/office/drawing/2014/main" val="20000"/>
                    </a:ext>
                  </a:extLst>
                </a:gridCol>
                <a:gridCol w="2908914">
                  <a:extLst>
                    <a:ext uri="{9D8B030D-6E8A-4147-A177-3AD203B41FA5}">
                      <a16:colId xmlns:a16="http://schemas.microsoft.com/office/drawing/2014/main" val="20001"/>
                    </a:ext>
                  </a:extLst>
                </a:gridCol>
              </a:tblGrid>
              <a:tr h="369679">
                <a:tc>
                  <a:txBody>
                    <a:bodyPr/>
                    <a:lstStyle/>
                    <a:p>
                      <a:pPr algn="l">
                        <a:lnSpc>
                          <a:spcPct val="100000"/>
                        </a:lnSpc>
                        <a:spcAft>
                          <a:spcPts val="0"/>
                        </a:spcAft>
                      </a:pPr>
                      <a:r>
                        <a:rPr lang="th-TH" sz="1200" b="1" kern="0" spc="0" dirty="0">
                          <a:effectLst/>
                          <a:latin typeface="Tahoma" pitchFamily="34" charset="0"/>
                          <a:ea typeface="Tahoma" pitchFamily="34" charset="0"/>
                          <a:cs typeface="Tahoma" pitchFamily="34" charset="0"/>
                        </a:rPr>
                        <a:t>มิติภายนอก</a:t>
                      </a:r>
                      <a:endParaRPr lang="en-US" sz="1200" kern="0" spc="0" dirty="0">
                        <a:effectLst/>
                        <a:latin typeface="Tahoma" pitchFamily="34" charset="0"/>
                        <a:ea typeface="Tahoma" pitchFamily="34" charset="0"/>
                        <a:cs typeface="Tahoma" pitchFamily="34" charset="0"/>
                      </a:endParaRPr>
                    </a:p>
                  </a:txBody>
                  <a:tcPr marL="27586" marR="27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lnSpc>
                          <a:spcPct val="100000"/>
                        </a:lnSpc>
                        <a:spcAft>
                          <a:spcPts val="0"/>
                        </a:spcAft>
                      </a:pPr>
                      <a:r>
                        <a:rPr lang="th-TH" sz="1200" b="1" kern="0" spc="0" dirty="0" smtClean="0">
                          <a:solidFill>
                            <a:schemeClr val="tx1"/>
                          </a:solidFill>
                          <a:effectLst/>
                          <a:latin typeface="Tahoma" pitchFamily="34" charset="0"/>
                          <a:ea typeface="Tahoma" pitchFamily="34" charset="0"/>
                          <a:cs typeface="Tahoma" pitchFamily="34" charset="0"/>
                        </a:rPr>
                        <a:t>ประเด็นการประเมินผลการปฏิบัติราชการ</a:t>
                      </a:r>
                      <a:endParaRPr lang="en-US" sz="1200" kern="0" spc="0" dirty="0">
                        <a:solidFill>
                          <a:schemeClr val="tx1"/>
                        </a:solidFill>
                        <a:effectLst/>
                        <a:latin typeface="Tahoma" pitchFamily="34" charset="0"/>
                        <a:ea typeface="Tahoma" pitchFamily="34" charset="0"/>
                        <a:cs typeface="Tahoma" pitchFamily="34" charset="0"/>
                      </a:endParaRPr>
                    </a:p>
                  </a:txBody>
                  <a:tcPr marL="27586" marR="27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1798654">
                <a:tc>
                  <a:txBody>
                    <a:bodyPr/>
                    <a:lstStyle/>
                    <a:p>
                      <a:pPr algn="l">
                        <a:lnSpc>
                          <a:spcPct val="100000"/>
                        </a:lnSpc>
                        <a:spcAft>
                          <a:spcPts val="0"/>
                        </a:spcAft>
                      </a:pPr>
                      <a:r>
                        <a:rPr lang="th-TH"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การประเมิน</a:t>
                      </a:r>
                      <a:r>
                        <a:rPr lang="th-TH"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ประสิทธิผล</a:t>
                      </a:r>
                      <a:endParaRPr lang="en-US"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p>
                      <a:pPr algn="l">
                        <a:lnSpc>
                          <a:spcPct val="100000"/>
                        </a:lnSpc>
                        <a:spcAft>
                          <a:spcPts val="0"/>
                        </a:spcAft>
                      </a:pPr>
                      <a:r>
                        <a:rPr lang="en-US"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 </a:t>
                      </a:r>
                    </a:p>
                  </a:txBody>
                  <a:tcPr marL="27586" marR="27586"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08DC4"/>
                    </a:solidFill>
                  </a:tcPr>
                </a:tc>
                <a:tc>
                  <a:txBody>
                    <a:bodyPr/>
                    <a:lstStyle/>
                    <a:p>
                      <a:pPr marL="171450" lvl="1" indent="-171450" algn="l">
                        <a:lnSpc>
                          <a:spcPct val="100000"/>
                        </a:lnSpc>
                        <a:spcBef>
                          <a:spcPts val="600"/>
                        </a:spcBef>
                        <a:spcAft>
                          <a:spcPts val="0"/>
                        </a:spcAft>
                        <a:buFont typeface="+mj-lt"/>
                        <a:buAutoNum type="arabicPeriod"/>
                      </a:pPr>
                      <a:r>
                        <a:rPr lang="th-TH" sz="1200" b="1" kern="0" spc="0" dirty="0" smtClean="0">
                          <a:solidFill>
                            <a:schemeClr val="tx1"/>
                          </a:solidFill>
                          <a:effectLst/>
                          <a:latin typeface="Tahoma" pitchFamily="34" charset="0"/>
                          <a:ea typeface="Tahoma" pitchFamily="34" charset="0"/>
                          <a:cs typeface="Tahoma" pitchFamily="34" charset="0"/>
                        </a:rPr>
                        <a:t>ตัวชี้วัดภารกิจหลักของ</a:t>
                      </a:r>
                      <a:r>
                        <a:rPr lang="th-TH" sz="1200" b="1" strike="noStrike" kern="0" spc="0" baseline="0" dirty="0" smtClean="0">
                          <a:solidFill>
                            <a:schemeClr val="tx1"/>
                          </a:solidFill>
                          <a:effectLst/>
                          <a:latin typeface="Tahoma" pitchFamily="34" charset="0"/>
                          <a:ea typeface="Tahoma" pitchFamily="34" charset="0"/>
                          <a:cs typeface="Tahoma" pitchFamily="34" charset="0"/>
                        </a:rPr>
                        <a:t>กระทรวง</a:t>
                      </a:r>
                      <a:r>
                        <a:rPr lang="th-TH" sz="1200" b="1" kern="0" spc="0" dirty="0" smtClean="0">
                          <a:solidFill>
                            <a:schemeClr val="tx1"/>
                          </a:solidFill>
                          <a:effectLst/>
                          <a:latin typeface="Tahoma" pitchFamily="34" charset="0"/>
                          <a:ea typeface="Tahoma" pitchFamily="34" charset="0"/>
                          <a:cs typeface="Tahoma" pitchFamily="34" charset="0"/>
                        </a:rPr>
                        <a:t>ตามแนวทางการขับเคลื่อนประเทศ</a:t>
                      </a:r>
                      <a:r>
                        <a:rPr lang="en-US" sz="1200" b="1" kern="0" spc="0" dirty="0" smtClean="0">
                          <a:solidFill>
                            <a:schemeClr val="tx1"/>
                          </a:solidFill>
                          <a:latin typeface="Tahoma" panose="020B0604030504040204" pitchFamily="34" charset="0"/>
                          <a:ea typeface="Tahoma" panose="020B0604030504040204" pitchFamily="34" charset="0"/>
                          <a:cs typeface="Tahoma" pitchFamily="34" charset="0"/>
                        </a:rPr>
                        <a:t> </a:t>
                      </a:r>
                      <a:r>
                        <a:rPr lang="th-TH" sz="1200" b="1" kern="0" spc="0" dirty="0" smtClean="0">
                          <a:solidFill>
                            <a:schemeClr val="tx1"/>
                          </a:solidFill>
                          <a:effectLst/>
                          <a:latin typeface="Tahoma" pitchFamily="34" charset="0"/>
                          <a:ea typeface="Tahoma" pitchFamily="34" charset="0"/>
                          <a:cs typeface="Tahoma" pitchFamily="34" charset="0"/>
                        </a:rPr>
                        <a:t>/แผนยุทธศาสตร์</a:t>
                      </a:r>
                      <a:r>
                        <a:rPr lang="th-TH" sz="1200" b="1" strike="noStrike" kern="0" spc="0" dirty="0" smtClean="0">
                          <a:solidFill>
                            <a:schemeClr val="tx1"/>
                          </a:solidFill>
                          <a:effectLst/>
                          <a:latin typeface="Tahoma" pitchFamily="34" charset="0"/>
                          <a:ea typeface="Tahoma" pitchFamily="34" charset="0"/>
                          <a:cs typeface="Tahoma" pitchFamily="34" charset="0"/>
                        </a:rPr>
                        <a:t>กระทรวง</a:t>
                      </a:r>
                    </a:p>
                    <a:p>
                      <a:pPr marL="177800" lvl="1" indent="0" algn="l">
                        <a:lnSpc>
                          <a:spcPct val="100000"/>
                        </a:lnSpc>
                        <a:spcBef>
                          <a:spcPts val="600"/>
                        </a:spcBef>
                        <a:spcAft>
                          <a:spcPts val="0"/>
                        </a:spcAft>
                        <a:buFont typeface="+mj-lt"/>
                        <a:buNone/>
                      </a:pPr>
                      <a:r>
                        <a:rPr lang="th-TH" sz="1200" b="1" kern="0" spc="0" dirty="0" smtClean="0">
                          <a:solidFill>
                            <a:schemeClr val="tx1"/>
                          </a:solidFill>
                          <a:effectLst/>
                          <a:latin typeface="Tahoma" pitchFamily="34" charset="0"/>
                          <a:ea typeface="Tahoma" pitchFamily="34" charset="0"/>
                          <a:cs typeface="Tahoma" pitchFamily="34" charset="0"/>
                        </a:rPr>
                        <a:t>และ ตัวชี้วัดระหว่าง</a:t>
                      </a:r>
                      <a:r>
                        <a:rPr lang="th-TH" sz="1200" b="1" strike="noStrike" kern="0" spc="0" dirty="0" smtClean="0">
                          <a:solidFill>
                            <a:schemeClr val="tx1"/>
                          </a:solidFill>
                          <a:effectLst/>
                          <a:latin typeface="Tahoma" pitchFamily="34" charset="0"/>
                          <a:ea typeface="Tahoma" pitchFamily="34" charset="0"/>
                          <a:cs typeface="Tahoma" pitchFamily="34" charset="0"/>
                        </a:rPr>
                        <a:t>กระทรวง</a:t>
                      </a:r>
                      <a:r>
                        <a:rPr lang="th-TH" sz="1200" b="1" kern="0" spc="0" dirty="0" smtClean="0">
                          <a:solidFill>
                            <a:schemeClr val="tx1"/>
                          </a:solidFill>
                          <a:effectLst/>
                          <a:latin typeface="Tahoma" pitchFamily="34" charset="0"/>
                          <a:ea typeface="Tahoma" pitchFamily="34" charset="0"/>
                          <a:cs typeface="Tahoma" pitchFamily="34" charset="0"/>
                        </a:rPr>
                        <a:t>ที่มีเป้าหมายร่วมกัน (</a:t>
                      </a:r>
                      <a:r>
                        <a:rPr lang="en-US" sz="1200" b="1" kern="0" spc="0" dirty="0" smtClean="0">
                          <a:solidFill>
                            <a:schemeClr val="tx1"/>
                          </a:solidFill>
                          <a:effectLst/>
                          <a:latin typeface="Tahoma" pitchFamily="34" charset="0"/>
                          <a:ea typeface="Tahoma" pitchFamily="34" charset="0"/>
                          <a:cs typeface="Tahoma" pitchFamily="34" charset="0"/>
                        </a:rPr>
                        <a:t>Joint KPIs</a:t>
                      </a:r>
                      <a:r>
                        <a:rPr lang="th-TH" sz="1200" b="1" kern="0" spc="0" dirty="0" smtClean="0">
                          <a:solidFill>
                            <a:schemeClr val="tx1"/>
                          </a:solidFill>
                          <a:effectLst/>
                          <a:latin typeface="Tahoma" pitchFamily="34" charset="0"/>
                          <a:ea typeface="Tahoma" pitchFamily="34" charset="0"/>
                          <a:cs typeface="Tahoma" pitchFamily="34" charset="0"/>
                        </a:rPr>
                        <a:t>)</a:t>
                      </a:r>
                      <a:endParaRPr lang="en-US" sz="1200" b="1" kern="0" spc="0" dirty="0" smtClean="0">
                        <a:solidFill>
                          <a:schemeClr val="tx1"/>
                        </a:solidFill>
                        <a:effectLst/>
                        <a:latin typeface="Tahoma" pitchFamily="34" charset="0"/>
                        <a:ea typeface="Tahoma" pitchFamily="34" charset="0"/>
                        <a:cs typeface="Tahoma" pitchFamily="34" charset="0"/>
                      </a:endParaRPr>
                    </a:p>
                    <a:p>
                      <a:pPr marL="177800" lvl="1" indent="0" algn="l">
                        <a:lnSpc>
                          <a:spcPct val="100000"/>
                        </a:lnSpc>
                        <a:spcBef>
                          <a:spcPts val="600"/>
                        </a:spcBef>
                        <a:spcAft>
                          <a:spcPts val="0"/>
                        </a:spcAft>
                        <a:buFont typeface="+mj-lt"/>
                        <a:buNone/>
                      </a:pPr>
                      <a:r>
                        <a:rPr lang="th-TH" altLang="en-US" sz="1200" b="1" dirty="0" smtClean="0">
                          <a:solidFill>
                            <a:schemeClr val="tx1"/>
                          </a:solidFill>
                          <a:latin typeface="Tahoma" panose="020B0604030504040204" pitchFamily="34" charset="0"/>
                          <a:cs typeface="Tahoma" panose="020B0604030504040204" pitchFamily="34" charset="0"/>
                        </a:rPr>
                        <a:t>และ ตัวชี้วัดร่วมระหว่างกระทรวงและจังหวัด (</a:t>
                      </a:r>
                      <a:r>
                        <a:rPr lang="en-US" altLang="en-US" sz="1200" b="1" dirty="0" smtClean="0">
                          <a:solidFill>
                            <a:schemeClr val="tx1"/>
                          </a:solidFill>
                          <a:latin typeface="Tahoma" panose="020B0604030504040204" pitchFamily="34" charset="0"/>
                          <a:cs typeface="Tahoma" panose="020B0604030504040204" pitchFamily="34" charset="0"/>
                        </a:rPr>
                        <a:t>Function-Area </a:t>
                      </a:r>
                      <a:r>
                        <a:rPr lang="en-US" sz="1200" b="1" kern="0" spc="0" dirty="0" smtClean="0">
                          <a:solidFill>
                            <a:schemeClr val="tx1"/>
                          </a:solidFill>
                          <a:effectLst/>
                          <a:latin typeface="Tahoma" pitchFamily="34" charset="0"/>
                          <a:ea typeface="Tahoma" pitchFamily="34" charset="0"/>
                          <a:cs typeface="Tahoma" pitchFamily="34" charset="0"/>
                        </a:rPr>
                        <a:t>KPIs</a:t>
                      </a:r>
                      <a:r>
                        <a:rPr lang="en-US" altLang="en-US" sz="1200" b="1" dirty="0" smtClean="0">
                          <a:solidFill>
                            <a:schemeClr val="tx1"/>
                          </a:solidFill>
                          <a:latin typeface="Tahoma" panose="020B0604030504040204" pitchFamily="34" charset="0"/>
                          <a:cs typeface="Tahoma" panose="020B0604030504040204" pitchFamily="34" charset="0"/>
                        </a:rPr>
                        <a:t>) </a:t>
                      </a:r>
                      <a:r>
                        <a:rPr lang="th-TH" altLang="en-US" sz="1200" b="1" dirty="0" smtClean="0">
                          <a:solidFill>
                            <a:schemeClr val="tx1"/>
                          </a:solidFill>
                          <a:latin typeface="Tahoma" panose="020B0604030504040204" pitchFamily="34" charset="0"/>
                          <a:cs typeface="Tahoma" panose="020B0604030504040204" pitchFamily="34" charset="0"/>
                        </a:rPr>
                        <a:t>ตาม</a:t>
                      </a:r>
                      <a:r>
                        <a:rPr kumimoji="0" lang="th-TH" altLang="en-US" sz="1200" b="1" i="0" u="none" strike="noStrike" cap="none" normalizeH="0" baseline="0" dirty="0" smtClean="0">
                          <a:ln>
                            <a:noFill/>
                          </a:ln>
                          <a:solidFill>
                            <a:schemeClr val="tx1"/>
                          </a:solidFill>
                          <a:effectLst/>
                          <a:latin typeface="Tahoma" panose="020B0604030504040204" pitchFamily="34" charset="0"/>
                          <a:cs typeface="Tahoma" panose="020B0604030504040204" pitchFamily="34" charset="0"/>
                        </a:rPr>
                        <a:t>นโยบายสำคัญของรัฐบาล </a:t>
                      </a:r>
                      <a:endParaRPr lang="th-TH" sz="1200" b="1" i="1" kern="0" spc="0" dirty="0" smtClean="0">
                        <a:solidFill>
                          <a:schemeClr val="tx1"/>
                        </a:solidFill>
                        <a:effectLst/>
                        <a:latin typeface="Tahoma" pitchFamily="34" charset="0"/>
                        <a:ea typeface="Tahoma" pitchFamily="34" charset="0"/>
                        <a:cs typeface="Tahoma" pitchFamily="34" charset="0"/>
                      </a:endParaRPr>
                    </a:p>
                  </a:txBody>
                  <a:tcPr marL="28805" marR="720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65828">
                <a:tc>
                  <a:txBody>
                    <a:bodyPr/>
                    <a:lstStyle/>
                    <a:p>
                      <a:pPr algn="l">
                        <a:lnSpc>
                          <a:spcPct val="100000"/>
                        </a:lnSpc>
                        <a:spcAft>
                          <a:spcPts val="0"/>
                        </a:spcAft>
                      </a:pPr>
                      <a:r>
                        <a:rPr lang="th-TH"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การประเมิน</a:t>
                      </a:r>
                      <a:r>
                        <a:rPr lang="th-TH"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คุณภาพ</a:t>
                      </a:r>
                      <a:r>
                        <a:rPr lang="en-US"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 </a:t>
                      </a:r>
                      <a:endParaRPr lang="en-US"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608DC4"/>
                    </a:solidFill>
                  </a:tcPr>
                </a:tc>
                <a:tc>
                  <a:txBody>
                    <a:bodyPr/>
                    <a:lstStyle/>
                    <a:p>
                      <a:pPr marL="179388" marR="0" lvl="0" indent="-179388" algn="l" defTabSz="914400" rtl="0" eaLnBrk="1" fontAlgn="auto" latinLnBrk="0" hangingPunct="1">
                        <a:lnSpc>
                          <a:spcPct val="100000"/>
                        </a:lnSpc>
                        <a:spcBef>
                          <a:spcPts val="600"/>
                        </a:spcBef>
                        <a:spcAft>
                          <a:spcPts val="0"/>
                        </a:spcAft>
                        <a:buClrTx/>
                        <a:buSzTx/>
                        <a:buFont typeface="+mj-lt"/>
                        <a:buNone/>
                        <a:tabLst/>
                        <a:defRPr/>
                      </a:pPr>
                      <a:r>
                        <a:rPr lang="en-US" sz="1200" b="1" kern="0" spc="0" dirty="0" smtClean="0">
                          <a:solidFill>
                            <a:schemeClr val="tx1"/>
                          </a:solidFill>
                          <a:effectLst/>
                          <a:latin typeface="Tahoma" pitchFamily="34" charset="0"/>
                          <a:ea typeface="Tahoma" pitchFamily="34" charset="0"/>
                          <a:cs typeface="Tahoma" pitchFamily="34" charset="0"/>
                        </a:rPr>
                        <a:t>2. </a:t>
                      </a:r>
                      <a:r>
                        <a:rPr lang="th-TH" sz="1200" b="1" kern="0" spc="0" dirty="0" smtClean="0">
                          <a:solidFill>
                            <a:schemeClr val="tx1"/>
                          </a:solidFill>
                          <a:effectLst/>
                          <a:latin typeface="Tahoma" pitchFamily="34" charset="0"/>
                          <a:ea typeface="Tahoma" pitchFamily="34" charset="0"/>
                          <a:cs typeface="Tahoma" pitchFamily="34" charset="0"/>
                        </a:rPr>
                        <a:t>ความพึงพอใจของผู้รับบริการ</a:t>
                      </a: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12992">
                <a:tc>
                  <a:txBody>
                    <a:bodyPr/>
                    <a:lstStyle/>
                    <a:p>
                      <a:pPr algn="l">
                        <a:lnSpc>
                          <a:spcPct val="100000"/>
                        </a:lnSpc>
                        <a:spcAft>
                          <a:spcPts val="0"/>
                        </a:spcAft>
                      </a:pPr>
                      <a:r>
                        <a:rPr lang="th-TH" sz="1200" b="1" kern="0" spc="0" dirty="0">
                          <a:effectLst/>
                          <a:latin typeface="Tahoma" pitchFamily="34" charset="0"/>
                          <a:ea typeface="Tahoma" pitchFamily="34" charset="0"/>
                          <a:cs typeface="Tahoma" pitchFamily="34" charset="0"/>
                        </a:rPr>
                        <a:t>มิติ</a:t>
                      </a:r>
                      <a:r>
                        <a:rPr lang="th-TH" sz="1200" b="1" kern="0" spc="0" dirty="0" smtClean="0">
                          <a:effectLst/>
                          <a:latin typeface="Tahoma" pitchFamily="34" charset="0"/>
                          <a:ea typeface="Tahoma" pitchFamily="34" charset="0"/>
                          <a:cs typeface="Tahoma" pitchFamily="34" charset="0"/>
                        </a:rPr>
                        <a:t>ภายใน</a:t>
                      </a:r>
                      <a:endParaRPr lang="en-US" sz="1200" b="1" kern="0" spc="0" dirty="0">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tc>
                  <a:txBody>
                    <a:bodyPr/>
                    <a:lstStyle/>
                    <a:p>
                      <a:pPr algn="ctr">
                        <a:lnSpc>
                          <a:spcPct val="100000"/>
                        </a:lnSpc>
                        <a:spcAft>
                          <a:spcPts val="0"/>
                        </a:spcAft>
                      </a:pPr>
                      <a:endParaRPr lang="en-US" sz="1200" b="1" kern="0" spc="0" dirty="0">
                        <a:solidFill>
                          <a:schemeClr val="tx1"/>
                        </a:solidFill>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83986">
                <a:tc rowSpan="4">
                  <a:txBody>
                    <a:bodyPr/>
                    <a:lstStyle/>
                    <a:p>
                      <a:pPr algn="l">
                        <a:lnSpc>
                          <a:spcPct val="100000"/>
                        </a:lnSpc>
                        <a:spcAft>
                          <a:spcPts val="0"/>
                        </a:spcAft>
                      </a:pPr>
                      <a:r>
                        <a:rPr lang="th-TH"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การประเมิน</a:t>
                      </a:r>
                      <a:r>
                        <a:rPr lang="th-TH"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ประสิทธิภาพ</a:t>
                      </a:r>
                      <a:r>
                        <a:rPr lang="en-US"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 </a:t>
                      </a:r>
                      <a:endParaRPr lang="en-US"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7933C"/>
                    </a:solidFill>
                  </a:tcPr>
                </a:tc>
                <a:tc>
                  <a:txBody>
                    <a:bodyPr/>
                    <a:lstStyle/>
                    <a:p>
                      <a:pPr marL="0" lvl="0" indent="0" algn="l">
                        <a:lnSpc>
                          <a:spcPct val="100000"/>
                        </a:lnSpc>
                        <a:spcAft>
                          <a:spcPts val="0"/>
                        </a:spcAft>
                        <a:buFont typeface="+mj-lt"/>
                        <a:buNone/>
                      </a:pPr>
                      <a:r>
                        <a:rPr lang="en-US" sz="1200" b="1" kern="0" spc="0" dirty="0" smtClean="0">
                          <a:solidFill>
                            <a:schemeClr val="tx1"/>
                          </a:solidFill>
                          <a:effectLst/>
                          <a:latin typeface="Tahoma" pitchFamily="34" charset="0"/>
                          <a:ea typeface="Tahoma" pitchFamily="34" charset="0"/>
                          <a:cs typeface="Tahoma" pitchFamily="34" charset="0"/>
                        </a:rPr>
                        <a:t>3.</a:t>
                      </a:r>
                      <a:r>
                        <a:rPr lang="th-TH" sz="1200" b="1" kern="0" spc="0" dirty="0" smtClean="0">
                          <a:solidFill>
                            <a:schemeClr val="tx1"/>
                          </a:solidFill>
                          <a:effectLst/>
                          <a:latin typeface="Tahoma" pitchFamily="34" charset="0"/>
                          <a:ea typeface="Tahoma" pitchFamily="34" charset="0"/>
                          <a:cs typeface="Tahoma" pitchFamily="34" charset="0"/>
                        </a:rPr>
                        <a:t> การ</a:t>
                      </a:r>
                      <a:r>
                        <a:rPr lang="th-TH" sz="1200" b="1" kern="0" spc="0" dirty="0">
                          <a:solidFill>
                            <a:schemeClr val="tx1"/>
                          </a:solidFill>
                          <a:effectLst/>
                          <a:latin typeface="Tahoma" pitchFamily="34" charset="0"/>
                          <a:ea typeface="Tahoma" pitchFamily="34" charset="0"/>
                          <a:cs typeface="Tahoma" pitchFamily="34" charset="0"/>
                        </a:rPr>
                        <a:t>เบิกจ่ายเงิน</a:t>
                      </a:r>
                      <a:r>
                        <a:rPr lang="th-TH" sz="1200" b="1" kern="0" spc="0" dirty="0" smtClean="0">
                          <a:solidFill>
                            <a:schemeClr val="tx1"/>
                          </a:solidFill>
                          <a:effectLst/>
                          <a:latin typeface="Tahoma" pitchFamily="34" charset="0"/>
                          <a:ea typeface="Tahoma" pitchFamily="34" charset="0"/>
                          <a:cs typeface="Tahoma" pitchFamily="34" charset="0"/>
                        </a:rPr>
                        <a:t>งบประมาณ</a:t>
                      </a:r>
                      <a:endParaRPr lang="en-US" sz="1200" b="1" kern="0" spc="0" dirty="0" smtClean="0">
                        <a:solidFill>
                          <a:schemeClr val="tx1"/>
                        </a:solidFill>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10280">
                <a:tc vMerge="1">
                  <a:txBody>
                    <a:bodyPr/>
                    <a:lstStyle/>
                    <a:p>
                      <a:endParaRPr lang="th-TH"/>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gn="l">
                        <a:lnSpc>
                          <a:spcPct val="100000"/>
                        </a:lnSpc>
                        <a:spcAft>
                          <a:spcPts val="0"/>
                        </a:spcAft>
                        <a:buFont typeface="+mj-lt"/>
                        <a:buNone/>
                        <a:tabLst/>
                      </a:pPr>
                      <a:r>
                        <a:rPr lang="en-US" sz="1200" b="1" kern="0" spc="0" dirty="0" smtClean="0">
                          <a:solidFill>
                            <a:schemeClr val="tx1"/>
                          </a:solidFill>
                          <a:effectLst/>
                          <a:latin typeface="Tahoma" pitchFamily="34" charset="0"/>
                          <a:ea typeface="Tahoma" pitchFamily="34" charset="0"/>
                          <a:cs typeface="Tahoma" pitchFamily="34" charset="0"/>
                        </a:rPr>
                        <a:t>4.</a:t>
                      </a:r>
                      <a:r>
                        <a:rPr lang="th-TH" sz="1200" b="1" kern="0" spc="0" dirty="0" smtClean="0">
                          <a:solidFill>
                            <a:schemeClr val="tx1"/>
                          </a:solidFill>
                          <a:effectLst/>
                          <a:latin typeface="Tahoma" pitchFamily="34" charset="0"/>
                          <a:ea typeface="Tahoma" pitchFamily="34" charset="0"/>
                          <a:cs typeface="Tahoma" pitchFamily="34" charset="0"/>
                        </a:rPr>
                        <a:t> การประหยัดพลังงาน</a:t>
                      </a:r>
                      <a:endParaRPr lang="en-US" sz="1200" b="1" kern="0" spc="0" dirty="0" smtClean="0">
                        <a:solidFill>
                          <a:schemeClr val="tx1"/>
                        </a:solidFill>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10280">
                <a:tc vMerge="1">
                  <a:txBody>
                    <a:bodyPr/>
                    <a:lstStyle/>
                    <a:p>
                      <a:endParaRPr lang="en-US"/>
                    </a:p>
                  </a:txBody>
                  <a:tcPr/>
                </a:tc>
                <a:tc>
                  <a:txBody>
                    <a:bodyPr/>
                    <a:lstStyle/>
                    <a:p>
                      <a:pPr marL="0" lvl="0" indent="0" algn="l">
                        <a:lnSpc>
                          <a:spcPct val="100000"/>
                        </a:lnSpc>
                        <a:spcAft>
                          <a:spcPts val="0"/>
                        </a:spcAft>
                        <a:buFont typeface="+mj-lt"/>
                        <a:buNone/>
                        <a:tabLst/>
                      </a:pPr>
                      <a:r>
                        <a:rPr lang="en-US" sz="1200" b="1" kern="0" spc="0" dirty="0" smtClean="0">
                          <a:solidFill>
                            <a:schemeClr val="tx1"/>
                          </a:solidFill>
                          <a:effectLst/>
                          <a:latin typeface="Tahoma" pitchFamily="34" charset="0"/>
                          <a:ea typeface="Tahoma" pitchFamily="34" charset="0"/>
                          <a:cs typeface="Tahoma" pitchFamily="34" charset="0"/>
                        </a:rPr>
                        <a:t>5. </a:t>
                      </a:r>
                      <a:r>
                        <a:rPr lang="th-TH" sz="1200" b="1" kern="0" spc="0" dirty="0" smtClean="0">
                          <a:solidFill>
                            <a:schemeClr val="tx1"/>
                          </a:solidFill>
                          <a:effectLst/>
                          <a:latin typeface="Tahoma" pitchFamily="34" charset="0"/>
                          <a:ea typeface="Tahoma" pitchFamily="34" charset="0"/>
                          <a:cs typeface="Tahoma" pitchFamily="34" charset="0"/>
                        </a:rPr>
                        <a:t>การประหยัดน้ำ</a:t>
                      </a:r>
                      <a:endParaRPr lang="en-US" sz="1200" b="1" kern="0" spc="0" dirty="0" smtClean="0">
                        <a:solidFill>
                          <a:schemeClr val="tx1"/>
                        </a:solidFill>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91409">
                <a:tc vMerge="1">
                  <a:txBody>
                    <a:bodyPr/>
                    <a:lstStyle/>
                    <a:p>
                      <a:pPr algn="l">
                        <a:lnSpc>
                          <a:spcPct val="100000"/>
                        </a:lnSpc>
                        <a:spcAft>
                          <a:spcPts val="0"/>
                        </a:spcAft>
                      </a:pPr>
                      <a:endParaRPr lang="en-US" sz="1200" b="1"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txBody>
                  <a:tcPr marL="27582" marR="2758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7933C"/>
                    </a:solidFill>
                  </a:tcPr>
                </a:tc>
                <a:tc>
                  <a:txBody>
                    <a:bodyPr/>
                    <a:lstStyle/>
                    <a:p>
                      <a:pPr marL="180975" lvl="0" indent="-180975" algn="l">
                        <a:lnSpc>
                          <a:spcPct val="100000"/>
                        </a:lnSpc>
                        <a:spcAft>
                          <a:spcPts val="0"/>
                        </a:spcAft>
                        <a:buFont typeface="+mj-lt"/>
                        <a:buNone/>
                      </a:pPr>
                      <a:r>
                        <a:rPr lang="en-US" sz="1200" b="1" strike="noStrike" kern="0" spc="0" baseline="0" dirty="0" smtClean="0">
                          <a:solidFill>
                            <a:schemeClr val="tx1"/>
                          </a:solidFill>
                          <a:effectLst/>
                          <a:latin typeface="Tahoma" pitchFamily="34" charset="0"/>
                          <a:ea typeface="Tahoma" pitchFamily="34" charset="0"/>
                          <a:cs typeface="Tahoma" pitchFamily="34" charset="0"/>
                        </a:rPr>
                        <a:t>6.</a:t>
                      </a:r>
                      <a:r>
                        <a:rPr lang="th-TH" sz="1200" b="1" strike="noStrike" kern="0" spc="0" baseline="0" dirty="0" smtClean="0">
                          <a:solidFill>
                            <a:schemeClr val="tx1"/>
                          </a:solidFill>
                          <a:effectLst/>
                          <a:latin typeface="Tahoma" pitchFamily="34" charset="0"/>
                          <a:ea typeface="Tahoma" pitchFamily="34" charset="0"/>
                          <a:cs typeface="Tahoma" pitchFamily="34" charset="0"/>
                        </a:rPr>
                        <a:t> การพัฒนาประสิทธิภาพระบบสารสนเทศภาครัฐ</a:t>
                      </a:r>
                      <a:endParaRPr lang="en-US" sz="1200" b="1" strike="noStrike" kern="0" spc="0" baseline="0" dirty="0">
                        <a:solidFill>
                          <a:schemeClr val="tx1"/>
                        </a:solidFill>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65828">
                <a:tc rowSpan="2">
                  <a:txBody>
                    <a:bodyPr/>
                    <a:lstStyle/>
                    <a:p>
                      <a:pPr algn="l">
                        <a:lnSpc>
                          <a:spcPct val="100000"/>
                        </a:lnSpc>
                        <a:spcAft>
                          <a:spcPts val="0"/>
                        </a:spcAft>
                      </a:pPr>
                      <a:r>
                        <a:rPr lang="th-TH"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การพัฒนา</a:t>
                      </a:r>
                      <a:r>
                        <a:rPr lang="th-TH"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องค์การ</a:t>
                      </a:r>
                      <a:r>
                        <a:rPr lang="en-US" sz="1200" b="1" kern="0" spc="0"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 </a:t>
                      </a:r>
                      <a:endParaRPr lang="en-US" sz="1200" b="1" kern="0" spc="0"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7933C"/>
                    </a:solidFill>
                  </a:tcPr>
                </a:tc>
                <a:tc>
                  <a:txBody>
                    <a:bodyPr/>
                    <a:lstStyle/>
                    <a:p>
                      <a:pPr marL="177800" marR="0" lvl="0" indent="-177800" algn="l" defTabSz="914400" rtl="0" eaLnBrk="1" fontAlgn="auto" latinLnBrk="0" hangingPunct="1">
                        <a:lnSpc>
                          <a:spcPct val="100000"/>
                        </a:lnSpc>
                        <a:spcBef>
                          <a:spcPts val="0"/>
                        </a:spcBef>
                        <a:spcAft>
                          <a:spcPts val="0"/>
                        </a:spcAft>
                        <a:buClrTx/>
                        <a:buSzTx/>
                        <a:buFont typeface="+mj-lt"/>
                        <a:buNone/>
                        <a:tabLst/>
                        <a:defRPr/>
                      </a:pPr>
                      <a:r>
                        <a:rPr lang="en-US" sz="1200" b="1" kern="0" spc="0" baseline="0" dirty="0" smtClean="0">
                          <a:solidFill>
                            <a:schemeClr val="tx1"/>
                          </a:solidFill>
                          <a:effectLst/>
                          <a:latin typeface="Tahoma" pitchFamily="34" charset="0"/>
                          <a:ea typeface="Tahoma" pitchFamily="34" charset="0"/>
                          <a:cs typeface="Tahoma" pitchFamily="34" charset="0"/>
                        </a:rPr>
                        <a:t>7.</a:t>
                      </a:r>
                      <a:r>
                        <a:rPr lang="th-TH" sz="1200" b="1" kern="0" spc="0" baseline="0" dirty="0" smtClean="0">
                          <a:solidFill>
                            <a:schemeClr val="tx1"/>
                          </a:solidFill>
                          <a:effectLst/>
                          <a:latin typeface="Tahoma" pitchFamily="34" charset="0"/>
                          <a:ea typeface="Tahoma" pitchFamily="34" charset="0"/>
                          <a:cs typeface="Tahoma" pitchFamily="34" charset="0"/>
                        </a:rPr>
                        <a:t> การพัฒนาสมรรถนะองค์การ </a:t>
                      </a:r>
                      <a:endParaRPr lang="en-US" sz="1200" b="1" kern="0" spc="0" baseline="0" dirty="0" smtClean="0">
                        <a:solidFill>
                          <a:schemeClr val="tx1"/>
                        </a:solidFill>
                        <a:effectLst/>
                        <a:latin typeface="Tahoma" pitchFamily="34" charset="0"/>
                        <a:ea typeface="Tahoma" pitchFamily="34" charset="0"/>
                        <a:cs typeface="Tahoma" pitchFamily="34" charset="0"/>
                      </a:endParaRPr>
                    </a:p>
                    <a:p>
                      <a:pPr marL="177800" marR="0" lvl="0" indent="-177800" algn="l" defTabSz="914400" rtl="0" eaLnBrk="1" fontAlgn="auto" latinLnBrk="0" hangingPunct="1">
                        <a:lnSpc>
                          <a:spcPct val="100000"/>
                        </a:lnSpc>
                        <a:spcBef>
                          <a:spcPts val="0"/>
                        </a:spcBef>
                        <a:spcAft>
                          <a:spcPts val="0"/>
                        </a:spcAft>
                        <a:buClrTx/>
                        <a:buSzTx/>
                        <a:buFont typeface="+mj-lt"/>
                        <a:buNone/>
                        <a:tabLst/>
                        <a:defRPr/>
                      </a:pPr>
                      <a:endParaRPr lang="en-US" sz="1200" b="1" kern="0" spc="0" baseline="0" dirty="0" smtClean="0">
                        <a:solidFill>
                          <a:schemeClr val="tx1"/>
                        </a:solidFill>
                        <a:effectLst/>
                        <a:latin typeface="Tahoma" pitchFamily="34" charset="0"/>
                        <a:ea typeface="Tahoma" pitchFamily="34" charset="0"/>
                        <a:cs typeface="Tahoma" pitchFamily="34" charset="0"/>
                      </a:endParaRPr>
                    </a:p>
                  </a:txBody>
                  <a:tcPr marL="27586" marR="2758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75790">
                <a:tc vMerge="1">
                  <a:txBody>
                    <a:bodyPr/>
                    <a:lstStyle/>
                    <a:p>
                      <a:endParaRPr lang="th-TH"/>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0975" marR="0" lvl="0" indent="-180975" algn="l" defTabSz="914400" rtl="0" eaLnBrk="1" fontAlgn="auto" latinLnBrk="0" hangingPunct="1">
                        <a:lnSpc>
                          <a:spcPct val="100000"/>
                        </a:lnSpc>
                        <a:spcBef>
                          <a:spcPts val="0"/>
                        </a:spcBef>
                        <a:spcAft>
                          <a:spcPts val="0"/>
                        </a:spcAft>
                        <a:buClrTx/>
                        <a:buSzTx/>
                        <a:buFont typeface="+mj-lt"/>
                        <a:buNone/>
                        <a:tabLst/>
                        <a:defRPr/>
                      </a:pPr>
                      <a:r>
                        <a:rPr lang="en-US" sz="1200" b="1" kern="0" spc="0" dirty="0" smtClean="0">
                          <a:solidFill>
                            <a:schemeClr val="tx1"/>
                          </a:solidFill>
                          <a:effectLst/>
                          <a:latin typeface="Tahoma" pitchFamily="34" charset="0"/>
                          <a:ea typeface="Tahoma" pitchFamily="34" charset="0"/>
                          <a:cs typeface="Tahoma" pitchFamily="34" charset="0"/>
                        </a:rPr>
                        <a:t>8.</a:t>
                      </a:r>
                      <a:r>
                        <a:rPr lang="th-TH" sz="1200" b="1" kern="0" dirty="0" smtClean="0">
                          <a:solidFill>
                            <a:schemeClr val="tx1"/>
                          </a:solidFill>
                          <a:latin typeface="Tahoma" pitchFamily="34" charset="0"/>
                          <a:ea typeface="Tahoma" pitchFamily="34" charset="0"/>
                          <a:cs typeface="Tahoma" pitchFamily="34" charset="0"/>
                        </a:rPr>
                        <a:t> ระดับคุณธรรมและความโปร่งใสการดำเนินงานของหน่วยงาน</a:t>
                      </a:r>
                      <a:endParaRPr lang="en-US" sz="1200" dirty="0" smtClean="0">
                        <a:solidFill>
                          <a:schemeClr val="tx1"/>
                        </a:solidFill>
                      </a:endParaRPr>
                    </a:p>
                  </a:txBody>
                  <a:tcPr marL="27586" marR="27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cxnSp>
        <p:nvCxnSpPr>
          <p:cNvPr id="15" name="Elbow Connector 14"/>
          <p:cNvCxnSpPr/>
          <p:nvPr/>
        </p:nvCxnSpPr>
        <p:spPr>
          <a:xfrm rot="16200000" flipV="1">
            <a:off x="4368801" y="2474912"/>
            <a:ext cx="31750" cy="3175"/>
          </a:xfrm>
          <a:prstGeom prst="bentConnector3">
            <a:avLst/>
          </a:prstGeom>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237459" y="33053"/>
            <a:ext cx="8784976" cy="923330"/>
          </a:xfrm>
          <a:prstGeom prst="rect">
            <a:avLst/>
          </a:prstGeom>
        </p:spPr>
        <p:txBody>
          <a:bodyPr wrap="square">
            <a:spAutoFit/>
          </a:bodyPr>
          <a:lstStyle/>
          <a:p>
            <a:pPr marL="342900">
              <a:defRPr/>
            </a:pPr>
            <a:r>
              <a:rPr lang="th-TH" sz="1800" b="1" kern="0" dirty="0" smtClean="0">
                <a:solidFill>
                  <a:schemeClr val="tx1">
                    <a:lumMod val="95000"/>
                    <a:lumOff val="5000"/>
                  </a:schemeClr>
                </a:solidFill>
                <a:latin typeface="Tahoma" pitchFamily="34" charset="0"/>
                <a:ea typeface="Tahoma" pitchFamily="34" charset="0"/>
                <a:cs typeface="Tahoma" pitchFamily="34" charset="0"/>
              </a:rPr>
              <a:t>ก</a:t>
            </a:r>
            <a:r>
              <a:rPr lang="th-TH"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าร</a:t>
            </a:r>
            <a:r>
              <a:rPr lang="th-TH" sz="18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ประเมินส่วนราชการและจังหวัด ตามคำสั่งหัวหน้า คสช. </a:t>
            </a:r>
            <a:r>
              <a:rPr lang="th-TH"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r>
            <a:br>
              <a:rPr lang="th-TH"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br>
            <a:r>
              <a:rPr lang="th-TH"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เรื่อง </a:t>
            </a:r>
            <a:r>
              <a:rPr lang="th-TH" altLang="en-US" sz="18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มาตรการปรับปรุง</a:t>
            </a:r>
            <a:r>
              <a:rPr lang="th-TH" altLang="en-US"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ประสิทธิภาพใน</a:t>
            </a:r>
            <a:r>
              <a:rPr lang="th-TH" altLang="en-US" sz="18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การปฏิบัติราชการ</a:t>
            </a:r>
            <a:endParaRPr lang="en-US" sz="1800"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a:p>
            <a:pPr marL="342900" algn="ctr">
              <a:defRPr/>
            </a:pPr>
            <a:r>
              <a:rPr lang="th-TH"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en-US" sz="1800" b="1"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endParaRPr lang="en-US" sz="1800" b="1" dirty="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09516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78C4FC67-E36D-458E-BC27-A170CA27DBEB}" type="slidenum">
              <a:rPr lang="th-TH" altLang="th-TH" smtClean="0"/>
              <a:pPr>
                <a:defRPr/>
              </a:pPr>
              <a:t>5</a:t>
            </a:fld>
            <a:endParaRPr lang="th-TH" altLang="th-TH"/>
          </a:p>
        </p:txBody>
      </p:sp>
      <p:sp>
        <p:nvSpPr>
          <p:cNvPr id="5" name="Rectangle 4"/>
          <p:cNvSpPr/>
          <p:nvPr/>
        </p:nvSpPr>
        <p:spPr>
          <a:xfrm>
            <a:off x="-612576" y="44624"/>
            <a:ext cx="9433048" cy="658642"/>
          </a:xfrm>
          <a:prstGeom prst="rect">
            <a:avLst/>
          </a:prstGeom>
        </p:spPr>
        <p:txBody>
          <a:bodyPr wrap="square">
            <a:spAutoFit/>
          </a:bodyPr>
          <a:lstStyle/>
          <a:p>
            <a:pPr marL="744538" indent="-287338">
              <a:lnSpc>
                <a:spcPct val="115000"/>
              </a:lnSpc>
              <a:spcBef>
                <a:spcPts val="600"/>
              </a:spcBef>
              <a:spcAft>
                <a:spcPts val="1000"/>
              </a:spcAft>
            </a:pPr>
            <a:r>
              <a:rPr lang="en-US"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th-TH"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การเปรียบเทียบความแตกต่างระหว่างการ</a:t>
            </a:r>
            <a:r>
              <a:rPr lang="th-TH" sz="1600" b="1" dirty="0">
                <a:solidFill>
                  <a:srgbClr val="000000"/>
                </a:solidFill>
                <a:latin typeface="Tahoma" panose="020B0604030504040204" pitchFamily="34" charset="0"/>
                <a:ea typeface="Tahoma" panose="020B0604030504040204" pitchFamily="34" charset="0"/>
                <a:cs typeface="Tahoma" panose="020B0604030504040204" pitchFamily="34" charset="0"/>
              </a:rPr>
              <a:t>จัดทำคำรับรองการปฏิบัติราชการกับการ</a:t>
            </a:r>
            <a:r>
              <a:rPr lang="th-TH"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ประเมิน</a:t>
            </a:r>
            <a:r>
              <a:rPr lang="en-US"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a:r>
            <a:br>
              <a:rPr lang="en-US"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br>
            <a:r>
              <a:rPr lang="th-TH"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ส่วน</a:t>
            </a:r>
            <a:r>
              <a:rPr lang="th-TH" sz="1600" b="1" dirty="0">
                <a:solidFill>
                  <a:srgbClr val="000000"/>
                </a:solidFill>
                <a:latin typeface="Tahoma" panose="020B0604030504040204" pitchFamily="34" charset="0"/>
                <a:ea typeface="Tahoma" panose="020B0604030504040204" pitchFamily="34" charset="0"/>
                <a:cs typeface="Tahoma" panose="020B0604030504040204" pitchFamily="34" charset="0"/>
              </a:rPr>
              <a:t>ราชการตามมาตรการ</a:t>
            </a:r>
            <a:r>
              <a:rPr lang="th-TH"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ปรับปรุงประสิทธิภาพ</a:t>
            </a:r>
            <a:r>
              <a:rPr lang="th-TH" sz="1600" b="1" dirty="0">
                <a:solidFill>
                  <a:srgbClr val="000000"/>
                </a:solidFill>
                <a:latin typeface="Tahoma" panose="020B0604030504040204" pitchFamily="34" charset="0"/>
                <a:ea typeface="Tahoma" panose="020B0604030504040204" pitchFamily="34" charset="0"/>
                <a:cs typeface="Tahoma" panose="020B0604030504040204" pitchFamily="34" charset="0"/>
              </a:rPr>
              <a:t>ในการปฏิบัติราชการ (มาตรา </a:t>
            </a:r>
            <a:r>
              <a:rPr lang="en-US" sz="1600" b="1" dirty="0">
                <a:solidFill>
                  <a:srgbClr val="000000"/>
                </a:solidFill>
                <a:latin typeface="Tahoma" panose="020B0604030504040204" pitchFamily="34" charset="0"/>
                <a:ea typeface="Tahoma" panose="020B0604030504040204" pitchFamily="34" charset="0"/>
                <a:cs typeface="Tahoma" panose="020B0604030504040204" pitchFamily="34" charset="0"/>
              </a:rPr>
              <a:t>44</a:t>
            </a:r>
            <a:r>
              <a:rPr lang="th-TH" sz="1600" b="1" dirty="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1600" b="1" dirty="0">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325002085"/>
              </p:ext>
            </p:extLst>
          </p:nvPr>
        </p:nvGraphicFramePr>
        <p:xfrm>
          <a:off x="251520" y="1056657"/>
          <a:ext cx="8568952" cy="5213067"/>
        </p:xfrm>
        <a:graphic>
          <a:graphicData uri="http://schemas.openxmlformats.org/drawingml/2006/table">
            <a:tbl>
              <a:tblPr firstRow="1" bandRow="1">
                <a:tableStyleId>{F5AB1C69-6EDB-4FF4-983F-18BD219EF322}</a:tableStyleId>
              </a:tblPr>
              <a:tblGrid>
                <a:gridCol w="4248472">
                  <a:extLst>
                    <a:ext uri="{9D8B030D-6E8A-4147-A177-3AD203B41FA5}">
                      <a16:colId xmlns:a16="http://schemas.microsoft.com/office/drawing/2014/main" val="20000"/>
                    </a:ext>
                  </a:extLst>
                </a:gridCol>
                <a:gridCol w="4320480">
                  <a:extLst>
                    <a:ext uri="{9D8B030D-6E8A-4147-A177-3AD203B41FA5}">
                      <a16:colId xmlns:a16="http://schemas.microsoft.com/office/drawing/2014/main" val="20001"/>
                    </a:ext>
                  </a:extLst>
                </a:gridCol>
              </a:tblGrid>
              <a:tr h="564331">
                <a:tc>
                  <a:txBody>
                    <a:bodyPr/>
                    <a:lstStyle/>
                    <a:p>
                      <a:pPr marL="0" marR="0" algn="ctr">
                        <a:lnSpc>
                          <a:spcPct val="115000"/>
                        </a:lnSpc>
                        <a:spcBef>
                          <a:spcPts val="600"/>
                        </a:spcBef>
                        <a:spcAft>
                          <a:spcPts val="1000"/>
                        </a:spcAft>
                      </a:pPr>
                      <a:r>
                        <a:rPr lang="th-TH" sz="1400" dirty="0">
                          <a:solidFill>
                            <a:schemeClr val="tx1"/>
                          </a:solidFill>
                          <a:effectLst/>
                          <a:latin typeface="Tahoma" panose="020B0604030504040204" pitchFamily="34" charset="0"/>
                          <a:ea typeface="Tahoma" panose="020B0604030504040204" pitchFamily="34" charset="0"/>
                          <a:cs typeface="Tahoma" panose="020B0604030504040204" pitchFamily="34" charset="0"/>
                        </a:rPr>
                        <a:t>คำรับรองการปฏิบัติ</a:t>
                      </a:r>
                      <a:r>
                        <a:rPr lang="th-TH" sz="14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ราชการ</a:t>
                      </a:r>
                      <a:r>
                        <a:rPr lang="en-US" sz="14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endParaRPr lang="en-US" sz="14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tc>
                <a:tc>
                  <a:txBody>
                    <a:bodyPr/>
                    <a:lstStyle/>
                    <a:p>
                      <a:pPr marL="0" marR="0" algn="ctr">
                        <a:lnSpc>
                          <a:spcPct val="115000"/>
                        </a:lnSpc>
                        <a:spcBef>
                          <a:spcPts val="0"/>
                        </a:spcBef>
                        <a:spcAft>
                          <a:spcPts val="1000"/>
                        </a:spcAft>
                      </a:pPr>
                      <a:r>
                        <a:rPr lang="th-TH" sz="1400" dirty="0">
                          <a:solidFill>
                            <a:srgbClr val="0000CC"/>
                          </a:solidFill>
                          <a:effectLst/>
                          <a:latin typeface="Tahoma" panose="020B0604030504040204" pitchFamily="34" charset="0"/>
                          <a:ea typeface="Tahoma" panose="020B0604030504040204" pitchFamily="34" charset="0"/>
                          <a:cs typeface="Tahoma" panose="020B0604030504040204" pitchFamily="34" charset="0"/>
                        </a:rPr>
                        <a:t>การประเมินส่วนราชการตามมาตรการปรับปรุง</a:t>
                      </a:r>
                      <a:br>
                        <a:rPr lang="th-TH" sz="1400" dirty="0">
                          <a:solidFill>
                            <a:srgbClr val="0000CC"/>
                          </a:solidFill>
                          <a:effectLst/>
                          <a:latin typeface="Tahoma" panose="020B0604030504040204" pitchFamily="34" charset="0"/>
                          <a:ea typeface="Tahoma" panose="020B0604030504040204" pitchFamily="34" charset="0"/>
                          <a:cs typeface="Tahoma" panose="020B0604030504040204" pitchFamily="34" charset="0"/>
                        </a:rPr>
                      </a:br>
                      <a:r>
                        <a:rPr lang="th-TH" sz="1400" dirty="0">
                          <a:solidFill>
                            <a:srgbClr val="0000CC"/>
                          </a:solidFill>
                          <a:effectLst/>
                          <a:latin typeface="Tahoma" panose="020B0604030504040204" pitchFamily="34" charset="0"/>
                          <a:ea typeface="Tahoma" panose="020B0604030504040204" pitchFamily="34" charset="0"/>
                          <a:cs typeface="Tahoma" panose="020B0604030504040204" pitchFamily="34" charset="0"/>
                        </a:rPr>
                        <a:t>ประสิทธิภาพในการปฏิบัติราชการ (มาตรา </a:t>
                      </a:r>
                      <a:r>
                        <a:rPr lang="en-US" sz="1400" dirty="0">
                          <a:solidFill>
                            <a:srgbClr val="0000CC"/>
                          </a:solidFill>
                          <a:effectLst/>
                          <a:latin typeface="Tahoma" panose="020B0604030504040204" pitchFamily="34" charset="0"/>
                          <a:ea typeface="Tahoma" panose="020B0604030504040204" pitchFamily="34" charset="0"/>
                          <a:cs typeface="Tahoma" panose="020B0604030504040204" pitchFamily="34" charset="0"/>
                        </a:rPr>
                        <a:t>44</a:t>
                      </a:r>
                      <a:r>
                        <a:rPr lang="th-TH" sz="1400" dirty="0">
                          <a:solidFill>
                            <a:srgbClr val="0000CC"/>
                          </a:solidFill>
                          <a:effectLst/>
                          <a:latin typeface="Tahoma" panose="020B0604030504040204" pitchFamily="34" charset="0"/>
                          <a:ea typeface="Tahoma" panose="020B0604030504040204" pitchFamily="34" charset="0"/>
                          <a:cs typeface="Tahoma" panose="020B0604030504040204" pitchFamily="34" charset="0"/>
                        </a:rPr>
                        <a:t>)</a:t>
                      </a:r>
                      <a:endParaRPr lang="en-US" sz="1400" dirty="0">
                        <a:solidFill>
                          <a:srgbClr val="0000CC"/>
                        </a:solidFill>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tc>
                <a:extLst>
                  <a:ext uri="{0D108BD9-81ED-4DB2-BD59-A6C34878D82A}">
                    <a16:rowId xmlns:a16="http://schemas.microsoft.com/office/drawing/2014/main" val="10000"/>
                  </a:ext>
                </a:extLst>
              </a:tr>
              <a:tr h="1163552">
                <a:tc>
                  <a:txBody>
                    <a:bodyPr/>
                    <a:lstStyle/>
                    <a:p>
                      <a:pPr marL="341313" marR="111760" lvl="1" indent="-231775" algn="l">
                        <a:lnSpc>
                          <a:spcPct val="115000"/>
                        </a:lnSpc>
                        <a:spcBef>
                          <a:spcPts val="600"/>
                        </a:spcBef>
                        <a:spcAft>
                          <a:spcPts val="1000"/>
                        </a:spcAft>
                        <a:tabLst>
                          <a:tab pos="341313" algn="l"/>
                        </a:tabLst>
                      </a:pPr>
                      <a:r>
                        <a:rPr lang="en-US" sz="1200" dirty="0" smtClean="0">
                          <a:effectLst/>
                          <a:latin typeface="Tahoma" panose="020B0604030504040204" pitchFamily="34" charset="0"/>
                          <a:ea typeface="Tahoma" panose="020B0604030504040204" pitchFamily="34" charset="0"/>
                          <a:cs typeface="Tahoma" panose="020B0604030504040204" pitchFamily="34" charset="0"/>
                        </a:rPr>
                        <a:t>1.</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dirty="0" smtClean="0">
                          <a:effectLst/>
                          <a:latin typeface="Tahoma" panose="020B0604030504040204" pitchFamily="34" charset="0"/>
                          <a:ea typeface="Tahoma" panose="020B0604030504040204" pitchFamily="34" charset="0"/>
                          <a:cs typeface="Tahoma" panose="020B0604030504040204" pitchFamily="34" charset="0"/>
                        </a:rPr>
                        <a:t>เป็น</a:t>
                      </a:r>
                      <a:r>
                        <a:rPr lang="th-TH" sz="1200" dirty="0">
                          <a:effectLst/>
                          <a:latin typeface="Tahoma" panose="020B0604030504040204" pitchFamily="34" charset="0"/>
                          <a:ea typeface="Tahoma" panose="020B0604030504040204" pitchFamily="34" charset="0"/>
                          <a:cs typeface="Tahoma" panose="020B0604030504040204" pitchFamily="34" charset="0"/>
                        </a:rPr>
                        <a:t>ระบบการวัดผลสัมฤทธิ์ ที่มีการลง</a:t>
                      </a:r>
                      <a:r>
                        <a:rPr lang="th-TH" sz="1200" dirty="0" smtClean="0">
                          <a:effectLst/>
                          <a:latin typeface="Tahoma" panose="020B0604030504040204" pitchFamily="34" charset="0"/>
                          <a:ea typeface="Tahoma" panose="020B0604030504040204" pitchFamily="34" charset="0"/>
                          <a:cs typeface="Tahoma" panose="020B0604030504040204" pitchFamily="34" charset="0"/>
                        </a:rPr>
                        <a:t>นามเป็น</a:t>
                      </a:r>
                      <a:r>
                        <a:rPr lang="th-TH" sz="1200" dirty="0">
                          <a:effectLst/>
                          <a:latin typeface="Tahoma" panose="020B0604030504040204" pitchFamily="34" charset="0"/>
                          <a:ea typeface="Tahoma" panose="020B0604030504040204" pitchFamily="34" charset="0"/>
                          <a:cs typeface="Tahoma" panose="020B0604030504040204" pitchFamily="34" charset="0"/>
                        </a:rPr>
                        <a:t>ลายลักษณ์อักษร มีคณะกรรมการเจรจาฯ เป็นผู้พิจารณาตัวชี้วัด น้ำหนัก และเกณฑ์การให้คะแนนกับส่วน</a:t>
                      </a:r>
                      <a:r>
                        <a:rPr lang="th-TH" sz="1200" dirty="0" smtClean="0">
                          <a:effectLst/>
                          <a:latin typeface="Tahoma" panose="020B0604030504040204" pitchFamily="34" charset="0"/>
                          <a:ea typeface="Tahoma" panose="020B0604030504040204" pitchFamily="34" charset="0"/>
                          <a:cs typeface="Tahoma" panose="020B0604030504040204" pitchFamily="34" charset="0"/>
                        </a:rPr>
                        <a:t>ราชการ</a:t>
                      </a:r>
                    </a:p>
                    <a:p>
                      <a:pPr marL="914400" marR="111760" algn="thaiDist">
                        <a:lnSpc>
                          <a:spcPct val="115000"/>
                        </a:lnSpc>
                        <a:spcBef>
                          <a:spcPts val="600"/>
                        </a:spcBef>
                        <a:spcAft>
                          <a:spcPts val="1000"/>
                        </a:spcAft>
                        <a:tabLst>
                          <a:tab pos="147320"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
                      </a:r>
                      <a:br>
                        <a:rPr lang="th-TH" sz="1200" dirty="0" smtClean="0">
                          <a:effectLst/>
                          <a:latin typeface="Tahoma" panose="020B0604030504040204" pitchFamily="34" charset="0"/>
                          <a:ea typeface="Tahoma" panose="020B0604030504040204" pitchFamily="34" charset="0"/>
                          <a:cs typeface="Tahoma" panose="020B0604030504040204" pitchFamily="34" charset="0"/>
                        </a:rPr>
                      </a:br>
                      <a:r>
                        <a:rPr lang="th-TH" sz="1200" dirty="0" smtClean="0">
                          <a:effectLst/>
                          <a:latin typeface="Tahoma" panose="020B0604030504040204" pitchFamily="34" charset="0"/>
                          <a:ea typeface="Tahoma" panose="020B0604030504040204" pitchFamily="34" charset="0"/>
                          <a:cs typeface="Tahoma" panose="020B0604030504040204" pitchFamily="34" charset="0"/>
                        </a:rPr>
                        <a:t> </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tc>
                  <a:txBody>
                    <a:bodyPr/>
                    <a:lstStyle/>
                    <a:p>
                      <a:pPr marL="201295" marR="20955" indent="-201295" algn="l">
                        <a:lnSpc>
                          <a:spcPct val="115000"/>
                        </a:lnSpc>
                        <a:spcBef>
                          <a:spcPts val="600"/>
                        </a:spcBef>
                        <a:spcAft>
                          <a:spcPts val="1000"/>
                        </a:spcAft>
                        <a:tabLst>
                          <a:tab pos="201295" algn="l"/>
                        </a:tabLst>
                      </a:pPr>
                      <a:r>
                        <a:rPr lang="en-US" sz="1200" dirty="0" smtClean="0">
                          <a:effectLst/>
                          <a:latin typeface="Tahoma" panose="020B0604030504040204" pitchFamily="34" charset="0"/>
                          <a:ea typeface="Tahoma" panose="020B0604030504040204" pitchFamily="34" charset="0"/>
                          <a:cs typeface="Tahoma" panose="020B0604030504040204" pitchFamily="34" charset="0"/>
                        </a:rPr>
                        <a:t>1.</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spc="-30" baseline="0" dirty="0" smtClean="0">
                          <a:effectLst/>
                          <a:latin typeface="Tahoma" panose="020B0604030504040204" pitchFamily="34" charset="0"/>
                          <a:ea typeface="Tahoma" panose="020B0604030504040204" pitchFamily="34" charset="0"/>
                          <a:cs typeface="Tahoma" panose="020B0604030504040204" pitchFamily="34" charset="0"/>
                        </a:rPr>
                        <a:t>เป็น</a:t>
                      </a:r>
                      <a:r>
                        <a:rPr lang="th-TH" sz="1200" spc="-30" baseline="0" dirty="0">
                          <a:effectLst/>
                          <a:latin typeface="Tahoma" panose="020B0604030504040204" pitchFamily="34" charset="0"/>
                          <a:ea typeface="Tahoma" panose="020B0604030504040204" pitchFamily="34" charset="0"/>
                          <a:cs typeface="Tahoma" panose="020B0604030504040204" pitchFamily="34" charset="0"/>
                        </a:rPr>
                        <a:t>ระบบการวัดผลสัมฤทธิ์ที่เชื่อมโยง</a:t>
                      </a:r>
                      <a:r>
                        <a:rPr lang="th-TH" sz="1200" spc="-30" baseline="0" dirty="0" smtClean="0">
                          <a:effectLst/>
                          <a:latin typeface="Tahoma" panose="020B0604030504040204" pitchFamily="34" charset="0"/>
                          <a:ea typeface="Tahoma" panose="020B0604030504040204" pitchFamily="34" charset="0"/>
                          <a:cs typeface="Tahoma" panose="020B0604030504040204" pitchFamily="34" charset="0"/>
                        </a:rPr>
                        <a:t>จากยุทธศาสตร์</a:t>
                      </a:r>
                      <a:r>
                        <a:rPr lang="th-TH" sz="1200" spc="-30" baseline="0" dirty="0">
                          <a:effectLst/>
                          <a:latin typeface="Tahoma" panose="020B0604030504040204" pitchFamily="34" charset="0"/>
                          <a:ea typeface="Tahoma" panose="020B0604030504040204" pitchFamily="34" charset="0"/>
                          <a:cs typeface="Tahoma" panose="020B0604030504040204" pitchFamily="34" charset="0"/>
                        </a:rPr>
                        <a:t>ชาติ แผนฯ </a:t>
                      </a:r>
                      <a:r>
                        <a:rPr lang="en-US" sz="1200" spc="-30" baseline="0" dirty="0">
                          <a:effectLst/>
                          <a:latin typeface="Tahoma" panose="020B0604030504040204" pitchFamily="34" charset="0"/>
                          <a:ea typeface="Tahoma" panose="020B0604030504040204" pitchFamily="34" charset="0"/>
                          <a:cs typeface="Tahoma" panose="020B0604030504040204" pitchFamily="34" charset="0"/>
                        </a:rPr>
                        <a:t>12</a:t>
                      </a:r>
                      <a:r>
                        <a:rPr lang="th-TH" sz="1200" spc="-30" baseline="0" dirty="0">
                          <a:effectLst/>
                          <a:latin typeface="Tahoma" panose="020B0604030504040204" pitchFamily="34" charset="0"/>
                          <a:ea typeface="Tahoma" panose="020B0604030504040204" pitchFamily="34" charset="0"/>
                          <a:cs typeface="Tahoma" panose="020B0604030504040204" pitchFamily="34" charset="0"/>
                        </a:rPr>
                        <a:t> </a:t>
                      </a:r>
                      <a:r>
                        <a:rPr lang="th-TH" sz="1200" spc="-40" baseline="0" dirty="0">
                          <a:effectLst/>
                          <a:latin typeface="Tahoma" panose="020B0604030504040204" pitchFamily="34" charset="0"/>
                          <a:ea typeface="Tahoma" panose="020B0604030504040204" pitchFamily="34" charset="0"/>
                          <a:cs typeface="Tahoma" panose="020B0604030504040204" pitchFamily="34" charset="0"/>
                        </a:rPr>
                        <a:t>แนวทางการ</a:t>
                      </a:r>
                      <a:r>
                        <a:rPr lang="th-TH" sz="1200" spc="-40" baseline="0" dirty="0" smtClean="0">
                          <a:effectLst/>
                          <a:latin typeface="Tahoma" panose="020B0604030504040204" pitchFamily="34" charset="0"/>
                          <a:ea typeface="Tahoma" panose="020B0604030504040204" pitchFamily="34" charset="0"/>
                          <a:cs typeface="Tahoma" panose="020B0604030504040204" pitchFamily="34" charset="0"/>
                        </a:rPr>
                        <a:t>พัฒนา ประเทศไทย</a:t>
                      </a:r>
                      <a:r>
                        <a:rPr lang="en-US" sz="1200" spc="-40" baseline="0" dirty="0" smtClean="0">
                          <a:effectLst/>
                          <a:latin typeface="Tahoma" panose="020B0604030504040204" pitchFamily="34" charset="0"/>
                          <a:ea typeface="Tahoma" panose="020B0604030504040204" pitchFamily="34" charset="0"/>
                          <a:cs typeface="Tahoma" panose="020B0604030504040204" pitchFamily="34" charset="0"/>
                        </a:rPr>
                        <a:t> 4.0</a:t>
                      </a:r>
                      <a:r>
                        <a:rPr lang="th-TH" sz="1200" spc="-4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spc="-40" baseline="0" dirty="0">
                          <a:effectLst/>
                          <a:latin typeface="Tahoma" panose="020B0604030504040204" pitchFamily="34" charset="0"/>
                          <a:ea typeface="Tahoma" panose="020B0604030504040204" pitchFamily="34" charset="0"/>
                          <a:cs typeface="Tahoma" panose="020B0604030504040204" pitchFamily="34" charset="0"/>
                        </a:rPr>
                        <a:t>และการพัฒนาที่ยั่งยืน (</a:t>
                      </a:r>
                      <a:r>
                        <a:rPr lang="en-US" sz="1200" spc="-40" baseline="0" dirty="0">
                          <a:effectLst/>
                          <a:latin typeface="Tahoma" panose="020B0604030504040204" pitchFamily="34" charset="0"/>
                          <a:ea typeface="Tahoma" panose="020B0604030504040204" pitchFamily="34" charset="0"/>
                          <a:cs typeface="Tahoma" panose="020B0604030504040204" pitchFamily="34" charset="0"/>
                        </a:rPr>
                        <a:t>SDG</a:t>
                      </a:r>
                      <a:r>
                        <a:rPr lang="th-TH" sz="1200" spc="-40" baseline="0" dirty="0">
                          <a:effectLst/>
                          <a:latin typeface="Tahoma" panose="020B0604030504040204" pitchFamily="34" charset="0"/>
                          <a:ea typeface="Tahoma" panose="020B0604030504040204" pitchFamily="34" charset="0"/>
                          <a:cs typeface="Tahoma" panose="020B0604030504040204" pitchFamily="34" charset="0"/>
                        </a:rPr>
                        <a:t>) </a:t>
                      </a:r>
                      <a:r>
                        <a:rPr lang="th-TH" sz="1200" spc="-40" baseline="0" dirty="0" smtClean="0">
                          <a:effectLst/>
                          <a:latin typeface="Tahoma" panose="020B0604030504040204" pitchFamily="34" charset="0"/>
                          <a:ea typeface="Tahoma" panose="020B0604030504040204" pitchFamily="34" charset="0"/>
                          <a:cs typeface="Tahoma" panose="020B0604030504040204" pitchFamily="34" charset="0"/>
                        </a:rPr>
                        <a:t/>
                      </a:r>
                      <a:br>
                        <a:rPr lang="th-TH" sz="1200" spc="-40" baseline="0" dirty="0" smtClean="0">
                          <a:effectLst/>
                          <a:latin typeface="Tahoma" panose="020B0604030504040204" pitchFamily="34" charset="0"/>
                          <a:ea typeface="Tahoma" panose="020B0604030504040204" pitchFamily="34" charset="0"/>
                          <a:cs typeface="Tahoma" panose="020B0604030504040204" pitchFamily="34" charset="0"/>
                        </a:rPr>
                      </a:br>
                      <a:r>
                        <a:rPr lang="th-TH" sz="1200" spc="-40" dirty="0" smtClean="0">
                          <a:effectLst/>
                          <a:latin typeface="Tahoma" panose="020B0604030504040204" pitchFamily="34" charset="0"/>
                          <a:ea typeface="Tahoma" panose="020B0604030504040204" pitchFamily="34" charset="0"/>
                          <a:cs typeface="Tahoma" panose="020B0604030504040204" pitchFamily="34" charset="0"/>
                        </a:rPr>
                        <a:t>ที่กำหนด ค่า</a:t>
                      </a:r>
                      <a:r>
                        <a:rPr lang="th-TH" sz="1200" spc="-40" dirty="0">
                          <a:effectLst/>
                          <a:latin typeface="Tahoma" panose="020B0604030504040204" pitchFamily="34" charset="0"/>
                          <a:ea typeface="Tahoma" panose="020B0604030504040204" pitchFamily="34" charset="0"/>
                          <a:cs typeface="Tahoma" panose="020B0604030504040204" pitchFamily="34" charset="0"/>
                        </a:rPr>
                        <a:t>เป้าหมายชัดเจน ทำให้สามารถวัดผลไปยังหน่วยงานที่เกี่ยวข้องได้ เป็นการ</a:t>
                      </a:r>
                      <a:r>
                        <a:rPr lang="en-US" sz="1200" spc="-40" dirty="0">
                          <a:effectLst/>
                          <a:latin typeface="Tahoma" panose="020B0604030504040204" pitchFamily="34" charset="0"/>
                          <a:ea typeface="Tahoma" panose="020B0604030504040204" pitchFamily="34" charset="0"/>
                          <a:cs typeface="Tahoma" panose="020B0604030504040204" pitchFamily="34" charset="0"/>
                        </a:rPr>
                        <a:t> top down</a:t>
                      </a:r>
                      <a:r>
                        <a:rPr lang="th-TH" sz="1200" spc="-40" dirty="0">
                          <a:effectLst/>
                          <a:latin typeface="Tahoma" panose="020B0604030504040204" pitchFamily="34" charset="0"/>
                          <a:ea typeface="Tahoma" panose="020B0604030504040204" pitchFamily="34" charset="0"/>
                          <a:cs typeface="Tahoma" panose="020B0604030504040204" pitchFamily="34" charset="0"/>
                        </a:rPr>
                        <a:t> โดยไม่มีขั้นตอนการเจรจาตัวชี้วัดกับส่วนราชการ</a:t>
                      </a:r>
                      <a:endParaRPr lang="en-US" sz="1200" spc="-4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extLst>
                  <a:ext uri="{0D108BD9-81ED-4DB2-BD59-A6C34878D82A}">
                    <a16:rowId xmlns:a16="http://schemas.microsoft.com/office/drawing/2014/main" val="10001"/>
                  </a:ext>
                </a:extLst>
              </a:tr>
              <a:tr h="866105">
                <a:tc>
                  <a:txBody>
                    <a:bodyPr/>
                    <a:lstStyle/>
                    <a:p>
                      <a:pPr marL="287338" marR="111760" indent="-177800" algn="thaiDist">
                        <a:lnSpc>
                          <a:spcPct val="115000"/>
                        </a:lnSpc>
                        <a:spcBef>
                          <a:spcPts val="0"/>
                        </a:spcBef>
                        <a:spcAft>
                          <a:spcPts val="1000"/>
                        </a:spcAft>
                        <a:tabLst>
                          <a:tab pos="287338" algn="l"/>
                        </a:tabLst>
                      </a:pPr>
                      <a:r>
                        <a:rPr lang="en-US" sz="1200" dirty="0">
                          <a:effectLst/>
                          <a:latin typeface="Tahoma" panose="020B0604030504040204" pitchFamily="34" charset="0"/>
                          <a:ea typeface="Tahoma" panose="020B0604030504040204" pitchFamily="34" charset="0"/>
                          <a:cs typeface="Tahoma" panose="020B0604030504040204" pitchFamily="34" charset="0"/>
                        </a:rPr>
                        <a:t>2</a:t>
                      </a:r>
                      <a:r>
                        <a:rPr lang="en-US" sz="1200" dirty="0" smtClean="0">
                          <a:effectLst/>
                          <a:latin typeface="Tahoma" panose="020B0604030504040204" pitchFamily="34" charset="0"/>
                          <a:ea typeface="Tahoma" panose="020B0604030504040204" pitchFamily="34" charset="0"/>
                          <a:cs typeface="Tahoma" panose="020B0604030504040204" pitchFamily="34" charset="0"/>
                        </a:rPr>
                        <a:t>.</a:t>
                      </a:r>
                      <a:r>
                        <a:rPr lang="th-TH" sz="1200" dirty="0" smtClean="0">
                          <a:effectLst/>
                          <a:latin typeface="Tahoma" panose="020B0604030504040204" pitchFamily="34" charset="0"/>
                          <a:ea typeface="Tahoma" panose="020B0604030504040204" pitchFamily="34" charset="0"/>
                          <a:cs typeface="Tahoma" panose="020B0604030504040204" pitchFamily="34" charset="0"/>
                        </a:rPr>
                        <a:t> </a:t>
                      </a:r>
                      <a:r>
                        <a:rPr lang="th-TH" sz="1200" dirty="0">
                          <a:effectLst/>
                          <a:latin typeface="Tahoma" panose="020B0604030504040204" pitchFamily="34" charset="0"/>
                          <a:ea typeface="Tahoma" panose="020B0604030504040204" pitchFamily="34" charset="0"/>
                          <a:cs typeface="Tahoma" panose="020B0604030504040204" pitchFamily="34" charset="0"/>
                        </a:rPr>
                        <a:t>ตัวชี้วัดและเป้าหมายของหน่วยงาน</a:t>
                      </a:r>
                      <a:r>
                        <a:rPr lang="th-TH" sz="1200" dirty="0" smtClean="0">
                          <a:effectLst/>
                          <a:latin typeface="Tahoma" panose="020B0604030504040204" pitchFamily="34" charset="0"/>
                          <a:ea typeface="Tahoma" panose="020B0604030504040204" pitchFamily="34" charset="0"/>
                          <a:cs typeface="Tahoma" panose="020B0604030504040204" pitchFamily="34" charset="0"/>
                        </a:rPr>
                        <a:t>กลางไม่ได้</a:t>
                      </a:r>
                      <a:r>
                        <a:rPr lang="th-TH" sz="1200" dirty="0">
                          <a:effectLst/>
                          <a:latin typeface="Tahoma" panose="020B0604030504040204" pitchFamily="34" charset="0"/>
                          <a:ea typeface="Tahoma" panose="020B0604030504040204" pitchFamily="34" charset="0"/>
                          <a:cs typeface="Tahoma" panose="020B0604030504040204" pitchFamily="34" charset="0"/>
                        </a:rPr>
                        <a:t>มีการบูรณาการร่วมกัน ทำให้ไม่</a:t>
                      </a:r>
                      <a:r>
                        <a:rPr lang="th-TH" sz="1200" dirty="0" smtClean="0">
                          <a:effectLst/>
                          <a:latin typeface="Tahoma" panose="020B0604030504040204" pitchFamily="34" charset="0"/>
                          <a:ea typeface="Tahoma" panose="020B0604030504040204" pitchFamily="34" charset="0"/>
                          <a:cs typeface="Tahoma" panose="020B0604030504040204" pitchFamily="34" charset="0"/>
                        </a:rPr>
                        <a:t>สามารถเชื่อมโยง</a:t>
                      </a:r>
                      <a:r>
                        <a:rPr lang="th-TH" sz="1200" dirty="0">
                          <a:effectLst/>
                          <a:latin typeface="Tahoma" panose="020B0604030504040204" pitchFamily="34" charset="0"/>
                          <a:ea typeface="Tahoma" panose="020B0604030504040204" pitchFamily="34" charset="0"/>
                          <a:cs typeface="Tahoma" panose="020B0604030504040204" pitchFamily="34" charset="0"/>
                        </a:rPr>
                        <a:t>สู่เป้าหมายระดับชาติได้ </a:t>
                      </a:r>
                      <a:endParaRPr lang="en-US" sz="1200" dirty="0">
                        <a:effectLst/>
                        <a:latin typeface="Tahoma" panose="020B0604030504040204" pitchFamily="34" charset="0"/>
                        <a:ea typeface="Tahoma" panose="020B0604030504040204" pitchFamily="34" charset="0"/>
                        <a:cs typeface="Tahoma" panose="020B0604030504040204" pitchFamily="34" charset="0"/>
                      </a:endParaRPr>
                    </a:p>
                    <a:p>
                      <a:pPr marL="0" marR="0" algn="thaiDist">
                        <a:lnSpc>
                          <a:spcPct val="115000"/>
                        </a:lnSpc>
                        <a:spcBef>
                          <a:spcPts val="600"/>
                        </a:spcBef>
                        <a:spcAft>
                          <a:spcPts val="1000"/>
                        </a:spcAft>
                      </a:pPr>
                      <a:r>
                        <a:rPr lang="th-TH" sz="1200" dirty="0">
                          <a:effectLst/>
                          <a:latin typeface="Tahoma" panose="020B0604030504040204" pitchFamily="34" charset="0"/>
                          <a:ea typeface="Tahoma" panose="020B0604030504040204" pitchFamily="34" charset="0"/>
                          <a:cs typeface="Tahoma" panose="020B0604030504040204" pitchFamily="34" charset="0"/>
                        </a:rPr>
                        <a:t> </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tc>
                  <a:txBody>
                    <a:bodyPr/>
                    <a:lstStyle/>
                    <a:p>
                      <a:pPr marL="201930" marR="21590" indent="-180340" algn="thaiDist" defTabSz="179388">
                        <a:spcBef>
                          <a:spcPts val="0"/>
                        </a:spcBef>
                        <a:spcAft>
                          <a:spcPts val="0"/>
                        </a:spcAft>
                        <a:tabLst>
                          <a:tab pos="228600" algn="l"/>
                        </a:tabLst>
                      </a:pPr>
                      <a:r>
                        <a:rPr lang="en-US" sz="1200" dirty="0">
                          <a:effectLst/>
                          <a:latin typeface="Tahoma" panose="020B0604030504040204" pitchFamily="34" charset="0"/>
                          <a:ea typeface="Tahoma" panose="020B0604030504040204" pitchFamily="34" charset="0"/>
                          <a:cs typeface="Tahoma" panose="020B0604030504040204" pitchFamily="34" charset="0"/>
                        </a:rPr>
                        <a:t>2.</a:t>
                      </a:r>
                      <a:r>
                        <a:rPr lang="th-TH" sz="1200" dirty="0">
                          <a:effectLst/>
                          <a:latin typeface="Tahoma" panose="020B0604030504040204" pitchFamily="34" charset="0"/>
                          <a:ea typeface="Tahoma" panose="020B0604030504040204" pitchFamily="34" charset="0"/>
                          <a:cs typeface="Tahoma" panose="020B0604030504040204" pitchFamily="34" charset="0"/>
                        </a:rPr>
                        <a:t> มีการบูรณาการตัวชี้วัดระหว่างหน่วยงานกลาง</a:t>
                      </a:r>
                      <a:r>
                        <a:rPr lang="th-TH" sz="1200" dirty="0" smtClean="0">
                          <a:effectLst/>
                          <a:latin typeface="Tahoma" panose="020B0604030504040204" pitchFamily="34" charset="0"/>
                          <a:ea typeface="Tahoma" panose="020B0604030504040204" pitchFamily="34" charset="0"/>
                          <a:cs typeface="Tahoma" panose="020B0604030504040204" pitchFamily="34" charset="0"/>
                        </a:rPr>
                        <a:t>ของสำนัก</a:t>
                      </a:r>
                      <a:r>
                        <a:rPr lang="th-TH" sz="1200" dirty="0">
                          <a:effectLst/>
                          <a:latin typeface="Tahoma" panose="020B0604030504040204" pitchFamily="34" charset="0"/>
                          <a:ea typeface="Tahoma" panose="020B0604030504040204" pitchFamily="34" charset="0"/>
                          <a:cs typeface="Tahoma" panose="020B0604030504040204" pitchFamily="34" charset="0"/>
                        </a:rPr>
                        <a:t>งบประมาณ สศช และสำนักงาน </a:t>
                      </a:r>
                      <a:r>
                        <a:rPr lang="th-TH" sz="1200" dirty="0" smtClean="0">
                          <a:effectLst/>
                          <a:latin typeface="Tahoma" panose="020B0604030504040204" pitchFamily="34" charset="0"/>
                          <a:ea typeface="Tahoma" panose="020B0604030504040204" pitchFamily="34" charset="0"/>
                          <a:cs typeface="Tahoma" panose="020B0604030504040204" pitchFamily="34" charset="0"/>
                        </a:rPr>
                        <a:t>ก.พ.ร.ใน</a:t>
                      </a:r>
                      <a:r>
                        <a:rPr lang="th-TH" sz="1200" dirty="0">
                          <a:effectLst/>
                          <a:latin typeface="Tahoma" panose="020B0604030504040204" pitchFamily="34" charset="0"/>
                          <a:ea typeface="Tahoma" panose="020B0604030504040204" pitchFamily="34" charset="0"/>
                          <a:cs typeface="Tahoma" panose="020B0604030504040204" pitchFamily="34" charset="0"/>
                        </a:rPr>
                        <a:t>เอกสารงบประมาณเป็น</a:t>
                      </a:r>
                      <a:r>
                        <a:rPr lang="th-TH" sz="1200" spc="-40" baseline="0" dirty="0">
                          <a:effectLst/>
                          <a:latin typeface="Tahoma" panose="020B0604030504040204" pitchFamily="34" charset="0"/>
                          <a:ea typeface="Tahoma" panose="020B0604030504040204" pitchFamily="34" charset="0"/>
                          <a:cs typeface="Tahoma" panose="020B0604030504040204" pitchFamily="34" charset="0"/>
                        </a:rPr>
                        <a:t>ตัวชี้วัดเดียวกัน และมีความเชื่อมโยงจากยุทธศาสตร์ชาติ แผนฯ </a:t>
                      </a:r>
                      <a:r>
                        <a:rPr lang="en-US" sz="1200" spc="-40" baseline="0" dirty="0">
                          <a:effectLst/>
                          <a:latin typeface="Tahoma" panose="020B0604030504040204" pitchFamily="34" charset="0"/>
                          <a:ea typeface="Tahoma" panose="020B0604030504040204" pitchFamily="34" charset="0"/>
                          <a:cs typeface="Tahoma" panose="020B0604030504040204" pitchFamily="34" charset="0"/>
                        </a:rPr>
                        <a:t>12</a:t>
                      </a:r>
                      <a:r>
                        <a:rPr lang="th-TH" sz="1200" spc="-40" baseline="0" dirty="0">
                          <a:effectLst/>
                          <a:latin typeface="Tahoma" panose="020B0604030504040204" pitchFamily="34" charset="0"/>
                          <a:ea typeface="Tahoma" panose="020B0604030504040204" pitchFamily="34" charset="0"/>
                          <a:cs typeface="Tahoma" panose="020B0604030504040204" pitchFamily="34" charset="0"/>
                        </a:rPr>
                        <a:t> </a:t>
                      </a:r>
                      <a:r>
                        <a:rPr lang="th-TH" sz="1200" dirty="0" smtClean="0">
                          <a:effectLst/>
                          <a:latin typeface="Tahoma" panose="020B0604030504040204" pitchFamily="34" charset="0"/>
                          <a:ea typeface="Tahoma" panose="020B0604030504040204" pitchFamily="34" charset="0"/>
                          <a:cs typeface="Tahoma" panose="020B0604030504040204" pitchFamily="34" charset="0"/>
                        </a:rPr>
                        <a:t>แนว</a:t>
                      </a:r>
                      <a:r>
                        <a:rPr lang="th-TH" sz="1200" dirty="0">
                          <a:effectLst/>
                          <a:latin typeface="Tahoma" panose="020B0604030504040204" pitchFamily="34" charset="0"/>
                          <a:ea typeface="Tahoma" panose="020B0604030504040204" pitchFamily="34" charset="0"/>
                          <a:cs typeface="Tahoma" panose="020B0604030504040204" pitchFamily="34" charset="0"/>
                        </a:rPr>
                        <a:t>ทางการพัฒนาประเทศ</a:t>
                      </a:r>
                      <a:r>
                        <a:rPr lang="th-TH" sz="1200" dirty="0" smtClean="0">
                          <a:effectLst/>
                          <a:latin typeface="Tahoma" panose="020B0604030504040204" pitchFamily="34" charset="0"/>
                          <a:ea typeface="Tahoma" panose="020B0604030504040204" pitchFamily="34" charset="0"/>
                          <a:cs typeface="Tahoma" panose="020B0604030504040204" pitchFamily="34" charset="0"/>
                        </a:rPr>
                        <a:t>ไทย </a:t>
                      </a:r>
                      <a:r>
                        <a:rPr lang="en-US" sz="1200" dirty="0" smtClean="0">
                          <a:effectLst/>
                          <a:latin typeface="Tahoma" panose="020B0604030504040204" pitchFamily="34" charset="0"/>
                          <a:ea typeface="Tahoma" panose="020B0604030504040204" pitchFamily="34" charset="0"/>
                          <a:cs typeface="Tahoma" panose="020B0604030504040204" pitchFamily="34" charset="0"/>
                        </a:rPr>
                        <a:t>4.0</a:t>
                      </a:r>
                      <a:r>
                        <a:rPr lang="th-TH" sz="1200" dirty="0" smtClean="0">
                          <a:effectLst/>
                          <a:latin typeface="Tahoma" panose="020B0604030504040204" pitchFamily="34" charset="0"/>
                          <a:ea typeface="Tahoma" panose="020B0604030504040204" pitchFamily="34" charset="0"/>
                          <a:cs typeface="Tahoma" panose="020B0604030504040204" pitchFamily="34" charset="0"/>
                        </a:rPr>
                        <a:t> </a:t>
                      </a:r>
                      <a:r>
                        <a:rPr lang="th-TH" sz="1200" dirty="0">
                          <a:effectLst/>
                          <a:latin typeface="Tahoma" panose="020B0604030504040204" pitchFamily="34" charset="0"/>
                          <a:ea typeface="Tahoma" panose="020B0604030504040204" pitchFamily="34" charset="0"/>
                          <a:cs typeface="Tahoma" panose="020B0604030504040204" pitchFamily="34" charset="0"/>
                        </a:rPr>
                        <a:t>และการพัฒนาที่ยั่งยืน (</a:t>
                      </a:r>
                      <a:r>
                        <a:rPr lang="en-US" sz="1200" dirty="0">
                          <a:effectLst/>
                          <a:latin typeface="Tahoma" panose="020B0604030504040204" pitchFamily="34" charset="0"/>
                          <a:ea typeface="Tahoma" panose="020B0604030504040204" pitchFamily="34" charset="0"/>
                          <a:cs typeface="Tahoma" panose="020B0604030504040204" pitchFamily="34" charset="0"/>
                        </a:rPr>
                        <a:t>SDG</a:t>
                      </a:r>
                      <a:r>
                        <a:rPr lang="th-TH" sz="1200" dirty="0">
                          <a:effectLst/>
                          <a:latin typeface="Tahoma" panose="020B0604030504040204" pitchFamily="34" charset="0"/>
                          <a:ea typeface="Tahoma" panose="020B0604030504040204" pitchFamily="34" charset="0"/>
                          <a:cs typeface="Tahoma" panose="020B0604030504040204" pitchFamily="34" charset="0"/>
                        </a:rPr>
                        <a:t>)</a:t>
                      </a:r>
                      <a:endParaRPr lang="en-US" sz="1200" dirty="0">
                        <a:effectLst/>
                        <a:latin typeface="Tahoma" panose="020B0604030504040204" pitchFamily="34" charset="0"/>
                        <a:ea typeface="Tahoma" panose="020B0604030504040204" pitchFamily="34" charset="0"/>
                        <a:cs typeface="Tahoma" panose="020B0604030504040204" pitchFamily="34" charset="0"/>
                      </a:endParaRPr>
                    </a:p>
                    <a:p>
                      <a:pPr marL="201930" marR="21590" indent="-180340" algn="thaiDist">
                        <a:spcBef>
                          <a:spcPts val="0"/>
                        </a:spcBef>
                        <a:spcAft>
                          <a:spcPts val="0"/>
                        </a:spcAft>
                        <a:tabLst>
                          <a:tab pos="228600" algn="l"/>
                        </a:tabLst>
                      </a:pPr>
                      <a:endParaRPr lang="en-US" sz="8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extLst>
                  <a:ext uri="{0D108BD9-81ED-4DB2-BD59-A6C34878D82A}">
                    <a16:rowId xmlns:a16="http://schemas.microsoft.com/office/drawing/2014/main" val="10002"/>
                  </a:ext>
                </a:extLst>
              </a:tr>
              <a:tr h="551243">
                <a:tc>
                  <a:txBody>
                    <a:bodyPr/>
                    <a:lstStyle/>
                    <a:p>
                      <a:pPr marL="0" marR="0" algn="just">
                        <a:spcBef>
                          <a:spcPts val="600"/>
                        </a:spcBef>
                        <a:spcAft>
                          <a:spcPts val="0"/>
                        </a:spcAft>
                      </a:pPr>
                      <a:r>
                        <a:rPr lang="en-US" sz="1200" dirty="0">
                          <a:effectLst/>
                          <a:latin typeface="Tahoma" panose="020B0604030504040204" pitchFamily="34" charset="0"/>
                          <a:ea typeface="Tahoma" panose="020B0604030504040204" pitchFamily="34" charset="0"/>
                          <a:cs typeface="Tahoma" panose="020B0604030504040204" pitchFamily="34" charset="0"/>
                        </a:rPr>
                        <a:t> </a:t>
                      </a:r>
                    </a:p>
                  </a:txBody>
                  <a:tcPr marL="32479" marR="32479" marT="0" marB="0"/>
                </a:tc>
                <a:tc>
                  <a:txBody>
                    <a:bodyPr/>
                    <a:lstStyle/>
                    <a:p>
                      <a:pPr marL="201295" marR="0" indent="-201295">
                        <a:lnSpc>
                          <a:spcPct val="115000"/>
                        </a:lnSpc>
                        <a:spcBef>
                          <a:spcPts val="600"/>
                        </a:spcBef>
                        <a:spcAft>
                          <a:spcPts val="1000"/>
                        </a:spcAft>
                        <a:tabLst>
                          <a:tab pos="201295" algn="l"/>
                        </a:tabLst>
                      </a:pPr>
                      <a:r>
                        <a:rPr lang="en-US" sz="1200" dirty="0">
                          <a:effectLst/>
                          <a:latin typeface="Tahoma" panose="020B0604030504040204" pitchFamily="34" charset="0"/>
                          <a:ea typeface="Tahoma" panose="020B0604030504040204" pitchFamily="34" charset="0"/>
                          <a:cs typeface="Tahoma" panose="020B0604030504040204" pitchFamily="34" charset="0"/>
                        </a:rPr>
                        <a:t>3.</a:t>
                      </a:r>
                      <a:r>
                        <a:rPr lang="th-TH" sz="1200" dirty="0">
                          <a:effectLst/>
                          <a:latin typeface="Tahoma" panose="020B0604030504040204" pitchFamily="34" charset="0"/>
                          <a:ea typeface="Tahoma" panose="020B0604030504040204" pitchFamily="34" charset="0"/>
                          <a:cs typeface="Tahoma" panose="020B0604030504040204" pitchFamily="34" charset="0"/>
                        </a:rPr>
                        <a:t>  ข้อสั่งการของนายกรัฐมนตรี สามารถ</a:t>
                      </a:r>
                      <a:r>
                        <a:rPr lang="th-TH" sz="1200" dirty="0" smtClean="0">
                          <a:effectLst/>
                          <a:latin typeface="Tahoma" panose="020B0604030504040204" pitchFamily="34" charset="0"/>
                          <a:ea typeface="Tahoma" panose="020B0604030504040204" pitchFamily="34" charset="0"/>
                          <a:cs typeface="Tahoma" panose="020B0604030504040204" pitchFamily="34" charset="0"/>
                        </a:rPr>
                        <a:t>ประเมินผลผ่าน</a:t>
                      </a:r>
                      <a:r>
                        <a:rPr lang="th-TH" sz="1200" dirty="0">
                          <a:effectLst/>
                          <a:latin typeface="Tahoma" panose="020B0604030504040204" pitchFamily="34" charset="0"/>
                          <a:ea typeface="Tahoma" panose="020B0604030504040204" pitchFamily="34" charset="0"/>
                          <a:cs typeface="Tahoma" panose="020B0604030504040204" pitchFamily="34" charset="0"/>
                        </a:rPr>
                        <a:t>ระบบ </a:t>
                      </a:r>
                      <a:r>
                        <a:rPr lang="en-US" sz="1200" dirty="0">
                          <a:effectLst/>
                          <a:latin typeface="Tahoma" panose="020B0604030504040204" pitchFamily="34" charset="0"/>
                          <a:ea typeface="Tahoma" panose="020B0604030504040204" pitchFamily="34" charset="0"/>
                          <a:cs typeface="Tahoma" panose="020B0604030504040204" pitchFamily="34" charset="0"/>
                        </a:rPr>
                        <a:t>on line </a:t>
                      </a:r>
                      <a:r>
                        <a:rPr lang="th-TH" sz="1200" dirty="0">
                          <a:effectLst/>
                          <a:latin typeface="Tahoma" panose="020B0604030504040204" pitchFamily="34" charset="0"/>
                          <a:ea typeface="Tahoma" panose="020B0604030504040204" pitchFamily="34" charset="0"/>
                          <a:cs typeface="Tahoma" panose="020B0604030504040204" pitchFamily="34" charset="0"/>
                        </a:rPr>
                        <a:t>ทำให้รวดเร็วและทัน</a:t>
                      </a:r>
                      <a:r>
                        <a:rPr lang="th-TH" sz="1200" dirty="0" smtClean="0">
                          <a:effectLst/>
                          <a:latin typeface="Tahoma" panose="020B0604030504040204" pitchFamily="34" charset="0"/>
                          <a:ea typeface="Tahoma" panose="020B0604030504040204" pitchFamily="34" charset="0"/>
                          <a:cs typeface="Tahoma" panose="020B0604030504040204" pitchFamily="34" charset="0"/>
                        </a:rPr>
                        <a:t>ต่อสถานการณ์  </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extLst>
                  <a:ext uri="{0D108BD9-81ED-4DB2-BD59-A6C34878D82A}">
                    <a16:rowId xmlns:a16="http://schemas.microsoft.com/office/drawing/2014/main" val="10003"/>
                  </a:ext>
                </a:extLst>
              </a:tr>
              <a:tr h="930611">
                <a:tc>
                  <a:txBody>
                    <a:bodyPr/>
                    <a:lstStyle/>
                    <a:p>
                      <a:pPr marL="198755" marR="21590" indent="-198755" algn="thaiDist">
                        <a:spcBef>
                          <a:spcPts val="0"/>
                        </a:spcBef>
                        <a:spcAft>
                          <a:spcPts val="0"/>
                        </a:spcAft>
                        <a:tabLst>
                          <a:tab pos="198755" algn="l"/>
                        </a:tabLst>
                      </a:pPr>
                      <a:r>
                        <a:rPr lang="th-TH" sz="1200" dirty="0">
                          <a:effectLst/>
                          <a:latin typeface="Tahoma" panose="020B0604030504040204" pitchFamily="34" charset="0"/>
                          <a:ea typeface="Tahoma" panose="020B0604030504040204" pitchFamily="34" charset="0"/>
                          <a:cs typeface="Tahoma" panose="020B0604030504040204" pitchFamily="34" charset="0"/>
                        </a:rPr>
                        <a:t>  </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tc>
                  <a:txBody>
                    <a:bodyPr/>
                    <a:lstStyle/>
                    <a:p>
                      <a:pPr marL="201295" marR="21590" indent="-180340" algn="thaiDist">
                        <a:spcBef>
                          <a:spcPts val="300"/>
                        </a:spcBef>
                        <a:spcAft>
                          <a:spcPts val="0"/>
                        </a:spcAft>
                        <a:tabLst>
                          <a:tab pos="810260" algn="l"/>
                          <a:tab pos="1170305" algn="l"/>
                        </a:tabLst>
                      </a:pPr>
                      <a:r>
                        <a:rPr lang="en-US" sz="1200" dirty="0" smtClean="0">
                          <a:effectLst/>
                          <a:latin typeface="Tahoma" panose="020B0604030504040204" pitchFamily="34" charset="0"/>
                          <a:ea typeface="Tahoma" panose="020B0604030504040204" pitchFamily="34" charset="0"/>
                          <a:cs typeface="Tahoma" panose="020B0604030504040204" pitchFamily="34" charset="0"/>
                        </a:rPr>
                        <a:t>4.</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spc="-90" baseline="0" dirty="0" smtClean="0">
                          <a:effectLst/>
                          <a:latin typeface="Tahoma" panose="020B0604030504040204" pitchFamily="34" charset="0"/>
                          <a:ea typeface="Tahoma" panose="020B0604030504040204" pitchFamily="34" charset="0"/>
                          <a:cs typeface="Tahoma" panose="020B0604030504040204" pitchFamily="34" charset="0"/>
                        </a:rPr>
                        <a:t>ยกเลิก</a:t>
                      </a:r>
                      <a:r>
                        <a:rPr lang="th-TH" sz="1200" spc="-90" baseline="0" dirty="0">
                          <a:effectLst/>
                          <a:latin typeface="Tahoma" panose="020B0604030504040204" pitchFamily="34" charset="0"/>
                          <a:ea typeface="Tahoma" panose="020B0604030504040204" pitchFamily="34" charset="0"/>
                          <a:cs typeface="Tahoma" panose="020B0604030504040204" pitchFamily="34" charset="0"/>
                        </a:rPr>
                        <a:t>ตัวชี้วัดที่มีเจ้าภาพ ยกเว้นตัวชี้วัดประสิทธิภาพของการเบิกจ่ายเงิน </a:t>
                      </a:r>
                      <a:r>
                        <a:rPr lang="th-TH" sz="1200" dirty="0">
                          <a:effectLst/>
                          <a:latin typeface="Tahoma" panose="020B0604030504040204" pitchFamily="34" charset="0"/>
                          <a:ea typeface="Tahoma" panose="020B0604030504040204" pitchFamily="34" charset="0"/>
                          <a:cs typeface="Tahoma" panose="020B0604030504040204" pitchFamily="34" charset="0"/>
                        </a:rPr>
                        <a:t>สำหรับตัวชี้วัด เรื่องระดับคุณธรรมและความโปร่งใส สำนักงาน ก.พ</a:t>
                      </a:r>
                      <a:r>
                        <a:rPr lang="en-US" sz="1200" dirty="0">
                          <a:effectLst/>
                          <a:latin typeface="Tahoma" panose="020B0604030504040204" pitchFamily="34" charset="0"/>
                          <a:ea typeface="Tahoma" panose="020B0604030504040204" pitchFamily="34" charset="0"/>
                          <a:cs typeface="Tahoma" panose="020B0604030504040204" pitchFamily="34" charset="0"/>
                        </a:rPr>
                        <a:t>.</a:t>
                      </a:r>
                      <a:r>
                        <a:rPr lang="th-TH" sz="1200" dirty="0">
                          <a:effectLst/>
                          <a:latin typeface="Tahoma" panose="020B0604030504040204" pitchFamily="34" charset="0"/>
                          <a:ea typeface="Tahoma" panose="020B0604030504040204" pitchFamily="34" charset="0"/>
                          <a:cs typeface="Tahoma" panose="020B0604030504040204" pitchFamily="34" charset="0"/>
                        </a:rPr>
                        <a:t>ร. จะเป็นผู้รับผลการประเมินจาก </a:t>
                      </a:r>
                      <a:r>
                        <a:rPr lang="th-TH" sz="1200" dirty="0" err="1" smtClean="0">
                          <a:effectLst/>
                          <a:latin typeface="Tahoma" panose="020B0604030504040204" pitchFamily="34" charset="0"/>
                          <a:ea typeface="Tahoma" panose="020B0604030504040204" pitchFamily="34" charset="0"/>
                          <a:cs typeface="Tahoma" panose="020B0604030504040204" pitchFamily="34" charset="0"/>
                        </a:rPr>
                        <a:t>ปปช</a:t>
                      </a:r>
                      <a:r>
                        <a:rPr lang="en-US" sz="1200" dirty="0" smtClean="0">
                          <a:effectLst/>
                          <a:latin typeface="Tahoma" panose="020B0604030504040204" pitchFamily="34" charset="0"/>
                          <a:ea typeface="Tahoma" panose="020B0604030504040204" pitchFamily="34" charset="0"/>
                          <a:cs typeface="Tahoma" panose="020B0604030504040204" pitchFamily="34" charset="0"/>
                        </a:rPr>
                        <a:t>.</a:t>
                      </a:r>
                      <a:r>
                        <a:rPr lang="th-TH" sz="1200" dirty="0" smtClean="0">
                          <a:effectLst/>
                          <a:latin typeface="Tahoma" panose="020B0604030504040204" pitchFamily="34" charset="0"/>
                          <a:ea typeface="Tahoma" panose="020B0604030504040204" pitchFamily="34" charset="0"/>
                          <a:cs typeface="Tahoma" panose="020B0604030504040204" pitchFamily="34" charset="0"/>
                        </a:rPr>
                        <a:t> </a:t>
                      </a:r>
                      <a:r>
                        <a:rPr lang="th-TH" sz="1200" dirty="0">
                          <a:effectLst/>
                          <a:latin typeface="Tahoma" panose="020B0604030504040204" pitchFamily="34" charset="0"/>
                          <a:ea typeface="Tahoma" panose="020B0604030504040204" pitchFamily="34" charset="0"/>
                          <a:cs typeface="Tahoma" panose="020B0604030504040204" pitchFamily="34" charset="0"/>
                        </a:rPr>
                        <a:t>เพื่อรายงานต่อนายกรัฐมนตรีพร้อมกับการประเมินของสำนักงาน ก.พ.ร. ตามมาตรา </a:t>
                      </a:r>
                      <a:r>
                        <a:rPr lang="en-US" sz="1200" dirty="0">
                          <a:effectLst/>
                          <a:latin typeface="Tahoma" panose="020B0604030504040204" pitchFamily="34" charset="0"/>
                          <a:ea typeface="Tahoma" panose="020B0604030504040204" pitchFamily="34" charset="0"/>
                          <a:cs typeface="Tahoma" panose="020B0604030504040204" pitchFamily="34" charset="0"/>
                        </a:rPr>
                        <a:t>44 </a:t>
                      </a:r>
                      <a:endParaRPr lang="en-US" sz="1200" dirty="0" smtClean="0">
                        <a:effectLst/>
                        <a:latin typeface="Tahoma" panose="020B0604030504040204" pitchFamily="34" charset="0"/>
                        <a:ea typeface="Tahoma" panose="020B0604030504040204" pitchFamily="34" charset="0"/>
                        <a:cs typeface="Tahoma" panose="020B0604030504040204" pitchFamily="34" charset="0"/>
                      </a:endParaRPr>
                    </a:p>
                    <a:p>
                      <a:pPr marL="201295" marR="21590" indent="-180340" algn="l">
                        <a:spcBef>
                          <a:spcPts val="300"/>
                        </a:spcBef>
                        <a:spcAft>
                          <a:spcPts val="0"/>
                        </a:spcAft>
                        <a:tabLst>
                          <a:tab pos="810260" algn="l"/>
                          <a:tab pos="1170305" algn="l"/>
                        </a:tabLst>
                      </a:pP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extLst>
                  <a:ext uri="{0D108BD9-81ED-4DB2-BD59-A6C34878D82A}">
                    <a16:rowId xmlns:a16="http://schemas.microsoft.com/office/drawing/2014/main" val="10004"/>
                  </a:ext>
                </a:extLst>
              </a:tr>
              <a:tr h="622513">
                <a:tc>
                  <a:txBody>
                    <a:bodyPr/>
                    <a:lstStyle/>
                    <a:p>
                      <a:pPr marL="0" marR="0" indent="109538">
                        <a:lnSpc>
                          <a:spcPct val="115000"/>
                        </a:lnSpc>
                        <a:spcBef>
                          <a:spcPts val="600"/>
                        </a:spcBef>
                        <a:spcAft>
                          <a:spcPts val="1000"/>
                        </a:spcAft>
                      </a:pPr>
                      <a:r>
                        <a:rPr lang="en-US" sz="1200" dirty="0">
                          <a:effectLst/>
                          <a:latin typeface="Tahoma" panose="020B0604030504040204" pitchFamily="34" charset="0"/>
                          <a:ea typeface="Tahoma" panose="020B0604030504040204" pitchFamily="34" charset="0"/>
                          <a:cs typeface="Tahoma" panose="020B0604030504040204" pitchFamily="34" charset="0"/>
                        </a:rPr>
                        <a:t>3. </a:t>
                      </a:r>
                      <a:r>
                        <a:rPr lang="th-TH" sz="1200" dirty="0">
                          <a:effectLst/>
                          <a:latin typeface="Tahoma" panose="020B0604030504040204" pitchFamily="34" charset="0"/>
                          <a:ea typeface="Tahoma" panose="020B0604030504040204" pitchFamily="34" charset="0"/>
                          <a:cs typeface="Tahoma" panose="020B0604030504040204" pitchFamily="34" charset="0"/>
                        </a:rPr>
                        <a:t>การประเมินผลเป็นรายปี</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tc>
                  <a:txBody>
                    <a:bodyPr/>
                    <a:lstStyle/>
                    <a:p>
                      <a:pPr marL="177800" marR="21590" lvl="0" indent="-177800" algn="thaiDist">
                        <a:lnSpc>
                          <a:spcPct val="115000"/>
                        </a:lnSpc>
                        <a:spcBef>
                          <a:spcPts val="600"/>
                        </a:spcBef>
                        <a:spcAft>
                          <a:spcPts val="1000"/>
                        </a:spcAft>
                        <a:tabLst>
                          <a:tab pos="168275" algn="l"/>
                          <a:tab pos="177800" algn="l"/>
                        </a:tabLst>
                      </a:pPr>
                      <a:r>
                        <a:rPr lang="en-US" sz="1200" dirty="0" smtClean="0">
                          <a:effectLst/>
                          <a:latin typeface="Tahoma" panose="020B0604030504040204" pitchFamily="34" charset="0"/>
                          <a:ea typeface="Tahoma" panose="020B0604030504040204" pitchFamily="34" charset="0"/>
                          <a:cs typeface="Tahoma" panose="020B0604030504040204" pitchFamily="34" charset="0"/>
                        </a:rPr>
                        <a:t>5.</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dirty="0" smtClean="0">
                          <a:effectLst/>
                          <a:latin typeface="Tahoma" panose="020B0604030504040204" pitchFamily="34" charset="0"/>
                          <a:ea typeface="Tahoma" panose="020B0604030504040204" pitchFamily="34" charset="0"/>
                          <a:cs typeface="Tahoma" panose="020B0604030504040204" pitchFamily="34" charset="0"/>
                        </a:rPr>
                        <a:t>มี</a:t>
                      </a:r>
                      <a:r>
                        <a:rPr lang="th-TH" sz="1200" dirty="0">
                          <a:effectLst/>
                          <a:latin typeface="Tahoma" panose="020B0604030504040204" pitchFamily="34" charset="0"/>
                          <a:ea typeface="Tahoma" panose="020B0604030504040204" pitchFamily="34" charset="0"/>
                          <a:cs typeface="Tahoma" panose="020B0604030504040204" pitchFamily="34" charset="0"/>
                        </a:rPr>
                        <a:t>การประเมิน </a:t>
                      </a:r>
                      <a:r>
                        <a:rPr lang="en-US" sz="1200" dirty="0">
                          <a:effectLst/>
                          <a:latin typeface="Tahoma" panose="020B0604030504040204" pitchFamily="34" charset="0"/>
                          <a:ea typeface="Tahoma" panose="020B0604030504040204" pitchFamily="34" charset="0"/>
                          <a:cs typeface="Tahoma" panose="020B0604030504040204" pitchFamily="34" charset="0"/>
                        </a:rPr>
                        <a:t>2</a:t>
                      </a:r>
                      <a:r>
                        <a:rPr lang="th-TH" sz="1200" dirty="0">
                          <a:effectLst/>
                          <a:latin typeface="Tahoma" panose="020B0604030504040204" pitchFamily="34" charset="0"/>
                          <a:ea typeface="Tahoma" panose="020B0604030504040204" pitchFamily="34" charset="0"/>
                          <a:cs typeface="Tahoma" panose="020B0604030504040204" pitchFamily="34" charset="0"/>
                        </a:rPr>
                        <a:t> รอบ สามารถใช้เป็นเครื่องมือในการ</a:t>
                      </a:r>
                      <a:r>
                        <a:rPr lang="th-TH" sz="1200" dirty="0" smtClean="0">
                          <a:effectLst/>
                          <a:latin typeface="Tahoma" panose="020B0604030504040204" pitchFamily="34" charset="0"/>
                          <a:ea typeface="Tahoma" panose="020B0604030504040204" pitchFamily="34" charset="0"/>
                          <a:cs typeface="Tahoma" panose="020B0604030504040204" pitchFamily="34" charset="0"/>
                        </a:rPr>
                        <a:t>ขับเคลื่อนนโยบาย</a:t>
                      </a:r>
                      <a:r>
                        <a:rPr lang="th-TH" sz="1200" dirty="0">
                          <a:effectLst/>
                          <a:latin typeface="Tahoma" panose="020B0604030504040204" pitchFamily="34" charset="0"/>
                          <a:ea typeface="Tahoma" panose="020B0604030504040204" pitchFamily="34" charset="0"/>
                          <a:cs typeface="Tahoma" panose="020B0604030504040204" pitchFamily="34" charset="0"/>
                        </a:rPr>
                        <a:t>สำคัญของรัฐบาลและสามารถนำผลประเมินไปใช้ประกอบการให้คุณให้โทษต่อหน่วยงาน ลดความซ้ำซ้อนและภาระกับส่วน</a:t>
                      </a:r>
                      <a:r>
                        <a:rPr lang="th-TH" sz="1200" dirty="0" smtClean="0">
                          <a:effectLst/>
                          <a:latin typeface="Tahoma" panose="020B0604030504040204" pitchFamily="34" charset="0"/>
                          <a:ea typeface="Tahoma" panose="020B0604030504040204" pitchFamily="34" charset="0"/>
                          <a:cs typeface="Tahoma" panose="020B0604030504040204" pitchFamily="34" charset="0"/>
                        </a:rPr>
                        <a:t>ราชการ</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tc>
                <a:extLst>
                  <a:ext uri="{0D108BD9-81ED-4DB2-BD59-A6C34878D82A}">
                    <a16:rowId xmlns:a16="http://schemas.microsoft.com/office/drawing/2014/main" val="10005"/>
                  </a:ext>
                </a:extLst>
              </a:tr>
            </a:tbl>
          </a:graphicData>
        </a:graphic>
      </p:graphicFrame>
      <p:pic>
        <p:nvPicPr>
          <p:cNvPr id="3" name="Picture 2"/>
          <p:cNvPicPr>
            <a:picLocks noChangeAspect="1"/>
          </p:cNvPicPr>
          <p:nvPr/>
        </p:nvPicPr>
        <p:blipFill>
          <a:blip r:embed="rId3"/>
          <a:stretch>
            <a:fillRect/>
          </a:stretch>
        </p:blipFill>
        <p:spPr>
          <a:xfrm>
            <a:off x="9324528" y="3717032"/>
            <a:ext cx="3853824" cy="2639318"/>
          </a:xfrm>
          <a:prstGeom prst="rect">
            <a:avLst/>
          </a:prstGeom>
        </p:spPr>
      </p:pic>
    </p:spTree>
    <p:extLst>
      <p:ext uri="{BB962C8B-B14F-4D97-AF65-F5344CB8AC3E}">
        <p14:creationId xmlns:p14="http://schemas.microsoft.com/office/powerpoint/2010/main" val="479883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a:off x="179512" y="720451"/>
            <a:ext cx="9144000" cy="0"/>
          </a:xfrm>
          <a:prstGeom prst="line">
            <a:avLst/>
          </a:prstGeom>
          <a:ln>
            <a:solidFill>
              <a:schemeClr val="accent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252536" y="44624"/>
            <a:ext cx="8568952" cy="646331"/>
          </a:xfrm>
          <a:prstGeom prst="rect">
            <a:avLst/>
          </a:prstGeom>
        </p:spPr>
        <p:txBody>
          <a:bodyPr wrap="square">
            <a:spAutoFit/>
          </a:bodyPr>
          <a:lstStyle/>
          <a:p>
            <a:pPr marL="623888" indent="-280988" eaLnBrk="0" fontAlgn="base" hangingPunct="0">
              <a:spcBef>
                <a:spcPct val="0"/>
              </a:spcBef>
              <a:spcAft>
                <a:spcPct val="0"/>
              </a:spcAft>
              <a:defRPr/>
            </a:pPr>
            <a:r>
              <a:rPr lang="en-US" sz="1800" b="1" kern="0" dirty="0" smtClean="0">
                <a:solidFill>
                  <a:sysClr val="windowText" lastClr="000000"/>
                </a:solidFill>
                <a:latin typeface="Tahoma" pitchFamily="34" charset="0"/>
                <a:ea typeface="Tahoma" pitchFamily="34" charset="0"/>
                <a:cs typeface="Tahoma" pitchFamily="34" charset="0"/>
              </a:rPr>
              <a:t>2. </a:t>
            </a:r>
            <a:r>
              <a:rPr lang="th-TH" sz="1800" b="1" kern="0" dirty="0" smtClean="0">
                <a:solidFill>
                  <a:sysClr val="windowText" lastClr="000000"/>
                </a:solidFill>
                <a:latin typeface="Tahoma" pitchFamily="34" charset="0"/>
                <a:ea typeface="Tahoma" pitchFamily="34" charset="0"/>
                <a:cs typeface="Tahoma" pitchFamily="34" charset="0"/>
              </a:rPr>
              <a:t>กรอบการประเมินส่วนราชการและจังหวัดตามมาตรการปรับปรุงประสิทธิภาพฯ ประจำปีงบประมาณ </a:t>
            </a:r>
            <a:r>
              <a:rPr lang="en-US" sz="1800" b="1" kern="0" dirty="0" smtClean="0">
                <a:solidFill>
                  <a:sysClr val="windowText" lastClr="000000"/>
                </a:solidFill>
                <a:latin typeface="Tahoma" pitchFamily="34" charset="0"/>
                <a:ea typeface="Tahoma" pitchFamily="34" charset="0"/>
                <a:cs typeface="Tahoma" pitchFamily="34" charset="0"/>
              </a:rPr>
              <a:t>2560</a:t>
            </a:r>
            <a:endParaRPr lang="en-US" sz="1200" dirty="0">
              <a:solidFill>
                <a:prstClr val="black"/>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216332511"/>
              </p:ext>
            </p:extLst>
          </p:nvPr>
        </p:nvGraphicFramePr>
        <p:xfrm>
          <a:off x="466878" y="1535639"/>
          <a:ext cx="8209578" cy="5210814"/>
        </p:xfrm>
        <a:graphic>
          <a:graphicData uri="http://schemas.openxmlformats.org/drawingml/2006/table">
            <a:tbl>
              <a:tblPr firstRow="1" bandRow="1"/>
              <a:tblGrid>
                <a:gridCol w="3062877">
                  <a:extLst>
                    <a:ext uri="{9D8B030D-6E8A-4147-A177-3AD203B41FA5}">
                      <a16:colId xmlns:a16="http://schemas.microsoft.com/office/drawing/2014/main" val="20000"/>
                    </a:ext>
                  </a:extLst>
                </a:gridCol>
                <a:gridCol w="4161243">
                  <a:extLst>
                    <a:ext uri="{9D8B030D-6E8A-4147-A177-3AD203B41FA5}">
                      <a16:colId xmlns:a16="http://schemas.microsoft.com/office/drawing/2014/main" val="20001"/>
                    </a:ext>
                  </a:extLst>
                </a:gridCol>
                <a:gridCol w="985458">
                  <a:extLst>
                    <a:ext uri="{9D8B030D-6E8A-4147-A177-3AD203B41FA5}">
                      <a16:colId xmlns:a16="http://schemas.microsoft.com/office/drawing/2014/main" val="20002"/>
                    </a:ext>
                  </a:extLst>
                </a:gridCol>
              </a:tblGrid>
              <a:tr h="340959">
                <a:tc>
                  <a:txBody>
                    <a:bodyPr/>
                    <a:lstStyle>
                      <a:lvl1pPr marL="0" algn="l" defTabSz="914400" rtl="0" eaLnBrk="1" latinLnBrk="0" hangingPunct="1">
                        <a:defRPr sz="2800" b="1" kern="1200">
                          <a:solidFill>
                            <a:schemeClr val="lt1"/>
                          </a:solidFill>
                          <a:latin typeface="Calibri"/>
                        </a:defRPr>
                      </a:lvl1pPr>
                      <a:lvl2pPr marL="457200" algn="l" defTabSz="914400" rtl="0" eaLnBrk="1" latinLnBrk="0" hangingPunct="1">
                        <a:defRPr sz="2800" b="1" kern="1200">
                          <a:solidFill>
                            <a:schemeClr val="lt1"/>
                          </a:solidFill>
                          <a:latin typeface="Calibri"/>
                        </a:defRPr>
                      </a:lvl2pPr>
                      <a:lvl3pPr marL="914400" algn="l" defTabSz="914400" rtl="0" eaLnBrk="1" latinLnBrk="0" hangingPunct="1">
                        <a:defRPr sz="2800" b="1" kern="1200">
                          <a:solidFill>
                            <a:schemeClr val="lt1"/>
                          </a:solidFill>
                          <a:latin typeface="Calibri"/>
                        </a:defRPr>
                      </a:lvl3pPr>
                      <a:lvl4pPr marL="1371600" algn="l" defTabSz="914400" rtl="0" eaLnBrk="1" latinLnBrk="0" hangingPunct="1">
                        <a:defRPr sz="2800" b="1" kern="1200">
                          <a:solidFill>
                            <a:schemeClr val="lt1"/>
                          </a:solidFill>
                          <a:latin typeface="Calibri"/>
                        </a:defRPr>
                      </a:lvl4pPr>
                      <a:lvl5pPr marL="1828800" algn="l" defTabSz="914400" rtl="0" eaLnBrk="1" latinLnBrk="0" hangingPunct="1">
                        <a:defRPr sz="2800" b="1" kern="1200">
                          <a:solidFill>
                            <a:schemeClr val="lt1"/>
                          </a:solidFill>
                          <a:latin typeface="Calibri"/>
                        </a:defRPr>
                      </a:lvl5pPr>
                      <a:lvl6pPr marL="2286000" algn="l" defTabSz="914400" rtl="0" eaLnBrk="1" latinLnBrk="0" hangingPunct="1">
                        <a:defRPr sz="2800" b="1" kern="1200">
                          <a:solidFill>
                            <a:schemeClr val="lt1"/>
                          </a:solidFill>
                          <a:latin typeface="Calibri"/>
                        </a:defRPr>
                      </a:lvl6pPr>
                      <a:lvl7pPr marL="2743200" algn="l" defTabSz="914400" rtl="0" eaLnBrk="1" latinLnBrk="0" hangingPunct="1">
                        <a:defRPr sz="2800" b="1" kern="1200">
                          <a:solidFill>
                            <a:schemeClr val="lt1"/>
                          </a:solidFill>
                          <a:latin typeface="Calibri"/>
                        </a:defRPr>
                      </a:lvl7pPr>
                      <a:lvl8pPr marL="3200400" algn="l" defTabSz="914400" rtl="0" eaLnBrk="1" latinLnBrk="0" hangingPunct="1">
                        <a:defRPr sz="2800" b="1" kern="1200">
                          <a:solidFill>
                            <a:schemeClr val="lt1"/>
                          </a:solidFill>
                          <a:latin typeface="Calibri"/>
                        </a:defRPr>
                      </a:lvl8pPr>
                      <a:lvl9pPr marL="3657600" algn="l" defTabSz="914400" rtl="0" eaLnBrk="1" latinLnBrk="0" hangingPunct="1">
                        <a:defRPr sz="2800" b="1" kern="1200">
                          <a:solidFill>
                            <a:schemeClr val="lt1"/>
                          </a:solidFill>
                          <a:latin typeface="Calibri"/>
                        </a:defRPr>
                      </a:lvl9pPr>
                    </a:lstStyle>
                    <a:p>
                      <a:pPr algn="ctr">
                        <a:lnSpc>
                          <a:spcPct val="115000"/>
                        </a:lnSpc>
                        <a:spcAft>
                          <a:spcPts val="0"/>
                        </a:spcAft>
                      </a:pPr>
                      <a:r>
                        <a:rPr lang="th-TH" sz="1000" dirty="0">
                          <a:solidFill>
                            <a:schemeClr val="bg1"/>
                          </a:solidFill>
                          <a:effectLst/>
                          <a:latin typeface="Tahoma" panose="020B0604030504040204" pitchFamily="34" charset="0"/>
                          <a:ea typeface="Tahoma" panose="020B0604030504040204" pitchFamily="34" charset="0"/>
                          <a:cs typeface="Tahoma" panose="020B0604030504040204" pitchFamily="34" charset="0"/>
                        </a:rPr>
                        <a:t>องค์ประกอบการประเมิน</a:t>
                      </a:r>
                      <a:endParaRPr lang="en-US" sz="1000" dirty="0">
                        <a:solidFill>
                          <a:schemeClr val="bg1"/>
                        </a:solidFill>
                        <a:effectLst/>
                        <a:latin typeface="Tahoma" pitchFamily="34" charset="0"/>
                        <a:ea typeface="Tahoma" pitchFamily="34" charset="0"/>
                        <a:cs typeface="Tahoma" pitchFamily="34" charset="0"/>
                      </a:endParaRPr>
                    </a:p>
                  </a:txBody>
                  <a:tcPr marL="23075" marR="230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50000"/>
                        <a:lumOff val="50000"/>
                      </a:schemeClr>
                    </a:solidFill>
                  </a:tcPr>
                </a:tc>
                <a:tc>
                  <a:txBody>
                    <a:bodyPr/>
                    <a:lstStyle>
                      <a:lvl1pPr marL="0" algn="l" defTabSz="914400" rtl="0" eaLnBrk="1" latinLnBrk="0" hangingPunct="1">
                        <a:defRPr sz="2800" b="1" kern="1200">
                          <a:solidFill>
                            <a:schemeClr val="lt1"/>
                          </a:solidFill>
                          <a:latin typeface="Calibri"/>
                        </a:defRPr>
                      </a:lvl1pPr>
                      <a:lvl2pPr marL="457200" algn="l" defTabSz="914400" rtl="0" eaLnBrk="1" latinLnBrk="0" hangingPunct="1">
                        <a:defRPr sz="2800" b="1" kern="1200">
                          <a:solidFill>
                            <a:schemeClr val="lt1"/>
                          </a:solidFill>
                          <a:latin typeface="Calibri"/>
                        </a:defRPr>
                      </a:lvl2pPr>
                      <a:lvl3pPr marL="914400" algn="l" defTabSz="914400" rtl="0" eaLnBrk="1" latinLnBrk="0" hangingPunct="1">
                        <a:defRPr sz="2800" b="1" kern="1200">
                          <a:solidFill>
                            <a:schemeClr val="lt1"/>
                          </a:solidFill>
                          <a:latin typeface="Calibri"/>
                        </a:defRPr>
                      </a:lvl3pPr>
                      <a:lvl4pPr marL="1371600" algn="l" defTabSz="914400" rtl="0" eaLnBrk="1" latinLnBrk="0" hangingPunct="1">
                        <a:defRPr sz="2800" b="1" kern="1200">
                          <a:solidFill>
                            <a:schemeClr val="lt1"/>
                          </a:solidFill>
                          <a:latin typeface="Calibri"/>
                        </a:defRPr>
                      </a:lvl4pPr>
                      <a:lvl5pPr marL="1828800" algn="l" defTabSz="914400" rtl="0" eaLnBrk="1" latinLnBrk="0" hangingPunct="1">
                        <a:defRPr sz="2800" b="1" kern="1200">
                          <a:solidFill>
                            <a:schemeClr val="lt1"/>
                          </a:solidFill>
                          <a:latin typeface="Calibri"/>
                        </a:defRPr>
                      </a:lvl5pPr>
                      <a:lvl6pPr marL="2286000" algn="l" defTabSz="914400" rtl="0" eaLnBrk="1" latinLnBrk="0" hangingPunct="1">
                        <a:defRPr sz="2800" b="1" kern="1200">
                          <a:solidFill>
                            <a:schemeClr val="lt1"/>
                          </a:solidFill>
                          <a:latin typeface="Calibri"/>
                        </a:defRPr>
                      </a:lvl6pPr>
                      <a:lvl7pPr marL="2743200" algn="l" defTabSz="914400" rtl="0" eaLnBrk="1" latinLnBrk="0" hangingPunct="1">
                        <a:defRPr sz="2800" b="1" kern="1200">
                          <a:solidFill>
                            <a:schemeClr val="lt1"/>
                          </a:solidFill>
                          <a:latin typeface="Calibri"/>
                        </a:defRPr>
                      </a:lvl7pPr>
                      <a:lvl8pPr marL="3200400" algn="l" defTabSz="914400" rtl="0" eaLnBrk="1" latinLnBrk="0" hangingPunct="1">
                        <a:defRPr sz="2800" b="1" kern="1200">
                          <a:solidFill>
                            <a:schemeClr val="lt1"/>
                          </a:solidFill>
                          <a:latin typeface="Calibri"/>
                        </a:defRPr>
                      </a:lvl8pPr>
                      <a:lvl9pPr marL="3657600" algn="l" defTabSz="914400" rtl="0" eaLnBrk="1" latinLnBrk="0" hangingPunct="1">
                        <a:defRPr sz="2800" b="1" kern="1200">
                          <a:solidFill>
                            <a:schemeClr val="lt1"/>
                          </a:solidFill>
                          <a:latin typeface="Calibri"/>
                        </a:defRPr>
                      </a:lvl9pPr>
                    </a:lstStyle>
                    <a:p>
                      <a:pPr algn="ctr">
                        <a:lnSpc>
                          <a:spcPct val="115000"/>
                        </a:lnSpc>
                        <a:spcAft>
                          <a:spcPts val="0"/>
                        </a:spcAft>
                      </a:pPr>
                      <a:r>
                        <a:rPr lang="th-TH" sz="1000" u="none" kern="1200" dirty="0" smtClean="0">
                          <a:solidFill>
                            <a:schemeClr val="bg1"/>
                          </a:solidFill>
                          <a:effectLst/>
                          <a:latin typeface="Tahoma" panose="020B0604030504040204" pitchFamily="34" charset="0"/>
                          <a:ea typeface="Tahoma" panose="020B0604030504040204" pitchFamily="34" charset="0"/>
                          <a:cs typeface="Tahoma" panose="020B0604030504040204" pitchFamily="34" charset="0"/>
                        </a:rPr>
                        <a:t>ประเด็นการประเมิน </a:t>
                      </a:r>
                      <a:endParaRPr lang="en-US" sz="1000" b="0" u="none" dirty="0">
                        <a:solidFill>
                          <a:schemeClr val="bg1"/>
                        </a:solidFill>
                        <a:effectLst/>
                        <a:latin typeface="Tahoma" pitchFamily="34" charset="0"/>
                        <a:ea typeface="Tahoma" pitchFamily="34" charset="0"/>
                        <a:cs typeface="Tahoma" pitchFamily="34" charset="0"/>
                      </a:endParaRPr>
                    </a:p>
                  </a:txBody>
                  <a:tcPr marL="23075" marR="230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50000"/>
                        <a:lumOff val="50000"/>
                      </a:schemeClr>
                    </a:solidFill>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000" b="1" dirty="0" smtClean="0">
                          <a:solidFill>
                            <a:schemeClr val="bg1"/>
                          </a:solidFill>
                          <a:effectLst/>
                          <a:latin typeface="Tahoma" pitchFamily="34" charset="0"/>
                          <a:ea typeface="Tahoma" pitchFamily="34" charset="0"/>
                          <a:cs typeface="Tahoma" pitchFamily="34" charset="0"/>
                        </a:rPr>
                        <a:t>จำนวนตัวชี้วัด</a:t>
                      </a:r>
                      <a:endParaRPr lang="en-US" sz="1000" b="1" dirty="0" smtClean="0">
                        <a:solidFill>
                          <a:schemeClr val="bg1"/>
                        </a:solidFill>
                        <a:effectLst/>
                        <a:latin typeface="Tahoma" pitchFamily="34" charset="0"/>
                        <a:ea typeface="Tahoma" pitchFamily="34" charset="0"/>
                        <a:cs typeface="Tahoma" pitchFamily="34" charset="0"/>
                      </a:endParaRPr>
                    </a:p>
                  </a:txBody>
                  <a:tcPr marL="23075" marR="2307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tx1">
                        <a:lumMod val="50000"/>
                        <a:lumOff val="50000"/>
                      </a:schemeClr>
                    </a:solidFill>
                  </a:tcPr>
                </a:tc>
                <a:extLst>
                  <a:ext uri="{0D108BD9-81ED-4DB2-BD59-A6C34878D82A}">
                    <a16:rowId xmlns:a16="http://schemas.microsoft.com/office/drawing/2014/main" val="10000"/>
                  </a:ext>
                </a:extLst>
              </a:tr>
              <a:tr h="894677">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228600" lvl="0" indent="-228600" algn="l">
                        <a:lnSpc>
                          <a:spcPct val="115000"/>
                        </a:lnSpc>
                        <a:spcAft>
                          <a:spcPts val="800"/>
                        </a:spcAft>
                        <a:buFont typeface="+mj-lt"/>
                        <a:buAutoNum type="arabicPeriod"/>
                        <a:tabLst>
                          <a:tab pos="169863" algn="l"/>
                        </a:tabLst>
                      </a:pP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ประสิทธิภาพในการดำเนินงานตามหลักภารกิจพื้นฐาน </a:t>
                      </a:r>
                      <a:r>
                        <a:rPr lang="th-TH" sz="900" b="1" dirty="0" smtClean="0">
                          <a:effectLst/>
                          <a:latin typeface="Tahoma" panose="020B0604030504040204" pitchFamily="34" charset="0"/>
                          <a:ea typeface="Tahoma" panose="020B0604030504040204" pitchFamily="34" charset="0"/>
                          <a:cs typeface="Tahoma" panose="020B0604030504040204" pitchFamily="34" charset="0"/>
                        </a:rPr>
                        <a:t>งานประจำงานตามหน้าที่ปกติ หรืองานตามหน้าที่ความรับผิดชอบหลัก งานตามกฎหมาย กฎ นโยบายของรัฐบาล หรือมติคณะรัฐมนตรี</a:t>
                      </a:r>
                      <a:r>
                        <a:rPr lang="en-US" sz="900" b="1" dirty="0" smtClean="0">
                          <a:effectLst/>
                          <a:latin typeface="Tahoma" panose="020B0604030504040204" pitchFamily="34" charset="0"/>
                          <a:ea typeface="Tahoma" panose="020B0604030504040204" pitchFamily="34" charset="0"/>
                          <a:cs typeface="Tahoma" panose="020B0604030504040204" pitchFamily="34" charset="0"/>
                        </a:rPr>
                        <a:t> </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Functional Base)</a:t>
                      </a:r>
                      <a:r>
                        <a:rPr lang="th-TH" sz="900" b="1" baseline="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b="1" baseline="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r>
                      <a:br>
                        <a:rPr lang="th-TH" sz="900" b="1" baseline="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br>
                      <a:endParaRPr lang="en-US" sz="900" b="0" i="1" u="sng" dirty="0">
                        <a:solidFill>
                          <a:schemeClr val="tx1"/>
                        </a:solidFill>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การดำเนินงานตามหลักภารกิจพื้นฐาน งานประจำ งานตามหน้าที่ปกติ หรืองานตามหน้าที่ความรับผิดชอบหลัก </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การดำเนินงานตามกฎหมาย </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การดำเนินงานตามนโยบายและแผนของรัฐบาล และมติคณะรัฐมนตรี </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การดำเนินการตามแผนพัฒนาเศรษฐกิจและสังคมแห่งชาติและแผนยุทธศาสตร์ของหน่วยงาน</a:t>
                      </a: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lvl="0" indent="0" algn="ctr">
                        <a:lnSpc>
                          <a:spcPct val="100000"/>
                        </a:lnSpc>
                        <a:buFontTx/>
                        <a:buNone/>
                      </a:pPr>
                      <a:r>
                        <a:rPr lang="th-TH"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ไม่เกิน</a:t>
                      </a:r>
                      <a:r>
                        <a:rPr lang="en-US"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5</a:t>
                      </a:r>
                      <a:r>
                        <a:rPr lang="en-US"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ตัวชี้วัด</a:t>
                      </a:r>
                      <a:endParaRPr lang="en-US" sz="900" b="1" kern="1200" dirty="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777980">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233363" lvl="0" indent="-233363">
                        <a:lnSpc>
                          <a:spcPct val="115000"/>
                        </a:lnSpc>
                        <a:spcAft>
                          <a:spcPts val="800"/>
                        </a:spcAft>
                        <a:buFont typeface="+mj-lt"/>
                        <a:buAutoNum type="arabicPeriod" startAt="2"/>
                        <a:tabLst>
                          <a:tab pos="233363" algn="l"/>
                        </a:tabLst>
                      </a:pP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ประสิทธิภาพ</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ในการดำเนินงานตามหลักภารกิจยุทธศาสตร์ </a:t>
                      </a:r>
                      <a:r>
                        <a:rPr lang="th-TH" sz="900" b="1" dirty="0">
                          <a:effectLst/>
                          <a:latin typeface="Tahoma" panose="020B0604030504040204" pitchFamily="34" charset="0"/>
                          <a:ea typeface="Tahoma" panose="020B0604030504040204" pitchFamily="34" charset="0"/>
                          <a:cs typeface="Tahoma" panose="020B0604030504040204" pitchFamily="34" charset="0"/>
                        </a:rPr>
                        <a:t>แนวทางปฏิรูปภาครัฐ นโยบายเร่งด่วน หรือภารกิจที่ได้รับมอบหมายเป็นพิเศษ </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Agenda Base</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en-US" sz="900" b="1"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th-TH" sz="900" b="1"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r>
                      <a:br>
                        <a:rPr lang="th-TH" sz="900" b="1"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br>
                      <a:endParaRPr lang="en-US" sz="900" b="0" i="1" u="sng" dirty="0" smtClean="0">
                        <a:effectLst/>
                        <a:latin typeface="Tahoma" panose="020B0604030504040204" pitchFamily="34" charset="0"/>
                        <a:ea typeface="Tahoma" panose="020B0604030504040204" pitchFamily="34" charset="0"/>
                        <a:cs typeface="Tahoma" panose="020B0604030504040204"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228600" lvl="0" indent="-228600">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การดำเนินการข้อสั่งการของนายกรัฐมนตรี</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228600" lvl="0" indent="-228600">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การดำเนินการตามวาระการขับเคลื่อนและการปฏิรูปประเทศ</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228600" lvl="0" indent="-228600">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การแก้ไขปัญหาสำคัญเฉพาะเรื่องหรือภารกิจที่ได้รับมอบหมายพิเศษจากนายกรัฐมนตรี/ รองนายกรัฐมนตรี/ รัฐมนตรีที่กำกับและติดตามการปฏิบัติราชการ </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 </a:t>
                      </a:r>
                      <a:endParaRPr lang="th-TH"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th-TH" sz="900" dirty="0" smtClean="0">
                          <a:solidFill>
                            <a:schemeClr val="accent2">
                              <a:lumMod val="50000"/>
                            </a:schemeClr>
                          </a:solidFill>
                          <a:effectLst/>
                          <a:latin typeface="Tahoma" panose="020B0604030504040204" pitchFamily="34" charset="0"/>
                          <a:ea typeface="Tahoma" panose="020B0604030504040204" pitchFamily="34" charset="0"/>
                          <a:cs typeface="Tahoma" panose="020B0604030504040204" pitchFamily="34" charset="0"/>
                        </a:rPr>
                        <a:t>การสร้างความรับรู้ความเข้าใจแก่ประชาชน</a:t>
                      </a:r>
                      <a:r>
                        <a:rPr lang="en-US" sz="900" dirty="0" smtClean="0">
                          <a:solidFill>
                            <a:schemeClr val="accent2">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kern="1200" dirty="0" smtClean="0">
                          <a:solidFill>
                            <a:schemeClr val="accent2">
                              <a:lumMod val="50000"/>
                            </a:schemeClr>
                          </a:solidFill>
                          <a:effectLst/>
                          <a:latin typeface="Tahoma" panose="020B0604030504040204" pitchFamily="34" charset="0"/>
                          <a:ea typeface="Tahoma" panose="020B0604030504040204" pitchFamily="34" charset="0"/>
                          <a:cs typeface="Tahoma" panose="020B0604030504040204" pitchFamily="34" charset="0"/>
                        </a:rPr>
                        <a:t>(บังคับเฉพาะส่วนราชการ)</a:t>
                      </a:r>
                      <a:endParaRPr lang="en-US" sz="900" b="0" kern="1200" dirty="0" smtClean="0">
                        <a:solidFill>
                          <a:schemeClr val="accent2">
                            <a:lumMod val="50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800"/>
                        </a:spcAft>
                        <a:buClrTx/>
                        <a:buSzTx/>
                        <a:buFont typeface="+mj-lt"/>
                        <a:buNone/>
                        <a:tabLst/>
                        <a:defRPr/>
                      </a:pPr>
                      <a:r>
                        <a:rPr lang="th-TH"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ไม่เกิน </a:t>
                      </a:r>
                      <a:r>
                        <a:rPr lang="en-US"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3</a:t>
                      </a:r>
                      <a:r>
                        <a:rPr lang="en-US"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ตัวชี้วัด</a:t>
                      </a: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650680">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80975" marR="0" lvl="0" indent="-180975" algn="l" defTabSz="914400" rtl="0" eaLnBrk="1" fontAlgn="auto" latinLnBrk="0" hangingPunct="1">
                        <a:lnSpc>
                          <a:spcPct val="115000"/>
                        </a:lnSpc>
                        <a:spcBef>
                          <a:spcPts val="0"/>
                        </a:spcBef>
                        <a:spcAft>
                          <a:spcPts val="800"/>
                        </a:spcAft>
                        <a:buClrTx/>
                        <a:buSzTx/>
                        <a:buFont typeface="+mj-lt"/>
                        <a:buNone/>
                        <a:tabLst>
                          <a:tab pos="169863" algn="l"/>
                        </a:tabLst>
                        <a:defRPr/>
                      </a:pP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3.</a:t>
                      </a:r>
                      <a:r>
                        <a:rPr lang="en-US" sz="900" b="1" baseline="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b="1" baseline="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ประสิทธิภาพ</a:t>
                      </a:r>
                      <a:r>
                        <a:rPr lang="th-TH" sz="900" b="1" kern="1200" dirty="0" smtClean="0">
                          <a:effectLst/>
                          <a:latin typeface="Tahoma" panose="020B0604030504040204" pitchFamily="34" charset="0"/>
                          <a:ea typeface="Tahoma" panose="020B0604030504040204" pitchFamily="34" charset="0"/>
                          <a:cs typeface="Tahoma" panose="020B0604030504040204" pitchFamily="34" charset="0"/>
                        </a:rPr>
                        <a:t>ในการดำเนินงานตามหลัก</a:t>
                      </a:r>
                      <a:r>
                        <a:rPr lang="th-TH"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ภารกิจพื้นที่</a:t>
                      </a:r>
                      <a:r>
                        <a:rPr lang="th-TH" sz="900" b="1" kern="1200" dirty="0" smtClean="0">
                          <a:effectLst/>
                          <a:latin typeface="Tahoma" panose="020B0604030504040204" pitchFamily="34" charset="0"/>
                          <a:ea typeface="Tahoma" panose="020B0604030504040204" pitchFamily="34" charset="0"/>
                          <a:cs typeface="Tahoma" panose="020B0604030504040204" pitchFamily="34" charset="0"/>
                        </a:rPr>
                        <a:t>/ท้องถิ่น ภูมิภาค จังหวัด กลุ่มจังหวัด หรือ</a:t>
                      </a:r>
                      <a:r>
                        <a:rPr lang="th-TH"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การบูรณาการการดำเนินงานหลายพื้นที่หรือหลายหน่วยงาน </a:t>
                      </a:r>
                      <a:r>
                        <a:rPr lang="en-US"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r>
                      <a:br>
                        <a:rPr lang="en-US"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br>
                      <a:r>
                        <a:rPr lang="en-US" sz="900" b="1" kern="1200"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Area Base</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kern="1200" dirty="0" smtClean="0">
                          <a:solidFill>
                            <a:schemeClr val="accent1">
                              <a:lumMod val="75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900" b="0" i="1" u="sng" dirty="0" smtClean="0">
                          <a:effectLst/>
                          <a:latin typeface="Tahoma" panose="020B0604030504040204" pitchFamily="34" charset="0"/>
                          <a:ea typeface="Tahoma" panose="020B0604030504040204" pitchFamily="34" charset="0"/>
                          <a:cs typeface="Tahoma" panose="020B0604030504040204" pitchFamily="34" charset="0"/>
                        </a:rPr>
                        <a:t>(ถ้าไม่มีภารกิจนี้ ไม่ต้องประเมิน)</a:t>
                      </a:r>
                      <a:r>
                        <a:rPr lang="en-US" sz="900" b="1" kern="1200" dirty="0" smtClean="0">
                          <a:solidFill>
                            <a:srgbClr val="0070C0"/>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dirty="0" smtClean="0">
                          <a:effectLst/>
                          <a:latin typeface="Tahoma" panose="020B0604030504040204" pitchFamily="34" charset="0"/>
                          <a:ea typeface="Tahoma" panose="020B0604030504040204" pitchFamily="34" charset="0"/>
                          <a:cs typeface="Tahoma" panose="020B0604030504040204" pitchFamily="34" charset="0"/>
                        </a:rPr>
                        <a:t/>
                      </a:r>
                      <a:br>
                        <a:rPr lang="th-TH" sz="900" b="1" kern="1200" dirty="0" smtClean="0">
                          <a:effectLst/>
                          <a:latin typeface="Tahoma" panose="020B0604030504040204" pitchFamily="34" charset="0"/>
                          <a:ea typeface="Tahoma" panose="020B0604030504040204" pitchFamily="34" charset="0"/>
                          <a:cs typeface="Tahoma" panose="020B0604030504040204" pitchFamily="34" charset="0"/>
                        </a:rPr>
                      </a:br>
                      <a:endParaRPr lang="en-US" sz="900" b="0" i="1" u="sng" dirty="0">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การดำเนินงานตามภารกิจในพื้นที่/ท้องถิ่น ภูมิภาค จังหวัด กลุ่มจังหวัด</a:t>
                      </a:r>
                      <a:endParaRPr lang="en-US"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การบูรณาการระบบการปฏิบัติงานร่วมกันหลายหน่วยงานที่มีภารกิจร่วมกันในพื้นที่</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 </a:t>
                      </a:r>
                      <a:endParaRPr lang="th-TH" sz="900" kern="1200" dirty="0" smtClean="0">
                        <a:effectLst/>
                        <a:latin typeface="Tahoma" panose="020B0604030504040204" pitchFamily="34" charset="0"/>
                        <a:ea typeface="Tahoma" panose="020B0604030504040204" pitchFamily="34" charset="0"/>
                        <a:cs typeface="Tahoma" panose="020B0604030504040204" pitchFamily="34" charset="0"/>
                      </a:endParaRPr>
                    </a:p>
                    <a:p>
                      <a:pPr marL="174625" marR="0" lvl="0" indent="-174625" algn="l" defTabSz="914400" rtl="0" eaLnBrk="1" fontAlgn="auto" latinLnBrk="0" hangingPunct="1">
                        <a:lnSpc>
                          <a:spcPct val="100000"/>
                        </a:lnSpc>
                        <a:spcBef>
                          <a:spcPts val="0"/>
                        </a:spcBef>
                        <a:spcAft>
                          <a:spcPts val="0"/>
                        </a:spcAft>
                        <a:buClrTx/>
                        <a:buSzTx/>
                        <a:buFont typeface="+mj-lt"/>
                        <a:buAutoNum type="arabicPeriod"/>
                        <a:tabLst/>
                        <a:defRPr/>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การบูรณาการการทำงานร่วมกันระหว่างกระทรวง/หน่วยงาน</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จังหวัด</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 </a:t>
                      </a:r>
                    </a:p>
                    <a:p>
                      <a:pPr marL="174625" lvl="0" indent="-174625">
                        <a:buFont typeface="+mj-lt"/>
                        <a:buAutoNum type="arabicPeriod"/>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การดำเนินการตามนโยบายประชารัฐ</a:t>
                      </a:r>
                      <a:endParaRPr lang="en-US" sz="900" dirty="0">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800"/>
                        </a:spcAft>
                        <a:buClrTx/>
                        <a:buSzTx/>
                        <a:buFont typeface="+mj-lt"/>
                        <a:buNone/>
                        <a:tabLst/>
                        <a:defRPr/>
                      </a:pPr>
                      <a:r>
                        <a:rPr lang="th-TH"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ไม่เกิน </a:t>
                      </a:r>
                      <a:r>
                        <a:rPr lang="en-US"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2</a:t>
                      </a:r>
                      <a:r>
                        <a:rPr lang="en-US"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ตัวชี้วัด</a:t>
                      </a:r>
                      <a:endParaRPr lang="en-US" sz="900" b="1" dirty="0">
                        <a:solidFill>
                          <a:srgbClr val="FF0000"/>
                        </a:solidFill>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3"/>
                  </a:ext>
                </a:extLst>
              </a:tr>
              <a:tr h="1462124">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69863" lvl="0" indent="-169863">
                        <a:lnSpc>
                          <a:spcPct val="115000"/>
                        </a:lnSpc>
                        <a:spcAft>
                          <a:spcPts val="800"/>
                        </a:spcAft>
                        <a:buFont typeface="+mj-lt"/>
                        <a:buNone/>
                        <a:tabLst>
                          <a:tab pos="180975" algn="l"/>
                        </a:tabLst>
                      </a:pP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4. </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ประสิทธิภาพ</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ในการบริหารจัดการและพัฒนา</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นวัตกรรม</a:t>
                      </a:r>
                      <a:b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br>
                      <a:r>
                        <a:rPr lang="th-TH" sz="900" b="1" dirty="0" smtClean="0">
                          <a:effectLst/>
                          <a:latin typeface="Tahoma" panose="020B0604030504040204" pitchFamily="34" charset="0"/>
                          <a:ea typeface="Tahoma" panose="020B0604030504040204" pitchFamily="34" charset="0"/>
                          <a:cs typeface="Tahoma" panose="020B0604030504040204" pitchFamily="34" charset="0"/>
                        </a:rPr>
                        <a:t>ใน</a:t>
                      </a:r>
                      <a:r>
                        <a:rPr lang="th-TH" sz="900" b="1" dirty="0">
                          <a:effectLst/>
                          <a:latin typeface="Tahoma" panose="020B0604030504040204" pitchFamily="34" charset="0"/>
                          <a:ea typeface="Tahoma" panose="020B0604030504040204" pitchFamily="34" charset="0"/>
                          <a:cs typeface="Tahoma" panose="020B0604030504040204" pitchFamily="34" charset="0"/>
                        </a:rPr>
                        <a:t>การบริหารจัดการระบบงาน งบประมาณ ทรัพยากรบุคคล และการให้บริการประชาชนหรือหน่วยงานของรัฐ </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r>
                        <a:rPr lang="en-US"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Innovation</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 </a:t>
                      </a:r>
                      <a:r>
                        <a:rPr lang="en-US"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Base</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a:t>
                      </a:r>
                      <a:endParaRPr lang="en-US" sz="900" b="0" i="1" u="sng" dirty="0">
                        <a:solidFill>
                          <a:schemeClr val="accent1">
                            <a:lumMod val="50000"/>
                          </a:schemeClr>
                        </a:solidFill>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82563" marR="0" lvl="0" indent="-182563" algn="l" defTabSz="914400" rtl="0" eaLnBrk="1" fontAlgn="auto" latinLnBrk="0" hangingPunct="1">
                        <a:lnSpc>
                          <a:spcPct val="100000"/>
                        </a:lnSpc>
                        <a:spcBef>
                          <a:spcPts val="0"/>
                        </a:spcBef>
                        <a:spcAft>
                          <a:spcPts val="0"/>
                        </a:spcAft>
                        <a:buClrTx/>
                        <a:buSzTx/>
                        <a:buFont typeface="+mj-lt"/>
                        <a:buAutoNum type="arabicPeriod"/>
                        <a:tabLst/>
                        <a:defRPr/>
                      </a:pPr>
                      <a:r>
                        <a:rPr lang="th-TH"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ข้อเสนอการพัฒนาขีดความสามารถของหน่วยงาน</a:t>
                      </a:r>
                      <a:endParaRPr lang="en-US"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355600" marR="0" lvl="1" indent="-173038" algn="l" defTabSz="914400" rtl="0" eaLnBrk="1" fontAlgn="auto" latinLnBrk="0" hangingPunct="1">
                        <a:lnSpc>
                          <a:spcPct val="100000"/>
                        </a:lnSpc>
                        <a:spcBef>
                          <a:spcPts val="0"/>
                        </a:spcBef>
                        <a:spcAft>
                          <a:spcPts val="0"/>
                        </a:spcAft>
                        <a:buClrTx/>
                        <a:buSzTx/>
                        <a:buFont typeface="+mj-lt"/>
                        <a:buAutoNum type="arabicParenR"/>
                        <a:tabLst/>
                        <a:defRPr/>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ข้อเสนอการพัฒนาขีดความสามารถของหน่วยงานในด้านต่างๆ</a:t>
                      </a:r>
                      <a:r>
                        <a:rPr lang="th-TH" sz="900" kern="1200" baseline="0" dirty="0" smtClean="0">
                          <a:effectLst/>
                          <a:latin typeface="Tahoma" panose="020B0604030504040204" pitchFamily="34" charset="0"/>
                          <a:ea typeface="Tahoma" panose="020B0604030504040204" pitchFamily="34" charset="0"/>
                          <a:cs typeface="Tahoma" panose="020B0604030504040204" pitchFamily="34" charset="0"/>
                        </a:rPr>
                        <a:t> เช่น </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การพัฒนานวัตกรรมในการบริหารจัดการ ระบบงาน งบประมาณ ทรัพยากรบุคคล </a:t>
                      </a:r>
                      <a:r>
                        <a:rPr lang="th-TH" sz="900" dirty="0" smtClean="0">
                          <a:effectLst/>
                          <a:latin typeface="Tahoma" panose="020B0604030504040204" pitchFamily="34" charset="0"/>
                          <a:ea typeface="Tahoma" panose="020B0604030504040204" pitchFamily="34" charset="0"/>
                          <a:cs typeface="Tahoma" panose="020B0604030504040204" pitchFamily="34" charset="0"/>
                        </a:rPr>
                        <a:t>ความผูกพันของบุคลากรต่อองค์กร</a:t>
                      </a:r>
                      <a:r>
                        <a:rPr lang="th-TH" sz="9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เทคโนโลยี</a:t>
                      </a:r>
                      <a:r>
                        <a:rPr lang="th-TH" sz="900" kern="1200" baseline="0" dirty="0" smtClean="0">
                          <a:effectLst/>
                          <a:latin typeface="Tahoma" panose="020B0604030504040204" pitchFamily="34" charset="0"/>
                          <a:ea typeface="Tahoma" panose="020B0604030504040204" pitchFamily="34" charset="0"/>
                          <a:cs typeface="Tahoma" panose="020B0604030504040204" pitchFamily="34" charset="0"/>
                        </a:rPr>
                        <a:t> ฐานข้อมูล </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กฎหมาย</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 </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การพัฒนาการบริหารจัดการองค์กรตามหลักธรรมาภิบาล พร้อมผลงานที่จะส่งมอบแยกตามรายไตรมาส</a:t>
                      </a:r>
                    </a:p>
                    <a:p>
                      <a:pPr marL="355600" lvl="1" indent="-173038">
                        <a:buFont typeface="+mj-lt"/>
                        <a:buAutoNum type="arabicParenR"/>
                      </a:pP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ผลงานที่เกิดขึ้นจริง</a:t>
                      </a:r>
                      <a:r>
                        <a:rPr lang="en-US" sz="900" kern="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900" kern="1200" baseline="0" dirty="0" smtClean="0">
                          <a:effectLst/>
                          <a:latin typeface="Tahoma" panose="020B0604030504040204" pitchFamily="34" charset="0"/>
                          <a:ea typeface="Tahoma" panose="020B0604030504040204" pitchFamily="34" charset="0"/>
                          <a:cs typeface="Tahoma" panose="020B0604030504040204" pitchFamily="34" charset="0"/>
                        </a:rPr>
                        <a:t>รวมทั้งรางวัลที่ได้รับ</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จากองค์กรภายในหรือภายนอกประเทศ</a:t>
                      </a:r>
                      <a:r>
                        <a:rPr lang="en-US" sz="900" kern="1200" dirty="0" smtClean="0">
                          <a:effectLst/>
                          <a:latin typeface="Tahoma" panose="020B0604030504040204" pitchFamily="34" charset="0"/>
                          <a:ea typeface="Tahoma" panose="020B0604030504040204" pitchFamily="34" charset="0"/>
                          <a:cs typeface="Tahoma" panose="020B0604030504040204" pitchFamily="34" charset="0"/>
                        </a:rPr>
                        <a:t>(</a:t>
                      </a:r>
                      <a:r>
                        <a:rPr lang="th-TH" sz="900" kern="1200" dirty="0" smtClean="0">
                          <a:effectLst/>
                          <a:latin typeface="Tahoma" panose="020B0604030504040204" pitchFamily="34" charset="0"/>
                          <a:ea typeface="Tahoma" panose="020B0604030504040204" pitchFamily="34" charset="0"/>
                          <a:cs typeface="Tahoma" panose="020B0604030504040204" pitchFamily="34" charset="0"/>
                        </a:rPr>
                        <a:t>ถ้ามี)</a:t>
                      </a:r>
                      <a:endParaRPr lang="th-TH" sz="900" kern="1200" baseline="0" dirty="0" smtClean="0">
                        <a:effectLst/>
                        <a:latin typeface="Tahoma" panose="020B0604030504040204" pitchFamily="34" charset="0"/>
                        <a:ea typeface="Tahoma" panose="020B0604030504040204" pitchFamily="34" charset="0"/>
                        <a:cs typeface="Tahoma" panose="020B0604030504040204" pitchFamily="34" charset="0"/>
                      </a:endParaRPr>
                    </a:p>
                    <a:p>
                      <a:pPr marL="228600" lvl="0" indent="-228600">
                        <a:buFont typeface="+mj-lt"/>
                        <a:buAutoNum type="arabicPeriod"/>
                      </a:pPr>
                      <a:r>
                        <a:rPr lang="th-TH"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การบริหารจัดการและพัฒนานวัตกรรมในการให้บริการประชาชนหรือหน่วยงานของรัฐ </a:t>
                      </a:r>
                      <a:endParaRPr lang="en-US"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p>
                      <a:pPr marL="228600" lvl="0" indent="-228600">
                        <a:buFont typeface="+mj-lt"/>
                        <a:buAutoNum type="arabicPeriod"/>
                      </a:pPr>
                      <a:r>
                        <a:rPr lang="th-TH"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การจัดการข้อร้องเรียนหรือเรื่องราวร้องทุกข์ </a:t>
                      </a:r>
                      <a:r>
                        <a:rPr lang="en-US"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th-TH" sz="9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ถ้ามี)</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lang="th-TH" sz="900" kern="1200" dirty="0" smtClean="0">
                          <a:solidFill>
                            <a:schemeClr val="accent2">
                              <a:lumMod val="50000"/>
                            </a:schemeClr>
                          </a:solidFill>
                          <a:effectLst/>
                          <a:latin typeface="Tahoma" panose="020B0604030504040204" pitchFamily="34" charset="0"/>
                          <a:ea typeface="Tahoma" panose="020B0604030504040204" pitchFamily="34" charset="0"/>
                          <a:cs typeface="Tahoma" panose="020B0604030504040204" pitchFamily="34" charset="0"/>
                        </a:rPr>
                        <a:t>ประสิทธิภาพการเบิกจ่ายงบประมาณ (บังคับ)</a:t>
                      </a: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800"/>
                        </a:spcAft>
                        <a:buClrTx/>
                        <a:buSzTx/>
                        <a:buFont typeface="+mj-lt"/>
                        <a:buNone/>
                        <a:tabLst/>
                        <a:defRPr/>
                      </a:pPr>
                      <a:r>
                        <a:rPr lang="th-TH"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ไม่เกิน </a:t>
                      </a:r>
                      <a:r>
                        <a:rPr lang="en-US"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3</a:t>
                      </a:r>
                      <a:r>
                        <a:rPr lang="en-US"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ตัวชี้วัด</a:t>
                      </a: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894677">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233363" marR="0" lvl="0" indent="-233363" algn="l" defTabSz="914400" rtl="0" eaLnBrk="1" fontAlgn="auto" latinLnBrk="0" hangingPunct="1">
                        <a:lnSpc>
                          <a:spcPct val="115000"/>
                        </a:lnSpc>
                        <a:spcBef>
                          <a:spcPts val="0"/>
                        </a:spcBef>
                        <a:spcAft>
                          <a:spcPts val="0"/>
                        </a:spcAft>
                        <a:buClrTx/>
                        <a:buSzTx/>
                        <a:buFont typeface="+mj-lt"/>
                        <a:buAutoNum type="arabicPeriod" startAt="5"/>
                        <a:tabLst>
                          <a:tab pos="169863" algn="l"/>
                        </a:tabLst>
                        <a:defRPr/>
                      </a:pP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ศักยภาพ</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ในการเป็นส่วนราชการที่มีความสำคัญเชิงยุทธศาสตร์</a:t>
                      </a:r>
                      <a:r>
                        <a:rPr lang="th-TH" sz="900" b="1" dirty="0">
                          <a:effectLst/>
                          <a:latin typeface="Tahoma" panose="020B0604030504040204" pitchFamily="34" charset="0"/>
                          <a:ea typeface="Tahoma" panose="020B0604030504040204" pitchFamily="34" charset="0"/>
                          <a:cs typeface="Tahoma" panose="020B0604030504040204" pitchFamily="34" charset="0"/>
                        </a:rPr>
                        <a:t>เพื่อการพัฒนาประเทศ ตามแผนหรือนโยบายระดับชาติ นโยบายของรัฐบาล </a:t>
                      </a:r>
                      <a:r>
                        <a:rPr lang="th-TH" sz="900" b="1" dirty="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(Potential </a:t>
                      </a:r>
                      <a:r>
                        <a:rPr lang="th-TH" sz="900" b="1" dirty="0" smtClean="0">
                          <a:solidFill>
                            <a:schemeClr val="accent1">
                              <a:lumMod val="50000"/>
                            </a:schemeClr>
                          </a:solidFill>
                          <a:effectLst/>
                          <a:latin typeface="Tahoma" panose="020B0604030504040204" pitchFamily="34" charset="0"/>
                          <a:ea typeface="Tahoma" panose="020B0604030504040204" pitchFamily="34" charset="0"/>
                          <a:cs typeface="Tahoma" panose="020B0604030504040204" pitchFamily="34" charset="0"/>
                        </a:rPr>
                        <a:t>Base) </a:t>
                      </a:r>
                      <a:r>
                        <a:rPr lang="th-TH" sz="900" b="1" dirty="0">
                          <a:effectLst/>
                          <a:latin typeface="Tahoma" panose="020B0604030504040204" pitchFamily="34" charset="0"/>
                          <a:ea typeface="Tahoma" panose="020B0604030504040204" pitchFamily="34" charset="0"/>
                          <a:cs typeface="Tahoma" panose="020B0604030504040204" pitchFamily="34" charset="0"/>
                        </a:rPr>
                        <a:t>ประกอบกับผลการประเมินโดยองค์กรภายในและภายนอก</a:t>
                      </a:r>
                      <a:r>
                        <a:rPr lang="th-TH" sz="900" b="1" dirty="0" smtClean="0">
                          <a:effectLst/>
                          <a:latin typeface="Tahoma" panose="020B0604030504040204" pitchFamily="34" charset="0"/>
                          <a:ea typeface="Tahoma" panose="020B0604030504040204" pitchFamily="34" charset="0"/>
                          <a:cs typeface="Tahoma" panose="020B0604030504040204" pitchFamily="34" charset="0"/>
                        </a:rPr>
                        <a:t>ประเทศ       </a:t>
                      </a:r>
                      <a:r>
                        <a:rPr lang="en-US" sz="900" b="1" dirty="0" smtClean="0">
                          <a:effectLst/>
                          <a:latin typeface="Tahoma" panose="020B0604030504040204" pitchFamily="34" charset="0"/>
                          <a:ea typeface="Tahoma" panose="020B0604030504040204" pitchFamily="34" charset="0"/>
                          <a:cs typeface="Tahoma" panose="020B0604030504040204" pitchFamily="34" charset="0"/>
                        </a:rPr>
                        <a:t>                      </a:t>
                      </a:r>
                      <a:r>
                        <a:rPr lang="th-TH" sz="900" b="1" dirty="0" smtClean="0">
                          <a:effectLst/>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15000"/>
                        </a:lnSpc>
                        <a:spcBef>
                          <a:spcPts val="0"/>
                        </a:spcBef>
                        <a:spcAft>
                          <a:spcPts val="0"/>
                        </a:spcAft>
                        <a:buClrTx/>
                        <a:buSzTx/>
                        <a:buFont typeface="+mj-lt"/>
                        <a:buNone/>
                        <a:tabLst>
                          <a:tab pos="169863" algn="l"/>
                        </a:tabLst>
                        <a:defRPr/>
                      </a:pPr>
                      <a:r>
                        <a:rPr lang="th-TH" sz="900" b="1" i="1" dirty="0" smtClean="0">
                          <a:effectLst/>
                          <a:latin typeface="Tahoma" panose="020B0604030504040204" pitchFamily="34" charset="0"/>
                          <a:ea typeface="Tahoma" panose="020B0604030504040204" pitchFamily="34" charset="0"/>
                          <a:cs typeface="Tahoma" panose="020B0604030504040204" pitchFamily="34" charset="0"/>
                        </a:rPr>
                        <a:t>      </a:t>
                      </a:r>
                      <a:endParaRPr lang="th-TH" sz="900" b="0" i="1" u="sng" dirty="0">
                        <a:solidFill>
                          <a:schemeClr val="tx1"/>
                        </a:solidFill>
                        <a:effectLst/>
                        <a:latin typeface="Tahoma" pitchFamily="34" charset="0"/>
                        <a:ea typeface="Tahoma" pitchFamily="34" charset="0"/>
                        <a:cs typeface="Tahoma"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lvl1pPr marL="0" algn="l" defTabSz="914400" rtl="0" eaLnBrk="1" latinLnBrk="0" hangingPunct="1">
                        <a:defRPr sz="2800" kern="1200">
                          <a:solidFill>
                            <a:schemeClr val="dk1"/>
                          </a:solidFill>
                          <a:latin typeface="Calibri"/>
                        </a:defRPr>
                      </a:lvl1pPr>
                      <a:lvl2pPr marL="457200" algn="l" defTabSz="914400" rtl="0" eaLnBrk="1" latinLnBrk="0" hangingPunct="1">
                        <a:defRPr sz="2800" kern="1200">
                          <a:solidFill>
                            <a:schemeClr val="dk1"/>
                          </a:solidFill>
                          <a:latin typeface="Calibri"/>
                        </a:defRPr>
                      </a:lvl2pPr>
                      <a:lvl3pPr marL="914400" algn="l" defTabSz="914400" rtl="0" eaLnBrk="1" latinLnBrk="0" hangingPunct="1">
                        <a:defRPr sz="2800" kern="1200">
                          <a:solidFill>
                            <a:schemeClr val="dk1"/>
                          </a:solidFill>
                          <a:latin typeface="Calibri"/>
                        </a:defRPr>
                      </a:lvl3pPr>
                      <a:lvl4pPr marL="1371600" algn="l" defTabSz="914400" rtl="0" eaLnBrk="1" latinLnBrk="0" hangingPunct="1">
                        <a:defRPr sz="2800" kern="1200">
                          <a:solidFill>
                            <a:schemeClr val="dk1"/>
                          </a:solidFill>
                          <a:latin typeface="Calibri"/>
                        </a:defRPr>
                      </a:lvl4pPr>
                      <a:lvl5pPr marL="1828800" algn="l" defTabSz="914400" rtl="0" eaLnBrk="1" latinLnBrk="0" hangingPunct="1">
                        <a:defRPr sz="2800" kern="1200">
                          <a:solidFill>
                            <a:schemeClr val="dk1"/>
                          </a:solidFill>
                          <a:latin typeface="Calibri"/>
                        </a:defRPr>
                      </a:lvl5pPr>
                      <a:lvl6pPr marL="2286000" algn="l" defTabSz="914400" rtl="0" eaLnBrk="1" latinLnBrk="0" hangingPunct="1">
                        <a:defRPr sz="2800" kern="1200">
                          <a:solidFill>
                            <a:schemeClr val="dk1"/>
                          </a:solidFill>
                          <a:latin typeface="Calibri"/>
                        </a:defRPr>
                      </a:lvl6pPr>
                      <a:lvl7pPr marL="2743200" algn="l" defTabSz="914400" rtl="0" eaLnBrk="1" latinLnBrk="0" hangingPunct="1">
                        <a:defRPr sz="2800" kern="1200">
                          <a:solidFill>
                            <a:schemeClr val="dk1"/>
                          </a:solidFill>
                          <a:latin typeface="Calibri"/>
                        </a:defRPr>
                      </a:lvl7pPr>
                      <a:lvl8pPr marL="3200400" algn="l" defTabSz="914400" rtl="0" eaLnBrk="1" latinLnBrk="0" hangingPunct="1">
                        <a:defRPr sz="2800" kern="1200">
                          <a:solidFill>
                            <a:schemeClr val="dk1"/>
                          </a:solidFill>
                          <a:latin typeface="Calibri"/>
                        </a:defRPr>
                      </a:lvl8pPr>
                      <a:lvl9pPr marL="3657600" algn="l" defTabSz="914400" rtl="0" eaLnBrk="1" latinLnBrk="0" hangingPunct="1">
                        <a:defRPr sz="2800" kern="1200">
                          <a:solidFill>
                            <a:schemeClr val="dk1"/>
                          </a:solidFill>
                          <a:latin typeface="Calibri"/>
                        </a:defRPr>
                      </a:lvl9pPr>
                    </a:lstStyle>
                    <a:p>
                      <a:pPr marL="174625" marR="0" lvl="0" indent="-174625" algn="l" defTabSz="914400" rtl="0" eaLnBrk="1" fontAlgn="auto" latinLnBrk="0" hangingPunct="1">
                        <a:lnSpc>
                          <a:spcPct val="100000"/>
                        </a:lnSpc>
                        <a:spcBef>
                          <a:spcPts val="0"/>
                        </a:spcBef>
                        <a:spcAft>
                          <a:spcPts val="0"/>
                        </a:spcAft>
                        <a:buClrTx/>
                        <a:buSzTx/>
                        <a:buFont typeface="+mj-lt"/>
                        <a:buAutoNum type="arabicPeriod"/>
                        <a:tabLst/>
                        <a:defRPr/>
                      </a:pPr>
                      <a: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การจัดทำและดำเนินการตามแผนการขับเคลื่อน ยุทธศาสตร์ชาติ </a:t>
                      </a:r>
                      <a:r>
                        <a:rPr lang="th-TH"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(บังคับ)</a:t>
                      </a:r>
                      <a:endParaRPr lang="en-US"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p>
                      <a:pPr marL="442913" lvl="1" indent="-257175">
                        <a:buFont typeface="+mj-lt"/>
                        <a:buAutoNum type="arabicParenR"/>
                      </a:pPr>
                      <a: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การจัดทำแผนการขับเคลื่อนยุทธศาสตร์ชาติ ตามภารกิจ/บทบาท</a:t>
                      </a:r>
                      <a:r>
                        <a:rPr lang="en-US"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ของ</a:t>
                      </a:r>
                      <a:b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br>
                      <a: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ส่วนราชการ</a:t>
                      </a:r>
                      <a:endParaRPr lang="en-US"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p>
                      <a:pPr marL="442913" marR="0" lvl="1" indent="-257175" algn="l" defTabSz="914400" rtl="0" eaLnBrk="1" fontAlgn="auto" latinLnBrk="0" hangingPunct="1">
                        <a:lnSpc>
                          <a:spcPct val="100000"/>
                        </a:lnSpc>
                        <a:spcBef>
                          <a:spcPts val="0"/>
                        </a:spcBef>
                        <a:spcAft>
                          <a:spcPts val="0"/>
                        </a:spcAft>
                        <a:buClrTx/>
                        <a:buSzTx/>
                        <a:buFont typeface="+mj-lt"/>
                        <a:buAutoNum type="arabicParenR"/>
                        <a:tabLst/>
                        <a:defRPr/>
                      </a:pPr>
                      <a:r>
                        <a:rPr lang="th-TH"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ผลงานที่เกิดขึ้นจริงในแต่ละไตรมาส</a:t>
                      </a:r>
                      <a:r>
                        <a:rPr lang="en-US" sz="900" dirty="0" smtClean="0">
                          <a:solidFill>
                            <a:schemeClr val="tx1">
                              <a:lumMod val="95000"/>
                              <a:lumOff val="5000"/>
                            </a:schemeClr>
                          </a:solidFill>
                          <a:latin typeface="Tahoma" panose="020B0604030504040204" pitchFamily="34" charset="0"/>
                          <a:ea typeface="Tahoma" panose="020B0604030504040204" pitchFamily="34" charset="0"/>
                          <a:cs typeface="Tahoma" panose="020B0604030504040204" pitchFamily="34" charset="0"/>
                        </a:rPr>
                        <a:t> </a:t>
                      </a:r>
                      <a:r>
                        <a:rPr lang="th-TH"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รวมทั้งผลการประเมินจากองค์กรภายใน</a:t>
                      </a:r>
                      <a:br>
                        <a:rPr lang="th-TH"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br>
                      <a:r>
                        <a:rPr lang="th-TH"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หรือภายนอกประเทศ</a:t>
                      </a:r>
                      <a:r>
                        <a:rPr lang="en-US"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r>
                        <a:rPr lang="th-TH"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ถ้ามี)</a:t>
                      </a:r>
                      <a:endParaRPr lang="en-US" sz="900" kern="120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800"/>
                        </a:spcAft>
                        <a:buClrTx/>
                        <a:buSzTx/>
                        <a:buFont typeface="+mj-lt"/>
                        <a:buNone/>
                        <a:tabLst/>
                        <a:defRPr/>
                      </a:pPr>
                      <a:r>
                        <a:rPr lang="th-TH"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900" b="1"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1</a:t>
                      </a:r>
                      <a:r>
                        <a:rPr lang="en-US"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900" b="1"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ตัวชี้วัด</a:t>
                      </a:r>
                    </a:p>
                  </a:txBody>
                  <a:tcPr marL="23075" marR="23075"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5"/>
                  </a:ext>
                </a:extLst>
              </a:tr>
            </a:tbl>
          </a:graphicData>
        </a:graphic>
      </p:graphicFrame>
      <p:sp>
        <p:nvSpPr>
          <p:cNvPr id="11" name="Rectangle 10"/>
          <p:cNvSpPr/>
          <p:nvPr/>
        </p:nvSpPr>
        <p:spPr>
          <a:xfrm>
            <a:off x="39948" y="690955"/>
            <a:ext cx="9071992" cy="826573"/>
          </a:xfrm>
          <a:prstGeom prst="rect">
            <a:avLst/>
          </a:prstGeom>
        </p:spPr>
        <p:txBody>
          <a:bodyPr wrap="square">
            <a:spAutoFit/>
          </a:bodyPr>
          <a:lstStyle/>
          <a:p>
            <a:pPr algn="thaiDist" fontAlgn="base">
              <a:lnSpc>
                <a:spcPts val="2000"/>
              </a:lnSpc>
              <a:spcBef>
                <a:spcPts val="600"/>
              </a:spcBef>
              <a:spcAft>
                <a:spcPct val="0"/>
              </a:spcAft>
              <a:defRPr/>
            </a:pPr>
            <a:r>
              <a:rPr lang="th-TH" altLang="en-US" sz="1100" b="1" dirty="0" smtClean="0">
                <a:solidFill>
                  <a:prstClr val="black"/>
                </a:solidFill>
                <a:latin typeface="Tahoma" panose="020B0604030504040204" pitchFamily="34" charset="0"/>
                <a:cs typeface="Tahoma" panose="020B0604030504040204" pitchFamily="34" charset="0"/>
              </a:rPr>
              <a:t>            ใช้</a:t>
            </a:r>
            <a:r>
              <a:rPr lang="th-TH" altLang="en-US" sz="1100" b="1" dirty="0">
                <a:solidFill>
                  <a:schemeClr val="accent2">
                    <a:lumMod val="50000"/>
                  </a:schemeClr>
                </a:solidFill>
                <a:latin typeface="Tahoma" panose="020B0604030504040204" pitchFamily="34" charset="0"/>
                <a:cs typeface="Tahoma" panose="020B0604030504040204" pitchFamily="34" charset="0"/>
              </a:rPr>
              <a:t>การประเมินส่วนราชการตามมาตรการปรับปรุงประสิทธิภาพในการปฏิบัติราชการแทนการจัดทำคำรับรองการปฏิบัติ</a:t>
            </a:r>
            <a:r>
              <a:rPr lang="th-TH" altLang="en-US" sz="1100" b="1" dirty="0" smtClean="0">
                <a:solidFill>
                  <a:schemeClr val="accent2">
                    <a:lumMod val="50000"/>
                  </a:schemeClr>
                </a:solidFill>
                <a:latin typeface="Tahoma" panose="020B0604030504040204" pitchFamily="34" charset="0"/>
                <a:cs typeface="Tahoma" panose="020B0604030504040204" pitchFamily="34" charset="0"/>
              </a:rPr>
              <a:t>ราชการ</a:t>
            </a:r>
            <a:r>
              <a:rPr lang="th-TH" altLang="en-US" sz="1100" b="1" dirty="0" smtClean="0">
                <a:solidFill>
                  <a:srgbClr val="FF0000"/>
                </a:solidFill>
                <a:latin typeface="Tahoma" panose="020B0604030504040204" pitchFamily="34" charset="0"/>
                <a:cs typeface="Tahoma" panose="020B0604030504040204" pitchFamily="34" charset="0"/>
              </a:rPr>
              <a:t/>
            </a:r>
            <a:br>
              <a:rPr lang="th-TH" altLang="en-US" sz="1100" b="1" dirty="0" smtClean="0">
                <a:solidFill>
                  <a:srgbClr val="FF0000"/>
                </a:solidFill>
                <a:latin typeface="Tahoma" panose="020B0604030504040204" pitchFamily="34" charset="0"/>
                <a:cs typeface="Tahoma" panose="020B0604030504040204" pitchFamily="34" charset="0"/>
              </a:rPr>
            </a:br>
            <a:r>
              <a:rPr lang="th-TH" altLang="en-US" sz="1100" b="1" dirty="0" smtClean="0">
                <a:solidFill>
                  <a:prstClr val="black"/>
                </a:solidFill>
                <a:latin typeface="Tahoma" panose="020B0604030504040204" pitchFamily="34" charset="0"/>
                <a:cs typeface="Tahoma" panose="020B0604030504040204" pitchFamily="34" charset="0"/>
              </a:rPr>
              <a:t>เป็น</a:t>
            </a:r>
            <a:r>
              <a:rPr lang="th-TH" altLang="en-US" sz="1100" b="1" dirty="0">
                <a:solidFill>
                  <a:prstClr val="black"/>
                </a:solidFill>
                <a:latin typeface="Tahoma" panose="020B0604030504040204" pitchFamily="34" charset="0"/>
                <a:cs typeface="Tahoma" panose="020B0604030504040204" pitchFamily="34" charset="0"/>
              </a:rPr>
              <a:t>ลายลักษณ์</a:t>
            </a:r>
            <a:r>
              <a:rPr lang="th-TH" altLang="en-US" sz="1200" b="1" dirty="0">
                <a:solidFill>
                  <a:prstClr val="black"/>
                </a:solidFill>
                <a:latin typeface="Tahoma" panose="020B0604030504040204" pitchFamily="34" charset="0"/>
                <a:cs typeface="Tahoma" panose="020B0604030504040204" pitchFamily="34" charset="0"/>
              </a:rPr>
              <a:t>อักษร</a:t>
            </a:r>
            <a:r>
              <a:rPr lang="th-TH" altLang="en-US" sz="1100" b="1" dirty="0">
                <a:solidFill>
                  <a:prstClr val="black"/>
                </a:solidFill>
                <a:latin typeface="Tahoma" panose="020B0604030504040204" pitchFamily="34" charset="0"/>
                <a:cs typeface="Tahoma" panose="020B0604030504040204" pitchFamily="34" charset="0"/>
              </a:rPr>
              <a:t> เพื่อให้สามารถใช้เป็นเครื่องมือในการขับเคลื่อนนโยบายสำคัญของรัฐบาล  สามารถนำผลงานไปใช้ประกอบการให้</a:t>
            </a:r>
            <a:r>
              <a:rPr lang="th-TH" altLang="en-US" sz="1100" b="1" dirty="0" smtClean="0">
                <a:solidFill>
                  <a:prstClr val="black"/>
                </a:solidFill>
                <a:latin typeface="Tahoma" panose="020B0604030504040204" pitchFamily="34" charset="0"/>
                <a:cs typeface="Tahoma" panose="020B0604030504040204" pitchFamily="34" charset="0"/>
              </a:rPr>
              <a:t>คุณให้</a:t>
            </a:r>
            <a:r>
              <a:rPr lang="th-TH" altLang="en-US" sz="1100" b="1" dirty="0">
                <a:solidFill>
                  <a:prstClr val="black"/>
                </a:solidFill>
                <a:latin typeface="Tahoma" panose="020B0604030504040204" pitchFamily="34" charset="0"/>
                <a:cs typeface="Tahoma" panose="020B0604030504040204" pitchFamily="34" charset="0"/>
              </a:rPr>
              <a:t>โทษต่อหน่วยงานและผู้บริหาร ลดความซ้ำซ้อนและภาระต่อส่วนราชการ โดยปรับกรอบการประเมินผล และระยะเวลาในการ</a:t>
            </a:r>
            <a:r>
              <a:rPr lang="th-TH" altLang="en-US" sz="1100" b="1" dirty="0" smtClean="0">
                <a:solidFill>
                  <a:prstClr val="black"/>
                </a:solidFill>
                <a:latin typeface="Tahoma" panose="020B0604030504040204" pitchFamily="34" charset="0"/>
                <a:cs typeface="Tahoma" panose="020B0604030504040204" pitchFamily="34" charset="0"/>
              </a:rPr>
              <a:t>ประเมิน ดังนี้</a:t>
            </a:r>
            <a:endParaRPr lang="en-US" altLang="en-US" sz="1100" b="1" dirty="0">
              <a:solidFill>
                <a:prstClr val="black"/>
              </a:solidFill>
              <a:latin typeface="Tahoma" panose="020B0604030504040204" pitchFamily="34" charset="0"/>
              <a:cs typeface="Tahoma" panose="020B0604030504040204" pitchFamily="34" charset="0"/>
            </a:endParaRPr>
          </a:p>
        </p:txBody>
      </p:sp>
      <p:sp>
        <p:nvSpPr>
          <p:cNvPr id="7" name="Slide Number Placeholder 1"/>
          <p:cNvSpPr>
            <a:spLocks noGrp="1"/>
          </p:cNvSpPr>
          <p:nvPr>
            <p:ph type="sldNum" sz="quarter" idx="12"/>
          </p:nvPr>
        </p:nvSpPr>
        <p:spPr>
          <a:xfrm>
            <a:off x="7014592" y="6381328"/>
            <a:ext cx="2057400" cy="365125"/>
          </a:xfrm>
        </p:spPr>
        <p:txBody>
          <a:bodyPr/>
          <a:lstStyle/>
          <a:p>
            <a:pPr>
              <a:defRPr/>
            </a:pPr>
            <a:r>
              <a:rPr lang="en-US" altLang="th-TH" dirty="0" smtClean="0"/>
              <a:t>6</a:t>
            </a:r>
            <a:endParaRPr lang="th-TH" altLang="th-TH" dirty="0"/>
          </a:p>
        </p:txBody>
      </p:sp>
      <p:sp>
        <p:nvSpPr>
          <p:cNvPr id="3" name="TextBox 2"/>
          <p:cNvSpPr txBox="1"/>
          <p:nvPr/>
        </p:nvSpPr>
        <p:spPr>
          <a:xfrm>
            <a:off x="9176534" y="3861048"/>
            <a:ext cx="2464136" cy="1785104"/>
          </a:xfrm>
          <a:prstGeom prst="rect">
            <a:avLst/>
          </a:prstGeom>
          <a:noFill/>
        </p:spPr>
        <p:txBody>
          <a:bodyPr wrap="none" rtlCol="0">
            <a:spAutoFit/>
          </a:bodyPr>
          <a:lstStyle/>
          <a:p>
            <a:r>
              <a:rPr lang="th-TH" sz="1000" dirty="0" smtClean="0">
                <a:latin typeface="Tahoma" panose="020B0604030504040204" pitchFamily="34" charset="0"/>
                <a:ea typeface="Tahoma" panose="020B0604030504040204" pitchFamily="34" charset="0"/>
                <a:cs typeface="Tahoma" panose="020B0604030504040204" pitchFamily="34" charset="0"/>
              </a:rPr>
              <a:t>มีการจัดตั้งบริษัทประชารัฐรักสามัคคี </a:t>
            </a:r>
          </a:p>
          <a:p>
            <a:r>
              <a:rPr lang="th-TH" sz="1000" dirty="0" smtClean="0">
                <a:latin typeface="Tahoma" panose="020B0604030504040204" pitchFamily="34" charset="0"/>
                <a:ea typeface="Tahoma" panose="020B0604030504040204" pitchFamily="34" charset="0"/>
                <a:cs typeface="Tahoma" panose="020B0604030504040204" pitchFamily="34" charset="0"/>
              </a:rPr>
              <a:t>ประเทศไทยจำกัด </a:t>
            </a:r>
            <a:r>
              <a:rPr lang="en-US" sz="1000" dirty="0" smtClean="0">
                <a:latin typeface="Tahoma" panose="020B0604030504040204" pitchFamily="34" charset="0"/>
                <a:ea typeface="Tahoma" panose="020B0604030504040204" pitchFamily="34" charset="0"/>
                <a:cs typeface="Tahoma" panose="020B0604030504040204" pitchFamily="34" charset="0"/>
              </a:rPr>
              <a:t>76</a:t>
            </a:r>
            <a:r>
              <a:rPr lang="th-TH" sz="1000" dirty="0" smtClean="0">
                <a:latin typeface="Tahoma" panose="020B0604030504040204" pitchFamily="34" charset="0"/>
                <a:ea typeface="Tahoma" panose="020B0604030504040204" pitchFamily="34" charset="0"/>
                <a:cs typeface="Tahoma" panose="020B0604030504040204" pitchFamily="34" charset="0"/>
              </a:rPr>
              <a:t> จว (ธค </a:t>
            </a:r>
            <a:r>
              <a:rPr lang="en-US" sz="1000" dirty="0" smtClean="0">
                <a:latin typeface="Tahoma" panose="020B0604030504040204" pitchFamily="34" charset="0"/>
                <a:ea typeface="Tahoma" panose="020B0604030504040204" pitchFamily="34" charset="0"/>
                <a:cs typeface="Tahoma" panose="020B0604030504040204" pitchFamily="34" charset="0"/>
              </a:rPr>
              <a:t>59</a:t>
            </a:r>
            <a:r>
              <a:rPr lang="th-TH" sz="1000" dirty="0" smtClean="0">
                <a:latin typeface="Tahoma" panose="020B0604030504040204" pitchFamily="34" charset="0"/>
                <a:ea typeface="Tahoma" panose="020B0604030504040204" pitchFamily="34" charset="0"/>
                <a:cs typeface="Tahoma" panose="020B0604030504040204" pitchFamily="34" charset="0"/>
              </a:rPr>
              <a:t>)</a:t>
            </a:r>
          </a:p>
          <a:p>
            <a:r>
              <a:rPr lang="th-TH" sz="1000" dirty="0" smtClean="0">
                <a:latin typeface="Tahoma" panose="020B0604030504040204" pitchFamily="34" charset="0"/>
                <a:ea typeface="Tahoma" panose="020B0604030504040204" pitchFamily="34" charset="0"/>
                <a:cs typeface="Tahoma" panose="020B0604030504040204" pitchFamily="34" charset="0"/>
              </a:rPr>
              <a:t>ดำเนินการแล้ว ที่ ภูเก็ต  เพชรบุรี </a:t>
            </a:r>
          </a:p>
          <a:p>
            <a:r>
              <a:rPr lang="th-TH" sz="1000" dirty="0" smtClean="0">
                <a:latin typeface="Tahoma" panose="020B0604030504040204" pitchFamily="34" charset="0"/>
                <a:ea typeface="Tahoma" panose="020B0604030504040204" pitchFamily="34" charset="0"/>
                <a:cs typeface="Tahoma" panose="020B0604030504040204" pitchFamily="34" charset="0"/>
              </a:rPr>
              <a:t>อุดร เชียงใหม่ </a:t>
            </a:r>
          </a:p>
          <a:p>
            <a:endParaRPr lang="th-TH" sz="1000" dirty="0">
              <a:latin typeface="Tahoma" panose="020B0604030504040204" pitchFamily="34" charset="0"/>
              <a:ea typeface="Tahoma" panose="020B0604030504040204" pitchFamily="34" charset="0"/>
              <a:cs typeface="Tahoma" panose="020B0604030504040204" pitchFamily="34" charset="0"/>
            </a:endParaRPr>
          </a:p>
          <a:p>
            <a:r>
              <a:rPr lang="th-TH" sz="1000" dirty="0" smtClean="0">
                <a:latin typeface="Tahoma" panose="020B0604030504040204" pitchFamily="34" charset="0"/>
                <a:ea typeface="Tahoma" panose="020B0604030504040204" pitchFamily="34" charset="0"/>
                <a:cs typeface="Tahoma" panose="020B0604030504040204" pitchFamily="34" charset="0"/>
              </a:rPr>
              <a:t>จัดการความรู้ ส้งเสริมการพัฒนาสินค้า</a:t>
            </a:r>
          </a:p>
          <a:p>
            <a:r>
              <a:rPr lang="th-TH" sz="1000" dirty="0" smtClean="0">
                <a:latin typeface="Tahoma" panose="020B0604030504040204" pitchFamily="34" charset="0"/>
                <a:ea typeface="Tahoma" panose="020B0604030504040204" pitchFamily="34" charset="0"/>
                <a:cs typeface="Tahoma" panose="020B0604030504040204" pitchFamily="34" charset="0"/>
              </a:rPr>
              <a:t>รูปลักษณ์ผลิตภัณฑ์ ตราสินค้า มาตรฐานการ</a:t>
            </a:r>
          </a:p>
          <a:p>
            <a:r>
              <a:rPr lang="th-TH" sz="1000" dirty="0" smtClean="0">
                <a:latin typeface="Tahoma" panose="020B0604030504040204" pitchFamily="34" charset="0"/>
                <a:ea typeface="Tahoma" panose="020B0604030504040204" pitchFamily="34" charset="0"/>
                <a:cs typeface="Tahoma" panose="020B0604030504040204" pitchFamily="34" charset="0"/>
              </a:rPr>
              <a:t>รับรองสินค้า สร้างมูลค่าเพิ่ม หาช่องทางการ</a:t>
            </a:r>
          </a:p>
          <a:p>
            <a:r>
              <a:rPr lang="th-TH" sz="1000" dirty="0" smtClean="0">
                <a:latin typeface="Tahoma" panose="020B0604030504040204" pitchFamily="34" charset="0"/>
                <a:ea typeface="Tahoma" panose="020B0604030504040204" pitchFamily="34" charset="0"/>
                <a:cs typeface="Tahoma" panose="020B0604030504040204" pitchFamily="34" charset="0"/>
              </a:rPr>
              <a:t>ตลาด </a:t>
            </a:r>
          </a:p>
          <a:p>
            <a:endParaRPr lang="th-TH" sz="1000" dirty="0">
              <a:latin typeface="Tahoma" panose="020B0604030504040204" pitchFamily="34" charset="0"/>
              <a:ea typeface="Tahoma" panose="020B0604030504040204" pitchFamily="34" charset="0"/>
              <a:cs typeface="Tahoma" panose="020B0604030504040204" pitchFamily="34" charset="0"/>
            </a:endParaRPr>
          </a:p>
          <a:p>
            <a:r>
              <a:rPr lang="th-TH" sz="1000" dirty="0" smtClean="0">
                <a:latin typeface="Tahoma" panose="020B0604030504040204" pitchFamily="34" charset="0"/>
                <a:ea typeface="Tahoma" panose="020B0604030504040204" pitchFamily="34" charset="0"/>
                <a:cs typeface="Tahoma" panose="020B0604030504040204" pitchFamily="34" charset="0"/>
              </a:rPr>
              <a:t>กลุ่มงานเกษตรแปรรูป และท่องเที่ยวชุมชน</a:t>
            </a:r>
            <a:endParaRPr lang="th-TH" sz="1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376650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0626" y="43542"/>
            <a:ext cx="8388424" cy="640945"/>
          </a:xfrm>
          <a:prstGeom prst="rect">
            <a:avLst/>
          </a:prstGeom>
        </p:spPr>
        <p:txBody>
          <a:bodyPr wrap="square">
            <a:spAutoFit/>
          </a:bodyPr>
          <a:lstStyle/>
          <a:p>
            <a:pPr>
              <a:lnSpc>
                <a:spcPct val="115000"/>
              </a:lnSpc>
              <a:spcBef>
                <a:spcPts val="600"/>
              </a:spcBef>
              <a:spcAft>
                <a:spcPts val="1000"/>
              </a:spcAft>
            </a:pPr>
            <a:r>
              <a:rPr lang="en-US"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การเปรียบเทียบความแตกต่างการประเมินส่วน</a:t>
            </a:r>
            <a:r>
              <a:rPr lang="th-TH" sz="1550" b="1" spc="-50" dirty="0">
                <a:solidFill>
                  <a:srgbClr val="000000"/>
                </a:solidFill>
                <a:latin typeface="Tahoma" panose="020B0604030504040204" pitchFamily="34" charset="0"/>
                <a:ea typeface="Tahoma" panose="020B0604030504040204" pitchFamily="34" charset="0"/>
                <a:cs typeface="Tahoma" panose="020B0604030504040204" pitchFamily="34" charset="0"/>
              </a:rPr>
              <a:t>ราชการตามมาตรการ</a:t>
            </a:r>
            <a: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ปรับปรุงประสิทธิภาพ</a:t>
            </a:r>
            <a:b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br>
            <a: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ใน</a:t>
            </a:r>
            <a:r>
              <a:rPr lang="th-TH" sz="1550" b="1" spc="-50" dirty="0">
                <a:solidFill>
                  <a:srgbClr val="000000"/>
                </a:solidFill>
                <a:latin typeface="Tahoma" panose="020B0604030504040204" pitchFamily="34" charset="0"/>
                <a:ea typeface="Tahoma" panose="020B0604030504040204" pitchFamily="34" charset="0"/>
                <a:cs typeface="Tahoma" panose="020B0604030504040204" pitchFamily="34" charset="0"/>
              </a:rPr>
              <a:t>การปฏิบัติราชการ (มาตรา </a:t>
            </a:r>
            <a:r>
              <a:rPr lang="en-US" sz="1550" b="1" spc="-50" dirty="0">
                <a:solidFill>
                  <a:srgbClr val="000000"/>
                </a:solidFill>
                <a:latin typeface="Tahoma" panose="020B0604030504040204" pitchFamily="34" charset="0"/>
                <a:ea typeface="Tahoma" panose="020B0604030504040204" pitchFamily="34" charset="0"/>
                <a:cs typeface="Tahoma" panose="020B0604030504040204" pitchFamily="34" charset="0"/>
              </a:rPr>
              <a:t>44</a:t>
            </a:r>
            <a: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 ระหว่างปีงบประมาณ พ.ศ. </a:t>
            </a:r>
            <a:r>
              <a:rPr lang="en-US"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2559</a:t>
            </a:r>
            <a:r>
              <a:rPr lang="th-TH"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 กับ ปีงบประมาณ พ.ศ. </a:t>
            </a:r>
            <a:r>
              <a:rPr lang="en-US" sz="1550" b="1" spc="-50" dirty="0" smtClean="0">
                <a:solidFill>
                  <a:srgbClr val="000000"/>
                </a:solidFill>
                <a:latin typeface="Tahoma" panose="020B0604030504040204" pitchFamily="34" charset="0"/>
                <a:ea typeface="Tahoma" panose="020B0604030504040204" pitchFamily="34" charset="0"/>
                <a:cs typeface="Tahoma" panose="020B0604030504040204" pitchFamily="34" charset="0"/>
              </a:rPr>
              <a:t>2560</a:t>
            </a:r>
            <a:endParaRPr lang="en-US" sz="1550" b="1" spc="-5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548775911"/>
              </p:ext>
            </p:extLst>
          </p:nvPr>
        </p:nvGraphicFramePr>
        <p:xfrm>
          <a:off x="251520" y="992461"/>
          <a:ext cx="8712968" cy="5100835"/>
        </p:xfrm>
        <a:graphic>
          <a:graphicData uri="http://schemas.openxmlformats.org/drawingml/2006/table">
            <a:tbl>
              <a:tblPr firstRow="1" bandRow="1">
                <a:tableStyleId>{F5AB1C69-6EDB-4FF4-983F-18BD219EF322}</a:tableStyleId>
              </a:tblPr>
              <a:tblGrid>
                <a:gridCol w="4319875">
                  <a:extLst>
                    <a:ext uri="{9D8B030D-6E8A-4147-A177-3AD203B41FA5}">
                      <a16:colId xmlns:a16="http://schemas.microsoft.com/office/drawing/2014/main" val="20000"/>
                    </a:ext>
                  </a:extLst>
                </a:gridCol>
                <a:gridCol w="4393093">
                  <a:extLst>
                    <a:ext uri="{9D8B030D-6E8A-4147-A177-3AD203B41FA5}">
                      <a16:colId xmlns:a16="http://schemas.microsoft.com/office/drawing/2014/main" val="20001"/>
                    </a:ext>
                  </a:extLst>
                </a:gridCol>
              </a:tblGrid>
              <a:tr h="420315">
                <a:tc gridSpan="2">
                  <a:txBody>
                    <a:bodyPr/>
                    <a:lstStyle/>
                    <a:p>
                      <a:pPr marL="0" marR="0" algn="ctr">
                        <a:lnSpc>
                          <a:spcPct val="115000"/>
                        </a:lnSpc>
                        <a:spcBef>
                          <a:spcPts val="600"/>
                        </a:spcBef>
                        <a:spcAft>
                          <a:spcPts val="1000"/>
                        </a:spcAft>
                      </a:pPr>
                      <a:r>
                        <a:rPr lang="th-TH" sz="1400" dirty="0" smtClean="0">
                          <a:effectLst/>
                          <a:latin typeface="Tahoma" panose="020B0604030504040204" pitchFamily="34" charset="0"/>
                          <a:ea typeface="Tahoma" panose="020B0604030504040204" pitchFamily="34" charset="0"/>
                          <a:cs typeface="Tahoma" panose="020B0604030504040204" pitchFamily="34" charset="0"/>
                        </a:rPr>
                        <a:t>ความแตกต่างระหว่างการประเมินส่วนราชการตามมาตรการปรับปรุงประสิทธิภาพ</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marL="0" marR="0" algn="ctr">
                        <a:lnSpc>
                          <a:spcPct val="115000"/>
                        </a:lnSpc>
                        <a:spcBef>
                          <a:spcPts val="0"/>
                        </a:spcBef>
                        <a:spcAft>
                          <a:spcPts val="1000"/>
                        </a:spcAft>
                      </a:pP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tc>
                <a:extLst>
                  <a:ext uri="{0D108BD9-81ED-4DB2-BD59-A6C34878D82A}">
                    <a16:rowId xmlns:a16="http://schemas.microsoft.com/office/drawing/2014/main" val="10000"/>
                  </a:ext>
                </a:extLst>
              </a:tr>
              <a:tr h="360040">
                <a:tc>
                  <a:txBody>
                    <a:bodyPr/>
                    <a:lstStyle/>
                    <a:p>
                      <a:pPr marL="914400" marR="111760" indent="-914400" algn="ctr">
                        <a:lnSpc>
                          <a:spcPct val="115000"/>
                        </a:lnSpc>
                        <a:spcBef>
                          <a:spcPts val="600"/>
                        </a:spcBef>
                        <a:spcAft>
                          <a:spcPts val="1000"/>
                        </a:spcAft>
                        <a:tabLst>
                          <a:tab pos="147320" algn="l"/>
                        </a:tabLst>
                      </a:pPr>
                      <a:r>
                        <a:rPr lang="th-TH" sz="1200" b="1" dirty="0" smtClean="0">
                          <a:effectLst/>
                          <a:latin typeface="Tahoma" panose="020B0604030504040204" pitchFamily="34" charset="0"/>
                          <a:ea typeface="Tahoma" panose="020B0604030504040204" pitchFamily="34" charset="0"/>
                          <a:cs typeface="Tahoma" panose="020B0604030504040204" pitchFamily="34" charset="0"/>
                        </a:rPr>
                        <a:t>ปี </a:t>
                      </a:r>
                      <a:r>
                        <a:rPr lang="en-US" sz="1200" b="1" dirty="0" smtClean="0">
                          <a:effectLst/>
                          <a:latin typeface="Tahoma" panose="020B0604030504040204" pitchFamily="34" charset="0"/>
                          <a:ea typeface="Tahoma" panose="020B0604030504040204" pitchFamily="34" charset="0"/>
                          <a:cs typeface="Tahoma" panose="020B0604030504040204" pitchFamily="34" charset="0"/>
                        </a:rPr>
                        <a:t>2559</a:t>
                      </a:r>
                      <a:endParaRPr lang="en-US" sz="1200" b="1"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01295" marR="20955" indent="-201295" algn="ctr">
                        <a:lnSpc>
                          <a:spcPct val="115000"/>
                        </a:lnSpc>
                        <a:spcBef>
                          <a:spcPts val="600"/>
                        </a:spcBef>
                        <a:spcAft>
                          <a:spcPts val="1000"/>
                        </a:spcAft>
                        <a:tabLst>
                          <a:tab pos="201295" algn="l"/>
                        </a:tabLst>
                      </a:pPr>
                      <a:r>
                        <a:rPr lang="th-TH" sz="1200" b="1" dirty="0" smtClean="0">
                          <a:effectLst/>
                          <a:latin typeface="Tahoma" panose="020B0604030504040204" pitchFamily="34" charset="0"/>
                          <a:ea typeface="Tahoma" panose="020B0604030504040204" pitchFamily="34" charset="0"/>
                          <a:cs typeface="Tahoma" panose="020B0604030504040204" pitchFamily="34" charset="0"/>
                        </a:rPr>
                        <a:t>ปี </a:t>
                      </a:r>
                      <a:r>
                        <a:rPr lang="en-US" sz="1200" b="1" dirty="0" smtClean="0">
                          <a:effectLst/>
                          <a:latin typeface="Tahoma" panose="020B0604030504040204" pitchFamily="34" charset="0"/>
                          <a:ea typeface="Tahoma" panose="020B0604030504040204" pitchFamily="34" charset="0"/>
                          <a:cs typeface="Tahoma" panose="020B0604030504040204" pitchFamily="34" charset="0"/>
                        </a:rPr>
                        <a:t>2560</a:t>
                      </a:r>
                      <a:endParaRPr lang="en-US" sz="1200" b="1"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368152">
                <a:tc>
                  <a:txBody>
                    <a:bodyPr/>
                    <a:lstStyle/>
                    <a:p>
                      <a:pPr marL="341313" marR="111760" lvl="1" indent="-231775" algn="thaiDist">
                        <a:lnSpc>
                          <a:spcPct val="115000"/>
                        </a:lnSpc>
                        <a:spcBef>
                          <a:spcPts val="600"/>
                        </a:spcBef>
                        <a:spcAft>
                          <a:spcPts val="1000"/>
                        </a:spcAft>
                        <a:buFont typeface="+mj-lt"/>
                        <a:buAutoNum type="arabicPeriod"/>
                        <a:tabLst>
                          <a:tab pos="341313"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ตัวชี้วัดสำหรับการประเมินในองค์ประกอบที่ </a:t>
                      </a:r>
                      <a:r>
                        <a:rPr lang="en-US" sz="1200" dirty="0" smtClean="0">
                          <a:effectLst/>
                          <a:latin typeface="Tahoma" panose="020B0604030504040204" pitchFamily="34" charset="0"/>
                          <a:ea typeface="Tahoma" panose="020B0604030504040204" pitchFamily="34" charset="0"/>
                          <a:cs typeface="Tahoma" panose="020B0604030504040204" pitchFamily="34" charset="0"/>
                        </a:rPr>
                        <a:t>1</a:t>
                      </a:r>
                      <a:r>
                        <a:rPr lang="th-TH" sz="1200" dirty="0" smtClean="0">
                          <a:effectLst/>
                          <a:latin typeface="Tahoma" panose="020B0604030504040204" pitchFamily="34" charset="0"/>
                          <a:ea typeface="Tahoma" panose="020B0604030504040204" pitchFamily="34" charset="0"/>
                          <a:cs typeface="Tahoma" panose="020B0604030504040204" pitchFamily="34" charset="0"/>
                        </a:rPr>
                        <a:t> ภารกิจหลักฯ (</a:t>
                      </a:r>
                      <a:r>
                        <a:rPr lang="en-US" sz="1200" dirty="0" smtClean="0">
                          <a:effectLst/>
                          <a:latin typeface="Tahoma" panose="020B0604030504040204" pitchFamily="34" charset="0"/>
                          <a:ea typeface="Tahoma" panose="020B0604030504040204" pitchFamily="34" charset="0"/>
                          <a:cs typeface="Tahoma" panose="020B0604030504040204" pitchFamily="34" charset="0"/>
                        </a:rPr>
                        <a:t>Functional</a:t>
                      </a:r>
                      <a:r>
                        <a:rPr lang="th-TH" sz="1200" dirty="0" smtClean="0">
                          <a:effectLst/>
                          <a:latin typeface="Tahoma" panose="020B0604030504040204" pitchFamily="34" charset="0"/>
                          <a:ea typeface="Tahoma" panose="020B0604030504040204" pitchFamily="34" charset="0"/>
                          <a:cs typeface="Tahoma" panose="020B0604030504040204" pitchFamily="34" charset="0"/>
                        </a:rPr>
                        <a:t>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Base</a:t>
                      </a:r>
                      <a:r>
                        <a:rPr lang="th-TH" sz="1200" dirty="0" smtClean="0">
                          <a:effectLst/>
                          <a:latin typeface="Tahoma" panose="020B0604030504040204" pitchFamily="34" charset="0"/>
                          <a:ea typeface="Tahoma" panose="020B0604030504040204" pitchFamily="34" charset="0"/>
                          <a:cs typeface="Tahoma" panose="020B0604030504040204" pitchFamily="34" charset="0"/>
                        </a:rPr>
                        <a:t>) มาจากการเชื่อมโยงตัวชี้วัดจากคำรับรองการปฏิบัติราชการฯ</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ประจำปีงบประมาณ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2559</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ที่ผ่านการ</a:t>
                      </a:r>
                      <a:br>
                        <a:rPr lang="th-TH" sz="1200" baseline="0" dirty="0" smtClean="0">
                          <a:effectLst/>
                          <a:latin typeface="Tahoma" panose="020B0604030504040204" pitchFamily="34" charset="0"/>
                          <a:ea typeface="Tahoma" panose="020B0604030504040204" pitchFamily="34" charset="0"/>
                          <a:cs typeface="Tahoma" panose="020B0604030504040204" pitchFamily="34" charset="0"/>
                        </a:rPr>
                      </a:b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เจรจาฯ จากคณะกรรมการเจรจาข้อตกลงฯ</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marR="20955" indent="-228600" algn="thaiDist" defTabSz="914400" rtl="0" eaLnBrk="1" fontAlgn="auto" latinLnBrk="0" hangingPunct="1">
                        <a:lnSpc>
                          <a:spcPct val="115000"/>
                        </a:lnSpc>
                        <a:spcBef>
                          <a:spcPts val="600"/>
                        </a:spcBef>
                        <a:spcAft>
                          <a:spcPts val="1000"/>
                        </a:spcAft>
                        <a:buClrTx/>
                        <a:buSzTx/>
                        <a:buFont typeface="+mj-lt"/>
                        <a:buAutoNum type="arabicPeriod"/>
                        <a:tabLst>
                          <a:tab pos="201295" algn="l"/>
                        </a:tabLst>
                        <a:defRPr/>
                      </a:pPr>
                      <a:r>
                        <a:rPr lang="th-TH" sz="1200" dirty="0" smtClean="0">
                          <a:effectLst/>
                          <a:latin typeface="Tahoma" panose="020B0604030504040204" pitchFamily="34" charset="0"/>
                          <a:ea typeface="Tahoma" panose="020B0604030504040204" pitchFamily="34" charset="0"/>
                          <a:cs typeface="Tahoma" panose="020B0604030504040204" pitchFamily="34" charset="0"/>
                        </a:rPr>
                        <a:t>ตัวชี้วัดสำหรับการประเมินในองค์ประกอบที่ </a:t>
                      </a:r>
                      <a:r>
                        <a:rPr lang="en-US" sz="1200" dirty="0" smtClean="0">
                          <a:effectLst/>
                          <a:latin typeface="Tahoma" panose="020B0604030504040204" pitchFamily="34" charset="0"/>
                          <a:ea typeface="Tahoma" panose="020B0604030504040204" pitchFamily="34" charset="0"/>
                          <a:cs typeface="Tahoma" panose="020B0604030504040204" pitchFamily="34" charset="0"/>
                        </a:rPr>
                        <a:t>1</a:t>
                      </a:r>
                      <a:r>
                        <a:rPr lang="th-TH" sz="1200" dirty="0" smtClean="0">
                          <a:effectLst/>
                          <a:latin typeface="Tahoma" panose="020B0604030504040204" pitchFamily="34" charset="0"/>
                          <a:ea typeface="Tahoma" panose="020B0604030504040204" pitchFamily="34" charset="0"/>
                          <a:cs typeface="Tahoma" panose="020B0604030504040204" pitchFamily="34" charset="0"/>
                        </a:rPr>
                        <a:t> ภารกิจหลักฯ (</a:t>
                      </a:r>
                      <a:r>
                        <a:rPr lang="en-US" sz="1200" dirty="0" smtClean="0">
                          <a:effectLst/>
                          <a:latin typeface="Tahoma" panose="020B0604030504040204" pitchFamily="34" charset="0"/>
                          <a:ea typeface="Tahoma" panose="020B0604030504040204" pitchFamily="34" charset="0"/>
                          <a:cs typeface="Tahoma" panose="020B0604030504040204" pitchFamily="34" charset="0"/>
                        </a:rPr>
                        <a:t>Functional</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Base</a:t>
                      </a:r>
                      <a:r>
                        <a:rPr lang="th-TH" sz="1200" dirty="0" smtClean="0">
                          <a:effectLst/>
                          <a:latin typeface="Tahoma" panose="020B0604030504040204" pitchFamily="34" charset="0"/>
                          <a:ea typeface="Tahoma" panose="020B0604030504040204" pitchFamily="34" charset="0"/>
                          <a:cs typeface="Tahoma" panose="020B0604030504040204" pitchFamily="34" charset="0"/>
                        </a:rPr>
                        <a:t>) เชื่อมโยงมาจากยุทธศาสตร์ชาติ แผนฯ </a:t>
                      </a:r>
                      <a:r>
                        <a:rPr lang="en-US" sz="1200" dirty="0" smtClean="0">
                          <a:effectLst/>
                          <a:latin typeface="Tahoma" panose="020B0604030504040204" pitchFamily="34" charset="0"/>
                          <a:ea typeface="Tahoma" panose="020B0604030504040204" pitchFamily="34" charset="0"/>
                          <a:cs typeface="Tahoma" panose="020B0604030504040204" pitchFamily="34" charset="0"/>
                        </a:rPr>
                        <a:t>12</a:t>
                      </a:r>
                      <a:r>
                        <a:rPr lang="th-TH" sz="1200" dirty="0" smtClean="0">
                          <a:effectLst/>
                          <a:latin typeface="Tahoma" panose="020B0604030504040204" pitchFamily="34" charset="0"/>
                          <a:ea typeface="Tahoma" panose="020B0604030504040204" pitchFamily="34" charset="0"/>
                          <a:cs typeface="Tahoma" panose="020B0604030504040204" pitchFamily="34" charset="0"/>
                        </a:rPr>
                        <a:t> แนวทางการพัฒนา ประเทศไทย</a:t>
                      </a:r>
                      <a:r>
                        <a:rPr lang="en-US" sz="1200" dirty="0" smtClean="0">
                          <a:effectLst/>
                          <a:latin typeface="Tahoma" panose="020B0604030504040204" pitchFamily="34" charset="0"/>
                          <a:ea typeface="Tahoma" panose="020B0604030504040204" pitchFamily="34" charset="0"/>
                          <a:cs typeface="Tahoma" panose="020B0604030504040204" pitchFamily="34" charset="0"/>
                        </a:rPr>
                        <a:t> 4.0</a:t>
                      </a:r>
                      <a:r>
                        <a:rPr lang="th-TH" sz="1200" dirty="0" smtClean="0">
                          <a:effectLst/>
                          <a:latin typeface="Tahoma" panose="020B0604030504040204" pitchFamily="34" charset="0"/>
                          <a:ea typeface="Tahoma" panose="020B0604030504040204" pitchFamily="34" charset="0"/>
                          <a:cs typeface="Tahoma" panose="020B0604030504040204" pitchFamily="34" charset="0"/>
                        </a:rPr>
                        <a:t> และการพัฒนาที่ยั่งยืน (</a:t>
                      </a:r>
                      <a:r>
                        <a:rPr lang="en-US" sz="1200" dirty="0" smtClean="0">
                          <a:effectLst/>
                          <a:latin typeface="Tahoma" panose="020B0604030504040204" pitchFamily="34" charset="0"/>
                          <a:ea typeface="Tahoma" panose="020B0604030504040204" pitchFamily="34" charset="0"/>
                          <a:cs typeface="Tahoma" panose="020B0604030504040204" pitchFamily="34" charset="0"/>
                        </a:rPr>
                        <a:t>SDG</a:t>
                      </a:r>
                      <a:r>
                        <a:rPr lang="th-TH" sz="1200" dirty="0" smtClean="0">
                          <a:effectLst/>
                          <a:latin typeface="Tahoma" panose="020B0604030504040204" pitchFamily="34" charset="0"/>
                          <a:ea typeface="Tahoma" panose="020B0604030504040204" pitchFamily="34" charset="0"/>
                          <a:cs typeface="Tahoma" panose="020B0604030504040204" pitchFamily="34" charset="0"/>
                        </a:rPr>
                        <a:t>) ที่กำหนดค่าเป้าหมายชัดเจน ทำให้สามารถวัดผลไปยังหน่วยงานที่เกี่ยวข้องได้ เป็นการ</a:t>
                      </a:r>
                      <a:r>
                        <a:rPr lang="en-US" sz="1200" dirty="0" smtClean="0">
                          <a:effectLst/>
                          <a:latin typeface="Tahoma" panose="020B0604030504040204" pitchFamily="34" charset="0"/>
                          <a:ea typeface="Tahoma" panose="020B0604030504040204" pitchFamily="34" charset="0"/>
                          <a:cs typeface="Tahoma" panose="020B0604030504040204" pitchFamily="34" charset="0"/>
                        </a:rPr>
                        <a:t> top down</a:t>
                      </a:r>
                      <a:r>
                        <a:rPr lang="th-TH" sz="1200" dirty="0" smtClean="0">
                          <a:effectLst/>
                          <a:latin typeface="Tahoma" panose="020B0604030504040204" pitchFamily="34" charset="0"/>
                          <a:ea typeface="Tahoma" panose="020B0604030504040204" pitchFamily="34" charset="0"/>
                          <a:cs typeface="Tahoma" panose="020B0604030504040204" pitchFamily="34" charset="0"/>
                        </a:rPr>
                        <a:t> โดยไม่มีขั้นตอนการเจรจาตัวชี้วัดกับส่วนราชการ</a:t>
                      </a: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631608">
                <a:tc>
                  <a:txBody>
                    <a:bodyPr/>
                    <a:lstStyle/>
                    <a:p>
                      <a:pPr marL="338138" marR="111760" lvl="1" indent="-228600" algn="thaiDist">
                        <a:lnSpc>
                          <a:spcPct val="115000"/>
                        </a:lnSpc>
                        <a:spcBef>
                          <a:spcPts val="600"/>
                        </a:spcBef>
                        <a:spcAft>
                          <a:spcPts val="1000"/>
                        </a:spcAft>
                        <a:buFont typeface="+mj-lt"/>
                        <a:buAutoNum type="arabicPeriod" startAt="2"/>
                        <a:tabLst>
                          <a:tab pos="341313"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ทอนค่าเป้าหมายจากคำรับรองฯ ซึ่งเป็นค่าเป้าหมายทั้งปี</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ออกเป็น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2</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รอบการประเมิน</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marR="20955" indent="-228600" algn="thaiDist">
                        <a:lnSpc>
                          <a:spcPct val="115000"/>
                        </a:lnSpc>
                        <a:spcBef>
                          <a:spcPts val="600"/>
                        </a:spcBef>
                        <a:spcAft>
                          <a:spcPts val="1000"/>
                        </a:spcAft>
                        <a:buFont typeface="+mj-lt"/>
                        <a:buAutoNum type="arabicPeriod" startAt="2"/>
                        <a:tabLst>
                          <a:tab pos="201295"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กำหนดค่าเป้าหมาย</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รอบที่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1</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และรอบที่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2</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ตั้งแต่ต้นปีงบประมาณ</a:t>
                      </a:r>
                      <a:endParaRPr lang="th-TH"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36104">
                <a:tc>
                  <a:txBody>
                    <a:bodyPr/>
                    <a:lstStyle/>
                    <a:p>
                      <a:pPr marL="341313" marR="111760" lvl="1" indent="-231775" algn="thaiDist">
                        <a:lnSpc>
                          <a:spcPct val="115000"/>
                        </a:lnSpc>
                        <a:spcBef>
                          <a:spcPts val="600"/>
                        </a:spcBef>
                        <a:spcAft>
                          <a:spcPts val="1000"/>
                        </a:spcAft>
                        <a:buFont typeface="+mj-lt"/>
                        <a:buAutoNum type="arabicPeriod" startAt="3"/>
                        <a:tabLst>
                          <a:tab pos="341313"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มีตัวชี้วัดบังคับเพียง</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1</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 ตัว คือ ประสิทธิภาพการเบิกจ่ายงบประมาณ</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marR="20955" lvl="1" indent="-228600" algn="l" defTabSz="914400" rtl="0" eaLnBrk="1" fontAlgn="auto" latinLnBrk="0" hangingPunct="1">
                        <a:lnSpc>
                          <a:spcPct val="115000"/>
                        </a:lnSpc>
                        <a:spcBef>
                          <a:spcPts val="600"/>
                        </a:spcBef>
                        <a:spcAft>
                          <a:spcPts val="1000"/>
                        </a:spcAft>
                        <a:buClrTx/>
                        <a:buSzTx/>
                        <a:buFont typeface="+mj-lt"/>
                        <a:buAutoNum type="arabicPeriod" startAt="3"/>
                        <a:tabLst>
                          <a:tab pos="444500" algn="l"/>
                        </a:tabLst>
                        <a:defRPr/>
                      </a:pPr>
                      <a:r>
                        <a:rPr lang="th-TH" sz="1200" dirty="0" smtClean="0">
                          <a:effectLst/>
                          <a:latin typeface="Tahoma" panose="020B0604030504040204" pitchFamily="34" charset="0"/>
                          <a:ea typeface="Tahoma" panose="020B0604030504040204" pitchFamily="34" charset="0"/>
                          <a:cs typeface="Tahoma" panose="020B0604030504040204" pitchFamily="34" charset="0"/>
                        </a:rPr>
                        <a:t>มีตัวชี้วัดบังคับ</a:t>
                      </a:r>
                      <a:r>
                        <a:rPr lang="en-US" sz="1200" dirty="0" smtClean="0">
                          <a:effectLst/>
                          <a:latin typeface="Tahoma" panose="020B0604030504040204" pitchFamily="34" charset="0"/>
                          <a:ea typeface="Tahoma" panose="020B0604030504040204" pitchFamily="34" charset="0"/>
                          <a:cs typeface="Tahoma" panose="020B0604030504040204" pitchFamily="34" charset="0"/>
                        </a:rPr>
                        <a:t> 2</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baseline="0" dirty="0" smtClean="0">
                          <a:effectLst/>
                          <a:latin typeface="Tahoma" panose="020B0604030504040204" pitchFamily="34" charset="0"/>
                          <a:ea typeface="Tahoma" panose="020B0604030504040204" pitchFamily="34" charset="0"/>
                          <a:cs typeface="Tahoma" panose="020B0604030504040204" pitchFamily="34" charset="0"/>
                        </a:rPr>
                        <a:t>ตัว คือ </a:t>
                      </a: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
                      </a:r>
                      <a:br>
                        <a:rPr lang="en-US" sz="1200" baseline="0" dirty="0" smtClean="0">
                          <a:effectLst/>
                          <a:latin typeface="Tahoma" panose="020B0604030504040204" pitchFamily="34" charset="0"/>
                          <a:ea typeface="Tahoma" panose="020B0604030504040204" pitchFamily="34" charset="0"/>
                          <a:cs typeface="Tahoma" panose="020B0604030504040204" pitchFamily="34" charset="0"/>
                        </a:rPr>
                      </a:br>
                      <a:r>
                        <a:rPr lang="en-US" sz="1200" baseline="0" dirty="0" smtClean="0">
                          <a:effectLst/>
                          <a:latin typeface="Tahoma" panose="020B0604030504040204" pitchFamily="34" charset="0"/>
                          <a:ea typeface="Tahoma" panose="020B0604030504040204" pitchFamily="34" charset="0"/>
                          <a:cs typeface="Tahoma" panose="020B0604030504040204" pitchFamily="34" charset="0"/>
                        </a:rPr>
                        <a:t>1</a:t>
                      </a:r>
                      <a:r>
                        <a:rPr lang="en-US" sz="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r>
                        <a:rPr lang="th-TH" sz="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ประสิทธิภาพการเบิกจ่ายงบประมาณ (บังคับ)</a:t>
                      </a:r>
                      <a:r>
                        <a:rPr lang="en-US" sz="120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r>
                      <a:br>
                        <a:rPr lang="en-US" sz="120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br>
                      <a:r>
                        <a:rPr lang="en-US" sz="1200" kern="1200" baseline="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2) </a:t>
                      </a:r>
                      <a:r>
                        <a:rPr lang="th-TH" sz="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การสร้างความรับรู้ความเข้าใจแก่ประชาชน</a:t>
                      </a:r>
                      <a:r>
                        <a:rPr lang="en-US" sz="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th-TH"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(บังคับเฉพาะ</a:t>
                      </a:r>
                      <a:br>
                        <a:rPr lang="th-TH"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br>
                      <a:r>
                        <a:rPr lang="th-TH" sz="1200" kern="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	ส่วนราชการ)</a:t>
                      </a:r>
                      <a:endParaRPr lang="en-US" sz="120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10776">
                <a:tc>
                  <a:txBody>
                    <a:bodyPr/>
                    <a:lstStyle/>
                    <a:p>
                      <a:pPr marL="341313" marR="111760" lvl="1" indent="-231775" algn="thaiDist">
                        <a:lnSpc>
                          <a:spcPct val="115000"/>
                        </a:lnSpc>
                        <a:spcBef>
                          <a:spcPts val="600"/>
                        </a:spcBef>
                        <a:spcAft>
                          <a:spcPts val="1000"/>
                        </a:spcAft>
                        <a:buFont typeface="+mj-lt"/>
                        <a:buAutoNum type="arabicPeriod" startAt="4"/>
                        <a:tabLst>
                          <a:tab pos="341313"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ไม่กำหนดจำนวนตัวชี้วัดไว้ในแต่ละองค์ประกอบ</a:t>
                      </a: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marR="20955" indent="-228600" algn="thaiDist">
                        <a:lnSpc>
                          <a:spcPct val="115000"/>
                        </a:lnSpc>
                        <a:spcBef>
                          <a:spcPts val="600"/>
                        </a:spcBef>
                        <a:spcAft>
                          <a:spcPts val="1000"/>
                        </a:spcAft>
                        <a:buFont typeface="+mj-lt"/>
                        <a:buAutoNum type="arabicPeriod" startAt="4"/>
                        <a:tabLst>
                          <a:tab pos="201295" algn="l"/>
                        </a:tabLst>
                      </a:pPr>
                      <a:r>
                        <a:rPr lang="th-TH" sz="1200" dirty="0" smtClean="0">
                          <a:effectLst/>
                          <a:latin typeface="Tahoma" panose="020B0604030504040204" pitchFamily="34" charset="0"/>
                          <a:ea typeface="Tahoma" panose="020B0604030504040204" pitchFamily="34" charset="0"/>
                          <a:cs typeface="Tahoma" panose="020B0604030504040204" pitchFamily="34" charset="0"/>
                        </a:rPr>
                        <a:t>กำหนดจำนวนตัวชี้วัดในแต่ละองค์ประกอบ</a:t>
                      </a:r>
                      <a:endParaRPr lang="th-TH"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973840">
                <a:tc>
                  <a:txBody>
                    <a:bodyPr/>
                    <a:lstStyle/>
                    <a:p>
                      <a:pPr marL="341313" marR="111760" lvl="1" indent="-231775" algn="thaiDist">
                        <a:lnSpc>
                          <a:spcPct val="115000"/>
                        </a:lnSpc>
                        <a:spcBef>
                          <a:spcPts val="600"/>
                        </a:spcBef>
                        <a:spcAft>
                          <a:spcPts val="1000"/>
                        </a:spcAft>
                        <a:buFont typeface="+mj-lt"/>
                        <a:buAutoNum type="arabicPeriod" startAt="5"/>
                        <a:tabLst>
                          <a:tab pos="341313" algn="l"/>
                        </a:tabLst>
                      </a:pPr>
                      <a:endParaRPr lang="en-US"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228600" marR="20955" indent="-228600" algn="thaiDist" defTabSz="914400" rtl="0" eaLnBrk="1" fontAlgn="auto" latinLnBrk="0" hangingPunct="1">
                        <a:lnSpc>
                          <a:spcPct val="115000"/>
                        </a:lnSpc>
                        <a:spcBef>
                          <a:spcPts val="600"/>
                        </a:spcBef>
                        <a:spcAft>
                          <a:spcPts val="1000"/>
                        </a:spcAft>
                        <a:buClrTx/>
                        <a:buSzTx/>
                        <a:buFont typeface="+mj-lt"/>
                        <a:buAutoNum type="arabicPeriod" startAt="5"/>
                        <a:tabLst>
                          <a:tab pos="201295" algn="l"/>
                        </a:tabLst>
                        <a:defRPr/>
                      </a:pPr>
                      <a:r>
                        <a:rPr lang="th-TH" sz="1200" b="0" dirty="0" smtClean="0">
                          <a:effectLst/>
                          <a:latin typeface="Tahoma" panose="020B0604030504040204" pitchFamily="34" charset="0"/>
                          <a:ea typeface="Tahoma" panose="020B0604030504040204" pitchFamily="34" charset="0"/>
                          <a:cs typeface="Tahoma" panose="020B0604030504040204" pitchFamily="34" charset="0"/>
                        </a:rPr>
                        <a:t>ปรับการประเมินในองค์ประกอบที่</a:t>
                      </a:r>
                      <a:r>
                        <a:rPr lang="th-TH" sz="1200" b="0" baseline="0" dirty="0" smtClean="0">
                          <a:effectLst/>
                          <a:latin typeface="Tahoma" panose="020B0604030504040204" pitchFamily="34" charset="0"/>
                          <a:ea typeface="Tahoma" panose="020B0604030504040204" pitchFamily="34" charset="0"/>
                          <a:cs typeface="Tahoma" panose="020B0604030504040204" pitchFamily="34" charset="0"/>
                        </a:rPr>
                        <a:t> </a:t>
                      </a:r>
                      <a:r>
                        <a:rPr lang="en-US" sz="1200" b="0" baseline="0" dirty="0" smtClean="0">
                          <a:effectLst/>
                          <a:latin typeface="Tahoma" panose="020B0604030504040204" pitchFamily="34" charset="0"/>
                          <a:ea typeface="Tahoma" panose="020B0604030504040204" pitchFamily="34" charset="0"/>
                          <a:cs typeface="Tahoma" panose="020B0604030504040204" pitchFamily="34" charset="0"/>
                        </a:rPr>
                        <a:t>4</a:t>
                      </a:r>
                      <a:r>
                        <a:rPr lang="th-TH" sz="1200" b="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200" b="0" dirty="0" smtClean="0">
                          <a:effectLst/>
                          <a:latin typeface="Tahoma" pitchFamily="34" charset="0"/>
                          <a:ea typeface="Tahoma" pitchFamily="34" charset="0"/>
                          <a:cs typeface="Tahoma" pitchFamily="34" charset="0"/>
                        </a:rPr>
                        <a:t>ประสิทธิภาพในการบริหารจัดการและพัฒนานวัตกรรมฯ (</a:t>
                      </a:r>
                      <a:r>
                        <a:rPr lang="en-US" sz="1200" b="0" dirty="0" smtClean="0">
                          <a:effectLst/>
                          <a:latin typeface="Tahoma" pitchFamily="34" charset="0"/>
                          <a:ea typeface="Tahoma" pitchFamily="34" charset="0"/>
                          <a:cs typeface="Tahoma" pitchFamily="34" charset="0"/>
                        </a:rPr>
                        <a:t>Innovation</a:t>
                      </a:r>
                      <a:r>
                        <a:rPr lang="th-TH" sz="1200" b="0" dirty="0" smtClean="0">
                          <a:effectLst/>
                          <a:latin typeface="Tahoma" pitchFamily="34" charset="0"/>
                          <a:ea typeface="Tahoma" pitchFamily="34" charset="0"/>
                          <a:cs typeface="Tahoma" pitchFamily="34" charset="0"/>
                        </a:rPr>
                        <a:t> </a:t>
                      </a:r>
                      <a:r>
                        <a:rPr lang="en-US" sz="1200" b="0" dirty="0" smtClean="0">
                          <a:effectLst/>
                          <a:latin typeface="Tahoma" pitchFamily="34" charset="0"/>
                          <a:ea typeface="Tahoma" pitchFamily="34" charset="0"/>
                          <a:cs typeface="Tahoma" pitchFamily="34" charset="0"/>
                        </a:rPr>
                        <a:t>Base</a:t>
                      </a:r>
                      <a:r>
                        <a:rPr lang="th-TH" sz="1200" b="0" dirty="0" smtClean="0">
                          <a:effectLst/>
                          <a:latin typeface="Tahoma" pitchFamily="34" charset="0"/>
                          <a:ea typeface="Tahoma" pitchFamily="34" charset="0"/>
                          <a:cs typeface="Tahoma" pitchFamily="34" charset="0"/>
                        </a:rPr>
                        <a:t>) และองค์ประกอบที่ </a:t>
                      </a:r>
                      <a:r>
                        <a:rPr lang="en-US" sz="1200" b="0" dirty="0" smtClean="0">
                          <a:effectLst/>
                          <a:latin typeface="Tahoma" pitchFamily="34" charset="0"/>
                          <a:ea typeface="Tahoma" pitchFamily="34" charset="0"/>
                          <a:cs typeface="Tahoma" pitchFamily="34" charset="0"/>
                        </a:rPr>
                        <a:t>5</a:t>
                      </a:r>
                      <a:r>
                        <a:rPr lang="th-TH" sz="1200" b="0" baseline="0" dirty="0" smtClean="0">
                          <a:effectLst/>
                          <a:latin typeface="Tahoma" pitchFamily="34" charset="0"/>
                          <a:ea typeface="Tahoma" pitchFamily="34" charset="0"/>
                          <a:cs typeface="Tahoma" pitchFamily="34" charset="0"/>
                        </a:rPr>
                        <a:t> </a:t>
                      </a:r>
                      <a:r>
                        <a:rPr lang="th-TH" sz="1200" b="0" dirty="0" smtClean="0">
                          <a:effectLst/>
                          <a:latin typeface="Tahoma" pitchFamily="34" charset="0"/>
                          <a:ea typeface="Tahoma" pitchFamily="34" charset="0"/>
                          <a:cs typeface="Tahoma" pitchFamily="34" charset="0"/>
                        </a:rPr>
                        <a:t>ศักยภาพในการเป็นส่วนราชการที่มีความสำคัญเชิงยุทธศาสตร์ (</a:t>
                      </a:r>
                      <a:r>
                        <a:rPr lang="en-US" sz="1200" b="0" dirty="0" smtClean="0">
                          <a:effectLst/>
                          <a:latin typeface="Tahoma" pitchFamily="34" charset="0"/>
                          <a:ea typeface="Tahoma" pitchFamily="34" charset="0"/>
                          <a:cs typeface="Tahoma" pitchFamily="34" charset="0"/>
                        </a:rPr>
                        <a:t>Potential Base)</a:t>
                      </a:r>
                      <a:r>
                        <a:rPr lang="th-TH" sz="1200" b="0" baseline="0" dirty="0" smtClean="0">
                          <a:effectLst/>
                          <a:latin typeface="Tahoma" pitchFamily="34" charset="0"/>
                          <a:ea typeface="Tahoma" pitchFamily="34" charset="0"/>
                          <a:cs typeface="Tahoma" pitchFamily="34" charset="0"/>
                        </a:rPr>
                        <a:t> </a:t>
                      </a:r>
                      <a:endParaRPr lang="th-TH" sz="1200" dirty="0">
                        <a:effectLst/>
                        <a:latin typeface="Tahoma" panose="020B0604030504040204" pitchFamily="34" charset="0"/>
                        <a:ea typeface="Tahoma" panose="020B0604030504040204" pitchFamily="34" charset="0"/>
                        <a:cs typeface="Tahoma" panose="020B0604030504040204" pitchFamily="34" charset="0"/>
                      </a:endParaRPr>
                    </a:p>
                  </a:txBody>
                  <a:tcPr marL="32479" marR="32479"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bl>
          </a:graphicData>
        </a:graphic>
      </p:graphicFrame>
      <p:sp>
        <p:nvSpPr>
          <p:cNvPr id="6" name="Slide Number Placeholder 1"/>
          <p:cNvSpPr>
            <a:spLocks noGrp="1"/>
          </p:cNvSpPr>
          <p:nvPr>
            <p:ph type="sldNum" sz="quarter" idx="12"/>
          </p:nvPr>
        </p:nvSpPr>
        <p:spPr>
          <a:xfrm>
            <a:off x="7019925" y="6356350"/>
            <a:ext cx="2057400" cy="365125"/>
          </a:xfrm>
        </p:spPr>
        <p:txBody>
          <a:bodyPr/>
          <a:lstStyle/>
          <a:p>
            <a:pPr>
              <a:defRPr/>
            </a:pPr>
            <a:r>
              <a:rPr lang="en-US" altLang="th-TH" dirty="0"/>
              <a:t>7</a:t>
            </a:r>
            <a:endParaRPr lang="th-TH" altLang="th-TH" dirty="0"/>
          </a:p>
        </p:txBody>
      </p:sp>
    </p:spTree>
    <p:extLst>
      <p:ext uri="{BB962C8B-B14F-4D97-AF65-F5344CB8AC3E}">
        <p14:creationId xmlns:p14="http://schemas.microsoft.com/office/powerpoint/2010/main" val="15181768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19925" y="6448251"/>
            <a:ext cx="2057400" cy="365125"/>
          </a:xfrm>
        </p:spPr>
        <p:txBody>
          <a:bodyPr/>
          <a:lstStyle/>
          <a:p>
            <a:pPr>
              <a:defRPr/>
            </a:pPr>
            <a:fld id="{78C4FC67-E36D-458E-BC27-A170CA27DBEB}" type="slidenum">
              <a:rPr lang="th-TH" altLang="th-TH" smtClean="0"/>
              <a:pPr>
                <a:defRPr/>
              </a:pPr>
              <a:t>8</a:t>
            </a:fld>
            <a:endParaRPr lang="th-TH" altLang="th-TH"/>
          </a:p>
        </p:txBody>
      </p:sp>
      <p:graphicFrame>
        <p:nvGraphicFramePr>
          <p:cNvPr id="4" name="Table 3"/>
          <p:cNvGraphicFramePr>
            <a:graphicFrameLocks noGrp="1"/>
          </p:cNvGraphicFramePr>
          <p:nvPr>
            <p:extLst>
              <p:ext uri="{D42A27DB-BD31-4B8C-83A1-F6EECF244321}">
                <p14:modId xmlns:p14="http://schemas.microsoft.com/office/powerpoint/2010/main" val="1526941968"/>
              </p:ext>
            </p:extLst>
          </p:nvPr>
        </p:nvGraphicFramePr>
        <p:xfrm>
          <a:off x="334031" y="5098551"/>
          <a:ext cx="8532441" cy="1543234"/>
        </p:xfrm>
        <a:graphic>
          <a:graphicData uri="http://schemas.openxmlformats.org/drawingml/2006/table">
            <a:tbl>
              <a:tblPr firstRow="1" bandRow="1">
                <a:tableStyleId>{F5AB1C69-6EDB-4FF4-983F-18BD219EF322}</a:tableStyleId>
              </a:tblPr>
              <a:tblGrid>
                <a:gridCol w="3347206">
                  <a:extLst>
                    <a:ext uri="{9D8B030D-6E8A-4147-A177-3AD203B41FA5}">
                      <a16:colId xmlns:a16="http://schemas.microsoft.com/office/drawing/2014/main" val="20000"/>
                    </a:ext>
                  </a:extLst>
                </a:gridCol>
                <a:gridCol w="5185235">
                  <a:extLst>
                    <a:ext uri="{9D8B030D-6E8A-4147-A177-3AD203B41FA5}">
                      <a16:colId xmlns:a16="http://schemas.microsoft.com/office/drawing/2014/main" val="20001"/>
                    </a:ext>
                  </a:extLst>
                </a:gridCol>
              </a:tblGrid>
              <a:tr h="263236">
                <a:tc>
                  <a:txBody>
                    <a:bodyPr/>
                    <a:lstStyle/>
                    <a:p>
                      <a:pPr algn="ctr"/>
                      <a:r>
                        <a:rPr lang="th-TH" sz="1400" dirty="0">
                          <a:latin typeface="Tahoma" panose="020B0604030504040204" pitchFamily="34" charset="0"/>
                          <a:ea typeface="Tahoma" panose="020B0604030504040204" pitchFamily="34" charset="0"/>
                          <a:cs typeface="Tahoma" panose="020B0604030504040204" pitchFamily="34" charset="0"/>
                        </a:rPr>
                        <a:t>ประเด็นเรื่อง</a:t>
                      </a:r>
                    </a:p>
                  </a:txBody>
                  <a:tcPr/>
                </a:tc>
                <a:tc>
                  <a:txBody>
                    <a:bodyPr/>
                    <a:lstStyle/>
                    <a:p>
                      <a:pPr algn="ctr"/>
                      <a:r>
                        <a:rPr lang="th-TH" sz="1400" dirty="0">
                          <a:latin typeface="Tahoma" panose="020B0604030504040204" pitchFamily="34" charset="0"/>
                          <a:ea typeface="Tahoma" panose="020B0604030504040204" pitchFamily="34" charset="0"/>
                          <a:cs typeface="Tahoma" panose="020B0604030504040204" pitchFamily="34" charset="0"/>
                        </a:rPr>
                        <a:t>     ตัวชี้วัด</a:t>
                      </a:r>
                    </a:p>
                  </a:txBody>
                  <a:tcPr/>
                </a:tc>
                <a:extLst>
                  <a:ext uri="{0D108BD9-81ED-4DB2-BD59-A6C34878D82A}">
                    <a16:rowId xmlns:a16="http://schemas.microsoft.com/office/drawing/2014/main" val="10000"/>
                  </a:ext>
                </a:extLst>
              </a:tr>
              <a:tr h="370217">
                <a:tc>
                  <a:txBody>
                    <a:bodyPr/>
                    <a:lstStyle/>
                    <a:p>
                      <a:pPr marL="85725" lvl="2" indent="-85725" algn="l">
                        <a:lnSpc>
                          <a:spcPts val="1900"/>
                        </a:lnSpc>
                        <a:buFont typeface="+mj-lt"/>
                        <a:buAutoNum type="arabicPeriod"/>
                      </a:pPr>
                      <a:r>
                        <a:rPr lang="th-TH" sz="1200" dirty="0" smtClean="0">
                          <a:latin typeface="Tahoma" panose="020B0604030504040204" pitchFamily="34" charset="0"/>
                          <a:ea typeface="Tahoma" panose="020B0604030504040204" pitchFamily="34" charset="0"/>
                          <a:cs typeface="Tahoma" panose="020B0604030504040204" pitchFamily="34" charset="0"/>
                        </a:rPr>
                        <a:t> ปริมาณและประสิทธิภาพของการชี้แจง</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1. </a:t>
                      </a:r>
                      <a:r>
                        <a:rPr lang="th-TH" sz="1200" dirty="0">
                          <a:latin typeface="Tahoma" panose="020B0604030504040204" pitchFamily="34" charset="0"/>
                          <a:ea typeface="Tahoma" panose="020B0604030504040204" pitchFamily="34" charset="0"/>
                          <a:cs typeface="Tahoma" panose="020B0604030504040204" pitchFamily="34" charset="0"/>
                        </a:rPr>
                        <a:t>ร้อยละการดำเนินการ</a:t>
                      </a:r>
                      <a:r>
                        <a:rPr lang="th-TH" sz="1200" dirty="0" smtClean="0">
                          <a:latin typeface="Tahoma" panose="020B0604030504040204" pitchFamily="34" charset="0"/>
                          <a:ea typeface="Tahoma" panose="020B0604030504040204" pitchFamily="34" charset="0"/>
                          <a:cs typeface="Tahoma" panose="020B0604030504040204" pitchFamily="34" charset="0"/>
                        </a:rPr>
                        <a:t>ตาม</a:t>
                      </a:r>
                      <a:r>
                        <a:rPr lang="th-TH" altLang="th-TH" sz="1200" dirty="0" smtClean="0">
                          <a:latin typeface="Tahoma" panose="020B0604030504040204" pitchFamily="34" charset="0"/>
                          <a:ea typeface="Tahoma" panose="020B0604030504040204" pitchFamily="34" charset="0"/>
                          <a:cs typeface="Tahoma" panose="020B0604030504040204" pitchFamily="34" charset="0"/>
                        </a:rPr>
                        <a:t>แผนการสร้างความรู้ความเข้าใจแก่ประชาชน</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0001"/>
                  </a:ext>
                </a:extLst>
              </a:tr>
              <a:tr h="320271">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2.</a:t>
                      </a:r>
                      <a:r>
                        <a:rPr lang="th-TH" sz="1200" dirty="0">
                          <a:latin typeface="Tahoma" panose="020B0604030504040204" pitchFamily="34" charset="0"/>
                          <a:ea typeface="Tahoma" panose="020B0604030504040204" pitchFamily="34" charset="0"/>
                          <a:cs typeface="Tahoma" panose="020B0604030504040204" pitchFamily="34" charset="0"/>
                        </a:rPr>
                        <a:t> ความทันต่อสถานการณ์</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2. </a:t>
                      </a:r>
                      <a:r>
                        <a:rPr lang="th-TH" sz="1200" dirty="0">
                          <a:latin typeface="Tahoma" panose="020B0604030504040204" pitchFamily="34" charset="0"/>
                          <a:ea typeface="Tahoma" panose="020B0604030504040204" pitchFamily="34" charset="0"/>
                          <a:cs typeface="Tahoma" panose="020B0604030504040204" pitchFamily="34" charset="0"/>
                        </a:rPr>
                        <a:t>ร้อยละการชี้แจง</a:t>
                      </a:r>
                      <a:r>
                        <a:rPr lang="th-TH" sz="1200" dirty="0" smtClean="0">
                          <a:latin typeface="Tahoma" panose="020B0604030504040204" pitchFamily="34" charset="0"/>
                          <a:ea typeface="Tahoma" panose="020B0604030504040204" pitchFamily="34" charset="0"/>
                          <a:cs typeface="Tahoma" panose="020B0604030504040204" pitchFamily="34" charset="0"/>
                        </a:rPr>
                        <a:t>ประเด็นสำคัญที่</a:t>
                      </a:r>
                      <a:r>
                        <a:rPr lang="th-TH" sz="1200" dirty="0">
                          <a:latin typeface="Tahoma" panose="020B0604030504040204" pitchFamily="34" charset="0"/>
                          <a:ea typeface="Tahoma" panose="020B0604030504040204" pitchFamily="34" charset="0"/>
                          <a:cs typeface="Tahoma" panose="020B0604030504040204" pitchFamily="34" charset="0"/>
                        </a:rPr>
                        <a:t>ทันต่อสถานการณ์</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0002"/>
                  </a:ext>
                </a:extLst>
              </a:tr>
              <a:tr h="547946">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3.</a:t>
                      </a:r>
                      <a:r>
                        <a:rPr lang="th-TH" sz="1200" dirty="0">
                          <a:latin typeface="Tahoma" panose="020B0604030504040204" pitchFamily="34" charset="0"/>
                          <a:ea typeface="Tahoma" panose="020B0604030504040204" pitchFamily="34" charset="0"/>
                          <a:cs typeface="Tahoma" panose="020B0604030504040204" pitchFamily="34" charset="0"/>
                        </a:rPr>
                        <a:t> การรับรู้และความเข้าใจของประชาชน</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tc>
                  <a:txBody>
                    <a:bodyPr/>
                    <a:lstStyle/>
                    <a:p>
                      <a:pPr marL="185738" indent="-185738"/>
                      <a:r>
                        <a:rPr lang="en-US" sz="1200" dirty="0">
                          <a:latin typeface="Tahoma" panose="020B0604030504040204" pitchFamily="34" charset="0"/>
                          <a:ea typeface="Tahoma" panose="020B0604030504040204" pitchFamily="34" charset="0"/>
                          <a:cs typeface="Tahoma" panose="020B0604030504040204" pitchFamily="34" charset="0"/>
                        </a:rPr>
                        <a:t>3.</a:t>
                      </a:r>
                      <a:r>
                        <a:rPr lang="en-US" sz="1200" baseline="0" dirty="0">
                          <a:latin typeface="Tahoma" panose="020B0604030504040204" pitchFamily="34" charset="0"/>
                          <a:ea typeface="Tahoma" panose="020B0604030504040204" pitchFamily="34" charset="0"/>
                          <a:cs typeface="Tahoma" panose="020B0604030504040204" pitchFamily="34" charset="0"/>
                        </a:rPr>
                        <a:t> </a:t>
                      </a:r>
                      <a:r>
                        <a:rPr lang="th-TH" sz="1200" dirty="0">
                          <a:latin typeface="Tahoma" panose="020B0604030504040204" pitchFamily="34" charset="0"/>
                          <a:ea typeface="Tahoma" panose="020B0604030504040204" pitchFamily="34" charset="0"/>
                          <a:cs typeface="Tahoma" panose="020B0604030504040204" pitchFamily="34" charset="0"/>
                        </a:rPr>
                        <a:t>ร้อยละของประชาชนกลุ่มเป้าหมายที่รับรู้และเข้าใจในการดำเนินงานตามนโยบายสำคัญของรัฐบาล</a:t>
                      </a:r>
                      <a:endParaRPr lang="th-TH" sz="1200" b="1"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440878" y="4557625"/>
            <a:ext cx="8174732" cy="461665"/>
          </a:xfrm>
          <a:prstGeom prst="rect">
            <a:avLst/>
          </a:prstGeom>
          <a:noFill/>
        </p:spPr>
        <p:txBody>
          <a:bodyPr wrap="square" rtlCol="0">
            <a:spAutoFit/>
          </a:bodyPr>
          <a:lstStyle/>
          <a:p>
            <a:r>
              <a:rPr lang="th-TH" sz="1200" dirty="0" smtClean="0">
                <a:latin typeface="Tahoma" panose="020B0604030504040204" pitchFamily="34" charset="0"/>
                <a:ea typeface="Tahoma" panose="020B0604030504040204" pitchFamily="34" charset="0"/>
                <a:cs typeface="Tahoma" panose="020B0604030504040204" pitchFamily="34" charset="0"/>
              </a:rPr>
              <a:t>สำนักงาน ก.พ.ร. ได้หารือกับ สำนักงาน ก.พ. สำนักเลขาธิการนายกรัฐมนตรี กรมประชาสัมพันธ์ และสำนักงานรัฐบาลอิเล็กทรอนิกส์ เพื่อกำหนดแนวทางการประเมิน เมื่อวันที่ </a:t>
            </a:r>
            <a:r>
              <a:rPr lang="en-US" sz="1200" dirty="0" smtClean="0">
                <a:latin typeface="Tahoma" panose="020B0604030504040204" pitchFamily="34" charset="0"/>
                <a:ea typeface="Tahoma" panose="020B0604030504040204" pitchFamily="34" charset="0"/>
                <a:cs typeface="Tahoma" panose="020B0604030504040204" pitchFamily="34" charset="0"/>
              </a:rPr>
              <a:t>21 </a:t>
            </a:r>
            <a:r>
              <a:rPr lang="th-TH" sz="1200" dirty="0" smtClean="0">
                <a:latin typeface="Tahoma" panose="020B0604030504040204" pitchFamily="34" charset="0"/>
                <a:ea typeface="Tahoma" panose="020B0604030504040204" pitchFamily="34" charset="0"/>
                <a:cs typeface="Tahoma" panose="020B0604030504040204" pitchFamily="34" charset="0"/>
              </a:rPr>
              <a:t>ตุลาคม </a:t>
            </a:r>
            <a:r>
              <a:rPr lang="en-US" sz="1200" dirty="0" smtClean="0">
                <a:latin typeface="Tahoma" panose="020B0604030504040204" pitchFamily="34" charset="0"/>
                <a:ea typeface="Tahoma" panose="020B0604030504040204" pitchFamily="34" charset="0"/>
                <a:cs typeface="Tahoma" panose="020B0604030504040204" pitchFamily="34" charset="0"/>
              </a:rPr>
              <a:t>2559 </a:t>
            </a:r>
            <a:r>
              <a:rPr lang="th-TH" sz="1200" dirty="0" smtClean="0">
                <a:latin typeface="Tahoma" panose="020B0604030504040204" pitchFamily="34" charset="0"/>
                <a:ea typeface="Tahoma" panose="020B0604030504040204" pitchFamily="34" charset="0"/>
                <a:cs typeface="Tahoma" panose="020B0604030504040204" pitchFamily="34" charset="0"/>
              </a:rPr>
              <a:t>เห็นชอบร่วมกันในข้อเสนอตัวชี้วัดของสำนักงาน ก.พ.ร. ดังนี้</a:t>
            </a:r>
            <a:endParaRPr lang="en-US" sz="1200" dirty="0">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179512" y="23465"/>
            <a:ext cx="8537773" cy="646331"/>
          </a:xfrm>
          <a:prstGeom prst="rect">
            <a:avLst/>
          </a:prstGeom>
        </p:spPr>
        <p:txBody>
          <a:bodyPr wrap="square">
            <a:spAutoFit/>
          </a:bodyPr>
          <a:lstStyle/>
          <a:p>
            <a:pPr marL="342900" indent="-342900" eaLnBrk="0" fontAlgn="base" hangingPunct="0">
              <a:spcBef>
                <a:spcPct val="0"/>
              </a:spcBef>
              <a:spcAft>
                <a:spcPct val="0"/>
              </a:spcAft>
              <a:defRPr/>
            </a:pPr>
            <a:r>
              <a:rPr lang="en-US" sz="1800" b="1" kern="0" dirty="0">
                <a:solidFill>
                  <a:sysClr val="windowText" lastClr="000000"/>
                </a:solidFill>
                <a:latin typeface="Tahoma" pitchFamily="34" charset="0"/>
                <a:ea typeface="Tahoma" pitchFamily="34" charset="0"/>
                <a:cs typeface="Tahoma" pitchFamily="34" charset="0"/>
              </a:rPr>
              <a:t>2</a:t>
            </a:r>
            <a:r>
              <a:rPr lang="en-US" sz="1800" b="1" kern="0" dirty="0" smtClean="0">
                <a:solidFill>
                  <a:sysClr val="windowText" lastClr="000000"/>
                </a:solidFill>
                <a:latin typeface="Tahoma" pitchFamily="34" charset="0"/>
                <a:ea typeface="Tahoma" pitchFamily="34" charset="0"/>
                <a:cs typeface="Tahoma" pitchFamily="34" charset="0"/>
              </a:rPr>
              <a:t>. </a:t>
            </a:r>
            <a:r>
              <a:rPr lang="th-TH" sz="1800" b="1" kern="0" dirty="0">
                <a:solidFill>
                  <a:sysClr val="windowText" lastClr="000000"/>
                </a:solidFill>
                <a:latin typeface="Tahoma" pitchFamily="34" charset="0"/>
                <a:ea typeface="Tahoma" pitchFamily="34" charset="0"/>
                <a:cs typeface="Tahoma" pitchFamily="34" charset="0"/>
              </a:rPr>
              <a:t>กรอบ</a:t>
            </a:r>
            <a:r>
              <a:rPr lang="th-TH" altLang="th-TH" sz="1800" b="1" dirty="0">
                <a:solidFill>
                  <a:srgbClr val="000000"/>
                </a:solidFill>
                <a:latin typeface="Tahoma" panose="020B0604030504040204" pitchFamily="34" charset="0"/>
                <a:cs typeface="Tahoma" panose="020B0604030504040204" pitchFamily="34" charset="0"/>
              </a:rPr>
              <a:t>การ</a:t>
            </a:r>
            <a:r>
              <a:rPr lang="th-TH" altLang="en-US" sz="18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1800" b="1" dirty="0" smtClean="0">
                <a:solidFill>
                  <a:prstClr val="black"/>
                </a:solidFill>
                <a:latin typeface="Tahoma" panose="020B0604030504040204" pitchFamily="34" charset="0"/>
                <a:cs typeface="Tahoma" panose="020B0604030504040204" pitchFamily="34" charset="0"/>
              </a:rPr>
              <a:t>ฯ </a:t>
            </a:r>
            <a:r>
              <a:rPr lang="th-TH" altLang="en-US" sz="1800" b="1" dirty="0" smtClean="0">
                <a:solidFill>
                  <a:srgbClr val="000000"/>
                </a:solidFill>
                <a:latin typeface="Tahoma" pitchFamily="34" charset="0"/>
                <a:cs typeface="Tahoma" pitchFamily="34" charset="0"/>
              </a:rPr>
              <a:t>ประจำปีงบประมาณ </a:t>
            </a:r>
            <a:r>
              <a:rPr lang="en-US" altLang="en-US" sz="1800" b="1" dirty="0" smtClean="0">
                <a:solidFill>
                  <a:srgbClr val="000000"/>
                </a:solidFill>
                <a:latin typeface="Tahoma" pitchFamily="34" charset="0"/>
                <a:cs typeface="Tahoma" pitchFamily="34" charset="0"/>
              </a:rPr>
              <a:t>2560</a:t>
            </a:r>
            <a:r>
              <a:rPr lang="th-TH" altLang="en-US" sz="1800" b="1" dirty="0" smtClean="0">
                <a:solidFill>
                  <a:srgbClr val="000000"/>
                </a:solidFill>
                <a:latin typeface="Tahoma" pitchFamily="34" charset="0"/>
                <a:cs typeface="Tahoma" pitchFamily="34" charset="0"/>
              </a:rPr>
              <a:t> (ต่อ)</a:t>
            </a:r>
            <a:endParaRPr lang="en-US" altLang="th-TH" sz="1800" b="1" dirty="0">
              <a:solidFill>
                <a:srgbClr val="000000"/>
              </a:solidFill>
              <a:latin typeface="Tahoma" pitchFamily="34" charset="0"/>
              <a:cs typeface="Tahoma" pitchFamily="34" charset="0"/>
            </a:endParaRPr>
          </a:p>
        </p:txBody>
      </p:sp>
      <p:sp>
        <p:nvSpPr>
          <p:cNvPr id="8" name="Rectangle 7"/>
          <p:cNvSpPr/>
          <p:nvPr/>
        </p:nvSpPr>
        <p:spPr>
          <a:xfrm>
            <a:off x="179513" y="995640"/>
            <a:ext cx="8784976" cy="3440468"/>
          </a:xfrm>
          <a:prstGeom prst="rect">
            <a:avLst/>
          </a:prstGeom>
          <a:gradFill flip="none" rotWithShape="1">
            <a:gsLst>
              <a:gs pos="0">
                <a:schemeClr val="bg1">
                  <a:lumMod val="8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atin typeface="Tahoma" pitchFamily="34" charset="0"/>
              <a:ea typeface="Tahoma" pitchFamily="34" charset="0"/>
              <a:cs typeface="Tahoma" pitchFamily="34" charset="0"/>
            </a:endParaRPr>
          </a:p>
        </p:txBody>
      </p:sp>
      <p:sp>
        <p:nvSpPr>
          <p:cNvPr id="9" name="Title 1"/>
          <p:cNvSpPr txBox="1">
            <a:spLocks/>
          </p:cNvSpPr>
          <p:nvPr/>
        </p:nvSpPr>
        <p:spPr>
          <a:xfrm>
            <a:off x="440878" y="1315277"/>
            <a:ext cx="8318748" cy="3384376"/>
          </a:xfrm>
          <a:prstGeom prst="rect">
            <a:avLst/>
          </a:prstGeom>
        </p:spPr>
        <p:txBody>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a:lstStyle>
          <a:p>
            <a:r>
              <a:rPr lang="th-TH" sz="1400" b="1" u="sng"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มติคณะรัฐมนตรี เมื่อวันที่ </a:t>
            </a:r>
            <a:r>
              <a:rPr lang="en-US" sz="1400" b="1" u="sng"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11 </a:t>
            </a:r>
            <a:r>
              <a:rPr lang="th-TH" sz="1400" b="1" u="sng"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ตุลาคม </a:t>
            </a:r>
            <a:r>
              <a:rPr lang="en-US" sz="1400" b="1" u="sng"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255</a:t>
            </a:r>
            <a:r>
              <a:rPr lang="en-US" sz="1400" b="1" dirty="0" smtClean="0">
                <a:solidFill>
                  <a:schemeClr val="bg2">
                    <a:lumMod val="25000"/>
                  </a:schemeClr>
                </a:solidFill>
                <a:latin typeface="Tahoma" panose="020B0604030504040204" pitchFamily="34" charset="0"/>
                <a:ea typeface="Tahoma" panose="020B0604030504040204" pitchFamily="34" charset="0"/>
                <a:cs typeface="Tahoma" panose="020B0604030504040204" pitchFamily="34" charset="0"/>
              </a:rPr>
              <a:t>9</a:t>
            </a:r>
          </a:p>
          <a:p>
            <a:pPr indent="357188" algn="thaiDist">
              <a:lnSpc>
                <a:spcPts val="1900"/>
              </a:lnSpc>
            </a:pPr>
            <a:r>
              <a:rPr lang="th-TH" sz="1200" dirty="0" smtClean="0">
                <a:latin typeface="Tahoma" panose="020B0604030504040204" pitchFamily="34" charset="0"/>
                <a:ea typeface="Tahoma" panose="020B0604030504040204" pitchFamily="34" charset="0"/>
                <a:cs typeface="Tahoma" panose="020B0604030504040204" pitchFamily="34" charset="0"/>
              </a:rPr>
              <a:t>คณะรัฐมนตรี</a:t>
            </a:r>
            <a:r>
              <a:rPr lang="th-TH" sz="1200" dirty="0">
                <a:latin typeface="Tahoma" panose="020B0604030504040204" pitchFamily="34" charset="0"/>
                <a:ea typeface="Tahoma" panose="020B0604030504040204" pitchFamily="34" charset="0"/>
                <a:cs typeface="Tahoma" panose="020B0604030504040204" pitchFamily="34" charset="0"/>
              </a:rPr>
              <a:t>มีมติเห็นชอบแนวทางการสร้างความรับรู้ความเข้าใจแก่ประชาชน โดยให้หัวหน้าส่วนราชการต่าง ๆ  ได้แก่ ปลัดกระทรวง  อธิบดี  และหัวหน้าส่วนราชการที่มีฐานะเทียบเท่ากระทรวง  กรม  ตลอดจนผู้บริหารสูงสุดของรัฐวิสาหกิจและองค์การมหาชนมีหน้าที่และความรับผิดชอบในการสร้างความรับรู้ความเข้าใจที่ถูกต้องแก่ประชาชนเกี่ยวกับการปฏิบัติราชการของหน่วยงานที่อยู่ในความ</a:t>
            </a:r>
            <a:r>
              <a:rPr lang="th-TH" sz="1200" dirty="0" smtClean="0">
                <a:latin typeface="Tahoma" panose="020B0604030504040204" pitchFamily="34" charset="0"/>
                <a:ea typeface="Tahoma" panose="020B0604030504040204" pitchFamily="34" charset="0"/>
                <a:cs typeface="Tahoma" panose="020B0604030504040204" pitchFamily="34" charset="0"/>
              </a:rPr>
              <a:t>รับผิดชอบ</a:t>
            </a:r>
            <a:endParaRPr lang="en-US" sz="1200" dirty="0" smtClean="0">
              <a:latin typeface="Tahoma" panose="020B0604030504040204" pitchFamily="34" charset="0"/>
              <a:ea typeface="Tahoma" panose="020B0604030504040204" pitchFamily="34" charset="0"/>
              <a:cs typeface="Tahoma" panose="020B0604030504040204" pitchFamily="34" charset="0"/>
            </a:endParaRPr>
          </a:p>
          <a:p>
            <a:pPr marL="0" lvl="1" indent="357188" algn="thaiDist">
              <a:lnSpc>
                <a:spcPts val="1900"/>
              </a:lnSpc>
            </a:pPr>
            <a:r>
              <a:rPr lang="th-TH" sz="1200" dirty="0">
                <a:latin typeface="Tahoma" panose="020B0604030504040204" pitchFamily="34" charset="0"/>
                <a:ea typeface="Tahoma" panose="020B0604030504040204" pitchFamily="34" charset="0"/>
                <a:cs typeface="Tahoma" panose="020B0604030504040204" pitchFamily="34" charset="0"/>
              </a:rPr>
              <a:t>ความสำเร็จในการสร้างความรับรู้ความเข้าใจแก่ประชาชนตามแนวทางนี้ เป็น</a:t>
            </a:r>
            <a:r>
              <a:rPr lang="th-TH" sz="1200" dirty="0">
                <a:solidFill>
                  <a:srgbClr val="002060"/>
                </a:solidFill>
                <a:latin typeface="Tahoma" panose="020B0604030504040204" pitchFamily="34" charset="0"/>
                <a:ea typeface="Tahoma" panose="020B0604030504040204" pitchFamily="34" charset="0"/>
                <a:cs typeface="Tahoma" panose="020B0604030504040204" pitchFamily="34" charset="0"/>
              </a:rPr>
              <a:t>ตัวชี้วัดสำคัญในการประเมินผลการ</a:t>
            </a:r>
            <a:r>
              <a:rPr lang="th-TH" sz="1200" dirty="0">
                <a:latin typeface="Tahoma" panose="020B0604030504040204" pitchFamily="34" charset="0"/>
                <a:ea typeface="Tahoma" panose="020B0604030504040204" pitchFamily="34" charset="0"/>
                <a:cs typeface="Tahoma" panose="020B0604030504040204" pitchFamily="34" charset="0"/>
              </a:rPr>
              <a:t>ปฏิบัติราชการของหัวหน้าส่วนราชการทุกแห่ง โดยให้ผู้บังคับบัญชา สำนักงานคณะกรรมการพัฒนาระบบราชการ และสำนักงานคณะกรรมการข้าราชการพลเรือน ประเมินจาก</a:t>
            </a:r>
          </a:p>
          <a:p>
            <a:pPr marL="1143000" lvl="2" indent="-228600" algn="thaiDist">
              <a:lnSpc>
                <a:spcPts val="1900"/>
              </a:lnSpc>
              <a:buFont typeface="+mj-lt"/>
              <a:buAutoNum type="arabicPeriod"/>
            </a:pPr>
            <a:r>
              <a:rPr lang="th-TH" sz="1200" dirty="0"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ปริมาณและประสิทธิภาพของ</a:t>
            </a:r>
            <a:r>
              <a:rPr lang="th-TH" sz="120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การชี้แจงของส่วนราชการ</a:t>
            </a:r>
          </a:p>
          <a:p>
            <a:pPr marL="1143000" lvl="2" indent="-228600" algn="thaiDist">
              <a:lnSpc>
                <a:spcPts val="1900"/>
              </a:lnSpc>
              <a:buFont typeface="+mj-lt"/>
              <a:buAutoNum type="arabicPeriod"/>
            </a:pPr>
            <a:r>
              <a:rPr lang="th-TH" sz="1200" dirty="0"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ความ</a:t>
            </a:r>
            <a:r>
              <a:rPr lang="th-TH" sz="120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ทันต่อสถานการณ์ในการชี้แจง</a:t>
            </a:r>
            <a:endParaRPr lang="en-US" sz="120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endParaRPr>
          </a:p>
          <a:p>
            <a:pPr marL="1143000" lvl="2" indent="-228600" algn="thaiDist">
              <a:lnSpc>
                <a:spcPts val="1900"/>
              </a:lnSpc>
              <a:buFont typeface="+mj-lt"/>
              <a:buAutoNum type="arabicPeriod"/>
            </a:pPr>
            <a:r>
              <a:rPr lang="th-TH" sz="1200" dirty="0" smtClean="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ความ</a:t>
            </a:r>
            <a:r>
              <a:rPr lang="th-TH" sz="1200" dirty="0">
                <a:solidFill>
                  <a:schemeClr val="accent2">
                    <a:lumMod val="50000"/>
                  </a:schemeClr>
                </a:solidFill>
                <a:latin typeface="Tahoma" panose="020B0604030504040204" pitchFamily="34" charset="0"/>
                <a:ea typeface="Tahoma" panose="020B0604030504040204" pitchFamily="34" charset="0"/>
                <a:cs typeface="Tahoma" panose="020B0604030504040204" pitchFamily="34" charset="0"/>
              </a:rPr>
              <a:t>รับรู้ความเข้าใจของประชาชนตามผลสำเร็จของหน่วยงานต่าง ๆ </a:t>
            </a:r>
          </a:p>
          <a:p>
            <a:pPr marL="0" lvl="2" algn="thaiDist">
              <a:lnSpc>
                <a:spcPts val="1900"/>
              </a:lnSpc>
            </a:pPr>
            <a:r>
              <a:rPr lang="th-TH" sz="1200" dirty="0">
                <a:latin typeface="Tahoma" panose="020B0604030504040204" pitchFamily="34" charset="0"/>
                <a:ea typeface="Tahoma" panose="020B0604030504040204" pitchFamily="34" charset="0"/>
                <a:cs typeface="Tahoma" panose="020B0604030504040204" pitchFamily="34" charset="0"/>
              </a:rPr>
              <a:t>โดยให้สำนักงานคณะกรรมการพัฒนาระบบราชการ และสำนักงานคณะกรรมการข้าราชการพลเรือน  รายงานตัวชี้วัดและผลการประเมินเบื้องต้นตามแนวทางนี้ให้นายกรัฐมนตรีทราบเป็นรายกระทรวง ทุกสามเดือน</a:t>
            </a:r>
          </a:p>
          <a:p>
            <a:endParaRPr lang="th-TH" sz="16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414618" y="855206"/>
            <a:ext cx="8117822" cy="338554"/>
          </a:xfrm>
          <a:prstGeom prst="rect">
            <a:avLst/>
          </a:prstGeom>
          <a:ln>
            <a:solidFill>
              <a:schemeClr val="bg2">
                <a:lumMod val="75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sz="1600" b="1" dirty="0" smtClean="0">
                <a:solidFill>
                  <a:schemeClr val="bg2">
                    <a:lumMod val="25000"/>
                  </a:schemeClr>
                </a:solidFill>
                <a:latin typeface="Tahoma" pitchFamily="34" charset="0"/>
                <a:ea typeface="Tahoma" pitchFamily="34" charset="0"/>
                <a:cs typeface="Tahoma" pitchFamily="34" charset="0"/>
              </a:rPr>
              <a:t>1. </a:t>
            </a:r>
            <a:r>
              <a:rPr lang="th-TH" sz="1600" b="1" dirty="0" smtClean="0">
                <a:solidFill>
                  <a:schemeClr val="bg2">
                    <a:lumMod val="25000"/>
                  </a:schemeClr>
                </a:solidFill>
                <a:latin typeface="Tahoma" pitchFamily="34" charset="0"/>
                <a:ea typeface="Tahoma" pitchFamily="34" charset="0"/>
                <a:cs typeface="Tahoma" pitchFamily="34" charset="0"/>
              </a:rPr>
              <a:t>ตัวชี้วัดการ</a:t>
            </a:r>
            <a:r>
              <a:rPr lang="th-TH" sz="1600" b="1" dirty="0">
                <a:solidFill>
                  <a:schemeClr val="bg2">
                    <a:lumMod val="25000"/>
                  </a:schemeClr>
                </a:solidFill>
                <a:latin typeface="Tahoma" pitchFamily="34" charset="0"/>
                <a:ea typeface="Tahoma" pitchFamily="34" charset="0"/>
                <a:cs typeface="Tahoma" pitchFamily="34" charset="0"/>
              </a:rPr>
              <a:t>สร้างความรับรู้ความเข้าใจแก่</a:t>
            </a:r>
            <a:r>
              <a:rPr lang="th-TH" sz="1600" b="1" dirty="0" smtClean="0">
                <a:solidFill>
                  <a:schemeClr val="bg2">
                    <a:lumMod val="25000"/>
                  </a:schemeClr>
                </a:solidFill>
                <a:latin typeface="Tahoma" pitchFamily="34" charset="0"/>
                <a:ea typeface="Tahoma" pitchFamily="34" charset="0"/>
                <a:cs typeface="Tahoma" pitchFamily="34" charset="0"/>
              </a:rPr>
              <a:t>ประชาชน (บังคับ)</a:t>
            </a:r>
            <a:endParaRPr lang="en-US" sz="1600" dirty="0">
              <a:solidFill>
                <a:schemeClr val="bg2">
                  <a:lumMod val="25000"/>
                </a:schemeClr>
              </a:solidFill>
            </a:endParaRPr>
          </a:p>
        </p:txBody>
      </p:sp>
    </p:spTree>
    <p:extLst>
      <p:ext uri="{BB962C8B-B14F-4D97-AF65-F5344CB8AC3E}">
        <p14:creationId xmlns:p14="http://schemas.microsoft.com/office/powerpoint/2010/main" val="20463064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22"/>
          <p:cNvSpPr/>
          <p:nvPr/>
        </p:nvSpPr>
        <p:spPr>
          <a:xfrm>
            <a:off x="121456" y="908720"/>
            <a:ext cx="8920943" cy="5789790"/>
          </a:xfrm>
          <a:prstGeom prst="rect">
            <a:avLst/>
          </a:prstGeom>
          <a:gradFill flip="none" rotWithShape="1">
            <a:gsLst>
              <a:gs pos="0">
                <a:schemeClr val="bg1">
                  <a:lumMod val="8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solidFill>
                <a:prstClr val="white"/>
              </a:solidFill>
              <a:latin typeface="Tahoma" pitchFamily="34" charset="0"/>
              <a:ea typeface="Tahoma" pitchFamily="34" charset="0"/>
              <a:cs typeface="Tahoma" pitchFamily="34" charset="0"/>
            </a:endParaRPr>
          </a:p>
        </p:txBody>
      </p:sp>
      <p:sp>
        <p:nvSpPr>
          <p:cNvPr id="161797" name="Title 1"/>
          <p:cNvSpPr txBox="1">
            <a:spLocks/>
          </p:cNvSpPr>
          <p:nvPr/>
        </p:nvSpPr>
        <p:spPr bwMode="auto">
          <a:xfrm>
            <a:off x="131910" y="936139"/>
            <a:ext cx="9023324" cy="276999"/>
          </a:xfrm>
          <a:prstGeom prst="rect">
            <a:avLst/>
          </a:prstGeom>
          <a:noFill/>
          <a:ln w="9525">
            <a:noFill/>
            <a:miter lim="800000"/>
            <a:headEnd/>
            <a:tailEnd/>
          </a:ln>
        </p:spPr>
        <p:txBody>
          <a:bodyPr wrap="square" anchor="ctr">
            <a:spAutoFit/>
          </a:bodyPr>
          <a:lstStyle/>
          <a:p>
            <a:r>
              <a:rPr lang="th-TH" altLang="th-TH" sz="1200" b="1" dirty="0">
                <a:solidFill>
                  <a:prstClr val="black"/>
                </a:solidFill>
                <a:latin typeface="Tahoma" pitchFamily="34" charset="0"/>
                <a:cs typeface="Tahoma" pitchFamily="34" charset="0"/>
              </a:rPr>
              <a:t>ตัวชี้วัดที่ </a:t>
            </a:r>
            <a:r>
              <a:rPr lang="en-US" altLang="th-TH" sz="1200" b="1" dirty="0">
                <a:solidFill>
                  <a:prstClr val="black"/>
                </a:solidFill>
                <a:latin typeface="Tahoma" pitchFamily="34" charset="0"/>
                <a:cs typeface="Tahoma" pitchFamily="34" charset="0"/>
              </a:rPr>
              <a:t>1</a:t>
            </a:r>
            <a:r>
              <a:rPr lang="th-TH" altLang="th-TH" sz="1200" b="1" dirty="0">
                <a:solidFill>
                  <a:prstClr val="black"/>
                </a:solidFill>
                <a:latin typeface="Tahoma" pitchFamily="34" charset="0"/>
                <a:cs typeface="Tahoma" pitchFamily="34" charset="0"/>
              </a:rPr>
              <a:t> ร้อยละการดำเนินการตามแผนการสร้างความรู้ความ</a:t>
            </a:r>
            <a:r>
              <a:rPr lang="th-TH" altLang="th-TH" sz="1200" b="1" dirty="0" smtClean="0">
                <a:solidFill>
                  <a:prstClr val="black"/>
                </a:solidFill>
                <a:latin typeface="Tahoma" pitchFamily="34" charset="0"/>
                <a:cs typeface="Tahoma" pitchFamily="34" charset="0"/>
              </a:rPr>
              <a:t>เข้าใจแก่</a:t>
            </a:r>
            <a:r>
              <a:rPr lang="th-TH" altLang="th-TH" sz="1200" b="1" dirty="0">
                <a:solidFill>
                  <a:prstClr val="black"/>
                </a:solidFill>
                <a:latin typeface="Tahoma" pitchFamily="34" charset="0"/>
                <a:cs typeface="Tahoma" pitchFamily="34" charset="0"/>
              </a:rPr>
              <a:t>ประชาชน </a:t>
            </a:r>
          </a:p>
        </p:txBody>
      </p:sp>
      <p:graphicFrame>
        <p:nvGraphicFramePr>
          <p:cNvPr id="3" name="Table 2"/>
          <p:cNvGraphicFramePr>
            <a:graphicFrameLocks noGrp="1"/>
          </p:cNvGraphicFramePr>
          <p:nvPr>
            <p:extLst>
              <p:ext uri="{D42A27DB-BD31-4B8C-83A1-F6EECF244321}">
                <p14:modId xmlns:p14="http://schemas.microsoft.com/office/powerpoint/2010/main" val="153771589"/>
              </p:ext>
            </p:extLst>
          </p:nvPr>
        </p:nvGraphicFramePr>
        <p:xfrm>
          <a:off x="4411092" y="1248680"/>
          <a:ext cx="4536504" cy="1388232"/>
        </p:xfrm>
        <a:graphic>
          <a:graphicData uri="http://schemas.openxmlformats.org/drawingml/2006/table">
            <a:tbl>
              <a:tblPr/>
              <a:tblGrid>
                <a:gridCol w="4536504">
                  <a:extLst>
                    <a:ext uri="{9D8B030D-6E8A-4147-A177-3AD203B41FA5}">
                      <a16:colId xmlns:a16="http://schemas.microsoft.com/office/drawing/2014/main" val="20000"/>
                    </a:ext>
                  </a:extLst>
                </a:gridCol>
              </a:tblGrid>
              <a:tr h="175067">
                <a:tc>
                  <a:txBody>
                    <a:bodyPr/>
                    <a:lstStyle/>
                    <a:p>
                      <a:pPr algn="ctr">
                        <a:lnSpc>
                          <a:spcPct val="150000"/>
                        </a:lnSpc>
                        <a:spcBef>
                          <a:spcPts val="1200"/>
                        </a:spcBef>
                        <a:spcAft>
                          <a:spcPts val="600"/>
                        </a:spcAft>
                      </a:pPr>
                      <a:r>
                        <a:rPr lang="th-TH" sz="1100" b="1" dirty="0">
                          <a:latin typeface="Tahoma" pitchFamily="34" charset="0"/>
                          <a:ea typeface="Tahoma" pitchFamily="34" charset="0"/>
                          <a:cs typeface="Tahoma" pitchFamily="34" charset="0"/>
                        </a:rPr>
                        <a:t>การดำเนินการ</a:t>
                      </a:r>
                      <a:endParaRPr lang="en-US" sz="11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0"/>
                  </a:ext>
                </a:extLst>
              </a:tr>
              <a:tr h="272676">
                <a:tc>
                  <a:txBody>
                    <a:bodyPr/>
                    <a:lstStyle/>
                    <a:p>
                      <a:pPr marL="0" marR="0" lvl="0" indent="17463" algn="l" defTabSz="914400" rtl="0" eaLnBrk="1" fontAlgn="auto" latinLnBrk="0" hangingPunct="1">
                        <a:lnSpc>
                          <a:spcPct val="110000"/>
                        </a:lnSpc>
                        <a:spcBef>
                          <a:spcPts val="0"/>
                        </a:spcBef>
                        <a:spcAft>
                          <a:spcPts val="0"/>
                        </a:spcAft>
                        <a:buClrTx/>
                        <a:buSzTx/>
                        <a:buFont typeface="+mj-lt"/>
                        <a:buNone/>
                        <a:tabLst/>
                        <a:defRPr/>
                      </a:pPr>
                      <a:r>
                        <a:rPr lang="en-US" sz="1100" kern="1200" dirty="0">
                          <a:solidFill>
                            <a:schemeClr val="tx1"/>
                          </a:solidFill>
                          <a:latin typeface="Tahoma" pitchFamily="34" charset="0"/>
                          <a:ea typeface="Tahoma" pitchFamily="34" charset="0"/>
                          <a:cs typeface="Tahoma" pitchFamily="34" charset="0"/>
                        </a:rPr>
                        <a:t>1.</a:t>
                      </a:r>
                      <a:r>
                        <a:rPr lang="th-TH" sz="1100" kern="1200" dirty="0">
                          <a:solidFill>
                            <a:schemeClr val="tx1"/>
                          </a:solidFill>
                          <a:latin typeface="Tahoma" pitchFamily="34" charset="0"/>
                          <a:ea typeface="Tahoma" pitchFamily="34" charset="0"/>
                          <a:cs typeface="Tahoma" pitchFamily="34" charset="0"/>
                        </a:rPr>
                        <a:t> ส่วนราชการจัดทำแผนการสร้าง</a:t>
                      </a:r>
                      <a:r>
                        <a:rPr lang="th-TH" sz="1100" kern="1200" dirty="0" smtClean="0">
                          <a:solidFill>
                            <a:schemeClr val="tx1"/>
                          </a:solidFill>
                          <a:latin typeface="Tahoma" pitchFamily="34" charset="0"/>
                          <a:ea typeface="Tahoma" pitchFamily="34" charset="0"/>
                          <a:cs typeface="Tahoma" pitchFamily="34" charset="0"/>
                        </a:rPr>
                        <a:t>ความรับรู้</a:t>
                      </a:r>
                      <a:r>
                        <a:rPr lang="th-TH" sz="1100" kern="1200" dirty="0">
                          <a:solidFill>
                            <a:schemeClr val="tx1"/>
                          </a:solidFill>
                          <a:latin typeface="Tahoma" pitchFamily="34" charset="0"/>
                          <a:ea typeface="Tahoma" pitchFamily="34" charset="0"/>
                          <a:cs typeface="Tahoma" pitchFamily="34" charset="0"/>
                        </a:rPr>
                        <a:t>ความเข้าใจแก่ประชาชน</a:t>
                      </a:r>
                      <a:r>
                        <a:rPr lang="en-US" sz="1100" kern="1200" dirty="0">
                          <a:solidFill>
                            <a:schemeClr val="tx1"/>
                          </a:solidFill>
                          <a:latin typeface="Tahoma" pitchFamily="34" charset="0"/>
                          <a:ea typeface="Tahoma" pitchFamily="34" charset="0"/>
                          <a:cs typeface="Tahoma" pitchFamily="34" charset="0"/>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432048">
                <a:tc>
                  <a:txBody>
                    <a:bodyPr/>
                    <a:lstStyle/>
                    <a:p>
                      <a:pPr marL="0" lvl="0" indent="-342900" algn="l" defTabSz="914400" rtl="0" eaLnBrk="1" latinLnBrk="0" hangingPunct="1">
                        <a:lnSpc>
                          <a:spcPct val="110000"/>
                        </a:lnSpc>
                        <a:spcAft>
                          <a:spcPts val="0"/>
                        </a:spcAft>
                        <a:buFont typeface="+mj-lt"/>
                        <a:buNone/>
                      </a:pPr>
                      <a:r>
                        <a:rPr lang="en-US" sz="1100" kern="1200" dirty="0">
                          <a:solidFill>
                            <a:schemeClr val="tx1"/>
                          </a:solidFill>
                          <a:latin typeface="Tahoma" pitchFamily="34" charset="0"/>
                          <a:ea typeface="Tahoma" pitchFamily="34" charset="0"/>
                          <a:cs typeface="Tahoma" pitchFamily="34" charset="0"/>
                        </a:rPr>
                        <a:t>2. </a:t>
                      </a:r>
                      <a:r>
                        <a:rPr lang="th-TH" sz="1100" kern="1200" dirty="0">
                          <a:solidFill>
                            <a:schemeClr val="tx1"/>
                          </a:solidFill>
                          <a:latin typeface="Tahoma" pitchFamily="34" charset="0"/>
                          <a:ea typeface="Tahoma" pitchFamily="34" charset="0"/>
                          <a:cs typeface="Tahoma" pitchFamily="34" charset="0"/>
                        </a:rPr>
                        <a:t>ส่วนราชการดำเนินการตามแผนการสร้างความรู้ความเข้าใจแก่</a:t>
                      </a:r>
                      <a:r>
                        <a:rPr lang="th-TH" sz="1100" kern="1200" dirty="0" smtClean="0">
                          <a:solidFill>
                            <a:schemeClr val="tx1"/>
                          </a:solidFill>
                          <a:latin typeface="Tahoma" pitchFamily="34" charset="0"/>
                          <a:ea typeface="Tahoma" pitchFamily="34" charset="0"/>
                          <a:cs typeface="Tahoma" pitchFamily="34" charset="0"/>
                        </a:rPr>
                        <a:t>ประชาชน </a:t>
                      </a:r>
                      <a:br>
                        <a:rPr lang="th-TH" sz="1100" kern="1200" dirty="0" smtClean="0">
                          <a:solidFill>
                            <a:schemeClr val="tx1"/>
                          </a:solidFill>
                          <a:latin typeface="Tahoma" pitchFamily="34" charset="0"/>
                          <a:ea typeface="Tahoma" pitchFamily="34" charset="0"/>
                          <a:cs typeface="Tahoma" pitchFamily="34" charset="0"/>
                        </a:rPr>
                      </a:br>
                      <a:r>
                        <a:rPr lang="th-TH" sz="1100" kern="1200" dirty="0" smtClean="0">
                          <a:solidFill>
                            <a:schemeClr val="tx1"/>
                          </a:solidFill>
                          <a:latin typeface="Tahoma" pitchFamily="34" charset="0"/>
                          <a:ea typeface="Tahoma" pitchFamily="34" charset="0"/>
                          <a:cs typeface="Tahoma" pitchFamily="34" charset="0"/>
                        </a:rPr>
                        <a:t>   อย่าง</a:t>
                      </a:r>
                      <a:r>
                        <a:rPr lang="th-TH" sz="1100" kern="1200" dirty="0">
                          <a:solidFill>
                            <a:schemeClr val="tx1"/>
                          </a:solidFill>
                          <a:latin typeface="Tahoma" pitchFamily="34" charset="0"/>
                          <a:ea typeface="Tahoma" pitchFamily="34" charset="0"/>
                          <a:cs typeface="Tahoma" pitchFamily="34" charset="0"/>
                        </a:rPr>
                        <a:t>มีประสิทธิภาพ (ร้อยละ</a:t>
                      </a:r>
                      <a:r>
                        <a:rPr lang="th-TH" sz="1100" kern="1200" baseline="0" dirty="0">
                          <a:solidFill>
                            <a:schemeClr val="tx1"/>
                          </a:solidFill>
                          <a:latin typeface="Tahoma" pitchFamily="34" charset="0"/>
                          <a:ea typeface="Tahoma" pitchFamily="34" charset="0"/>
                          <a:cs typeface="Tahoma" pitchFamily="34" charset="0"/>
                        </a:rPr>
                        <a:t> </a:t>
                      </a:r>
                      <a:r>
                        <a:rPr lang="en-US" sz="1100" kern="1200" baseline="0" dirty="0">
                          <a:solidFill>
                            <a:schemeClr val="tx1"/>
                          </a:solidFill>
                          <a:latin typeface="Tahoma" pitchFamily="34" charset="0"/>
                          <a:ea typeface="Tahoma" pitchFamily="34" charset="0"/>
                          <a:cs typeface="Tahoma" pitchFamily="34" charset="0"/>
                        </a:rPr>
                        <a:t>100)</a:t>
                      </a:r>
                      <a:endParaRPr lang="en-US" sz="1100" kern="1200" dirty="0">
                        <a:solidFill>
                          <a:schemeClr val="tx1"/>
                        </a:solidFill>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432048">
                <a:tc>
                  <a:txBody>
                    <a:bodyPr/>
                    <a:lstStyle/>
                    <a:p>
                      <a:pPr marL="0" marR="0" lvl="0" indent="-342900" algn="l" defTabSz="914400" rtl="0" eaLnBrk="1" fontAlgn="auto" latinLnBrk="0" hangingPunct="1">
                        <a:lnSpc>
                          <a:spcPct val="110000"/>
                        </a:lnSpc>
                        <a:spcBef>
                          <a:spcPts val="0"/>
                        </a:spcBef>
                        <a:spcAft>
                          <a:spcPts val="0"/>
                        </a:spcAft>
                        <a:buClrTx/>
                        <a:buSzTx/>
                        <a:buFont typeface="+mj-lt"/>
                        <a:buNone/>
                        <a:tabLst/>
                        <a:defRPr/>
                      </a:pPr>
                      <a:r>
                        <a:rPr lang="en-US" sz="1100" kern="1200" dirty="0">
                          <a:solidFill>
                            <a:schemeClr val="tx1"/>
                          </a:solidFill>
                          <a:latin typeface="Tahoma" pitchFamily="34" charset="0"/>
                          <a:ea typeface="Tahoma" pitchFamily="34" charset="0"/>
                          <a:cs typeface="Tahoma" pitchFamily="34" charset="0"/>
                        </a:rPr>
                        <a:t>3. </a:t>
                      </a:r>
                      <a:r>
                        <a:rPr lang="th-TH" sz="1100" kern="1200" dirty="0">
                          <a:solidFill>
                            <a:schemeClr val="tx1"/>
                          </a:solidFill>
                          <a:latin typeface="Tahoma" pitchFamily="34" charset="0"/>
                          <a:ea typeface="Tahoma" pitchFamily="34" charset="0"/>
                          <a:cs typeface="Tahoma" pitchFamily="34" charset="0"/>
                        </a:rPr>
                        <a:t>ส่วนราชการรายงานผลการดำเนินการเทียบกับแผนการสร้างความรู้</a:t>
                      </a:r>
                      <a:r>
                        <a:rPr lang="th-TH" sz="1100" kern="1200" dirty="0" smtClean="0">
                          <a:solidFill>
                            <a:schemeClr val="tx1"/>
                          </a:solidFill>
                          <a:latin typeface="Tahoma" pitchFamily="34" charset="0"/>
                          <a:ea typeface="Tahoma" pitchFamily="34" charset="0"/>
                          <a:cs typeface="Tahoma" pitchFamily="34" charset="0"/>
                        </a:rPr>
                        <a:t>ความ</a:t>
                      </a:r>
                      <a:br>
                        <a:rPr lang="th-TH" sz="1100" kern="1200" dirty="0" smtClean="0">
                          <a:solidFill>
                            <a:schemeClr val="tx1"/>
                          </a:solidFill>
                          <a:latin typeface="Tahoma" pitchFamily="34" charset="0"/>
                          <a:ea typeface="Tahoma" pitchFamily="34" charset="0"/>
                          <a:cs typeface="Tahoma" pitchFamily="34" charset="0"/>
                        </a:rPr>
                      </a:br>
                      <a:r>
                        <a:rPr lang="th-TH" sz="1100" kern="1200" dirty="0" smtClean="0">
                          <a:solidFill>
                            <a:schemeClr val="tx1"/>
                          </a:solidFill>
                          <a:latin typeface="Tahoma" pitchFamily="34" charset="0"/>
                          <a:ea typeface="Tahoma" pitchFamily="34" charset="0"/>
                          <a:cs typeface="Tahoma" pitchFamily="34" charset="0"/>
                        </a:rPr>
                        <a:t>    เข้าใจ</a:t>
                      </a:r>
                      <a:r>
                        <a:rPr lang="th-TH" sz="1100" kern="1200" dirty="0">
                          <a:solidFill>
                            <a:schemeClr val="tx1"/>
                          </a:solidFill>
                          <a:latin typeface="Tahoma" pitchFamily="34" charset="0"/>
                          <a:ea typeface="Tahoma" pitchFamily="34" charset="0"/>
                          <a:cs typeface="Tahoma" pitchFamily="34" charset="0"/>
                        </a:rPr>
                        <a:t>แก่ประชาชนที่กำหนดไว้ในข้อ </a:t>
                      </a:r>
                      <a:r>
                        <a:rPr lang="en-US" sz="1100" kern="1200" dirty="0">
                          <a:solidFill>
                            <a:schemeClr val="tx1"/>
                          </a:solidFill>
                          <a:latin typeface="Tahoma" pitchFamily="34" charset="0"/>
                          <a:ea typeface="Tahoma" pitchFamily="34" charset="0"/>
                          <a:cs typeface="Tahoma" pitchFamily="34" charset="0"/>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AutoShape 12"/>
          <p:cNvSpPr>
            <a:spLocks noChangeArrowheads="1"/>
          </p:cNvSpPr>
          <p:nvPr/>
        </p:nvSpPr>
        <p:spPr bwMode="gray">
          <a:xfrm>
            <a:off x="344710" y="1353458"/>
            <a:ext cx="2046062" cy="218184"/>
          </a:xfrm>
          <a:prstGeom prst="rect">
            <a:avLst/>
          </a:prstGeom>
          <a:solidFill>
            <a:schemeClr val="accent6">
              <a:lumMod val="20000"/>
              <a:lumOff val="8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1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เกณฑ์</a:t>
            </a:r>
            <a:r>
              <a:rPr lang="th-TH" sz="1100" b="1" dirty="0">
                <a:solidFill>
                  <a:prstClr val="black"/>
                </a:solidFill>
                <a:latin typeface="Tahoma" panose="020B0604030504040204" pitchFamily="34" charset="0"/>
                <a:ea typeface="Tahoma" panose="020B0604030504040204" pitchFamily="34" charset="0"/>
                <a:cs typeface="Tahoma" panose="020B0604030504040204" pitchFamily="34" charset="0"/>
              </a:rPr>
              <a:t>การประเมินผล</a:t>
            </a:r>
            <a:endParaRPr lang="th-TH" altLang="th-TH" sz="1100" b="1" dirty="0">
              <a:solidFill>
                <a:prstClr val="black"/>
              </a:solidFill>
              <a:latin typeface="Tahoma" pitchFamily="34" charset="0"/>
              <a:cs typeface="Tahoma" pitchFamily="34" charset="0"/>
            </a:endParaRPr>
          </a:p>
        </p:txBody>
      </p:sp>
      <p:sp>
        <p:nvSpPr>
          <p:cNvPr id="6" name="TextBox 5"/>
          <p:cNvSpPr txBox="1"/>
          <p:nvPr/>
        </p:nvSpPr>
        <p:spPr>
          <a:xfrm>
            <a:off x="4444207" y="2636912"/>
            <a:ext cx="4232249" cy="230832"/>
          </a:xfrm>
          <a:prstGeom prst="rect">
            <a:avLst/>
          </a:prstGeom>
          <a:noFill/>
        </p:spPr>
        <p:txBody>
          <a:bodyPr wrap="none" rtlCol="0">
            <a:spAutoFit/>
          </a:bodyPr>
          <a:lstStyle/>
          <a:p>
            <a:r>
              <a:rPr lang="en-US" sz="900" dirty="0">
                <a:solidFill>
                  <a:prstClr val="black"/>
                </a:solidFill>
                <a:latin typeface="Tahoma" pitchFamily="34" charset="0"/>
                <a:ea typeface="Tahoma" pitchFamily="34" charset="0"/>
                <a:cs typeface="Tahoma" pitchFamily="34" charset="0"/>
              </a:rPr>
              <a:t>* </a:t>
            </a:r>
            <a:r>
              <a:rPr lang="th-TH" sz="900" dirty="0">
                <a:solidFill>
                  <a:prstClr val="black"/>
                </a:solidFill>
                <a:latin typeface="Tahoma" pitchFamily="34" charset="0"/>
                <a:ea typeface="Tahoma" pitchFamily="34" charset="0"/>
                <a:cs typeface="Tahoma" pitchFamily="34" charset="0"/>
              </a:rPr>
              <a:t>หากมีการปรับเปลี่ยนแผนฯ ระหว่างปี ให้เสนอแผนฯ ที่ปรับเปลี่ยนมายังเจ้าภาพตัวชี้วัด</a:t>
            </a:r>
          </a:p>
        </p:txBody>
      </p:sp>
      <p:graphicFrame>
        <p:nvGraphicFramePr>
          <p:cNvPr id="9" name="Table 8"/>
          <p:cNvGraphicFramePr>
            <a:graphicFrameLocks noGrp="1"/>
          </p:cNvGraphicFramePr>
          <p:nvPr>
            <p:extLst>
              <p:ext uri="{D42A27DB-BD31-4B8C-83A1-F6EECF244321}">
                <p14:modId xmlns:p14="http://schemas.microsoft.com/office/powerpoint/2010/main" val="2501652343"/>
              </p:ext>
            </p:extLst>
          </p:nvPr>
        </p:nvGraphicFramePr>
        <p:xfrm>
          <a:off x="899592" y="1757342"/>
          <a:ext cx="2448272" cy="714313"/>
        </p:xfrm>
        <a:graphic>
          <a:graphicData uri="http://schemas.openxmlformats.org/drawingml/2006/table">
            <a:tbl>
              <a:tblPr firstRow="1" firstCol="1" bandRow="1">
                <a:tableStyleId>{10A1B5D5-9B99-4C35-A422-299274C87663}</a:tableStyleId>
              </a:tblPr>
              <a:tblGrid>
                <a:gridCol w="1184648">
                  <a:extLst>
                    <a:ext uri="{9D8B030D-6E8A-4147-A177-3AD203B41FA5}">
                      <a16:colId xmlns:a16="http://schemas.microsoft.com/office/drawing/2014/main" val="20000"/>
                    </a:ext>
                  </a:extLst>
                </a:gridCol>
                <a:gridCol w="1263624">
                  <a:extLst>
                    <a:ext uri="{9D8B030D-6E8A-4147-A177-3AD203B41FA5}">
                      <a16:colId xmlns:a16="http://schemas.microsoft.com/office/drawing/2014/main" val="20001"/>
                    </a:ext>
                  </a:extLst>
                </a:gridCol>
              </a:tblGrid>
              <a:tr h="285310">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ผ่าน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ไม่ผ่านการประเมิน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42900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000" b="1" dirty="0" smtClean="0">
                          <a:effectLst/>
                          <a:latin typeface="Tahoma" pitchFamily="34" charset="0"/>
                          <a:ea typeface="Tahoma" pitchFamily="34" charset="0"/>
                          <a:cs typeface="Tahoma" pitchFamily="34" charset="0"/>
                        </a:rPr>
                        <a:t>ร้อยละ 100</a:t>
                      </a:r>
                      <a:endParaRPr lang="en-US" sz="1000" b="1" dirty="0" smtClean="0">
                        <a:solidFill>
                          <a:schemeClr val="tx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000" b="1" dirty="0" smtClean="0">
                          <a:effectLst/>
                          <a:latin typeface="Tahoma" pitchFamily="34" charset="0"/>
                          <a:ea typeface="Tahoma" pitchFamily="34" charset="0"/>
                          <a:cs typeface="Tahoma" pitchFamily="34" charset="0"/>
                        </a:rPr>
                        <a:t>&lt; </a:t>
                      </a:r>
                      <a:r>
                        <a:rPr lang="th-TH" sz="1000" b="1" dirty="0" smtClean="0">
                          <a:effectLst/>
                          <a:latin typeface="Tahoma" pitchFamily="34" charset="0"/>
                          <a:ea typeface="Tahoma" pitchFamily="34" charset="0"/>
                          <a:cs typeface="Tahoma" pitchFamily="34" charset="0"/>
                        </a:rPr>
                        <a:t>ร้อยละ 100</a:t>
                      </a:r>
                      <a:endParaRPr lang="en-US" sz="1000" b="1" dirty="0" smtClean="0">
                        <a:effectLst/>
                        <a:latin typeface="Tahoma" pitchFamily="34" charset="0"/>
                        <a:ea typeface="Tahoma" pitchFamily="34" charset="0"/>
                        <a:cs typeface="Tahoma" pitchFamily="34" charset="0"/>
                      </a:endParaRPr>
                    </a:p>
                    <a:p>
                      <a:pPr algn="ctr">
                        <a:lnSpc>
                          <a:spcPct val="115000"/>
                        </a:lnSpc>
                        <a:spcAft>
                          <a:spcPts val="0"/>
                        </a:spcAft>
                      </a:pPr>
                      <a:endParaRPr lang="en-US" sz="1000" b="1" dirty="0">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Slide Number Placeholder 6"/>
          <p:cNvSpPr>
            <a:spLocks noGrp="1"/>
          </p:cNvSpPr>
          <p:nvPr>
            <p:ph type="sldNum" sz="quarter" idx="12"/>
          </p:nvPr>
        </p:nvSpPr>
        <p:spPr>
          <a:xfrm>
            <a:off x="7003948" y="6342426"/>
            <a:ext cx="2057400" cy="365125"/>
          </a:xfrm>
        </p:spPr>
        <p:txBody>
          <a:bodyPr/>
          <a:lstStyle/>
          <a:p>
            <a:fld id="{616041E8-D1F5-41C1-90EC-7482A2BBCDB0}" type="slidenum">
              <a:rPr lang="th-TH" altLang="th-TH" sz="1400" smtClean="0">
                <a:latin typeface="Tahoma" pitchFamily="34" charset="0"/>
                <a:ea typeface="Tahoma" pitchFamily="34" charset="0"/>
                <a:cs typeface="Tahoma" pitchFamily="34" charset="0"/>
              </a:rPr>
              <a:pPr/>
              <a:t>9</a:t>
            </a:fld>
            <a:endParaRPr lang="th-TH" altLang="th-TH" dirty="0">
              <a:latin typeface="Tahoma" pitchFamily="34" charset="0"/>
              <a:ea typeface="Tahoma" pitchFamily="34" charset="0"/>
              <a:cs typeface="Tahoma" pitchFamily="34" charset="0"/>
            </a:endParaRPr>
          </a:p>
        </p:txBody>
      </p:sp>
      <p:sp>
        <p:nvSpPr>
          <p:cNvPr id="8" name="Rectangle 7"/>
          <p:cNvSpPr/>
          <p:nvPr/>
        </p:nvSpPr>
        <p:spPr>
          <a:xfrm>
            <a:off x="-17430" y="159508"/>
            <a:ext cx="8117822" cy="40011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sz="2000" b="1" dirty="0" smtClean="0">
                <a:solidFill>
                  <a:srgbClr val="E7E6E6">
                    <a:lumMod val="25000"/>
                  </a:srgbClr>
                </a:solidFill>
                <a:latin typeface="Tahoma" pitchFamily="34" charset="0"/>
                <a:ea typeface="Tahoma" pitchFamily="34" charset="0"/>
                <a:cs typeface="Tahoma" pitchFamily="34" charset="0"/>
              </a:rPr>
              <a:t> </a:t>
            </a:r>
            <a:r>
              <a:rPr lang="th-TH" sz="2000" b="1" dirty="0" smtClean="0">
                <a:solidFill>
                  <a:srgbClr val="E7E6E6">
                    <a:lumMod val="25000"/>
                  </a:srgbClr>
                </a:solidFill>
                <a:latin typeface="Tahoma" pitchFamily="34" charset="0"/>
                <a:ea typeface="Tahoma" pitchFamily="34" charset="0"/>
                <a:cs typeface="Tahoma" pitchFamily="34" charset="0"/>
              </a:rPr>
              <a:t>ตัวชี้วัดการ</a:t>
            </a:r>
            <a:r>
              <a:rPr lang="th-TH" sz="2000" b="1" dirty="0">
                <a:solidFill>
                  <a:srgbClr val="E7E6E6">
                    <a:lumMod val="25000"/>
                  </a:srgbClr>
                </a:solidFill>
                <a:latin typeface="Tahoma" pitchFamily="34" charset="0"/>
                <a:ea typeface="Tahoma" pitchFamily="34" charset="0"/>
                <a:cs typeface="Tahoma" pitchFamily="34" charset="0"/>
              </a:rPr>
              <a:t>สร้างความรับรู้ความเข้าใจแก่</a:t>
            </a:r>
            <a:r>
              <a:rPr lang="th-TH" sz="2000" b="1" dirty="0" smtClean="0">
                <a:solidFill>
                  <a:srgbClr val="E7E6E6">
                    <a:lumMod val="25000"/>
                  </a:srgbClr>
                </a:solidFill>
                <a:latin typeface="Tahoma" pitchFamily="34" charset="0"/>
                <a:ea typeface="Tahoma" pitchFamily="34" charset="0"/>
                <a:cs typeface="Tahoma" pitchFamily="34" charset="0"/>
              </a:rPr>
              <a:t>ประชาชน (บังคับ)</a:t>
            </a:r>
            <a:endParaRPr lang="en-US" sz="2000" dirty="0">
              <a:solidFill>
                <a:srgbClr val="E7E6E6">
                  <a:lumMod val="25000"/>
                </a:srgbClr>
              </a:solidFill>
            </a:endParaRPr>
          </a:p>
        </p:txBody>
      </p:sp>
      <p:sp>
        <p:nvSpPr>
          <p:cNvPr id="11" name="Title 1"/>
          <p:cNvSpPr txBox="1">
            <a:spLocks/>
          </p:cNvSpPr>
          <p:nvPr/>
        </p:nvSpPr>
        <p:spPr bwMode="auto">
          <a:xfrm>
            <a:off x="119210" y="2920285"/>
            <a:ext cx="8568952" cy="279769"/>
          </a:xfrm>
          <a:prstGeom prst="rect">
            <a:avLst/>
          </a:prstGeom>
          <a:noFill/>
          <a:ln w="9525">
            <a:noFill/>
            <a:miter lim="800000"/>
            <a:headEnd/>
            <a:tailEnd/>
          </a:ln>
        </p:spPr>
        <p:txBody>
          <a:bodyPr wrap="square" anchor="ctr">
            <a:spAutoFit/>
          </a:bodyPr>
          <a:lstStyle/>
          <a:p>
            <a:r>
              <a:rPr lang="th-TH" altLang="th-TH" sz="1200" b="1" dirty="0">
                <a:solidFill>
                  <a:prstClr val="black"/>
                </a:solidFill>
                <a:latin typeface="Tahoma" pitchFamily="34" charset="0"/>
                <a:cs typeface="Tahoma" pitchFamily="34" charset="0"/>
              </a:rPr>
              <a:t>ตัวชี้วัดที่ </a:t>
            </a:r>
            <a:r>
              <a:rPr lang="en-US" altLang="th-TH" sz="1200" b="1" dirty="0">
                <a:solidFill>
                  <a:prstClr val="black"/>
                </a:solidFill>
                <a:latin typeface="Tahoma" pitchFamily="34" charset="0"/>
                <a:cs typeface="Tahoma" pitchFamily="34" charset="0"/>
              </a:rPr>
              <a:t>2</a:t>
            </a:r>
            <a:r>
              <a:rPr lang="th-TH" altLang="th-TH" sz="1200" b="1" dirty="0">
                <a:solidFill>
                  <a:prstClr val="black"/>
                </a:solidFill>
                <a:latin typeface="Tahoma" pitchFamily="34" charset="0"/>
                <a:cs typeface="Tahoma" pitchFamily="34" charset="0"/>
              </a:rPr>
              <a:t> ร้อยละการชี้แจงประเด็นข่าวที่ทันต่อ</a:t>
            </a:r>
            <a:r>
              <a:rPr lang="th-TH" altLang="th-TH" sz="1200" b="1" dirty="0" smtClean="0">
                <a:solidFill>
                  <a:prstClr val="black"/>
                </a:solidFill>
                <a:latin typeface="Tahoma" pitchFamily="34" charset="0"/>
                <a:cs typeface="Tahoma" pitchFamily="34" charset="0"/>
              </a:rPr>
              <a:t>สถานการณ์</a:t>
            </a:r>
            <a:endParaRPr lang="th-TH" altLang="th-TH" sz="1200" b="1" dirty="0">
              <a:solidFill>
                <a:prstClr val="black"/>
              </a:solidFill>
              <a:latin typeface="Tahoma" pitchFamily="34" charset="0"/>
              <a:cs typeface="Tahoma" pitchFamily="34" charset="0"/>
            </a:endParaRPr>
          </a:p>
        </p:txBody>
      </p:sp>
      <p:cxnSp>
        <p:nvCxnSpPr>
          <p:cNvPr id="5" name="Straight Connector 4"/>
          <p:cNvCxnSpPr/>
          <p:nvPr/>
        </p:nvCxnSpPr>
        <p:spPr>
          <a:xfrm>
            <a:off x="251520" y="2897209"/>
            <a:ext cx="8688562"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13" name="Table 12"/>
          <p:cNvGraphicFramePr>
            <a:graphicFrameLocks noGrp="1"/>
          </p:cNvGraphicFramePr>
          <p:nvPr>
            <p:extLst>
              <p:ext uri="{D42A27DB-BD31-4B8C-83A1-F6EECF244321}">
                <p14:modId xmlns:p14="http://schemas.microsoft.com/office/powerpoint/2010/main" val="811207306"/>
              </p:ext>
            </p:extLst>
          </p:nvPr>
        </p:nvGraphicFramePr>
        <p:xfrm>
          <a:off x="4398943" y="3122873"/>
          <a:ext cx="4560802" cy="2088232"/>
        </p:xfrm>
        <a:graphic>
          <a:graphicData uri="http://schemas.openxmlformats.org/drawingml/2006/table">
            <a:tbl>
              <a:tblPr/>
              <a:tblGrid>
                <a:gridCol w="4560802">
                  <a:extLst>
                    <a:ext uri="{9D8B030D-6E8A-4147-A177-3AD203B41FA5}">
                      <a16:colId xmlns:a16="http://schemas.microsoft.com/office/drawing/2014/main" val="20000"/>
                    </a:ext>
                  </a:extLst>
                </a:gridCol>
              </a:tblGrid>
              <a:tr h="185344">
                <a:tc>
                  <a:txBody>
                    <a:bodyPr/>
                    <a:lstStyle/>
                    <a:p>
                      <a:pPr algn="ctr">
                        <a:lnSpc>
                          <a:spcPct val="150000"/>
                        </a:lnSpc>
                        <a:spcBef>
                          <a:spcPts val="1200"/>
                        </a:spcBef>
                        <a:spcAft>
                          <a:spcPts val="600"/>
                        </a:spcAft>
                      </a:pPr>
                      <a:r>
                        <a:rPr lang="th-TH" sz="1050" b="1" dirty="0">
                          <a:latin typeface="Tahoma" pitchFamily="34" charset="0"/>
                          <a:ea typeface="Tahoma" pitchFamily="34" charset="0"/>
                          <a:cs typeface="Tahoma" pitchFamily="34" charset="0"/>
                        </a:rPr>
                        <a:t>การดำเนินการ</a:t>
                      </a:r>
                      <a:endParaRPr lang="en-US" sz="105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0"/>
                  </a:ext>
                </a:extLst>
              </a:tr>
              <a:tr h="408042">
                <a:tc>
                  <a:txBody>
                    <a:bodyPr/>
                    <a:lstStyle/>
                    <a:p>
                      <a:pPr marL="0" marR="0" lvl="0" indent="17463" algn="l" defTabSz="914400" rtl="0" eaLnBrk="1" fontAlgn="auto" latinLnBrk="0" hangingPunct="1">
                        <a:lnSpc>
                          <a:spcPct val="110000"/>
                        </a:lnSpc>
                        <a:spcBef>
                          <a:spcPts val="0"/>
                        </a:spcBef>
                        <a:spcAft>
                          <a:spcPts val="0"/>
                        </a:spcAft>
                        <a:buClrTx/>
                        <a:buSzTx/>
                        <a:buFont typeface="+mj-lt"/>
                        <a:buNone/>
                        <a:tabLst/>
                        <a:defRPr/>
                      </a:pPr>
                      <a:r>
                        <a:rPr lang="en-US" sz="1050" kern="1200" dirty="0">
                          <a:solidFill>
                            <a:schemeClr val="tx1"/>
                          </a:solidFill>
                          <a:latin typeface="Tahoma" pitchFamily="34" charset="0"/>
                          <a:ea typeface="Tahoma" pitchFamily="34" charset="0"/>
                          <a:cs typeface="Tahoma" pitchFamily="34" charset="0"/>
                        </a:rPr>
                        <a:t>1. </a:t>
                      </a:r>
                      <a:r>
                        <a:rPr lang="th-TH" sz="1050" kern="1200" dirty="0">
                          <a:solidFill>
                            <a:schemeClr val="tx1"/>
                          </a:solidFill>
                          <a:latin typeface="Tahoma" pitchFamily="34" charset="0"/>
                          <a:ea typeface="Tahoma" pitchFamily="34" charset="0"/>
                          <a:cs typeface="Tahoma" pitchFamily="34" charset="0"/>
                        </a:rPr>
                        <a:t>ส่วนราชการมีกลไกและจัดทำคู่มือการปฏิบัติงานเพื่อสนับสนุนการ</a:t>
                      </a:r>
                      <a:r>
                        <a:rPr lang="th-TH" sz="1050" kern="1200" dirty="0" smtClean="0">
                          <a:solidFill>
                            <a:schemeClr val="tx1"/>
                          </a:solidFill>
                          <a:latin typeface="Tahoma" pitchFamily="34" charset="0"/>
                          <a:ea typeface="Tahoma" pitchFamily="34" charset="0"/>
                          <a:cs typeface="Tahoma" pitchFamily="34" charset="0"/>
                        </a:rPr>
                        <a:t>ชี้แจง</a:t>
                      </a:r>
                      <a:br>
                        <a:rPr lang="th-TH" sz="1050" kern="1200" dirty="0" smtClean="0">
                          <a:solidFill>
                            <a:schemeClr val="tx1"/>
                          </a:solidFill>
                          <a:latin typeface="Tahoma" pitchFamily="34" charset="0"/>
                          <a:ea typeface="Tahoma" pitchFamily="34" charset="0"/>
                          <a:cs typeface="Tahoma" pitchFamily="34" charset="0"/>
                        </a:rPr>
                      </a:br>
                      <a:r>
                        <a:rPr lang="th-TH" sz="1050" kern="1200" dirty="0" smtClean="0">
                          <a:solidFill>
                            <a:schemeClr val="tx1"/>
                          </a:solidFill>
                          <a:latin typeface="Tahoma" pitchFamily="34" charset="0"/>
                          <a:ea typeface="Tahoma" pitchFamily="34" charset="0"/>
                          <a:cs typeface="Tahoma" pitchFamily="34" charset="0"/>
                        </a:rPr>
                        <a:t>    ประเด็น</a:t>
                      </a:r>
                      <a:r>
                        <a:rPr lang="th-TH" sz="1050" kern="1200" dirty="0">
                          <a:solidFill>
                            <a:schemeClr val="tx1"/>
                          </a:solidFill>
                          <a:latin typeface="Tahoma" pitchFamily="34" charset="0"/>
                          <a:ea typeface="Tahoma" pitchFamily="34" charset="0"/>
                          <a:cs typeface="Tahoma" pitchFamily="34" charset="0"/>
                        </a:rPr>
                        <a:t>ข่าวที่ทันต่อสถานการณ์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757976">
                <a:tc>
                  <a:txBody>
                    <a:bodyPr/>
                    <a:lstStyle/>
                    <a:p>
                      <a:pPr marL="0" marR="0" lvl="0" indent="17463" algn="thaiDist" defTabSz="914400" rtl="0" eaLnBrk="1" fontAlgn="auto" latinLnBrk="0" hangingPunct="1">
                        <a:lnSpc>
                          <a:spcPct val="110000"/>
                        </a:lnSpc>
                        <a:spcBef>
                          <a:spcPts val="0"/>
                        </a:spcBef>
                        <a:spcAft>
                          <a:spcPts val="0"/>
                        </a:spcAft>
                        <a:buClrTx/>
                        <a:buSzTx/>
                        <a:buFont typeface="+mj-lt"/>
                        <a:buNone/>
                        <a:tabLst/>
                        <a:defRPr/>
                      </a:pPr>
                      <a:r>
                        <a:rPr lang="en-US" sz="1050" kern="1200" dirty="0">
                          <a:solidFill>
                            <a:schemeClr val="tx1"/>
                          </a:solidFill>
                          <a:latin typeface="Tahoma" pitchFamily="34" charset="0"/>
                          <a:ea typeface="Tahoma" pitchFamily="34" charset="0"/>
                          <a:cs typeface="Tahoma" pitchFamily="34" charset="0"/>
                        </a:rPr>
                        <a:t>2.</a:t>
                      </a:r>
                      <a:r>
                        <a:rPr lang="th-TH" sz="1050" kern="1200" dirty="0">
                          <a:solidFill>
                            <a:schemeClr val="tx1"/>
                          </a:solidFill>
                          <a:latin typeface="Tahoma" pitchFamily="34" charset="0"/>
                          <a:ea typeface="Tahoma" pitchFamily="34" charset="0"/>
                          <a:cs typeface="Tahoma" pitchFamily="34" charset="0"/>
                        </a:rPr>
                        <a:t> </a:t>
                      </a:r>
                      <a:r>
                        <a:rPr lang="en-US" sz="1050" kern="1200" dirty="0" smtClean="0">
                          <a:solidFill>
                            <a:schemeClr val="tx1"/>
                          </a:solidFill>
                          <a:latin typeface="Tahoma" pitchFamily="34" charset="0"/>
                          <a:ea typeface="Tahoma" pitchFamily="34" charset="0"/>
                          <a:cs typeface="Tahoma" pitchFamily="34" charset="0"/>
                        </a:rPr>
                        <a:t>PMOC</a:t>
                      </a:r>
                      <a:r>
                        <a:rPr lang="th-TH" sz="1050" kern="1200" dirty="0" smtClean="0">
                          <a:solidFill>
                            <a:schemeClr val="tx1"/>
                          </a:solidFill>
                          <a:latin typeface="Tahoma" pitchFamily="34" charset="0"/>
                          <a:ea typeface="Tahoma" pitchFamily="34" charset="0"/>
                          <a:cs typeface="Tahoma" pitchFamily="34" charset="0"/>
                        </a:rPr>
                        <a:t> สำนัก</a:t>
                      </a:r>
                      <a:r>
                        <a:rPr lang="th-TH" sz="1050" kern="1200" dirty="0">
                          <a:solidFill>
                            <a:schemeClr val="tx1"/>
                          </a:solidFill>
                          <a:latin typeface="Tahoma" pitchFamily="34" charset="0"/>
                          <a:ea typeface="Tahoma" pitchFamily="34" charset="0"/>
                          <a:cs typeface="Tahoma" pitchFamily="34" charset="0"/>
                        </a:rPr>
                        <a:t>โฆษกฯ และกรมประชาสัมพันธ์ร่วมกัน</a:t>
                      </a:r>
                      <a:r>
                        <a:rPr lang="th-TH" altLang="th-TH" sz="1050" dirty="0">
                          <a:latin typeface="Tahoma" pitchFamily="34" charset="0"/>
                          <a:cs typeface="Tahoma" pitchFamily="34" charset="0"/>
                        </a:rPr>
                        <a:t>กำหนดประเด็นข่าว</a:t>
                      </a:r>
                      <a:r>
                        <a:rPr lang="th-TH" altLang="th-TH" sz="1050" dirty="0" smtClean="0">
                          <a:latin typeface="Tahoma" pitchFamily="34" charset="0"/>
                          <a:cs typeface="Tahoma" pitchFamily="34" charset="0"/>
                        </a:rPr>
                        <a:t>ที่</a:t>
                      </a:r>
                      <a:br>
                        <a:rPr lang="th-TH" altLang="th-TH" sz="1050" dirty="0" smtClean="0">
                          <a:latin typeface="Tahoma" pitchFamily="34" charset="0"/>
                          <a:cs typeface="Tahoma" pitchFamily="34" charset="0"/>
                        </a:rPr>
                      </a:br>
                      <a:r>
                        <a:rPr lang="th-TH" altLang="th-TH" sz="1050" dirty="0" smtClean="0">
                          <a:latin typeface="Tahoma" pitchFamily="34" charset="0"/>
                          <a:cs typeface="Tahoma" pitchFamily="34" charset="0"/>
                        </a:rPr>
                        <a:t>    ต้องการ</a:t>
                      </a:r>
                      <a:r>
                        <a:rPr lang="th-TH" altLang="th-TH" sz="1050" dirty="0">
                          <a:latin typeface="Tahoma" pitchFamily="34" charset="0"/>
                          <a:cs typeface="Tahoma" pitchFamily="34" charset="0"/>
                        </a:rPr>
                        <a:t>ให้ส่วนราชการชี้แจง</a:t>
                      </a:r>
                      <a:r>
                        <a:rPr lang="th-TH" altLang="th-TH" sz="1050" baseline="0" dirty="0">
                          <a:latin typeface="Tahoma" pitchFamily="34" charset="0"/>
                          <a:cs typeface="Tahoma" pitchFamily="34" charset="0"/>
                        </a:rPr>
                        <a:t> </a:t>
                      </a:r>
                      <a:r>
                        <a:rPr lang="th-TH" altLang="th-TH" sz="1050" baseline="0" dirty="0" smtClean="0">
                          <a:latin typeface="Tahoma" pitchFamily="34" charset="0"/>
                          <a:cs typeface="Tahoma" pitchFamily="34" charset="0"/>
                        </a:rPr>
                        <a:t>และกำหนดส่วน</a:t>
                      </a:r>
                      <a:r>
                        <a:rPr lang="th-TH" altLang="th-TH" sz="1050" baseline="0" dirty="0">
                          <a:latin typeface="Tahoma" pitchFamily="34" charset="0"/>
                          <a:cs typeface="Tahoma" pitchFamily="34" charset="0"/>
                        </a:rPr>
                        <a:t>ราชการที่ต้องการให้ชี้แจง </a:t>
                      </a:r>
                      <a:r>
                        <a:rPr lang="th-TH" altLang="th-TH" sz="1050" baseline="0" dirty="0" smtClean="0">
                          <a:latin typeface="Tahoma" pitchFamily="34" charset="0"/>
                          <a:cs typeface="Tahoma" pitchFamily="34" charset="0"/>
                        </a:rPr>
                        <a:t/>
                      </a:r>
                      <a:br>
                        <a:rPr lang="th-TH" altLang="th-TH" sz="1050" baseline="0" dirty="0" smtClean="0">
                          <a:latin typeface="Tahoma" pitchFamily="34" charset="0"/>
                          <a:cs typeface="Tahoma" pitchFamily="34" charset="0"/>
                        </a:rPr>
                      </a:br>
                      <a:r>
                        <a:rPr lang="th-TH" altLang="th-TH" sz="1050" baseline="0" dirty="0" smtClean="0">
                          <a:latin typeface="Tahoma" pitchFamily="34" charset="0"/>
                          <a:cs typeface="Tahoma" pitchFamily="34" charset="0"/>
                        </a:rPr>
                        <a:t>    รวมทั้ง</a:t>
                      </a:r>
                      <a:r>
                        <a:rPr lang="th-TH" sz="1050" kern="1200" dirty="0" smtClean="0">
                          <a:solidFill>
                            <a:schemeClr val="tx1"/>
                          </a:solidFill>
                          <a:latin typeface="Tahoma" pitchFamily="34" charset="0"/>
                          <a:ea typeface="Tahoma" pitchFamily="34" charset="0"/>
                          <a:cs typeface="Tahoma" pitchFamily="34" charset="0"/>
                        </a:rPr>
                        <a:t>กำหนด</a:t>
                      </a:r>
                      <a:r>
                        <a:rPr lang="th-TH" sz="1050" kern="1200" dirty="0">
                          <a:solidFill>
                            <a:schemeClr val="tx1"/>
                          </a:solidFill>
                          <a:latin typeface="Tahoma" pitchFamily="34" charset="0"/>
                          <a:ea typeface="Tahoma" pitchFamily="34" charset="0"/>
                          <a:cs typeface="Tahoma" pitchFamily="34" charset="0"/>
                        </a:rPr>
                        <a:t>ระยะเวลาที่ต้องการให้ตอบสนอง</a:t>
                      </a:r>
                      <a:r>
                        <a:rPr lang="th-TH" sz="1050" kern="1200" dirty="0" smtClean="0">
                          <a:solidFill>
                            <a:schemeClr val="tx1"/>
                          </a:solidFill>
                          <a:latin typeface="Tahoma" pitchFamily="34" charset="0"/>
                          <a:ea typeface="Tahoma" pitchFamily="34" charset="0"/>
                          <a:cs typeface="Tahoma" pitchFamily="34" charset="0"/>
                        </a:rPr>
                        <a:t>ของ</a:t>
                      </a:r>
                      <a:r>
                        <a:rPr lang="th-TH" sz="1050" kern="1200" dirty="0">
                          <a:solidFill>
                            <a:schemeClr val="tx1"/>
                          </a:solidFill>
                          <a:latin typeface="Tahoma" pitchFamily="34" charset="0"/>
                          <a:ea typeface="Tahoma" pitchFamily="34" charset="0"/>
                          <a:cs typeface="Tahoma" pitchFamily="34" charset="0"/>
                        </a:rPr>
                        <a:t>แต่ละประเด็น</a:t>
                      </a:r>
                      <a:r>
                        <a:rPr lang="th-TH" sz="1050" kern="1200" dirty="0" smtClean="0">
                          <a:solidFill>
                            <a:schemeClr val="tx1"/>
                          </a:solidFill>
                          <a:latin typeface="Tahoma" pitchFamily="34" charset="0"/>
                          <a:ea typeface="Tahoma" pitchFamily="34" charset="0"/>
                          <a:cs typeface="Tahoma" pitchFamily="34" charset="0"/>
                        </a:rPr>
                        <a:t>ข่าวเข้า</a:t>
                      </a:r>
                      <a:br>
                        <a:rPr lang="th-TH" sz="1050" kern="1200" dirty="0" smtClean="0">
                          <a:solidFill>
                            <a:schemeClr val="tx1"/>
                          </a:solidFill>
                          <a:latin typeface="Tahoma" pitchFamily="34" charset="0"/>
                          <a:ea typeface="Tahoma" pitchFamily="34" charset="0"/>
                          <a:cs typeface="Tahoma" pitchFamily="34" charset="0"/>
                        </a:rPr>
                      </a:br>
                      <a:r>
                        <a:rPr lang="th-TH" sz="1050" kern="1200" dirty="0" smtClean="0">
                          <a:solidFill>
                            <a:schemeClr val="tx1"/>
                          </a:solidFill>
                          <a:latin typeface="Tahoma" pitchFamily="34" charset="0"/>
                          <a:ea typeface="Tahoma" pitchFamily="34" charset="0"/>
                          <a:cs typeface="Tahoma" pitchFamily="34" charset="0"/>
                        </a:rPr>
                        <a:t>    สู่</a:t>
                      </a:r>
                      <a:r>
                        <a:rPr lang="th-TH" sz="1050" kern="1200" dirty="0">
                          <a:solidFill>
                            <a:schemeClr val="tx1"/>
                          </a:solidFill>
                          <a:latin typeface="Tahoma" pitchFamily="34" charset="0"/>
                          <a:ea typeface="Tahoma" pitchFamily="34" charset="0"/>
                          <a:cs typeface="Tahoma" pitchFamily="34" charset="0"/>
                        </a:rPr>
                        <a:t>ระบบฯ</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394152">
                <a:tc>
                  <a:txBody>
                    <a:bodyPr/>
                    <a:lstStyle/>
                    <a:p>
                      <a:pPr marL="0" marR="0" lvl="0" indent="-342900" algn="thaiDist" defTabSz="914400" rtl="0" eaLnBrk="1" fontAlgn="auto" latinLnBrk="0" hangingPunct="1">
                        <a:lnSpc>
                          <a:spcPct val="110000"/>
                        </a:lnSpc>
                        <a:spcBef>
                          <a:spcPts val="0"/>
                        </a:spcBef>
                        <a:spcAft>
                          <a:spcPts val="0"/>
                        </a:spcAft>
                        <a:buClrTx/>
                        <a:buSzTx/>
                        <a:buFont typeface="+mj-lt"/>
                        <a:buNone/>
                        <a:tabLst/>
                        <a:defRPr/>
                      </a:pPr>
                      <a:r>
                        <a:rPr lang="en-US" sz="1050" kern="1200" dirty="0" smtClean="0">
                          <a:solidFill>
                            <a:schemeClr val="tx1"/>
                          </a:solidFill>
                          <a:latin typeface="Tahoma" pitchFamily="34" charset="0"/>
                          <a:ea typeface="Tahoma" pitchFamily="34" charset="0"/>
                          <a:cs typeface="Tahoma" pitchFamily="34" charset="0"/>
                        </a:rPr>
                        <a:t>3.</a:t>
                      </a:r>
                      <a:r>
                        <a:rPr lang="th-TH" sz="1050" kern="1200" dirty="0" smtClean="0">
                          <a:solidFill>
                            <a:schemeClr val="tx1"/>
                          </a:solidFill>
                          <a:latin typeface="Tahoma" pitchFamily="34" charset="0"/>
                          <a:ea typeface="Tahoma" pitchFamily="34" charset="0"/>
                          <a:cs typeface="Tahoma" pitchFamily="34" charset="0"/>
                        </a:rPr>
                        <a:t> ส่วน</a:t>
                      </a:r>
                      <a:r>
                        <a:rPr lang="th-TH" sz="1050" kern="1200" dirty="0">
                          <a:solidFill>
                            <a:schemeClr val="tx1"/>
                          </a:solidFill>
                          <a:latin typeface="Tahoma" pitchFamily="34" charset="0"/>
                          <a:ea typeface="Tahoma" pitchFamily="34" charset="0"/>
                          <a:cs typeface="Tahoma" pitchFamily="34" charset="0"/>
                        </a:rPr>
                        <a:t>ราชการชี้แจงประเด็นข่าวที่มีคุณภาพและรายงานเข้าสู่ระบบฯ ได้ทัน</a:t>
                      </a:r>
                      <a:r>
                        <a:rPr lang="th-TH" sz="1050" kern="1200" dirty="0" smtClean="0">
                          <a:solidFill>
                            <a:schemeClr val="tx1"/>
                          </a:solidFill>
                          <a:latin typeface="Tahoma" pitchFamily="34" charset="0"/>
                          <a:ea typeface="Tahoma" pitchFamily="34" charset="0"/>
                          <a:cs typeface="Tahoma" pitchFamily="34" charset="0"/>
                        </a:rPr>
                        <a:t>ตาม</a:t>
                      </a:r>
                      <a:br>
                        <a:rPr lang="th-TH" sz="1050" kern="1200" dirty="0" smtClean="0">
                          <a:solidFill>
                            <a:schemeClr val="tx1"/>
                          </a:solidFill>
                          <a:latin typeface="Tahoma" pitchFamily="34" charset="0"/>
                          <a:ea typeface="Tahoma" pitchFamily="34" charset="0"/>
                          <a:cs typeface="Tahoma" pitchFamily="34" charset="0"/>
                        </a:rPr>
                      </a:br>
                      <a:r>
                        <a:rPr lang="th-TH" sz="1050" kern="1200" dirty="0" smtClean="0">
                          <a:solidFill>
                            <a:schemeClr val="tx1"/>
                          </a:solidFill>
                          <a:latin typeface="Tahoma" pitchFamily="34" charset="0"/>
                          <a:ea typeface="Tahoma" pitchFamily="34" charset="0"/>
                          <a:cs typeface="Tahoma" pitchFamily="34" charset="0"/>
                        </a:rPr>
                        <a:t>    ระยะเวลา</a:t>
                      </a:r>
                      <a:r>
                        <a:rPr lang="th-TH" sz="1050" kern="1200" dirty="0">
                          <a:solidFill>
                            <a:schemeClr val="tx1"/>
                          </a:solidFill>
                          <a:latin typeface="Tahoma" pitchFamily="34" charset="0"/>
                          <a:ea typeface="Tahoma" pitchFamily="34" charset="0"/>
                          <a:cs typeface="Tahoma" pitchFamily="34" charset="0"/>
                        </a:rPr>
                        <a:t>การตอบสนองที่กำหนดไว้ (ร้อยละ 100)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88032">
                <a:tc>
                  <a:txBody>
                    <a:bodyPr/>
                    <a:lstStyle/>
                    <a:p>
                      <a:pPr marL="0" marR="0" lvl="0" indent="-342900" algn="l" defTabSz="914400" rtl="0" eaLnBrk="1" fontAlgn="auto" latinLnBrk="0" hangingPunct="1">
                        <a:lnSpc>
                          <a:spcPct val="110000"/>
                        </a:lnSpc>
                        <a:spcBef>
                          <a:spcPts val="0"/>
                        </a:spcBef>
                        <a:spcAft>
                          <a:spcPts val="0"/>
                        </a:spcAft>
                        <a:buClrTx/>
                        <a:buSzTx/>
                        <a:buFont typeface="+mj-lt"/>
                        <a:buNone/>
                        <a:tabLst/>
                        <a:defRPr/>
                      </a:pPr>
                      <a:r>
                        <a:rPr lang="en-US" sz="1050" kern="1200" dirty="0">
                          <a:solidFill>
                            <a:schemeClr val="tx1"/>
                          </a:solidFill>
                          <a:latin typeface="Tahoma" pitchFamily="34" charset="0"/>
                          <a:ea typeface="Tahoma" pitchFamily="34" charset="0"/>
                          <a:cs typeface="Tahoma" pitchFamily="34" charset="0"/>
                        </a:rPr>
                        <a:t>4. </a:t>
                      </a:r>
                      <a:r>
                        <a:rPr lang="th-TH" sz="1050" kern="1200" dirty="0">
                          <a:solidFill>
                            <a:schemeClr val="tx1"/>
                          </a:solidFill>
                          <a:latin typeface="Tahoma" pitchFamily="34" charset="0"/>
                          <a:ea typeface="Tahoma" pitchFamily="34" charset="0"/>
                          <a:cs typeface="Tahoma" pitchFamily="34" charset="0"/>
                        </a:rPr>
                        <a:t>เจ้าภาพตัวชี้วัดสรุปผลการดำเนินการของส่วนราชการจากระบบฯ</a:t>
                      </a:r>
                      <a:endParaRPr lang="en-US" sz="1050" kern="1200" dirty="0">
                        <a:solidFill>
                          <a:schemeClr val="tx1"/>
                        </a:solidFill>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15" name="AutoShape 12"/>
          <p:cNvSpPr>
            <a:spLocks noChangeArrowheads="1"/>
          </p:cNvSpPr>
          <p:nvPr/>
        </p:nvSpPr>
        <p:spPr bwMode="gray">
          <a:xfrm>
            <a:off x="365698" y="3285548"/>
            <a:ext cx="2046062" cy="218184"/>
          </a:xfrm>
          <a:prstGeom prst="rect">
            <a:avLst/>
          </a:prstGeom>
          <a:solidFill>
            <a:schemeClr val="accent6">
              <a:lumMod val="20000"/>
              <a:lumOff val="8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1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เกณฑ์</a:t>
            </a:r>
            <a:r>
              <a:rPr lang="th-TH" sz="1100" b="1" dirty="0">
                <a:solidFill>
                  <a:prstClr val="black"/>
                </a:solidFill>
                <a:latin typeface="Tahoma" panose="020B0604030504040204" pitchFamily="34" charset="0"/>
                <a:ea typeface="Tahoma" panose="020B0604030504040204" pitchFamily="34" charset="0"/>
                <a:cs typeface="Tahoma" panose="020B0604030504040204" pitchFamily="34" charset="0"/>
              </a:rPr>
              <a:t>การประเมินผล</a:t>
            </a:r>
            <a:endParaRPr lang="th-TH" altLang="th-TH" sz="1100" b="1" dirty="0">
              <a:solidFill>
                <a:prstClr val="black"/>
              </a:solidFill>
              <a:latin typeface="Tahoma" pitchFamily="34" charset="0"/>
              <a:cs typeface="Tahoma" pitchFamily="34" charset="0"/>
            </a:endParaRPr>
          </a:p>
        </p:txBody>
      </p:sp>
      <p:cxnSp>
        <p:nvCxnSpPr>
          <p:cNvPr id="16" name="Straight Connector 15"/>
          <p:cNvCxnSpPr/>
          <p:nvPr/>
        </p:nvCxnSpPr>
        <p:spPr>
          <a:xfrm>
            <a:off x="215312" y="5285734"/>
            <a:ext cx="8688562"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itle 1"/>
          <p:cNvSpPr txBox="1">
            <a:spLocks/>
          </p:cNvSpPr>
          <p:nvPr/>
        </p:nvSpPr>
        <p:spPr bwMode="auto">
          <a:xfrm>
            <a:off x="182800" y="5329004"/>
            <a:ext cx="8185150" cy="279769"/>
          </a:xfrm>
          <a:prstGeom prst="rect">
            <a:avLst/>
          </a:prstGeom>
          <a:noFill/>
          <a:ln w="9525">
            <a:noFill/>
            <a:miter lim="800000"/>
            <a:headEnd/>
            <a:tailEnd/>
          </a:ln>
        </p:spPr>
        <p:txBody>
          <a:bodyPr anchor="ctr">
            <a:spAutoFit/>
          </a:bodyPr>
          <a:lstStyle/>
          <a:p>
            <a:r>
              <a:rPr lang="th-TH" altLang="th-TH" sz="1200" b="1" dirty="0">
                <a:solidFill>
                  <a:prstClr val="black"/>
                </a:solidFill>
                <a:latin typeface="Tahoma" pitchFamily="34" charset="0"/>
                <a:cs typeface="Tahoma" pitchFamily="34" charset="0"/>
              </a:rPr>
              <a:t>ตัวชี้วัดที่ </a:t>
            </a:r>
            <a:r>
              <a:rPr lang="en-US" altLang="th-TH" sz="1200" b="1" dirty="0">
                <a:solidFill>
                  <a:prstClr val="black"/>
                </a:solidFill>
                <a:latin typeface="Tahoma" pitchFamily="34" charset="0"/>
                <a:cs typeface="Tahoma" pitchFamily="34" charset="0"/>
              </a:rPr>
              <a:t>3 </a:t>
            </a:r>
            <a:r>
              <a:rPr lang="th-TH" altLang="th-TH" sz="1200" b="1" dirty="0">
                <a:solidFill>
                  <a:prstClr val="black"/>
                </a:solidFill>
                <a:latin typeface="Tahoma" pitchFamily="34" charset="0"/>
                <a:cs typeface="Tahoma" pitchFamily="34" charset="0"/>
              </a:rPr>
              <a:t>ร้อยละของประชาชนกลุ่มเป้าหมายที่รับรู้และ</a:t>
            </a:r>
            <a:r>
              <a:rPr lang="th-TH" altLang="th-TH" sz="1200" b="1" dirty="0" smtClean="0">
                <a:solidFill>
                  <a:prstClr val="black"/>
                </a:solidFill>
                <a:latin typeface="Tahoma" pitchFamily="34" charset="0"/>
                <a:cs typeface="Tahoma" pitchFamily="34" charset="0"/>
              </a:rPr>
              <a:t>เข้าใจใน</a:t>
            </a:r>
            <a:r>
              <a:rPr lang="th-TH" altLang="th-TH" sz="1200" b="1" dirty="0">
                <a:solidFill>
                  <a:prstClr val="black"/>
                </a:solidFill>
                <a:latin typeface="Tahoma" pitchFamily="34" charset="0"/>
                <a:cs typeface="Tahoma" pitchFamily="34" charset="0"/>
              </a:rPr>
              <a:t>การดำเนินงานตามนโยบายสำคัญของรัฐบาล</a:t>
            </a:r>
            <a:endParaRPr lang="th-TH" altLang="th-TH" sz="1000" b="1" dirty="0">
              <a:solidFill>
                <a:prstClr val="black"/>
              </a:solidFill>
              <a:latin typeface="Tahoma" pitchFamily="34" charset="0"/>
              <a:cs typeface="Tahoma" pitchFamily="34" charset="0"/>
            </a:endParaRPr>
          </a:p>
        </p:txBody>
      </p:sp>
      <p:sp>
        <p:nvSpPr>
          <p:cNvPr id="20" name="AutoShape 12"/>
          <p:cNvSpPr>
            <a:spLocks noChangeArrowheads="1"/>
          </p:cNvSpPr>
          <p:nvPr/>
        </p:nvSpPr>
        <p:spPr bwMode="gray">
          <a:xfrm>
            <a:off x="215312" y="5614544"/>
            <a:ext cx="2046062" cy="218184"/>
          </a:xfrm>
          <a:prstGeom prst="rect">
            <a:avLst/>
          </a:prstGeom>
          <a:solidFill>
            <a:schemeClr val="accent6">
              <a:lumMod val="20000"/>
              <a:lumOff val="8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1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เกณฑ์</a:t>
            </a:r>
            <a:r>
              <a:rPr lang="th-TH" sz="1100" b="1" dirty="0">
                <a:solidFill>
                  <a:prstClr val="black"/>
                </a:solidFill>
                <a:latin typeface="Tahoma" panose="020B0604030504040204" pitchFamily="34" charset="0"/>
                <a:ea typeface="Tahoma" panose="020B0604030504040204" pitchFamily="34" charset="0"/>
                <a:cs typeface="Tahoma" panose="020B0604030504040204" pitchFamily="34" charset="0"/>
              </a:rPr>
              <a:t>การประเมินผล</a:t>
            </a:r>
            <a:endParaRPr lang="th-TH" altLang="th-TH" sz="1100" b="1" dirty="0">
              <a:solidFill>
                <a:prstClr val="black"/>
              </a:solidFill>
              <a:latin typeface="Tahoma" pitchFamily="34" charset="0"/>
              <a:cs typeface="Tahoma" pitchFamily="34" charset="0"/>
            </a:endParaRPr>
          </a:p>
        </p:txBody>
      </p:sp>
      <p:sp>
        <p:nvSpPr>
          <p:cNvPr id="21" name="AutoShape 3"/>
          <p:cNvSpPr>
            <a:spLocks noChangeArrowheads="1"/>
          </p:cNvSpPr>
          <p:nvPr/>
        </p:nvSpPr>
        <p:spPr bwMode="auto">
          <a:xfrm>
            <a:off x="4403621" y="5958265"/>
            <a:ext cx="4471225" cy="309532"/>
          </a:xfrm>
          <a:prstGeom prst="flowChartAlternateProcess">
            <a:avLst/>
          </a:prstGeom>
          <a:noFill/>
          <a:ln w="9525">
            <a:solidFill>
              <a:srgbClr val="333333"/>
            </a:solidFill>
            <a:miter lim="800000"/>
            <a:headEnd/>
            <a:tailEnd/>
          </a:ln>
        </p:spPr>
        <p:txBody>
          <a:bodyPr wrap="square">
            <a:spAutoFit/>
          </a:bodyPr>
          <a:lstStyle/>
          <a:p>
            <a:pPr algn="ctr"/>
            <a:r>
              <a:rPr lang="th-TH" sz="1200" dirty="0">
                <a:solidFill>
                  <a:schemeClr val="accent2">
                    <a:lumMod val="75000"/>
                  </a:schemeClr>
                </a:solidFill>
                <a:latin typeface="Tahoma" pitchFamily="34" charset="0"/>
                <a:ea typeface="Tahoma" pitchFamily="34" charset="0"/>
                <a:cs typeface="Tahoma" pitchFamily="34" charset="0"/>
              </a:rPr>
              <a:t>กรมประชาสัมพันธ์พิจารณารับเป็นเจ้าภาพตัวชี้วัดนี้</a:t>
            </a:r>
          </a:p>
        </p:txBody>
      </p:sp>
      <p:graphicFrame>
        <p:nvGraphicFramePr>
          <p:cNvPr id="25" name="Table 24"/>
          <p:cNvGraphicFramePr>
            <a:graphicFrameLocks noGrp="1"/>
          </p:cNvGraphicFramePr>
          <p:nvPr>
            <p:extLst>
              <p:ext uri="{D42A27DB-BD31-4B8C-83A1-F6EECF244321}">
                <p14:modId xmlns:p14="http://schemas.microsoft.com/office/powerpoint/2010/main" val="1094414190"/>
              </p:ext>
            </p:extLst>
          </p:nvPr>
        </p:nvGraphicFramePr>
        <p:xfrm>
          <a:off x="899592" y="3800053"/>
          <a:ext cx="2448272" cy="714313"/>
        </p:xfrm>
        <a:graphic>
          <a:graphicData uri="http://schemas.openxmlformats.org/drawingml/2006/table">
            <a:tbl>
              <a:tblPr firstRow="1" firstCol="1" bandRow="1">
                <a:tableStyleId>{10A1B5D5-9B99-4C35-A422-299274C87663}</a:tableStyleId>
              </a:tblPr>
              <a:tblGrid>
                <a:gridCol w="1184648">
                  <a:extLst>
                    <a:ext uri="{9D8B030D-6E8A-4147-A177-3AD203B41FA5}">
                      <a16:colId xmlns:a16="http://schemas.microsoft.com/office/drawing/2014/main" val="20000"/>
                    </a:ext>
                  </a:extLst>
                </a:gridCol>
                <a:gridCol w="1263624">
                  <a:extLst>
                    <a:ext uri="{9D8B030D-6E8A-4147-A177-3AD203B41FA5}">
                      <a16:colId xmlns:a16="http://schemas.microsoft.com/office/drawing/2014/main" val="20001"/>
                    </a:ext>
                  </a:extLst>
                </a:gridCol>
              </a:tblGrid>
              <a:tr h="285310">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ผ่าน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ไม่ผ่านการประเมิน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42900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000" b="1" dirty="0" smtClean="0">
                          <a:effectLst/>
                          <a:latin typeface="Tahoma" pitchFamily="34" charset="0"/>
                          <a:ea typeface="Tahoma" pitchFamily="34" charset="0"/>
                          <a:cs typeface="Tahoma" pitchFamily="34" charset="0"/>
                        </a:rPr>
                        <a:t>ร้อยละ 100</a:t>
                      </a:r>
                      <a:endParaRPr lang="en-US" sz="1000" b="1" dirty="0" smtClean="0">
                        <a:solidFill>
                          <a:schemeClr val="tx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000" b="1" dirty="0" smtClean="0">
                          <a:effectLst/>
                          <a:latin typeface="Tahoma" pitchFamily="34" charset="0"/>
                          <a:ea typeface="Tahoma" pitchFamily="34" charset="0"/>
                          <a:cs typeface="Tahoma" pitchFamily="34" charset="0"/>
                        </a:rPr>
                        <a:t>&lt; </a:t>
                      </a:r>
                      <a:r>
                        <a:rPr lang="th-TH" sz="1000" b="1" dirty="0" smtClean="0">
                          <a:effectLst/>
                          <a:latin typeface="Tahoma" pitchFamily="34" charset="0"/>
                          <a:ea typeface="Tahoma" pitchFamily="34" charset="0"/>
                          <a:cs typeface="Tahoma" pitchFamily="34" charset="0"/>
                        </a:rPr>
                        <a:t>ร้อยละ 100</a:t>
                      </a:r>
                      <a:endParaRPr lang="en-US" sz="1000" b="1" dirty="0" smtClean="0">
                        <a:effectLst/>
                        <a:latin typeface="Tahoma" pitchFamily="34" charset="0"/>
                        <a:ea typeface="Tahoma" pitchFamily="34" charset="0"/>
                        <a:cs typeface="Tahoma" pitchFamily="34" charset="0"/>
                      </a:endParaRPr>
                    </a:p>
                    <a:p>
                      <a:pPr algn="ctr">
                        <a:lnSpc>
                          <a:spcPct val="115000"/>
                        </a:lnSpc>
                        <a:spcAft>
                          <a:spcPts val="0"/>
                        </a:spcAft>
                      </a:pPr>
                      <a:endParaRPr lang="en-US" sz="1000" b="1" dirty="0">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677874535"/>
              </p:ext>
            </p:extLst>
          </p:nvPr>
        </p:nvGraphicFramePr>
        <p:xfrm>
          <a:off x="899592" y="5937628"/>
          <a:ext cx="2448272" cy="714313"/>
        </p:xfrm>
        <a:graphic>
          <a:graphicData uri="http://schemas.openxmlformats.org/drawingml/2006/table">
            <a:tbl>
              <a:tblPr firstRow="1" firstCol="1" bandRow="1">
                <a:tableStyleId>{10A1B5D5-9B99-4C35-A422-299274C87663}</a:tableStyleId>
              </a:tblPr>
              <a:tblGrid>
                <a:gridCol w="1184648">
                  <a:extLst>
                    <a:ext uri="{9D8B030D-6E8A-4147-A177-3AD203B41FA5}">
                      <a16:colId xmlns:a16="http://schemas.microsoft.com/office/drawing/2014/main" val="20000"/>
                    </a:ext>
                  </a:extLst>
                </a:gridCol>
                <a:gridCol w="1263624">
                  <a:extLst>
                    <a:ext uri="{9D8B030D-6E8A-4147-A177-3AD203B41FA5}">
                      <a16:colId xmlns:a16="http://schemas.microsoft.com/office/drawing/2014/main" val="20001"/>
                    </a:ext>
                  </a:extLst>
                </a:gridCol>
              </a:tblGrid>
              <a:tr h="285310">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ผ่าน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15000"/>
                        </a:lnSpc>
                        <a:spcAft>
                          <a:spcPts val="0"/>
                        </a:spcAft>
                      </a:pPr>
                      <a:r>
                        <a:rPr lang="th-TH" sz="1000" b="1" dirty="0" smtClean="0">
                          <a:solidFill>
                            <a:schemeClr val="tx1"/>
                          </a:solidFill>
                          <a:effectLst/>
                          <a:latin typeface="Tahoma" pitchFamily="34" charset="0"/>
                          <a:ea typeface="Tahoma" pitchFamily="34" charset="0"/>
                          <a:cs typeface="Tahoma" pitchFamily="34" charset="0"/>
                        </a:rPr>
                        <a:t>ไม่ผ่านการประเมิน</a:t>
                      </a: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42900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000" b="1" dirty="0" smtClean="0">
                          <a:effectLst/>
                          <a:latin typeface="Tahoma" pitchFamily="34" charset="0"/>
                          <a:ea typeface="Tahoma" pitchFamily="34" charset="0"/>
                          <a:cs typeface="Tahoma" pitchFamily="34" charset="0"/>
                        </a:rPr>
                        <a:t>ร้อยละ </a:t>
                      </a:r>
                      <a:r>
                        <a:rPr lang="en-US" sz="1000" b="1" dirty="0" smtClean="0">
                          <a:effectLst/>
                          <a:latin typeface="Tahoma" pitchFamily="34" charset="0"/>
                          <a:ea typeface="Tahoma" pitchFamily="34" charset="0"/>
                          <a:cs typeface="Tahoma" pitchFamily="34" charset="0"/>
                        </a:rPr>
                        <a:t>75 </a:t>
                      </a:r>
                      <a:endParaRPr lang="en-US" sz="900" b="1" dirty="0" smtClean="0">
                        <a:solidFill>
                          <a:schemeClr val="tx1"/>
                        </a:solidFill>
                        <a:effectLst/>
                        <a:latin typeface="Tahoma" pitchFamily="34" charset="0"/>
                        <a:ea typeface="Tahoma" pitchFamily="34" charset="0"/>
                        <a:cs typeface="Tahoma" pitchFamily="34" charset="0"/>
                      </a:endParaRPr>
                    </a:p>
                    <a:p>
                      <a:pPr marL="0" marR="0" indent="0" algn="ctr" defTabSz="914400" rtl="0" eaLnBrk="1" fontAlgn="auto" latinLnBrk="0" hangingPunct="1">
                        <a:lnSpc>
                          <a:spcPct val="115000"/>
                        </a:lnSpc>
                        <a:spcBef>
                          <a:spcPts val="0"/>
                        </a:spcBef>
                        <a:spcAft>
                          <a:spcPts val="0"/>
                        </a:spcAft>
                        <a:buClrTx/>
                        <a:buSzTx/>
                        <a:buFontTx/>
                        <a:buNone/>
                        <a:tabLst/>
                        <a:defRPr/>
                      </a:pPr>
                      <a:endParaRPr lang="en-US" sz="10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000" b="1" dirty="0" smtClean="0">
                          <a:effectLst/>
                          <a:latin typeface="Tahoma" pitchFamily="34" charset="0"/>
                          <a:ea typeface="Tahoma" pitchFamily="34" charset="0"/>
                          <a:cs typeface="Tahoma" pitchFamily="34" charset="0"/>
                        </a:rPr>
                        <a:t>&lt; </a:t>
                      </a:r>
                      <a:r>
                        <a:rPr lang="th-TH" sz="1000" b="1" dirty="0" smtClean="0">
                          <a:effectLst/>
                          <a:latin typeface="Tahoma" pitchFamily="34" charset="0"/>
                          <a:ea typeface="Tahoma" pitchFamily="34" charset="0"/>
                          <a:cs typeface="Tahoma" pitchFamily="34" charset="0"/>
                        </a:rPr>
                        <a:t>ร้อยละ 75</a:t>
                      </a:r>
                      <a:endParaRPr lang="en-US" sz="900" b="1" dirty="0" smtClean="0">
                        <a:solidFill>
                          <a:schemeClr val="tx1"/>
                        </a:solidFill>
                        <a:effectLst/>
                        <a:latin typeface="Tahoma" pitchFamily="34" charset="0"/>
                        <a:ea typeface="Tahoma" pitchFamily="34" charset="0"/>
                        <a:cs typeface="Tahoma" pitchFamily="34" charset="0"/>
                      </a:endParaRPr>
                    </a:p>
                    <a:p>
                      <a:pPr algn="ctr">
                        <a:lnSpc>
                          <a:spcPct val="115000"/>
                        </a:lnSpc>
                        <a:spcAft>
                          <a:spcPts val="0"/>
                        </a:spcAft>
                      </a:pPr>
                      <a:endParaRPr lang="en-US" sz="1000" b="1" dirty="0">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2" name="Rounded Rectangle 11"/>
          <p:cNvSpPr/>
          <p:nvPr/>
        </p:nvSpPr>
        <p:spPr>
          <a:xfrm>
            <a:off x="454869" y="4679212"/>
            <a:ext cx="3613075" cy="344436"/>
          </a:xfrm>
          <a:prstGeom prst="roundRect">
            <a:avLst/>
          </a:prstGeom>
          <a:no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 name="TextBox 9"/>
          <p:cNvSpPr txBox="1"/>
          <p:nvPr/>
        </p:nvSpPr>
        <p:spPr>
          <a:xfrm>
            <a:off x="473818" y="4761843"/>
            <a:ext cx="4169754" cy="261610"/>
          </a:xfrm>
          <a:prstGeom prst="rect">
            <a:avLst/>
          </a:prstGeom>
          <a:noFill/>
        </p:spPr>
        <p:txBody>
          <a:bodyPr wrap="square" rtlCol="0">
            <a:spAutoFit/>
          </a:bodyPr>
          <a:lstStyle/>
          <a:p>
            <a:r>
              <a:rPr lang="th-TH" sz="1100" dirty="0" smtClean="0">
                <a:solidFill>
                  <a:srgbClr val="A84A3A"/>
                </a:solidFill>
                <a:latin typeface="Tahoma" pitchFamily="34" charset="0"/>
                <a:ea typeface="Tahoma" pitchFamily="34" charset="0"/>
                <a:cs typeface="Tahoma" pitchFamily="34" charset="0"/>
              </a:rPr>
              <a:t>สำนัก</a:t>
            </a:r>
            <a:r>
              <a:rPr lang="th-TH" sz="1100" dirty="0">
                <a:solidFill>
                  <a:srgbClr val="A84A3A"/>
                </a:solidFill>
                <a:latin typeface="Tahoma" pitchFamily="34" charset="0"/>
                <a:ea typeface="Tahoma" pitchFamily="34" charset="0"/>
                <a:cs typeface="Tahoma" pitchFamily="34" charset="0"/>
              </a:rPr>
              <a:t>โฆษกฯ </a:t>
            </a:r>
            <a:r>
              <a:rPr lang="en-US" sz="1100" dirty="0">
                <a:solidFill>
                  <a:srgbClr val="A84A3A"/>
                </a:solidFill>
                <a:latin typeface="Tahoma" pitchFamily="34" charset="0"/>
                <a:ea typeface="Tahoma" pitchFamily="34" charset="0"/>
                <a:cs typeface="Tahoma" pitchFamily="34" charset="0"/>
              </a:rPr>
              <a:t>PMOC</a:t>
            </a:r>
            <a:r>
              <a:rPr lang="th-TH" sz="1100" dirty="0">
                <a:solidFill>
                  <a:srgbClr val="A84A3A"/>
                </a:solidFill>
                <a:latin typeface="Tahoma" pitchFamily="34" charset="0"/>
                <a:ea typeface="Tahoma" pitchFamily="34" charset="0"/>
                <a:cs typeface="Tahoma" pitchFamily="34" charset="0"/>
              </a:rPr>
              <a:t> </a:t>
            </a:r>
            <a:r>
              <a:rPr lang="th-TH" sz="1100" dirty="0" smtClean="0">
                <a:solidFill>
                  <a:srgbClr val="A84A3A"/>
                </a:solidFill>
                <a:latin typeface="Tahoma" pitchFamily="34" charset="0"/>
                <a:ea typeface="Tahoma" pitchFamily="34" charset="0"/>
                <a:cs typeface="Tahoma" pitchFamily="34" charset="0"/>
              </a:rPr>
              <a:t>และ</a:t>
            </a:r>
            <a:r>
              <a:rPr lang="th-TH" sz="1100" dirty="0">
                <a:solidFill>
                  <a:srgbClr val="A84A3A"/>
                </a:solidFill>
                <a:latin typeface="Tahoma" pitchFamily="34" charset="0"/>
                <a:ea typeface="Tahoma" pitchFamily="34" charset="0"/>
                <a:cs typeface="Tahoma" pitchFamily="34" charset="0"/>
              </a:rPr>
              <a:t>กรม</a:t>
            </a:r>
            <a:r>
              <a:rPr lang="th-TH" sz="1100" dirty="0" smtClean="0">
                <a:solidFill>
                  <a:srgbClr val="A84A3A"/>
                </a:solidFill>
                <a:latin typeface="Tahoma" pitchFamily="34" charset="0"/>
                <a:ea typeface="Tahoma" pitchFamily="34" charset="0"/>
                <a:cs typeface="Tahoma" pitchFamily="34" charset="0"/>
              </a:rPr>
              <a:t>ประชาสัมพันธ์ รับเป็นเจ้าภาพ</a:t>
            </a:r>
            <a:endParaRPr lang="th-TH" sz="1100" dirty="0">
              <a:solidFill>
                <a:srgbClr val="A84A3A"/>
              </a:solidFill>
            </a:endParaRPr>
          </a:p>
        </p:txBody>
      </p:sp>
    </p:spTree>
    <p:extLst>
      <p:ext uri="{BB962C8B-B14F-4D97-AF65-F5344CB8AC3E}">
        <p14:creationId xmlns:p14="http://schemas.microsoft.com/office/powerpoint/2010/main" val="12179708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7" name="Title 1"/>
          <p:cNvSpPr txBox="1">
            <a:spLocks/>
          </p:cNvSpPr>
          <p:nvPr/>
        </p:nvSpPr>
        <p:spPr bwMode="auto">
          <a:xfrm>
            <a:off x="35496" y="162797"/>
            <a:ext cx="9036496" cy="369332"/>
          </a:xfrm>
          <a:prstGeom prst="rect">
            <a:avLst/>
          </a:prstGeom>
          <a:noFill/>
          <a:ln w="9525">
            <a:noFill/>
            <a:miter lim="800000"/>
            <a:headEnd/>
            <a:tailEnd/>
          </a:ln>
        </p:spPr>
        <p:txBody>
          <a:bodyPr wrap="square" anchor="ctr">
            <a:spAutoFit/>
          </a:bodyPr>
          <a:lstStyle/>
          <a:p>
            <a:r>
              <a:rPr lang="th-TH" altLang="th-TH" sz="1800" b="1" dirty="0">
                <a:latin typeface="Tahoma" pitchFamily="34" charset="0"/>
                <a:cs typeface="Tahoma" pitchFamily="34" charset="0"/>
              </a:rPr>
              <a:t>ตัวชี้วัดที่ </a:t>
            </a:r>
            <a:r>
              <a:rPr lang="en-US" altLang="th-TH" sz="1800" b="1" dirty="0">
                <a:latin typeface="Tahoma" pitchFamily="34" charset="0"/>
                <a:cs typeface="Tahoma" pitchFamily="34" charset="0"/>
              </a:rPr>
              <a:t>1</a:t>
            </a:r>
            <a:r>
              <a:rPr lang="th-TH" altLang="th-TH" sz="1800" b="1" dirty="0">
                <a:latin typeface="Tahoma" pitchFamily="34" charset="0"/>
                <a:cs typeface="Tahoma" pitchFamily="34" charset="0"/>
              </a:rPr>
              <a:t> ร้อยละการดำเนินการตามแผนการสร้างความรู้ความ</a:t>
            </a:r>
            <a:r>
              <a:rPr lang="th-TH" altLang="th-TH" sz="1800" b="1" dirty="0" smtClean="0">
                <a:latin typeface="Tahoma" pitchFamily="34" charset="0"/>
                <a:cs typeface="Tahoma" pitchFamily="34" charset="0"/>
              </a:rPr>
              <a:t>เข้าใจแก่</a:t>
            </a:r>
            <a:r>
              <a:rPr lang="th-TH" altLang="th-TH" sz="1800" b="1" dirty="0">
                <a:latin typeface="Tahoma" pitchFamily="34" charset="0"/>
                <a:cs typeface="Tahoma" pitchFamily="34" charset="0"/>
              </a:rPr>
              <a:t>ประชาชน </a:t>
            </a:r>
          </a:p>
        </p:txBody>
      </p:sp>
      <p:graphicFrame>
        <p:nvGraphicFramePr>
          <p:cNvPr id="3" name="Table 2"/>
          <p:cNvGraphicFramePr>
            <a:graphicFrameLocks noGrp="1"/>
          </p:cNvGraphicFramePr>
          <p:nvPr>
            <p:extLst>
              <p:ext uri="{D42A27DB-BD31-4B8C-83A1-F6EECF244321}">
                <p14:modId xmlns:p14="http://schemas.microsoft.com/office/powerpoint/2010/main" val="3118742914"/>
              </p:ext>
            </p:extLst>
          </p:nvPr>
        </p:nvGraphicFramePr>
        <p:xfrm>
          <a:off x="1187624" y="3212976"/>
          <a:ext cx="7128792" cy="2216407"/>
        </p:xfrm>
        <a:graphic>
          <a:graphicData uri="http://schemas.openxmlformats.org/drawingml/2006/table">
            <a:tbl>
              <a:tblPr/>
              <a:tblGrid>
                <a:gridCol w="7128792">
                  <a:extLst>
                    <a:ext uri="{9D8B030D-6E8A-4147-A177-3AD203B41FA5}">
                      <a16:colId xmlns:a16="http://schemas.microsoft.com/office/drawing/2014/main" val="20000"/>
                    </a:ext>
                  </a:extLst>
                </a:gridCol>
              </a:tblGrid>
              <a:tr h="439467">
                <a:tc>
                  <a:txBody>
                    <a:bodyPr/>
                    <a:lstStyle/>
                    <a:p>
                      <a:pPr algn="ctr">
                        <a:lnSpc>
                          <a:spcPct val="150000"/>
                        </a:lnSpc>
                        <a:spcBef>
                          <a:spcPts val="1200"/>
                        </a:spcBef>
                        <a:spcAft>
                          <a:spcPts val="600"/>
                        </a:spcAft>
                      </a:pPr>
                      <a:r>
                        <a:rPr lang="th-TH" sz="1400" b="1" dirty="0">
                          <a:latin typeface="Tahoma" pitchFamily="34" charset="0"/>
                          <a:ea typeface="Tahoma" pitchFamily="34" charset="0"/>
                          <a:cs typeface="Tahoma" pitchFamily="34" charset="0"/>
                        </a:rPr>
                        <a:t>การดำเนินการ</a:t>
                      </a:r>
                      <a:endParaRPr lang="en-US" sz="14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0"/>
                  </a:ext>
                </a:extLst>
              </a:tr>
              <a:tr h="496780">
                <a:tc>
                  <a:txBody>
                    <a:bodyPr/>
                    <a:lstStyle/>
                    <a:p>
                      <a:pPr marL="0" marR="0" lvl="0" indent="17463" algn="l" defTabSz="914400" rtl="0" eaLnBrk="1" fontAlgn="auto" latinLnBrk="0" hangingPunct="1">
                        <a:lnSpc>
                          <a:spcPct val="150000"/>
                        </a:lnSpc>
                        <a:spcBef>
                          <a:spcPts val="0"/>
                        </a:spcBef>
                        <a:spcAft>
                          <a:spcPts val="0"/>
                        </a:spcAft>
                        <a:buClrTx/>
                        <a:buSzTx/>
                        <a:buFont typeface="+mj-lt"/>
                        <a:buNone/>
                        <a:tabLst/>
                        <a:defRPr/>
                      </a:pPr>
                      <a:r>
                        <a:rPr lang="en-US" sz="1400" kern="1200" dirty="0">
                          <a:solidFill>
                            <a:schemeClr val="tx1"/>
                          </a:solidFill>
                          <a:latin typeface="Tahoma" pitchFamily="34" charset="0"/>
                          <a:ea typeface="Tahoma" pitchFamily="34" charset="0"/>
                          <a:cs typeface="Tahoma" pitchFamily="34" charset="0"/>
                        </a:rPr>
                        <a:t>1.</a:t>
                      </a:r>
                      <a:r>
                        <a:rPr lang="th-TH" sz="1400" kern="1200" dirty="0">
                          <a:solidFill>
                            <a:schemeClr val="tx1"/>
                          </a:solidFill>
                          <a:latin typeface="Tahoma" pitchFamily="34" charset="0"/>
                          <a:ea typeface="Tahoma" pitchFamily="34" charset="0"/>
                          <a:cs typeface="Tahoma" pitchFamily="34" charset="0"/>
                        </a:rPr>
                        <a:t> ส่วนราชการจัดทำแผนการสร้าง</a:t>
                      </a:r>
                      <a:r>
                        <a:rPr lang="th-TH" sz="1400" kern="1200" dirty="0" smtClean="0">
                          <a:solidFill>
                            <a:schemeClr val="tx1"/>
                          </a:solidFill>
                          <a:latin typeface="Tahoma" pitchFamily="34" charset="0"/>
                          <a:ea typeface="Tahoma" pitchFamily="34" charset="0"/>
                          <a:cs typeface="Tahoma" pitchFamily="34" charset="0"/>
                        </a:rPr>
                        <a:t>ความรับรู้</a:t>
                      </a:r>
                      <a:r>
                        <a:rPr lang="th-TH" sz="1400" kern="1200" dirty="0">
                          <a:solidFill>
                            <a:schemeClr val="tx1"/>
                          </a:solidFill>
                          <a:latin typeface="Tahoma" pitchFamily="34" charset="0"/>
                          <a:ea typeface="Tahoma" pitchFamily="34" charset="0"/>
                          <a:cs typeface="Tahoma" pitchFamily="34" charset="0"/>
                        </a:rPr>
                        <a:t>ความเข้าใจแก่ประชาชน</a:t>
                      </a:r>
                      <a:r>
                        <a:rPr lang="en-US" sz="1400" kern="1200" dirty="0">
                          <a:solidFill>
                            <a:schemeClr val="tx1"/>
                          </a:solidFill>
                          <a:latin typeface="Tahoma" pitchFamily="34" charset="0"/>
                          <a:ea typeface="Tahoma" pitchFamily="34" charset="0"/>
                          <a:cs typeface="Tahoma" pitchFamily="34" charset="0"/>
                        </a:rPr>
                        <a: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03038">
                <a:tc>
                  <a:txBody>
                    <a:bodyPr/>
                    <a:lstStyle/>
                    <a:p>
                      <a:pPr marL="0" lvl="0" indent="-342900" algn="l" defTabSz="914400" rtl="0" eaLnBrk="1" latinLnBrk="0" hangingPunct="1">
                        <a:lnSpc>
                          <a:spcPct val="150000"/>
                        </a:lnSpc>
                        <a:spcAft>
                          <a:spcPts val="0"/>
                        </a:spcAft>
                        <a:buFont typeface="+mj-lt"/>
                        <a:buNone/>
                      </a:pPr>
                      <a:r>
                        <a:rPr lang="en-US" sz="1400" kern="1200" dirty="0">
                          <a:solidFill>
                            <a:schemeClr val="tx1"/>
                          </a:solidFill>
                          <a:latin typeface="Tahoma" pitchFamily="34" charset="0"/>
                          <a:ea typeface="Tahoma" pitchFamily="34" charset="0"/>
                          <a:cs typeface="Tahoma" pitchFamily="34" charset="0"/>
                        </a:rPr>
                        <a:t>2. </a:t>
                      </a:r>
                      <a:r>
                        <a:rPr lang="th-TH" sz="1400" kern="1200" dirty="0">
                          <a:solidFill>
                            <a:schemeClr val="tx1"/>
                          </a:solidFill>
                          <a:latin typeface="Tahoma" pitchFamily="34" charset="0"/>
                          <a:ea typeface="Tahoma" pitchFamily="34" charset="0"/>
                          <a:cs typeface="Tahoma" pitchFamily="34" charset="0"/>
                        </a:rPr>
                        <a:t>ส่วนราชการดำเนินการตามแผนการสร้าง</a:t>
                      </a:r>
                      <a:r>
                        <a:rPr lang="th-TH" sz="1400" kern="1200" dirty="0" smtClean="0">
                          <a:solidFill>
                            <a:schemeClr val="tx1"/>
                          </a:solidFill>
                          <a:latin typeface="Tahoma" pitchFamily="34" charset="0"/>
                          <a:ea typeface="Tahoma" pitchFamily="34" charset="0"/>
                          <a:cs typeface="Tahoma" pitchFamily="34" charset="0"/>
                        </a:rPr>
                        <a:t>ความรับรู้</a:t>
                      </a:r>
                      <a:r>
                        <a:rPr lang="th-TH" sz="1400" kern="1200" dirty="0">
                          <a:solidFill>
                            <a:schemeClr val="tx1"/>
                          </a:solidFill>
                          <a:latin typeface="Tahoma" pitchFamily="34" charset="0"/>
                          <a:ea typeface="Tahoma" pitchFamily="34" charset="0"/>
                          <a:cs typeface="Tahoma" pitchFamily="34" charset="0"/>
                        </a:rPr>
                        <a:t>ความเข้าใจแก่ประชาชนอย่างมีประสิทธิภาพ </a:t>
                      </a:r>
                      <a:r>
                        <a:rPr lang="th-TH" sz="1400" kern="1200" dirty="0" smtClean="0">
                          <a:solidFill>
                            <a:schemeClr val="tx1"/>
                          </a:solidFill>
                          <a:latin typeface="Tahoma" pitchFamily="34" charset="0"/>
                          <a:ea typeface="Tahoma" pitchFamily="34" charset="0"/>
                          <a:cs typeface="Tahoma" pitchFamily="34" charset="0"/>
                        </a:rPr>
                        <a:t/>
                      </a:r>
                      <a:br>
                        <a:rPr lang="th-TH" sz="1400" kern="1200" dirty="0" smtClean="0">
                          <a:solidFill>
                            <a:schemeClr val="tx1"/>
                          </a:solidFill>
                          <a:latin typeface="Tahoma" pitchFamily="34" charset="0"/>
                          <a:ea typeface="Tahoma" pitchFamily="34" charset="0"/>
                          <a:cs typeface="Tahoma" pitchFamily="34" charset="0"/>
                        </a:rPr>
                      </a:br>
                      <a:r>
                        <a:rPr lang="th-TH" sz="1400" kern="1200" dirty="0" smtClean="0">
                          <a:solidFill>
                            <a:schemeClr val="tx1"/>
                          </a:solidFill>
                          <a:latin typeface="Tahoma" pitchFamily="34" charset="0"/>
                          <a:ea typeface="Tahoma" pitchFamily="34" charset="0"/>
                          <a:cs typeface="Tahoma" pitchFamily="34" charset="0"/>
                        </a:rPr>
                        <a:t>    (</a:t>
                      </a:r>
                      <a:r>
                        <a:rPr lang="th-TH" sz="1400" kern="1200" dirty="0">
                          <a:solidFill>
                            <a:schemeClr val="tx1"/>
                          </a:solidFill>
                          <a:latin typeface="Tahoma" pitchFamily="34" charset="0"/>
                          <a:ea typeface="Tahoma" pitchFamily="34" charset="0"/>
                          <a:cs typeface="Tahoma" pitchFamily="34" charset="0"/>
                        </a:rPr>
                        <a:t>ร้อยละ</a:t>
                      </a:r>
                      <a:r>
                        <a:rPr lang="th-TH" sz="1400" kern="1200" baseline="0" dirty="0">
                          <a:solidFill>
                            <a:schemeClr val="tx1"/>
                          </a:solidFill>
                          <a:latin typeface="Tahoma" pitchFamily="34" charset="0"/>
                          <a:ea typeface="Tahoma" pitchFamily="34" charset="0"/>
                          <a:cs typeface="Tahoma" pitchFamily="34" charset="0"/>
                        </a:rPr>
                        <a:t> </a:t>
                      </a:r>
                      <a:r>
                        <a:rPr lang="en-US" sz="1400" kern="1200" baseline="0" dirty="0">
                          <a:solidFill>
                            <a:schemeClr val="tx1"/>
                          </a:solidFill>
                          <a:latin typeface="Tahoma" pitchFamily="34" charset="0"/>
                          <a:ea typeface="Tahoma" pitchFamily="34" charset="0"/>
                          <a:cs typeface="Tahoma" pitchFamily="34" charset="0"/>
                        </a:rPr>
                        <a:t>100)</a:t>
                      </a:r>
                      <a:endParaRPr lang="en-US" sz="1400" kern="1200" dirty="0">
                        <a:solidFill>
                          <a:schemeClr val="tx1"/>
                        </a:solidFill>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03038">
                <a:tc>
                  <a:txBody>
                    <a:bodyPr/>
                    <a:lstStyle/>
                    <a:p>
                      <a:pPr marL="0" marR="0" lvl="0" indent="-342900" algn="l" defTabSz="914400" rtl="0" eaLnBrk="1" fontAlgn="auto" latinLnBrk="0" hangingPunct="1">
                        <a:lnSpc>
                          <a:spcPct val="150000"/>
                        </a:lnSpc>
                        <a:spcBef>
                          <a:spcPts val="0"/>
                        </a:spcBef>
                        <a:spcAft>
                          <a:spcPts val="0"/>
                        </a:spcAft>
                        <a:buClrTx/>
                        <a:buSzTx/>
                        <a:buFont typeface="+mj-lt"/>
                        <a:buNone/>
                        <a:tabLst/>
                        <a:defRPr/>
                      </a:pPr>
                      <a:r>
                        <a:rPr lang="en-US" sz="1400" kern="1200" dirty="0">
                          <a:solidFill>
                            <a:schemeClr val="tx1"/>
                          </a:solidFill>
                          <a:latin typeface="Tahoma" pitchFamily="34" charset="0"/>
                          <a:ea typeface="Tahoma" pitchFamily="34" charset="0"/>
                          <a:cs typeface="Tahoma" pitchFamily="34" charset="0"/>
                        </a:rPr>
                        <a:t>3. </a:t>
                      </a:r>
                      <a:r>
                        <a:rPr lang="th-TH" sz="1400" kern="1200" dirty="0">
                          <a:solidFill>
                            <a:schemeClr val="tx1"/>
                          </a:solidFill>
                          <a:latin typeface="Tahoma" pitchFamily="34" charset="0"/>
                          <a:ea typeface="Tahoma" pitchFamily="34" charset="0"/>
                          <a:cs typeface="Tahoma" pitchFamily="34" charset="0"/>
                        </a:rPr>
                        <a:t>ส่วนราชการรายงานผลการดำเนินการเทียบกับแผนการสร้าง</a:t>
                      </a:r>
                      <a:r>
                        <a:rPr lang="th-TH" sz="1400" kern="1200" dirty="0" smtClean="0">
                          <a:solidFill>
                            <a:schemeClr val="tx1"/>
                          </a:solidFill>
                          <a:latin typeface="Tahoma" pitchFamily="34" charset="0"/>
                          <a:ea typeface="Tahoma" pitchFamily="34" charset="0"/>
                          <a:cs typeface="Tahoma" pitchFamily="34" charset="0"/>
                        </a:rPr>
                        <a:t>ความรับรู้</a:t>
                      </a:r>
                      <a:r>
                        <a:rPr lang="th-TH" sz="1400" kern="1200" dirty="0">
                          <a:solidFill>
                            <a:schemeClr val="tx1"/>
                          </a:solidFill>
                          <a:latin typeface="Tahoma" pitchFamily="34" charset="0"/>
                          <a:ea typeface="Tahoma" pitchFamily="34" charset="0"/>
                          <a:cs typeface="Tahoma" pitchFamily="34" charset="0"/>
                        </a:rPr>
                        <a:t>ความเข้าใจแก่ประชาชน</a:t>
                      </a:r>
                      <a:r>
                        <a:rPr lang="th-TH" sz="1400" kern="1200" dirty="0" smtClean="0">
                          <a:solidFill>
                            <a:schemeClr val="tx1"/>
                          </a:solidFill>
                          <a:latin typeface="Tahoma" pitchFamily="34" charset="0"/>
                          <a:ea typeface="Tahoma" pitchFamily="34" charset="0"/>
                          <a:cs typeface="Tahoma" pitchFamily="34" charset="0"/>
                        </a:rPr>
                        <a:t>ที่</a:t>
                      </a:r>
                      <a:br>
                        <a:rPr lang="th-TH" sz="1400" kern="1200" dirty="0" smtClean="0">
                          <a:solidFill>
                            <a:schemeClr val="tx1"/>
                          </a:solidFill>
                          <a:latin typeface="Tahoma" pitchFamily="34" charset="0"/>
                          <a:ea typeface="Tahoma" pitchFamily="34" charset="0"/>
                          <a:cs typeface="Tahoma" pitchFamily="34" charset="0"/>
                        </a:rPr>
                      </a:br>
                      <a:r>
                        <a:rPr lang="th-TH" sz="1400" kern="1200" dirty="0" smtClean="0">
                          <a:solidFill>
                            <a:schemeClr val="tx1"/>
                          </a:solidFill>
                          <a:latin typeface="Tahoma" pitchFamily="34" charset="0"/>
                          <a:ea typeface="Tahoma" pitchFamily="34" charset="0"/>
                          <a:cs typeface="Tahoma" pitchFamily="34" charset="0"/>
                        </a:rPr>
                        <a:t>    กำหนด</a:t>
                      </a:r>
                      <a:r>
                        <a:rPr lang="th-TH" sz="1400" kern="1200" dirty="0">
                          <a:solidFill>
                            <a:schemeClr val="tx1"/>
                          </a:solidFill>
                          <a:latin typeface="Tahoma" pitchFamily="34" charset="0"/>
                          <a:ea typeface="Tahoma" pitchFamily="34" charset="0"/>
                          <a:cs typeface="Tahoma" pitchFamily="34" charset="0"/>
                        </a:rPr>
                        <a:t>ไว้ในข้อ </a:t>
                      </a:r>
                      <a:r>
                        <a:rPr lang="en-US" sz="1400" kern="1200" dirty="0">
                          <a:solidFill>
                            <a:schemeClr val="tx1"/>
                          </a:solidFill>
                          <a:latin typeface="Tahoma" pitchFamily="34" charset="0"/>
                          <a:ea typeface="Tahoma" pitchFamily="34" charset="0"/>
                          <a:cs typeface="Tahoma" pitchFamily="34" charset="0"/>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4" name="AutoShape 12"/>
          <p:cNvSpPr>
            <a:spLocks noChangeArrowheads="1"/>
          </p:cNvSpPr>
          <p:nvPr/>
        </p:nvSpPr>
        <p:spPr bwMode="gray">
          <a:xfrm>
            <a:off x="251520" y="980728"/>
            <a:ext cx="3096344" cy="360040"/>
          </a:xfrm>
          <a:prstGeom prst="rect">
            <a:avLst/>
          </a:prstGeom>
          <a:solidFill>
            <a:schemeClr val="accent6">
              <a:lumMod val="60000"/>
              <a:lumOff val="4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600" b="1" dirty="0" smtClean="0">
                <a:latin typeface="Tahoma" panose="020B0604030504040204" pitchFamily="34" charset="0"/>
                <a:ea typeface="Tahoma" panose="020B0604030504040204" pitchFamily="34" charset="0"/>
                <a:cs typeface="Tahoma" panose="020B0604030504040204" pitchFamily="34" charset="0"/>
              </a:rPr>
              <a:t>เกณฑ์</a:t>
            </a:r>
            <a:r>
              <a:rPr lang="th-TH" sz="1600" b="1" dirty="0">
                <a:latin typeface="Tahoma" panose="020B0604030504040204" pitchFamily="34" charset="0"/>
                <a:ea typeface="Tahoma" panose="020B0604030504040204" pitchFamily="34" charset="0"/>
                <a:cs typeface="Tahoma" panose="020B0604030504040204" pitchFamily="34" charset="0"/>
              </a:rPr>
              <a:t>การประเมินผล</a:t>
            </a:r>
            <a:endParaRPr lang="th-TH" altLang="th-TH" sz="1600" b="1" dirty="0">
              <a:latin typeface="Tahoma" pitchFamily="34" charset="0"/>
              <a:cs typeface="Tahoma" pitchFamily="34" charset="0"/>
            </a:endParaRPr>
          </a:p>
        </p:txBody>
      </p:sp>
      <p:sp>
        <p:nvSpPr>
          <p:cNvPr id="6" name="TextBox 5"/>
          <p:cNvSpPr txBox="1"/>
          <p:nvPr/>
        </p:nvSpPr>
        <p:spPr>
          <a:xfrm>
            <a:off x="2915816" y="5754367"/>
            <a:ext cx="5586786" cy="276999"/>
          </a:xfrm>
          <a:prstGeom prst="rect">
            <a:avLst/>
          </a:prstGeom>
          <a:noFill/>
        </p:spPr>
        <p:txBody>
          <a:bodyPr wrap="none" rtlCol="0">
            <a:spAutoFit/>
          </a:bodyPr>
          <a:lstStyle/>
          <a:p>
            <a:r>
              <a:rPr lang="en-US" sz="1200" dirty="0">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หากมีการปรับเปลี่ยนแผนฯ ระหว่างปี ให้เสนอแผนฯ ที่ปรับเปลี่ยนมายังเจ้าภาพตัวชี้วัด</a:t>
            </a:r>
          </a:p>
        </p:txBody>
      </p:sp>
      <p:sp>
        <p:nvSpPr>
          <p:cNvPr id="7" name="Slide Number Placeholder 6"/>
          <p:cNvSpPr>
            <a:spLocks noGrp="1"/>
          </p:cNvSpPr>
          <p:nvPr>
            <p:ph type="sldNum" sz="quarter" idx="12"/>
          </p:nvPr>
        </p:nvSpPr>
        <p:spPr/>
        <p:txBody>
          <a:bodyPr/>
          <a:lstStyle/>
          <a:p>
            <a:fld id="{616041E8-D1F5-41C1-90EC-7482A2BBCDB0}" type="slidenum">
              <a:rPr lang="th-TH" altLang="th-TH" sz="1400" smtClean="0">
                <a:latin typeface="Tahoma" pitchFamily="34" charset="0"/>
                <a:ea typeface="Tahoma" pitchFamily="34" charset="0"/>
                <a:cs typeface="Tahoma" pitchFamily="34" charset="0"/>
              </a:rPr>
              <a:pPr/>
              <a:t>10</a:t>
            </a:fld>
            <a:endParaRPr lang="th-TH" altLang="th-TH" dirty="0">
              <a:latin typeface="Tahoma" pitchFamily="34" charset="0"/>
              <a:ea typeface="Tahoma" pitchFamily="34" charset="0"/>
              <a:cs typeface="Tahoma"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3731446742"/>
              </p:ext>
            </p:extLst>
          </p:nvPr>
        </p:nvGraphicFramePr>
        <p:xfrm>
          <a:off x="1187624" y="1957034"/>
          <a:ext cx="7128792" cy="967910"/>
        </p:xfrm>
        <a:graphic>
          <a:graphicData uri="http://schemas.openxmlformats.org/drawingml/2006/table">
            <a:tbl>
              <a:tblPr firstRow="1" firstCol="1" bandRow="1">
                <a:tableStyleId>{10A1B5D5-9B99-4C35-A422-299274C87663}</a:tableStyleId>
              </a:tblPr>
              <a:tblGrid>
                <a:gridCol w="3528392">
                  <a:extLst>
                    <a:ext uri="{9D8B030D-6E8A-4147-A177-3AD203B41FA5}">
                      <a16:colId xmlns:a16="http://schemas.microsoft.com/office/drawing/2014/main" val="20000"/>
                    </a:ext>
                  </a:extLst>
                </a:gridCol>
                <a:gridCol w="3600400">
                  <a:extLst>
                    <a:ext uri="{9D8B030D-6E8A-4147-A177-3AD203B41FA5}">
                      <a16:colId xmlns:a16="http://schemas.microsoft.com/office/drawing/2014/main" val="20001"/>
                    </a:ext>
                  </a:extLst>
                </a:gridCol>
              </a:tblGrid>
              <a:tr h="357991">
                <a:tc>
                  <a:txBody>
                    <a:bodyPr/>
                    <a:lstStyle/>
                    <a:p>
                      <a:pPr algn="ctr">
                        <a:lnSpc>
                          <a:spcPct val="100000"/>
                        </a:lnSpc>
                        <a:spcBef>
                          <a:spcPts val="1200"/>
                        </a:spcBef>
                        <a:spcAft>
                          <a:spcPts val="0"/>
                        </a:spcAft>
                      </a:pPr>
                      <a:r>
                        <a:rPr lang="th-TH" sz="1400" b="1" dirty="0" smtClean="0">
                          <a:solidFill>
                            <a:schemeClr val="tx1"/>
                          </a:solidFill>
                          <a:effectLst/>
                          <a:latin typeface="Tahoma" pitchFamily="34" charset="0"/>
                          <a:ea typeface="Tahoma" pitchFamily="34" charset="0"/>
                          <a:cs typeface="Tahoma" pitchFamily="34" charset="0"/>
                        </a:rPr>
                        <a:t>ผ่าน</a:t>
                      </a:r>
                      <a:endParaRPr lang="en-US" sz="14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00000"/>
                        </a:lnSpc>
                        <a:spcBef>
                          <a:spcPts val="1200"/>
                        </a:spcBef>
                        <a:spcAft>
                          <a:spcPts val="0"/>
                        </a:spcAft>
                      </a:pPr>
                      <a:r>
                        <a:rPr lang="th-TH" sz="1400" b="1" dirty="0" smtClean="0">
                          <a:solidFill>
                            <a:schemeClr val="tx1"/>
                          </a:solidFill>
                          <a:effectLst/>
                          <a:latin typeface="Tahoma" pitchFamily="34" charset="0"/>
                          <a:ea typeface="Tahoma" pitchFamily="34" charset="0"/>
                          <a:cs typeface="Tahoma" pitchFamily="34" charset="0"/>
                        </a:rPr>
                        <a:t>ไม่ผ่านการประเมิน</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609919">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400" b="1" dirty="0" smtClean="0">
                          <a:effectLst/>
                          <a:latin typeface="Tahoma" pitchFamily="34" charset="0"/>
                          <a:ea typeface="Tahoma" pitchFamily="34" charset="0"/>
                          <a:cs typeface="Tahoma" pitchFamily="34" charset="0"/>
                        </a:rPr>
                        <a:t>ร้อยละ 100</a:t>
                      </a:r>
                      <a:endParaRPr lang="en-US" sz="1400" b="1" dirty="0" smtClean="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400" b="1" dirty="0" smtClean="0">
                          <a:effectLst/>
                          <a:latin typeface="Tahoma" pitchFamily="34" charset="0"/>
                          <a:ea typeface="Tahoma" pitchFamily="34" charset="0"/>
                          <a:cs typeface="Tahoma" pitchFamily="34" charset="0"/>
                        </a:rPr>
                        <a:t>&lt; </a:t>
                      </a:r>
                      <a:r>
                        <a:rPr lang="th-TH" sz="1400" b="1" dirty="0" smtClean="0">
                          <a:effectLst/>
                          <a:latin typeface="Tahoma" pitchFamily="34" charset="0"/>
                          <a:ea typeface="Tahoma" pitchFamily="34" charset="0"/>
                          <a:cs typeface="Tahoma" pitchFamily="34" charset="0"/>
                        </a:rPr>
                        <a:t>ร้อยละ 100</a:t>
                      </a:r>
                      <a:endParaRPr lang="en-US" sz="1400" b="1" dirty="0" smtClean="0">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17323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Table 11"/>
          <p:cNvGraphicFramePr>
            <a:graphicFrameLocks noGrp="1"/>
          </p:cNvGraphicFramePr>
          <p:nvPr>
            <p:extLst>
              <p:ext uri="{D42A27DB-BD31-4B8C-83A1-F6EECF244321}">
                <p14:modId xmlns:p14="http://schemas.microsoft.com/office/powerpoint/2010/main" val="628568736"/>
              </p:ext>
            </p:extLst>
          </p:nvPr>
        </p:nvGraphicFramePr>
        <p:xfrm>
          <a:off x="179509" y="4587193"/>
          <a:ext cx="8720634" cy="1937010"/>
        </p:xfrm>
        <a:graphic>
          <a:graphicData uri="http://schemas.openxmlformats.org/drawingml/2006/table">
            <a:tbl>
              <a:tblPr firstRow="1" bandRow="1">
                <a:tableStyleId>{5C22544A-7EE6-4342-B048-85BDC9FD1C3A}</a:tableStyleId>
              </a:tblPr>
              <a:tblGrid>
                <a:gridCol w="1177950">
                  <a:extLst>
                    <a:ext uri="{9D8B030D-6E8A-4147-A177-3AD203B41FA5}">
                      <a16:colId xmlns:a16="http://schemas.microsoft.com/office/drawing/2014/main" val="20000"/>
                    </a:ext>
                  </a:extLst>
                </a:gridCol>
                <a:gridCol w="418997">
                  <a:extLst>
                    <a:ext uri="{9D8B030D-6E8A-4147-A177-3AD203B41FA5}">
                      <a16:colId xmlns:a16="http://schemas.microsoft.com/office/drawing/2014/main" val="20001"/>
                    </a:ext>
                  </a:extLst>
                </a:gridCol>
                <a:gridCol w="418997">
                  <a:extLst>
                    <a:ext uri="{9D8B030D-6E8A-4147-A177-3AD203B41FA5}">
                      <a16:colId xmlns:a16="http://schemas.microsoft.com/office/drawing/2014/main" val="20002"/>
                    </a:ext>
                  </a:extLst>
                </a:gridCol>
                <a:gridCol w="418997">
                  <a:extLst>
                    <a:ext uri="{9D8B030D-6E8A-4147-A177-3AD203B41FA5}">
                      <a16:colId xmlns:a16="http://schemas.microsoft.com/office/drawing/2014/main" val="20003"/>
                    </a:ext>
                  </a:extLst>
                </a:gridCol>
                <a:gridCol w="418997">
                  <a:extLst>
                    <a:ext uri="{9D8B030D-6E8A-4147-A177-3AD203B41FA5}">
                      <a16:colId xmlns:a16="http://schemas.microsoft.com/office/drawing/2014/main" val="20004"/>
                    </a:ext>
                  </a:extLst>
                </a:gridCol>
                <a:gridCol w="418997">
                  <a:extLst>
                    <a:ext uri="{9D8B030D-6E8A-4147-A177-3AD203B41FA5}">
                      <a16:colId xmlns:a16="http://schemas.microsoft.com/office/drawing/2014/main" val="20005"/>
                    </a:ext>
                  </a:extLst>
                </a:gridCol>
                <a:gridCol w="418997">
                  <a:extLst>
                    <a:ext uri="{9D8B030D-6E8A-4147-A177-3AD203B41FA5}">
                      <a16:colId xmlns:a16="http://schemas.microsoft.com/office/drawing/2014/main" val="20006"/>
                    </a:ext>
                  </a:extLst>
                </a:gridCol>
                <a:gridCol w="418997">
                  <a:extLst>
                    <a:ext uri="{9D8B030D-6E8A-4147-A177-3AD203B41FA5}">
                      <a16:colId xmlns:a16="http://schemas.microsoft.com/office/drawing/2014/main" val="20007"/>
                    </a:ext>
                  </a:extLst>
                </a:gridCol>
                <a:gridCol w="418997">
                  <a:extLst>
                    <a:ext uri="{9D8B030D-6E8A-4147-A177-3AD203B41FA5}">
                      <a16:colId xmlns:a16="http://schemas.microsoft.com/office/drawing/2014/main" val="20008"/>
                    </a:ext>
                  </a:extLst>
                </a:gridCol>
                <a:gridCol w="209683">
                  <a:extLst>
                    <a:ext uri="{9D8B030D-6E8A-4147-A177-3AD203B41FA5}">
                      <a16:colId xmlns:a16="http://schemas.microsoft.com/office/drawing/2014/main" val="20010"/>
                    </a:ext>
                  </a:extLst>
                </a:gridCol>
                <a:gridCol w="209683">
                  <a:extLst>
                    <a:ext uri="{9D8B030D-6E8A-4147-A177-3AD203B41FA5}">
                      <a16:colId xmlns:a16="http://schemas.microsoft.com/office/drawing/2014/main" val="20012"/>
                    </a:ext>
                  </a:extLst>
                </a:gridCol>
                <a:gridCol w="209683">
                  <a:extLst>
                    <a:ext uri="{9D8B030D-6E8A-4147-A177-3AD203B41FA5}">
                      <a16:colId xmlns:a16="http://schemas.microsoft.com/office/drawing/2014/main" val="20014"/>
                    </a:ext>
                  </a:extLst>
                </a:gridCol>
                <a:gridCol w="209683">
                  <a:extLst>
                    <a:ext uri="{9D8B030D-6E8A-4147-A177-3AD203B41FA5}">
                      <a16:colId xmlns:a16="http://schemas.microsoft.com/office/drawing/2014/main" val="20015"/>
                    </a:ext>
                  </a:extLst>
                </a:gridCol>
                <a:gridCol w="418997">
                  <a:extLst>
                    <a:ext uri="{9D8B030D-6E8A-4147-A177-3AD203B41FA5}">
                      <a16:colId xmlns:a16="http://schemas.microsoft.com/office/drawing/2014/main" val="20011"/>
                    </a:ext>
                  </a:extLst>
                </a:gridCol>
                <a:gridCol w="418997">
                  <a:extLst>
                    <a:ext uri="{9D8B030D-6E8A-4147-A177-3AD203B41FA5}">
                      <a16:colId xmlns:a16="http://schemas.microsoft.com/office/drawing/2014/main" val="20016"/>
                    </a:ext>
                  </a:extLst>
                </a:gridCol>
                <a:gridCol w="418997">
                  <a:extLst>
                    <a:ext uri="{9D8B030D-6E8A-4147-A177-3AD203B41FA5}">
                      <a16:colId xmlns:a16="http://schemas.microsoft.com/office/drawing/2014/main" val="20017"/>
                    </a:ext>
                  </a:extLst>
                </a:gridCol>
                <a:gridCol w="418997">
                  <a:extLst>
                    <a:ext uri="{9D8B030D-6E8A-4147-A177-3AD203B41FA5}">
                      <a16:colId xmlns:a16="http://schemas.microsoft.com/office/drawing/2014/main" val="20018"/>
                    </a:ext>
                  </a:extLst>
                </a:gridCol>
                <a:gridCol w="418997">
                  <a:extLst>
                    <a:ext uri="{9D8B030D-6E8A-4147-A177-3AD203B41FA5}">
                      <a16:colId xmlns:a16="http://schemas.microsoft.com/office/drawing/2014/main" val="20013"/>
                    </a:ext>
                  </a:extLst>
                </a:gridCol>
                <a:gridCol w="418997">
                  <a:extLst>
                    <a:ext uri="{9D8B030D-6E8A-4147-A177-3AD203B41FA5}">
                      <a16:colId xmlns:a16="http://schemas.microsoft.com/office/drawing/2014/main" val="20019"/>
                    </a:ext>
                  </a:extLst>
                </a:gridCol>
                <a:gridCol w="418997">
                  <a:extLst>
                    <a:ext uri="{9D8B030D-6E8A-4147-A177-3AD203B41FA5}">
                      <a16:colId xmlns:a16="http://schemas.microsoft.com/office/drawing/2014/main" val="20020"/>
                    </a:ext>
                  </a:extLst>
                </a:gridCol>
                <a:gridCol w="418997">
                  <a:extLst>
                    <a:ext uri="{9D8B030D-6E8A-4147-A177-3AD203B41FA5}">
                      <a16:colId xmlns:a16="http://schemas.microsoft.com/office/drawing/2014/main" val="20021"/>
                    </a:ext>
                  </a:extLst>
                </a:gridCol>
              </a:tblGrid>
              <a:tr h="289165">
                <a:tc rowSpan="2">
                  <a:txBody>
                    <a:bodyPr/>
                    <a:lstStyle/>
                    <a:p>
                      <a:pPr algn="ctr"/>
                      <a:r>
                        <a:rPr lang="th-TH" sz="1200" dirty="0">
                          <a:solidFill>
                            <a:schemeClr val="tx1"/>
                          </a:solidFill>
                          <a:latin typeface="Tahoma" pitchFamily="34" charset="0"/>
                          <a:ea typeface="Tahoma" pitchFamily="34" charset="0"/>
                          <a:cs typeface="Tahoma" pitchFamily="34" charset="0"/>
                        </a:rPr>
                        <a:t>เรื่อง</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algn="ctr">
                        <a:lnSpc>
                          <a:spcPct val="115000"/>
                        </a:lnSpc>
                        <a:spcAft>
                          <a:spcPts val="0"/>
                        </a:spcAft>
                      </a:pPr>
                      <a:r>
                        <a:rPr lang="th-TH" sz="1200" dirty="0">
                          <a:solidFill>
                            <a:schemeClr val="tx1"/>
                          </a:solidFill>
                          <a:effectLst/>
                          <a:latin typeface="Tahoma" pitchFamily="34" charset="0"/>
                          <a:ea typeface="Tahoma" pitchFamily="34" charset="0"/>
                          <a:cs typeface="Tahoma" pitchFamily="34" charset="0"/>
                        </a:rPr>
                        <a:t>ตุลาคม 59</a:t>
                      </a:r>
                      <a:endParaRPr lang="en-US" sz="1200" dirty="0">
                        <a:solidFill>
                          <a:schemeClr val="tx1"/>
                        </a:solidFill>
                        <a:effectLst/>
                        <a:latin typeface="Tahoma" pitchFamily="34" charset="0"/>
                        <a:ea typeface="Tahoma" pitchFamily="34" charset="0"/>
                        <a:cs typeface="Tahoma" pitchFamily="34" charset="0"/>
                      </a:endParaRPr>
                    </a:p>
                  </a:txBody>
                  <a:tcPr marL="58473" marR="5847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algn="ctr">
                        <a:lnSpc>
                          <a:spcPct val="115000"/>
                        </a:lnSpc>
                        <a:spcAft>
                          <a:spcPts val="0"/>
                        </a:spcAft>
                      </a:pPr>
                      <a:r>
                        <a:rPr lang="th-TH" sz="1200" dirty="0">
                          <a:solidFill>
                            <a:schemeClr val="tx1"/>
                          </a:solidFill>
                          <a:effectLst/>
                          <a:latin typeface="Tahoma" pitchFamily="34" charset="0"/>
                          <a:ea typeface="Tahoma" pitchFamily="34" charset="0"/>
                          <a:cs typeface="Tahoma" pitchFamily="34" charset="0"/>
                        </a:rPr>
                        <a:t>พฤศจิกายน 59</a:t>
                      </a:r>
                      <a:endParaRPr lang="en-US" sz="1200" dirty="0">
                        <a:solidFill>
                          <a:schemeClr val="tx1"/>
                        </a:solidFill>
                        <a:effectLst/>
                        <a:latin typeface="Tahoma" pitchFamily="34" charset="0"/>
                        <a:ea typeface="Tahoma" pitchFamily="34" charset="0"/>
                        <a:cs typeface="Tahoma" pitchFamily="34" charset="0"/>
                      </a:endParaRPr>
                    </a:p>
                  </a:txBody>
                  <a:tcPr marL="58473" marR="5847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4">
                  <a:txBody>
                    <a:bodyPr/>
                    <a:lstStyle/>
                    <a:p>
                      <a:pPr algn="ctr"/>
                      <a:r>
                        <a:rPr lang="en-US" sz="1200" dirty="0">
                          <a:solidFill>
                            <a:schemeClr val="tx1"/>
                          </a:solidFill>
                          <a:latin typeface="Tahoma" pitchFamily="34" charset="0"/>
                          <a:ea typeface="Tahoma" pitchFamily="34" charset="0"/>
                          <a:cs typeface="Tahoma" pitchFamily="34" charset="0"/>
                        </a:rPr>
                        <a:t>…</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tc>
                <a:tc hMerge="1">
                  <a:txBody>
                    <a:bodyPr/>
                    <a:lstStyle/>
                    <a:p>
                      <a:endParaRPr lang="th-TH"/>
                    </a:p>
                  </a:txBody>
                  <a:tcPr/>
                </a:tc>
                <a:tc hMerge="1">
                  <a:txBody>
                    <a:bodyPr/>
                    <a:lstStyle/>
                    <a:p>
                      <a:endParaRPr lang="th-TH"/>
                    </a:p>
                  </a:txBody>
                  <a:tcPr/>
                </a:tc>
                <a:tc gridSpan="4">
                  <a:txBody>
                    <a:bodyPr/>
                    <a:lstStyle/>
                    <a:p>
                      <a:pPr algn="ctr"/>
                      <a:r>
                        <a:rPr lang="th-TH" sz="1200" dirty="0">
                          <a:solidFill>
                            <a:schemeClr val="tx1"/>
                          </a:solidFill>
                          <a:latin typeface="Tahoma" pitchFamily="34" charset="0"/>
                          <a:ea typeface="Tahoma" pitchFamily="34" charset="0"/>
                          <a:cs typeface="Tahoma" pitchFamily="34" charset="0"/>
                        </a:rPr>
                        <a:t>กันยายน</a:t>
                      </a:r>
                      <a:r>
                        <a:rPr lang="th-TH" sz="1200" baseline="0" dirty="0">
                          <a:solidFill>
                            <a:schemeClr val="tx1"/>
                          </a:solidFill>
                          <a:latin typeface="Tahoma" pitchFamily="34" charset="0"/>
                          <a:ea typeface="Tahoma" pitchFamily="34" charset="0"/>
                          <a:cs typeface="Tahoma" pitchFamily="34" charset="0"/>
                        </a:rPr>
                        <a:t> </a:t>
                      </a:r>
                      <a:r>
                        <a:rPr lang="en-US" sz="1200" baseline="0" dirty="0">
                          <a:solidFill>
                            <a:schemeClr val="tx1"/>
                          </a:solidFill>
                          <a:latin typeface="Tahoma" pitchFamily="34" charset="0"/>
                          <a:ea typeface="Tahoma" pitchFamily="34" charset="0"/>
                          <a:cs typeface="Tahoma" pitchFamily="34" charset="0"/>
                        </a:rPr>
                        <a:t>60</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tc>
                <a:tc hMerge="1">
                  <a:txBody>
                    <a:bodyPr/>
                    <a:lstStyle/>
                    <a:p>
                      <a:endParaRPr lang="th-TH"/>
                    </a:p>
                  </a:txBody>
                  <a:tcPr/>
                </a:tc>
                <a:tc hMerge="1">
                  <a:txBody>
                    <a:bodyPr/>
                    <a:lstStyle/>
                    <a:p>
                      <a:endParaRPr lang="th-TH"/>
                    </a:p>
                  </a:txBody>
                  <a:tcPr/>
                </a:tc>
                <a:tc gridSpan="4">
                  <a:txBody>
                    <a:bodyPr/>
                    <a:lstStyle/>
                    <a:p>
                      <a:pPr algn="ctr"/>
                      <a:r>
                        <a:rPr lang="th-TH" sz="1200" dirty="0">
                          <a:solidFill>
                            <a:schemeClr val="tx1"/>
                          </a:solidFill>
                          <a:latin typeface="Tahoma" pitchFamily="34" charset="0"/>
                          <a:ea typeface="Tahoma" pitchFamily="34" charset="0"/>
                          <a:cs typeface="Tahoma" pitchFamily="34" charset="0"/>
                        </a:rPr>
                        <a:t>รวม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th-TH"/>
                    </a:p>
                  </a:txBody>
                  <a:tcPr/>
                </a:tc>
                <a:tc hMerge="1">
                  <a:txBody>
                    <a:bodyPr/>
                    <a:lstStyle/>
                    <a:p>
                      <a:endParaRPr lang="th-TH"/>
                    </a:p>
                  </a:txBody>
                  <a:tcPr/>
                </a:tc>
                <a:tc hMerge="1">
                  <a:txBody>
                    <a:bodyPr/>
                    <a:lstStyle/>
                    <a:p>
                      <a:endParaRPr lang="th-TH"/>
                    </a:p>
                  </a:txBody>
                  <a:tcPr/>
                </a:tc>
                <a:extLst>
                  <a:ext uri="{0D108BD9-81ED-4DB2-BD59-A6C34878D82A}">
                    <a16:rowId xmlns:a16="http://schemas.microsoft.com/office/drawing/2014/main" val="10000"/>
                  </a:ext>
                </a:extLst>
              </a:tr>
              <a:tr h="356505">
                <a:tc vMerge="1">
                  <a:txBody>
                    <a:bodyPr/>
                    <a:lstStyle/>
                    <a:p>
                      <a:endParaRPr lang="th-TH"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ทีวี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วิทยุ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นสพ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อื่นๆ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ทีวี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วิทยุ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นสพ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อื่นๆ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ทีวี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วิทยุ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นสพ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อื่นๆ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ทีวี</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วิทยุ</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นสพ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th-TH" sz="900" dirty="0">
                          <a:solidFill>
                            <a:schemeClr val="tx1"/>
                          </a:solidFill>
                          <a:latin typeface="Tahoma" pitchFamily="34" charset="0"/>
                          <a:ea typeface="Tahoma" pitchFamily="34" charset="0"/>
                          <a:cs typeface="Tahoma" pitchFamily="34" charset="0"/>
                        </a:rPr>
                        <a:t>อื่นๆ</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56505">
                <a:tc>
                  <a:txBody>
                    <a:bodyPr/>
                    <a:lstStyle/>
                    <a:p>
                      <a:r>
                        <a:rPr lang="en-US" sz="1200" dirty="0">
                          <a:solidFill>
                            <a:schemeClr val="tx1"/>
                          </a:solidFill>
                          <a:latin typeface="Tahoma" pitchFamily="34" charset="0"/>
                          <a:ea typeface="Tahoma" pitchFamily="34" charset="0"/>
                          <a:cs typeface="Tahoma" pitchFamily="34" charset="0"/>
                        </a:rPr>
                        <a:t>1.</a:t>
                      </a:r>
                      <a:r>
                        <a:rPr lang="en-US" sz="1200" baseline="0" dirty="0">
                          <a:solidFill>
                            <a:schemeClr val="tx1"/>
                          </a:solidFill>
                          <a:latin typeface="Tahoma" pitchFamily="34" charset="0"/>
                          <a:ea typeface="Tahoma" pitchFamily="34" charset="0"/>
                          <a:cs typeface="Tahoma" pitchFamily="34" charset="0"/>
                        </a:rPr>
                        <a:t> </a:t>
                      </a:r>
                      <a:r>
                        <a:rPr lang="th-TH" sz="1200" dirty="0">
                          <a:solidFill>
                            <a:schemeClr val="tx1"/>
                          </a:solidFill>
                          <a:latin typeface="Tahoma" pitchFamily="34" charset="0"/>
                          <a:ea typeface="Tahoma" pitchFamily="34" charset="0"/>
                          <a:cs typeface="Tahoma" pitchFamily="34" charset="0"/>
                        </a:rPr>
                        <a:t>พรบ.อำนวยฯ</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rgbClr val="FF0000"/>
                          </a:solidFill>
                          <a:latin typeface="Tahoma" pitchFamily="34" charset="0"/>
                          <a:ea typeface="Tahoma" pitchFamily="34" charset="0"/>
                          <a:cs typeface="Tahoma" pitchFamily="34" charset="0"/>
                        </a:rPr>
                        <a:t>1</a:t>
                      </a:r>
                      <a:endParaRPr lang="th-TH" sz="1200" dirty="0">
                        <a:solidFill>
                          <a:srgbClr val="FF0000"/>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dirty="0" smtClean="0">
                          <a:solidFill>
                            <a:srgbClr val="FF0000"/>
                          </a:solidFill>
                          <a:latin typeface="Tahoma" pitchFamily="34" charset="0"/>
                          <a:ea typeface="Tahoma" pitchFamily="34" charset="0"/>
                          <a:cs typeface="Tahoma" pitchFamily="34" charset="0"/>
                        </a:rPr>
                        <a:t>1</a:t>
                      </a:r>
                      <a:endParaRPr lang="th-TH" sz="1200" dirty="0">
                        <a:solidFill>
                          <a:srgbClr val="FF0000"/>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0</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300" dirty="0">
                          <a:solidFill>
                            <a:schemeClr val="tx1"/>
                          </a:solidFill>
                          <a:latin typeface="Tahoma" pitchFamily="34" charset="0"/>
                          <a:ea typeface="Tahoma" pitchFamily="34" charset="0"/>
                          <a:cs typeface="Tahoma" pitchFamily="34" charset="0"/>
                        </a:rPr>
                        <a:t>..</a:t>
                      </a:r>
                      <a:endParaRPr lang="th-TH" sz="3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300" dirty="0">
                          <a:solidFill>
                            <a:schemeClr val="tx1"/>
                          </a:solidFill>
                          <a:latin typeface="Tahoma" pitchFamily="34" charset="0"/>
                          <a:ea typeface="Tahoma" pitchFamily="34" charset="0"/>
                          <a:cs typeface="Tahoma" pitchFamily="34" charset="0"/>
                        </a:rPr>
                        <a:t>..</a:t>
                      </a:r>
                      <a:endParaRPr lang="th-TH" sz="3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300" dirty="0">
                          <a:solidFill>
                            <a:schemeClr val="tx1"/>
                          </a:solidFill>
                          <a:latin typeface="Tahoma" pitchFamily="34" charset="0"/>
                          <a:ea typeface="Tahoma" pitchFamily="34" charset="0"/>
                          <a:cs typeface="Tahoma" pitchFamily="34" charset="0"/>
                        </a:rPr>
                        <a:t>..</a:t>
                      </a:r>
                      <a:endParaRPr lang="th-TH" sz="3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300" dirty="0">
                          <a:solidFill>
                            <a:schemeClr val="tx1"/>
                          </a:solidFill>
                          <a:latin typeface="Tahoma" pitchFamily="34" charset="0"/>
                          <a:ea typeface="Tahoma" pitchFamily="34" charset="0"/>
                          <a:cs typeface="Tahoma" pitchFamily="34" charset="0"/>
                        </a:rPr>
                        <a:t>..</a:t>
                      </a:r>
                      <a:endParaRPr lang="th-TH" sz="3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rgbClr val="FF0000"/>
                          </a:solidFill>
                          <a:latin typeface="Tahoma" pitchFamily="34" charset="0"/>
                          <a:ea typeface="Tahoma" pitchFamily="34" charset="0"/>
                          <a:cs typeface="Tahoma" pitchFamily="34" charset="0"/>
                        </a:rPr>
                        <a:t>1</a:t>
                      </a:r>
                      <a:endParaRPr lang="th-TH" sz="1200" dirty="0">
                        <a:solidFill>
                          <a:srgbClr val="FF0000"/>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latin typeface="Tahoma" pitchFamily="34" charset="0"/>
                          <a:ea typeface="Tahoma" pitchFamily="34" charset="0"/>
                          <a:cs typeface="Tahoma" pitchFamily="34" charset="0"/>
                        </a:rPr>
                        <a:t>1</a:t>
                      </a:r>
                      <a:endParaRPr lang="th-TH" sz="1200" dirty="0">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latin typeface="Tahoma" pitchFamily="34" charset="0"/>
                          <a:ea typeface="Tahoma" pitchFamily="34" charset="0"/>
                          <a:cs typeface="Tahoma" pitchFamily="34" charset="0"/>
                        </a:rPr>
                        <a:t>0</a:t>
                      </a:r>
                      <a:endParaRPr lang="th-TH" sz="1200" dirty="0">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latin typeface="Tahoma" pitchFamily="34" charset="0"/>
                          <a:ea typeface="Tahoma" pitchFamily="34" charset="0"/>
                          <a:cs typeface="Tahoma" pitchFamily="34" charset="0"/>
                        </a:rPr>
                        <a:t>1</a:t>
                      </a:r>
                      <a:endParaRPr lang="th-TH" sz="1200" dirty="0">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rgbClr val="FF0000"/>
                          </a:solidFill>
                          <a:latin typeface="Tahoma" pitchFamily="34" charset="0"/>
                          <a:ea typeface="Tahoma" pitchFamily="34" charset="0"/>
                          <a:cs typeface="Tahoma" pitchFamily="34" charset="0"/>
                        </a:rPr>
                        <a:t>3</a:t>
                      </a:r>
                      <a:endParaRPr lang="th-TH" sz="1200" dirty="0">
                        <a:solidFill>
                          <a:srgbClr val="FF0000"/>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10</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a:solidFill>
                            <a:schemeClr val="tx1"/>
                          </a:solidFill>
                          <a:latin typeface="Tahoma" pitchFamily="34" charset="0"/>
                          <a:ea typeface="Tahoma" pitchFamily="34" charset="0"/>
                          <a:cs typeface="Tahoma" pitchFamily="34" charset="0"/>
                        </a:rPr>
                        <a:t>5</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US" sz="1200" dirty="0" smtClean="0">
                          <a:solidFill>
                            <a:schemeClr val="tx1"/>
                          </a:solidFill>
                          <a:latin typeface="Tahoma" pitchFamily="34" charset="0"/>
                          <a:ea typeface="Tahoma" pitchFamily="34" charset="0"/>
                          <a:cs typeface="Tahoma" pitchFamily="34" charset="0"/>
                        </a:rPr>
                        <a:t>13</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891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Tahoma" pitchFamily="34" charset="0"/>
                          <a:ea typeface="Tahoma" pitchFamily="34" charset="0"/>
                          <a:cs typeface="Tahoma" pitchFamily="34" charset="0"/>
                        </a:rPr>
                        <a:t>2. </a:t>
                      </a:r>
                      <a:r>
                        <a:rPr lang="th-TH" sz="1200" baseline="0" dirty="0">
                          <a:solidFill>
                            <a:schemeClr val="tx1"/>
                          </a:solidFill>
                          <a:latin typeface="Tahoma" pitchFamily="34" charset="0"/>
                          <a:ea typeface="Tahoma" pitchFamily="34" charset="0"/>
                          <a:cs typeface="Tahoma" pitchFamily="34" charset="0"/>
                        </a:rPr>
                        <a:t>นปร.</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56505">
                <a:tc>
                  <a:txBody>
                    <a:bodyPr/>
                    <a:lstStyle/>
                    <a:p>
                      <a:r>
                        <a:rPr lang="en-US" sz="1200" dirty="0">
                          <a:solidFill>
                            <a:schemeClr val="tx1"/>
                          </a:solidFill>
                          <a:latin typeface="Tahoma" pitchFamily="34" charset="0"/>
                          <a:ea typeface="Tahoma" pitchFamily="34" charset="0"/>
                          <a:cs typeface="Tahoma" pitchFamily="34" charset="0"/>
                        </a:rPr>
                        <a:t>3.</a:t>
                      </a:r>
                      <a:r>
                        <a:rPr lang="en-US" sz="1200" baseline="0" dirty="0">
                          <a:solidFill>
                            <a:schemeClr val="tx1"/>
                          </a:solidFill>
                          <a:latin typeface="Tahoma" pitchFamily="34" charset="0"/>
                          <a:ea typeface="Tahoma" pitchFamily="34" charset="0"/>
                          <a:cs typeface="Tahoma" pitchFamily="34" charset="0"/>
                        </a:rPr>
                        <a:t> </a:t>
                      </a:r>
                      <a:r>
                        <a:rPr lang="th-TH" sz="1200" baseline="0" dirty="0">
                          <a:solidFill>
                            <a:schemeClr val="tx1"/>
                          </a:solidFill>
                          <a:latin typeface="Tahoma" pitchFamily="34" charset="0"/>
                          <a:ea typeface="Tahoma" pitchFamily="34" charset="0"/>
                          <a:cs typeface="Tahoma" pitchFamily="34" charset="0"/>
                        </a:rPr>
                        <a:t>...</a:t>
                      </a:r>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89165">
                <a:tc>
                  <a:txBody>
                    <a:bodyPr/>
                    <a:lstStyle/>
                    <a:p>
                      <a:pPr algn="r"/>
                      <a:r>
                        <a:rPr lang="th-TH" sz="1200" dirty="0">
                          <a:solidFill>
                            <a:schemeClr val="tx1"/>
                          </a:solidFill>
                          <a:latin typeface="Tahoma" pitchFamily="34" charset="0"/>
                          <a:ea typeface="Tahoma" pitchFamily="34" charset="0"/>
                          <a:cs typeface="Tahoma" pitchFamily="34" charset="0"/>
                        </a:rPr>
                        <a:t>รวม</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b="1"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b="1"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b="1"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th-TH" sz="1200" b="1" dirty="0">
                        <a:solidFill>
                          <a:schemeClr val="tx1"/>
                        </a:solidFill>
                        <a:latin typeface="Tahoma" pitchFamily="34" charset="0"/>
                        <a:ea typeface="Tahoma" pitchFamily="34" charset="0"/>
                        <a:cs typeface="Tahoma"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bl>
          </a:graphicData>
        </a:graphic>
      </p:graphicFrame>
      <p:sp>
        <p:nvSpPr>
          <p:cNvPr id="2" name="Slide Number Placeholder 1"/>
          <p:cNvSpPr>
            <a:spLocks noGrp="1"/>
          </p:cNvSpPr>
          <p:nvPr>
            <p:ph type="sldNum" sz="quarter" idx="12"/>
          </p:nvPr>
        </p:nvSpPr>
        <p:spPr>
          <a:xfrm>
            <a:off x="7086600" y="6492875"/>
            <a:ext cx="2057400" cy="365125"/>
          </a:xfrm>
        </p:spPr>
        <p:txBody>
          <a:bodyPr/>
          <a:lstStyle/>
          <a:p>
            <a:fld id="{C7D103AA-8845-4AAA-8DCD-945F174AEA28}" type="slidenum">
              <a:rPr lang="th-TH" sz="1400" smtClean="0">
                <a:latin typeface="Tahoma" panose="020B0604030504040204" pitchFamily="34" charset="0"/>
                <a:ea typeface="Tahoma" panose="020B0604030504040204" pitchFamily="34" charset="0"/>
                <a:cs typeface="Tahoma" panose="020B0604030504040204" pitchFamily="34" charset="0"/>
              </a:rPr>
              <a:pPr/>
              <a:t>11</a:t>
            </a:fld>
            <a:endParaRPr lang="th-TH" sz="1400" dirty="0">
              <a:latin typeface="Tahoma" panose="020B0604030504040204" pitchFamily="34" charset="0"/>
              <a:ea typeface="Tahoma" panose="020B0604030504040204" pitchFamily="34" charset="0"/>
              <a:cs typeface="Tahoma" panose="020B0604030504040204" pitchFamily="34" charset="0"/>
            </a:endParaRPr>
          </a:p>
        </p:txBody>
      </p:sp>
      <p:sp>
        <p:nvSpPr>
          <p:cNvPr id="5" name="Title 1"/>
          <p:cNvSpPr txBox="1">
            <a:spLocks/>
          </p:cNvSpPr>
          <p:nvPr/>
        </p:nvSpPr>
        <p:spPr>
          <a:xfrm>
            <a:off x="38100" y="745654"/>
            <a:ext cx="8185006" cy="338554"/>
          </a:xfrm>
          <a:prstGeom prst="rect">
            <a:avLst/>
          </a:prstGeom>
          <a:noFill/>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eaLnBrk="0" fontAlgn="base" hangingPunct="0">
              <a:lnSpc>
                <a:spcPct val="100000"/>
              </a:lnSpc>
              <a:spcAft>
                <a:spcPct val="0"/>
              </a:spcAft>
              <a:tabLst>
                <a:tab pos="5159375" algn="l"/>
              </a:tabLst>
            </a:pPr>
            <a:r>
              <a:rPr lang="th-TH" altLang="th-TH" sz="1600" b="1" dirty="0">
                <a:solidFill>
                  <a:srgbClr val="C00000"/>
                </a:solidFill>
                <a:latin typeface="Tahoma" panose="020B0604030504040204" pitchFamily="34" charset="0"/>
                <a:ea typeface="Tahoma" panose="020B0604030504040204" pitchFamily="34" charset="0"/>
                <a:cs typeface="Tahoma" panose="020B0604030504040204" pitchFamily="34" charset="0"/>
              </a:rPr>
              <a:t>ตัวอย่าง</a:t>
            </a:r>
            <a:r>
              <a:rPr lang="th-TH" altLang="th-TH" sz="1600" b="1" dirty="0">
                <a:latin typeface="Tahoma" panose="020B0604030504040204" pitchFamily="34" charset="0"/>
                <a:ea typeface="Tahoma" panose="020B0604030504040204" pitchFamily="34" charset="0"/>
                <a:cs typeface="Tahoma" panose="020B0604030504040204" pitchFamily="34" charset="0"/>
              </a:rPr>
              <a:t> แผนการสร้างความรู้ความเข้าใจแก่ประชาชน </a:t>
            </a:r>
          </a:p>
        </p:txBody>
      </p:sp>
      <p:sp>
        <p:nvSpPr>
          <p:cNvPr id="6" name="Rectangle 1"/>
          <p:cNvSpPr>
            <a:spLocks noChangeArrowheads="1"/>
          </p:cNvSpPr>
          <p:nvPr/>
        </p:nvSpPr>
        <p:spPr bwMode="auto">
          <a:xfrm>
            <a:off x="249382" y="1126323"/>
            <a:ext cx="846218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159375" algn="l"/>
              </a:tabLst>
              <a:defRPr sz="2800">
                <a:solidFill>
                  <a:schemeClr val="tx1"/>
                </a:solidFill>
                <a:latin typeface="Arial" panose="020B0604020202020204" pitchFamily="34" charset="0"/>
              </a:defRPr>
            </a:lvl1pPr>
            <a:lvl2pPr eaLnBrk="0" fontAlgn="base" hangingPunct="0">
              <a:spcBef>
                <a:spcPct val="0"/>
              </a:spcBef>
              <a:spcAft>
                <a:spcPct val="0"/>
              </a:spcAft>
              <a:tabLst>
                <a:tab pos="5159375" algn="l"/>
              </a:tabLst>
              <a:defRPr sz="2800">
                <a:solidFill>
                  <a:schemeClr val="tx1"/>
                </a:solidFill>
                <a:latin typeface="Arial" panose="020B0604020202020204" pitchFamily="34" charset="0"/>
              </a:defRPr>
            </a:lvl2pPr>
            <a:lvl3pPr eaLnBrk="0" fontAlgn="base" hangingPunct="0">
              <a:spcBef>
                <a:spcPct val="0"/>
              </a:spcBef>
              <a:spcAft>
                <a:spcPct val="0"/>
              </a:spcAft>
              <a:tabLst>
                <a:tab pos="5159375" algn="l"/>
              </a:tabLst>
              <a:defRPr sz="2800">
                <a:solidFill>
                  <a:schemeClr val="tx1"/>
                </a:solidFill>
                <a:latin typeface="Arial" panose="020B0604020202020204" pitchFamily="34" charset="0"/>
              </a:defRPr>
            </a:lvl3pPr>
            <a:lvl4pPr eaLnBrk="0" fontAlgn="base" hangingPunct="0">
              <a:spcBef>
                <a:spcPct val="0"/>
              </a:spcBef>
              <a:spcAft>
                <a:spcPct val="0"/>
              </a:spcAft>
              <a:tabLst>
                <a:tab pos="5159375" algn="l"/>
              </a:tabLst>
              <a:defRPr sz="2800">
                <a:solidFill>
                  <a:schemeClr val="tx1"/>
                </a:solidFill>
                <a:latin typeface="Arial" panose="020B0604020202020204" pitchFamily="34" charset="0"/>
              </a:defRPr>
            </a:lvl4pPr>
            <a:lvl5pPr eaLnBrk="0" fontAlgn="base" hangingPunct="0">
              <a:spcBef>
                <a:spcPct val="0"/>
              </a:spcBef>
              <a:spcAft>
                <a:spcPct val="0"/>
              </a:spcAft>
              <a:tabLst>
                <a:tab pos="5159375" algn="l"/>
              </a:tabLst>
              <a:defRPr sz="2800">
                <a:solidFill>
                  <a:schemeClr val="tx1"/>
                </a:solidFill>
                <a:latin typeface="Arial" panose="020B0604020202020204" pitchFamily="34" charset="0"/>
              </a:defRPr>
            </a:lvl5pPr>
            <a:lvl6pPr eaLnBrk="0" fontAlgn="base" hangingPunct="0">
              <a:spcBef>
                <a:spcPct val="0"/>
              </a:spcBef>
              <a:spcAft>
                <a:spcPct val="0"/>
              </a:spcAft>
              <a:tabLst>
                <a:tab pos="5159375" algn="l"/>
              </a:tabLst>
              <a:defRPr sz="2800">
                <a:solidFill>
                  <a:schemeClr val="tx1"/>
                </a:solidFill>
                <a:latin typeface="Arial" panose="020B0604020202020204" pitchFamily="34" charset="0"/>
              </a:defRPr>
            </a:lvl6pPr>
            <a:lvl7pPr eaLnBrk="0" fontAlgn="base" hangingPunct="0">
              <a:spcBef>
                <a:spcPct val="0"/>
              </a:spcBef>
              <a:spcAft>
                <a:spcPct val="0"/>
              </a:spcAft>
              <a:tabLst>
                <a:tab pos="5159375" algn="l"/>
              </a:tabLst>
              <a:defRPr sz="2800">
                <a:solidFill>
                  <a:schemeClr val="tx1"/>
                </a:solidFill>
                <a:latin typeface="Arial" panose="020B0604020202020204" pitchFamily="34" charset="0"/>
              </a:defRPr>
            </a:lvl7pPr>
            <a:lvl8pPr eaLnBrk="0" fontAlgn="base" hangingPunct="0">
              <a:spcBef>
                <a:spcPct val="0"/>
              </a:spcBef>
              <a:spcAft>
                <a:spcPct val="0"/>
              </a:spcAft>
              <a:tabLst>
                <a:tab pos="5159375" algn="l"/>
              </a:tabLst>
              <a:defRPr sz="2800">
                <a:solidFill>
                  <a:schemeClr val="tx1"/>
                </a:solidFill>
                <a:latin typeface="Arial" panose="020B0604020202020204" pitchFamily="34" charset="0"/>
              </a:defRPr>
            </a:lvl8pPr>
            <a:lvl9pPr eaLnBrk="0" fontAlgn="base" hangingPunct="0">
              <a:spcBef>
                <a:spcPct val="0"/>
              </a:spcBef>
              <a:spcAft>
                <a:spcPct val="0"/>
              </a:spcAft>
              <a:tabLst>
                <a:tab pos="5159375" algn="l"/>
              </a:tabLst>
              <a:defRPr sz="28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5159375" algn="l"/>
              </a:tabLst>
            </a:pPr>
            <a:r>
              <a:rPr kumimoji="0" lang="th-TH" altLang="th-TH" sz="1400" b="1" i="0" u="none" strike="noStrike" cap="none" normalizeH="0" baseline="0" dirty="0">
                <a:ln>
                  <a:noFill/>
                </a:ln>
                <a:solidFill>
                  <a:schemeClr val="tx2">
                    <a:lumMod val="75000"/>
                  </a:schemeClr>
                </a:solidFill>
                <a:effectLst/>
                <a:latin typeface="Tahoma" panose="020B0604030504040204" pitchFamily="34" charset="0"/>
                <a:ea typeface="Tahoma" panose="020B0604030504040204" pitchFamily="34" charset="0"/>
                <a:cs typeface="Tahoma" panose="020B0604030504040204" pitchFamily="34" charset="0"/>
              </a:rPr>
              <a:t>หน่วยงาน</a:t>
            </a:r>
            <a:r>
              <a:rPr lang="en-US" altLang="th-TH" sz="1400" b="1"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a:t>
            </a:r>
            <a:endParaRPr kumimoji="0" lang="en-US" altLang="th-TH" sz="1800" b="0" i="0" u="none" strike="noStrike" cap="none" normalizeH="0" baseline="0" dirty="0">
              <a:ln>
                <a:noFill/>
              </a:ln>
              <a:solidFill>
                <a:schemeClr val="tx2">
                  <a:lumMod val="75000"/>
                </a:schemeClr>
              </a:solidFill>
              <a:effectLst/>
              <a:latin typeface="Tahoma" panose="020B0604030504040204" pitchFamily="34" charset="0"/>
              <a:ea typeface="Tahoma" panose="020B0604030504040204" pitchFamily="34" charset="0"/>
              <a:cs typeface="Tahoma" panose="020B060403050404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1317027189"/>
              </p:ext>
            </p:extLst>
          </p:nvPr>
        </p:nvGraphicFramePr>
        <p:xfrm>
          <a:off x="179509" y="1432238"/>
          <a:ext cx="8712970" cy="2362391"/>
        </p:xfrm>
        <a:graphic>
          <a:graphicData uri="http://schemas.openxmlformats.org/drawingml/2006/table">
            <a:tbl>
              <a:tblPr firstRow="1" bandRow="1">
                <a:tableStyleId>{2D5ABB26-0587-4C30-8999-92F81FD0307C}</a:tableStyleId>
              </a:tblPr>
              <a:tblGrid>
                <a:gridCol w="437368">
                  <a:extLst>
                    <a:ext uri="{9D8B030D-6E8A-4147-A177-3AD203B41FA5}">
                      <a16:colId xmlns:a16="http://schemas.microsoft.com/office/drawing/2014/main" val="20000"/>
                    </a:ext>
                  </a:extLst>
                </a:gridCol>
                <a:gridCol w="741119">
                  <a:extLst>
                    <a:ext uri="{9D8B030D-6E8A-4147-A177-3AD203B41FA5}">
                      <a16:colId xmlns:a16="http://schemas.microsoft.com/office/drawing/2014/main" val="20001"/>
                    </a:ext>
                  </a:extLst>
                </a:gridCol>
                <a:gridCol w="829080">
                  <a:extLst>
                    <a:ext uri="{9D8B030D-6E8A-4147-A177-3AD203B41FA5}">
                      <a16:colId xmlns:a16="http://schemas.microsoft.com/office/drawing/2014/main" val="20002"/>
                    </a:ext>
                  </a:extLst>
                </a:gridCol>
                <a:gridCol w="1053419">
                  <a:extLst>
                    <a:ext uri="{9D8B030D-6E8A-4147-A177-3AD203B41FA5}">
                      <a16:colId xmlns:a16="http://schemas.microsoft.com/office/drawing/2014/main" val="20003"/>
                    </a:ext>
                  </a:extLst>
                </a:gridCol>
                <a:gridCol w="926618">
                  <a:extLst>
                    <a:ext uri="{9D8B030D-6E8A-4147-A177-3AD203B41FA5}">
                      <a16:colId xmlns:a16="http://schemas.microsoft.com/office/drawing/2014/main" val="20004"/>
                    </a:ext>
                  </a:extLst>
                </a:gridCol>
                <a:gridCol w="844800">
                  <a:extLst>
                    <a:ext uri="{9D8B030D-6E8A-4147-A177-3AD203B41FA5}">
                      <a16:colId xmlns:a16="http://schemas.microsoft.com/office/drawing/2014/main" val="20009"/>
                    </a:ext>
                  </a:extLst>
                </a:gridCol>
                <a:gridCol w="585746">
                  <a:extLst>
                    <a:ext uri="{9D8B030D-6E8A-4147-A177-3AD203B41FA5}">
                      <a16:colId xmlns:a16="http://schemas.microsoft.com/office/drawing/2014/main" val="20005"/>
                    </a:ext>
                  </a:extLst>
                </a:gridCol>
                <a:gridCol w="658964">
                  <a:extLst>
                    <a:ext uri="{9D8B030D-6E8A-4147-A177-3AD203B41FA5}">
                      <a16:colId xmlns:a16="http://schemas.microsoft.com/office/drawing/2014/main" val="20006"/>
                    </a:ext>
                  </a:extLst>
                </a:gridCol>
                <a:gridCol w="585746">
                  <a:extLst>
                    <a:ext uri="{9D8B030D-6E8A-4147-A177-3AD203B41FA5}">
                      <a16:colId xmlns:a16="http://schemas.microsoft.com/office/drawing/2014/main" val="20007"/>
                    </a:ext>
                  </a:extLst>
                </a:gridCol>
                <a:gridCol w="787797">
                  <a:extLst>
                    <a:ext uri="{9D8B030D-6E8A-4147-A177-3AD203B41FA5}">
                      <a16:colId xmlns:a16="http://schemas.microsoft.com/office/drawing/2014/main" val="20008"/>
                    </a:ext>
                  </a:extLst>
                </a:gridCol>
                <a:gridCol w="596572">
                  <a:extLst>
                    <a:ext uri="{9D8B030D-6E8A-4147-A177-3AD203B41FA5}">
                      <a16:colId xmlns:a16="http://schemas.microsoft.com/office/drawing/2014/main" val="20010"/>
                    </a:ext>
                  </a:extLst>
                </a:gridCol>
                <a:gridCol w="665741">
                  <a:extLst>
                    <a:ext uri="{9D8B030D-6E8A-4147-A177-3AD203B41FA5}">
                      <a16:colId xmlns:a16="http://schemas.microsoft.com/office/drawing/2014/main" val="20011"/>
                    </a:ext>
                  </a:extLst>
                </a:gridCol>
              </a:tblGrid>
              <a:tr h="233264">
                <a:tc rowSpan="2">
                  <a:txBody>
                    <a:bodyPr/>
                    <a:lstStyle/>
                    <a:p>
                      <a:pPr algn="ctr"/>
                      <a:r>
                        <a:rPr lang="th-TH" sz="1050" b="1" spc="-50" baseline="0" dirty="0">
                          <a:latin typeface="Tahoma" pitchFamily="34" charset="0"/>
                          <a:ea typeface="Tahoma" pitchFamily="34" charset="0"/>
                          <a:cs typeface="Tahoma" pitchFamily="34" charset="0"/>
                        </a:rPr>
                        <a:t>ลำ</a:t>
                      </a:r>
                      <a:br>
                        <a:rPr lang="th-TH" sz="1050" b="1" spc="-50" baseline="0" dirty="0">
                          <a:latin typeface="Tahoma" pitchFamily="34" charset="0"/>
                          <a:ea typeface="Tahoma" pitchFamily="34" charset="0"/>
                          <a:cs typeface="Tahoma" pitchFamily="34" charset="0"/>
                        </a:rPr>
                      </a:br>
                      <a:r>
                        <a:rPr lang="th-TH" sz="1050" b="1" spc="-50" baseline="0" dirty="0">
                          <a:latin typeface="Tahoma" pitchFamily="34" charset="0"/>
                          <a:ea typeface="Tahoma" pitchFamily="34" charset="0"/>
                          <a:cs typeface="Tahoma" pitchFamily="34" charset="0"/>
                        </a:rPr>
                        <a:t>ดับ</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pPr algn="ctr"/>
                      <a:r>
                        <a:rPr lang="th-TH" sz="1050" b="1" spc="-50" baseline="0" dirty="0">
                          <a:latin typeface="Tahoma" pitchFamily="34" charset="0"/>
                          <a:ea typeface="Tahoma" pitchFamily="34" charset="0"/>
                          <a:cs typeface="Tahoma" pitchFamily="34" charset="0"/>
                        </a:rPr>
                        <a:t>เรื่อง </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pPr algn="ctr"/>
                      <a:r>
                        <a:rPr lang="th-TH" sz="1050" b="1" spc="-50" baseline="0" dirty="0">
                          <a:latin typeface="Tahoma" pitchFamily="34" charset="0"/>
                          <a:ea typeface="Tahoma" pitchFamily="34" charset="0"/>
                          <a:cs typeface="Tahoma" pitchFamily="34" charset="0"/>
                        </a:rPr>
                        <a:t>ประเด็น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pPr algn="ctr"/>
                      <a:r>
                        <a:rPr lang="th-TH" sz="1050" b="1" spc="-50" baseline="0" dirty="0">
                          <a:latin typeface="Tahoma" pitchFamily="34" charset="0"/>
                          <a:ea typeface="Tahoma" pitchFamily="34" charset="0"/>
                          <a:cs typeface="Tahoma" pitchFamily="34" charset="0"/>
                        </a:rPr>
                        <a:t>ความสอดคล้องกับนโยบายรัฐบาล </a:t>
                      </a:r>
                    </a:p>
                    <a:p>
                      <a:pPr algn="ctr"/>
                      <a:r>
                        <a:rPr lang="th-TH" sz="1050" b="1" spc="-50" baseline="0" dirty="0">
                          <a:latin typeface="Tahoma" pitchFamily="34" charset="0"/>
                          <a:ea typeface="Tahoma" pitchFamily="34" charset="0"/>
                          <a:cs typeface="Tahoma" pitchFamily="34" charset="0"/>
                        </a:rPr>
                        <a:t>(ถ้ามี)</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050" b="1" spc="-50" baseline="0" dirty="0">
                          <a:latin typeface="Tahoma" pitchFamily="34" charset="0"/>
                          <a:ea typeface="Tahoma" pitchFamily="34" charset="0"/>
                          <a:cs typeface="Tahoma" pitchFamily="34" charset="0"/>
                        </a:rPr>
                        <a:t>วัตถุประสงค์</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000" b="1" spc="-50" baseline="0" dirty="0">
                          <a:latin typeface="Tahoma" pitchFamily="34" charset="0"/>
                          <a:ea typeface="Tahoma" pitchFamily="34" charset="0"/>
                          <a:cs typeface="Tahoma" pitchFamily="34" charset="0"/>
                        </a:rPr>
                        <a:t>กลุ่</a:t>
                      </a:r>
                      <a:r>
                        <a:rPr lang="th-TH" sz="1000" b="1" dirty="0">
                          <a:latin typeface="Tahoma" pitchFamily="34" charset="0"/>
                          <a:ea typeface="Tahoma" pitchFamily="34" charset="0"/>
                          <a:cs typeface="Tahoma" pitchFamily="34" charset="0"/>
                        </a:rPr>
                        <a:t>ม</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1000" b="1" dirty="0">
                          <a:latin typeface="Tahoma" pitchFamily="34" charset="0"/>
                          <a:ea typeface="Tahoma" pitchFamily="34" charset="0"/>
                          <a:cs typeface="Tahoma" pitchFamily="34" charset="0"/>
                        </a:rPr>
                        <a:t>เป้าหมาย</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h-TH" sz="1050" b="1" dirty="0">
                          <a:latin typeface="Tahoma" pitchFamily="34" charset="0"/>
                          <a:ea typeface="Tahoma" pitchFamily="34" charset="0"/>
                          <a:cs typeface="Tahoma" pitchFamily="34" charset="0"/>
                        </a:rPr>
                        <a:t>ประเภทสื่อ</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extLst>
                  <a:ext uri="{0D108BD9-81ED-4DB2-BD59-A6C34878D82A}">
                    <a16:rowId xmlns:a16="http://schemas.microsoft.com/office/drawing/2014/main" val="10000"/>
                  </a:ext>
                </a:extLst>
              </a:tr>
              <a:tr h="819577">
                <a:tc vMerge="1">
                  <a:txBody>
                    <a:bodyPr/>
                    <a:lstStyle/>
                    <a:p>
                      <a:endParaRPr lang="th-TH" sz="1400" b="1" dirty="0">
                        <a:latin typeface="TH SarabunPSK" panose="020B0500040200020003" pitchFamily="34" charset="-34"/>
                        <a:cs typeface="TH SarabunPSK" panose="020B0500040200020003" pitchFamily="34" charset="-34"/>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th-TH" sz="1400" b="1" dirty="0">
                        <a:latin typeface="TH SarabunPSK" panose="020B0500040200020003" pitchFamily="34" charset="-34"/>
                        <a:cs typeface="TH SarabunPSK" panose="020B0500040200020003" pitchFamily="34" charset="-34"/>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th-TH" sz="1400" b="1" dirty="0">
                        <a:latin typeface="TH SarabunPSK" panose="020B0500040200020003" pitchFamily="34" charset="-34"/>
                        <a:cs typeface="TH SarabunPSK" panose="020B0500040200020003" pitchFamily="34" charset="-34"/>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th-TH" sz="1400" b="1" dirty="0">
                        <a:latin typeface="TH SarabunPSK" panose="020B0500040200020003" pitchFamily="34" charset="-34"/>
                        <a:cs typeface="TH SarabunPSK" panose="020B0500040200020003" pitchFamily="34" charset="-34"/>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th-TH" sz="1400" b="1" dirty="0">
                        <a:latin typeface="TH SarabunPSK" panose="020B0500040200020003" pitchFamily="34" charset="-34"/>
                        <a:cs typeface="TH SarabunPSK" panose="020B0500040200020003" pitchFamily="34" charset="-34"/>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vMerge="1">
                  <a:txBody>
                    <a:bodyPr/>
                    <a:lstStyle/>
                    <a:p>
                      <a:endParaRPr lang="th-TH"/>
                    </a:p>
                  </a:txBody>
                  <a:tcPr/>
                </a:tc>
                <a:tc>
                  <a:txBody>
                    <a:bodyPr/>
                    <a:lstStyle/>
                    <a:p>
                      <a:pPr algn="ctr"/>
                      <a:r>
                        <a:rPr lang="th-TH" sz="800" b="0" spc="-50" baseline="0" dirty="0">
                          <a:latin typeface="Tahoma" pitchFamily="34" charset="0"/>
                          <a:ea typeface="Tahoma" pitchFamily="34" charset="0"/>
                          <a:cs typeface="Tahoma" pitchFamily="34" charset="0"/>
                        </a:rPr>
                        <a:t>โทรทัศน์ </a:t>
                      </a:r>
                    </a:p>
                    <a:p>
                      <a:pPr algn="ct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th-TH" sz="800" b="0" spc="-50" baseline="0" dirty="0">
                          <a:latin typeface="Tahoma" pitchFamily="34" charset="0"/>
                          <a:ea typeface="Tahoma" pitchFamily="34" charset="0"/>
                          <a:cs typeface="Tahoma" pitchFamily="34" charset="0"/>
                        </a:rPr>
                        <a:t>วิทยุ</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th-TH" sz="800" b="0" spc="-50" baseline="0" dirty="0">
                          <a:latin typeface="Tahoma" pitchFamily="34" charset="0"/>
                          <a:ea typeface="Tahoma" pitchFamily="34" charset="0"/>
                          <a:cs typeface="Tahoma" pitchFamily="34" charset="0"/>
                        </a:rPr>
                        <a:t>สิ่งพิมพ์</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th-TH" sz="800" b="0" spc="-40" baseline="0" dirty="0">
                          <a:latin typeface="Tahoma" pitchFamily="34" charset="0"/>
                          <a:ea typeface="Tahoma" pitchFamily="34" charset="0"/>
                          <a:cs typeface="Tahoma" pitchFamily="34" charset="0"/>
                        </a:rPr>
                        <a:t>สารสนเทศ</a:t>
                      </a:r>
                      <a:r>
                        <a:rPr lang="th-TH" sz="800" b="0" spc="-50" baseline="0" dirty="0">
                          <a:latin typeface="Tahoma" pitchFamily="34" charset="0"/>
                          <a:ea typeface="Tahoma" pitchFamily="34" charset="0"/>
                          <a:cs typeface="Tahoma" pitchFamily="34" charset="0"/>
                        </a:rPr>
                        <a:t/>
                      </a:r>
                      <a:br>
                        <a:rPr lang="th-TH" sz="800" b="0" spc="-50" baseline="0" dirty="0">
                          <a:latin typeface="Tahoma" pitchFamily="34" charset="0"/>
                          <a:ea typeface="Tahoma" pitchFamily="34" charset="0"/>
                          <a:cs typeface="Tahoma" pitchFamily="34" charset="0"/>
                        </a:rPr>
                      </a:br>
                      <a:r>
                        <a:rPr lang="th-TH" sz="800" b="0" spc="-50" baseline="0" dirty="0">
                          <a:latin typeface="Tahoma" pitchFamily="34" charset="0"/>
                          <a:ea typeface="Tahoma" pitchFamily="34" charset="0"/>
                          <a:cs typeface="Tahoma" pitchFamily="34" charset="0"/>
                        </a:rPr>
                        <a:t>ออนไลน์</a:t>
                      </a:r>
                    </a:p>
                    <a:p>
                      <a:pPr marL="0" marR="0" lvl="0" indent="0" algn="ctr" defTabSz="914400" rtl="0" eaLnBrk="1" fontAlgn="auto" latinLnBrk="0" hangingPunct="1">
                        <a:lnSpc>
                          <a:spcPct val="100000"/>
                        </a:lnSpc>
                        <a:spcBef>
                          <a:spcPts val="0"/>
                        </a:spcBef>
                        <a:spcAft>
                          <a:spcPts val="0"/>
                        </a:spcAft>
                        <a:buClrTx/>
                        <a:buSzTx/>
                        <a:buFontTx/>
                        <a:buNone/>
                        <a:tabLst/>
                        <a:defRPr/>
                      </a:pP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th-TH" sz="800" b="0" spc="-50" baseline="0" dirty="0">
                          <a:latin typeface="Tahoma" pitchFamily="34" charset="0"/>
                          <a:ea typeface="Tahoma" pitchFamily="34" charset="0"/>
                          <a:cs typeface="Tahoma" pitchFamily="34" charset="0"/>
                        </a:rPr>
                        <a:t>สื่ออื่นๆ</a:t>
                      </a:r>
                      <a:r>
                        <a:rPr lang="en-US" sz="800" b="0" spc="-50" baseline="0" dirty="0">
                          <a:latin typeface="Tahoma" pitchFamily="34" charset="0"/>
                          <a:ea typeface="Tahoma" pitchFamily="34" charset="0"/>
                          <a:cs typeface="Tahoma" pitchFamily="34" charset="0"/>
                        </a:rPr>
                        <a:t>*</a:t>
                      </a:r>
                      <a:endParaRPr lang="th-TH" sz="800" b="0" spc="-50" baseline="0" dirty="0">
                        <a:latin typeface="Tahoma" pitchFamily="34" charset="0"/>
                        <a:ea typeface="Tahoma" pitchFamily="34" charset="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r>
                        <a:rPr lang="th-TH" sz="800" b="0" spc="-50" baseline="0" dirty="0">
                          <a:latin typeface="Tahoma" pitchFamily="34" charset="0"/>
                          <a:ea typeface="Tahoma" pitchFamily="34" charset="0"/>
                          <a:cs typeface="Tahoma" pitchFamily="34" charset="0"/>
                        </a:rPr>
                        <a:t>กิจกรรม</a:t>
                      </a:r>
                      <a:r>
                        <a:rPr lang="en-US" sz="800" b="0" spc="-50" baseline="0" dirty="0">
                          <a:latin typeface="Tahoma" pitchFamily="34" charset="0"/>
                          <a:ea typeface="Tahoma" pitchFamily="34" charset="0"/>
                          <a:cs typeface="Tahoma" pitchFamily="34" charset="0"/>
                        </a:rPr>
                        <a:t>**</a:t>
                      </a:r>
                      <a:endParaRPr lang="th-TH" sz="800" b="0" spc="-50" baseline="0" dirty="0">
                        <a:latin typeface="Tahoma" pitchFamily="34" charset="0"/>
                        <a:ea typeface="Tahoma" pitchFamily="34" charset="0"/>
                        <a:cs typeface="Tahoma"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th-TH" sz="800" b="0" spc="-50" baseline="0" dirty="0">
                          <a:latin typeface="Tahoma" pitchFamily="34" charset="0"/>
                          <a:ea typeface="Tahoma" pitchFamily="34" charset="0"/>
                          <a:cs typeface="Tahoma" pitchFamily="34" charset="0"/>
                        </a:rPr>
                        <a:t>(จำนวน)</a:t>
                      </a:r>
                    </a:p>
                  </a:txBody>
                  <a:tcPr anchor="ct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1"/>
                  </a:ext>
                </a:extLst>
              </a:tr>
              <a:tr h="723118">
                <a:tc>
                  <a:txBody>
                    <a:bodyPr/>
                    <a:lstStyle/>
                    <a:p>
                      <a:r>
                        <a:rPr lang="en-US" sz="1050" dirty="0">
                          <a:latin typeface="Tahoma" pitchFamily="34" charset="0"/>
                          <a:ea typeface="Tahoma" pitchFamily="34" charset="0"/>
                          <a:cs typeface="Tahoma" pitchFamily="34" charset="0"/>
                        </a:rPr>
                        <a:t>1.</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050" dirty="0">
                          <a:latin typeface="Tahoma" pitchFamily="34" charset="0"/>
                          <a:ea typeface="Tahoma" pitchFamily="34" charset="0"/>
                          <a:cs typeface="Tahoma" pitchFamily="34" charset="0"/>
                        </a:rPr>
                        <a:t>พ.ร.บ.อำนวยความสะดวก</a:t>
                      </a:r>
                      <a:r>
                        <a:rPr lang="th-TH" sz="1050" baseline="0" dirty="0">
                          <a:latin typeface="Tahoma" pitchFamily="34" charset="0"/>
                          <a:ea typeface="Tahoma" pitchFamily="34" charset="0"/>
                          <a:cs typeface="Tahoma" pitchFamily="34" charset="0"/>
                        </a:rPr>
                        <a:t> </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050" dirty="0">
                          <a:latin typeface="Tahoma" pitchFamily="34" charset="0"/>
                          <a:ea typeface="Tahoma" pitchFamily="34" charset="0"/>
                          <a:cs typeface="Tahoma" pitchFamily="34" charset="0"/>
                        </a:rPr>
                        <a:t>สาระสำคัญ พ.ร.บ. </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050" dirty="0">
                          <a:latin typeface="Tahoma" pitchFamily="34" charset="0"/>
                          <a:ea typeface="Tahoma" pitchFamily="34" charset="0"/>
                          <a:cs typeface="Tahoma" pitchFamily="34" charset="0"/>
                        </a:rPr>
                        <a:t>....</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050" dirty="0">
                          <a:latin typeface="Tahoma" pitchFamily="34" charset="0"/>
                          <a:ea typeface="Tahoma" pitchFamily="34" charset="0"/>
                          <a:cs typeface="Tahoma" pitchFamily="34" charset="0"/>
                        </a:rPr>
                        <a:t>สร้างความรู้ความเข้าใจประชาชนเกี่ยวกับสิทธิ</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ctr"/>
                      <a:r>
                        <a:rPr lang="th-TH" sz="1050" dirty="0">
                          <a:latin typeface="Tahoma" pitchFamily="34" charset="0"/>
                          <a:ea typeface="Tahoma" pitchFamily="34" charset="0"/>
                          <a:cs typeface="Tahoma" pitchFamily="34" charset="0"/>
                          <a:sym typeface="Wingdings 2" panose="05020102010507070707" pitchFamily="18" charset="2"/>
                        </a:rPr>
                        <a:t></a:t>
                      </a:r>
                    </a:p>
                    <a:p>
                      <a:pPr algn="ctr"/>
                      <a:r>
                        <a:rPr lang="th-TH" sz="1050" dirty="0">
                          <a:latin typeface="Tahoma" pitchFamily="34" charset="0"/>
                          <a:ea typeface="Tahoma" pitchFamily="34" charset="0"/>
                          <a:cs typeface="Tahoma" pitchFamily="34" charset="0"/>
                          <a:sym typeface="Wingdings 2" panose="05020102010507070707" pitchFamily="18" charset="2"/>
                        </a:rPr>
                        <a:t>(</a:t>
                      </a:r>
                      <a:r>
                        <a:rPr lang="en-US" sz="1050" dirty="0">
                          <a:latin typeface="Tahoma" pitchFamily="34" charset="0"/>
                          <a:ea typeface="Tahoma" pitchFamily="34" charset="0"/>
                          <a:cs typeface="Tahoma" pitchFamily="34" charset="0"/>
                          <a:sym typeface="Wingdings 2" panose="05020102010507070707" pitchFamily="18" charset="2"/>
                        </a:rPr>
                        <a:t>3</a:t>
                      </a:r>
                      <a:r>
                        <a:rPr lang="th-TH" sz="1050" dirty="0">
                          <a:latin typeface="Tahoma" pitchFamily="34" charset="0"/>
                          <a:ea typeface="Tahoma" pitchFamily="34" charset="0"/>
                          <a:cs typeface="Tahoma" pitchFamily="34" charset="0"/>
                          <a:sym typeface="Wingdings 2" panose="05020102010507070707" pitchFamily="18" charset="2"/>
                        </a:rPr>
                        <a:t>)</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ctr"/>
                      <a:r>
                        <a:rPr lang="th-TH" sz="1050" dirty="0">
                          <a:latin typeface="Tahoma" pitchFamily="34" charset="0"/>
                          <a:ea typeface="Tahoma" pitchFamily="34" charset="0"/>
                          <a:cs typeface="Tahoma" pitchFamily="34" charset="0"/>
                          <a:sym typeface="Wingdings 2" panose="05020102010507070707" pitchFamily="18" charset="2"/>
                        </a:rPr>
                        <a:t></a:t>
                      </a:r>
                    </a:p>
                    <a:p>
                      <a:pPr algn="ctr"/>
                      <a:r>
                        <a:rPr lang="th-TH" sz="1050" dirty="0">
                          <a:latin typeface="Tahoma" pitchFamily="34" charset="0"/>
                          <a:ea typeface="Tahoma" pitchFamily="34" charset="0"/>
                          <a:cs typeface="Tahoma" pitchFamily="34" charset="0"/>
                          <a:sym typeface="Wingdings 2" panose="05020102010507070707" pitchFamily="18" charset="2"/>
                        </a:rPr>
                        <a:t>(</a:t>
                      </a:r>
                      <a:r>
                        <a:rPr lang="en-US" sz="1050" dirty="0">
                          <a:latin typeface="Tahoma" pitchFamily="34" charset="0"/>
                          <a:ea typeface="Tahoma" pitchFamily="34" charset="0"/>
                          <a:cs typeface="Tahoma" pitchFamily="34" charset="0"/>
                          <a:sym typeface="Wingdings 2" panose="05020102010507070707" pitchFamily="18" charset="2"/>
                        </a:rPr>
                        <a:t>10</a:t>
                      </a:r>
                      <a:r>
                        <a:rPr lang="th-TH" sz="1050" dirty="0">
                          <a:latin typeface="Tahoma" pitchFamily="34" charset="0"/>
                          <a:ea typeface="Tahoma" pitchFamily="34" charset="0"/>
                          <a:cs typeface="Tahoma" pitchFamily="34" charset="0"/>
                          <a:sym typeface="Wingdings 2" panose="05020102010507070707" pitchFamily="18" charset="2"/>
                        </a:rPr>
                        <a:t>)</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ctr"/>
                      <a:r>
                        <a:rPr lang="th-TH" sz="1050" dirty="0">
                          <a:latin typeface="Tahoma" pitchFamily="34" charset="0"/>
                          <a:ea typeface="Tahoma" pitchFamily="34" charset="0"/>
                          <a:cs typeface="Tahoma" pitchFamily="34" charset="0"/>
                          <a:sym typeface="Wingdings 2" panose="05020102010507070707" pitchFamily="18" charset="2"/>
                        </a:rPr>
                        <a:t></a:t>
                      </a:r>
                    </a:p>
                    <a:p>
                      <a:pPr algn="ctr"/>
                      <a:r>
                        <a:rPr lang="th-TH" sz="1050" dirty="0">
                          <a:latin typeface="Tahoma" pitchFamily="34" charset="0"/>
                          <a:ea typeface="Tahoma" pitchFamily="34" charset="0"/>
                          <a:cs typeface="Tahoma" pitchFamily="34" charset="0"/>
                          <a:sym typeface="Wingdings 2" panose="05020102010507070707" pitchFamily="18" charset="2"/>
                        </a:rPr>
                        <a:t>(</a:t>
                      </a:r>
                      <a:r>
                        <a:rPr lang="en-US" sz="1050" dirty="0">
                          <a:latin typeface="Tahoma" pitchFamily="34" charset="0"/>
                          <a:ea typeface="Tahoma" pitchFamily="34" charset="0"/>
                          <a:cs typeface="Tahoma" pitchFamily="34" charset="0"/>
                          <a:sym typeface="Wingdings 2" panose="05020102010507070707" pitchFamily="18" charset="2"/>
                        </a:rPr>
                        <a:t>5</a:t>
                      </a:r>
                      <a:r>
                        <a:rPr lang="th-TH" sz="1050" dirty="0">
                          <a:latin typeface="Tahoma" pitchFamily="34" charset="0"/>
                          <a:ea typeface="Tahoma" pitchFamily="34" charset="0"/>
                          <a:cs typeface="Tahoma" pitchFamily="34" charset="0"/>
                          <a:sym typeface="Wingdings 2" panose="05020102010507070707" pitchFamily="18" charset="2"/>
                        </a:rPr>
                        <a:t>)</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algn="ctr"/>
                      <a:r>
                        <a:rPr lang="th-TH" sz="1050" dirty="0">
                          <a:latin typeface="Tahoma" pitchFamily="34" charset="0"/>
                          <a:ea typeface="Tahoma" pitchFamily="34" charset="0"/>
                          <a:cs typeface="Tahoma" pitchFamily="34" charset="0"/>
                          <a:sym typeface="Wingdings 2" panose="05020102010507070707" pitchFamily="18" charset="2"/>
                        </a:rPr>
                        <a:t></a:t>
                      </a:r>
                    </a:p>
                    <a:p>
                      <a:pPr algn="ctr"/>
                      <a:r>
                        <a:rPr lang="th-TH" sz="1050" dirty="0">
                          <a:latin typeface="Tahoma" pitchFamily="34" charset="0"/>
                          <a:ea typeface="Tahoma" pitchFamily="34" charset="0"/>
                          <a:cs typeface="Tahoma" pitchFamily="34" charset="0"/>
                          <a:sym typeface="Wingdings 2" panose="05020102010507070707" pitchFamily="18" charset="2"/>
                        </a:rPr>
                        <a:t>(</a:t>
                      </a:r>
                      <a:r>
                        <a:rPr lang="en-US" sz="1050" dirty="0">
                          <a:latin typeface="Tahoma" pitchFamily="34" charset="0"/>
                          <a:ea typeface="Tahoma" pitchFamily="34" charset="0"/>
                          <a:cs typeface="Tahoma" pitchFamily="34" charset="0"/>
                          <a:sym typeface="Wingdings 2" panose="05020102010507070707" pitchFamily="18" charset="2"/>
                        </a:rPr>
                        <a:t>10</a:t>
                      </a:r>
                      <a:r>
                        <a:rPr lang="th-TH" sz="1050" dirty="0">
                          <a:latin typeface="Tahoma" pitchFamily="34" charset="0"/>
                          <a:ea typeface="Tahoma" pitchFamily="34" charset="0"/>
                          <a:cs typeface="Tahoma" pitchFamily="34" charset="0"/>
                          <a:sym typeface="Wingdings 2" panose="05020102010507070707" pitchFamily="18" charset="2"/>
                        </a:rPr>
                        <a:t>)</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h-TH" sz="1050" dirty="0">
                          <a:latin typeface="Tahoma" pitchFamily="34" charset="0"/>
                          <a:ea typeface="Tahoma" pitchFamily="34" charset="0"/>
                          <a:cs typeface="Tahoma" pitchFamily="34" charset="0"/>
                          <a:sym typeface="Wingdings 2" panose="05020102010507070707" pitchFamily="18" charset="2"/>
                        </a:rPr>
                        <a:t></a:t>
                      </a:r>
                    </a:p>
                    <a:p>
                      <a:r>
                        <a:rPr lang="th-TH" sz="1050" dirty="0">
                          <a:latin typeface="Tahoma" pitchFamily="34" charset="0"/>
                          <a:ea typeface="Tahoma" pitchFamily="34" charset="0"/>
                          <a:cs typeface="Tahoma" pitchFamily="34" charset="0"/>
                        </a:rPr>
                        <a:t>(</a:t>
                      </a:r>
                      <a:r>
                        <a:rPr lang="en-US" sz="1050" dirty="0">
                          <a:latin typeface="Tahoma" pitchFamily="34" charset="0"/>
                          <a:ea typeface="Tahoma" pitchFamily="34" charset="0"/>
                          <a:cs typeface="Tahoma" pitchFamily="34" charset="0"/>
                        </a:rPr>
                        <a:t>2</a:t>
                      </a:r>
                      <a:r>
                        <a:rPr lang="th-TH" sz="1050" dirty="0">
                          <a:latin typeface="Tahoma" pitchFamily="34" charset="0"/>
                          <a:ea typeface="Tahoma" pitchFamily="34" charset="0"/>
                          <a:cs typeface="Tahoma" pitchFamily="34" charset="0"/>
                        </a:rPr>
                        <a:t>)</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050" dirty="0">
                          <a:latin typeface="Tahoma" pitchFamily="34" charset="0"/>
                          <a:ea typeface="Tahoma" pitchFamily="34" charset="0"/>
                          <a:cs typeface="Tahoma" pitchFamily="34" charset="0"/>
                        </a:rPr>
                        <a:t>แถลงข่าว</a:t>
                      </a:r>
                    </a:p>
                    <a:p>
                      <a:r>
                        <a:rPr lang="th-TH" sz="1050" dirty="0">
                          <a:latin typeface="Tahoma" pitchFamily="34" charset="0"/>
                          <a:ea typeface="Tahoma" pitchFamily="34" charset="0"/>
                          <a:cs typeface="Tahoma" pitchFamily="34" charset="0"/>
                        </a:rPr>
                        <a:t>(</a:t>
                      </a:r>
                      <a:r>
                        <a:rPr lang="en-US" sz="1050" dirty="0">
                          <a:latin typeface="Tahoma" pitchFamily="34" charset="0"/>
                          <a:ea typeface="Tahoma" pitchFamily="34" charset="0"/>
                          <a:cs typeface="Tahoma" pitchFamily="34" charset="0"/>
                        </a:rPr>
                        <a:t>1</a:t>
                      </a:r>
                      <a:r>
                        <a:rPr lang="th-TH" sz="1050" dirty="0">
                          <a:latin typeface="Tahoma" pitchFamily="34" charset="0"/>
                          <a:ea typeface="Tahoma" pitchFamily="34" charset="0"/>
                          <a:cs typeface="Tahoma" pitchFamily="34" charset="0"/>
                        </a:rPr>
                        <a:t>)</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279917">
                <a:tc>
                  <a:txBody>
                    <a:bodyPr/>
                    <a:lstStyle/>
                    <a:p>
                      <a:r>
                        <a:rPr lang="en-US" sz="1050" dirty="0">
                          <a:latin typeface="Tahoma" pitchFamily="34" charset="0"/>
                          <a:ea typeface="Tahoma" pitchFamily="34" charset="0"/>
                          <a:cs typeface="Tahoma" pitchFamily="34" charset="0"/>
                        </a:rPr>
                        <a:t>2</a:t>
                      </a:r>
                      <a:r>
                        <a:rPr lang="th-TH" sz="1050" dirty="0">
                          <a:latin typeface="Tahoma" pitchFamily="34" charset="0"/>
                          <a:ea typeface="Tahoma" pitchFamily="34" charset="0"/>
                          <a:cs typeface="Tahoma" pitchFamily="34" charset="0"/>
                        </a:rPr>
                        <a:t>.</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200" dirty="0">
                          <a:latin typeface="Tahoma" pitchFamily="34" charset="0"/>
                          <a:ea typeface="Tahoma" pitchFamily="34" charset="0"/>
                          <a:cs typeface="Tahoma" pitchFamily="34" charset="0"/>
                        </a:rPr>
                        <a:t>นปร.</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279917">
                <a:tc>
                  <a:txBody>
                    <a:bodyPr/>
                    <a:lstStyle/>
                    <a:p>
                      <a:r>
                        <a:rPr lang="en-US" sz="1050" dirty="0">
                          <a:latin typeface="Tahoma" pitchFamily="34" charset="0"/>
                          <a:ea typeface="Tahoma" pitchFamily="34" charset="0"/>
                          <a:cs typeface="Tahoma" pitchFamily="34" charset="0"/>
                        </a:rPr>
                        <a:t>3.</a:t>
                      </a:r>
                      <a:endParaRPr lang="th-TH" sz="105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en-US" sz="1200" dirty="0">
                          <a:latin typeface="Tahoma" pitchFamily="34" charset="0"/>
                          <a:ea typeface="Tahoma" pitchFamily="34" charset="0"/>
                          <a:cs typeface="Tahoma" pitchFamily="34" charset="0"/>
                        </a:rPr>
                        <a:t>…</a:t>
                      </a:r>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r>
                        <a:rPr lang="th-TH" sz="1200" dirty="0">
                          <a:latin typeface="Tahoma" pitchFamily="34" charset="0"/>
                          <a:ea typeface="Tahoma" pitchFamily="34" charset="0"/>
                          <a:cs typeface="Tahoma" pitchFamily="34" charset="0"/>
                        </a:rPr>
                        <a:t> </a:t>
                      </a: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tc>
                  <a:txBody>
                    <a:bodyPr/>
                    <a:lstStyle/>
                    <a:p>
                      <a:endParaRPr lang="th-TH" sz="1200" dirty="0">
                        <a:latin typeface="Tahoma" pitchFamily="34" charset="0"/>
                        <a:ea typeface="Tahoma" pitchFamily="34" charset="0"/>
                        <a:cs typeface="Tahoma" pitchFamily="34" charset="0"/>
                      </a:endParaRPr>
                    </a:p>
                  </a:txBody>
                  <a:tcPr>
                    <a:lnL w="9525" cap="flat" cmpd="sng" algn="ctr">
                      <a:solidFill>
                        <a:schemeClr val="tx1"/>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9" name="Rectangle 1"/>
          <p:cNvSpPr>
            <a:spLocks noChangeArrowheads="1"/>
          </p:cNvSpPr>
          <p:nvPr/>
        </p:nvSpPr>
        <p:spPr bwMode="auto">
          <a:xfrm>
            <a:off x="323528" y="4256821"/>
            <a:ext cx="846218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159375" algn="l"/>
              </a:tabLst>
              <a:defRPr sz="2800">
                <a:solidFill>
                  <a:schemeClr val="tx1"/>
                </a:solidFill>
                <a:latin typeface="Arial" panose="020B0604020202020204" pitchFamily="34" charset="0"/>
              </a:defRPr>
            </a:lvl1pPr>
            <a:lvl2pPr eaLnBrk="0" fontAlgn="base" hangingPunct="0">
              <a:spcBef>
                <a:spcPct val="0"/>
              </a:spcBef>
              <a:spcAft>
                <a:spcPct val="0"/>
              </a:spcAft>
              <a:tabLst>
                <a:tab pos="5159375" algn="l"/>
              </a:tabLst>
              <a:defRPr sz="2800">
                <a:solidFill>
                  <a:schemeClr val="tx1"/>
                </a:solidFill>
                <a:latin typeface="Arial" panose="020B0604020202020204" pitchFamily="34" charset="0"/>
              </a:defRPr>
            </a:lvl2pPr>
            <a:lvl3pPr eaLnBrk="0" fontAlgn="base" hangingPunct="0">
              <a:spcBef>
                <a:spcPct val="0"/>
              </a:spcBef>
              <a:spcAft>
                <a:spcPct val="0"/>
              </a:spcAft>
              <a:tabLst>
                <a:tab pos="5159375" algn="l"/>
              </a:tabLst>
              <a:defRPr sz="2800">
                <a:solidFill>
                  <a:schemeClr val="tx1"/>
                </a:solidFill>
                <a:latin typeface="Arial" panose="020B0604020202020204" pitchFamily="34" charset="0"/>
              </a:defRPr>
            </a:lvl3pPr>
            <a:lvl4pPr eaLnBrk="0" fontAlgn="base" hangingPunct="0">
              <a:spcBef>
                <a:spcPct val="0"/>
              </a:spcBef>
              <a:spcAft>
                <a:spcPct val="0"/>
              </a:spcAft>
              <a:tabLst>
                <a:tab pos="5159375" algn="l"/>
              </a:tabLst>
              <a:defRPr sz="2800">
                <a:solidFill>
                  <a:schemeClr val="tx1"/>
                </a:solidFill>
                <a:latin typeface="Arial" panose="020B0604020202020204" pitchFamily="34" charset="0"/>
              </a:defRPr>
            </a:lvl4pPr>
            <a:lvl5pPr eaLnBrk="0" fontAlgn="base" hangingPunct="0">
              <a:spcBef>
                <a:spcPct val="0"/>
              </a:spcBef>
              <a:spcAft>
                <a:spcPct val="0"/>
              </a:spcAft>
              <a:tabLst>
                <a:tab pos="5159375" algn="l"/>
              </a:tabLst>
              <a:defRPr sz="2800">
                <a:solidFill>
                  <a:schemeClr val="tx1"/>
                </a:solidFill>
                <a:latin typeface="Arial" panose="020B0604020202020204" pitchFamily="34" charset="0"/>
              </a:defRPr>
            </a:lvl5pPr>
            <a:lvl6pPr eaLnBrk="0" fontAlgn="base" hangingPunct="0">
              <a:spcBef>
                <a:spcPct val="0"/>
              </a:spcBef>
              <a:spcAft>
                <a:spcPct val="0"/>
              </a:spcAft>
              <a:tabLst>
                <a:tab pos="5159375" algn="l"/>
              </a:tabLst>
              <a:defRPr sz="2800">
                <a:solidFill>
                  <a:schemeClr val="tx1"/>
                </a:solidFill>
                <a:latin typeface="Arial" panose="020B0604020202020204" pitchFamily="34" charset="0"/>
              </a:defRPr>
            </a:lvl6pPr>
            <a:lvl7pPr eaLnBrk="0" fontAlgn="base" hangingPunct="0">
              <a:spcBef>
                <a:spcPct val="0"/>
              </a:spcBef>
              <a:spcAft>
                <a:spcPct val="0"/>
              </a:spcAft>
              <a:tabLst>
                <a:tab pos="5159375" algn="l"/>
              </a:tabLst>
              <a:defRPr sz="2800">
                <a:solidFill>
                  <a:schemeClr val="tx1"/>
                </a:solidFill>
                <a:latin typeface="Arial" panose="020B0604020202020204" pitchFamily="34" charset="0"/>
              </a:defRPr>
            </a:lvl7pPr>
            <a:lvl8pPr eaLnBrk="0" fontAlgn="base" hangingPunct="0">
              <a:spcBef>
                <a:spcPct val="0"/>
              </a:spcBef>
              <a:spcAft>
                <a:spcPct val="0"/>
              </a:spcAft>
              <a:tabLst>
                <a:tab pos="5159375" algn="l"/>
              </a:tabLst>
              <a:defRPr sz="2800">
                <a:solidFill>
                  <a:schemeClr val="tx1"/>
                </a:solidFill>
                <a:latin typeface="Arial" panose="020B0604020202020204" pitchFamily="34" charset="0"/>
              </a:defRPr>
            </a:lvl8pPr>
            <a:lvl9pPr eaLnBrk="0" fontAlgn="base" hangingPunct="0">
              <a:spcBef>
                <a:spcPct val="0"/>
              </a:spcBef>
              <a:spcAft>
                <a:spcPct val="0"/>
              </a:spcAft>
              <a:tabLst>
                <a:tab pos="5159375" algn="l"/>
              </a:tabLst>
              <a:defRPr sz="28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tab pos="5159375" algn="l"/>
              </a:tabLst>
            </a:pPr>
            <a:r>
              <a:rPr lang="th-TH" altLang="th-TH" sz="1400" b="1"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ตัวอย่างแผน</a:t>
            </a:r>
            <a:endParaRPr kumimoji="0" lang="en-US" altLang="th-TH" sz="1800" b="0" i="0" u="none" strike="noStrike" cap="none" normalizeH="0" baseline="0" dirty="0">
              <a:ln>
                <a:noFill/>
              </a:ln>
              <a:solidFill>
                <a:schemeClr val="tx2">
                  <a:lumMod val="75000"/>
                </a:schemeClr>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1" name="Rectangle 1"/>
          <p:cNvSpPr>
            <a:spLocks noChangeArrowheads="1"/>
          </p:cNvSpPr>
          <p:nvPr/>
        </p:nvSpPr>
        <p:spPr bwMode="auto">
          <a:xfrm>
            <a:off x="107504" y="3860006"/>
            <a:ext cx="846218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159375" algn="l"/>
              </a:tabLst>
              <a:defRPr sz="2800">
                <a:solidFill>
                  <a:schemeClr val="tx1"/>
                </a:solidFill>
                <a:latin typeface="Arial" panose="020B0604020202020204" pitchFamily="34" charset="0"/>
              </a:defRPr>
            </a:lvl1pPr>
            <a:lvl2pPr eaLnBrk="0" fontAlgn="base" hangingPunct="0">
              <a:spcBef>
                <a:spcPct val="0"/>
              </a:spcBef>
              <a:spcAft>
                <a:spcPct val="0"/>
              </a:spcAft>
              <a:tabLst>
                <a:tab pos="5159375" algn="l"/>
              </a:tabLst>
              <a:defRPr sz="2800">
                <a:solidFill>
                  <a:schemeClr val="tx1"/>
                </a:solidFill>
                <a:latin typeface="Arial" panose="020B0604020202020204" pitchFamily="34" charset="0"/>
              </a:defRPr>
            </a:lvl2pPr>
            <a:lvl3pPr eaLnBrk="0" fontAlgn="base" hangingPunct="0">
              <a:spcBef>
                <a:spcPct val="0"/>
              </a:spcBef>
              <a:spcAft>
                <a:spcPct val="0"/>
              </a:spcAft>
              <a:tabLst>
                <a:tab pos="5159375" algn="l"/>
              </a:tabLst>
              <a:defRPr sz="2800">
                <a:solidFill>
                  <a:schemeClr val="tx1"/>
                </a:solidFill>
                <a:latin typeface="Arial" panose="020B0604020202020204" pitchFamily="34" charset="0"/>
              </a:defRPr>
            </a:lvl3pPr>
            <a:lvl4pPr eaLnBrk="0" fontAlgn="base" hangingPunct="0">
              <a:spcBef>
                <a:spcPct val="0"/>
              </a:spcBef>
              <a:spcAft>
                <a:spcPct val="0"/>
              </a:spcAft>
              <a:tabLst>
                <a:tab pos="5159375" algn="l"/>
              </a:tabLst>
              <a:defRPr sz="2800">
                <a:solidFill>
                  <a:schemeClr val="tx1"/>
                </a:solidFill>
                <a:latin typeface="Arial" panose="020B0604020202020204" pitchFamily="34" charset="0"/>
              </a:defRPr>
            </a:lvl4pPr>
            <a:lvl5pPr eaLnBrk="0" fontAlgn="base" hangingPunct="0">
              <a:spcBef>
                <a:spcPct val="0"/>
              </a:spcBef>
              <a:spcAft>
                <a:spcPct val="0"/>
              </a:spcAft>
              <a:tabLst>
                <a:tab pos="5159375" algn="l"/>
              </a:tabLst>
              <a:defRPr sz="2800">
                <a:solidFill>
                  <a:schemeClr val="tx1"/>
                </a:solidFill>
                <a:latin typeface="Arial" panose="020B0604020202020204" pitchFamily="34" charset="0"/>
              </a:defRPr>
            </a:lvl5pPr>
            <a:lvl6pPr eaLnBrk="0" fontAlgn="base" hangingPunct="0">
              <a:spcBef>
                <a:spcPct val="0"/>
              </a:spcBef>
              <a:spcAft>
                <a:spcPct val="0"/>
              </a:spcAft>
              <a:tabLst>
                <a:tab pos="5159375" algn="l"/>
              </a:tabLst>
              <a:defRPr sz="2800">
                <a:solidFill>
                  <a:schemeClr val="tx1"/>
                </a:solidFill>
                <a:latin typeface="Arial" panose="020B0604020202020204" pitchFamily="34" charset="0"/>
              </a:defRPr>
            </a:lvl6pPr>
            <a:lvl7pPr eaLnBrk="0" fontAlgn="base" hangingPunct="0">
              <a:spcBef>
                <a:spcPct val="0"/>
              </a:spcBef>
              <a:spcAft>
                <a:spcPct val="0"/>
              </a:spcAft>
              <a:tabLst>
                <a:tab pos="5159375" algn="l"/>
              </a:tabLst>
              <a:defRPr sz="2800">
                <a:solidFill>
                  <a:schemeClr val="tx1"/>
                </a:solidFill>
                <a:latin typeface="Arial" panose="020B0604020202020204" pitchFamily="34" charset="0"/>
              </a:defRPr>
            </a:lvl7pPr>
            <a:lvl8pPr eaLnBrk="0" fontAlgn="base" hangingPunct="0">
              <a:spcBef>
                <a:spcPct val="0"/>
              </a:spcBef>
              <a:spcAft>
                <a:spcPct val="0"/>
              </a:spcAft>
              <a:tabLst>
                <a:tab pos="5159375" algn="l"/>
              </a:tabLst>
              <a:defRPr sz="2800">
                <a:solidFill>
                  <a:schemeClr val="tx1"/>
                </a:solidFill>
                <a:latin typeface="Arial" panose="020B0604020202020204" pitchFamily="34" charset="0"/>
              </a:defRPr>
            </a:lvl8pPr>
            <a:lvl9pPr eaLnBrk="0" fontAlgn="base" hangingPunct="0">
              <a:spcBef>
                <a:spcPct val="0"/>
              </a:spcBef>
              <a:spcAft>
                <a:spcPct val="0"/>
              </a:spcAft>
              <a:tabLst>
                <a:tab pos="5159375" algn="l"/>
              </a:tabLst>
              <a:defRPr sz="2800">
                <a:solidFill>
                  <a:schemeClr val="tx1"/>
                </a:solidFill>
                <a:latin typeface="Arial" panose="020B0604020202020204" pitchFamily="34" charset="0"/>
              </a:defRPr>
            </a:lvl9pPr>
          </a:lstStyle>
          <a:p>
            <a:pPr marL="0" marR="0" lvl="0" indent="0" defTabSz="914400" rtl="0" eaLnBrk="0" fontAlgn="base" latinLnBrk="0" hangingPunct="0">
              <a:lnSpc>
                <a:spcPct val="100000"/>
              </a:lnSpc>
              <a:spcBef>
                <a:spcPct val="0"/>
              </a:spcBef>
              <a:spcAft>
                <a:spcPct val="0"/>
              </a:spcAft>
              <a:buClrTx/>
              <a:buSzTx/>
              <a:buFontTx/>
              <a:buNone/>
              <a:tabLst>
                <a:tab pos="5159375" algn="l"/>
              </a:tabLst>
            </a:pPr>
            <a:r>
              <a:rPr lang="th-TH" altLang="th-TH" sz="800"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ประเภทสื่อสิ่งพิมพ์ เช่น จดหมายข่าว โปสเตอร์ เป็นต้น</a:t>
            </a:r>
          </a:p>
          <a:p>
            <a:r>
              <a:rPr lang="en-US" altLang="th-TH" sz="800"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 </a:t>
            </a:r>
            <a:r>
              <a:rPr lang="th-TH" altLang="th-TH" sz="800"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ให้ระบุประเภทสื่ออื่นๆ เช่น  สื่อบุคคล อาสาสมัครปรชาสัมพันธ์ เป็นต้น</a:t>
            </a:r>
          </a:p>
          <a:p>
            <a:r>
              <a:rPr lang="en-US" altLang="th-TH" sz="800"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 </a:t>
            </a:r>
            <a:r>
              <a:rPr lang="th-TH" altLang="th-TH" sz="800" dirty="0">
                <a:solidFill>
                  <a:schemeClr val="tx2">
                    <a:lumMod val="75000"/>
                  </a:schemeClr>
                </a:solidFill>
                <a:latin typeface="Tahoma" panose="020B0604030504040204" pitchFamily="34" charset="0"/>
                <a:ea typeface="Tahoma" panose="020B0604030504040204" pitchFamily="34" charset="0"/>
                <a:cs typeface="Tahoma" panose="020B0604030504040204" pitchFamily="34" charset="0"/>
              </a:rPr>
              <a:t>ให้ระบุประเภทกิจกรรม เช่น แถลงข่าว นิทรรศการ เป็นต้น </a:t>
            </a:r>
            <a:endParaRPr kumimoji="0" lang="en-US" altLang="th-TH" sz="800" b="0" i="0" u="none" strike="noStrike" cap="none" normalizeH="0" baseline="0" dirty="0">
              <a:ln>
                <a:noFill/>
              </a:ln>
              <a:solidFill>
                <a:schemeClr val="tx2">
                  <a:lumMod val="75000"/>
                </a:schemeClr>
              </a:solidFill>
              <a:effectLst/>
              <a:latin typeface="Tahoma" panose="020B0604030504040204" pitchFamily="34" charset="0"/>
              <a:ea typeface="Tahoma" panose="020B0604030504040204" pitchFamily="34" charset="0"/>
              <a:cs typeface="Tahoma" panose="020B0604030504040204" pitchFamily="34" charset="0"/>
            </a:endParaRPr>
          </a:p>
        </p:txBody>
      </p:sp>
      <p:sp>
        <p:nvSpPr>
          <p:cNvPr id="10" name="Title 1"/>
          <p:cNvSpPr txBox="1">
            <a:spLocks/>
          </p:cNvSpPr>
          <p:nvPr/>
        </p:nvSpPr>
        <p:spPr bwMode="auto">
          <a:xfrm>
            <a:off x="35496" y="162797"/>
            <a:ext cx="9036496" cy="369332"/>
          </a:xfrm>
          <a:prstGeom prst="rect">
            <a:avLst/>
          </a:prstGeom>
          <a:noFill/>
          <a:ln w="9525">
            <a:noFill/>
            <a:miter lim="800000"/>
            <a:headEnd/>
            <a:tailEnd/>
          </a:ln>
        </p:spPr>
        <p:txBody>
          <a:bodyPr wrap="square" anchor="ctr">
            <a:spAutoFit/>
          </a:bodyPr>
          <a:lstStyle/>
          <a:p>
            <a:r>
              <a:rPr lang="th-TH" altLang="th-TH" sz="1800" b="1" dirty="0">
                <a:latin typeface="Tahoma" pitchFamily="34" charset="0"/>
                <a:cs typeface="Tahoma" pitchFamily="34" charset="0"/>
              </a:rPr>
              <a:t>ตัวชี้วัดที่ </a:t>
            </a:r>
            <a:r>
              <a:rPr lang="en-US" altLang="th-TH" sz="1800" b="1" dirty="0">
                <a:latin typeface="Tahoma" pitchFamily="34" charset="0"/>
                <a:cs typeface="Tahoma" pitchFamily="34" charset="0"/>
              </a:rPr>
              <a:t>1</a:t>
            </a:r>
            <a:r>
              <a:rPr lang="th-TH" altLang="th-TH" sz="1800" b="1" dirty="0">
                <a:latin typeface="Tahoma" pitchFamily="34" charset="0"/>
                <a:cs typeface="Tahoma" pitchFamily="34" charset="0"/>
              </a:rPr>
              <a:t> ร้อยละการดำเนินการตามแผนการสร้างความรู้ความ</a:t>
            </a:r>
            <a:r>
              <a:rPr lang="th-TH" altLang="th-TH" sz="1800" b="1" dirty="0" smtClean="0">
                <a:latin typeface="Tahoma" pitchFamily="34" charset="0"/>
                <a:cs typeface="Tahoma" pitchFamily="34" charset="0"/>
              </a:rPr>
              <a:t>เข้าใจแก่</a:t>
            </a:r>
            <a:r>
              <a:rPr lang="th-TH" altLang="th-TH" sz="1800" b="1" dirty="0">
                <a:latin typeface="Tahoma" pitchFamily="34" charset="0"/>
                <a:cs typeface="Tahoma" pitchFamily="34" charset="0"/>
              </a:rPr>
              <a:t>ประชาชน </a:t>
            </a:r>
          </a:p>
        </p:txBody>
      </p:sp>
      <p:sp>
        <p:nvSpPr>
          <p:cNvPr id="3" name="TextBox 2"/>
          <p:cNvSpPr txBox="1"/>
          <p:nvPr/>
        </p:nvSpPr>
        <p:spPr>
          <a:xfrm>
            <a:off x="9324528" y="3610491"/>
            <a:ext cx="2304256" cy="1938992"/>
          </a:xfrm>
          <a:prstGeom prst="rect">
            <a:avLst/>
          </a:prstGeom>
          <a:noFill/>
        </p:spPr>
        <p:txBody>
          <a:bodyPr wrap="square" rtlCol="0">
            <a:spAutoFit/>
          </a:bodyPr>
          <a:lstStyle/>
          <a:p>
            <a:pPr marL="171450" indent="-171450">
              <a:buFont typeface="Arial" panose="020B0604020202020204" pitchFamily="34" charset="0"/>
              <a:buChar char="•"/>
            </a:pPr>
            <a:r>
              <a:rPr lang="th-TH" sz="1200" dirty="0" smtClean="0">
                <a:latin typeface="Tahoma" panose="020B0604030504040204" pitchFamily="34" charset="0"/>
                <a:ea typeface="Tahoma" panose="020B0604030504040204" pitchFamily="34" charset="0"/>
                <a:cs typeface="Tahoma" panose="020B0604030504040204" pitchFamily="34" charset="0"/>
              </a:rPr>
              <a:t>วัดผลเทียบกับแผน</a:t>
            </a:r>
          </a:p>
          <a:p>
            <a:pPr marL="171450" indent="-171450">
              <a:buFont typeface="Arial" panose="020B0604020202020204" pitchFamily="34" charset="0"/>
              <a:buChar char="•"/>
            </a:pPr>
            <a:r>
              <a:rPr lang="th-TH" sz="1200" dirty="0" smtClean="0">
                <a:latin typeface="Tahoma" panose="020B0604030504040204" pitchFamily="34" charset="0"/>
                <a:ea typeface="Tahoma" panose="020B0604030504040204" pitchFamily="34" charset="0"/>
                <a:cs typeface="Tahoma" panose="020B0604030504040204" pitchFamily="34" charset="0"/>
              </a:rPr>
              <a:t>เรื่องวัดเป็นประเด็น</a:t>
            </a:r>
            <a:br>
              <a:rPr lang="th-TH" sz="1200" dirty="0" smtClean="0">
                <a:latin typeface="Tahoma" panose="020B0604030504040204" pitchFamily="34" charset="0"/>
                <a:ea typeface="Tahoma" panose="020B0604030504040204" pitchFamily="34" charset="0"/>
                <a:cs typeface="Tahoma" panose="020B0604030504040204" pitchFamily="34" charset="0"/>
              </a:rPr>
            </a:br>
            <a:r>
              <a:rPr lang="th-TH" sz="1200" dirty="0" smtClean="0">
                <a:latin typeface="Tahoma" panose="020B0604030504040204" pitchFamily="34" charset="0"/>
                <a:ea typeface="Tahoma" panose="020B0604030504040204" pitchFamily="34" charset="0"/>
                <a:cs typeface="Tahoma" panose="020B0604030504040204" pitchFamily="34" charset="0"/>
              </a:rPr>
              <a:t> ไม่วัดเป็นกิจกรรม</a:t>
            </a:r>
          </a:p>
          <a:p>
            <a:pPr marL="171450" indent="-171450">
              <a:buFont typeface="Arial" panose="020B0604020202020204" pitchFamily="34" charset="0"/>
              <a:buChar char="•"/>
            </a:pPr>
            <a:r>
              <a:rPr lang="th-TH" sz="1200" dirty="0" smtClean="0">
                <a:latin typeface="Tahoma" panose="020B0604030504040204" pitchFamily="34" charset="0"/>
                <a:ea typeface="Tahoma" panose="020B0604030504040204" pitchFamily="34" charset="0"/>
                <a:cs typeface="Tahoma" panose="020B0604030504040204" pitchFamily="34" charset="0"/>
              </a:rPr>
              <a:t>เช่น พรบ งบประมาณ</a:t>
            </a:r>
          </a:p>
          <a:p>
            <a:r>
              <a:rPr lang="th-TH" sz="1200" dirty="0">
                <a:latin typeface="Tahoma" panose="020B0604030504040204" pitchFamily="34" charset="0"/>
                <a:ea typeface="Tahoma" panose="020B0604030504040204" pitchFamily="34" charset="0"/>
                <a:cs typeface="Tahoma" panose="020B0604030504040204" pitchFamily="34" charset="0"/>
              </a:rPr>
              <a:t> </a:t>
            </a:r>
            <a:r>
              <a:rPr lang="th-TH" sz="1200" dirty="0" smtClean="0">
                <a:latin typeface="Tahoma" panose="020B0604030504040204" pitchFamily="34" charset="0"/>
                <a:ea typeface="Tahoma" panose="020B0604030504040204" pitchFamily="34" charset="0"/>
                <a:cs typeface="Tahoma" panose="020B0604030504040204" pitchFamily="34" charset="0"/>
              </a:rPr>
              <a:t>   ฉบับใหม่ เงินเหลือโอน</a:t>
            </a:r>
          </a:p>
          <a:p>
            <a:r>
              <a:rPr lang="th-TH" sz="1200" dirty="0" smtClean="0">
                <a:latin typeface="Tahoma" panose="020B0604030504040204" pitchFamily="34" charset="0"/>
                <a:ea typeface="Tahoma" panose="020B0604030504040204" pitchFamily="34" charset="0"/>
                <a:cs typeface="Tahoma" panose="020B0604030504040204" pitchFamily="34" charset="0"/>
              </a:rPr>
              <a:t>ข้าม สรก ภายใต้งบบูรณาการ</a:t>
            </a:r>
          </a:p>
          <a:p>
            <a:r>
              <a:rPr lang="th-TH" sz="1200" dirty="0" smtClean="0">
                <a:latin typeface="Tahoma" panose="020B0604030504040204" pitchFamily="34" charset="0"/>
                <a:ea typeface="Tahoma" panose="020B0604030504040204" pitchFamily="34" charset="0"/>
                <a:cs typeface="Tahoma" panose="020B0604030504040204" pitchFamily="34" charset="0"/>
              </a:rPr>
              <a:t>ของรนม เดียวกัน</a:t>
            </a:r>
          </a:p>
          <a:p>
            <a:pPr marL="171450" indent="-171450">
              <a:buFont typeface="Arial" panose="020B0604020202020204" pitchFamily="34" charset="0"/>
              <a:buChar char="•"/>
            </a:pPr>
            <a:r>
              <a:rPr lang="th-TH" sz="1200" dirty="0">
                <a:latin typeface="Tahoma" panose="020B0604030504040204" pitchFamily="34" charset="0"/>
                <a:ea typeface="Tahoma" panose="020B0604030504040204" pitchFamily="34" charset="0"/>
                <a:cs typeface="Tahoma" panose="020B0604030504040204" pitchFamily="34" charset="0"/>
              </a:rPr>
              <a:t> </a:t>
            </a:r>
            <a:r>
              <a:rPr lang="th-TH" sz="1200" dirty="0" smtClean="0">
                <a:latin typeface="Tahoma" panose="020B0604030504040204" pitchFamily="34" charset="0"/>
                <a:ea typeface="Tahoma" panose="020B0604030504040204" pitchFamily="34" charset="0"/>
                <a:cs typeface="Tahoma" panose="020B0604030504040204" pitchFamily="34" charset="0"/>
              </a:rPr>
              <a:t>อปท ขอรับจัดสรรเงินงบประมาณเองไม่ต้องขอผ่าน กรมส่งเสริมปกครองท้องถิ่น  </a:t>
            </a:r>
            <a:endParaRPr lang="th-TH" sz="12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630671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7" name="Title 1"/>
          <p:cNvSpPr txBox="1">
            <a:spLocks/>
          </p:cNvSpPr>
          <p:nvPr/>
        </p:nvSpPr>
        <p:spPr bwMode="auto">
          <a:xfrm>
            <a:off x="166688" y="138698"/>
            <a:ext cx="8293744" cy="553998"/>
          </a:xfrm>
          <a:prstGeom prst="rect">
            <a:avLst/>
          </a:prstGeom>
          <a:noFill/>
          <a:ln w="9525">
            <a:noFill/>
            <a:miter lim="800000"/>
            <a:headEnd/>
            <a:tailEnd/>
          </a:ln>
        </p:spPr>
        <p:txBody>
          <a:bodyPr wrap="square" anchor="ctr">
            <a:spAutoFit/>
          </a:bodyPr>
          <a:lstStyle/>
          <a:p>
            <a:r>
              <a:rPr lang="th-TH" altLang="th-TH" sz="1800" b="1" dirty="0">
                <a:latin typeface="Tahoma" pitchFamily="34" charset="0"/>
                <a:cs typeface="Tahoma" pitchFamily="34" charset="0"/>
              </a:rPr>
              <a:t>ตัวชี้วัดที่ </a:t>
            </a:r>
            <a:r>
              <a:rPr lang="en-US" altLang="th-TH" sz="1800" b="1" dirty="0">
                <a:latin typeface="Tahoma" pitchFamily="34" charset="0"/>
                <a:cs typeface="Tahoma" pitchFamily="34" charset="0"/>
              </a:rPr>
              <a:t>2</a:t>
            </a:r>
            <a:r>
              <a:rPr lang="th-TH" altLang="th-TH" sz="1800" b="1" dirty="0">
                <a:latin typeface="Tahoma" pitchFamily="34" charset="0"/>
                <a:cs typeface="Tahoma" pitchFamily="34" charset="0"/>
              </a:rPr>
              <a:t> ร้อยละการชี้แจงประเด็นข่าวที่ทันต่อสถานการณ์</a:t>
            </a:r>
          </a:p>
          <a:p>
            <a:endParaRPr lang="th-TH" altLang="th-TH" sz="1200" b="1" dirty="0">
              <a:latin typeface="Tahoma" pitchFamily="34" charset="0"/>
              <a:cs typeface="Tahoma" pitchFamily="34" charset="0"/>
            </a:endParaRPr>
          </a:p>
        </p:txBody>
      </p:sp>
      <p:grpSp>
        <p:nvGrpSpPr>
          <p:cNvPr id="2" name="Group 78"/>
          <p:cNvGrpSpPr/>
          <p:nvPr/>
        </p:nvGrpSpPr>
        <p:grpSpPr>
          <a:xfrm>
            <a:off x="251520" y="3668266"/>
            <a:ext cx="8352928" cy="3096344"/>
            <a:chOff x="251520" y="1988840"/>
            <a:chExt cx="8352928" cy="3096344"/>
          </a:xfrm>
        </p:grpSpPr>
        <p:sp>
          <p:nvSpPr>
            <p:cNvPr id="35" name="Text Box 4"/>
            <p:cNvSpPr txBox="1">
              <a:spLocks noChangeArrowheads="1"/>
            </p:cNvSpPr>
            <p:nvPr/>
          </p:nvSpPr>
          <p:spPr bwMode="auto">
            <a:xfrm>
              <a:off x="251520" y="3892986"/>
              <a:ext cx="2664296" cy="400110"/>
            </a:xfrm>
            <a:prstGeom prst="rect">
              <a:avLst/>
            </a:prstGeom>
            <a:solidFill>
              <a:schemeClr val="bg1"/>
            </a:solidFill>
            <a:ln w="9525">
              <a:solidFill>
                <a:schemeClr val="bg1"/>
              </a:solidFill>
              <a:miter lim="800000"/>
              <a:headEnd/>
              <a:tailEnd/>
            </a:ln>
          </p:spPr>
          <p:txBody>
            <a:bodyPr wrap="square">
              <a:spAutoFit/>
            </a:bodyPr>
            <a:lstStyle/>
            <a:p>
              <a:pPr eaLnBrk="1" hangingPunct="1"/>
              <a:r>
                <a:rPr lang="en-US" altLang="th-TH" sz="1000" dirty="0">
                  <a:latin typeface="Tahoma" pitchFamily="34" charset="0"/>
                  <a:cs typeface="Tahoma" pitchFamily="34" charset="0"/>
                </a:rPr>
                <a:t>- </a:t>
              </a:r>
              <a:r>
                <a:rPr lang="th-TH" altLang="th-TH" sz="1000" dirty="0">
                  <a:latin typeface="Tahoma" pitchFamily="34" charset="0"/>
                  <a:cs typeface="Tahoma" pitchFamily="34" charset="0"/>
                </a:rPr>
                <a:t>กำหนดประเด็นข่าว</a:t>
              </a:r>
            </a:p>
            <a:p>
              <a:pPr eaLnBrk="1" hangingPunct="1"/>
              <a:r>
                <a:rPr lang="en-US" altLang="th-TH" sz="1000" dirty="0">
                  <a:latin typeface="Tahoma" pitchFamily="34" charset="0"/>
                  <a:cs typeface="Tahoma" pitchFamily="34" charset="0"/>
                </a:rPr>
                <a:t>- </a:t>
              </a:r>
              <a:r>
                <a:rPr lang="th-TH" altLang="th-TH" sz="1000" dirty="0">
                  <a:latin typeface="Tahoma" pitchFamily="34" charset="0"/>
                  <a:cs typeface="Tahoma" pitchFamily="34" charset="0"/>
                </a:rPr>
                <a:t>กำหนดระยะเวลาที่ต้องการให้ตอบสนอง</a:t>
              </a:r>
            </a:p>
          </p:txBody>
        </p:sp>
        <p:sp>
          <p:nvSpPr>
            <p:cNvPr id="56" name="Rectangle 55"/>
            <p:cNvSpPr/>
            <p:nvPr/>
          </p:nvSpPr>
          <p:spPr bwMode="auto">
            <a:xfrm>
              <a:off x="251520" y="2030507"/>
              <a:ext cx="1872208" cy="1830541"/>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grpSp>
          <p:nvGrpSpPr>
            <p:cNvPr id="3" name="Group 77"/>
            <p:cNvGrpSpPr/>
            <p:nvPr/>
          </p:nvGrpSpPr>
          <p:grpSpPr>
            <a:xfrm>
              <a:off x="340125" y="1988840"/>
              <a:ext cx="8264323" cy="3096344"/>
              <a:chOff x="340125" y="1988840"/>
              <a:chExt cx="8264323" cy="3096344"/>
            </a:xfrm>
          </p:grpSpPr>
          <p:grpSp>
            <p:nvGrpSpPr>
              <p:cNvPr id="5" name="Group 48"/>
              <p:cNvGrpSpPr/>
              <p:nvPr/>
            </p:nvGrpSpPr>
            <p:grpSpPr>
              <a:xfrm>
                <a:off x="340125" y="1988840"/>
                <a:ext cx="5462238" cy="2232248"/>
                <a:chOff x="338983" y="1988840"/>
                <a:chExt cx="7136076" cy="2448272"/>
              </a:xfrm>
            </p:grpSpPr>
            <p:sp>
              <p:nvSpPr>
                <p:cNvPr id="4" name="Text Box 3"/>
                <p:cNvSpPr txBox="1">
                  <a:spLocks noChangeArrowheads="1"/>
                </p:cNvSpPr>
                <p:nvPr/>
              </p:nvSpPr>
              <p:spPr bwMode="auto">
                <a:xfrm>
                  <a:off x="389311" y="2253665"/>
                  <a:ext cx="2144786" cy="307777"/>
                </a:xfrm>
                <a:prstGeom prst="rect">
                  <a:avLst/>
                </a:prstGeom>
                <a:solidFill>
                  <a:schemeClr val="accent2">
                    <a:lumMod val="40000"/>
                    <a:lumOff val="60000"/>
                  </a:schemeClr>
                </a:solidFill>
                <a:ln w="9525">
                  <a:noFill/>
                  <a:miter lim="800000"/>
                  <a:headEnd/>
                  <a:tailEnd/>
                </a:ln>
                <a:effectLst/>
              </p:spPr>
              <p:txBody>
                <a:bodyPr>
                  <a:spAutoFit/>
                </a:bodyPr>
                <a:lstStyle/>
                <a:p>
                  <a:pPr algn="ctr" eaLnBrk="1" hangingPunct="1">
                    <a:spcBef>
                      <a:spcPct val="50000"/>
                    </a:spcBef>
                    <a:defRPr/>
                  </a:pPr>
                  <a:r>
                    <a:rPr lang="th-TH" sz="1400" b="1" dirty="0">
                      <a:solidFill>
                        <a:srgbClr val="990000"/>
                      </a:solidFill>
                      <a:latin typeface="Tahoma" pitchFamily="34" charset="0"/>
                      <a:cs typeface="Tahoma" pitchFamily="34" charset="0"/>
                    </a:rPr>
                    <a:t>สำนักโฆษก</a:t>
                  </a:r>
                  <a:endParaRPr lang="en-US" sz="1400" b="1" dirty="0">
                    <a:solidFill>
                      <a:srgbClr val="990000"/>
                    </a:solidFill>
                    <a:latin typeface="Tahoma" pitchFamily="34" charset="0"/>
                    <a:cs typeface="Tahoma" pitchFamily="34" charset="0"/>
                  </a:endParaRPr>
                </a:p>
              </p:txBody>
            </p:sp>
            <p:sp>
              <p:nvSpPr>
                <p:cNvPr id="33" name="Text Box 3"/>
                <p:cNvSpPr txBox="1">
                  <a:spLocks noChangeArrowheads="1"/>
                </p:cNvSpPr>
                <p:nvPr/>
              </p:nvSpPr>
              <p:spPr bwMode="auto">
                <a:xfrm>
                  <a:off x="338983" y="2908158"/>
                  <a:ext cx="2144786" cy="337562"/>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en-US" sz="1400" b="1" spc="-30" dirty="0">
                      <a:solidFill>
                        <a:srgbClr val="990000"/>
                      </a:solidFill>
                      <a:latin typeface="Tahoma" pitchFamily="34" charset="0"/>
                      <a:cs typeface="Tahoma" pitchFamily="34" charset="0"/>
                    </a:rPr>
                    <a:t>PMOC</a:t>
                  </a:r>
                </a:p>
              </p:txBody>
            </p:sp>
            <p:sp>
              <p:nvSpPr>
                <p:cNvPr id="36" name="Text Box 4"/>
                <p:cNvSpPr txBox="1">
                  <a:spLocks noChangeArrowheads="1"/>
                </p:cNvSpPr>
                <p:nvPr/>
              </p:nvSpPr>
              <p:spPr bwMode="auto">
                <a:xfrm>
                  <a:off x="2704811" y="2270676"/>
                  <a:ext cx="1224136" cy="810148"/>
                </a:xfrm>
                <a:prstGeom prst="rect">
                  <a:avLst/>
                </a:prstGeom>
                <a:solidFill>
                  <a:schemeClr val="bg1"/>
                </a:solidFill>
                <a:ln w="9525">
                  <a:solidFill>
                    <a:schemeClr val="bg1"/>
                  </a:solidFill>
                  <a:miter lim="800000"/>
                  <a:headEnd/>
                  <a:tailEnd/>
                </a:ln>
              </p:spPr>
              <p:txBody>
                <a:bodyPr wrap="square">
                  <a:spAutoFit/>
                </a:bodyPr>
                <a:lstStyle/>
                <a:p>
                  <a:pPr algn="ctr" eaLnBrk="1" hangingPunct="1"/>
                  <a:r>
                    <a:rPr lang="th-TH" altLang="th-TH" sz="1050" dirty="0">
                      <a:latin typeface="Tahoma" pitchFamily="34" charset="0"/>
                      <a:cs typeface="Tahoma" pitchFamily="34" charset="0"/>
                    </a:rPr>
                    <a:t>กำหนดประเด็นข่าวเสนอนายกรัฐมนตรี</a:t>
                  </a:r>
                </a:p>
              </p:txBody>
            </p:sp>
            <p:grpSp>
              <p:nvGrpSpPr>
                <p:cNvPr id="6" name="Group 47"/>
                <p:cNvGrpSpPr/>
                <p:nvPr/>
              </p:nvGrpSpPr>
              <p:grpSpPr>
                <a:xfrm>
                  <a:off x="3995936" y="1988840"/>
                  <a:ext cx="3479123" cy="2448272"/>
                  <a:chOff x="4549260" y="1988840"/>
                  <a:chExt cx="3479123" cy="2448272"/>
                </a:xfrm>
              </p:grpSpPr>
              <p:pic>
                <p:nvPicPr>
                  <p:cNvPr id="1026" name="Picture 2"/>
                  <p:cNvPicPr>
                    <a:picLocks noChangeAspect="1" noChangeArrowheads="1"/>
                  </p:cNvPicPr>
                  <p:nvPr/>
                </p:nvPicPr>
                <p:blipFill>
                  <a:blip r:embed="rId3" cstate="print">
                    <a:lum bright="-17000" contrast="22000"/>
                  </a:blip>
                  <a:srcRect l="35139" t="27188" r="34976" b="35406"/>
                  <a:stretch>
                    <a:fillRect/>
                  </a:stretch>
                </p:blipFill>
                <p:spPr bwMode="auto">
                  <a:xfrm>
                    <a:off x="4549260" y="1988840"/>
                    <a:ext cx="3479123" cy="2448272"/>
                  </a:xfrm>
                  <a:prstGeom prst="rect">
                    <a:avLst/>
                  </a:prstGeom>
                  <a:noFill/>
                  <a:ln w="9525">
                    <a:noFill/>
                    <a:miter lim="800000"/>
                    <a:headEnd/>
                    <a:tailEnd/>
                  </a:ln>
                </p:spPr>
              </p:pic>
              <p:grpSp>
                <p:nvGrpSpPr>
                  <p:cNvPr id="7" name="Group 44"/>
                  <p:cNvGrpSpPr/>
                  <p:nvPr/>
                </p:nvGrpSpPr>
                <p:grpSpPr>
                  <a:xfrm>
                    <a:off x="5724128" y="2492896"/>
                    <a:ext cx="1844498" cy="1370885"/>
                    <a:chOff x="3995936" y="2564904"/>
                    <a:chExt cx="1844498" cy="1370885"/>
                  </a:xfrm>
                  <a:solidFill>
                    <a:schemeClr val="accent4">
                      <a:lumMod val="40000"/>
                      <a:lumOff val="60000"/>
                    </a:schemeClr>
                  </a:solidFill>
                </p:grpSpPr>
                <p:sp>
                  <p:nvSpPr>
                    <p:cNvPr id="161798" name="Text Box 4"/>
                    <p:cNvSpPr txBox="1">
                      <a:spLocks noChangeArrowheads="1"/>
                    </p:cNvSpPr>
                    <p:nvPr/>
                  </p:nvSpPr>
                  <p:spPr bwMode="auto">
                    <a:xfrm>
                      <a:off x="4328266" y="2927677"/>
                      <a:ext cx="1512168" cy="1008112"/>
                    </a:xfrm>
                    <a:prstGeom prst="rect">
                      <a:avLst/>
                    </a:prstGeom>
                    <a:solidFill>
                      <a:schemeClr val="accent2">
                        <a:lumMod val="40000"/>
                        <a:lumOff val="60000"/>
                      </a:schemeClr>
                    </a:solidFill>
                    <a:ln w="9525">
                      <a:solidFill>
                        <a:schemeClr val="tx1"/>
                      </a:solidFill>
                      <a:miter lim="800000"/>
                      <a:headEnd/>
                      <a:tailEnd/>
                    </a:ln>
                  </p:spPr>
                  <p:txBody>
                    <a:bodyPr wrap="square" anchor="ctr">
                      <a:noAutofit/>
                    </a:bodyPr>
                    <a:lstStyle/>
                    <a:p>
                      <a:pPr algn="ctr" eaLnBrk="1" hangingPunct="1"/>
                      <a:r>
                        <a:rPr lang="th-TH" altLang="th-TH" sz="1400" b="1" dirty="0">
                          <a:latin typeface="Tahoma" pitchFamily="34" charset="0"/>
                          <a:cs typeface="Tahoma" pitchFamily="34" charset="0"/>
                        </a:rPr>
                        <a:t>กระทรวง</a:t>
                      </a:r>
                    </a:p>
                  </p:txBody>
                </p:sp>
                <p:sp>
                  <p:nvSpPr>
                    <p:cNvPr id="38" name="Text Box 4"/>
                    <p:cNvSpPr txBox="1">
                      <a:spLocks noChangeArrowheads="1"/>
                    </p:cNvSpPr>
                    <p:nvPr/>
                  </p:nvSpPr>
                  <p:spPr bwMode="auto">
                    <a:xfrm>
                      <a:off x="4242403" y="2825226"/>
                      <a:ext cx="1512168" cy="1008112"/>
                    </a:xfrm>
                    <a:prstGeom prst="rect">
                      <a:avLst/>
                    </a:prstGeom>
                    <a:solidFill>
                      <a:schemeClr val="accent2">
                        <a:lumMod val="40000"/>
                        <a:lumOff val="60000"/>
                      </a:schemeClr>
                    </a:solidFill>
                    <a:ln w="9525">
                      <a:solidFill>
                        <a:schemeClr val="tx1"/>
                      </a:solidFill>
                      <a:miter lim="800000"/>
                      <a:headEnd/>
                      <a:tailEnd/>
                    </a:ln>
                  </p:spPr>
                  <p:txBody>
                    <a:bodyPr wrap="square" anchor="ctr">
                      <a:noAutofit/>
                    </a:bodyPr>
                    <a:lstStyle/>
                    <a:p>
                      <a:pPr algn="ctr" eaLnBrk="1" hangingPunct="1"/>
                      <a:r>
                        <a:rPr lang="th-TH" altLang="th-TH" sz="1400" b="1" dirty="0">
                          <a:latin typeface="Tahoma" pitchFamily="34" charset="0"/>
                          <a:cs typeface="Tahoma" pitchFamily="34" charset="0"/>
                        </a:rPr>
                        <a:t>กระทรวง</a:t>
                      </a:r>
                    </a:p>
                  </p:txBody>
                </p:sp>
                <p:sp>
                  <p:nvSpPr>
                    <p:cNvPr id="40" name="Text Box 4"/>
                    <p:cNvSpPr txBox="1">
                      <a:spLocks noChangeArrowheads="1"/>
                    </p:cNvSpPr>
                    <p:nvPr/>
                  </p:nvSpPr>
                  <p:spPr bwMode="auto">
                    <a:xfrm>
                      <a:off x="4139952" y="2708920"/>
                      <a:ext cx="1512168" cy="1008112"/>
                    </a:xfrm>
                    <a:prstGeom prst="rect">
                      <a:avLst/>
                    </a:prstGeom>
                    <a:solidFill>
                      <a:schemeClr val="accent2">
                        <a:lumMod val="40000"/>
                        <a:lumOff val="60000"/>
                      </a:schemeClr>
                    </a:solidFill>
                    <a:ln w="9525">
                      <a:solidFill>
                        <a:schemeClr val="tx1"/>
                      </a:solidFill>
                      <a:miter lim="800000"/>
                      <a:headEnd/>
                      <a:tailEnd/>
                    </a:ln>
                  </p:spPr>
                  <p:txBody>
                    <a:bodyPr wrap="square" anchor="ctr">
                      <a:noAutofit/>
                    </a:bodyPr>
                    <a:lstStyle/>
                    <a:p>
                      <a:pPr algn="ctr" eaLnBrk="1" hangingPunct="1"/>
                      <a:r>
                        <a:rPr lang="th-TH" altLang="th-TH" sz="1400" b="1" dirty="0">
                          <a:latin typeface="Tahoma" pitchFamily="34" charset="0"/>
                          <a:cs typeface="Tahoma" pitchFamily="34" charset="0"/>
                        </a:rPr>
                        <a:t>กระทรวง</a:t>
                      </a:r>
                    </a:p>
                  </p:txBody>
                </p:sp>
                <p:sp>
                  <p:nvSpPr>
                    <p:cNvPr id="39" name="Text Box 4"/>
                    <p:cNvSpPr txBox="1">
                      <a:spLocks noChangeArrowheads="1"/>
                    </p:cNvSpPr>
                    <p:nvPr/>
                  </p:nvSpPr>
                  <p:spPr bwMode="auto">
                    <a:xfrm>
                      <a:off x="3995936" y="2564904"/>
                      <a:ext cx="1512168" cy="1008112"/>
                    </a:xfrm>
                    <a:prstGeom prst="rect">
                      <a:avLst/>
                    </a:prstGeom>
                    <a:solidFill>
                      <a:schemeClr val="accent2">
                        <a:lumMod val="40000"/>
                        <a:lumOff val="60000"/>
                      </a:schemeClr>
                    </a:solidFill>
                    <a:ln w="9525">
                      <a:solidFill>
                        <a:schemeClr val="tx1"/>
                      </a:solidFill>
                      <a:miter lim="800000"/>
                      <a:headEnd/>
                      <a:tailEnd/>
                    </a:ln>
                  </p:spPr>
                  <p:txBody>
                    <a:bodyPr wrap="square" anchor="ctr">
                      <a:noAutofit/>
                    </a:bodyPr>
                    <a:lstStyle/>
                    <a:p>
                      <a:pPr algn="ctr" eaLnBrk="1" hangingPunct="1"/>
                      <a:r>
                        <a:rPr lang="th-TH" altLang="th-TH" sz="1400" b="1" dirty="0">
                          <a:latin typeface="Tahoma" pitchFamily="34" charset="0"/>
                          <a:cs typeface="Tahoma" pitchFamily="34" charset="0"/>
                        </a:rPr>
                        <a:t>กระทรวง</a:t>
                      </a:r>
                    </a:p>
                  </p:txBody>
                </p:sp>
              </p:grpSp>
            </p:grpSp>
          </p:grpSp>
          <p:sp>
            <p:nvSpPr>
              <p:cNvPr id="50" name="AutoShape 11"/>
              <p:cNvSpPr>
                <a:spLocks noChangeArrowheads="1"/>
              </p:cNvSpPr>
              <p:nvPr/>
            </p:nvSpPr>
            <p:spPr bwMode="auto">
              <a:xfrm>
                <a:off x="6084168" y="2852936"/>
                <a:ext cx="440942" cy="440249"/>
              </a:xfrm>
              <a:prstGeom prst="rightArrow">
                <a:avLst>
                  <a:gd name="adj1" fmla="val 50000"/>
                  <a:gd name="adj2" fmla="val 25000"/>
                </a:avLst>
              </a:prstGeom>
              <a:solidFill>
                <a:srgbClr val="FFC000"/>
              </a:solidFill>
              <a:ln w="12700">
                <a:solidFill>
                  <a:schemeClr val="accent2">
                    <a:lumMod val="50000"/>
                  </a:schemeClr>
                </a:solidFill>
                <a:headEnd/>
                <a:tailEnd/>
              </a:ln>
            </p:spPr>
            <p:style>
              <a:lnRef idx="1">
                <a:schemeClr val="accent4"/>
              </a:lnRef>
              <a:fillRef idx="3">
                <a:schemeClr val="accent4"/>
              </a:fillRef>
              <a:effectRef idx="2">
                <a:schemeClr val="accent4"/>
              </a:effectRef>
              <a:fontRef idx="minor">
                <a:schemeClr val="lt1"/>
              </a:fontRef>
            </p:style>
            <p:txBody>
              <a:bodyPr wrap="none" anchor="ctr"/>
              <a:lstStyle/>
              <a:p>
                <a:pPr eaLnBrk="1" hangingPunct="1">
                  <a:defRPr/>
                </a:pPr>
                <a:endParaRPr lang="th-TH" sz="1600">
                  <a:solidFill>
                    <a:prstClr val="white"/>
                  </a:solidFill>
                </a:endParaRPr>
              </a:p>
            </p:txBody>
          </p:sp>
          <p:sp>
            <p:nvSpPr>
              <p:cNvPr id="51" name="Text Box 4"/>
              <p:cNvSpPr txBox="1">
                <a:spLocks noChangeArrowheads="1"/>
              </p:cNvSpPr>
              <p:nvPr/>
            </p:nvSpPr>
            <p:spPr bwMode="auto">
              <a:xfrm>
                <a:off x="7020272" y="2253630"/>
                <a:ext cx="1439293" cy="523220"/>
              </a:xfrm>
              <a:prstGeom prst="rect">
                <a:avLst/>
              </a:prstGeom>
              <a:solidFill>
                <a:schemeClr val="accent6">
                  <a:lumMod val="60000"/>
                  <a:lumOff val="40000"/>
                </a:schemeClr>
              </a:solidFill>
              <a:ln w="9525">
                <a:noFill/>
                <a:miter lim="800000"/>
                <a:headEnd/>
                <a:tailEnd/>
              </a:ln>
            </p:spPr>
            <p:txBody>
              <a:bodyPr wrap="square">
                <a:spAutoFit/>
              </a:bodyPr>
              <a:lstStyle/>
              <a:p>
                <a:pPr algn="ctr" eaLnBrk="1" hangingPunct="1"/>
                <a:r>
                  <a:rPr lang="th-TH" altLang="th-TH" sz="1400" b="1" dirty="0">
                    <a:latin typeface="Tahoma" pitchFamily="34" charset="0"/>
                    <a:cs typeface="Tahoma" pitchFamily="34" charset="0"/>
                  </a:rPr>
                  <a:t>ผลลัพธ์ของดำเนินการ</a:t>
                </a:r>
              </a:p>
            </p:txBody>
          </p:sp>
          <p:sp>
            <p:nvSpPr>
              <p:cNvPr id="52" name="Rectangle 51"/>
              <p:cNvSpPr/>
              <p:nvPr/>
            </p:nvSpPr>
            <p:spPr bwMode="auto">
              <a:xfrm>
                <a:off x="6804248" y="2037606"/>
                <a:ext cx="1800200" cy="2160240"/>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sp>
            <p:nvSpPr>
              <p:cNvPr id="53" name="Rectangle 52"/>
              <p:cNvSpPr/>
              <p:nvPr/>
            </p:nvSpPr>
            <p:spPr bwMode="auto">
              <a:xfrm>
                <a:off x="3131840" y="1988840"/>
                <a:ext cx="2664296" cy="223224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sp>
            <p:nvSpPr>
              <p:cNvPr id="54" name="Text Box 4"/>
              <p:cNvSpPr txBox="1">
                <a:spLocks noChangeArrowheads="1"/>
              </p:cNvSpPr>
              <p:nvPr/>
            </p:nvSpPr>
            <p:spPr bwMode="auto">
              <a:xfrm>
                <a:off x="5868144" y="2492896"/>
                <a:ext cx="792088" cy="253916"/>
              </a:xfrm>
              <a:prstGeom prst="rect">
                <a:avLst/>
              </a:prstGeom>
              <a:solidFill>
                <a:schemeClr val="bg1"/>
              </a:solidFill>
              <a:ln w="9525">
                <a:solidFill>
                  <a:schemeClr val="bg1"/>
                </a:solidFill>
                <a:miter lim="800000"/>
                <a:headEnd/>
                <a:tailEnd/>
              </a:ln>
            </p:spPr>
            <p:txBody>
              <a:bodyPr wrap="square">
                <a:spAutoFit/>
              </a:bodyPr>
              <a:lstStyle/>
              <a:p>
                <a:pPr algn="ctr" eaLnBrk="1" hangingPunct="1"/>
                <a:r>
                  <a:rPr lang="th-TH" altLang="th-TH" sz="1050" dirty="0">
                    <a:latin typeface="Tahoma" pitchFamily="34" charset="0"/>
                    <a:cs typeface="Tahoma" pitchFamily="34" charset="0"/>
                  </a:rPr>
                  <a:t>ดำเนินการ</a:t>
                </a:r>
              </a:p>
            </p:txBody>
          </p:sp>
          <p:sp>
            <p:nvSpPr>
              <p:cNvPr id="61" name="Text Box 4"/>
              <p:cNvSpPr txBox="1">
                <a:spLocks noChangeArrowheads="1"/>
              </p:cNvSpPr>
              <p:nvPr/>
            </p:nvSpPr>
            <p:spPr bwMode="auto">
              <a:xfrm>
                <a:off x="7020272" y="2901702"/>
                <a:ext cx="1555601" cy="1061829"/>
              </a:xfrm>
              <a:prstGeom prst="rect">
                <a:avLst/>
              </a:prstGeom>
              <a:noFill/>
              <a:ln w="9525">
                <a:noFill/>
                <a:miter lim="800000"/>
                <a:headEnd/>
                <a:tailEnd/>
              </a:ln>
            </p:spPr>
            <p:txBody>
              <a:bodyPr wrap="square">
                <a:spAutoFit/>
              </a:bodyPr>
              <a:lstStyle/>
              <a:p>
                <a:pPr algn="ctr" eaLnBrk="1" hangingPunct="1"/>
                <a:r>
                  <a:rPr lang="th-TH" altLang="th-TH" sz="1050" dirty="0">
                    <a:latin typeface="Tahoma" pitchFamily="34" charset="0"/>
                    <a:cs typeface="Tahoma" pitchFamily="34" charset="0"/>
                  </a:rPr>
                  <a:t>รูปแบบของการรายงาน</a:t>
                </a:r>
              </a:p>
              <a:p>
                <a:pPr eaLnBrk="1" hangingPunct="1">
                  <a:buFont typeface="Wingdings" pitchFamily="2" charset="2"/>
                  <a:buChar char="v"/>
                </a:pPr>
                <a:r>
                  <a:rPr lang="th-TH" altLang="th-TH" sz="1050" dirty="0">
                    <a:latin typeface="Tahoma" pitchFamily="34" charset="0"/>
                    <a:cs typeface="Tahoma" pitchFamily="34" charset="0"/>
                  </a:rPr>
                  <a:t> ข้อเท็จจริง</a:t>
                </a:r>
              </a:p>
              <a:p>
                <a:pPr eaLnBrk="1" hangingPunct="1">
                  <a:buFont typeface="Wingdings" pitchFamily="2" charset="2"/>
                  <a:buChar char="v"/>
                </a:pPr>
                <a:r>
                  <a:rPr lang="th-TH" altLang="th-TH" sz="1050" dirty="0">
                    <a:latin typeface="Tahoma" pitchFamily="34" charset="0"/>
                    <a:cs typeface="Tahoma" pitchFamily="34" charset="0"/>
                  </a:rPr>
                  <a:t> การดำเนินการแก้ไข</a:t>
                </a:r>
              </a:p>
              <a:p>
                <a:pPr eaLnBrk="1" hangingPunct="1">
                  <a:buFont typeface="Wingdings" pitchFamily="2" charset="2"/>
                  <a:buChar char="v"/>
                </a:pPr>
                <a:r>
                  <a:rPr lang="th-TH" altLang="th-TH" sz="1050" dirty="0">
                    <a:latin typeface="Tahoma" pitchFamily="34" charset="0"/>
                    <a:cs typeface="Tahoma" pitchFamily="34" charset="0"/>
                  </a:rPr>
                  <a:t> การดำเนินงานต่อไป</a:t>
                </a:r>
              </a:p>
              <a:p>
                <a:pPr eaLnBrk="1" hangingPunct="1">
                  <a:buFont typeface="Wingdings" pitchFamily="2" charset="2"/>
                  <a:buChar char="v"/>
                </a:pPr>
                <a:r>
                  <a:rPr lang="th-TH" altLang="th-TH" sz="1050" dirty="0">
                    <a:latin typeface="Tahoma" pitchFamily="34" charset="0"/>
                    <a:cs typeface="Tahoma" pitchFamily="34" charset="0"/>
                  </a:rPr>
                  <a:t> ประโยชน์ต่อประชาชน</a:t>
                </a:r>
              </a:p>
              <a:p>
                <a:pPr algn="ctr" eaLnBrk="1" hangingPunct="1">
                  <a:buFont typeface="Wingdings" pitchFamily="2" charset="2"/>
                  <a:buChar char="v"/>
                </a:pPr>
                <a:endParaRPr lang="th-TH" altLang="th-TH" sz="1050" dirty="0">
                  <a:latin typeface="Tahoma" pitchFamily="34" charset="0"/>
                  <a:cs typeface="Tahoma" pitchFamily="34" charset="0"/>
                </a:endParaRPr>
              </a:p>
            </p:txBody>
          </p:sp>
          <p:grpSp>
            <p:nvGrpSpPr>
              <p:cNvPr id="8" name="Group 72"/>
              <p:cNvGrpSpPr/>
              <p:nvPr/>
            </p:nvGrpSpPr>
            <p:grpSpPr>
              <a:xfrm>
                <a:off x="1763688" y="4221088"/>
                <a:ext cx="2304256" cy="504056"/>
                <a:chOff x="1763688" y="4221088"/>
                <a:chExt cx="2304256" cy="504056"/>
              </a:xfrm>
              <a:solidFill>
                <a:schemeClr val="accent4">
                  <a:lumMod val="60000"/>
                  <a:lumOff val="40000"/>
                </a:schemeClr>
              </a:solidFill>
            </p:grpSpPr>
            <p:sp>
              <p:nvSpPr>
                <p:cNvPr id="68" name="Up Arrow 67"/>
                <p:cNvSpPr/>
                <p:nvPr/>
              </p:nvSpPr>
              <p:spPr>
                <a:xfrm>
                  <a:off x="1763688" y="4221088"/>
                  <a:ext cx="432048" cy="504056"/>
                </a:xfrm>
                <a:prstGeom prst="up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1" name="Rectangle 70"/>
                <p:cNvSpPr/>
                <p:nvPr/>
              </p:nvSpPr>
              <p:spPr>
                <a:xfrm>
                  <a:off x="1907704" y="4581128"/>
                  <a:ext cx="2160240" cy="14401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2" name="Rectangle 71"/>
                <p:cNvSpPr/>
                <p:nvPr/>
              </p:nvSpPr>
              <p:spPr>
                <a:xfrm>
                  <a:off x="3851920" y="4365104"/>
                  <a:ext cx="216024" cy="36004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grpSp>
            <p:nvGrpSpPr>
              <p:cNvPr id="9" name="Group 73"/>
              <p:cNvGrpSpPr/>
              <p:nvPr/>
            </p:nvGrpSpPr>
            <p:grpSpPr>
              <a:xfrm>
                <a:off x="1259632" y="4341862"/>
                <a:ext cx="6552728" cy="743322"/>
                <a:chOff x="1763688" y="3837806"/>
                <a:chExt cx="2304256" cy="743322"/>
              </a:xfrm>
              <a:solidFill>
                <a:schemeClr val="accent6">
                  <a:lumMod val="60000"/>
                  <a:lumOff val="40000"/>
                </a:schemeClr>
              </a:solidFill>
            </p:grpSpPr>
            <p:sp>
              <p:nvSpPr>
                <p:cNvPr id="75" name="Up Arrow 74"/>
                <p:cNvSpPr/>
                <p:nvPr/>
              </p:nvSpPr>
              <p:spPr>
                <a:xfrm>
                  <a:off x="1763688" y="4005064"/>
                  <a:ext cx="151929" cy="576064"/>
                </a:xfrm>
                <a:prstGeom prst="up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6" name="Rectangle 75"/>
                <p:cNvSpPr/>
                <p:nvPr/>
              </p:nvSpPr>
              <p:spPr>
                <a:xfrm>
                  <a:off x="1839652" y="4365104"/>
                  <a:ext cx="2228292" cy="21602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7" name="Rectangle 76"/>
                <p:cNvSpPr/>
                <p:nvPr/>
              </p:nvSpPr>
              <p:spPr>
                <a:xfrm>
                  <a:off x="3991980" y="3837806"/>
                  <a:ext cx="75964" cy="7433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grpSp>
      </p:grpSp>
      <p:sp>
        <p:nvSpPr>
          <p:cNvPr id="81" name="Oval 80"/>
          <p:cNvSpPr/>
          <p:nvPr/>
        </p:nvSpPr>
        <p:spPr>
          <a:xfrm>
            <a:off x="164619" y="764704"/>
            <a:ext cx="446088" cy="450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80" name="TextBox 7"/>
          <p:cNvSpPr txBox="1">
            <a:spLocks noChangeArrowheads="1"/>
          </p:cNvSpPr>
          <p:nvPr/>
        </p:nvSpPr>
        <p:spPr bwMode="auto">
          <a:xfrm>
            <a:off x="107504" y="806371"/>
            <a:ext cx="534121" cy="338554"/>
          </a:xfrm>
          <a:prstGeom prst="rect">
            <a:avLst/>
          </a:prstGeom>
          <a:noFill/>
          <a:ln w="9525">
            <a:noFill/>
            <a:miter lim="800000"/>
            <a:headEnd/>
            <a:tailEnd/>
          </a:ln>
        </p:spPr>
        <p:txBody>
          <a:bodyPr wrap="none">
            <a:spAutoFit/>
          </a:bodyPr>
          <a:lstStyle/>
          <a:p>
            <a:pPr eaLnBrk="1" hangingPunct="1"/>
            <a:r>
              <a:rPr lang="th-TH" altLang="th-TH" sz="1600" b="1" dirty="0">
                <a:solidFill>
                  <a:schemeClr val="bg1"/>
                </a:solidFill>
                <a:latin typeface="Tahoma" pitchFamily="34" charset="0"/>
                <a:cs typeface="Tahoma" pitchFamily="34" charset="0"/>
              </a:rPr>
              <a:t>เดิม</a:t>
            </a:r>
            <a:endParaRPr lang="en-US" altLang="th-TH" sz="1800" b="1" dirty="0">
              <a:solidFill>
                <a:schemeClr val="bg1"/>
              </a:solidFill>
              <a:latin typeface="Tahoma" pitchFamily="34" charset="0"/>
              <a:cs typeface="Tahoma" pitchFamily="34" charset="0"/>
            </a:endParaRPr>
          </a:p>
        </p:txBody>
      </p:sp>
      <p:grpSp>
        <p:nvGrpSpPr>
          <p:cNvPr id="11" name="Group 3"/>
          <p:cNvGrpSpPr>
            <a:grpSpLocks/>
          </p:cNvGrpSpPr>
          <p:nvPr/>
        </p:nvGrpSpPr>
        <p:grpSpPr bwMode="auto">
          <a:xfrm>
            <a:off x="755576" y="3364231"/>
            <a:ext cx="8208912" cy="45719"/>
            <a:chOff x="0" y="1896"/>
            <a:chExt cx="5760" cy="120"/>
          </a:xfrm>
        </p:grpSpPr>
        <p:sp>
          <p:nvSpPr>
            <p:cNvPr id="83" name="Rectangle 4"/>
            <p:cNvSpPr>
              <a:spLocks noChangeArrowheads="1"/>
            </p:cNvSpPr>
            <p:nvPr/>
          </p:nvSpPr>
          <p:spPr bwMode="gray">
            <a:xfrm>
              <a:off x="0" y="1896"/>
              <a:ext cx="5760" cy="47"/>
            </a:xfrm>
            <a:prstGeom prst="rect">
              <a:avLst/>
            </a:prstGeom>
            <a:gradFill rotWithShape="1">
              <a:gsLst>
                <a:gs pos="0">
                  <a:srgbClr val="808080"/>
                </a:gs>
                <a:gs pos="100000">
                  <a:srgbClr val="808080">
                    <a:gamma/>
                    <a:tint val="15294"/>
                    <a:invGamma/>
                  </a:srgbClr>
                </a:gs>
              </a:gsLst>
              <a:lin ang="5400000" scaled="1"/>
            </a:gradFill>
            <a:ln w="9525" algn="ctr">
              <a:noFill/>
              <a:miter lim="800000"/>
              <a:headEnd/>
              <a:tailEnd/>
            </a:ln>
            <a:effectLst/>
          </p:spPr>
          <p:txBody>
            <a:bodyPr wrap="none" anchor="ctr"/>
            <a:lstStyle/>
            <a:p>
              <a:endParaRPr lang="en-US"/>
            </a:p>
          </p:txBody>
        </p:sp>
        <p:sp>
          <p:nvSpPr>
            <p:cNvPr id="84" name="Rectangle 5"/>
            <p:cNvSpPr>
              <a:spLocks noChangeArrowheads="1"/>
            </p:cNvSpPr>
            <p:nvPr/>
          </p:nvSpPr>
          <p:spPr bwMode="gray">
            <a:xfrm>
              <a:off x="0" y="1942"/>
              <a:ext cx="5760" cy="74"/>
            </a:xfrm>
            <a:prstGeom prst="rect">
              <a:avLst/>
            </a:prstGeom>
            <a:gradFill rotWithShape="1">
              <a:gsLst>
                <a:gs pos="0">
                  <a:srgbClr val="5F5F5F">
                    <a:gamma/>
                    <a:tint val="30196"/>
                    <a:invGamma/>
                  </a:srgbClr>
                </a:gs>
                <a:gs pos="100000">
                  <a:srgbClr val="5F5F5F"/>
                </a:gs>
              </a:gsLst>
              <a:lin ang="5400000" scaled="1"/>
            </a:gradFill>
            <a:ln w="9525" algn="ctr">
              <a:noFill/>
              <a:miter lim="800000"/>
              <a:headEnd/>
              <a:tailEnd/>
            </a:ln>
            <a:effectLst/>
          </p:spPr>
          <p:txBody>
            <a:bodyPr wrap="none" anchor="ctr"/>
            <a:lstStyle/>
            <a:p>
              <a:endParaRPr lang="en-US"/>
            </a:p>
          </p:txBody>
        </p:sp>
      </p:grpSp>
      <p:grpSp>
        <p:nvGrpSpPr>
          <p:cNvPr id="13" name="Group 85"/>
          <p:cNvGrpSpPr/>
          <p:nvPr/>
        </p:nvGrpSpPr>
        <p:grpSpPr>
          <a:xfrm>
            <a:off x="150036" y="3236466"/>
            <a:ext cx="567784" cy="450850"/>
            <a:chOff x="158246" y="817910"/>
            <a:chExt cx="567784" cy="450850"/>
          </a:xfrm>
        </p:grpSpPr>
        <p:sp>
          <p:nvSpPr>
            <p:cNvPr id="87" name="Oval 86"/>
            <p:cNvSpPr/>
            <p:nvPr/>
          </p:nvSpPr>
          <p:spPr>
            <a:xfrm>
              <a:off x="215361" y="817910"/>
              <a:ext cx="446088" cy="45085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2000" b="1" dirty="0">
                <a:latin typeface="Tahoma" panose="020B0604030504040204" pitchFamily="34" charset="0"/>
                <a:ea typeface="Tahoma" panose="020B0604030504040204" pitchFamily="34" charset="0"/>
                <a:cs typeface="Tahoma" panose="020B0604030504040204" pitchFamily="34" charset="0"/>
              </a:endParaRPr>
            </a:p>
          </p:txBody>
        </p:sp>
        <p:sp>
          <p:nvSpPr>
            <p:cNvPr id="88" name="TextBox 7"/>
            <p:cNvSpPr txBox="1">
              <a:spLocks noChangeArrowheads="1"/>
            </p:cNvSpPr>
            <p:nvPr/>
          </p:nvSpPr>
          <p:spPr bwMode="auto">
            <a:xfrm>
              <a:off x="158246" y="859577"/>
              <a:ext cx="567784" cy="338554"/>
            </a:xfrm>
            <a:prstGeom prst="rect">
              <a:avLst/>
            </a:prstGeom>
            <a:noFill/>
            <a:ln w="9525">
              <a:noFill/>
              <a:miter lim="800000"/>
              <a:headEnd/>
              <a:tailEnd/>
            </a:ln>
          </p:spPr>
          <p:txBody>
            <a:bodyPr wrap="none">
              <a:spAutoFit/>
            </a:bodyPr>
            <a:lstStyle/>
            <a:p>
              <a:pPr eaLnBrk="1" hangingPunct="1"/>
              <a:r>
                <a:rPr lang="th-TH" altLang="th-TH" sz="1600" b="1" dirty="0">
                  <a:solidFill>
                    <a:schemeClr val="bg1"/>
                  </a:solidFill>
                  <a:latin typeface="Tahoma" pitchFamily="34" charset="0"/>
                  <a:cs typeface="Tahoma" pitchFamily="34" charset="0"/>
                </a:rPr>
                <a:t>ใหม่</a:t>
              </a:r>
              <a:endParaRPr lang="en-US" altLang="th-TH" sz="1800" b="1" dirty="0">
                <a:solidFill>
                  <a:schemeClr val="bg1"/>
                </a:solidFill>
                <a:latin typeface="Tahoma" pitchFamily="34" charset="0"/>
                <a:cs typeface="Tahoma" pitchFamily="34" charset="0"/>
              </a:endParaRPr>
            </a:p>
          </p:txBody>
        </p:sp>
      </p:grpSp>
      <p:sp>
        <p:nvSpPr>
          <p:cNvPr id="114" name="Text Box 4"/>
          <p:cNvSpPr txBox="1">
            <a:spLocks noChangeArrowheads="1"/>
          </p:cNvSpPr>
          <p:nvPr/>
        </p:nvSpPr>
        <p:spPr bwMode="auto">
          <a:xfrm>
            <a:off x="2233836" y="1494309"/>
            <a:ext cx="1008112" cy="253916"/>
          </a:xfrm>
          <a:prstGeom prst="rect">
            <a:avLst/>
          </a:prstGeom>
          <a:solidFill>
            <a:schemeClr val="bg1"/>
          </a:solidFill>
          <a:ln w="9525">
            <a:solidFill>
              <a:schemeClr val="bg1"/>
            </a:solidFill>
            <a:miter lim="800000"/>
            <a:headEnd/>
            <a:tailEnd/>
          </a:ln>
        </p:spPr>
        <p:txBody>
          <a:bodyPr wrap="square">
            <a:spAutoFit/>
          </a:bodyPr>
          <a:lstStyle/>
          <a:p>
            <a:pPr algn="ctr" eaLnBrk="1" hangingPunct="1"/>
            <a:r>
              <a:rPr lang="th-TH" altLang="th-TH" sz="1050" b="1" dirty="0">
                <a:latin typeface="Tahoma" pitchFamily="34" charset="0"/>
                <a:cs typeface="Tahoma" pitchFamily="34" charset="0"/>
              </a:rPr>
              <a:t>หนังสือสั่งการ</a:t>
            </a:r>
          </a:p>
        </p:txBody>
      </p:sp>
      <p:sp>
        <p:nvSpPr>
          <p:cNvPr id="97" name="Rectangle 96"/>
          <p:cNvSpPr/>
          <p:nvPr/>
        </p:nvSpPr>
        <p:spPr bwMode="auto">
          <a:xfrm>
            <a:off x="3203848" y="870579"/>
            <a:ext cx="5832648" cy="2448272"/>
          </a:xfrm>
          <a:prstGeom prst="rect">
            <a:avLst/>
          </a:prstGeom>
          <a:ln w="19050">
            <a:solidFill>
              <a:schemeClr val="bg2">
                <a:lumMod val="75000"/>
              </a:schemeClr>
            </a:solidFill>
          </a:ln>
          <a:effectLst>
            <a:glow rad="63500">
              <a:schemeClr val="accent3">
                <a:satMod val="175000"/>
                <a:alpha val="40000"/>
              </a:schemeClr>
            </a:glow>
          </a:effectLst>
        </p:spPr>
        <p:style>
          <a:lnRef idx="2">
            <a:schemeClr val="accent3"/>
          </a:lnRef>
          <a:fillRef idx="1">
            <a:schemeClr val="lt1"/>
          </a:fillRef>
          <a:effectRef idx="0">
            <a:schemeClr val="accent3"/>
          </a:effectRef>
          <a:fontRef idx="minor">
            <a:schemeClr val="dk1"/>
          </a:fontRef>
        </p:style>
        <p:txBody>
          <a:bodyPr anchor="ctr"/>
          <a:lstStyle/>
          <a:p>
            <a:pPr algn="ctr" eaLnBrk="1" hangingPunct="1">
              <a:defRPr/>
            </a:pPr>
            <a:endParaRPr lang="th-TH" sz="1600">
              <a:solidFill>
                <a:prstClr val="white"/>
              </a:solidFill>
            </a:endParaRPr>
          </a:p>
        </p:txBody>
      </p:sp>
      <p:sp>
        <p:nvSpPr>
          <p:cNvPr id="123" name="Striped Right Arrow 122"/>
          <p:cNvSpPr/>
          <p:nvPr/>
        </p:nvSpPr>
        <p:spPr>
          <a:xfrm>
            <a:off x="2512343" y="1916832"/>
            <a:ext cx="360040" cy="43204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nvGrpSpPr>
          <p:cNvPr id="15" name="Group 126"/>
          <p:cNvGrpSpPr/>
          <p:nvPr/>
        </p:nvGrpSpPr>
        <p:grpSpPr>
          <a:xfrm>
            <a:off x="3419872" y="967080"/>
            <a:ext cx="1523998" cy="590770"/>
            <a:chOff x="3768082" y="2170039"/>
            <a:chExt cx="1523998" cy="590770"/>
          </a:xfrm>
        </p:grpSpPr>
        <p:sp>
          <p:nvSpPr>
            <p:cNvPr id="125" name="Rectangle 2"/>
            <p:cNvSpPr>
              <a:spLocks noChangeArrowheads="1"/>
            </p:cNvSpPr>
            <p:nvPr/>
          </p:nvSpPr>
          <p:spPr bwMode="auto">
            <a:xfrm>
              <a:off x="3768082" y="2170039"/>
              <a:ext cx="1523998" cy="59077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26" name="Text Box 3"/>
            <p:cNvSpPr txBox="1">
              <a:spLocks noChangeArrowheads="1"/>
            </p:cNvSpPr>
            <p:nvPr/>
          </p:nvSpPr>
          <p:spPr bwMode="auto">
            <a:xfrm>
              <a:off x="3840090" y="2242048"/>
              <a:ext cx="1353673" cy="432047"/>
            </a:xfrm>
            <a:prstGeom prst="rect">
              <a:avLst/>
            </a:prstGeom>
            <a:solidFill>
              <a:srgbClr val="EEB8EA"/>
            </a:solidFill>
            <a:ln w="9525">
              <a:noFill/>
              <a:miter lim="800000"/>
              <a:headEnd/>
              <a:tailEnd/>
            </a:ln>
            <a:effectLst/>
          </p:spPr>
          <p:txBody>
            <a:bodyPr wrap="square" anchor="ctr">
              <a:noAutofit/>
            </a:bodyPr>
            <a:lstStyle/>
            <a:p>
              <a:r>
                <a:rPr lang="th-TH" sz="1400" b="1" dirty="0">
                  <a:latin typeface="Tahoma" pitchFamily="34" charset="0"/>
                  <a:ea typeface="Tahoma" pitchFamily="34" charset="0"/>
                  <a:cs typeface="Tahoma" pitchFamily="34" charset="0"/>
                </a:rPr>
                <a:t>นายกรัฐมนตรี</a:t>
              </a:r>
            </a:p>
          </p:txBody>
        </p:sp>
      </p:grpSp>
      <p:grpSp>
        <p:nvGrpSpPr>
          <p:cNvPr id="16" name="Group 127"/>
          <p:cNvGrpSpPr/>
          <p:nvPr/>
        </p:nvGrpSpPr>
        <p:grpSpPr>
          <a:xfrm>
            <a:off x="5392367" y="967080"/>
            <a:ext cx="1884038" cy="590770"/>
            <a:chOff x="3975267" y="2170039"/>
            <a:chExt cx="1523998" cy="590770"/>
          </a:xfrm>
        </p:grpSpPr>
        <p:sp>
          <p:nvSpPr>
            <p:cNvPr id="129" name="Rectangle 2"/>
            <p:cNvSpPr>
              <a:spLocks noChangeArrowheads="1"/>
            </p:cNvSpPr>
            <p:nvPr/>
          </p:nvSpPr>
          <p:spPr bwMode="auto">
            <a:xfrm>
              <a:off x="3975267" y="2170039"/>
              <a:ext cx="1523998" cy="59077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30" name="Text Box 3"/>
            <p:cNvSpPr txBox="1">
              <a:spLocks noChangeArrowheads="1"/>
            </p:cNvSpPr>
            <p:nvPr/>
          </p:nvSpPr>
          <p:spPr bwMode="auto">
            <a:xfrm>
              <a:off x="4073584" y="2201938"/>
              <a:ext cx="1353673" cy="523220"/>
            </a:xfrm>
            <a:prstGeom prst="rect">
              <a:avLst/>
            </a:prstGeom>
            <a:solidFill>
              <a:srgbClr val="EEB8EA"/>
            </a:solidFill>
            <a:ln w="9525">
              <a:noFill/>
              <a:miter lim="800000"/>
              <a:headEnd/>
              <a:tailEnd/>
            </a:ln>
            <a:effectLst/>
          </p:spPr>
          <p:txBody>
            <a:bodyPr wrap="square">
              <a:spAutoFit/>
            </a:bodyPr>
            <a:lstStyle/>
            <a:p>
              <a:pPr algn="ctr"/>
              <a:r>
                <a:rPr lang="th-TH" sz="1400" b="1" dirty="0">
                  <a:latin typeface="Tahoma" pitchFamily="34" charset="0"/>
                  <a:ea typeface="Tahoma" pitchFamily="34" charset="0"/>
                  <a:cs typeface="Tahoma" pitchFamily="34" charset="0"/>
                </a:rPr>
                <a:t>รองนายกรัฐมนตรีที่รับผิดชอบ</a:t>
              </a:r>
            </a:p>
          </p:txBody>
        </p:sp>
      </p:grpSp>
      <p:grpSp>
        <p:nvGrpSpPr>
          <p:cNvPr id="17" name="Group 131"/>
          <p:cNvGrpSpPr/>
          <p:nvPr/>
        </p:nvGrpSpPr>
        <p:grpSpPr>
          <a:xfrm>
            <a:off x="5784306" y="1744462"/>
            <a:ext cx="1884038" cy="518762"/>
            <a:chOff x="3942823" y="2299349"/>
            <a:chExt cx="1523998" cy="518762"/>
          </a:xfrm>
        </p:grpSpPr>
        <p:sp>
          <p:nvSpPr>
            <p:cNvPr id="133" name="Rectangle 2"/>
            <p:cNvSpPr>
              <a:spLocks noChangeArrowheads="1"/>
            </p:cNvSpPr>
            <p:nvPr/>
          </p:nvSpPr>
          <p:spPr bwMode="auto">
            <a:xfrm>
              <a:off x="3942823" y="2299349"/>
              <a:ext cx="1523998" cy="518762"/>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34" name="Text Box 3"/>
            <p:cNvSpPr txBox="1">
              <a:spLocks noChangeArrowheads="1"/>
            </p:cNvSpPr>
            <p:nvPr/>
          </p:nvSpPr>
          <p:spPr bwMode="auto">
            <a:xfrm>
              <a:off x="4041140" y="2392623"/>
              <a:ext cx="1353673" cy="307777"/>
            </a:xfrm>
            <a:prstGeom prst="rect">
              <a:avLst/>
            </a:prstGeom>
            <a:solidFill>
              <a:srgbClr val="EEB8EA"/>
            </a:solidFill>
            <a:ln w="9525">
              <a:noFill/>
              <a:miter lim="800000"/>
              <a:headEnd/>
              <a:tailEnd/>
            </a:ln>
            <a:effectLst/>
          </p:spPr>
          <p:txBody>
            <a:bodyPr wrap="square">
              <a:spAutoFit/>
            </a:bodyPr>
            <a:lstStyle/>
            <a:p>
              <a:pPr algn="ctr"/>
              <a:r>
                <a:rPr lang="th-TH" sz="1400" b="1" dirty="0">
                  <a:latin typeface="Tahoma" pitchFamily="34" charset="0"/>
                  <a:ea typeface="Tahoma" pitchFamily="34" charset="0"/>
                  <a:cs typeface="Tahoma" pitchFamily="34" charset="0"/>
                </a:rPr>
                <a:t>รัฐมนตรีกระทรวง</a:t>
              </a:r>
            </a:p>
          </p:txBody>
        </p:sp>
      </p:grpSp>
      <p:sp>
        <p:nvSpPr>
          <p:cNvPr id="136" name="Rectangle 2"/>
          <p:cNvSpPr>
            <a:spLocks noChangeArrowheads="1"/>
          </p:cNvSpPr>
          <p:nvPr/>
        </p:nvSpPr>
        <p:spPr bwMode="auto">
          <a:xfrm>
            <a:off x="6948264" y="2407240"/>
            <a:ext cx="1884038" cy="518762"/>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37" name="Text Box 3"/>
          <p:cNvSpPr txBox="1">
            <a:spLocks noChangeArrowheads="1"/>
          </p:cNvSpPr>
          <p:nvPr/>
        </p:nvSpPr>
        <p:spPr bwMode="auto">
          <a:xfrm>
            <a:off x="7069808" y="2531511"/>
            <a:ext cx="1673474" cy="307777"/>
          </a:xfrm>
          <a:prstGeom prst="rect">
            <a:avLst/>
          </a:prstGeom>
          <a:solidFill>
            <a:schemeClr val="accent2">
              <a:lumMod val="40000"/>
              <a:lumOff val="60000"/>
            </a:schemeClr>
          </a:solidFill>
          <a:ln w="9525">
            <a:noFill/>
            <a:miter lim="800000"/>
            <a:headEnd/>
            <a:tailEnd/>
          </a:ln>
          <a:effectLst/>
        </p:spPr>
        <p:txBody>
          <a:bodyPr wrap="square">
            <a:spAutoFit/>
          </a:bodyPr>
          <a:lstStyle/>
          <a:p>
            <a:pPr algn="ctr"/>
            <a:r>
              <a:rPr lang="th-TH" sz="1400" b="1" dirty="0">
                <a:latin typeface="Tahoma" pitchFamily="34" charset="0"/>
                <a:ea typeface="Tahoma" pitchFamily="34" charset="0"/>
                <a:cs typeface="Tahoma" pitchFamily="34" charset="0"/>
              </a:rPr>
              <a:t>ปลัดกระทรวง</a:t>
            </a:r>
          </a:p>
        </p:txBody>
      </p:sp>
      <p:sp>
        <p:nvSpPr>
          <p:cNvPr id="139" name="Striped Right Arrow 138"/>
          <p:cNvSpPr/>
          <p:nvPr/>
        </p:nvSpPr>
        <p:spPr>
          <a:xfrm rot="2166502" flipV="1">
            <a:off x="6296289" y="1515511"/>
            <a:ext cx="303303" cy="32999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0" name="Striped Right Arrow 139"/>
          <p:cNvSpPr/>
          <p:nvPr/>
        </p:nvSpPr>
        <p:spPr>
          <a:xfrm rot="2166502" flipV="1">
            <a:off x="7368944" y="2235591"/>
            <a:ext cx="303303" cy="32999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1" name="Striped Right Arrow 140"/>
          <p:cNvSpPr/>
          <p:nvPr/>
        </p:nvSpPr>
        <p:spPr>
          <a:xfrm flipV="1">
            <a:off x="4988777" y="1141138"/>
            <a:ext cx="303303" cy="32999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3" name="Text Box 3"/>
          <p:cNvSpPr txBox="1">
            <a:spLocks noChangeArrowheads="1"/>
          </p:cNvSpPr>
          <p:nvPr/>
        </p:nvSpPr>
        <p:spPr bwMode="auto">
          <a:xfrm>
            <a:off x="6948264" y="2983304"/>
            <a:ext cx="446136" cy="276999"/>
          </a:xfrm>
          <a:prstGeom prst="rect">
            <a:avLst/>
          </a:prstGeom>
          <a:solidFill>
            <a:schemeClr val="accent2">
              <a:lumMod val="20000"/>
              <a:lumOff val="80000"/>
            </a:schemeClr>
          </a:solidFill>
          <a:ln w="9525">
            <a:solidFill>
              <a:schemeClr val="bg2">
                <a:lumMod val="90000"/>
              </a:schemeClr>
            </a:solidFill>
            <a:miter lim="800000"/>
            <a:headEnd/>
            <a:tailEnd/>
          </a:ln>
          <a:effectLst/>
        </p:spPr>
        <p:txBody>
          <a:bodyPr wrap="square">
            <a:spAutoFit/>
          </a:bodyPr>
          <a:lstStyle/>
          <a:p>
            <a:pPr algn="ctr"/>
            <a:r>
              <a:rPr lang="th-TH" sz="1200" dirty="0">
                <a:latin typeface="Tahoma" pitchFamily="34" charset="0"/>
                <a:ea typeface="Tahoma" pitchFamily="34" charset="0"/>
                <a:cs typeface="Tahoma" pitchFamily="34" charset="0"/>
              </a:rPr>
              <a:t>กรม</a:t>
            </a:r>
          </a:p>
        </p:txBody>
      </p:sp>
      <p:sp>
        <p:nvSpPr>
          <p:cNvPr id="74" name="Text Box 3"/>
          <p:cNvSpPr txBox="1">
            <a:spLocks noChangeArrowheads="1"/>
          </p:cNvSpPr>
          <p:nvPr/>
        </p:nvSpPr>
        <p:spPr bwMode="auto">
          <a:xfrm>
            <a:off x="7438232" y="2983304"/>
            <a:ext cx="446136" cy="276999"/>
          </a:xfrm>
          <a:prstGeom prst="rect">
            <a:avLst/>
          </a:prstGeom>
          <a:solidFill>
            <a:schemeClr val="accent2">
              <a:lumMod val="20000"/>
              <a:lumOff val="80000"/>
            </a:schemeClr>
          </a:solidFill>
          <a:ln w="9525">
            <a:solidFill>
              <a:schemeClr val="bg2">
                <a:lumMod val="90000"/>
              </a:schemeClr>
            </a:solidFill>
            <a:miter lim="800000"/>
            <a:headEnd/>
            <a:tailEnd/>
          </a:ln>
          <a:effectLst/>
        </p:spPr>
        <p:txBody>
          <a:bodyPr wrap="square">
            <a:spAutoFit/>
          </a:bodyPr>
          <a:lstStyle/>
          <a:p>
            <a:pPr algn="ctr"/>
            <a:r>
              <a:rPr lang="th-TH" sz="1200" dirty="0">
                <a:latin typeface="Tahoma" pitchFamily="34" charset="0"/>
                <a:ea typeface="Tahoma" pitchFamily="34" charset="0"/>
                <a:cs typeface="Tahoma" pitchFamily="34" charset="0"/>
              </a:rPr>
              <a:t>กรม</a:t>
            </a:r>
          </a:p>
        </p:txBody>
      </p:sp>
      <p:sp>
        <p:nvSpPr>
          <p:cNvPr id="78" name="Text Box 3"/>
          <p:cNvSpPr txBox="1">
            <a:spLocks noChangeArrowheads="1"/>
          </p:cNvSpPr>
          <p:nvPr/>
        </p:nvSpPr>
        <p:spPr bwMode="auto">
          <a:xfrm>
            <a:off x="7942288" y="2983304"/>
            <a:ext cx="446136" cy="276999"/>
          </a:xfrm>
          <a:prstGeom prst="rect">
            <a:avLst/>
          </a:prstGeom>
          <a:solidFill>
            <a:schemeClr val="accent2">
              <a:lumMod val="20000"/>
              <a:lumOff val="80000"/>
            </a:schemeClr>
          </a:solidFill>
          <a:ln w="9525">
            <a:solidFill>
              <a:schemeClr val="bg2">
                <a:lumMod val="90000"/>
              </a:schemeClr>
            </a:solidFill>
            <a:miter lim="800000"/>
            <a:headEnd/>
            <a:tailEnd/>
          </a:ln>
          <a:effectLst/>
        </p:spPr>
        <p:txBody>
          <a:bodyPr wrap="square">
            <a:spAutoFit/>
          </a:bodyPr>
          <a:lstStyle/>
          <a:p>
            <a:pPr algn="ctr"/>
            <a:r>
              <a:rPr lang="th-TH" sz="1200" dirty="0">
                <a:latin typeface="Tahoma" pitchFamily="34" charset="0"/>
                <a:ea typeface="Tahoma" pitchFamily="34" charset="0"/>
                <a:cs typeface="Tahoma" pitchFamily="34" charset="0"/>
              </a:rPr>
              <a:t>กรม</a:t>
            </a:r>
          </a:p>
        </p:txBody>
      </p:sp>
      <p:sp>
        <p:nvSpPr>
          <p:cNvPr id="79" name="Text Box 3"/>
          <p:cNvSpPr txBox="1">
            <a:spLocks noChangeArrowheads="1"/>
          </p:cNvSpPr>
          <p:nvPr/>
        </p:nvSpPr>
        <p:spPr bwMode="auto">
          <a:xfrm>
            <a:off x="8446344" y="2980689"/>
            <a:ext cx="446136" cy="276999"/>
          </a:xfrm>
          <a:prstGeom prst="rect">
            <a:avLst/>
          </a:prstGeom>
          <a:solidFill>
            <a:schemeClr val="accent2">
              <a:lumMod val="20000"/>
              <a:lumOff val="80000"/>
            </a:schemeClr>
          </a:solidFill>
          <a:ln w="9525">
            <a:solidFill>
              <a:schemeClr val="bg2">
                <a:lumMod val="90000"/>
              </a:schemeClr>
            </a:solidFill>
            <a:miter lim="800000"/>
            <a:headEnd/>
            <a:tailEnd/>
          </a:ln>
          <a:effectLst/>
        </p:spPr>
        <p:txBody>
          <a:bodyPr wrap="square">
            <a:spAutoFit/>
          </a:bodyPr>
          <a:lstStyle/>
          <a:p>
            <a:pPr algn="ctr"/>
            <a:r>
              <a:rPr lang="th-TH" sz="1200" dirty="0">
                <a:latin typeface="Tahoma" pitchFamily="34" charset="0"/>
                <a:ea typeface="Tahoma" pitchFamily="34" charset="0"/>
                <a:cs typeface="Tahoma" pitchFamily="34" charset="0"/>
              </a:rPr>
              <a:t>กรม</a:t>
            </a:r>
          </a:p>
        </p:txBody>
      </p:sp>
      <p:sp>
        <p:nvSpPr>
          <p:cNvPr id="82" name="Text Box 4"/>
          <p:cNvSpPr txBox="1">
            <a:spLocks noChangeArrowheads="1"/>
          </p:cNvSpPr>
          <p:nvPr/>
        </p:nvSpPr>
        <p:spPr bwMode="auto">
          <a:xfrm>
            <a:off x="2339752" y="5978063"/>
            <a:ext cx="1152128" cy="253916"/>
          </a:xfrm>
          <a:prstGeom prst="rect">
            <a:avLst/>
          </a:prstGeom>
          <a:solidFill>
            <a:schemeClr val="bg1"/>
          </a:solidFill>
          <a:ln w="9525">
            <a:solidFill>
              <a:schemeClr val="bg1"/>
            </a:solidFill>
            <a:miter lim="800000"/>
            <a:headEnd/>
            <a:tailEnd/>
          </a:ln>
        </p:spPr>
        <p:txBody>
          <a:bodyPr wrap="square">
            <a:spAutoFit/>
          </a:bodyPr>
          <a:lstStyle/>
          <a:p>
            <a:pPr algn="ctr" eaLnBrk="1" hangingPunct="1"/>
            <a:r>
              <a:rPr lang="th-TH" altLang="th-TH" sz="1050" b="1" dirty="0">
                <a:solidFill>
                  <a:srgbClr val="C00000"/>
                </a:solidFill>
                <a:latin typeface="Tahoma" pitchFamily="34" charset="0"/>
                <a:cs typeface="Tahoma" pitchFamily="34" charset="0"/>
              </a:rPr>
              <a:t>ตามกำหนดเวลา</a:t>
            </a:r>
          </a:p>
        </p:txBody>
      </p:sp>
      <p:sp>
        <p:nvSpPr>
          <p:cNvPr id="85" name="Text Box 4"/>
          <p:cNvSpPr txBox="1">
            <a:spLocks noChangeArrowheads="1"/>
          </p:cNvSpPr>
          <p:nvPr/>
        </p:nvSpPr>
        <p:spPr bwMode="auto">
          <a:xfrm>
            <a:off x="4211960" y="6266095"/>
            <a:ext cx="1152128" cy="253916"/>
          </a:xfrm>
          <a:prstGeom prst="rect">
            <a:avLst/>
          </a:prstGeom>
          <a:solidFill>
            <a:schemeClr val="bg1"/>
          </a:solidFill>
          <a:ln w="9525">
            <a:solidFill>
              <a:schemeClr val="bg1"/>
            </a:solidFill>
            <a:miter lim="800000"/>
            <a:headEnd/>
            <a:tailEnd/>
          </a:ln>
        </p:spPr>
        <p:txBody>
          <a:bodyPr wrap="square">
            <a:spAutoFit/>
          </a:bodyPr>
          <a:lstStyle/>
          <a:p>
            <a:pPr algn="ctr" eaLnBrk="1" hangingPunct="1"/>
            <a:r>
              <a:rPr lang="th-TH" altLang="th-TH" sz="1050" b="1" dirty="0">
                <a:solidFill>
                  <a:srgbClr val="C00000"/>
                </a:solidFill>
                <a:latin typeface="Tahoma" pitchFamily="34" charset="0"/>
                <a:cs typeface="Tahoma" pitchFamily="34" charset="0"/>
              </a:rPr>
              <a:t>ตามกำหนดเวลา</a:t>
            </a:r>
          </a:p>
        </p:txBody>
      </p:sp>
      <p:sp>
        <p:nvSpPr>
          <p:cNvPr id="86" name="Slide Number Placeholder 85"/>
          <p:cNvSpPr>
            <a:spLocks noGrp="1"/>
          </p:cNvSpPr>
          <p:nvPr>
            <p:ph type="sldNum" sz="quarter" idx="12"/>
          </p:nvPr>
        </p:nvSpPr>
        <p:spPr>
          <a:xfrm>
            <a:off x="7086600" y="6492875"/>
            <a:ext cx="2057400" cy="365125"/>
          </a:xfrm>
        </p:spPr>
        <p:txBody>
          <a:bodyPr/>
          <a:lstStyle/>
          <a:p>
            <a:fld id="{616041E8-D1F5-41C1-90EC-7482A2BBCDB0}" type="slidenum">
              <a:rPr lang="th-TH" altLang="th-TH" sz="1400" smtClean="0">
                <a:latin typeface="Tahoma" pitchFamily="34" charset="0"/>
                <a:ea typeface="Tahoma" pitchFamily="34" charset="0"/>
                <a:cs typeface="Tahoma" pitchFamily="34" charset="0"/>
              </a:rPr>
              <a:pPr/>
              <a:t>12</a:t>
            </a:fld>
            <a:endParaRPr lang="th-TH" altLang="th-TH" sz="1400" dirty="0">
              <a:latin typeface="Tahoma" pitchFamily="34" charset="0"/>
              <a:ea typeface="Tahoma" pitchFamily="34" charset="0"/>
              <a:cs typeface="Tahoma" pitchFamily="34" charset="0"/>
            </a:endParaRPr>
          </a:p>
        </p:txBody>
      </p:sp>
      <p:sp>
        <p:nvSpPr>
          <p:cNvPr id="90" name="Text Box 3"/>
          <p:cNvSpPr txBox="1">
            <a:spLocks noChangeArrowheads="1"/>
          </p:cNvSpPr>
          <p:nvPr/>
        </p:nvSpPr>
        <p:spPr bwMode="auto">
          <a:xfrm>
            <a:off x="340124" y="5099970"/>
            <a:ext cx="1641705" cy="307777"/>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th-TH" sz="1400" b="1" spc="-30" dirty="0">
                <a:solidFill>
                  <a:srgbClr val="990000"/>
                </a:solidFill>
                <a:latin typeface="Tahoma" pitchFamily="34" charset="0"/>
                <a:cs typeface="Tahoma" pitchFamily="34" charset="0"/>
              </a:rPr>
              <a:t>กรมประชาสัมพันธ์</a:t>
            </a:r>
            <a:endParaRPr lang="en-US" sz="1400" b="1" spc="-30" dirty="0">
              <a:solidFill>
                <a:srgbClr val="990000"/>
              </a:solidFill>
              <a:latin typeface="Tahoma" pitchFamily="34" charset="0"/>
              <a:cs typeface="Tahoma" pitchFamily="34" charset="0"/>
            </a:endParaRPr>
          </a:p>
        </p:txBody>
      </p:sp>
      <p:sp>
        <p:nvSpPr>
          <p:cNvPr id="92" name="Text Box 3"/>
          <p:cNvSpPr txBox="1">
            <a:spLocks noChangeArrowheads="1"/>
          </p:cNvSpPr>
          <p:nvPr/>
        </p:nvSpPr>
        <p:spPr bwMode="auto">
          <a:xfrm>
            <a:off x="517897" y="1469618"/>
            <a:ext cx="1641705" cy="280620"/>
          </a:xfrm>
          <a:prstGeom prst="rect">
            <a:avLst/>
          </a:prstGeom>
          <a:solidFill>
            <a:schemeClr val="accent2">
              <a:lumMod val="40000"/>
              <a:lumOff val="60000"/>
            </a:schemeClr>
          </a:solidFill>
          <a:ln w="9525">
            <a:noFill/>
            <a:miter lim="800000"/>
            <a:headEnd/>
            <a:tailEnd/>
          </a:ln>
          <a:effectLst/>
        </p:spPr>
        <p:txBody>
          <a:bodyPr>
            <a:spAutoFit/>
          </a:bodyPr>
          <a:lstStyle/>
          <a:p>
            <a:pPr algn="ctr" eaLnBrk="1" hangingPunct="1">
              <a:spcBef>
                <a:spcPct val="50000"/>
              </a:spcBef>
              <a:defRPr/>
            </a:pPr>
            <a:r>
              <a:rPr lang="th-TH" sz="1400" b="1" dirty="0">
                <a:solidFill>
                  <a:srgbClr val="990000"/>
                </a:solidFill>
                <a:latin typeface="Tahoma" pitchFamily="34" charset="0"/>
                <a:cs typeface="Tahoma" pitchFamily="34" charset="0"/>
              </a:rPr>
              <a:t>สำนักโฆษก</a:t>
            </a:r>
            <a:endParaRPr lang="en-US" sz="1400" b="1" dirty="0">
              <a:solidFill>
                <a:srgbClr val="990000"/>
              </a:solidFill>
              <a:latin typeface="Tahoma" pitchFamily="34" charset="0"/>
              <a:cs typeface="Tahoma" pitchFamily="34" charset="0"/>
            </a:endParaRPr>
          </a:p>
        </p:txBody>
      </p:sp>
      <p:sp>
        <p:nvSpPr>
          <p:cNvPr id="94" name="Text Box 3"/>
          <p:cNvSpPr txBox="1">
            <a:spLocks noChangeArrowheads="1"/>
          </p:cNvSpPr>
          <p:nvPr/>
        </p:nvSpPr>
        <p:spPr bwMode="auto">
          <a:xfrm>
            <a:off x="479374" y="2009520"/>
            <a:ext cx="1641705" cy="307777"/>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en-US" sz="1400" b="1" spc="-30" dirty="0">
                <a:solidFill>
                  <a:srgbClr val="990000"/>
                </a:solidFill>
                <a:latin typeface="Tahoma" pitchFamily="34" charset="0"/>
                <a:cs typeface="Tahoma" pitchFamily="34" charset="0"/>
              </a:rPr>
              <a:t>PMOC</a:t>
            </a:r>
          </a:p>
        </p:txBody>
      </p:sp>
      <p:sp>
        <p:nvSpPr>
          <p:cNvPr id="149" name="Text Box 3"/>
          <p:cNvSpPr txBox="1">
            <a:spLocks noChangeArrowheads="1"/>
          </p:cNvSpPr>
          <p:nvPr/>
        </p:nvSpPr>
        <p:spPr bwMode="auto">
          <a:xfrm>
            <a:off x="492524" y="2599729"/>
            <a:ext cx="1641705" cy="307777"/>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th-TH" sz="1400" b="1" spc="-30" dirty="0">
                <a:solidFill>
                  <a:srgbClr val="990000"/>
                </a:solidFill>
                <a:latin typeface="Tahoma" pitchFamily="34" charset="0"/>
                <a:cs typeface="Tahoma" pitchFamily="34" charset="0"/>
              </a:rPr>
              <a:t>กรมประชาสัมพันธ์</a:t>
            </a:r>
            <a:endParaRPr lang="en-US" sz="1400" b="1" spc="-30" dirty="0">
              <a:solidFill>
                <a:srgbClr val="990000"/>
              </a:solidFill>
              <a:latin typeface="Tahoma" pitchFamily="34" charset="0"/>
              <a:cs typeface="Tahoma" pitchFamily="34" charset="0"/>
            </a:endParaRPr>
          </a:p>
        </p:txBody>
      </p:sp>
      <p:sp>
        <p:nvSpPr>
          <p:cNvPr id="151" name="Rectangle 150"/>
          <p:cNvSpPr/>
          <p:nvPr/>
        </p:nvSpPr>
        <p:spPr bwMode="auto">
          <a:xfrm>
            <a:off x="403920" y="1238419"/>
            <a:ext cx="1872208" cy="1830541"/>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sp>
        <p:nvSpPr>
          <p:cNvPr id="152" name="Striped Right Arrow 122"/>
          <p:cNvSpPr/>
          <p:nvPr/>
        </p:nvSpPr>
        <p:spPr>
          <a:xfrm>
            <a:off x="2411760" y="4647803"/>
            <a:ext cx="360040" cy="43204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01" name="Rectangle 2"/>
          <p:cNvSpPr>
            <a:spLocks noChangeArrowheads="1"/>
          </p:cNvSpPr>
          <p:nvPr/>
        </p:nvSpPr>
        <p:spPr bwMode="auto">
          <a:xfrm>
            <a:off x="477069" y="1431827"/>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02" name="Rectangle 2"/>
          <p:cNvSpPr>
            <a:spLocks noChangeArrowheads="1"/>
          </p:cNvSpPr>
          <p:nvPr/>
        </p:nvSpPr>
        <p:spPr bwMode="auto">
          <a:xfrm>
            <a:off x="452686" y="1979315"/>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05" name="Rectangle 2"/>
          <p:cNvSpPr>
            <a:spLocks noChangeArrowheads="1"/>
          </p:cNvSpPr>
          <p:nvPr/>
        </p:nvSpPr>
        <p:spPr bwMode="auto">
          <a:xfrm>
            <a:off x="448494" y="2564904"/>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06" name="Rectangle 2"/>
          <p:cNvSpPr>
            <a:spLocks noChangeArrowheads="1"/>
          </p:cNvSpPr>
          <p:nvPr/>
        </p:nvSpPr>
        <p:spPr bwMode="auto">
          <a:xfrm>
            <a:off x="333053" y="3861048"/>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07" name="Rectangle 2"/>
          <p:cNvSpPr>
            <a:spLocks noChangeArrowheads="1"/>
          </p:cNvSpPr>
          <p:nvPr/>
        </p:nvSpPr>
        <p:spPr bwMode="auto">
          <a:xfrm>
            <a:off x="304478" y="4465687"/>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108" name="Rectangle 2"/>
          <p:cNvSpPr>
            <a:spLocks noChangeArrowheads="1"/>
          </p:cNvSpPr>
          <p:nvPr/>
        </p:nvSpPr>
        <p:spPr bwMode="auto">
          <a:xfrm>
            <a:off x="294953" y="5066134"/>
            <a:ext cx="1728192" cy="360040"/>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Tree>
    <p:extLst>
      <p:ext uri="{BB962C8B-B14F-4D97-AF65-F5344CB8AC3E}">
        <p14:creationId xmlns:p14="http://schemas.microsoft.com/office/powerpoint/2010/main" val="5974165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1797" name="Title 1"/>
          <p:cNvSpPr txBox="1">
            <a:spLocks/>
          </p:cNvSpPr>
          <p:nvPr/>
        </p:nvSpPr>
        <p:spPr bwMode="auto">
          <a:xfrm>
            <a:off x="166688" y="138698"/>
            <a:ext cx="8293744" cy="553998"/>
          </a:xfrm>
          <a:prstGeom prst="rect">
            <a:avLst/>
          </a:prstGeom>
          <a:noFill/>
          <a:ln w="9525">
            <a:noFill/>
            <a:miter lim="800000"/>
            <a:headEnd/>
            <a:tailEnd/>
          </a:ln>
        </p:spPr>
        <p:txBody>
          <a:bodyPr wrap="square" anchor="ctr">
            <a:spAutoFit/>
          </a:bodyPr>
          <a:lstStyle/>
          <a:p>
            <a:r>
              <a:rPr lang="th-TH" altLang="th-TH" sz="1800" b="1" dirty="0" smtClean="0">
                <a:solidFill>
                  <a:prstClr val="black"/>
                </a:solidFill>
                <a:latin typeface="Tahoma" pitchFamily="34" charset="0"/>
                <a:cs typeface="Tahoma" pitchFamily="34" charset="0"/>
              </a:rPr>
              <a:t>ระบบของการ</a:t>
            </a:r>
            <a:r>
              <a:rPr lang="th-TH" altLang="th-TH" sz="1800" b="1" dirty="0">
                <a:solidFill>
                  <a:prstClr val="black"/>
                </a:solidFill>
                <a:latin typeface="Tahoma" pitchFamily="34" charset="0"/>
                <a:cs typeface="Tahoma" pitchFamily="34" charset="0"/>
              </a:rPr>
              <a:t>ชี้แจงประเด็นข่าวที่ทันต่อ</a:t>
            </a:r>
            <a:r>
              <a:rPr lang="th-TH" altLang="th-TH" sz="1800" b="1" dirty="0" smtClean="0">
                <a:solidFill>
                  <a:prstClr val="black"/>
                </a:solidFill>
                <a:latin typeface="Tahoma" pitchFamily="34" charset="0"/>
                <a:cs typeface="Tahoma" pitchFamily="34" charset="0"/>
              </a:rPr>
              <a:t>สถานการณ์ของส่วนราชการ</a:t>
            </a:r>
            <a:endParaRPr lang="th-TH" altLang="th-TH" sz="1800" b="1" dirty="0">
              <a:solidFill>
                <a:prstClr val="black"/>
              </a:solidFill>
              <a:latin typeface="Tahoma" pitchFamily="34" charset="0"/>
              <a:cs typeface="Tahoma" pitchFamily="34" charset="0"/>
            </a:endParaRPr>
          </a:p>
          <a:p>
            <a:endParaRPr lang="th-TH" altLang="th-TH" sz="1200" b="1" dirty="0">
              <a:solidFill>
                <a:prstClr val="black"/>
              </a:solidFill>
              <a:latin typeface="Tahoma" pitchFamily="34" charset="0"/>
              <a:cs typeface="Tahoma" pitchFamily="34" charset="0"/>
            </a:endParaRPr>
          </a:p>
        </p:txBody>
      </p:sp>
      <p:sp>
        <p:nvSpPr>
          <p:cNvPr id="56" name="Rectangle 55"/>
          <p:cNvSpPr/>
          <p:nvPr/>
        </p:nvSpPr>
        <p:spPr bwMode="auto">
          <a:xfrm>
            <a:off x="251520" y="1409127"/>
            <a:ext cx="1872208" cy="126267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4" name="Text Box 3"/>
          <p:cNvSpPr txBox="1">
            <a:spLocks noChangeArrowheads="1"/>
          </p:cNvSpPr>
          <p:nvPr/>
        </p:nvSpPr>
        <p:spPr bwMode="auto">
          <a:xfrm>
            <a:off x="378648" y="1608917"/>
            <a:ext cx="1641705" cy="280620"/>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th-TH" sz="1400" b="1" dirty="0">
                <a:solidFill>
                  <a:srgbClr val="990000"/>
                </a:solidFill>
                <a:latin typeface="Tahoma" pitchFamily="34" charset="0"/>
                <a:cs typeface="Tahoma" pitchFamily="34" charset="0"/>
              </a:rPr>
              <a:t>สำนักโฆษก</a:t>
            </a:r>
            <a:endParaRPr lang="en-US" sz="1400" b="1" dirty="0">
              <a:solidFill>
                <a:srgbClr val="990000"/>
              </a:solidFill>
              <a:latin typeface="Tahoma" pitchFamily="34" charset="0"/>
              <a:cs typeface="Tahoma" pitchFamily="34" charset="0"/>
            </a:endParaRPr>
          </a:p>
        </p:txBody>
      </p:sp>
      <p:sp>
        <p:nvSpPr>
          <p:cNvPr id="33" name="Text Box 3"/>
          <p:cNvSpPr txBox="1">
            <a:spLocks noChangeArrowheads="1"/>
          </p:cNvSpPr>
          <p:nvPr/>
        </p:nvSpPr>
        <p:spPr bwMode="auto">
          <a:xfrm>
            <a:off x="340125" y="2205661"/>
            <a:ext cx="1641705" cy="307777"/>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en-US" sz="1400" b="1" spc="-30" dirty="0">
                <a:solidFill>
                  <a:srgbClr val="990000"/>
                </a:solidFill>
                <a:latin typeface="Tahoma" pitchFamily="34" charset="0"/>
                <a:cs typeface="Tahoma" pitchFamily="34" charset="0"/>
              </a:rPr>
              <a:t>PMOC</a:t>
            </a:r>
          </a:p>
        </p:txBody>
      </p:sp>
      <p:sp>
        <p:nvSpPr>
          <p:cNvPr id="36" name="Text Box 4"/>
          <p:cNvSpPr txBox="1">
            <a:spLocks noChangeArrowheads="1"/>
          </p:cNvSpPr>
          <p:nvPr/>
        </p:nvSpPr>
        <p:spPr bwMode="auto">
          <a:xfrm>
            <a:off x="2726901" y="774215"/>
            <a:ext cx="1728192" cy="577081"/>
          </a:xfrm>
          <a:prstGeom prst="rect">
            <a:avLst/>
          </a:prstGeom>
          <a:solidFill>
            <a:schemeClr val="accent1">
              <a:lumMod val="60000"/>
              <a:lumOff val="40000"/>
            </a:schemeClr>
          </a:solidFill>
          <a:ln>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h-TH" altLang="th-TH" sz="1050" b="1" dirty="0" smtClean="0">
                <a:solidFill>
                  <a:prstClr val="black"/>
                </a:solidFill>
                <a:latin typeface="Tahoma" pitchFamily="34" charset="0"/>
                <a:cs typeface="Tahoma" pitchFamily="34" charset="0"/>
              </a:rPr>
              <a:t>วิเคราะห์ประเด็นข่าว </a:t>
            </a:r>
            <a:br>
              <a:rPr lang="th-TH" altLang="th-TH" sz="1050" b="1" dirty="0" smtClean="0">
                <a:solidFill>
                  <a:prstClr val="black"/>
                </a:solidFill>
                <a:latin typeface="Tahoma" pitchFamily="34" charset="0"/>
                <a:cs typeface="Tahoma" pitchFamily="34" charset="0"/>
              </a:rPr>
            </a:br>
            <a:r>
              <a:rPr lang="en-US" altLang="th-TH" sz="1050" b="1" dirty="0" smtClean="0">
                <a:solidFill>
                  <a:prstClr val="black"/>
                </a:solidFill>
                <a:latin typeface="Tahoma" pitchFamily="34" charset="0"/>
                <a:cs typeface="Tahoma" pitchFamily="34" charset="0"/>
              </a:rPr>
              <a:t>Hot Issue </a:t>
            </a:r>
            <a:r>
              <a:rPr lang="th-TH" altLang="th-TH" sz="1050" b="1" dirty="0" smtClean="0">
                <a:solidFill>
                  <a:prstClr val="black"/>
                </a:solidFill>
                <a:latin typeface="Tahoma" pitchFamily="34" charset="0"/>
                <a:cs typeface="Tahoma" pitchFamily="34" charset="0"/>
              </a:rPr>
              <a:t>ในแต่ละวันจากแหล่งข่าว</a:t>
            </a:r>
            <a:endParaRPr lang="th-TH" altLang="th-TH" sz="1050" b="1" dirty="0">
              <a:solidFill>
                <a:prstClr val="black"/>
              </a:solidFill>
              <a:latin typeface="Tahoma" pitchFamily="34" charset="0"/>
              <a:cs typeface="Tahoma" pitchFamily="34" charset="0"/>
            </a:endParaRPr>
          </a:p>
        </p:txBody>
      </p:sp>
      <p:grpSp>
        <p:nvGrpSpPr>
          <p:cNvPr id="7" name="Group 44"/>
          <p:cNvGrpSpPr/>
          <p:nvPr/>
        </p:nvGrpSpPr>
        <p:grpSpPr>
          <a:xfrm>
            <a:off x="2987824" y="1483782"/>
            <a:ext cx="1187343" cy="2161242"/>
            <a:chOff x="2826815" y="2533610"/>
            <a:chExt cx="1551189" cy="2370393"/>
          </a:xfrm>
          <a:solidFill>
            <a:schemeClr val="accent4">
              <a:lumMod val="40000"/>
              <a:lumOff val="60000"/>
            </a:schemeClr>
          </a:solidFill>
        </p:grpSpPr>
        <p:sp>
          <p:nvSpPr>
            <p:cNvPr id="40" name="Text Box 4"/>
            <p:cNvSpPr txBox="1">
              <a:spLocks noChangeArrowheads="1"/>
            </p:cNvSpPr>
            <p:nvPr/>
          </p:nvSpPr>
          <p:spPr bwMode="auto">
            <a:xfrm>
              <a:off x="2865834" y="4285722"/>
              <a:ext cx="1512170" cy="618281"/>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square" anchor="ctr">
              <a:noAutofit/>
            </a:bodyPr>
            <a:lstStyle/>
            <a:p>
              <a:pPr>
                <a:buFont typeface="Arial" panose="020B0604020202020204" pitchFamily="34" charset="0"/>
                <a:buChar char="•"/>
              </a:pPr>
              <a:r>
                <a:rPr lang="th-TH" altLang="th-TH" sz="1400" b="1" dirty="0" smtClean="0">
                  <a:solidFill>
                    <a:prstClr val="black"/>
                  </a:solidFill>
                  <a:latin typeface="Tahoma" pitchFamily="34" charset="0"/>
                  <a:cs typeface="Tahoma" pitchFamily="34" charset="0"/>
                </a:rPr>
                <a:t> </a:t>
              </a:r>
              <a:r>
                <a:rPr lang="th-TH" altLang="th-TH" sz="1200" b="1" dirty="0" smtClean="0">
                  <a:solidFill>
                    <a:prstClr val="black"/>
                  </a:solidFill>
                  <a:latin typeface="Tahoma" pitchFamily="34" charset="0"/>
                  <a:cs typeface="Tahoma" pitchFamily="34" charset="0"/>
                </a:rPr>
                <a:t>โทรทัศน์</a:t>
              </a:r>
            </a:p>
            <a:p>
              <a:pPr>
                <a:buFont typeface="Arial" panose="020B0604020202020204" pitchFamily="34" charset="0"/>
                <a:buChar char="•"/>
              </a:pPr>
              <a:r>
                <a:rPr lang="th-TH" altLang="th-TH" sz="1200" b="1" dirty="0" smtClean="0">
                  <a:solidFill>
                    <a:prstClr val="black"/>
                  </a:solidFill>
                  <a:latin typeface="Tahoma" pitchFamily="34" charset="0"/>
                  <a:cs typeface="Tahoma" pitchFamily="34" charset="0"/>
                </a:rPr>
                <a:t> วิทยุ</a:t>
              </a:r>
              <a:endParaRPr lang="th-TH" altLang="th-TH" sz="1200" b="1" dirty="0">
                <a:solidFill>
                  <a:prstClr val="black"/>
                </a:solidFill>
                <a:latin typeface="Tahoma" pitchFamily="34" charset="0"/>
                <a:cs typeface="Tahoma" pitchFamily="34" charset="0"/>
              </a:endParaRPr>
            </a:p>
          </p:txBody>
        </p:sp>
        <p:sp>
          <p:nvSpPr>
            <p:cNvPr id="39" name="Text Box 4"/>
            <p:cNvSpPr txBox="1">
              <a:spLocks noChangeArrowheads="1"/>
            </p:cNvSpPr>
            <p:nvPr/>
          </p:nvSpPr>
          <p:spPr bwMode="auto">
            <a:xfrm>
              <a:off x="2826815" y="2533610"/>
              <a:ext cx="1512168" cy="1185745"/>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wrap="square" anchor="ctr">
              <a:noAutofit/>
            </a:bodyPr>
            <a:lstStyle/>
            <a:p>
              <a:pPr>
                <a:buFont typeface="Arial" panose="020B0604020202020204" pitchFamily="34" charset="0"/>
                <a:buChar char="•"/>
              </a:pPr>
              <a:r>
                <a:rPr lang="en-US" altLang="th-TH" sz="1400" b="1" dirty="0" smtClean="0">
                  <a:solidFill>
                    <a:prstClr val="black"/>
                  </a:solidFill>
                  <a:latin typeface="Tahoma" pitchFamily="34" charset="0"/>
                  <a:cs typeface="Tahoma" pitchFamily="34" charset="0"/>
                </a:rPr>
                <a:t> </a:t>
              </a:r>
              <a:r>
                <a:rPr lang="en-US" altLang="th-TH" sz="1200" b="1" dirty="0" smtClean="0">
                  <a:solidFill>
                    <a:prstClr val="black"/>
                  </a:solidFill>
                  <a:latin typeface="Tahoma" pitchFamily="34" charset="0"/>
                  <a:cs typeface="Tahoma" pitchFamily="34" charset="0"/>
                </a:rPr>
                <a:t>Social </a:t>
              </a:r>
              <a:br>
                <a:rPr lang="en-US" altLang="th-TH" sz="1200" b="1" dirty="0" smtClean="0">
                  <a:solidFill>
                    <a:prstClr val="black"/>
                  </a:solidFill>
                  <a:latin typeface="Tahoma" pitchFamily="34" charset="0"/>
                  <a:cs typeface="Tahoma" pitchFamily="34" charset="0"/>
                </a:rPr>
              </a:br>
              <a:r>
                <a:rPr lang="en-US" altLang="th-TH" sz="1200" b="1" dirty="0" smtClean="0">
                  <a:solidFill>
                    <a:prstClr val="black"/>
                  </a:solidFill>
                  <a:latin typeface="Tahoma" pitchFamily="34" charset="0"/>
                  <a:cs typeface="Tahoma" pitchFamily="34" charset="0"/>
                </a:rPr>
                <a:t>  Media</a:t>
              </a:r>
            </a:p>
            <a:p>
              <a:pPr>
                <a:buFont typeface="Arial" panose="020B0604020202020204" pitchFamily="34" charset="0"/>
                <a:buChar char="•"/>
              </a:pPr>
              <a:r>
                <a:rPr lang="th-TH" altLang="th-TH" sz="1200" b="1" dirty="0" smtClean="0">
                  <a:solidFill>
                    <a:prstClr val="black"/>
                  </a:solidFill>
                  <a:latin typeface="Tahoma" pitchFamily="34" charset="0"/>
                  <a:cs typeface="Tahoma" pitchFamily="34" charset="0"/>
                </a:rPr>
                <a:t> หนังสือ</a:t>
              </a:r>
              <a:br>
                <a:rPr lang="th-TH" altLang="th-TH" sz="1200" b="1" dirty="0" smtClean="0">
                  <a:solidFill>
                    <a:prstClr val="black"/>
                  </a:solidFill>
                  <a:latin typeface="Tahoma" pitchFamily="34" charset="0"/>
                  <a:cs typeface="Tahoma" pitchFamily="34" charset="0"/>
                </a:rPr>
              </a:br>
              <a:r>
                <a:rPr lang="th-TH" altLang="th-TH" sz="1200" b="1" dirty="0" smtClean="0">
                  <a:solidFill>
                    <a:prstClr val="black"/>
                  </a:solidFill>
                  <a:latin typeface="Tahoma" pitchFamily="34" charset="0"/>
                  <a:cs typeface="Tahoma" pitchFamily="34" charset="0"/>
                </a:rPr>
                <a:t>  พิมพ์</a:t>
              </a:r>
              <a:endParaRPr lang="th-TH" altLang="th-TH" sz="1200" b="1" dirty="0">
                <a:solidFill>
                  <a:prstClr val="black"/>
                </a:solidFill>
                <a:latin typeface="Tahoma" pitchFamily="34" charset="0"/>
                <a:cs typeface="Tahoma" pitchFamily="34" charset="0"/>
              </a:endParaRPr>
            </a:p>
          </p:txBody>
        </p:sp>
      </p:grpSp>
      <p:sp>
        <p:nvSpPr>
          <p:cNvPr id="51" name="Text Box 4"/>
          <p:cNvSpPr txBox="1">
            <a:spLocks noChangeArrowheads="1"/>
          </p:cNvSpPr>
          <p:nvPr/>
        </p:nvSpPr>
        <p:spPr bwMode="auto">
          <a:xfrm>
            <a:off x="5386613" y="1603684"/>
            <a:ext cx="3314761" cy="1200329"/>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square">
            <a:spAutoFit/>
          </a:bodyPr>
          <a:lstStyle/>
          <a:p>
            <a:r>
              <a:rPr lang="th-TH" altLang="th-TH" sz="1200" b="1" dirty="0" smtClean="0">
                <a:solidFill>
                  <a:prstClr val="black"/>
                </a:solidFill>
                <a:latin typeface="Tahoma" pitchFamily="34" charset="0"/>
                <a:cs typeface="Tahoma" pitchFamily="34" charset="0"/>
              </a:rPr>
              <a:t>วิเคราะห์เชิงบูรณาการคัดเลือกประเด็นข่าว</a:t>
            </a:r>
            <a:r>
              <a:rPr lang="en-US" altLang="th-TH" sz="1200" b="1" dirty="0">
                <a:solidFill>
                  <a:prstClr val="black"/>
                </a:solidFill>
                <a:latin typeface="Tahoma" pitchFamily="34" charset="0"/>
                <a:cs typeface="Tahoma" pitchFamily="34" charset="0"/>
              </a:rPr>
              <a:t> Hot Issue </a:t>
            </a:r>
            <a:r>
              <a:rPr lang="th-TH" altLang="th-TH" sz="1200" b="1" dirty="0" smtClean="0">
                <a:solidFill>
                  <a:prstClr val="black"/>
                </a:solidFill>
                <a:latin typeface="Tahoma" pitchFamily="34" charset="0"/>
                <a:cs typeface="Tahoma" pitchFamily="34" charset="0"/>
              </a:rPr>
              <a:t>ของ </a:t>
            </a:r>
            <a:r>
              <a:rPr lang="en-US" altLang="th-TH" sz="1200" b="1" dirty="0" smtClean="0">
                <a:solidFill>
                  <a:prstClr val="black"/>
                </a:solidFill>
                <a:latin typeface="Tahoma" pitchFamily="34" charset="0"/>
                <a:cs typeface="Tahoma" pitchFamily="34" charset="0"/>
              </a:rPr>
              <a:t>3 </a:t>
            </a:r>
            <a:r>
              <a:rPr lang="th-TH" altLang="th-TH" sz="1200" b="1" dirty="0" smtClean="0">
                <a:solidFill>
                  <a:prstClr val="black"/>
                </a:solidFill>
                <a:latin typeface="Tahoma" pitchFamily="34" charset="0"/>
                <a:cs typeface="Tahoma" pitchFamily="34" charset="0"/>
              </a:rPr>
              <a:t>หน่วยงาน </a:t>
            </a:r>
          </a:p>
          <a:p>
            <a:pPr marL="285750" indent="-285750">
              <a:buFont typeface="Arial" panose="020B0604020202020204" pitchFamily="34" charset="0"/>
              <a:buChar char="•"/>
            </a:pPr>
            <a:r>
              <a:rPr lang="th-TH" altLang="th-TH" sz="1200" dirty="0" smtClean="0">
                <a:solidFill>
                  <a:prstClr val="black"/>
                </a:solidFill>
                <a:latin typeface="Tahoma" pitchFamily="34" charset="0"/>
                <a:cs typeface="Tahoma" pitchFamily="34" charset="0"/>
              </a:rPr>
              <a:t>ประเด็นข่าวที่ต้องการให้ชี้แจง</a:t>
            </a:r>
          </a:p>
          <a:p>
            <a:pPr marL="285750" indent="-285750">
              <a:buFont typeface="Arial" panose="020B0604020202020204" pitchFamily="34" charset="0"/>
              <a:buChar char="•"/>
            </a:pPr>
            <a:r>
              <a:rPr lang="th-TH" altLang="th-TH" sz="1200" dirty="0" smtClean="0">
                <a:solidFill>
                  <a:prstClr val="black"/>
                </a:solidFill>
                <a:latin typeface="Tahoma" pitchFamily="34" charset="0"/>
                <a:cs typeface="Tahoma" pitchFamily="34" charset="0"/>
              </a:rPr>
              <a:t>ระยะเวลาในการชี้แจงประเด็นข่าวตามความเหมาะสมกับสถานการณ์</a:t>
            </a:r>
          </a:p>
          <a:p>
            <a:pPr marL="285750" indent="-285750">
              <a:buFont typeface="Arial" panose="020B0604020202020204" pitchFamily="34" charset="0"/>
              <a:buChar char="•"/>
            </a:pPr>
            <a:r>
              <a:rPr lang="th-TH" altLang="th-TH" sz="1200" dirty="0" smtClean="0">
                <a:solidFill>
                  <a:prstClr val="black"/>
                </a:solidFill>
                <a:latin typeface="Tahoma" pitchFamily="34" charset="0"/>
                <a:cs typeface="Tahoma" pitchFamily="34" charset="0"/>
              </a:rPr>
              <a:t>หน่วยงานที่คาดว่าจะเกี่ยวข้อง</a:t>
            </a:r>
            <a:endParaRPr lang="en-US" altLang="th-TH" sz="1200" dirty="0" smtClean="0">
              <a:solidFill>
                <a:prstClr val="black"/>
              </a:solidFill>
              <a:latin typeface="Tahoma" pitchFamily="34" charset="0"/>
              <a:cs typeface="Tahoma" pitchFamily="34" charset="0"/>
            </a:endParaRPr>
          </a:p>
        </p:txBody>
      </p:sp>
      <p:sp>
        <p:nvSpPr>
          <p:cNvPr id="52" name="Rectangle 51"/>
          <p:cNvSpPr/>
          <p:nvPr/>
        </p:nvSpPr>
        <p:spPr bwMode="auto">
          <a:xfrm>
            <a:off x="5104255" y="1520676"/>
            <a:ext cx="3672408" cy="1928245"/>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90" name="Text Box 3"/>
          <p:cNvSpPr txBox="1">
            <a:spLocks noChangeArrowheads="1"/>
          </p:cNvSpPr>
          <p:nvPr/>
        </p:nvSpPr>
        <p:spPr bwMode="auto">
          <a:xfrm>
            <a:off x="340124" y="3201495"/>
            <a:ext cx="1641705" cy="307777"/>
          </a:xfrm>
          <a:prstGeom prst="rect">
            <a:avLst/>
          </a:prstGeom>
          <a:solidFill>
            <a:schemeClr val="accent2">
              <a:lumMod val="40000"/>
              <a:lumOff val="60000"/>
            </a:schemeClr>
          </a:solidFill>
          <a:ln w="9525">
            <a:noFill/>
            <a:miter lim="800000"/>
            <a:headEnd/>
            <a:tailEnd/>
          </a:ln>
          <a:effectLst/>
        </p:spPr>
        <p:txBody>
          <a:bodyPr>
            <a:spAutoFit/>
          </a:bodyPr>
          <a:lstStyle/>
          <a:p>
            <a:pPr algn="ctr">
              <a:spcBef>
                <a:spcPct val="50000"/>
              </a:spcBef>
              <a:defRPr/>
            </a:pPr>
            <a:r>
              <a:rPr lang="th-TH" sz="1400" b="1" spc="-30" dirty="0">
                <a:solidFill>
                  <a:srgbClr val="990000"/>
                </a:solidFill>
                <a:latin typeface="Tahoma" pitchFamily="34" charset="0"/>
                <a:cs typeface="Tahoma" pitchFamily="34" charset="0"/>
              </a:rPr>
              <a:t>กรมประชาสัมพันธ์</a:t>
            </a:r>
            <a:endParaRPr lang="en-US" sz="1400" b="1" spc="-30" dirty="0">
              <a:solidFill>
                <a:srgbClr val="990000"/>
              </a:solidFill>
              <a:latin typeface="Tahoma" pitchFamily="34" charset="0"/>
              <a:cs typeface="Tahoma" pitchFamily="34" charset="0"/>
            </a:endParaRPr>
          </a:p>
        </p:txBody>
      </p:sp>
      <p:sp>
        <p:nvSpPr>
          <p:cNvPr id="152" name="Striped Right Arrow 122"/>
          <p:cNvSpPr/>
          <p:nvPr/>
        </p:nvSpPr>
        <p:spPr>
          <a:xfrm>
            <a:off x="2381375" y="1824442"/>
            <a:ext cx="360040" cy="43204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106" name="Rectangle 2"/>
          <p:cNvSpPr>
            <a:spLocks noChangeArrowheads="1"/>
          </p:cNvSpPr>
          <p:nvPr/>
        </p:nvSpPr>
        <p:spPr bwMode="auto">
          <a:xfrm>
            <a:off x="333053" y="1560241"/>
            <a:ext cx="1728192" cy="360040"/>
          </a:xfrm>
          <a:prstGeom prst="rect">
            <a:avLst/>
          </a:prstGeom>
          <a:noFill/>
          <a:ln w="38100" cap="rnd">
            <a:solidFill>
              <a:schemeClr val="tx1"/>
            </a:solidFill>
            <a:prstDash val="sysDot"/>
            <a:miter lim="800000"/>
            <a:headEnd/>
            <a:tailEnd/>
          </a:ln>
        </p:spPr>
        <p:txBody>
          <a:bodyPr wrap="none" anchor="ctr"/>
          <a:lstStyle/>
          <a:p>
            <a:endParaRPr lang="en-US" altLang="th-TH" sz="1600">
              <a:solidFill>
                <a:srgbClr val="000000"/>
              </a:solidFill>
              <a:latin typeface="Tahoma" pitchFamily="34" charset="0"/>
              <a:cs typeface="DilleniaUPC" pitchFamily="18" charset="-34"/>
            </a:endParaRPr>
          </a:p>
        </p:txBody>
      </p:sp>
      <p:sp>
        <p:nvSpPr>
          <p:cNvPr id="107" name="Rectangle 2"/>
          <p:cNvSpPr>
            <a:spLocks noChangeArrowheads="1"/>
          </p:cNvSpPr>
          <p:nvPr/>
        </p:nvSpPr>
        <p:spPr bwMode="auto">
          <a:xfrm>
            <a:off x="304478" y="2164880"/>
            <a:ext cx="1728192" cy="360040"/>
          </a:xfrm>
          <a:prstGeom prst="rect">
            <a:avLst/>
          </a:prstGeom>
          <a:noFill/>
          <a:ln w="38100" cap="rnd">
            <a:solidFill>
              <a:schemeClr val="tx1"/>
            </a:solidFill>
            <a:prstDash val="sysDot"/>
            <a:miter lim="800000"/>
            <a:headEnd/>
            <a:tailEnd/>
          </a:ln>
        </p:spPr>
        <p:txBody>
          <a:bodyPr wrap="none" anchor="ctr"/>
          <a:lstStyle/>
          <a:p>
            <a:endParaRPr lang="en-US" altLang="th-TH" sz="1600">
              <a:solidFill>
                <a:srgbClr val="000000"/>
              </a:solidFill>
              <a:latin typeface="Tahoma" pitchFamily="34" charset="0"/>
              <a:cs typeface="DilleniaUPC" pitchFamily="18" charset="-34"/>
            </a:endParaRPr>
          </a:p>
        </p:txBody>
      </p:sp>
      <p:sp>
        <p:nvSpPr>
          <p:cNvPr id="108" name="Rectangle 2"/>
          <p:cNvSpPr>
            <a:spLocks noChangeArrowheads="1"/>
          </p:cNvSpPr>
          <p:nvPr/>
        </p:nvSpPr>
        <p:spPr bwMode="auto">
          <a:xfrm>
            <a:off x="294953" y="3167659"/>
            <a:ext cx="1728192" cy="360040"/>
          </a:xfrm>
          <a:prstGeom prst="rect">
            <a:avLst/>
          </a:prstGeom>
          <a:noFill/>
          <a:ln w="38100" cap="rnd">
            <a:solidFill>
              <a:schemeClr val="tx1"/>
            </a:solidFill>
            <a:prstDash val="sysDot"/>
            <a:miter lim="800000"/>
            <a:headEnd/>
            <a:tailEnd/>
          </a:ln>
        </p:spPr>
        <p:txBody>
          <a:bodyPr wrap="none" anchor="ctr"/>
          <a:lstStyle/>
          <a:p>
            <a:endParaRPr lang="en-US" altLang="th-TH" sz="1600">
              <a:solidFill>
                <a:srgbClr val="000000"/>
              </a:solidFill>
              <a:latin typeface="Tahoma" pitchFamily="34" charset="0"/>
              <a:cs typeface="DilleniaUPC" pitchFamily="18" charset="-34"/>
            </a:endParaRPr>
          </a:p>
        </p:txBody>
      </p:sp>
      <p:sp>
        <p:nvSpPr>
          <p:cNvPr id="89" name="Rectangle 88"/>
          <p:cNvSpPr/>
          <p:nvPr/>
        </p:nvSpPr>
        <p:spPr bwMode="auto">
          <a:xfrm>
            <a:off x="213264" y="2993733"/>
            <a:ext cx="1872208" cy="72329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91" name="Striped Right Arrow 122"/>
          <p:cNvSpPr/>
          <p:nvPr/>
        </p:nvSpPr>
        <p:spPr>
          <a:xfrm>
            <a:off x="2357428" y="3128064"/>
            <a:ext cx="351656" cy="454635"/>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93" name="Striped Right Arrow 122"/>
          <p:cNvSpPr/>
          <p:nvPr/>
        </p:nvSpPr>
        <p:spPr>
          <a:xfrm>
            <a:off x="4599756" y="2461720"/>
            <a:ext cx="351656" cy="454635"/>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95" name="Rectangle 94"/>
          <p:cNvSpPr/>
          <p:nvPr/>
        </p:nvSpPr>
        <p:spPr bwMode="auto">
          <a:xfrm>
            <a:off x="2816366" y="1398376"/>
            <a:ext cx="1504569" cy="1262678"/>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96" name="Rectangle 95"/>
          <p:cNvSpPr/>
          <p:nvPr/>
        </p:nvSpPr>
        <p:spPr bwMode="auto">
          <a:xfrm>
            <a:off x="2816365" y="2986711"/>
            <a:ext cx="1504569" cy="72329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cxnSp>
        <p:nvCxnSpPr>
          <p:cNvPr id="29" name="Elbow Connector 28"/>
          <p:cNvCxnSpPr>
            <a:stCxn id="95" idx="3"/>
            <a:endCxn id="96" idx="3"/>
          </p:cNvCxnSpPr>
          <p:nvPr/>
        </p:nvCxnSpPr>
        <p:spPr>
          <a:xfrm flipH="1">
            <a:off x="4320934" y="2029715"/>
            <a:ext cx="1" cy="1318646"/>
          </a:xfrm>
          <a:prstGeom prst="bentConnector3">
            <a:avLst>
              <a:gd name="adj1" fmla="val -22860000000"/>
            </a:avLst>
          </a:prstGeom>
        </p:spPr>
        <p:style>
          <a:lnRef idx="1">
            <a:schemeClr val="accent1"/>
          </a:lnRef>
          <a:fillRef idx="0">
            <a:schemeClr val="accent1"/>
          </a:fillRef>
          <a:effectRef idx="0">
            <a:schemeClr val="accent1"/>
          </a:effectRef>
          <a:fontRef idx="minor">
            <a:schemeClr val="tx1"/>
          </a:fontRef>
        </p:style>
      </p:cxnSp>
      <p:pic>
        <p:nvPicPr>
          <p:cNvPr id="138" name="Picture 137"/>
          <p:cNvPicPr>
            <a:picLocks noChangeAspect="1"/>
          </p:cNvPicPr>
          <p:nvPr/>
        </p:nvPicPr>
        <p:blipFill>
          <a:blip r:embed="rId3" cstate="print"/>
          <a:stretch>
            <a:fillRect/>
          </a:stretch>
        </p:blipFill>
        <p:spPr>
          <a:xfrm>
            <a:off x="4782971" y="1351296"/>
            <a:ext cx="545027" cy="1062843"/>
          </a:xfrm>
          <a:prstGeom prst="rect">
            <a:avLst/>
          </a:prstGeom>
        </p:spPr>
      </p:pic>
      <p:sp>
        <p:nvSpPr>
          <p:cNvPr id="103" name="Striped Right Arrow 122"/>
          <p:cNvSpPr/>
          <p:nvPr/>
        </p:nvSpPr>
        <p:spPr>
          <a:xfrm rot="5400000">
            <a:off x="7394573" y="3496960"/>
            <a:ext cx="360040" cy="432048"/>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104" name="Striped Right Arrow 122"/>
          <p:cNvSpPr/>
          <p:nvPr/>
        </p:nvSpPr>
        <p:spPr>
          <a:xfrm rot="5400000">
            <a:off x="5745303" y="3526560"/>
            <a:ext cx="351656" cy="454635"/>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grpSp>
        <p:nvGrpSpPr>
          <p:cNvPr id="110" name="Group 126"/>
          <p:cNvGrpSpPr/>
          <p:nvPr/>
        </p:nvGrpSpPr>
        <p:grpSpPr>
          <a:xfrm>
            <a:off x="7234203" y="3982339"/>
            <a:ext cx="1523998" cy="775792"/>
            <a:chOff x="3768082" y="2170039"/>
            <a:chExt cx="1523998" cy="775792"/>
          </a:xfrm>
        </p:grpSpPr>
        <p:sp>
          <p:nvSpPr>
            <p:cNvPr id="111" name="Rectangle 2"/>
            <p:cNvSpPr>
              <a:spLocks noChangeArrowheads="1"/>
            </p:cNvSpPr>
            <p:nvPr/>
          </p:nvSpPr>
          <p:spPr bwMode="auto">
            <a:xfrm>
              <a:off x="3768082" y="2170039"/>
              <a:ext cx="1523998" cy="775792"/>
            </a:xfrm>
            <a:prstGeom prst="rect">
              <a:avLst/>
            </a:prstGeom>
            <a:noFill/>
            <a:ln w="38100" cap="rnd">
              <a:solidFill>
                <a:schemeClr val="tx1"/>
              </a:solidFill>
              <a:prstDash val="sysDot"/>
              <a:miter lim="800000"/>
              <a:headEnd/>
              <a:tailEnd/>
            </a:ln>
          </p:spPr>
          <p:txBody>
            <a:bodyPr wrap="none" anchor="ctr"/>
            <a:lstStyle/>
            <a:p>
              <a:endParaRPr lang="en-US" altLang="th-TH" sz="1600">
                <a:solidFill>
                  <a:srgbClr val="000000"/>
                </a:solidFill>
                <a:latin typeface="Tahoma" pitchFamily="34" charset="0"/>
                <a:cs typeface="DilleniaUPC" pitchFamily="18" charset="-34"/>
              </a:endParaRPr>
            </a:p>
          </p:txBody>
        </p:sp>
        <p:sp>
          <p:nvSpPr>
            <p:cNvPr id="112" name="Text Box 3"/>
            <p:cNvSpPr txBox="1">
              <a:spLocks noChangeArrowheads="1"/>
            </p:cNvSpPr>
            <p:nvPr/>
          </p:nvSpPr>
          <p:spPr bwMode="auto">
            <a:xfrm>
              <a:off x="3840090" y="2242048"/>
              <a:ext cx="1395163" cy="631773"/>
            </a:xfrm>
            <a:prstGeom prst="rect">
              <a:avLst/>
            </a:prstGeom>
            <a:solidFill>
              <a:srgbClr val="EEB8EA"/>
            </a:solidFill>
            <a:ln w="9525">
              <a:noFill/>
              <a:miter lim="800000"/>
              <a:headEnd/>
              <a:tailEnd/>
            </a:ln>
            <a:effectLst/>
          </p:spPr>
          <p:txBody>
            <a:bodyPr wrap="square" anchor="ctr">
              <a:noAutofit/>
            </a:bodyPr>
            <a:lstStyle/>
            <a:p>
              <a:r>
                <a:rPr lang="th-TH" sz="1200" b="1" dirty="0" smtClean="0">
                  <a:solidFill>
                    <a:prstClr val="black"/>
                  </a:solidFill>
                  <a:latin typeface="Tahoma" pitchFamily="34" charset="0"/>
                  <a:ea typeface="Tahoma" pitchFamily="34" charset="0"/>
                  <a:cs typeface="Tahoma" pitchFamily="34" charset="0"/>
                </a:rPr>
                <a:t>นายกรัฐมนตรี /</a:t>
              </a:r>
              <a:r>
                <a:rPr lang="th-TH" sz="1200" b="1" dirty="0">
                  <a:solidFill>
                    <a:prstClr val="black"/>
                  </a:solidFill>
                  <a:latin typeface="Tahoma" pitchFamily="34" charset="0"/>
                  <a:ea typeface="Tahoma" pitchFamily="34" charset="0"/>
                  <a:cs typeface="Tahoma" pitchFamily="34" charset="0"/>
                </a:rPr>
                <a:t> รองนายกรัฐมนตรี</a:t>
              </a:r>
            </a:p>
          </p:txBody>
        </p:sp>
      </p:grpSp>
      <p:sp>
        <p:nvSpPr>
          <p:cNvPr id="115" name="Text Box 4"/>
          <p:cNvSpPr txBox="1">
            <a:spLocks noChangeArrowheads="1"/>
          </p:cNvSpPr>
          <p:nvPr/>
        </p:nvSpPr>
        <p:spPr bwMode="auto">
          <a:xfrm>
            <a:off x="4140653" y="4092223"/>
            <a:ext cx="2680441" cy="1138773"/>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wrap="square">
            <a:spAutoFit/>
          </a:bodyPr>
          <a:lstStyle/>
          <a:p>
            <a:pPr indent="58738"/>
            <a:r>
              <a:rPr lang="th-TH" altLang="th-TH" sz="1200" b="1" dirty="0" smtClean="0">
                <a:solidFill>
                  <a:prstClr val="black"/>
                </a:solidFill>
                <a:latin typeface="Tahoma" pitchFamily="34" charset="0"/>
                <a:cs typeface="Tahoma" pitchFamily="34" charset="0"/>
              </a:rPr>
              <a:t>แจ้งให้ส่วน</a:t>
            </a:r>
            <a:r>
              <a:rPr lang="th-TH" altLang="th-TH" sz="1200" b="1" dirty="0">
                <a:solidFill>
                  <a:prstClr val="black"/>
                </a:solidFill>
                <a:latin typeface="Tahoma" pitchFamily="34" charset="0"/>
                <a:cs typeface="Tahoma" pitchFamily="34" charset="0"/>
              </a:rPr>
              <a:t>ราชการใน </a:t>
            </a:r>
            <a:r>
              <a:rPr lang="en-US" altLang="th-TH" sz="1200" b="1" dirty="0" smtClean="0">
                <a:solidFill>
                  <a:prstClr val="black"/>
                </a:solidFill>
                <a:latin typeface="Tahoma" pitchFamily="34" charset="0"/>
                <a:cs typeface="Tahoma" pitchFamily="34" charset="0"/>
              </a:rPr>
              <a:t>line</a:t>
            </a:r>
          </a:p>
          <a:p>
            <a:pPr indent="58738"/>
            <a:endParaRPr lang="th-TH" altLang="th-TH" sz="1200" b="1" dirty="0" smtClean="0">
              <a:solidFill>
                <a:prstClr val="black"/>
              </a:solidFill>
              <a:latin typeface="Tahoma" pitchFamily="34" charset="0"/>
              <a:cs typeface="Tahoma" pitchFamily="34" charset="0"/>
            </a:endParaRPr>
          </a:p>
          <a:p>
            <a:pPr indent="58738"/>
            <a:r>
              <a:rPr lang="th-TH" altLang="th-TH" sz="1100" dirty="0">
                <a:solidFill>
                  <a:prstClr val="black"/>
                </a:solidFill>
                <a:latin typeface="Tahoma" pitchFamily="34" charset="0"/>
                <a:cs typeface="Tahoma" pitchFamily="34" charset="0"/>
              </a:rPr>
              <a:t>โดยให้ </a:t>
            </a:r>
            <a:r>
              <a:rPr lang="th-TH" altLang="th-TH" sz="1100" dirty="0" smtClean="0">
                <a:solidFill>
                  <a:prstClr val="black"/>
                </a:solidFill>
                <a:latin typeface="Tahoma" pitchFamily="34" charset="0"/>
                <a:cs typeface="Tahoma" pitchFamily="34" charset="0"/>
              </a:rPr>
              <a:t>สรก.รับทราบ</a:t>
            </a:r>
            <a:r>
              <a:rPr lang="en-US" altLang="th-TH" sz="1100" dirty="0">
                <a:solidFill>
                  <a:prstClr val="black"/>
                </a:solidFill>
                <a:latin typeface="Tahoma" pitchFamily="34" charset="0"/>
                <a:cs typeface="Tahoma" pitchFamily="34" charset="0"/>
              </a:rPr>
              <a:t>/</a:t>
            </a:r>
            <a:r>
              <a:rPr lang="th-TH" altLang="th-TH" sz="1100" dirty="0">
                <a:solidFill>
                  <a:prstClr val="black"/>
                </a:solidFill>
                <a:latin typeface="Tahoma" pitchFamily="34" charset="0"/>
                <a:cs typeface="Tahoma" pitchFamily="34" charset="0"/>
              </a:rPr>
              <a:t>รับ</a:t>
            </a:r>
            <a:r>
              <a:rPr lang="th-TH" altLang="th-TH" sz="1100" dirty="0" smtClean="0">
                <a:solidFill>
                  <a:prstClr val="black"/>
                </a:solidFill>
                <a:latin typeface="Tahoma" pitchFamily="34" charset="0"/>
                <a:cs typeface="Tahoma" pitchFamily="34" charset="0"/>
              </a:rPr>
              <a:t>ปฏิบัติ</a:t>
            </a:r>
            <a:endParaRPr lang="th-TH" altLang="th-TH" sz="1100" b="1" dirty="0" smtClean="0">
              <a:solidFill>
                <a:prstClr val="black"/>
              </a:solidFill>
              <a:latin typeface="Tahoma" pitchFamily="34" charset="0"/>
              <a:cs typeface="Tahoma" pitchFamily="34" charset="0"/>
            </a:endParaRPr>
          </a:p>
          <a:p>
            <a:pPr marL="174625" indent="-115888">
              <a:buFont typeface="Arial" panose="020B0604020202020204" pitchFamily="34" charset="0"/>
              <a:buChar char="•"/>
            </a:pPr>
            <a:r>
              <a:rPr lang="th-TH" altLang="th-TH" sz="1100" dirty="0" smtClean="0">
                <a:solidFill>
                  <a:prstClr val="black"/>
                </a:solidFill>
                <a:latin typeface="Tahoma" pitchFamily="34" charset="0"/>
                <a:cs typeface="Tahoma" pitchFamily="34" charset="0"/>
              </a:rPr>
              <a:t>ประเด็นข่าวที่ต้องการให้ชี้แจง</a:t>
            </a:r>
          </a:p>
          <a:p>
            <a:pPr marL="174625" indent="-115888">
              <a:buFont typeface="Arial" panose="020B0604020202020204" pitchFamily="34" charset="0"/>
              <a:buChar char="•"/>
            </a:pPr>
            <a:r>
              <a:rPr lang="th-TH" altLang="th-TH" sz="1100" dirty="0" smtClean="0">
                <a:solidFill>
                  <a:prstClr val="black"/>
                </a:solidFill>
                <a:latin typeface="Tahoma" pitchFamily="34" charset="0"/>
                <a:cs typeface="Tahoma" pitchFamily="34" charset="0"/>
              </a:rPr>
              <a:t>ระยะเวลาชี้แจง</a:t>
            </a:r>
          </a:p>
          <a:p>
            <a:pPr marL="174625" indent="-115888">
              <a:buFont typeface="Arial" panose="020B0604020202020204" pitchFamily="34" charset="0"/>
              <a:buChar char="•"/>
            </a:pPr>
            <a:r>
              <a:rPr lang="th-TH" altLang="th-TH" sz="1100" dirty="0" smtClean="0">
                <a:solidFill>
                  <a:prstClr val="black"/>
                </a:solidFill>
                <a:latin typeface="Tahoma" pitchFamily="34" charset="0"/>
                <a:cs typeface="Tahoma" pitchFamily="34" charset="0"/>
              </a:rPr>
              <a:t>หน่วยงานที่คาดว่าจะเกี่ยวข้อง</a:t>
            </a:r>
            <a:endParaRPr lang="en-US" altLang="th-TH" sz="1100" dirty="0" smtClean="0">
              <a:solidFill>
                <a:prstClr val="black"/>
              </a:solidFill>
              <a:latin typeface="Tahoma" pitchFamily="34" charset="0"/>
              <a:cs typeface="Tahoma" pitchFamily="34" charset="0"/>
            </a:endParaRPr>
          </a:p>
        </p:txBody>
      </p:sp>
      <p:sp>
        <p:nvSpPr>
          <p:cNvPr id="116" name="Rectangle 115"/>
          <p:cNvSpPr/>
          <p:nvPr/>
        </p:nvSpPr>
        <p:spPr bwMode="auto">
          <a:xfrm>
            <a:off x="4035883" y="3990320"/>
            <a:ext cx="2885186" cy="1998853"/>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122" name="Text Box 4"/>
          <p:cNvSpPr txBox="1">
            <a:spLocks noChangeArrowheads="1"/>
          </p:cNvSpPr>
          <p:nvPr/>
        </p:nvSpPr>
        <p:spPr bwMode="auto">
          <a:xfrm>
            <a:off x="4130963" y="5229200"/>
            <a:ext cx="2668505" cy="707886"/>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pPr indent="58738"/>
            <a:r>
              <a:rPr lang="th-TH" altLang="th-TH" sz="1000" b="1" dirty="0" smtClean="0">
                <a:solidFill>
                  <a:prstClr val="black"/>
                </a:solidFill>
                <a:latin typeface="Tahoma" pitchFamily="34" charset="0"/>
                <a:cs typeface="Tahoma" pitchFamily="34" charset="0"/>
              </a:rPr>
              <a:t>ส่วนราชการที่อยู่ใน </a:t>
            </a:r>
            <a:r>
              <a:rPr lang="en-US" altLang="th-TH" sz="1000" b="1" dirty="0" smtClean="0">
                <a:solidFill>
                  <a:prstClr val="black"/>
                </a:solidFill>
                <a:latin typeface="Tahoma" pitchFamily="34" charset="0"/>
                <a:cs typeface="Tahoma" pitchFamily="34" charset="0"/>
              </a:rPr>
              <a:t>line </a:t>
            </a:r>
            <a:r>
              <a:rPr lang="th-TH" altLang="th-TH" sz="1000" b="1" dirty="0" smtClean="0">
                <a:solidFill>
                  <a:prstClr val="black"/>
                </a:solidFill>
                <a:latin typeface="Tahoma" pitchFamily="34" charset="0"/>
                <a:cs typeface="Tahoma" pitchFamily="34" charset="0"/>
              </a:rPr>
              <a:t>ได้แก่</a:t>
            </a:r>
          </a:p>
          <a:p>
            <a:pPr marL="285750" indent="-285750">
              <a:buFontTx/>
              <a:buChar char="-"/>
            </a:pPr>
            <a:r>
              <a:rPr lang="th-TH" altLang="th-TH" sz="1000" dirty="0" smtClean="0">
                <a:solidFill>
                  <a:prstClr val="black"/>
                </a:solidFill>
                <a:latin typeface="Tahoma" pitchFamily="34" charset="0"/>
                <a:cs typeface="Tahoma" pitchFamily="34" charset="0"/>
              </a:rPr>
              <a:t>กระทรวง (ปลัดฯ </a:t>
            </a:r>
            <a:r>
              <a:rPr lang="en-US" altLang="th-TH" sz="1000" dirty="0" smtClean="0">
                <a:solidFill>
                  <a:prstClr val="black"/>
                </a:solidFill>
                <a:latin typeface="Tahoma" pitchFamily="34" charset="0"/>
                <a:cs typeface="Tahoma" pitchFamily="34" charset="0"/>
              </a:rPr>
              <a:t>+ </a:t>
            </a:r>
            <a:r>
              <a:rPr lang="th-TH" altLang="th-TH" sz="1000" dirty="0" smtClean="0">
                <a:solidFill>
                  <a:prstClr val="black"/>
                </a:solidFill>
                <a:latin typeface="Tahoma" pitchFamily="34" charset="0"/>
                <a:cs typeface="Tahoma" pitchFamily="34" charset="0"/>
              </a:rPr>
              <a:t>โฆษกประจำกระทรวง)</a:t>
            </a:r>
          </a:p>
          <a:p>
            <a:pPr marL="285750" indent="-285750">
              <a:buFontTx/>
              <a:buChar char="-"/>
            </a:pPr>
            <a:r>
              <a:rPr lang="th-TH" altLang="th-TH" sz="1000" dirty="0" smtClean="0">
                <a:solidFill>
                  <a:prstClr val="black"/>
                </a:solidFill>
                <a:latin typeface="Tahoma" pitchFamily="34" charset="0"/>
                <a:cs typeface="Tahoma" pitchFamily="34" charset="0"/>
              </a:rPr>
              <a:t>กรม (อธิบดี)</a:t>
            </a:r>
          </a:p>
          <a:p>
            <a:pPr marL="285750" indent="-285750">
              <a:buFontTx/>
              <a:buChar char="-"/>
            </a:pPr>
            <a:r>
              <a:rPr lang="th-TH" altLang="th-TH" sz="1000" dirty="0" smtClean="0">
                <a:solidFill>
                  <a:prstClr val="black"/>
                </a:solidFill>
                <a:latin typeface="Tahoma" pitchFamily="34" charset="0"/>
                <a:cs typeface="Tahoma" pitchFamily="34" charset="0"/>
              </a:rPr>
              <a:t>องค์การมหาชน (ผอ.)</a:t>
            </a:r>
          </a:p>
        </p:txBody>
      </p:sp>
      <p:pic>
        <p:nvPicPr>
          <p:cNvPr id="37" name="Picture 36"/>
          <p:cNvPicPr>
            <a:picLocks noChangeAspect="1"/>
          </p:cNvPicPr>
          <p:nvPr/>
        </p:nvPicPr>
        <p:blipFill>
          <a:blip r:embed="rId4"/>
          <a:stretch>
            <a:fillRect/>
          </a:stretch>
        </p:blipFill>
        <p:spPr>
          <a:xfrm>
            <a:off x="6372200" y="3959290"/>
            <a:ext cx="548688" cy="1036821"/>
          </a:xfrm>
          <a:prstGeom prst="rect">
            <a:avLst/>
          </a:prstGeom>
        </p:spPr>
      </p:pic>
      <p:sp>
        <p:nvSpPr>
          <p:cNvPr id="150" name="Text Box 4"/>
          <p:cNvSpPr txBox="1">
            <a:spLocks noChangeArrowheads="1"/>
          </p:cNvSpPr>
          <p:nvPr/>
        </p:nvSpPr>
        <p:spPr bwMode="auto">
          <a:xfrm>
            <a:off x="714007" y="4088573"/>
            <a:ext cx="2680441" cy="1138773"/>
          </a:xfrm>
          <a:prstGeom prst="rect">
            <a:avLst/>
          </a:prstGeom>
          <a:ln>
            <a:headEnd/>
            <a:tailEnd/>
          </a:ln>
        </p:spPr>
        <p:style>
          <a:lnRef idx="0">
            <a:schemeClr val="accent6"/>
          </a:lnRef>
          <a:fillRef idx="3">
            <a:schemeClr val="accent6"/>
          </a:fillRef>
          <a:effectRef idx="3">
            <a:schemeClr val="accent6"/>
          </a:effectRef>
          <a:fontRef idx="minor">
            <a:schemeClr val="lt1"/>
          </a:fontRef>
        </p:style>
        <p:txBody>
          <a:bodyPr wrap="square">
            <a:spAutoFit/>
          </a:bodyPr>
          <a:lstStyle/>
          <a:p>
            <a:pPr indent="58738"/>
            <a:r>
              <a:rPr lang="th-TH" altLang="th-TH" sz="1200" b="1" dirty="0" smtClean="0">
                <a:solidFill>
                  <a:prstClr val="black"/>
                </a:solidFill>
                <a:latin typeface="Tahoma" pitchFamily="34" charset="0"/>
                <a:cs typeface="Tahoma" pitchFamily="34" charset="0"/>
              </a:rPr>
              <a:t>ส่วนราชการชี้แจงประเด็นข่าว</a:t>
            </a:r>
          </a:p>
          <a:p>
            <a:pPr indent="58738"/>
            <a:r>
              <a:rPr lang="th-TH" altLang="th-TH" sz="1200" b="1" dirty="0" smtClean="0">
                <a:solidFill>
                  <a:prstClr val="black"/>
                </a:solidFill>
                <a:latin typeface="Tahoma" pitchFamily="34" charset="0"/>
                <a:cs typeface="Tahoma" pitchFamily="34" charset="0"/>
              </a:rPr>
              <a:t>ใน </a:t>
            </a:r>
            <a:r>
              <a:rPr lang="en-US" altLang="th-TH" sz="1200" b="1" dirty="0" smtClean="0">
                <a:solidFill>
                  <a:prstClr val="black"/>
                </a:solidFill>
                <a:latin typeface="Tahoma" pitchFamily="34" charset="0"/>
                <a:cs typeface="Tahoma" pitchFamily="34" charset="0"/>
              </a:rPr>
              <a:t>line </a:t>
            </a:r>
            <a:endParaRPr lang="th-TH" altLang="th-TH" sz="1200" b="1" dirty="0" smtClean="0">
              <a:solidFill>
                <a:prstClr val="black"/>
              </a:solidFill>
              <a:latin typeface="Tahoma" pitchFamily="34" charset="0"/>
              <a:cs typeface="Tahoma" pitchFamily="34" charset="0"/>
            </a:endParaRPr>
          </a:p>
          <a:p>
            <a:pPr indent="58738"/>
            <a:r>
              <a:rPr lang="th-TH" altLang="th-TH" sz="1100" dirty="0" smtClean="0">
                <a:solidFill>
                  <a:prstClr val="black"/>
                </a:solidFill>
                <a:latin typeface="Tahoma" pitchFamily="34" charset="0"/>
                <a:cs typeface="Tahoma" pitchFamily="34" charset="0"/>
              </a:rPr>
              <a:t>รายงาน</a:t>
            </a:r>
            <a:r>
              <a:rPr lang="th-TH" altLang="th-TH" sz="1100" dirty="0">
                <a:solidFill>
                  <a:prstClr val="black"/>
                </a:solidFill>
                <a:latin typeface="Tahoma" pitchFamily="34" charset="0"/>
                <a:cs typeface="Tahoma" pitchFamily="34" charset="0"/>
              </a:rPr>
              <a:t>ผลที่ได้</a:t>
            </a:r>
            <a:r>
              <a:rPr lang="th-TH" altLang="th-TH" sz="1100" dirty="0" smtClean="0">
                <a:solidFill>
                  <a:prstClr val="black"/>
                </a:solidFill>
                <a:latin typeface="Tahoma" pitchFamily="34" charset="0"/>
                <a:cs typeface="Tahoma" pitchFamily="34" charset="0"/>
              </a:rPr>
              <a:t>ชี้แจง ได้แก่</a:t>
            </a:r>
          </a:p>
          <a:p>
            <a:pPr marL="171450" indent="-77788">
              <a:buFont typeface="Arial" panose="020B0604020202020204" pitchFamily="34" charset="0"/>
              <a:buChar char="•"/>
            </a:pPr>
            <a:r>
              <a:rPr lang="th-TH" altLang="th-TH" sz="1100" dirty="0" smtClean="0">
                <a:solidFill>
                  <a:prstClr val="black"/>
                </a:solidFill>
                <a:latin typeface="Tahoma" pitchFamily="34" charset="0"/>
                <a:cs typeface="Tahoma" pitchFamily="34" charset="0"/>
              </a:rPr>
              <a:t>ประเด็นข่าวข้อเท็จจริงในการแก้ไข</a:t>
            </a:r>
          </a:p>
          <a:p>
            <a:pPr marL="171450" indent="-77788">
              <a:buFont typeface="Arial" panose="020B0604020202020204" pitchFamily="34" charset="0"/>
              <a:buChar char="•"/>
            </a:pPr>
            <a:r>
              <a:rPr lang="th-TH" altLang="th-TH" sz="1100" dirty="0">
                <a:solidFill>
                  <a:prstClr val="black"/>
                </a:solidFill>
                <a:latin typeface="Tahoma" pitchFamily="34" charset="0"/>
                <a:cs typeface="Tahoma" pitchFamily="34" charset="0"/>
              </a:rPr>
              <a:t>การดำเนินงานต่อไป</a:t>
            </a:r>
            <a:endParaRPr lang="th-TH" altLang="th-TH" sz="1100" dirty="0" smtClean="0">
              <a:solidFill>
                <a:prstClr val="black"/>
              </a:solidFill>
              <a:latin typeface="Tahoma" pitchFamily="34" charset="0"/>
              <a:cs typeface="Tahoma" pitchFamily="34" charset="0"/>
            </a:endParaRPr>
          </a:p>
          <a:p>
            <a:pPr marL="174625" indent="-80963">
              <a:buFont typeface="Arial" panose="020B0604020202020204" pitchFamily="34" charset="0"/>
              <a:buChar char="•"/>
            </a:pPr>
            <a:r>
              <a:rPr lang="th-TH" altLang="th-TH" sz="1100" dirty="0" smtClean="0">
                <a:solidFill>
                  <a:prstClr val="black"/>
                </a:solidFill>
                <a:latin typeface="Tahoma" pitchFamily="34" charset="0"/>
                <a:cs typeface="Tahoma" pitchFamily="34" charset="0"/>
              </a:rPr>
              <a:t>ระยะเวลาชี้แจงตามที่กำหนด</a:t>
            </a:r>
          </a:p>
        </p:txBody>
      </p:sp>
      <p:sp>
        <p:nvSpPr>
          <p:cNvPr id="153" name="Rectangle 152"/>
          <p:cNvSpPr/>
          <p:nvPr/>
        </p:nvSpPr>
        <p:spPr bwMode="auto">
          <a:xfrm>
            <a:off x="597419" y="3990319"/>
            <a:ext cx="2885186" cy="2005989"/>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sz="1600">
              <a:solidFill>
                <a:prstClr val="white"/>
              </a:solidFill>
            </a:endParaRPr>
          </a:p>
        </p:txBody>
      </p:sp>
      <p:sp>
        <p:nvSpPr>
          <p:cNvPr id="147" name="Text Box 4"/>
          <p:cNvSpPr txBox="1">
            <a:spLocks noChangeArrowheads="1"/>
          </p:cNvSpPr>
          <p:nvPr/>
        </p:nvSpPr>
        <p:spPr bwMode="auto">
          <a:xfrm>
            <a:off x="726992" y="5240923"/>
            <a:ext cx="2668505" cy="707886"/>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pPr indent="58738"/>
            <a:r>
              <a:rPr lang="th-TH" altLang="th-TH" sz="1000" b="1" dirty="0" smtClean="0">
                <a:solidFill>
                  <a:prstClr val="black"/>
                </a:solidFill>
                <a:latin typeface="Tahoma" pitchFamily="34" charset="0"/>
                <a:cs typeface="Tahoma" pitchFamily="34" charset="0"/>
              </a:rPr>
              <a:t>  ส่วนราชการที่อยู่ใน </a:t>
            </a:r>
            <a:r>
              <a:rPr lang="en-US" altLang="th-TH" sz="1000" b="1" dirty="0" smtClean="0">
                <a:solidFill>
                  <a:prstClr val="black"/>
                </a:solidFill>
                <a:latin typeface="Tahoma" pitchFamily="34" charset="0"/>
                <a:cs typeface="Tahoma" pitchFamily="34" charset="0"/>
              </a:rPr>
              <a:t>line </a:t>
            </a:r>
            <a:r>
              <a:rPr lang="th-TH" altLang="th-TH" sz="1000" b="1" dirty="0" smtClean="0">
                <a:solidFill>
                  <a:prstClr val="black"/>
                </a:solidFill>
                <a:latin typeface="Tahoma" pitchFamily="34" charset="0"/>
                <a:cs typeface="Tahoma" pitchFamily="34" charset="0"/>
              </a:rPr>
              <a:t>ได้แก่  </a:t>
            </a:r>
          </a:p>
          <a:p>
            <a:pPr marL="285750" indent="-285750">
              <a:buFontTx/>
              <a:buChar char="-"/>
            </a:pPr>
            <a:r>
              <a:rPr lang="th-TH" altLang="th-TH" sz="1000" dirty="0" smtClean="0">
                <a:solidFill>
                  <a:prstClr val="black"/>
                </a:solidFill>
                <a:latin typeface="Tahoma" pitchFamily="34" charset="0"/>
                <a:cs typeface="Tahoma" pitchFamily="34" charset="0"/>
              </a:rPr>
              <a:t>กระทรวง (ปลัดฯ </a:t>
            </a:r>
            <a:r>
              <a:rPr lang="en-US" altLang="th-TH" sz="1000" dirty="0" smtClean="0">
                <a:solidFill>
                  <a:prstClr val="black"/>
                </a:solidFill>
                <a:latin typeface="Tahoma" pitchFamily="34" charset="0"/>
                <a:cs typeface="Tahoma" pitchFamily="34" charset="0"/>
              </a:rPr>
              <a:t>+ </a:t>
            </a:r>
            <a:r>
              <a:rPr lang="th-TH" altLang="th-TH" sz="1000" dirty="0" smtClean="0">
                <a:solidFill>
                  <a:prstClr val="black"/>
                </a:solidFill>
                <a:latin typeface="Tahoma" pitchFamily="34" charset="0"/>
                <a:cs typeface="Tahoma" pitchFamily="34" charset="0"/>
              </a:rPr>
              <a:t>โฆษกประจำกะรทรวง)</a:t>
            </a:r>
          </a:p>
          <a:p>
            <a:pPr marL="285750" indent="-285750">
              <a:buFontTx/>
              <a:buChar char="-"/>
            </a:pPr>
            <a:r>
              <a:rPr lang="th-TH" altLang="th-TH" sz="1000" dirty="0" smtClean="0">
                <a:solidFill>
                  <a:prstClr val="black"/>
                </a:solidFill>
                <a:latin typeface="Tahoma" pitchFamily="34" charset="0"/>
                <a:cs typeface="Tahoma" pitchFamily="34" charset="0"/>
              </a:rPr>
              <a:t>กรม (อธิบดี)</a:t>
            </a:r>
          </a:p>
          <a:p>
            <a:pPr marL="285750" indent="-285750">
              <a:buFontTx/>
              <a:buChar char="-"/>
            </a:pPr>
            <a:r>
              <a:rPr lang="th-TH" altLang="th-TH" sz="1000" dirty="0" smtClean="0">
                <a:solidFill>
                  <a:prstClr val="black"/>
                </a:solidFill>
                <a:latin typeface="Tahoma" pitchFamily="34" charset="0"/>
                <a:cs typeface="Tahoma" pitchFamily="34" charset="0"/>
              </a:rPr>
              <a:t>องค์การมหาชน (ผอ.)</a:t>
            </a:r>
          </a:p>
        </p:txBody>
      </p:sp>
      <p:pic>
        <p:nvPicPr>
          <p:cNvPr id="148" name="Picture 147"/>
          <p:cNvPicPr>
            <a:picLocks noChangeAspect="1"/>
          </p:cNvPicPr>
          <p:nvPr/>
        </p:nvPicPr>
        <p:blipFill>
          <a:blip r:embed="rId4"/>
          <a:stretch>
            <a:fillRect/>
          </a:stretch>
        </p:blipFill>
        <p:spPr>
          <a:xfrm>
            <a:off x="3131840" y="3965054"/>
            <a:ext cx="548688" cy="1054699"/>
          </a:xfrm>
          <a:prstGeom prst="rect">
            <a:avLst/>
          </a:prstGeom>
        </p:spPr>
      </p:pic>
      <p:sp>
        <p:nvSpPr>
          <p:cNvPr id="154" name="Text Box 4"/>
          <p:cNvSpPr txBox="1">
            <a:spLocks noChangeArrowheads="1"/>
          </p:cNvSpPr>
          <p:nvPr/>
        </p:nvSpPr>
        <p:spPr bwMode="auto">
          <a:xfrm>
            <a:off x="7596336" y="3507042"/>
            <a:ext cx="1728192" cy="430887"/>
          </a:xfrm>
          <a:prstGeom prst="rect">
            <a:avLst/>
          </a:prstGeom>
          <a:noFill/>
          <a:ln>
            <a:no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h-TH" altLang="th-TH" sz="1100" dirty="0" smtClean="0">
                <a:solidFill>
                  <a:prstClr val="black"/>
                </a:solidFill>
                <a:latin typeface="Tahoma" pitchFamily="34" charset="0"/>
                <a:cs typeface="Tahoma" pitchFamily="34" charset="0"/>
              </a:rPr>
              <a:t>สำนักโฆษก</a:t>
            </a:r>
            <a:r>
              <a:rPr lang="en-US" altLang="th-TH" sz="1100" dirty="0" smtClean="0">
                <a:solidFill>
                  <a:prstClr val="black"/>
                </a:solidFill>
                <a:latin typeface="Tahoma" pitchFamily="34" charset="0"/>
                <a:cs typeface="Tahoma" pitchFamily="34" charset="0"/>
              </a:rPr>
              <a:t>/PMOC</a:t>
            </a:r>
            <a:endParaRPr lang="th-TH" altLang="th-TH" sz="1100" dirty="0" smtClean="0">
              <a:solidFill>
                <a:prstClr val="black"/>
              </a:solidFill>
              <a:latin typeface="Tahoma" pitchFamily="34" charset="0"/>
              <a:cs typeface="Tahoma" pitchFamily="34" charset="0"/>
            </a:endParaRPr>
          </a:p>
          <a:p>
            <a:pPr algn="ctr"/>
            <a:r>
              <a:rPr lang="th-TH" altLang="th-TH" sz="1100" dirty="0" smtClean="0">
                <a:solidFill>
                  <a:prstClr val="black"/>
                </a:solidFill>
                <a:latin typeface="Tahoma" pitchFamily="34" charset="0"/>
                <a:cs typeface="Tahoma" pitchFamily="34" charset="0"/>
              </a:rPr>
              <a:t>รายงาน</a:t>
            </a:r>
            <a:endParaRPr lang="th-TH" altLang="th-TH" sz="1100" dirty="0">
              <a:solidFill>
                <a:prstClr val="black"/>
              </a:solidFill>
              <a:latin typeface="Tahoma" pitchFamily="34" charset="0"/>
              <a:cs typeface="Tahoma" pitchFamily="34" charset="0"/>
            </a:endParaRPr>
          </a:p>
        </p:txBody>
      </p:sp>
      <p:sp>
        <p:nvSpPr>
          <p:cNvPr id="155" name="Text Box 4"/>
          <p:cNvSpPr txBox="1">
            <a:spLocks noChangeArrowheads="1"/>
          </p:cNvSpPr>
          <p:nvPr/>
        </p:nvSpPr>
        <p:spPr bwMode="auto">
          <a:xfrm>
            <a:off x="5793136" y="3501008"/>
            <a:ext cx="1728192" cy="261610"/>
          </a:xfrm>
          <a:prstGeom prst="rect">
            <a:avLst/>
          </a:prstGeom>
          <a:noFill/>
          <a:ln>
            <a:no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h-TH" altLang="th-TH" sz="1100" dirty="0" smtClean="0">
                <a:solidFill>
                  <a:prstClr val="black"/>
                </a:solidFill>
                <a:latin typeface="Tahoma" pitchFamily="34" charset="0"/>
                <a:cs typeface="Tahoma" pitchFamily="34" charset="0"/>
              </a:rPr>
              <a:t>กรมประสัมพันธ์</a:t>
            </a:r>
          </a:p>
        </p:txBody>
      </p:sp>
      <p:sp>
        <p:nvSpPr>
          <p:cNvPr id="43" name="Oval 42"/>
          <p:cNvSpPr/>
          <p:nvPr/>
        </p:nvSpPr>
        <p:spPr>
          <a:xfrm>
            <a:off x="6646394" y="4304012"/>
            <a:ext cx="320703" cy="283150"/>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1600" b="1" dirty="0" smtClean="0">
                <a:latin typeface="Tahoma" panose="020B0604030504040204" pitchFamily="34" charset="0"/>
                <a:ea typeface="Tahoma" panose="020B0604030504040204" pitchFamily="34" charset="0"/>
                <a:cs typeface="Tahoma" panose="020B0604030504040204" pitchFamily="34" charset="0"/>
              </a:rPr>
              <a:t>2</a:t>
            </a:r>
            <a:endParaRPr lang="en-US" sz="1600" b="1" dirty="0">
              <a:latin typeface="Tahoma" panose="020B0604030504040204" pitchFamily="34" charset="0"/>
              <a:ea typeface="Tahoma" panose="020B0604030504040204" pitchFamily="34" charset="0"/>
              <a:cs typeface="Tahoma" panose="020B0604030504040204" pitchFamily="34" charset="0"/>
            </a:endParaRPr>
          </a:p>
        </p:txBody>
      </p:sp>
      <p:sp>
        <p:nvSpPr>
          <p:cNvPr id="157" name="Oval 156"/>
          <p:cNvSpPr/>
          <p:nvPr/>
        </p:nvSpPr>
        <p:spPr>
          <a:xfrm>
            <a:off x="3350480" y="4362901"/>
            <a:ext cx="320703" cy="288032"/>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1600" b="1" dirty="0">
                <a:latin typeface="Tahoma" panose="020B0604030504040204" pitchFamily="34" charset="0"/>
                <a:ea typeface="Tahoma" panose="020B0604030504040204" pitchFamily="34" charset="0"/>
                <a:cs typeface="Tahoma" panose="020B0604030504040204" pitchFamily="34" charset="0"/>
              </a:rPr>
              <a:t>3</a:t>
            </a:r>
          </a:p>
        </p:txBody>
      </p:sp>
      <p:sp>
        <p:nvSpPr>
          <p:cNvPr id="162" name="Striped Right Arrow 122"/>
          <p:cNvSpPr/>
          <p:nvPr/>
        </p:nvSpPr>
        <p:spPr>
          <a:xfrm rot="10800000">
            <a:off x="3566561" y="4880567"/>
            <a:ext cx="351656" cy="454635"/>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 name="TextBox 2"/>
          <p:cNvSpPr txBox="1"/>
          <p:nvPr/>
        </p:nvSpPr>
        <p:spPr bwMode="auto">
          <a:xfrm>
            <a:off x="6048513" y="1181340"/>
            <a:ext cx="1457551" cy="307777"/>
          </a:xfrm>
          <a:prstGeom prst="rect">
            <a:avLst/>
          </a:prstGeom>
          <a:solidFill>
            <a:schemeClr val="accent6">
              <a:lumMod val="60000"/>
              <a:lumOff val="40000"/>
            </a:schemeClr>
          </a:solidFill>
          <a:ln>
            <a:noFill/>
            <a:headEnd/>
            <a:tailEnd/>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th-TH" sz="1400" dirty="0" smtClean="0">
                <a:solidFill>
                  <a:prstClr val="black"/>
                </a:solidFill>
                <a:latin typeface="Tahoma" pitchFamily="34" charset="0"/>
                <a:cs typeface="Tahoma" pitchFamily="34" charset="0"/>
              </a:rPr>
              <a:t>ไม่เกิน </a:t>
            </a:r>
            <a:r>
              <a:rPr lang="en-US" sz="1400" dirty="0" smtClean="0">
                <a:solidFill>
                  <a:prstClr val="black"/>
                </a:solidFill>
                <a:latin typeface="Tahoma" pitchFamily="34" charset="0"/>
                <a:cs typeface="Tahoma" pitchFamily="34" charset="0"/>
              </a:rPr>
              <a:t>10.30</a:t>
            </a:r>
            <a:r>
              <a:rPr lang="th-TH" sz="1400" dirty="0" smtClean="0">
                <a:solidFill>
                  <a:prstClr val="black"/>
                </a:solidFill>
                <a:latin typeface="Tahoma" pitchFamily="34" charset="0"/>
                <a:cs typeface="Tahoma" pitchFamily="34" charset="0"/>
              </a:rPr>
              <a:t> น </a:t>
            </a:r>
          </a:p>
        </p:txBody>
      </p:sp>
      <p:sp>
        <p:nvSpPr>
          <p:cNvPr id="55" name="Oval 54"/>
          <p:cNvSpPr/>
          <p:nvPr/>
        </p:nvSpPr>
        <p:spPr>
          <a:xfrm>
            <a:off x="4983829" y="1711233"/>
            <a:ext cx="320703" cy="288032"/>
          </a:xfrm>
          <a:prstGeom prst="ellipse">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US" sz="1600" b="1" dirty="0" smtClean="0">
                <a:latin typeface="Tahoma" panose="020B0604030504040204" pitchFamily="34" charset="0"/>
                <a:ea typeface="Tahoma" panose="020B0604030504040204" pitchFamily="34" charset="0"/>
                <a:cs typeface="Tahoma" panose="020B0604030504040204" pitchFamily="34" charset="0"/>
              </a:rPr>
              <a:t>1</a:t>
            </a:r>
            <a:endParaRPr lang="en-US" sz="1600" b="1"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bwMode="auto">
          <a:xfrm>
            <a:off x="166119" y="6328265"/>
            <a:ext cx="4037925" cy="46166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th-TH" sz="800" b="1" dirty="0" smtClean="0">
                <a:solidFill>
                  <a:prstClr val="black"/>
                </a:solidFill>
                <a:latin typeface="Tahoma" pitchFamily="34" charset="0"/>
                <a:cs typeface="Tahoma" pitchFamily="34" charset="0"/>
              </a:rPr>
              <a:t>กรมประชาสัมพันธ์ เป็นผู้ประเมินส่วนราชการ</a:t>
            </a:r>
          </a:p>
          <a:p>
            <a:pPr marL="171450" indent="-171450">
              <a:buFont typeface="Arial" panose="020B0604020202020204" pitchFamily="34" charset="0"/>
              <a:buChar char="•"/>
            </a:pPr>
            <a:r>
              <a:rPr lang="th-TH" sz="800" dirty="0" smtClean="0">
                <a:solidFill>
                  <a:prstClr val="black"/>
                </a:solidFill>
                <a:latin typeface="Tahoma" pitchFamily="34" charset="0"/>
                <a:cs typeface="Tahoma" pitchFamily="34" charset="0"/>
              </a:rPr>
              <a:t>ระยะเวลาในการชี้แจงประเด็นข่าวภายในระยะเวลาที่กำหนด ส่งให้ สำนักงาน ก.พ.ร</a:t>
            </a:r>
          </a:p>
          <a:p>
            <a:pPr marL="171450" indent="-171450">
              <a:buFont typeface="Arial" panose="020B0604020202020204" pitchFamily="34" charset="0"/>
              <a:buChar char="•"/>
            </a:pPr>
            <a:r>
              <a:rPr lang="th-TH" sz="800" dirty="0" smtClean="0">
                <a:solidFill>
                  <a:prstClr val="black"/>
                </a:solidFill>
                <a:latin typeface="Tahoma" pitchFamily="34" charset="0"/>
                <a:cs typeface="Tahoma" pitchFamily="34" charset="0"/>
              </a:rPr>
              <a:t>คุณภาพของข่าวที่ชี้แจง (กรมประชาสัมพันธ์ สำนักโฆษก และ</a:t>
            </a:r>
            <a:r>
              <a:rPr lang="en-US" sz="800" dirty="0" smtClean="0">
                <a:solidFill>
                  <a:prstClr val="black"/>
                </a:solidFill>
                <a:latin typeface="Tahoma" pitchFamily="34" charset="0"/>
                <a:cs typeface="Tahoma" pitchFamily="34" charset="0"/>
              </a:rPr>
              <a:t> </a:t>
            </a:r>
            <a:r>
              <a:rPr lang="en-US" sz="800" spc="-30" dirty="0" smtClean="0">
                <a:solidFill>
                  <a:schemeClr val="tx1">
                    <a:lumMod val="95000"/>
                    <a:lumOff val="5000"/>
                  </a:schemeClr>
                </a:solidFill>
                <a:latin typeface="Tahoma" pitchFamily="34" charset="0"/>
                <a:cs typeface="Tahoma" pitchFamily="34" charset="0"/>
              </a:rPr>
              <a:t>PMOC </a:t>
            </a:r>
            <a:r>
              <a:rPr lang="th-TH" sz="800" spc="-30" dirty="0" smtClean="0">
                <a:solidFill>
                  <a:schemeClr val="tx1">
                    <a:lumMod val="95000"/>
                    <a:lumOff val="5000"/>
                  </a:schemeClr>
                </a:solidFill>
                <a:latin typeface="Tahoma" pitchFamily="34" charset="0"/>
                <a:cs typeface="Tahoma" pitchFamily="34" charset="0"/>
              </a:rPr>
              <a:t>) เป็นผู้ประเมินร่วมกัน</a:t>
            </a:r>
            <a:endParaRPr lang="th-TH" sz="1050" dirty="0" smtClean="0">
              <a:solidFill>
                <a:prstClr val="black"/>
              </a:solidFill>
              <a:latin typeface="Tahoma" pitchFamily="34" charset="0"/>
              <a:cs typeface="Tahoma" pitchFamily="34" charset="0"/>
            </a:endParaRPr>
          </a:p>
        </p:txBody>
      </p:sp>
      <p:sp>
        <p:nvSpPr>
          <p:cNvPr id="59" name="Striped Right Arrow 122"/>
          <p:cNvSpPr/>
          <p:nvPr/>
        </p:nvSpPr>
        <p:spPr>
          <a:xfrm rot="5400000">
            <a:off x="1877763" y="5479147"/>
            <a:ext cx="208129" cy="1372879"/>
          </a:xfrm>
          <a:prstGeom prst="stripedRightArrow">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63" name="Text Box 4"/>
          <p:cNvSpPr txBox="1">
            <a:spLocks noChangeArrowheads="1"/>
          </p:cNvSpPr>
          <p:nvPr/>
        </p:nvSpPr>
        <p:spPr bwMode="auto">
          <a:xfrm>
            <a:off x="5390886" y="2813940"/>
            <a:ext cx="3292542" cy="400110"/>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wrap="square">
            <a:spAutoFit/>
          </a:bodyPr>
          <a:lstStyle/>
          <a:p>
            <a:pPr indent="58738"/>
            <a:r>
              <a:rPr lang="th-TH" altLang="th-TH" sz="1000" b="1" dirty="0" smtClean="0">
                <a:solidFill>
                  <a:prstClr val="black"/>
                </a:solidFill>
                <a:latin typeface="Tahoma" pitchFamily="34" charset="0"/>
                <a:cs typeface="Tahoma" pitchFamily="34" charset="0"/>
              </a:rPr>
              <a:t>ส่วนราชการใน </a:t>
            </a:r>
            <a:r>
              <a:rPr lang="en-US" altLang="th-TH" sz="1000" b="1" dirty="0" smtClean="0">
                <a:solidFill>
                  <a:prstClr val="black"/>
                </a:solidFill>
                <a:latin typeface="Tahoma" pitchFamily="34" charset="0"/>
                <a:cs typeface="Tahoma" pitchFamily="34" charset="0"/>
              </a:rPr>
              <a:t>line </a:t>
            </a:r>
            <a:r>
              <a:rPr lang="th-TH" altLang="th-TH" sz="1000" b="1" dirty="0" smtClean="0">
                <a:solidFill>
                  <a:prstClr val="black"/>
                </a:solidFill>
                <a:latin typeface="Tahoma" pitchFamily="34" charset="0"/>
                <a:cs typeface="Tahoma" pitchFamily="34" charset="0"/>
              </a:rPr>
              <a:t>ได้แก่</a:t>
            </a:r>
            <a:r>
              <a:rPr lang="en-US" altLang="th-TH" sz="1000" b="1" dirty="0" smtClean="0">
                <a:solidFill>
                  <a:prstClr val="black"/>
                </a:solidFill>
                <a:latin typeface="Tahoma" pitchFamily="34" charset="0"/>
                <a:cs typeface="Tahoma" pitchFamily="34" charset="0"/>
              </a:rPr>
              <a:t> </a:t>
            </a:r>
            <a:endParaRPr lang="th-TH" altLang="th-TH" sz="1000" b="1" dirty="0" smtClean="0">
              <a:solidFill>
                <a:prstClr val="black"/>
              </a:solidFill>
              <a:latin typeface="Tahoma" pitchFamily="34" charset="0"/>
              <a:cs typeface="Tahoma" pitchFamily="34" charset="0"/>
            </a:endParaRPr>
          </a:p>
          <a:p>
            <a:pPr indent="58738"/>
            <a:r>
              <a:rPr lang="th-TH" altLang="th-TH" sz="1000" dirty="0" smtClean="0">
                <a:solidFill>
                  <a:prstClr val="black"/>
                </a:solidFill>
                <a:latin typeface="Tahoma" pitchFamily="34" charset="0"/>
                <a:cs typeface="Tahoma" pitchFamily="34" charset="0"/>
              </a:rPr>
              <a:t>สำนักโฆษก </a:t>
            </a:r>
            <a:r>
              <a:rPr lang="en-US" altLang="th-TH" sz="1000" dirty="0" smtClean="0">
                <a:solidFill>
                  <a:prstClr val="black"/>
                </a:solidFill>
                <a:latin typeface="Tahoma" pitchFamily="34" charset="0"/>
                <a:cs typeface="Tahoma" pitchFamily="34" charset="0"/>
              </a:rPr>
              <a:t>PMOC </a:t>
            </a:r>
            <a:r>
              <a:rPr lang="th-TH" altLang="th-TH" sz="1000" dirty="0" smtClean="0">
                <a:solidFill>
                  <a:prstClr val="black"/>
                </a:solidFill>
                <a:latin typeface="Tahoma" pitchFamily="34" charset="0"/>
                <a:cs typeface="Tahoma" pitchFamily="34" charset="0"/>
              </a:rPr>
              <a:t>กรมประชาสัมพันธ์</a:t>
            </a:r>
          </a:p>
        </p:txBody>
      </p:sp>
      <p:sp>
        <p:nvSpPr>
          <p:cNvPr id="8" name="TextBox 7"/>
          <p:cNvSpPr txBox="1"/>
          <p:nvPr/>
        </p:nvSpPr>
        <p:spPr bwMode="auto">
          <a:xfrm>
            <a:off x="5771486" y="6511674"/>
            <a:ext cx="2986715" cy="230832"/>
          </a:xfrm>
          <a:prstGeom prst="rect">
            <a:avLst/>
          </a:prstGeom>
          <a:ln>
            <a:noFill/>
            <a:headEnd/>
            <a:tailEnd/>
          </a:ln>
        </p:spPr>
        <p:style>
          <a:lnRef idx="2">
            <a:schemeClr val="accent1"/>
          </a:lnRef>
          <a:fillRef idx="1">
            <a:schemeClr val="lt1"/>
          </a:fillRef>
          <a:effectRef idx="0">
            <a:schemeClr val="accent1"/>
          </a:effectRef>
          <a:fontRef idx="minor">
            <a:schemeClr val="dk1"/>
          </a:fontRef>
        </p:style>
        <p:txBody>
          <a:bodyPr wrap="none" rtlCol="0">
            <a:spAutoFit/>
          </a:bodyPr>
          <a:lstStyle/>
          <a:p>
            <a:pPr algn="ctr"/>
            <a:r>
              <a:rPr lang="th-TH" sz="900" dirty="0" smtClean="0">
                <a:solidFill>
                  <a:prstClr val="black"/>
                </a:solidFill>
                <a:latin typeface="Tahoma" pitchFamily="34" charset="0"/>
                <a:cs typeface="Tahoma" pitchFamily="34" charset="0"/>
              </a:rPr>
              <a:t>หมายเหตุ</a:t>
            </a:r>
            <a:r>
              <a:rPr lang="en-US" sz="900" dirty="0" smtClean="0">
                <a:solidFill>
                  <a:prstClr val="black"/>
                </a:solidFill>
                <a:latin typeface="Tahoma" pitchFamily="34" charset="0"/>
                <a:cs typeface="Tahoma" pitchFamily="34" charset="0"/>
              </a:rPr>
              <a:t>: </a:t>
            </a:r>
            <a:r>
              <a:rPr lang="th-TH" sz="900" dirty="0" smtClean="0">
                <a:solidFill>
                  <a:prstClr val="black"/>
                </a:solidFill>
                <a:latin typeface="Tahoma" pitchFamily="34" charset="0"/>
                <a:cs typeface="Tahoma" pitchFamily="34" charset="0"/>
              </a:rPr>
              <a:t>สรอ. เป็นผู้รับผิดชอบในการทำ </a:t>
            </a:r>
            <a:r>
              <a:rPr lang="en-US" sz="900" dirty="0" smtClean="0">
                <a:solidFill>
                  <a:prstClr val="black"/>
                </a:solidFill>
                <a:latin typeface="Tahoma" pitchFamily="34" charset="0"/>
                <a:cs typeface="Tahoma" pitchFamily="34" charset="0"/>
              </a:rPr>
              <a:t>line </a:t>
            </a:r>
            <a:r>
              <a:rPr lang="th-TH" sz="900" dirty="0" smtClean="0">
                <a:solidFill>
                  <a:prstClr val="black"/>
                </a:solidFill>
                <a:latin typeface="Tahoma" pitchFamily="34" charset="0"/>
                <a:cs typeface="Tahoma" pitchFamily="34" charset="0"/>
              </a:rPr>
              <a:t>ในแต่ละกลุ่ม</a:t>
            </a:r>
          </a:p>
        </p:txBody>
      </p:sp>
    </p:spTree>
    <p:extLst>
      <p:ext uri="{BB962C8B-B14F-4D97-AF65-F5344CB8AC3E}">
        <p14:creationId xmlns:p14="http://schemas.microsoft.com/office/powerpoint/2010/main" val="12224709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7" name="Title 1"/>
          <p:cNvSpPr txBox="1">
            <a:spLocks/>
          </p:cNvSpPr>
          <p:nvPr/>
        </p:nvSpPr>
        <p:spPr bwMode="auto">
          <a:xfrm>
            <a:off x="179512" y="162798"/>
            <a:ext cx="8568952" cy="369332"/>
          </a:xfrm>
          <a:prstGeom prst="rect">
            <a:avLst/>
          </a:prstGeom>
          <a:noFill/>
          <a:ln w="9525">
            <a:noFill/>
            <a:miter lim="800000"/>
            <a:headEnd/>
            <a:tailEnd/>
          </a:ln>
        </p:spPr>
        <p:txBody>
          <a:bodyPr wrap="square" anchor="ctr">
            <a:spAutoFit/>
          </a:bodyPr>
          <a:lstStyle/>
          <a:p>
            <a:r>
              <a:rPr lang="th-TH" altLang="th-TH" sz="1800" b="1" dirty="0">
                <a:latin typeface="Tahoma" pitchFamily="34" charset="0"/>
                <a:cs typeface="Tahoma" pitchFamily="34" charset="0"/>
              </a:rPr>
              <a:t>ตัวชี้วัดที่ </a:t>
            </a:r>
            <a:r>
              <a:rPr lang="en-US" altLang="th-TH" sz="1800" b="1" dirty="0">
                <a:latin typeface="Tahoma" pitchFamily="34" charset="0"/>
                <a:cs typeface="Tahoma" pitchFamily="34" charset="0"/>
              </a:rPr>
              <a:t>2</a:t>
            </a:r>
            <a:r>
              <a:rPr lang="th-TH" altLang="th-TH" sz="1800" b="1" dirty="0">
                <a:latin typeface="Tahoma" pitchFamily="34" charset="0"/>
                <a:cs typeface="Tahoma" pitchFamily="34" charset="0"/>
              </a:rPr>
              <a:t> ร้อยละการชี้แจงประเด็นข่าวที่ทันต่อสถานการณ์ (ต่อ)</a:t>
            </a:r>
          </a:p>
        </p:txBody>
      </p:sp>
      <p:graphicFrame>
        <p:nvGraphicFramePr>
          <p:cNvPr id="3" name="Table 2"/>
          <p:cNvGraphicFramePr>
            <a:graphicFrameLocks noGrp="1"/>
          </p:cNvGraphicFramePr>
          <p:nvPr>
            <p:extLst>
              <p:ext uri="{D42A27DB-BD31-4B8C-83A1-F6EECF244321}">
                <p14:modId xmlns:p14="http://schemas.microsoft.com/office/powerpoint/2010/main" val="669478763"/>
              </p:ext>
            </p:extLst>
          </p:nvPr>
        </p:nvGraphicFramePr>
        <p:xfrm>
          <a:off x="251520" y="1797199"/>
          <a:ext cx="8640960" cy="2171088"/>
        </p:xfrm>
        <a:graphic>
          <a:graphicData uri="http://schemas.openxmlformats.org/drawingml/2006/table">
            <a:tbl>
              <a:tblPr/>
              <a:tblGrid>
                <a:gridCol w="8640960">
                  <a:extLst>
                    <a:ext uri="{9D8B030D-6E8A-4147-A177-3AD203B41FA5}">
                      <a16:colId xmlns:a16="http://schemas.microsoft.com/office/drawing/2014/main" val="20000"/>
                    </a:ext>
                  </a:extLst>
                </a:gridCol>
              </a:tblGrid>
              <a:tr h="294616">
                <a:tc>
                  <a:txBody>
                    <a:bodyPr/>
                    <a:lstStyle/>
                    <a:p>
                      <a:pPr algn="ctr">
                        <a:lnSpc>
                          <a:spcPct val="150000"/>
                        </a:lnSpc>
                        <a:spcBef>
                          <a:spcPts val="1200"/>
                        </a:spcBef>
                        <a:spcAft>
                          <a:spcPts val="600"/>
                        </a:spcAft>
                      </a:pPr>
                      <a:r>
                        <a:rPr lang="th-TH" sz="1400" b="1" dirty="0">
                          <a:latin typeface="Tahoma" pitchFamily="34" charset="0"/>
                          <a:ea typeface="Tahoma" pitchFamily="34" charset="0"/>
                          <a:cs typeface="Tahoma" pitchFamily="34" charset="0"/>
                        </a:rPr>
                        <a:t>การดำเนินการ</a:t>
                      </a:r>
                      <a:endParaRPr lang="en-US" sz="1400" b="1" dirty="0">
                        <a:latin typeface="Tahoma" pitchFamily="34" charset="0"/>
                        <a:ea typeface="Tahoma" pitchFamily="34" charset="0"/>
                        <a:cs typeface="Tahom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AEEF3"/>
                    </a:solidFill>
                  </a:tcPr>
                </a:tc>
                <a:extLst>
                  <a:ext uri="{0D108BD9-81ED-4DB2-BD59-A6C34878D82A}">
                    <a16:rowId xmlns:a16="http://schemas.microsoft.com/office/drawing/2014/main" val="10000"/>
                  </a:ext>
                </a:extLst>
              </a:tr>
              <a:tr h="294616">
                <a:tc>
                  <a:txBody>
                    <a:bodyPr/>
                    <a:lstStyle/>
                    <a:p>
                      <a:pPr marL="0" marR="0" lvl="0" indent="17463" algn="l" defTabSz="914400" rtl="0" eaLnBrk="1" fontAlgn="auto" latinLnBrk="0" hangingPunct="1">
                        <a:lnSpc>
                          <a:spcPct val="150000"/>
                        </a:lnSpc>
                        <a:spcBef>
                          <a:spcPts val="0"/>
                        </a:spcBef>
                        <a:spcAft>
                          <a:spcPts val="0"/>
                        </a:spcAft>
                        <a:buClrTx/>
                        <a:buSzTx/>
                        <a:buFont typeface="+mj-lt"/>
                        <a:buNone/>
                        <a:tabLst/>
                        <a:defRPr/>
                      </a:pPr>
                      <a:r>
                        <a:rPr lang="en-US" sz="1400" kern="1200" dirty="0">
                          <a:solidFill>
                            <a:schemeClr val="tx1"/>
                          </a:solidFill>
                          <a:latin typeface="Tahoma" pitchFamily="34" charset="0"/>
                          <a:ea typeface="Tahoma" pitchFamily="34" charset="0"/>
                          <a:cs typeface="Tahoma" pitchFamily="34" charset="0"/>
                        </a:rPr>
                        <a:t>1. </a:t>
                      </a:r>
                      <a:r>
                        <a:rPr lang="th-TH" sz="1400" kern="1200" dirty="0">
                          <a:solidFill>
                            <a:schemeClr val="tx1"/>
                          </a:solidFill>
                          <a:latin typeface="Tahoma" pitchFamily="34" charset="0"/>
                          <a:ea typeface="Tahoma" pitchFamily="34" charset="0"/>
                          <a:cs typeface="Tahoma" pitchFamily="34" charset="0"/>
                        </a:rPr>
                        <a:t>ส่วนราชการมีกลไกและจัดทำคู่มือการปฏิบัติงานเพื่อสนับสนุนการชี้แจงประเด็นข่าวที่ทันต่อสถานการณ์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87742">
                <a:tc>
                  <a:txBody>
                    <a:bodyPr/>
                    <a:lstStyle/>
                    <a:p>
                      <a:pPr marL="0" marR="0" lvl="0" indent="17463" algn="l" defTabSz="914400" rtl="0" eaLnBrk="1" fontAlgn="auto" latinLnBrk="0" hangingPunct="1">
                        <a:lnSpc>
                          <a:spcPct val="100000"/>
                        </a:lnSpc>
                        <a:spcBef>
                          <a:spcPts val="0"/>
                        </a:spcBef>
                        <a:spcAft>
                          <a:spcPts val="0"/>
                        </a:spcAft>
                        <a:buClrTx/>
                        <a:buSzTx/>
                        <a:buFont typeface="+mj-lt"/>
                        <a:buNone/>
                        <a:tabLst/>
                        <a:defRPr/>
                      </a:pPr>
                      <a:r>
                        <a:rPr lang="en-US" sz="1400" kern="1200" dirty="0">
                          <a:solidFill>
                            <a:schemeClr val="tx1"/>
                          </a:solidFill>
                          <a:latin typeface="Tahoma" pitchFamily="34" charset="0"/>
                          <a:ea typeface="Tahoma" pitchFamily="34" charset="0"/>
                          <a:cs typeface="Tahoma" pitchFamily="34" charset="0"/>
                        </a:rPr>
                        <a:t>2.</a:t>
                      </a:r>
                      <a:r>
                        <a:rPr lang="th-TH" sz="1400" kern="1200" dirty="0">
                          <a:solidFill>
                            <a:schemeClr val="tx1"/>
                          </a:solidFill>
                          <a:latin typeface="Tahoma" pitchFamily="34" charset="0"/>
                          <a:ea typeface="Tahoma" pitchFamily="34" charset="0"/>
                          <a:cs typeface="Tahoma" pitchFamily="34" charset="0"/>
                        </a:rPr>
                        <a:t> </a:t>
                      </a:r>
                      <a:r>
                        <a:rPr lang="en-US" sz="1400" kern="1200" dirty="0">
                          <a:solidFill>
                            <a:schemeClr val="tx1"/>
                          </a:solidFill>
                          <a:latin typeface="Tahoma" pitchFamily="34" charset="0"/>
                          <a:ea typeface="Tahoma" pitchFamily="34" charset="0"/>
                          <a:cs typeface="Tahoma" pitchFamily="34" charset="0"/>
                        </a:rPr>
                        <a:t>PMOC </a:t>
                      </a:r>
                      <a:r>
                        <a:rPr lang="th-TH" sz="1400" kern="1200" dirty="0">
                          <a:solidFill>
                            <a:schemeClr val="tx1"/>
                          </a:solidFill>
                          <a:latin typeface="Tahoma" pitchFamily="34" charset="0"/>
                          <a:ea typeface="Tahoma" pitchFamily="34" charset="0"/>
                          <a:cs typeface="Tahoma" pitchFamily="34" charset="0"/>
                        </a:rPr>
                        <a:t>สำนักโฆษกฯ และกรมประชาสัมพันธ์ร่วมกัน</a:t>
                      </a:r>
                      <a:r>
                        <a:rPr lang="th-TH" altLang="th-TH" sz="1400" dirty="0">
                          <a:latin typeface="Tahoma" pitchFamily="34" charset="0"/>
                          <a:cs typeface="Tahoma" pitchFamily="34" charset="0"/>
                        </a:rPr>
                        <a:t>กำหนดประเด็นข่าวที่ต้องการให้ส่วนราชการชี้แจง</a:t>
                      </a:r>
                      <a:r>
                        <a:rPr lang="th-TH" altLang="th-TH" sz="1400" baseline="0" dirty="0">
                          <a:latin typeface="Tahoma" pitchFamily="34" charset="0"/>
                          <a:cs typeface="Tahoma" pitchFamily="34" charset="0"/>
                        </a:rPr>
                        <a:t> กำหนด</a:t>
                      </a:r>
                      <a:br>
                        <a:rPr lang="th-TH" altLang="th-TH" sz="1400" baseline="0" dirty="0">
                          <a:latin typeface="Tahoma" pitchFamily="34" charset="0"/>
                          <a:cs typeface="Tahoma" pitchFamily="34" charset="0"/>
                        </a:rPr>
                      </a:br>
                      <a:r>
                        <a:rPr lang="th-TH" altLang="th-TH" sz="1400" baseline="0" dirty="0">
                          <a:latin typeface="Tahoma" pitchFamily="34" charset="0"/>
                          <a:cs typeface="Tahoma" pitchFamily="34" charset="0"/>
                        </a:rPr>
                        <a:t>ส่วนราชการที่ต้องการให้ชี้แจง รวมทั้ง</a:t>
                      </a:r>
                      <a:r>
                        <a:rPr lang="th-TH" sz="1400" kern="1200" dirty="0">
                          <a:solidFill>
                            <a:schemeClr val="tx1"/>
                          </a:solidFill>
                          <a:latin typeface="Tahoma" pitchFamily="34" charset="0"/>
                          <a:ea typeface="Tahoma" pitchFamily="34" charset="0"/>
                          <a:cs typeface="Tahoma" pitchFamily="34" charset="0"/>
                        </a:rPr>
                        <a:t>กำหนดระยะเวลาที่ต้องการให้</a:t>
                      </a:r>
                      <a:r>
                        <a:rPr lang="th-TH" sz="1400" kern="1200" dirty="0" smtClean="0">
                          <a:solidFill>
                            <a:schemeClr val="tx1"/>
                          </a:solidFill>
                          <a:latin typeface="Tahoma" pitchFamily="34" charset="0"/>
                          <a:ea typeface="Tahoma" pitchFamily="34" charset="0"/>
                          <a:cs typeface="Tahoma" pitchFamily="34" charset="0"/>
                        </a:rPr>
                        <a:t>ตอบสนองของแต่</a:t>
                      </a:r>
                      <a:r>
                        <a:rPr lang="th-TH" sz="1400" kern="1200" dirty="0">
                          <a:solidFill>
                            <a:schemeClr val="tx1"/>
                          </a:solidFill>
                          <a:latin typeface="Tahoma" pitchFamily="34" charset="0"/>
                          <a:ea typeface="Tahoma" pitchFamily="34" charset="0"/>
                          <a:cs typeface="Tahoma" pitchFamily="34" charset="0"/>
                        </a:rPr>
                        <a:t>ละประเด็นข่าว เข้าสู่ระบบฯ</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23226">
                <a:tc>
                  <a:txBody>
                    <a:bodyPr/>
                    <a:lstStyle/>
                    <a:p>
                      <a:pPr marL="0" marR="0" lvl="0" indent="-342900" algn="thaiDist" defTabSz="914400" rtl="0" eaLnBrk="1" fontAlgn="auto" latinLnBrk="0" hangingPunct="1">
                        <a:lnSpc>
                          <a:spcPct val="100000"/>
                        </a:lnSpc>
                        <a:spcBef>
                          <a:spcPts val="0"/>
                        </a:spcBef>
                        <a:spcAft>
                          <a:spcPts val="0"/>
                        </a:spcAft>
                        <a:buClrTx/>
                        <a:buSzTx/>
                        <a:buFont typeface="+mj-lt"/>
                        <a:buNone/>
                        <a:tabLst/>
                        <a:defRPr/>
                      </a:pPr>
                      <a:r>
                        <a:rPr lang="en-US" sz="1400" kern="1200" dirty="0" smtClean="0">
                          <a:solidFill>
                            <a:schemeClr val="tx1"/>
                          </a:solidFill>
                          <a:latin typeface="Tahoma" pitchFamily="34" charset="0"/>
                          <a:ea typeface="Tahoma" pitchFamily="34" charset="0"/>
                          <a:cs typeface="Tahoma" pitchFamily="34" charset="0"/>
                        </a:rPr>
                        <a:t>3.</a:t>
                      </a:r>
                      <a:r>
                        <a:rPr lang="th-TH" sz="1400" kern="1200" dirty="0" smtClean="0">
                          <a:solidFill>
                            <a:schemeClr val="tx1"/>
                          </a:solidFill>
                          <a:latin typeface="Tahoma" pitchFamily="34" charset="0"/>
                          <a:ea typeface="Tahoma" pitchFamily="34" charset="0"/>
                          <a:cs typeface="Tahoma" pitchFamily="34" charset="0"/>
                        </a:rPr>
                        <a:t> ส่วน</a:t>
                      </a:r>
                      <a:r>
                        <a:rPr lang="th-TH" sz="1400" kern="1200" dirty="0">
                          <a:solidFill>
                            <a:schemeClr val="tx1"/>
                          </a:solidFill>
                          <a:latin typeface="Tahoma" pitchFamily="34" charset="0"/>
                          <a:ea typeface="Tahoma" pitchFamily="34" charset="0"/>
                          <a:cs typeface="Tahoma" pitchFamily="34" charset="0"/>
                        </a:rPr>
                        <a:t>ราชการชี้แจงประเด็นข่าวที่มีคุณภาพและรายงานเข้าสู่ระบบฯ ได้ทันตามระยะเวลาการตอบสนองที่กำหนดไว้ </a:t>
                      </a:r>
                      <a:r>
                        <a:rPr lang="th-TH" sz="1400" kern="1200" dirty="0" smtClean="0">
                          <a:solidFill>
                            <a:schemeClr val="tx1"/>
                          </a:solidFill>
                          <a:latin typeface="Tahoma" pitchFamily="34" charset="0"/>
                          <a:ea typeface="Tahoma" pitchFamily="34" charset="0"/>
                          <a:cs typeface="Tahoma" pitchFamily="34" charset="0"/>
                        </a:rPr>
                        <a:t/>
                      </a:r>
                      <a:br>
                        <a:rPr lang="th-TH" sz="1400" kern="1200" dirty="0" smtClean="0">
                          <a:solidFill>
                            <a:schemeClr val="tx1"/>
                          </a:solidFill>
                          <a:latin typeface="Tahoma" pitchFamily="34" charset="0"/>
                          <a:ea typeface="Tahoma" pitchFamily="34" charset="0"/>
                          <a:cs typeface="Tahoma" pitchFamily="34" charset="0"/>
                        </a:rPr>
                      </a:br>
                      <a:r>
                        <a:rPr lang="th-TH" sz="1400" kern="1200" dirty="0" smtClean="0">
                          <a:solidFill>
                            <a:schemeClr val="tx1"/>
                          </a:solidFill>
                          <a:latin typeface="Tahoma" pitchFamily="34" charset="0"/>
                          <a:ea typeface="Tahoma" pitchFamily="34" charset="0"/>
                          <a:cs typeface="Tahoma" pitchFamily="34" charset="0"/>
                        </a:rPr>
                        <a:t>(</a:t>
                      </a:r>
                      <a:r>
                        <a:rPr lang="th-TH" sz="1400" kern="1200" dirty="0">
                          <a:solidFill>
                            <a:schemeClr val="tx1"/>
                          </a:solidFill>
                          <a:latin typeface="Tahoma" pitchFamily="34" charset="0"/>
                          <a:ea typeface="Tahoma" pitchFamily="34" charset="0"/>
                          <a:cs typeface="Tahoma" pitchFamily="34" charset="0"/>
                        </a:rPr>
                        <a:t>ร้อยละ 100)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294616">
                <a:tc>
                  <a:txBody>
                    <a:bodyPr/>
                    <a:lstStyle/>
                    <a:p>
                      <a:pPr marL="0" marR="0" lvl="0" indent="-342900" algn="l" defTabSz="914400" rtl="0" eaLnBrk="1" fontAlgn="auto" latinLnBrk="0" hangingPunct="1">
                        <a:lnSpc>
                          <a:spcPct val="150000"/>
                        </a:lnSpc>
                        <a:spcBef>
                          <a:spcPts val="0"/>
                        </a:spcBef>
                        <a:spcAft>
                          <a:spcPts val="0"/>
                        </a:spcAft>
                        <a:buClrTx/>
                        <a:buSzTx/>
                        <a:buFont typeface="+mj-lt"/>
                        <a:buNone/>
                        <a:tabLst/>
                        <a:defRPr/>
                      </a:pPr>
                      <a:r>
                        <a:rPr lang="en-US" sz="1400" kern="1200" dirty="0">
                          <a:solidFill>
                            <a:schemeClr val="tx1"/>
                          </a:solidFill>
                          <a:latin typeface="Tahoma" pitchFamily="34" charset="0"/>
                          <a:ea typeface="Tahoma" pitchFamily="34" charset="0"/>
                          <a:cs typeface="Tahoma" pitchFamily="34" charset="0"/>
                        </a:rPr>
                        <a:t>4. </a:t>
                      </a:r>
                      <a:r>
                        <a:rPr lang="th-TH" sz="1400" kern="1200" dirty="0">
                          <a:solidFill>
                            <a:schemeClr val="tx1"/>
                          </a:solidFill>
                          <a:latin typeface="Tahoma" pitchFamily="34" charset="0"/>
                          <a:ea typeface="Tahoma" pitchFamily="34" charset="0"/>
                          <a:cs typeface="Tahoma" pitchFamily="34" charset="0"/>
                        </a:rPr>
                        <a:t>เจ้าภาพตัวชี้วัดสรุปผลการดำเนินการของส่วนราชการจากระบบฯ</a:t>
                      </a:r>
                      <a:endParaRPr lang="en-US" sz="1400" kern="1200" dirty="0">
                        <a:solidFill>
                          <a:schemeClr val="tx1"/>
                        </a:solidFill>
                        <a:latin typeface="Tahoma" pitchFamily="34" charset="0"/>
                        <a:ea typeface="Tahoma" pitchFamily="34" charset="0"/>
                        <a:cs typeface="Tahoma"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4" name="AutoShape 12"/>
          <p:cNvSpPr>
            <a:spLocks noChangeArrowheads="1"/>
          </p:cNvSpPr>
          <p:nvPr/>
        </p:nvSpPr>
        <p:spPr bwMode="gray">
          <a:xfrm>
            <a:off x="251520" y="980728"/>
            <a:ext cx="3096344" cy="360040"/>
          </a:xfrm>
          <a:prstGeom prst="rect">
            <a:avLst/>
          </a:prstGeom>
          <a:solidFill>
            <a:schemeClr val="accent6">
              <a:lumMod val="60000"/>
              <a:lumOff val="4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600" b="1" dirty="0" smtClean="0">
                <a:latin typeface="Tahoma" panose="020B0604030504040204" pitchFamily="34" charset="0"/>
                <a:ea typeface="Tahoma" panose="020B0604030504040204" pitchFamily="34" charset="0"/>
                <a:cs typeface="Tahoma" panose="020B0604030504040204" pitchFamily="34" charset="0"/>
              </a:rPr>
              <a:t>เกณฑ์</a:t>
            </a:r>
            <a:r>
              <a:rPr lang="th-TH" sz="1600" b="1" dirty="0">
                <a:latin typeface="Tahoma" panose="020B0604030504040204" pitchFamily="34" charset="0"/>
                <a:ea typeface="Tahoma" panose="020B0604030504040204" pitchFamily="34" charset="0"/>
                <a:cs typeface="Tahoma" panose="020B0604030504040204" pitchFamily="34" charset="0"/>
              </a:rPr>
              <a:t>การประเมินผล</a:t>
            </a:r>
            <a:endParaRPr lang="th-TH" altLang="th-TH" sz="1600" b="1" dirty="0">
              <a:latin typeface="Tahoma" pitchFamily="34" charset="0"/>
              <a:cs typeface="Tahoma" pitchFamily="34" charset="0"/>
            </a:endParaRPr>
          </a:p>
        </p:txBody>
      </p:sp>
      <p:sp>
        <p:nvSpPr>
          <p:cNvPr id="6" name="TextBox 5"/>
          <p:cNvSpPr txBox="1"/>
          <p:nvPr/>
        </p:nvSpPr>
        <p:spPr>
          <a:xfrm>
            <a:off x="4355976" y="4077072"/>
            <a:ext cx="4639412" cy="276999"/>
          </a:xfrm>
          <a:prstGeom prst="rect">
            <a:avLst/>
          </a:prstGeom>
          <a:noFill/>
        </p:spPr>
        <p:txBody>
          <a:bodyPr wrap="none" rtlCol="0">
            <a:spAutoFit/>
          </a:bodyPr>
          <a:lstStyle/>
          <a:p>
            <a:r>
              <a:rPr lang="en-US" sz="1200" dirty="0">
                <a:latin typeface="Tahoma" pitchFamily="34" charset="0"/>
                <a:ea typeface="Tahoma" pitchFamily="34" charset="0"/>
                <a:cs typeface="Tahoma" pitchFamily="34" charset="0"/>
              </a:rPr>
              <a:t>* </a:t>
            </a:r>
            <a:r>
              <a:rPr lang="th-TH" sz="1200" dirty="0">
                <a:latin typeface="Tahoma" pitchFamily="34" charset="0"/>
                <a:ea typeface="Tahoma" pitchFamily="34" charset="0"/>
                <a:cs typeface="Tahoma" pitchFamily="34" charset="0"/>
              </a:rPr>
              <a:t>การชี้แจงประเด็นข่าวที่มีคุณภาพจะมีการกำหนดนิยามเพิ่มเติมภายหลัง</a:t>
            </a:r>
          </a:p>
        </p:txBody>
      </p:sp>
      <p:sp>
        <p:nvSpPr>
          <p:cNvPr id="8" name="AutoShape 12"/>
          <p:cNvSpPr>
            <a:spLocks noChangeArrowheads="1"/>
          </p:cNvSpPr>
          <p:nvPr/>
        </p:nvSpPr>
        <p:spPr bwMode="gray">
          <a:xfrm>
            <a:off x="251520" y="4077072"/>
            <a:ext cx="2736304" cy="360040"/>
          </a:xfrm>
          <a:prstGeom prst="rect">
            <a:avLst/>
          </a:prstGeom>
          <a:solidFill>
            <a:schemeClr val="accent6">
              <a:lumMod val="60000"/>
              <a:lumOff val="4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600" b="1" dirty="0">
                <a:latin typeface="Tahoma" panose="020B0604030504040204" pitchFamily="34" charset="0"/>
                <a:ea typeface="Tahoma" panose="020B0604030504040204" pitchFamily="34" charset="0"/>
                <a:cs typeface="Tahoma" panose="020B0604030504040204" pitchFamily="34" charset="0"/>
              </a:rPr>
              <a:t>ตัวอย่าง</a:t>
            </a:r>
            <a:endParaRPr lang="th-TH" altLang="th-TH" sz="1600" b="1" dirty="0">
              <a:latin typeface="Tahoma" pitchFamily="34" charset="0"/>
              <a:cs typeface="Tahoma" pitchFamily="34" charset="0"/>
            </a:endParaRPr>
          </a:p>
        </p:txBody>
      </p:sp>
      <p:sp>
        <p:nvSpPr>
          <p:cNvPr id="43" name="Rectangle 2"/>
          <p:cNvSpPr>
            <a:spLocks noChangeArrowheads="1"/>
          </p:cNvSpPr>
          <p:nvPr/>
        </p:nvSpPr>
        <p:spPr bwMode="auto">
          <a:xfrm>
            <a:off x="467544" y="4653136"/>
            <a:ext cx="1548368" cy="530521"/>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44" name="Text Box 3"/>
          <p:cNvSpPr txBox="1">
            <a:spLocks noChangeArrowheads="1"/>
          </p:cNvSpPr>
          <p:nvPr/>
        </p:nvSpPr>
        <p:spPr bwMode="auto">
          <a:xfrm>
            <a:off x="517582" y="4784445"/>
            <a:ext cx="1490363" cy="280620"/>
          </a:xfrm>
          <a:prstGeom prst="rect">
            <a:avLst/>
          </a:prstGeom>
          <a:solidFill>
            <a:schemeClr val="accent2">
              <a:lumMod val="40000"/>
              <a:lumOff val="60000"/>
            </a:schemeClr>
          </a:solidFill>
          <a:ln w="9525">
            <a:noFill/>
            <a:miter lim="800000"/>
            <a:headEnd/>
            <a:tailEnd/>
          </a:ln>
          <a:effectLst/>
        </p:spPr>
        <p:txBody>
          <a:bodyPr>
            <a:spAutoFit/>
          </a:bodyPr>
          <a:lstStyle/>
          <a:p>
            <a:pPr algn="ctr" eaLnBrk="1" hangingPunct="1">
              <a:spcBef>
                <a:spcPct val="50000"/>
              </a:spcBef>
              <a:defRPr/>
            </a:pPr>
            <a:r>
              <a:rPr lang="th-TH" sz="1400" b="1" dirty="0">
                <a:solidFill>
                  <a:srgbClr val="990000"/>
                </a:solidFill>
                <a:latin typeface="Tahoma" pitchFamily="34" charset="0"/>
                <a:cs typeface="Tahoma" pitchFamily="34" charset="0"/>
              </a:rPr>
              <a:t>สำนักโฆษก</a:t>
            </a:r>
            <a:endParaRPr lang="en-US" sz="1400" b="1" dirty="0">
              <a:solidFill>
                <a:srgbClr val="990000"/>
              </a:solidFill>
              <a:latin typeface="Tahoma" pitchFamily="34" charset="0"/>
              <a:cs typeface="Tahoma" pitchFamily="34" charset="0"/>
            </a:endParaRPr>
          </a:p>
        </p:txBody>
      </p:sp>
      <p:sp>
        <p:nvSpPr>
          <p:cNvPr id="45" name="Rectangle 44"/>
          <p:cNvSpPr/>
          <p:nvPr/>
        </p:nvSpPr>
        <p:spPr bwMode="auto">
          <a:xfrm>
            <a:off x="179512" y="5255665"/>
            <a:ext cx="2372260" cy="1440160"/>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sp>
        <p:nvSpPr>
          <p:cNvPr id="46" name="TextBox 45"/>
          <p:cNvSpPr txBox="1"/>
          <p:nvPr/>
        </p:nvSpPr>
        <p:spPr>
          <a:xfrm>
            <a:off x="245655" y="5355793"/>
            <a:ext cx="2310121" cy="1384995"/>
          </a:xfrm>
          <a:prstGeom prst="rect">
            <a:avLst/>
          </a:prstGeom>
          <a:noFill/>
        </p:spPr>
        <p:txBody>
          <a:bodyPr wrap="square" rtlCol="0">
            <a:spAutoFit/>
          </a:bodyPr>
          <a:lstStyle/>
          <a:p>
            <a:r>
              <a:rPr lang="th-TH" sz="1400" b="1" dirty="0">
                <a:latin typeface="Tahoma" pitchFamily="34" charset="0"/>
                <a:ea typeface="Tahoma" pitchFamily="34" charset="0"/>
                <a:cs typeface="Tahoma" pitchFamily="34" charset="0"/>
              </a:rPr>
              <a:t>ประเด็นข่าวที่ต้องชี้แจง</a:t>
            </a:r>
          </a:p>
          <a:p>
            <a:pPr marL="342900" indent="-342900">
              <a:buAutoNum type="arabicPeriod"/>
            </a:pPr>
            <a:r>
              <a:rPr lang="th-TH" sz="1400" dirty="0">
                <a:latin typeface="Tahoma" pitchFamily="34" charset="0"/>
                <a:ea typeface="Tahoma" pitchFamily="34" charset="0"/>
                <a:cs typeface="Tahoma" pitchFamily="34" charset="0"/>
              </a:rPr>
              <a:t>น้ำเสียที่ดอนหอยหลอด</a:t>
            </a:r>
          </a:p>
          <a:p>
            <a:pPr marL="342900" indent="-342900">
              <a:buAutoNum type="arabicPeriod"/>
            </a:pPr>
            <a:r>
              <a:rPr lang="th-TH" sz="1400" dirty="0">
                <a:latin typeface="Tahoma" pitchFamily="34" charset="0"/>
                <a:ea typeface="Tahoma" pitchFamily="34" charset="0"/>
                <a:cs typeface="Tahoma" pitchFamily="34" charset="0"/>
              </a:rPr>
              <a:t>การใช้แรงงานเด็ก</a:t>
            </a:r>
          </a:p>
          <a:p>
            <a:pPr marL="342900" indent="-342900">
              <a:buAutoNum type="arabicPeriod"/>
            </a:pPr>
            <a:r>
              <a:rPr lang="th-TH" sz="1400" dirty="0">
                <a:latin typeface="Tahoma" pitchFamily="34" charset="0"/>
                <a:ea typeface="Tahoma" pitchFamily="34" charset="0"/>
                <a:cs typeface="Tahoma" pitchFamily="34" charset="0"/>
              </a:rPr>
              <a:t>เหตุระเบิดที่แยกราชประสงค์</a:t>
            </a:r>
          </a:p>
          <a:p>
            <a:pPr marL="342900" indent="-342900">
              <a:buAutoNum type="arabicPeriod"/>
            </a:pPr>
            <a:r>
              <a:rPr lang="th-TH" sz="1400" dirty="0">
                <a:latin typeface="Tahoma" pitchFamily="34" charset="0"/>
                <a:ea typeface="Tahoma" pitchFamily="34" charset="0"/>
                <a:cs typeface="Tahoma" pitchFamily="34" charset="0"/>
              </a:rPr>
              <a:t>...</a:t>
            </a:r>
          </a:p>
        </p:txBody>
      </p:sp>
      <p:sp>
        <p:nvSpPr>
          <p:cNvPr id="47" name="Rectangle 2"/>
          <p:cNvSpPr>
            <a:spLocks noChangeArrowheads="1"/>
          </p:cNvSpPr>
          <p:nvPr/>
        </p:nvSpPr>
        <p:spPr bwMode="auto">
          <a:xfrm>
            <a:off x="3491880" y="4653136"/>
            <a:ext cx="2160240" cy="530521"/>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48" name="Text Box 3"/>
          <p:cNvSpPr txBox="1">
            <a:spLocks noChangeArrowheads="1"/>
          </p:cNvSpPr>
          <p:nvPr/>
        </p:nvSpPr>
        <p:spPr bwMode="auto">
          <a:xfrm>
            <a:off x="3563888" y="4784445"/>
            <a:ext cx="2016224" cy="307777"/>
          </a:xfrm>
          <a:prstGeom prst="rect">
            <a:avLst/>
          </a:prstGeom>
          <a:solidFill>
            <a:schemeClr val="accent2">
              <a:lumMod val="40000"/>
              <a:lumOff val="60000"/>
            </a:schemeClr>
          </a:solidFill>
          <a:ln w="9525">
            <a:noFill/>
            <a:miter lim="800000"/>
            <a:headEnd/>
            <a:tailEnd/>
          </a:ln>
          <a:effectLst/>
        </p:spPr>
        <p:txBody>
          <a:bodyPr wrap="square">
            <a:spAutoFit/>
          </a:bodyPr>
          <a:lstStyle/>
          <a:p>
            <a:pPr algn="ctr" eaLnBrk="1" hangingPunct="1">
              <a:spcBef>
                <a:spcPct val="50000"/>
              </a:spcBef>
              <a:defRPr/>
            </a:pPr>
            <a:r>
              <a:rPr lang="th-TH" sz="1400" b="1" dirty="0">
                <a:solidFill>
                  <a:srgbClr val="990000"/>
                </a:solidFill>
                <a:latin typeface="Tahoma" pitchFamily="34" charset="0"/>
                <a:cs typeface="Tahoma" pitchFamily="34" charset="0"/>
              </a:rPr>
              <a:t>หน่วยงานที่เกี่ยวข้อง</a:t>
            </a:r>
            <a:endParaRPr lang="en-US" sz="1400" b="1" dirty="0">
              <a:solidFill>
                <a:srgbClr val="990000"/>
              </a:solidFill>
              <a:latin typeface="Tahoma" pitchFamily="34" charset="0"/>
              <a:cs typeface="Tahoma" pitchFamily="34" charset="0"/>
            </a:endParaRPr>
          </a:p>
        </p:txBody>
      </p:sp>
      <p:sp>
        <p:nvSpPr>
          <p:cNvPr id="49" name="Rectangle 48"/>
          <p:cNvSpPr/>
          <p:nvPr/>
        </p:nvSpPr>
        <p:spPr bwMode="auto">
          <a:xfrm>
            <a:off x="2915816" y="5255665"/>
            <a:ext cx="3384376" cy="1413696"/>
          </a:xfrm>
          <a:prstGeom prst="rect">
            <a:avLst/>
          </a:prstGeom>
          <a:noFill/>
          <a:ln>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th-TH" sz="1600">
              <a:solidFill>
                <a:prstClr val="white"/>
              </a:solidFill>
            </a:endParaRPr>
          </a:p>
        </p:txBody>
      </p:sp>
      <p:sp>
        <p:nvSpPr>
          <p:cNvPr id="50" name="TextBox 49"/>
          <p:cNvSpPr txBox="1"/>
          <p:nvPr/>
        </p:nvSpPr>
        <p:spPr>
          <a:xfrm>
            <a:off x="2885373" y="5355793"/>
            <a:ext cx="3437869" cy="1384995"/>
          </a:xfrm>
          <a:prstGeom prst="rect">
            <a:avLst/>
          </a:prstGeom>
          <a:noFill/>
        </p:spPr>
        <p:txBody>
          <a:bodyPr wrap="square" rtlCol="0">
            <a:spAutoFit/>
          </a:bodyPr>
          <a:lstStyle/>
          <a:p>
            <a:r>
              <a:rPr lang="th-TH" sz="1400" b="1" dirty="0">
                <a:latin typeface="Tahoma" pitchFamily="34" charset="0"/>
                <a:ea typeface="Tahoma" pitchFamily="34" charset="0"/>
                <a:cs typeface="Tahoma" pitchFamily="34" charset="0"/>
              </a:rPr>
              <a:t>หน่วยงานที่เกี่ยวข้องในแต่ละประเด็น</a:t>
            </a:r>
          </a:p>
          <a:p>
            <a:pPr marL="342900" indent="-342900">
              <a:buAutoNum type="arabicPeriod"/>
            </a:pPr>
            <a:r>
              <a:rPr lang="th-TH" sz="1400" spc="-60" dirty="0">
                <a:latin typeface="Tahoma" pitchFamily="34" charset="0"/>
                <a:ea typeface="Tahoma" pitchFamily="34" charset="0"/>
                <a:cs typeface="Tahoma" pitchFamily="34" charset="0"/>
              </a:rPr>
              <a:t>กระทรวงอุตสาหกรรม/กระทรวงทรัพยากรฯ</a:t>
            </a:r>
          </a:p>
          <a:p>
            <a:pPr marL="342900" indent="-342900">
              <a:buAutoNum type="arabicPeriod"/>
            </a:pPr>
            <a:r>
              <a:rPr lang="th-TH" sz="1400" dirty="0">
                <a:latin typeface="Tahoma" pitchFamily="34" charset="0"/>
                <a:ea typeface="Tahoma" pitchFamily="34" charset="0"/>
                <a:cs typeface="Tahoma" pitchFamily="34" charset="0"/>
              </a:rPr>
              <a:t>กระทรวงแรงงาน/กระทรวงพัฒนาสังคมฯ</a:t>
            </a:r>
          </a:p>
          <a:p>
            <a:pPr marL="342900" indent="-342900">
              <a:buAutoNum type="arabicPeriod"/>
            </a:pPr>
            <a:r>
              <a:rPr lang="th-TH" sz="1400" dirty="0">
                <a:latin typeface="Tahoma" pitchFamily="34" charset="0"/>
                <a:ea typeface="Tahoma" pitchFamily="34" charset="0"/>
                <a:cs typeface="Tahoma" pitchFamily="34" charset="0"/>
              </a:rPr>
              <a:t>สตช./ สำนักข่าวกรองฯ/...</a:t>
            </a:r>
          </a:p>
          <a:p>
            <a:pPr marL="342900" indent="-342900">
              <a:buAutoNum type="arabicPeriod"/>
            </a:pPr>
            <a:endParaRPr lang="th-TH" sz="1400" dirty="0">
              <a:latin typeface="Tahoma" pitchFamily="34" charset="0"/>
              <a:ea typeface="Tahoma" pitchFamily="34" charset="0"/>
              <a:cs typeface="Tahoma" pitchFamily="34" charset="0"/>
            </a:endParaRPr>
          </a:p>
          <a:p>
            <a:pPr marL="342900" indent="-342900">
              <a:buAutoNum type="arabicPeriod"/>
            </a:pPr>
            <a:r>
              <a:rPr lang="th-TH" sz="1400" dirty="0">
                <a:latin typeface="Tahoma" pitchFamily="34" charset="0"/>
                <a:ea typeface="Tahoma" pitchFamily="34" charset="0"/>
                <a:cs typeface="Tahoma" pitchFamily="34" charset="0"/>
              </a:rPr>
              <a:t>...</a:t>
            </a:r>
          </a:p>
        </p:txBody>
      </p:sp>
      <p:sp>
        <p:nvSpPr>
          <p:cNvPr id="51" name="Rectangle 2"/>
          <p:cNvSpPr>
            <a:spLocks noChangeArrowheads="1"/>
          </p:cNvSpPr>
          <p:nvPr/>
        </p:nvSpPr>
        <p:spPr bwMode="auto">
          <a:xfrm>
            <a:off x="6736244" y="4653136"/>
            <a:ext cx="1940212" cy="530521"/>
          </a:xfrm>
          <a:prstGeom prst="rect">
            <a:avLst/>
          </a:prstGeom>
          <a:noFill/>
          <a:ln w="38100" cap="rnd">
            <a:solidFill>
              <a:schemeClr val="tx1"/>
            </a:solidFill>
            <a:prstDash val="sysDot"/>
            <a:miter lim="800000"/>
            <a:headEnd/>
            <a:tailEnd/>
          </a:ln>
        </p:spPr>
        <p:txBody>
          <a:bodyPr wrap="none" anchor="ctr"/>
          <a:lstStyle/>
          <a:p>
            <a:pPr eaLnBrk="1" hangingPunct="1"/>
            <a:endParaRPr lang="en-US" altLang="th-TH" sz="1600">
              <a:solidFill>
                <a:srgbClr val="000000"/>
              </a:solidFill>
              <a:latin typeface="Tahoma" pitchFamily="34" charset="0"/>
              <a:cs typeface="DilleniaUPC" pitchFamily="18" charset="-34"/>
            </a:endParaRPr>
          </a:p>
        </p:txBody>
      </p:sp>
      <p:sp>
        <p:nvSpPr>
          <p:cNvPr id="52" name="Text Box 3"/>
          <p:cNvSpPr txBox="1">
            <a:spLocks noChangeArrowheads="1"/>
          </p:cNvSpPr>
          <p:nvPr/>
        </p:nvSpPr>
        <p:spPr bwMode="auto">
          <a:xfrm>
            <a:off x="6799930" y="4770797"/>
            <a:ext cx="1818166" cy="307777"/>
          </a:xfrm>
          <a:prstGeom prst="rect">
            <a:avLst/>
          </a:prstGeom>
          <a:solidFill>
            <a:schemeClr val="accent2">
              <a:lumMod val="40000"/>
              <a:lumOff val="60000"/>
            </a:schemeClr>
          </a:solidFill>
          <a:ln w="9525">
            <a:noFill/>
            <a:miter lim="800000"/>
            <a:headEnd/>
            <a:tailEnd/>
          </a:ln>
          <a:effectLst/>
        </p:spPr>
        <p:txBody>
          <a:bodyPr wrap="square">
            <a:spAutoFit/>
          </a:bodyPr>
          <a:lstStyle/>
          <a:p>
            <a:pPr algn="ctr" eaLnBrk="1" hangingPunct="1">
              <a:spcBef>
                <a:spcPct val="50000"/>
              </a:spcBef>
              <a:defRPr/>
            </a:pPr>
            <a:r>
              <a:rPr lang="th-TH" sz="1400" b="1" dirty="0">
                <a:solidFill>
                  <a:srgbClr val="990000"/>
                </a:solidFill>
                <a:latin typeface="Tahoma" pitchFamily="34" charset="0"/>
                <a:cs typeface="Tahoma" pitchFamily="34" charset="0"/>
              </a:rPr>
              <a:t>ระยะเวลา</a:t>
            </a:r>
            <a:endParaRPr lang="en-US" sz="1400" b="1" dirty="0">
              <a:solidFill>
                <a:srgbClr val="990000"/>
              </a:solidFill>
              <a:latin typeface="Tahoma" pitchFamily="34" charset="0"/>
              <a:cs typeface="Tahoma" pitchFamily="34" charset="0"/>
            </a:endParaRPr>
          </a:p>
        </p:txBody>
      </p:sp>
      <p:sp>
        <p:nvSpPr>
          <p:cNvPr id="54" name="TextBox 53"/>
          <p:cNvSpPr txBox="1"/>
          <p:nvPr/>
        </p:nvSpPr>
        <p:spPr>
          <a:xfrm>
            <a:off x="6732240" y="5301208"/>
            <a:ext cx="1008112" cy="1384995"/>
          </a:xfrm>
          <a:prstGeom prst="rect">
            <a:avLst/>
          </a:prstGeom>
          <a:noFill/>
          <a:ln>
            <a:solidFill>
              <a:schemeClr val="tx1"/>
            </a:solidFill>
            <a:prstDash val="sysDot"/>
          </a:ln>
        </p:spPr>
        <p:txBody>
          <a:bodyPr wrap="square" rtlCol="0">
            <a:spAutoFit/>
          </a:bodyPr>
          <a:lstStyle/>
          <a:p>
            <a:r>
              <a:rPr lang="th-TH" sz="1400" b="1" dirty="0">
                <a:latin typeface="Tahoma" pitchFamily="34" charset="0"/>
                <a:ea typeface="Tahoma" pitchFamily="34" charset="0"/>
                <a:cs typeface="Tahoma" pitchFamily="34" charset="0"/>
              </a:rPr>
              <a:t>มาตรฐาน</a:t>
            </a:r>
          </a:p>
          <a:p>
            <a:pPr marL="342900" indent="-342900"/>
            <a:r>
              <a:rPr lang="en-US" sz="1400" dirty="0">
                <a:latin typeface="Tahoma" pitchFamily="34" charset="0"/>
                <a:ea typeface="Tahoma" pitchFamily="34" charset="0"/>
                <a:cs typeface="Tahoma" pitchFamily="34" charset="0"/>
              </a:rPr>
              <a:t>24 </a:t>
            </a:r>
            <a:r>
              <a:rPr lang="th-TH" sz="1400" dirty="0">
                <a:latin typeface="Tahoma" pitchFamily="34" charset="0"/>
                <a:ea typeface="Tahoma" pitchFamily="34" charset="0"/>
                <a:cs typeface="Tahoma" pitchFamily="34" charset="0"/>
              </a:rPr>
              <a:t>ชั่วโมง</a:t>
            </a:r>
          </a:p>
          <a:p>
            <a:pPr marL="342900" indent="-342900"/>
            <a:r>
              <a:rPr lang="en-US" sz="1400" dirty="0">
                <a:latin typeface="Tahoma" pitchFamily="34" charset="0"/>
                <a:ea typeface="Tahoma" pitchFamily="34" charset="0"/>
                <a:cs typeface="Tahoma" pitchFamily="34" charset="0"/>
              </a:rPr>
              <a:t>24 </a:t>
            </a:r>
            <a:r>
              <a:rPr lang="th-TH" sz="1400" dirty="0">
                <a:latin typeface="Tahoma" pitchFamily="34" charset="0"/>
                <a:ea typeface="Tahoma" pitchFamily="34" charset="0"/>
                <a:cs typeface="Tahoma" pitchFamily="34" charset="0"/>
              </a:rPr>
              <a:t>ชั่วโมง</a:t>
            </a:r>
          </a:p>
          <a:p>
            <a:pPr marL="342900" indent="-342900"/>
            <a:r>
              <a:rPr lang="en-US" sz="1400" dirty="0">
                <a:latin typeface="Tahoma" pitchFamily="34" charset="0"/>
                <a:ea typeface="Tahoma" pitchFamily="34" charset="0"/>
                <a:cs typeface="Tahoma" pitchFamily="34" charset="0"/>
              </a:rPr>
              <a:t>6 </a:t>
            </a:r>
            <a:r>
              <a:rPr lang="th-TH" sz="1400" dirty="0">
                <a:latin typeface="Tahoma" pitchFamily="34" charset="0"/>
                <a:ea typeface="Tahoma" pitchFamily="34" charset="0"/>
                <a:cs typeface="Tahoma" pitchFamily="34" charset="0"/>
              </a:rPr>
              <a:t>ชั่วโมง</a:t>
            </a:r>
          </a:p>
          <a:p>
            <a:pPr marL="342900" indent="-342900">
              <a:buAutoNum type="arabicPeriod"/>
            </a:pPr>
            <a:endParaRPr lang="th-TH" sz="1400" dirty="0">
              <a:latin typeface="Tahoma" pitchFamily="34" charset="0"/>
              <a:ea typeface="Tahoma" pitchFamily="34" charset="0"/>
              <a:cs typeface="Tahoma" pitchFamily="34" charset="0"/>
            </a:endParaRPr>
          </a:p>
          <a:p>
            <a:pPr marL="342900" indent="-342900"/>
            <a:r>
              <a:rPr lang="th-TH" sz="1400" dirty="0">
                <a:latin typeface="Tahoma" pitchFamily="34" charset="0"/>
                <a:ea typeface="Tahoma" pitchFamily="34" charset="0"/>
                <a:cs typeface="Tahoma" pitchFamily="34" charset="0"/>
              </a:rPr>
              <a:t>...</a:t>
            </a:r>
          </a:p>
        </p:txBody>
      </p:sp>
      <p:sp>
        <p:nvSpPr>
          <p:cNvPr id="55" name="Right Arrow 54"/>
          <p:cNvSpPr/>
          <p:nvPr/>
        </p:nvSpPr>
        <p:spPr>
          <a:xfrm>
            <a:off x="2483768" y="5661248"/>
            <a:ext cx="432048" cy="43204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6" name="Right Arrow 55"/>
          <p:cNvSpPr/>
          <p:nvPr/>
        </p:nvSpPr>
        <p:spPr>
          <a:xfrm>
            <a:off x="6300192" y="5661248"/>
            <a:ext cx="432048" cy="43204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7" name="TextBox 56"/>
          <p:cNvSpPr txBox="1"/>
          <p:nvPr/>
        </p:nvSpPr>
        <p:spPr>
          <a:xfrm>
            <a:off x="7812360" y="5301208"/>
            <a:ext cx="1008112" cy="1384995"/>
          </a:xfrm>
          <a:prstGeom prst="rect">
            <a:avLst/>
          </a:prstGeom>
          <a:noFill/>
          <a:ln>
            <a:solidFill>
              <a:schemeClr val="tx1"/>
            </a:solidFill>
            <a:prstDash val="sysDot"/>
          </a:ln>
        </p:spPr>
        <p:txBody>
          <a:bodyPr wrap="square" rtlCol="0">
            <a:spAutoFit/>
          </a:bodyPr>
          <a:lstStyle/>
          <a:p>
            <a:r>
              <a:rPr lang="th-TH" sz="1400" b="1" dirty="0">
                <a:latin typeface="Tahoma" pitchFamily="34" charset="0"/>
                <a:ea typeface="Tahoma" pitchFamily="34" charset="0"/>
                <a:cs typeface="Tahoma" pitchFamily="34" charset="0"/>
              </a:rPr>
              <a:t>ที่ชี้แจงได้</a:t>
            </a:r>
          </a:p>
          <a:p>
            <a:pPr marL="342900" indent="-342900"/>
            <a:r>
              <a:rPr lang="en-US" sz="1400" dirty="0">
                <a:latin typeface="Tahoma" pitchFamily="34" charset="0"/>
                <a:ea typeface="Tahoma" pitchFamily="34" charset="0"/>
                <a:cs typeface="Tahoma" pitchFamily="34" charset="0"/>
              </a:rPr>
              <a:t>20 </a:t>
            </a:r>
            <a:r>
              <a:rPr lang="th-TH" sz="1400" dirty="0">
                <a:latin typeface="Tahoma" pitchFamily="34" charset="0"/>
                <a:ea typeface="Tahoma" pitchFamily="34" charset="0"/>
                <a:cs typeface="Tahoma" pitchFamily="34" charset="0"/>
              </a:rPr>
              <a:t>ชั่วโมง</a:t>
            </a:r>
          </a:p>
          <a:p>
            <a:pPr marL="342900" indent="-342900"/>
            <a:r>
              <a:rPr lang="en-US" sz="1400" dirty="0">
                <a:latin typeface="Tahoma" pitchFamily="34" charset="0"/>
                <a:ea typeface="Tahoma" pitchFamily="34" charset="0"/>
                <a:cs typeface="Tahoma" pitchFamily="34" charset="0"/>
              </a:rPr>
              <a:t>24 </a:t>
            </a:r>
            <a:r>
              <a:rPr lang="th-TH" sz="1400" dirty="0">
                <a:latin typeface="Tahoma" pitchFamily="34" charset="0"/>
                <a:ea typeface="Tahoma" pitchFamily="34" charset="0"/>
                <a:cs typeface="Tahoma" pitchFamily="34" charset="0"/>
              </a:rPr>
              <a:t>ชั่วโมง</a:t>
            </a:r>
          </a:p>
          <a:p>
            <a:pPr marL="342900" indent="-342900"/>
            <a:r>
              <a:rPr lang="en-US" sz="1400" dirty="0">
                <a:latin typeface="Tahoma" pitchFamily="34" charset="0"/>
                <a:ea typeface="Tahoma" pitchFamily="34" charset="0"/>
                <a:cs typeface="Tahoma" pitchFamily="34" charset="0"/>
              </a:rPr>
              <a:t>4 </a:t>
            </a:r>
            <a:r>
              <a:rPr lang="th-TH" sz="1400" dirty="0">
                <a:latin typeface="Tahoma" pitchFamily="34" charset="0"/>
                <a:ea typeface="Tahoma" pitchFamily="34" charset="0"/>
                <a:cs typeface="Tahoma" pitchFamily="34" charset="0"/>
              </a:rPr>
              <a:t>ชั่วโมง</a:t>
            </a:r>
          </a:p>
          <a:p>
            <a:pPr marL="342900" indent="-342900">
              <a:buAutoNum type="arabicPeriod"/>
            </a:pPr>
            <a:endParaRPr lang="th-TH" sz="1400" dirty="0">
              <a:latin typeface="Tahoma" pitchFamily="34" charset="0"/>
              <a:ea typeface="Tahoma" pitchFamily="34" charset="0"/>
              <a:cs typeface="Tahoma" pitchFamily="34" charset="0"/>
            </a:endParaRPr>
          </a:p>
          <a:p>
            <a:pPr marL="342900" indent="-342900"/>
            <a:r>
              <a:rPr lang="th-TH" sz="1400" dirty="0">
                <a:latin typeface="Tahoma" pitchFamily="34" charset="0"/>
                <a:ea typeface="Tahoma" pitchFamily="34" charset="0"/>
                <a:cs typeface="Tahoma" pitchFamily="34" charset="0"/>
              </a:rPr>
              <a:t>...</a:t>
            </a:r>
          </a:p>
        </p:txBody>
      </p:sp>
      <p:sp>
        <p:nvSpPr>
          <p:cNvPr id="22" name="Slide Number Placeholder 21"/>
          <p:cNvSpPr>
            <a:spLocks noGrp="1"/>
          </p:cNvSpPr>
          <p:nvPr>
            <p:ph type="sldNum" sz="quarter" idx="12"/>
          </p:nvPr>
        </p:nvSpPr>
        <p:spPr>
          <a:xfrm>
            <a:off x="7086600" y="6492875"/>
            <a:ext cx="2057400" cy="365125"/>
          </a:xfrm>
        </p:spPr>
        <p:txBody>
          <a:bodyPr/>
          <a:lstStyle/>
          <a:p>
            <a:fld id="{616041E8-D1F5-41C1-90EC-7482A2BBCDB0}" type="slidenum">
              <a:rPr lang="th-TH" altLang="th-TH" smtClean="0">
                <a:latin typeface="Tahoma" pitchFamily="34" charset="0"/>
                <a:ea typeface="Tahoma" pitchFamily="34" charset="0"/>
                <a:cs typeface="Tahoma" pitchFamily="34" charset="0"/>
              </a:rPr>
              <a:pPr/>
              <a:t>14</a:t>
            </a:fld>
            <a:endParaRPr lang="th-TH" altLang="th-TH" dirty="0">
              <a:latin typeface="Tahoma" pitchFamily="34" charset="0"/>
              <a:ea typeface="Tahoma" pitchFamily="34" charset="0"/>
              <a:cs typeface="Tahoma" pitchFamily="34" charset="0"/>
            </a:endParaRPr>
          </a:p>
        </p:txBody>
      </p:sp>
      <p:graphicFrame>
        <p:nvGraphicFramePr>
          <p:cNvPr id="23" name="Table 22"/>
          <p:cNvGraphicFramePr>
            <a:graphicFrameLocks noGrp="1"/>
          </p:cNvGraphicFramePr>
          <p:nvPr>
            <p:extLst/>
          </p:nvPr>
        </p:nvGraphicFramePr>
        <p:xfrm>
          <a:off x="5076056" y="947959"/>
          <a:ext cx="3816424" cy="714313"/>
        </p:xfrm>
        <a:graphic>
          <a:graphicData uri="http://schemas.openxmlformats.org/drawingml/2006/table">
            <a:tbl>
              <a:tblPr firstRow="1" firstCol="1" bandRow="1">
                <a:tableStyleId>{10A1B5D5-9B99-4C35-A422-299274C87663}</a:tableStyleId>
              </a:tblPr>
              <a:tblGrid>
                <a:gridCol w="1846657">
                  <a:extLst>
                    <a:ext uri="{9D8B030D-6E8A-4147-A177-3AD203B41FA5}">
                      <a16:colId xmlns:a16="http://schemas.microsoft.com/office/drawing/2014/main" val="20000"/>
                    </a:ext>
                  </a:extLst>
                </a:gridCol>
                <a:gridCol w="1969767">
                  <a:extLst>
                    <a:ext uri="{9D8B030D-6E8A-4147-A177-3AD203B41FA5}">
                      <a16:colId xmlns:a16="http://schemas.microsoft.com/office/drawing/2014/main" val="20001"/>
                    </a:ext>
                  </a:extLst>
                </a:gridCol>
              </a:tblGrid>
              <a:tr h="285310">
                <a:tc>
                  <a:txBody>
                    <a:bodyPr/>
                    <a:lstStyle/>
                    <a:p>
                      <a:pPr algn="ctr">
                        <a:lnSpc>
                          <a:spcPct val="115000"/>
                        </a:lnSpc>
                        <a:spcAft>
                          <a:spcPts val="0"/>
                        </a:spcAft>
                      </a:pPr>
                      <a:r>
                        <a:rPr lang="th-TH" sz="1100" b="1" dirty="0" smtClean="0">
                          <a:solidFill>
                            <a:schemeClr val="tx1"/>
                          </a:solidFill>
                          <a:effectLst/>
                          <a:latin typeface="Tahoma" pitchFamily="34" charset="0"/>
                          <a:ea typeface="Tahoma" pitchFamily="34" charset="0"/>
                          <a:cs typeface="Tahoma" pitchFamily="34" charset="0"/>
                        </a:rPr>
                        <a:t>ผ่าน</a:t>
                      </a:r>
                      <a:endParaRPr lang="en-US" sz="11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15000"/>
                        </a:lnSpc>
                        <a:spcAft>
                          <a:spcPts val="0"/>
                        </a:spcAft>
                      </a:pPr>
                      <a:r>
                        <a:rPr lang="th-TH" sz="1100" b="1" dirty="0" smtClean="0">
                          <a:solidFill>
                            <a:schemeClr val="tx1"/>
                          </a:solidFill>
                          <a:effectLst/>
                          <a:latin typeface="Tahoma" pitchFamily="34" charset="0"/>
                          <a:ea typeface="Tahoma" pitchFamily="34" charset="0"/>
                          <a:cs typeface="Tahoma" pitchFamily="34" charset="0"/>
                        </a:rPr>
                        <a:t>ไม่ผ่านการประเมิน</a:t>
                      </a:r>
                      <a:endParaRPr lang="en-US" sz="11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42900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100" b="1" dirty="0" smtClean="0">
                          <a:effectLst/>
                          <a:latin typeface="Tahoma" pitchFamily="34" charset="0"/>
                          <a:ea typeface="Tahoma" pitchFamily="34" charset="0"/>
                          <a:cs typeface="Tahoma" pitchFamily="34" charset="0"/>
                        </a:rPr>
                        <a:t>ร้อยละ 100</a:t>
                      </a:r>
                      <a:endParaRPr lang="en-US" sz="1100" b="1" dirty="0" smtClean="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100" b="1" dirty="0" smtClean="0">
                          <a:effectLst/>
                          <a:latin typeface="Tahoma" pitchFamily="34" charset="0"/>
                          <a:ea typeface="Tahoma" pitchFamily="34" charset="0"/>
                          <a:cs typeface="Tahoma" pitchFamily="34" charset="0"/>
                        </a:rPr>
                        <a:t>&lt; </a:t>
                      </a:r>
                      <a:r>
                        <a:rPr lang="th-TH" sz="1100" b="1" dirty="0" smtClean="0">
                          <a:effectLst/>
                          <a:latin typeface="Tahoma" pitchFamily="34" charset="0"/>
                          <a:ea typeface="Tahoma" pitchFamily="34" charset="0"/>
                          <a:cs typeface="Tahoma" pitchFamily="34" charset="0"/>
                        </a:rPr>
                        <a:t>ร้อยละ 100</a:t>
                      </a:r>
                      <a:endParaRPr lang="en-US" sz="1100" b="1" dirty="0" smtClean="0">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506131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7" name="Title 1"/>
          <p:cNvSpPr txBox="1">
            <a:spLocks/>
          </p:cNvSpPr>
          <p:nvPr/>
        </p:nvSpPr>
        <p:spPr bwMode="auto">
          <a:xfrm>
            <a:off x="166688" y="34505"/>
            <a:ext cx="8185150" cy="646331"/>
          </a:xfrm>
          <a:prstGeom prst="rect">
            <a:avLst/>
          </a:prstGeom>
          <a:noFill/>
          <a:ln w="9525">
            <a:noFill/>
            <a:miter lim="800000"/>
            <a:headEnd/>
            <a:tailEnd/>
          </a:ln>
        </p:spPr>
        <p:txBody>
          <a:bodyPr anchor="ctr">
            <a:spAutoFit/>
          </a:bodyPr>
          <a:lstStyle/>
          <a:p>
            <a:pPr marL="1162050" indent="-1162050"/>
            <a:r>
              <a:rPr lang="th-TH" altLang="th-TH" sz="1800" b="1" dirty="0">
                <a:latin typeface="Tahoma" pitchFamily="34" charset="0"/>
                <a:cs typeface="Tahoma" pitchFamily="34" charset="0"/>
              </a:rPr>
              <a:t>ตัวชี้วัดที่ </a:t>
            </a:r>
            <a:r>
              <a:rPr lang="en-US" altLang="th-TH" sz="1800" b="1" dirty="0">
                <a:latin typeface="Tahoma" pitchFamily="34" charset="0"/>
                <a:cs typeface="Tahoma" pitchFamily="34" charset="0"/>
              </a:rPr>
              <a:t>3 </a:t>
            </a:r>
            <a:r>
              <a:rPr lang="th-TH" altLang="th-TH" sz="1800" b="1" dirty="0">
                <a:latin typeface="Tahoma" pitchFamily="34" charset="0"/>
                <a:cs typeface="Tahoma" pitchFamily="34" charset="0"/>
              </a:rPr>
              <a:t>ร้อยละของประชาชนกลุ่มเป้าหมายที่รับรู้และ</a:t>
            </a:r>
            <a:r>
              <a:rPr lang="th-TH" altLang="th-TH" sz="1800" b="1" dirty="0" smtClean="0">
                <a:latin typeface="Tahoma" pitchFamily="34" charset="0"/>
                <a:cs typeface="Tahoma" pitchFamily="34" charset="0"/>
              </a:rPr>
              <a:t>เข้าใจใน</a:t>
            </a:r>
            <a:r>
              <a:rPr lang="th-TH" altLang="th-TH" sz="1800" b="1" dirty="0">
                <a:latin typeface="Tahoma" pitchFamily="34" charset="0"/>
                <a:cs typeface="Tahoma" pitchFamily="34" charset="0"/>
              </a:rPr>
              <a:t>การดำเนินงานตามนโยบายสำคัญของรัฐบาล</a:t>
            </a:r>
            <a:endParaRPr lang="th-TH" altLang="th-TH" sz="1200" b="1" dirty="0">
              <a:latin typeface="Tahoma" pitchFamily="34" charset="0"/>
              <a:cs typeface="Tahoma" pitchFamily="34" charset="0"/>
            </a:endParaRPr>
          </a:p>
        </p:txBody>
      </p:sp>
      <p:sp>
        <p:nvSpPr>
          <p:cNvPr id="3" name="Rectangle 2"/>
          <p:cNvSpPr/>
          <p:nvPr/>
        </p:nvSpPr>
        <p:spPr>
          <a:xfrm>
            <a:off x="539552" y="791408"/>
            <a:ext cx="8136904" cy="331694"/>
          </a:xfrm>
          <a:prstGeom prst="rect">
            <a:avLst/>
          </a:prstGeom>
        </p:spPr>
        <p:txBody>
          <a:bodyPr wrap="square">
            <a:spAutoFit/>
          </a:bodyPr>
          <a:lstStyle/>
          <a:p>
            <a:pPr>
              <a:lnSpc>
                <a:spcPct val="150000"/>
              </a:lnSpc>
            </a:pPr>
            <a:r>
              <a:rPr lang="th-TH" sz="1200" dirty="0">
                <a:latin typeface="Tahoma" panose="020B0604030504040204" pitchFamily="34" charset="0"/>
                <a:ea typeface="Tahoma" panose="020B0604030504040204" pitchFamily="34" charset="0"/>
                <a:cs typeface="Tahoma" panose="020B0604030504040204" pitchFamily="34" charset="0"/>
              </a:rPr>
              <a:t>	</a:t>
            </a:r>
          </a:p>
        </p:txBody>
      </p:sp>
      <p:sp>
        <p:nvSpPr>
          <p:cNvPr id="4" name="AutoShape 3"/>
          <p:cNvSpPr>
            <a:spLocks noChangeArrowheads="1"/>
          </p:cNvSpPr>
          <p:nvPr/>
        </p:nvSpPr>
        <p:spPr bwMode="auto">
          <a:xfrm>
            <a:off x="395537" y="1988840"/>
            <a:ext cx="8352927" cy="408623"/>
          </a:xfrm>
          <a:prstGeom prst="flowChartAlternateProcess">
            <a:avLst/>
          </a:prstGeom>
          <a:noFill/>
          <a:ln w="9525">
            <a:solidFill>
              <a:srgbClr val="333333"/>
            </a:solidFill>
            <a:miter lim="800000"/>
            <a:headEnd/>
            <a:tailEnd/>
          </a:ln>
        </p:spPr>
        <p:txBody>
          <a:bodyPr wrap="square">
            <a:spAutoFit/>
          </a:bodyPr>
          <a:lstStyle/>
          <a:p>
            <a:pPr algn="ctr"/>
            <a:r>
              <a:rPr lang="th-TH" sz="1800" dirty="0">
                <a:solidFill>
                  <a:srgbClr val="C00000"/>
                </a:solidFill>
                <a:latin typeface="Tahoma" pitchFamily="34" charset="0"/>
                <a:ea typeface="Tahoma" pitchFamily="34" charset="0"/>
                <a:cs typeface="Tahoma" pitchFamily="34" charset="0"/>
              </a:rPr>
              <a:t>กรมประชาสัมพันธ์พิจารณารับเป็นเจ้าภาพตัวชี้วัดนี้</a:t>
            </a:r>
            <a:endParaRPr lang="th-TH" sz="1800" dirty="0">
              <a:latin typeface="Tahoma" pitchFamily="34" charset="0"/>
              <a:ea typeface="Tahoma" pitchFamily="34" charset="0"/>
              <a:cs typeface="Tahoma" pitchFamily="34" charset="0"/>
            </a:endParaRPr>
          </a:p>
        </p:txBody>
      </p:sp>
      <p:sp>
        <p:nvSpPr>
          <p:cNvPr id="5" name="TextBox 4"/>
          <p:cNvSpPr txBox="1"/>
          <p:nvPr/>
        </p:nvSpPr>
        <p:spPr>
          <a:xfrm>
            <a:off x="323528" y="908720"/>
            <a:ext cx="8487963" cy="923330"/>
          </a:xfrm>
          <a:prstGeom prst="rect">
            <a:avLst/>
          </a:prstGeom>
          <a:noFill/>
        </p:spPr>
        <p:txBody>
          <a:bodyPr wrap="square" rtlCol="0">
            <a:spAutoFit/>
          </a:bodyPr>
          <a:lstStyle/>
          <a:p>
            <a:pPr marL="161925" indent="-22225" algn="thaiDist">
              <a:spcBef>
                <a:spcPts val="1200"/>
              </a:spcBef>
            </a:pPr>
            <a:r>
              <a:rPr lang="en-US" sz="1800" dirty="0">
                <a:latin typeface="Tahoma" panose="020B0604030504040204" pitchFamily="34" charset="0"/>
                <a:ea typeface="Tahoma" panose="020B0604030504040204" pitchFamily="34" charset="0"/>
                <a:cs typeface="Tahoma" panose="020B0604030504040204" pitchFamily="34" charset="0"/>
              </a:rPr>
              <a:t>		</a:t>
            </a:r>
            <a:r>
              <a:rPr lang="th-TH" sz="1800" dirty="0">
                <a:solidFill>
                  <a:srgbClr val="C00000"/>
                </a:solidFill>
                <a:latin typeface="Tahoma" pitchFamily="34" charset="0"/>
                <a:ea typeface="Tahoma" pitchFamily="34" charset="0"/>
                <a:cs typeface="Tahoma" pitchFamily="34" charset="0"/>
              </a:rPr>
              <a:t> </a:t>
            </a:r>
            <a:r>
              <a:rPr lang="th-TH" sz="1800" dirty="0">
                <a:latin typeface="Tahoma" pitchFamily="34" charset="0"/>
                <a:ea typeface="Tahoma" pitchFamily="34" charset="0"/>
                <a:cs typeface="Tahoma" pitchFamily="34" charset="0"/>
              </a:rPr>
              <a:t>กรมประชาสัมพันธ์ได้มีการดำเนินการตามตัวชี้วัด </a:t>
            </a:r>
            <a:r>
              <a:rPr lang="en-US" sz="1800" dirty="0">
                <a:latin typeface="Tahoma" pitchFamily="34" charset="0"/>
                <a:ea typeface="Tahoma" pitchFamily="34" charset="0"/>
                <a:cs typeface="Tahoma" pitchFamily="34" charset="0"/>
              </a:rPr>
              <a:t>“</a:t>
            </a:r>
            <a:r>
              <a:rPr lang="th-TH" sz="1800" dirty="0">
                <a:latin typeface="Tahoma" pitchFamily="34" charset="0"/>
                <a:ea typeface="Tahoma" pitchFamily="34" charset="0"/>
                <a:cs typeface="Tahoma" pitchFamily="34" charset="0"/>
              </a:rPr>
              <a:t>ร้อยละของกลุ่มเป้าหมายที่รับรู้และเข้าใจในเนื้อหายุทธศาสตร์ชาติและนโยบายสำคัญของรัฐบาล</a:t>
            </a:r>
            <a:r>
              <a:rPr lang="en-US" sz="1800" dirty="0">
                <a:latin typeface="Tahoma" pitchFamily="34" charset="0"/>
                <a:ea typeface="Tahoma" pitchFamily="34" charset="0"/>
                <a:cs typeface="Tahoma" pitchFamily="34" charset="0"/>
              </a:rPr>
              <a:t>”</a:t>
            </a:r>
            <a:r>
              <a:rPr lang="th-TH" sz="1800" dirty="0">
                <a:latin typeface="Tahoma" pitchFamily="34" charset="0"/>
                <a:ea typeface="Tahoma" pitchFamily="34" charset="0"/>
                <a:cs typeface="Tahoma" pitchFamily="34" charset="0"/>
              </a:rPr>
              <a:t> และมีความเชี่ยวชาญในการสำรวจเกี่ยวกับการรับรู้และเข้าใจของประชาชนอยู่แล้ว </a:t>
            </a:r>
            <a:r>
              <a:rPr lang="th-TH" sz="1800" dirty="0" smtClean="0">
                <a:latin typeface="Tahoma" pitchFamily="34" charset="0"/>
                <a:ea typeface="Tahoma" pitchFamily="34" charset="0"/>
                <a:cs typeface="Tahoma" pitchFamily="34" charset="0"/>
              </a:rPr>
              <a:t>จึงมอบให้</a:t>
            </a:r>
            <a:endParaRPr lang="th-TH" sz="1800" dirty="0">
              <a:latin typeface="Tahoma" pitchFamily="34" charset="0"/>
              <a:ea typeface="Tahoma" pitchFamily="34" charset="0"/>
              <a:cs typeface="Tahoma" pitchFamily="34" charset="0"/>
            </a:endParaRPr>
          </a:p>
        </p:txBody>
      </p:sp>
      <p:sp>
        <p:nvSpPr>
          <p:cNvPr id="7" name="AutoShape 12"/>
          <p:cNvSpPr>
            <a:spLocks noChangeArrowheads="1"/>
          </p:cNvSpPr>
          <p:nvPr/>
        </p:nvSpPr>
        <p:spPr bwMode="gray">
          <a:xfrm>
            <a:off x="395536" y="2515584"/>
            <a:ext cx="3096344" cy="360040"/>
          </a:xfrm>
          <a:prstGeom prst="rect">
            <a:avLst/>
          </a:prstGeom>
          <a:solidFill>
            <a:schemeClr val="accent6">
              <a:lumMod val="60000"/>
              <a:lumOff val="40000"/>
            </a:schemeClr>
          </a:solidFill>
          <a:ln w="28575">
            <a:solidFill>
              <a:schemeClr val="bg2">
                <a:lumMod val="75000"/>
              </a:schemeClr>
            </a:solidFill>
            <a:round/>
            <a:headEnd/>
            <a:tailEnd/>
          </a:ln>
          <a:effectLst>
            <a:outerShdw dist="38100" dir="2700000" algn="ctr" rotWithShape="0">
              <a:srgbClr val="808080">
                <a:alpha val="50000"/>
              </a:srgbClr>
            </a:outerShdw>
          </a:effectLst>
        </p:spPr>
        <p:txBody>
          <a:bodyPr anchor="ct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1" algn="ctr" fontAlgn="base">
              <a:lnSpc>
                <a:spcPct val="150000"/>
              </a:lnSpc>
              <a:spcBef>
                <a:spcPct val="0"/>
              </a:spcBef>
              <a:spcAft>
                <a:spcPct val="0"/>
              </a:spcAft>
              <a:defRPr/>
            </a:pPr>
            <a:r>
              <a:rPr lang="th-TH" sz="1600" b="1" dirty="0" smtClean="0">
                <a:latin typeface="Tahoma" panose="020B0604030504040204" pitchFamily="34" charset="0"/>
                <a:ea typeface="Tahoma" panose="020B0604030504040204" pitchFamily="34" charset="0"/>
                <a:cs typeface="Tahoma" panose="020B0604030504040204" pitchFamily="34" charset="0"/>
              </a:rPr>
              <a:t>เกณฑ์การ</a:t>
            </a:r>
            <a:r>
              <a:rPr lang="th-TH" sz="1600" b="1" dirty="0">
                <a:latin typeface="Tahoma" panose="020B0604030504040204" pitchFamily="34" charset="0"/>
                <a:ea typeface="Tahoma" panose="020B0604030504040204" pitchFamily="34" charset="0"/>
                <a:cs typeface="Tahoma" panose="020B0604030504040204" pitchFamily="34" charset="0"/>
              </a:rPr>
              <a:t>ประเมินผล</a:t>
            </a:r>
            <a:endParaRPr lang="th-TH" altLang="th-TH" sz="1600" b="1" dirty="0">
              <a:latin typeface="Tahoma" pitchFamily="34" charset="0"/>
              <a:cs typeface="Tahoma" pitchFamily="34" charset="0"/>
            </a:endParaRPr>
          </a:p>
        </p:txBody>
      </p:sp>
      <p:sp>
        <p:nvSpPr>
          <p:cNvPr id="10" name="AutoShape 15"/>
          <p:cNvSpPr>
            <a:spLocks noChangeArrowheads="1"/>
          </p:cNvSpPr>
          <p:nvPr/>
        </p:nvSpPr>
        <p:spPr bwMode="gray">
          <a:xfrm>
            <a:off x="395536" y="4026838"/>
            <a:ext cx="8352928" cy="2677656"/>
          </a:xfrm>
          <a:prstGeom prst="rect">
            <a:avLst/>
          </a:prstGeom>
          <a:solidFill>
            <a:schemeClr val="accent5">
              <a:lumMod val="20000"/>
              <a:lumOff val="80000"/>
              <a:alpha val="47000"/>
            </a:schemeClr>
          </a:solidFill>
          <a:ln w="28575">
            <a:solidFill>
              <a:schemeClr val="accent6">
                <a:lumMod val="60000"/>
                <a:lumOff val="40000"/>
              </a:schemeClr>
            </a:solidFill>
            <a:round/>
            <a:headEnd/>
            <a:tailEnd/>
          </a:ln>
          <a:effectLst>
            <a:outerShdw dist="38100" dir="2700000" sx="1000" sy="1000" algn="ctr" rotWithShape="0">
              <a:srgbClr val="808080"/>
            </a:outerShdw>
          </a:effectLst>
        </p:spPr>
        <p:txBody>
          <a:bodyPr wrap="square" anchor="ctr">
            <a:spAutoFit/>
          </a:bodyPr>
          <a:lstStyle>
            <a:lvl1pPr marL="342900" indent="-342900">
              <a:defRPr sz="2800">
                <a:solidFill>
                  <a:schemeClr val="tx1"/>
                </a:solidFill>
                <a:latin typeface="Arial" pitchFamily="34" charset="0"/>
                <a:cs typeface="Angsana New" pitchFamily="18" charset="-34"/>
              </a:defRPr>
            </a:lvl1pPr>
            <a:lvl2pPr marL="742950" indent="-285750">
              <a:defRPr sz="2800">
                <a:solidFill>
                  <a:schemeClr val="tx1"/>
                </a:solidFill>
                <a:latin typeface="Arial" pitchFamily="34" charset="0"/>
                <a:cs typeface="Angsana New" pitchFamily="18" charset="-34"/>
              </a:defRPr>
            </a:lvl2pPr>
            <a:lvl3pPr marL="1143000" indent="-228600">
              <a:defRPr sz="2800">
                <a:solidFill>
                  <a:schemeClr val="tx1"/>
                </a:solidFill>
                <a:latin typeface="Arial" pitchFamily="34" charset="0"/>
                <a:cs typeface="Angsana New" pitchFamily="18" charset="-34"/>
              </a:defRPr>
            </a:lvl3pPr>
            <a:lvl4pPr marL="1600200" indent="-228600">
              <a:defRPr sz="2800">
                <a:solidFill>
                  <a:schemeClr val="tx1"/>
                </a:solidFill>
                <a:latin typeface="Arial" pitchFamily="34" charset="0"/>
                <a:cs typeface="Angsana New" pitchFamily="18" charset="-34"/>
              </a:defRPr>
            </a:lvl4pPr>
            <a:lvl5pPr marL="2057400" indent="-22860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marL="0" lvl="4" indent="96838">
              <a:buFont typeface="Wingdings" pitchFamily="2" charset="2"/>
              <a:buChar char="v"/>
              <a:tabLst>
                <a:tab pos="82550" algn="l"/>
              </a:tabLst>
              <a:defRPr/>
            </a:pPr>
            <a:r>
              <a:rPr lang="th-TH" altLang="th-TH" sz="1400" b="1" dirty="0" smtClean="0">
                <a:latin typeface="Tahoma" pitchFamily="34" charset="0"/>
                <a:cs typeface="Tahoma" pitchFamily="34" charset="0"/>
              </a:rPr>
              <a:t> ประเด็นที่กรมประชาสัมพันธ์ ไปดำเนินการสำรวจ ได้แก่ </a:t>
            </a:r>
          </a:p>
          <a:p>
            <a:pPr marL="0" indent="-1714500" defTabSz="269875">
              <a:buFont typeface="Wingdings" panose="05000000000000000000" pitchFamily="2" charset="2"/>
              <a:buChar char="Ø"/>
              <a:tabLst>
                <a:tab pos="82550" algn="l"/>
                <a:tab pos="93663" algn="l"/>
                <a:tab pos="176213" algn="l"/>
                <a:tab pos="269875" algn="l"/>
              </a:tabLst>
              <a:defRPr/>
            </a:pPr>
            <a:endParaRPr lang="th-TH" altLang="th-TH" sz="1400" dirty="0" smtClean="0">
              <a:solidFill>
                <a:srgbClr val="FF0000"/>
              </a:solidFill>
              <a:latin typeface="Tahoma" pitchFamily="34" charset="0"/>
              <a:cs typeface="Tahoma" pitchFamily="34" charset="0"/>
            </a:endParaRPr>
          </a:p>
          <a:p>
            <a:pPr marL="0" lvl="4" indent="96838">
              <a:buFont typeface="Wingdings" pitchFamily="2" charset="2"/>
              <a:buChar char="v"/>
              <a:tabLst>
                <a:tab pos="82550" algn="l"/>
              </a:tabLst>
              <a:defRPr/>
            </a:pPr>
            <a:endParaRPr lang="th-TH" altLang="th-TH" sz="1400" b="1" dirty="0">
              <a:latin typeface="Tahoma" pitchFamily="34" charset="0"/>
              <a:cs typeface="Tahoma" pitchFamily="34" charset="0"/>
            </a:endParaRPr>
          </a:p>
          <a:p>
            <a:pPr marL="0" lvl="4" indent="96838">
              <a:buFont typeface="Wingdings" pitchFamily="2" charset="2"/>
              <a:buChar char="v"/>
              <a:tabLst>
                <a:tab pos="82550" algn="l"/>
              </a:tabLst>
              <a:defRPr/>
            </a:pPr>
            <a:r>
              <a:rPr lang="th-TH" altLang="th-TH" sz="1400" b="1" dirty="0" smtClean="0">
                <a:latin typeface="Tahoma" pitchFamily="34" charset="0"/>
                <a:cs typeface="Tahoma" pitchFamily="34" charset="0"/>
              </a:rPr>
              <a:t> </a:t>
            </a:r>
            <a:r>
              <a:rPr lang="th-TH" altLang="th-TH" sz="1400" b="1" dirty="0">
                <a:latin typeface="Tahoma" pitchFamily="34" charset="0"/>
                <a:cs typeface="Tahoma" pitchFamily="34" charset="0"/>
              </a:rPr>
              <a:t>ให้ส่วนราชการเสนอประเด็นในการสำรวจ จากตัวชี้วัดที่ </a:t>
            </a:r>
            <a:r>
              <a:rPr lang="en-US" altLang="th-TH" sz="1400" b="1" dirty="0">
                <a:latin typeface="Tahoma" pitchFamily="34" charset="0"/>
                <a:cs typeface="Tahoma" pitchFamily="34" charset="0"/>
              </a:rPr>
              <a:t>1 </a:t>
            </a:r>
            <a:r>
              <a:rPr lang="th-TH" altLang="th-TH" sz="1400" b="1" dirty="0">
                <a:latin typeface="Tahoma" pitchFamily="34" charset="0"/>
                <a:cs typeface="Tahoma" pitchFamily="34" charset="0"/>
              </a:rPr>
              <a:t>และ </a:t>
            </a:r>
            <a:r>
              <a:rPr lang="en-US" altLang="th-TH" sz="1400" b="1" dirty="0">
                <a:latin typeface="Tahoma" pitchFamily="34" charset="0"/>
                <a:cs typeface="Tahoma" pitchFamily="34" charset="0"/>
              </a:rPr>
              <a:t>2 </a:t>
            </a:r>
            <a:endParaRPr lang="th-TH" altLang="th-TH" sz="1400" b="1" dirty="0">
              <a:latin typeface="Tahoma" pitchFamily="34" charset="0"/>
              <a:cs typeface="Tahoma" pitchFamily="34" charset="0"/>
            </a:endParaRPr>
          </a:p>
          <a:p>
            <a:pPr marL="457200" lvl="5" indent="96838">
              <a:buFont typeface="Wingdings" pitchFamily="2" charset="2"/>
              <a:buChar char="Ø"/>
              <a:tabLst>
                <a:tab pos="82550" algn="l"/>
              </a:tabLst>
              <a:defRPr/>
            </a:pPr>
            <a:r>
              <a:rPr lang="th-TH" altLang="th-TH" sz="1400" dirty="0">
                <a:latin typeface="Tahoma" pitchFamily="34" charset="0"/>
                <a:cs typeface="Tahoma" pitchFamily="34" charset="0"/>
              </a:rPr>
              <a:t> ต้องเป็นนโยบายสำคัญของรัฐบาลที่มี </a:t>
            </a:r>
            <a:r>
              <a:rPr lang="en-US" altLang="th-TH" sz="1400" dirty="0">
                <a:latin typeface="Tahoma" pitchFamily="34" charset="0"/>
                <a:cs typeface="Tahoma" pitchFamily="34" charset="0"/>
              </a:rPr>
              <a:t>high impact high value</a:t>
            </a:r>
          </a:p>
          <a:p>
            <a:pPr marL="457200" lvl="5" indent="96838">
              <a:buFont typeface="Wingdings" pitchFamily="2" charset="2"/>
              <a:buChar char="Ø"/>
              <a:tabLst>
                <a:tab pos="82550" algn="l"/>
              </a:tabLst>
              <a:defRPr/>
            </a:pPr>
            <a:r>
              <a:rPr lang="en-US" altLang="th-TH" sz="1400" dirty="0">
                <a:latin typeface="Tahoma" pitchFamily="34" charset="0"/>
                <a:cs typeface="Tahoma" pitchFamily="34" charset="0"/>
              </a:rPr>
              <a:t> </a:t>
            </a:r>
            <a:r>
              <a:rPr lang="th-TH" altLang="th-TH" sz="1400" dirty="0">
                <a:latin typeface="Tahoma" pitchFamily="34" charset="0"/>
                <a:cs typeface="Tahoma" pitchFamily="34" charset="0"/>
              </a:rPr>
              <a:t>เชื่อมโยงยุทธศาสตร์ชาติ และ/หรือ แผนฯ </a:t>
            </a:r>
            <a:r>
              <a:rPr lang="en-US" altLang="th-TH" sz="1400" dirty="0">
                <a:latin typeface="Tahoma" pitchFamily="34" charset="0"/>
                <a:cs typeface="Tahoma" pitchFamily="34" charset="0"/>
              </a:rPr>
              <a:t>12</a:t>
            </a:r>
          </a:p>
          <a:p>
            <a:pPr marL="457200" lvl="5" indent="96838">
              <a:buFont typeface="Wingdings" pitchFamily="2" charset="2"/>
              <a:buChar char="Ø"/>
              <a:tabLst>
                <a:tab pos="82550" algn="l"/>
              </a:tabLst>
              <a:defRPr/>
            </a:pPr>
            <a:endParaRPr lang="en-US" altLang="th-TH" sz="1400" dirty="0">
              <a:latin typeface="Tahoma" pitchFamily="34" charset="0"/>
              <a:cs typeface="Tahoma" pitchFamily="34" charset="0"/>
            </a:endParaRPr>
          </a:p>
          <a:p>
            <a:pPr marL="0" lvl="4" indent="96838">
              <a:buFont typeface="Wingdings" pitchFamily="2" charset="2"/>
              <a:buChar char="v"/>
              <a:tabLst>
                <a:tab pos="82550" algn="l"/>
              </a:tabLst>
              <a:defRPr/>
            </a:pPr>
            <a:r>
              <a:rPr lang="en-US" altLang="th-TH" sz="1400" dirty="0">
                <a:latin typeface="Tahoma" pitchFamily="34" charset="0"/>
                <a:cs typeface="Tahoma" pitchFamily="34" charset="0"/>
              </a:rPr>
              <a:t> </a:t>
            </a:r>
            <a:r>
              <a:rPr lang="th-TH" altLang="th-TH" sz="1400" b="1" dirty="0">
                <a:latin typeface="Tahoma" pitchFamily="34" charset="0"/>
                <a:cs typeface="Tahoma" pitchFamily="34" charset="0"/>
              </a:rPr>
              <a:t>การสำรวจความรับรู้ยุทธศาสตร์สำคัญของรัฐบาล ให้ทำทุกทุกสามเดือน</a:t>
            </a:r>
            <a:endParaRPr lang="en-US" altLang="th-TH" sz="1400" b="1" dirty="0">
              <a:latin typeface="Tahoma" pitchFamily="34" charset="0"/>
              <a:cs typeface="Tahoma" pitchFamily="34" charset="0"/>
            </a:endParaRPr>
          </a:p>
          <a:p>
            <a:pPr marL="457200" lvl="5" indent="96838" eaLnBrk="1" fontAlgn="auto" hangingPunct="1">
              <a:spcBef>
                <a:spcPts val="0"/>
              </a:spcBef>
              <a:spcAft>
                <a:spcPts val="0"/>
              </a:spcAft>
              <a:buFont typeface="Wingdings" pitchFamily="2" charset="2"/>
              <a:buChar char="Ø"/>
              <a:tabLst>
                <a:tab pos="82550" algn="l"/>
              </a:tabLst>
              <a:defRPr/>
            </a:pPr>
            <a:r>
              <a:rPr lang="th-TH" altLang="th-TH" sz="1400" dirty="0">
                <a:solidFill>
                  <a:prstClr val="black"/>
                </a:solidFill>
                <a:latin typeface="Tahoma" pitchFamily="34" charset="0"/>
                <a:cs typeface="Tahoma" pitchFamily="34" charset="0"/>
              </a:rPr>
              <a:t> วิธีการสำรวจอาจทำได้หลากหลายวิธี เช่น การสำรวจแบบ </a:t>
            </a:r>
            <a:r>
              <a:rPr lang="en-US" altLang="th-TH" sz="1400" dirty="0">
                <a:solidFill>
                  <a:prstClr val="black"/>
                </a:solidFill>
                <a:latin typeface="Tahoma" pitchFamily="34" charset="0"/>
                <a:cs typeface="Tahoma" pitchFamily="34" charset="0"/>
              </a:rPr>
              <a:t>Online </a:t>
            </a:r>
            <a:r>
              <a:rPr lang="th-TH" altLang="th-TH" sz="1400" dirty="0">
                <a:solidFill>
                  <a:prstClr val="black"/>
                </a:solidFill>
                <a:latin typeface="Tahoma" pitchFamily="34" charset="0"/>
                <a:cs typeface="Tahoma" pitchFamily="34" charset="0"/>
              </a:rPr>
              <a:t>เป็นต้น</a:t>
            </a:r>
            <a:endParaRPr lang="en-US" altLang="th-TH" sz="1400" dirty="0">
              <a:solidFill>
                <a:prstClr val="black"/>
              </a:solidFill>
              <a:latin typeface="Tahoma" pitchFamily="34" charset="0"/>
              <a:cs typeface="Tahoma" pitchFamily="34" charset="0"/>
            </a:endParaRPr>
          </a:p>
          <a:p>
            <a:pPr marL="0" lvl="4" indent="96838">
              <a:buFont typeface="Wingdings" pitchFamily="2" charset="2"/>
              <a:buChar char="v"/>
              <a:tabLst>
                <a:tab pos="82550" algn="l"/>
              </a:tabLst>
              <a:defRPr/>
            </a:pPr>
            <a:endParaRPr lang="en-US" altLang="th-TH" sz="1400" b="1" dirty="0">
              <a:latin typeface="Tahoma" pitchFamily="34" charset="0"/>
              <a:cs typeface="Tahoma" pitchFamily="34" charset="0"/>
            </a:endParaRPr>
          </a:p>
          <a:p>
            <a:pPr marL="0" lvl="4" indent="96838">
              <a:buFont typeface="Wingdings" pitchFamily="2" charset="2"/>
              <a:buChar char="v"/>
              <a:tabLst>
                <a:tab pos="82550" algn="l"/>
              </a:tabLst>
              <a:defRPr/>
            </a:pPr>
            <a:r>
              <a:rPr lang="en-US" altLang="th-TH" sz="1400" b="1" dirty="0">
                <a:latin typeface="Tahoma" pitchFamily="34" charset="0"/>
                <a:cs typeface="Tahoma" pitchFamily="34" charset="0"/>
              </a:rPr>
              <a:t>…</a:t>
            </a:r>
          </a:p>
          <a:p>
            <a:pPr marL="0" lvl="4" indent="96838">
              <a:buFont typeface="Wingdings" pitchFamily="2" charset="2"/>
              <a:buChar char="v"/>
              <a:tabLst>
                <a:tab pos="82550" algn="l"/>
              </a:tabLst>
              <a:defRPr/>
            </a:pPr>
            <a:endParaRPr lang="en-US" altLang="th-TH" sz="1400" b="1" dirty="0">
              <a:latin typeface="Tahoma" pitchFamily="34" charset="0"/>
              <a:cs typeface="Tahoma" pitchFamily="34" charset="0"/>
            </a:endParaRPr>
          </a:p>
        </p:txBody>
      </p:sp>
      <p:sp>
        <p:nvSpPr>
          <p:cNvPr id="9" name="Slide Number Placeholder 8"/>
          <p:cNvSpPr>
            <a:spLocks noGrp="1"/>
          </p:cNvSpPr>
          <p:nvPr>
            <p:ph type="sldNum" sz="quarter" idx="12"/>
          </p:nvPr>
        </p:nvSpPr>
        <p:spPr>
          <a:xfrm>
            <a:off x="7086600" y="6381328"/>
            <a:ext cx="2057400" cy="365125"/>
          </a:xfrm>
        </p:spPr>
        <p:txBody>
          <a:bodyPr/>
          <a:lstStyle/>
          <a:p>
            <a:fld id="{616041E8-D1F5-41C1-90EC-7482A2BBCDB0}" type="slidenum">
              <a:rPr lang="th-TH" altLang="th-TH" sz="1400" smtClean="0">
                <a:latin typeface="Tahoma" pitchFamily="34" charset="0"/>
                <a:ea typeface="Tahoma" pitchFamily="34" charset="0"/>
                <a:cs typeface="Tahoma" pitchFamily="34" charset="0"/>
              </a:rPr>
              <a:pPr/>
              <a:t>15</a:t>
            </a:fld>
            <a:endParaRPr lang="th-TH" altLang="th-TH" sz="1400" dirty="0">
              <a:latin typeface="Tahoma" pitchFamily="34" charset="0"/>
              <a:ea typeface="Tahoma" pitchFamily="34" charset="0"/>
              <a:cs typeface="Tahoma" pitchFamily="34" charset="0"/>
            </a:endParaRPr>
          </a:p>
        </p:txBody>
      </p:sp>
      <p:graphicFrame>
        <p:nvGraphicFramePr>
          <p:cNvPr id="12" name="Table 11"/>
          <p:cNvGraphicFramePr>
            <a:graphicFrameLocks noGrp="1"/>
          </p:cNvGraphicFramePr>
          <p:nvPr>
            <p:extLst>
              <p:ext uri="{D42A27DB-BD31-4B8C-83A1-F6EECF244321}">
                <p14:modId xmlns:p14="http://schemas.microsoft.com/office/powerpoint/2010/main" val="2216831936"/>
              </p:ext>
            </p:extLst>
          </p:nvPr>
        </p:nvGraphicFramePr>
        <p:xfrm>
          <a:off x="2371265" y="3104268"/>
          <a:ext cx="4392488" cy="714313"/>
        </p:xfrm>
        <a:graphic>
          <a:graphicData uri="http://schemas.openxmlformats.org/drawingml/2006/table">
            <a:tbl>
              <a:tblPr firstRow="1" firstCol="1" bandRow="1">
                <a:tableStyleId>{10A1B5D5-9B99-4C35-A422-299274C87663}</a:tableStyleId>
              </a:tblPr>
              <a:tblGrid>
                <a:gridCol w="2125398">
                  <a:extLst>
                    <a:ext uri="{9D8B030D-6E8A-4147-A177-3AD203B41FA5}">
                      <a16:colId xmlns:a16="http://schemas.microsoft.com/office/drawing/2014/main" val="20000"/>
                    </a:ext>
                  </a:extLst>
                </a:gridCol>
                <a:gridCol w="2267090">
                  <a:extLst>
                    <a:ext uri="{9D8B030D-6E8A-4147-A177-3AD203B41FA5}">
                      <a16:colId xmlns:a16="http://schemas.microsoft.com/office/drawing/2014/main" val="20001"/>
                    </a:ext>
                  </a:extLst>
                </a:gridCol>
              </a:tblGrid>
              <a:tr h="285310">
                <a:tc>
                  <a:txBody>
                    <a:bodyPr/>
                    <a:lstStyle/>
                    <a:p>
                      <a:pPr algn="ctr">
                        <a:lnSpc>
                          <a:spcPct val="115000"/>
                        </a:lnSpc>
                        <a:spcAft>
                          <a:spcPts val="0"/>
                        </a:spcAft>
                      </a:pPr>
                      <a:r>
                        <a:rPr lang="th-TH" sz="1200" b="1" dirty="0" smtClean="0">
                          <a:solidFill>
                            <a:schemeClr val="tx1"/>
                          </a:solidFill>
                          <a:effectLst/>
                          <a:latin typeface="Tahoma" pitchFamily="34" charset="0"/>
                          <a:ea typeface="Tahoma" pitchFamily="34" charset="0"/>
                          <a:cs typeface="Tahoma" pitchFamily="34" charset="0"/>
                        </a:rPr>
                        <a:t>ผ่าน</a:t>
                      </a:r>
                      <a:endParaRPr lang="en-US" sz="12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ctr">
                        <a:lnSpc>
                          <a:spcPct val="115000"/>
                        </a:lnSpc>
                        <a:spcAft>
                          <a:spcPts val="0"/>
                        </a:spcAft>
                      </a:pPr>
                      <a:r>
                        <a:rPr lang="th-TH" sz="1200" b="1" dirty="0" smtClean="0">
                          <a:solidFill>
                            <a:schemeClr val="tx1"/>
                          </a:solidFill>
                          <a:effectLst/>
                          <a:latin typeface="Tahoma" pitchFamily="34" charset="0"/>
                          <a:ea typeface="Tahoma" pitchFamily="34" charset="0"/>
                          <a:cs typeface="Tahoma" pitchFamily="34" charset="0"/>
                        </a:rPr>
                        <a:t>ไม่ผ่านการประเมิน</a:t>
                      </a:r>
                      <a:endParaRPr lang="en-US" sz="1200" b="1" dirty="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10000"/>
                  </a:ext>
                </a:extLst>
              </a:tr>
              <a:tr h="429003">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h-TH" sz="1200" b="1" dirty="0" smtClean="0">
                          <a:effectLst/>
                          <a:latin typeface="Tahoma" pitchFamily="34" charset="0"/>
                          <a:ea typeface="Tahoma" pitchFamily="34" charset="0"/>
                          <a:cs typeface="Tahoma" pitchFamily="34" charset="0"/>
                        </a:rPr>
                        <a:t>ร้อยละ </a:t>
                      </a:r>
                      <a:r>
                        <a:rPr lang="en-US" sz="1200" b="1" dirty="0" smtClean="0">
                          <a:effectLst/>
                          <a:latin typeface="Tahoma" pitchFamily="34" charset="0"/>
                          <a:ea typeface="Tahoma" pitchFamily="34" charset="0"/>
                          <a:cs typeface="Tahoma" pitchFamily="34" charset="0"/>
                        </a:rPr>
                        <a:t>75 </a:t>
                      </a:r>
                      <a:endParaRPr lang="en-US" sz="1100" b="1" dirty="0" smtClean="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en-US" sz="1200" b="1" dirty="0" smtClean="0">
                          <a:effectLst/>
                          <a:latin typeface="Tahoma" pitchFamily="34" charset="0"/>
                          <a:ea typeface="Tahoma" pitchFamily="34" charset="0"/>
                          <a:cs typeface="Tahoma" pitchFamily="34" charset="0"/>
                        </a:rPr>
                        <a:t>&lt; </a:t>
                      </a:r>
                      <a:r>
                        <a:rPr lang="th-TH" sz="1200" b="1" dirty="0" smtClean="0">
                          <a:effectLst/>
                          <a:latin typeface="Tahoma" pitchFamily="34" charset="0"/>
                          <a:ea typeface="Tahoma" pitchFamily="34" charset="0"/>
                          <a:cs typeface="Tahoma" pitchFamily="34" charset="0"/>
                        </a:rPr>
                        <a:t>ร้อยละ 75</a:t>
                      </a:r>
                      <a:endParaRPr lang="en-US" sz="1100" b="1" dirty="0" smtClean="0">
                        <a:solidFill>
                          <a:schemeClr val="tx1"/>
                        </a:solidFill>
                        <a:effectLst/>
                        <a:latin typeface="Tahoma" pitchFamily="34" charset="0"/>
                        <a:ea typeface="Tahoma" pitchFamily="34" charset="0"/>
                        <a:cs typeface="Tahoma" pitchFamily="34"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353279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948264" y="6492875"/>
            <a:ext cx="2057400" cy="365125"/>
          </a:xfrm>
        </p:spPr>
        <p:txBody>
          <a:bodyPr/>
          <a:lstStyle/>
          <a:p>
            <a:pPr>
              <a:defRPr/>
            </a:pPr>
            <a:fld id="{78C4FC67-E36D-458E-BC27-A170CA27DBEB}" type="slidenum">
              <a:rPr lang="th-TH" altLang="th-TH" sz="1400" smtClean="0"/>
              <a:pPr>
                <a:defRPr/>
              </a:pPr>
              <a:t>16</a:t>
            </a:fld>
            <a:endParaRPr lang="th-TH" altLang="th-TH" sz="1400" dirty="0"/>
          </a:p>
        </p:txBody>
      </p:sp>
      <p:graphicFrame>
        <p:nvGraphicFramePr>
          <p:cNvPr id="4" name="Table 3"/>
          <p:cNvGraphicFramePr>
            <a:graphicFrameLocks noGrp="1"/>
          </p:cNvGraphicFramePr>
          <p:nvPr>
            <p:extLst>
              <p:ext uri="{D42A27DB-BD31-4B8C-83A1-F6EECF244321}">
                <p14:modId xmlns:p14="http://schemas.microsoft.com/office/powerpoint/2010/main" val="938250285"/>
              </p:ext>
            </p:extLst>
          </p:nvPr>
        </p:nvGraphicFramePr>
        <p:xfrm>
          <a:off x="609600" y="2708920"/>
          <a:ext cx="7895770" cy="1643814"/>
        </p:xfrm>
        <a:graphic>
          <a:graphicData uri="http://schemas.openxmlformats.org/drawingml/2006/table">
            <a:tbl>
              <a:tblPr firstRow="1" firstCol="1" bandRow="1">
                <a:tableStyleId>{F5AB1C69-6EDB-4FF4-983F-18BD219EF322}</a:tableStyleId>
              </a:tblPr>
              <a:tblGrid>
                <a:gridCol w="1491424">
                  <a:extLst>
                    <a:ext uri="{9D8B030D-6E8A-4147-A177-3AD203B41FA5}">
                      <a16:colId xmlns:a16="http://schemas.microsoft.com/office/drawing/2014/main" val="20000"/>
                    </a:ext>
                  </a:extLst>
                </a:gridCol>
                <a:gridCol w="1238728">
                  <a:extLst>
                    <a:ext uri="{9D8B030D-6E8A-4147-A177-3AD203B41FA5}">
                      <a16:colId xmlns:a16="http://schemas.microsoft.com/office/drawing/2014/main" val="20001"/>
                    </a:ext>
                  </a:extLst>
                </a:gridCol>
                <a:gridCol w="1290716">
                  <a:extLst>
                    <a:ext uri="{9D8B030D-6E8A-4147-A177-3AD203B41FA5}">
                      <a16:colId xmlns:a16="http://schemas.microsoft.com/office/drawing/2014/main" val="20002"/>
                    </a:ext>
                  </a:extLst>
                </a:gridCol>
                <a:gridCol w="1291634">
                  <a:extLst>
                    <a:ext uri="{9D8B030D-6E8A-4147-A177-3AD203B41FA5}">
                      <a16:colId xmlns:a16="http://schemas.microsoft.com/office/drawing/2014/main" val="20003"/>
                    </a:ext>
                  </a:extLst>
                </a:gridCol>
                <a:gridCol w="1291634">
                  <a:extLst>
                    <a:ext uri="{9D8B030D-6E8A-4147-A177-3AD203B41FA5}">
                      <a16:colId xmlns:a16="http://schemas.microsoft.com/office/drawing/2014/main" val="20004"/>
                    </a:ext>
                  </a:extLst>
                </a:gridCol>
                <a:gridCol w="1291634">
                  <a:extLst>
                    <a:ext uri="{9D8B030D-6E8A-4147-A177-3AD203B41FA5}">
                      <a16:colId xmlns:a16="http://schemas.microsoft.com/office/drawing/2014/main" val="20005"/>
                    </a:ext>
                  </a:extLst>
                </a:gridCol>
              </a:tblGrid>
              <a:tr h="424232">
                <a:tc rowSpan="2">
                  <a:txBody>
                    <a:bodyPr/>
                    <a:lstStyle/>
                    <a:p>
                      <a:pPr marL="108585" algn="ctr">
                        <a:spcAft>
                          <a:spcPts val="0"/>
                        </a:spcAft>
                        <a:tabLst>
                          <a:tab pos="810260" algn="l"/>
                        </a:tabLst>
                      </a:pPr>
                      <a:r>
                        <a:rPr lang="th-TH" sz="1400" dirty="0">
                          <a:effectLst/>
                          <a:latin typeface="Tahoma" panose="020B0604030504040204" pitchFamily="34" charset="0"/>
                          <a:ea typeface="Tahoma" panose="020B0604030504040204" pitchFamily="34" charset="0"/>
                          <a:cs typeface="Tahoma" panose="020B0604030504040204" pitchFamily="34" charset="0"/>
                        </a:rPr>
                        <a:t>ประมาณการรายจ่าย</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gridSpan="5">
                  <a:txBody>
                    <a:bodyPr/>
                    <a:lstStyle/>
                    <a:p>
                      <a:pPr algn="ctr">
                        <a:spcAft>
                          <a:spcPts val="0"/>
                        </a:spcAft>
                        <a:tabLst>
                          <a:tab pos="810260" algn="l"/>
                        </a:tabLst>
                      </a:pPr>
                      <a:r>
                        <a:rPr lang="th-TH" sz="1600" dirty="0">
                          <a:effectLst/>
                          <a:latin typeface="Tahoma" panose="020B0604030504040204" pitchFamily="34" charset="0"/>
                          <a:ea typeface="Tahoma" panose="020B0604030504040204" pitchFamily="34" charset="0"/>
                          <a:cs typeface="Tahoma" panose="020B0604030504040204" pitchFamily="34" charset="0"/>
                        </a:rPr>
                        <a:t>ปีงบประมาณ พ.ศ. </a:t>
                      </a:r>
                      <a:r>
                        <a:rPr lang="en-US" sz="1600" dirty="0">
                          <a:effectLst/>
                          <a:latin typeface="Tahoma" panose="020B0604030504040204" pitchFamily="34" charset="0"/>
                          <a:ea typeface="Tahoma" panose="020B0604030504040204" pitchFamily="34" charset="0"/>
                          <a:cs typeface="Tahoma" panose="020B0604030504040204" pitchFamily="34" charset="0"/>
                        </a:rPr>
                        <a:t>2560</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hMerge="1">
                  <a:txBody>
                    <a:bodyPr/>
                    <a:lstStyle/>
                    <a:p>
                      <a:endParaRPr lang="th-TH"/>
                    </a:p>
                  </a:txBody>
                  <a:tcPr/>
                </a:tc>
                <a:tc hMerge="1">
                  <a:txBody>
                    <a:bodyPr/>
                    <a:lstStyle/>
                    <a:p>
                      <a:endParaRPr lang="th-TH"/>
                    </a:p>
                  </a:txBody>
                  <a:tcPr/>
                </a:tc>
                <a:tc hMerge="1">
                  <a:txBody>
                    <a:bodyPr/>
                    <a:lstStyle/>
                    <a:p>
                      <a:endParaRPr lang="th-TH"/>
                    </a:p>
                  </a:txBody>
                  <a:tcPr/>
                </a:tc>
                <a:tc hMerge="1">
                  <a:txBody>
                    <a:bodyPr/>
                    <a:lstStyle/>
                    <a:p>
                      <a:endParaRPr lang="th-TH"/>
                    </a:p>
                  </a:txBody>
                  <a:tcPr/>
                </a:tc>
                <a:extLst>
                  <a:ext uri="{0D108BD9-81ED-4DB2-BD59-A6C34878D82A}">
                    <a16:rowId xmlns:a16="http://schemas.microsoft.com/office/drawing/2014/main" val="10000"/>
                  </a:ext>
                </a:extLst>
              </a:tr>
              <a:tr h="339386">
                <a:tc vMerge="1">
                  <a:txBody>
                    <a:bodyPr/>
                    <a:lstStyle/>
                    <a:p>
                      <a:endParaRPr lang="th-TH"/>
                    </a:p>
                  </a:txBody>
                  <a:tcPr/>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รวม</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ไตรมาส </a:t>
                      </a:r>
                      <a:r>
                        <a:rPr lang="en-US" sz="1400" b="1" dirty="0">
                          <a:effectLst/>
                          <a:latin typeface="Tahoma" panose="020B0604030504040204" pitchFamily="34" charset="0"/>
                          <a:ea typeface="Tahoma" panose="020B0604030504040204" pitchFamily="34" charset="0"/>
                          <a:cs typeface="Tahoma" panose="020B0604030504040204" pitchFamily="34" charset="0"/>
                        </a:rPr>
                        <a:t>1</a:t>
                      </a:r>
                    </a:p>
                  </a:txBody>
                  <a:tcPr marL="68580" marR="68580" marT="0" marB="0"/>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ไตรมาส </a:t>
                      </a:r>
                      <a:r>
                        <a:rPr lang="en-US" sz="1400" b="1" dirty="0">
                          <a:effectLst/>
                          <a:latin typeface="Tahoma" panose="020B0604030504040204" pitchFamily="34" charset="0"/>
                          <a:ea typeface="Tahoma" panose="020B0604030504040204" pitchFamily="34" charset="0"/>
                          <a:cs typeface="Tahoma" panose="020B0604030504040204" pitchFamily="34" charset="0"/>
                        </a:rPr>
                        <a:t>2</a:t>
                      </a:r>
                    </a:p>
                  </a:txBody>
                  <a:tcPr marL="68580" marR="68580" marT="0" marB="0"/>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ไตรมาส </a:t>
                      </a:r>
                      <a:r>
                        <a:rPr lang="en-US" sz="1400" b="1" dirty="0">
                          <a:effectLst/>
                          <a:latin typeface="Tahoma" panose="020B0604030504040204" pitchFamily="34" charset="0"/>
                          <a:ea typeface="Tahoma" panose="020B0604030504040204" pitchFamily="34" charset="0"/>
                          <a:cs typeface="Tahoma" panose="020B0604030504040204" pitchFamily="34" charset="0"/>
                        </a:rPr>
                        <a:t>3</a:t>
                      </a:r>
                    </a:p>
                  </a:txBody>
                  <a:tcPr marL="68580" marR="68580" marT="0" marB="0"/>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ไตรมาส </a:t>
                      </a:r>
                      <a:r>
                        <a:rPr lang="en-US" sz="1400" b="1" dirty="0">
                          <a:effectLst/>
                          <a:latin typeface="Tahoma" panose="020B0604030504040204" pitchFamily="34" charset="0"/>
                          <a:ea typeface="Tahoma" panose="020B0604030504040204" pitchFamily="34" charset="0"/>
                          <a:cs typeface="Tahoma" panose="020B0604030504040204" pitchFamily="34" charset="0"/>
                        </a:rPr>
                        <a:t>4</a:t>
                      </a:r>
                    </a:p>
                  </a:txBody>
                  <a:tcPr marL="68580" marR="68580" marT="0" marB="0"/>
                </a:tc>
                <a:extLst>
                  <a:ext uri="{0D108BD9-81ED-4DB2-BD59-A6C34878D82A}">
                    <a16:rowId xmlns:a16="http://schemas.microsoft.com/office/drawing/2014/main" val="10001"/>
                  </a:ext>
                </a:extLst>
              </a:tr>
              <a:tr h="448148">
                <a:tc>
                  <a:txBody>
                    <a:bodyPr/>
                    <a:lstStyle/>
                    <a:p>
                      <a:pPr marL="108585" algn="ctr">
                        <a:spcAft>
                          <a:spcPts val="0"/>
                        </a:spcAft>
                        <a:tabLst>
                          <a:tab pos="810260" algn="l"/>
                        </a:tabLst>
                      </a:pPr>
                      <a:r>
                        <a:rPr lang="th-TH" sz="1400" dirty="0" smtClean="0">
                          <a:effectLst/>
                          <a:latin typeface="Tahoma" panose="020B0604030504040204" pitchFamily="34" charset="0"/>
                          <a:ea typeface="Tahoma" panose="020B0604030504040204" pitchFamily="34" charset="0"/>
                          <a:cs typeface="Tahoma" panose="020B0604030504040204" pitchFamily="34" charset="0"/>
                        </a:rPr>
                        <a:t>ภาพรวม </a:t>
                      </a:r>
                      <a:br>
                        <a:rPr lang="th-TH" sz="1400" dirty="0" smtClean="0">
                          <a:effectLst/>
                          <a:latin typeface="Tahoma" panose="020B0604030504040204" pitchFamily="34" charset="0"/>
                          <a:ea typeface="Tahoma" panose="020B0604030504040204" pitchFamily="34" charset="0"/>
                          <a:cs typeface="Tahoma" panose="020B0604030504040204" pitchFamily="34" charset="0"/>
                        </a:rPr>
                      </a:br>
                      <a:r>
                        <a:rPr lang="th-TH" sz="1400" dirty="0" smtClean="0">
                          <a:effectLst/>
                          <a:latin typeface="Tahoma" panose="020B0604030504040204" pitchFamily="34" charset="0"/>
                          <a:ea typeface="Tahoma" panose="020B0604030504040204" pitchFamily="34" charset="0"/>
                          <a:cs typeface="Tahoma" panose="020B0604030504040204" pitchFamily="34" charset="0"/>
                        </a:rPr>
                        <a:t>(ล้านบาท)</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2,623,680</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819,900</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601,260</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579,419</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623,101</a:t>
                      </a:r>
                    </a:p>
                  </a:txBody>
                  <a:tcPr marL="68580" marR="68580" marT="0" marB="0" anchor="ctr"/>
                </a:tc>
                <a:extLst>
                  <a:ext uri="{0D108BD9-81ED-4DB2-BD59-A6C34878D82A}">
                    <a16:rowId xmlns:a16="http://schemas.microsoft.com/office/drawing/2014/main" val="10002"/>
                  </a:ext>
                </a:extLst>
              </a:tr>
              <a:tr h="432048">
                <a:tc>
                  <a:txBody>
                    <a:bodyPr/>
                    <a:lstStyle/>
                    <a:p>
                      <a:pPr marL="108585" algn="ctr">
                        <a:spcAft>
                          <a:spcPts val="0"/>
                        </a:spcAft>
                        <a:tabLst>
                          <a:tab pos="810260" algn="l"/>
                        </a:tabLst>
                      </a:pPr>
                      <a:r>
                        <a:rPr lang="th-TH" sz="1400" dirty="0">
                          <a:effectLst/>
                          <a:latin typeface="Tahoma" panose="020B0604030504040204" pitchFamily="34" charset="0"/>
                          <a:ea typeface="Tahoma" panose="020B0604030504040204" pitchFamily="34" charset="0"/>
                          <a:cs typeface="Tahoma" panose="020B0604030504040204" pitchFamily="34" charset="0"/>
                        </a:rPr>
                        <a:t>ประมาณร้อยละ</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96</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30</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22</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21</a:t>
                      </a: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23</a:t>
                      </a:r>
                    </a:p>
                  </a:txBody>
                  <a:tcPr marL="68580" marR="68580" marT="0" marB="0" anchor="ctr"/>
                </a:tc>
                <a:extLst>
                  <a:ext uri="{0D108BD9-81ED-4DB2-BD59-A6C34878D82A}">
                    <a16:rowId xmlns:a16="http://schemas.microsoft.com/office/drawing/2014/main" val="10003"/>
                  </a:ext>
                </a:extLst>
              </a:tr>
            </a:tbl>
          </a:graphicData>
        </a:graphic>
      </p:graphicFrame>
      <p:sp>
        <p:nvSpPr>
          <p:cNvPr id="5" name="Rectangle 4"/>
          <p:cNvSpPr/>
          <p:nvPr/>
        </p:nvSpPr>
        <p:spPr>
          <a:xfrm>
            <a:off x="554066" y="1614849"/>
            <a:ext cx="8076183" cy="1077218"/>
          </a:xfrm>
          <a:prstGeom prst="rect">
            <a:avLst/>
          </a:prstGeom>
        </p:spPr>
        <p:txBody>
          <a:bodyPr wrap="square">
            <a:spAutoFit/>
          </a:bodyPr>
          <a:lstStyle/>
          <a:p>
            <a:pPr algn="thaiDist">
              <a:spcAft>
                <a:spcPts val="0"/>
              </a:spcAft>
              <a:tabLst>
                <a:tab pos="810260" algn="l"/>
              </a:tabLst>
            </a:pP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	คณะรัฐมนตรี</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ในการประชุมเมื่อวันที่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23</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สิงหาคม </a:t>
            </a:r>
            <a:r>
              <a:rPr lang="en-US"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2559</a:t>
            </a: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 ได้</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มีมติเห็นชอบกับเรื่องมาตรการเพิ่มประสิทธิภาพการใช้จ่ายเงินงบประมาณรายจ่ายประจำปีงบประมาณ พ.ศ.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2560</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โดยการเบิกจ่ายรายจ่ายภาพรวมไม่น้อยกว่าร้อยละ </a:t>
            </a:r>
            <a:r>
              <a:rPr lang="en-US"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96</a:t>
            </a: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 และ</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มีการกำหนดเป้าหมายการเบิกจ่ายเป็นรายไตรมาส ดังนี้</a:t>
            </a:r>
            <a:endParaRPr lang="en-US" sz="1600" dirty="0">
              <a:effectLst/>
              <a:latin typeface="Tahoma" panose="020B0604030504040204" pitchFamily="34" charset="0"/>
              <a:ea typeface="Tahoma" panose="020B0604030504040204" pitchFamily="34" charset="0"/>
              <a:cs typeface="Tahoma" panose="020B0604030504040204" pitchFamily="34" charset="0"/>
            </a:endParaRPr>
          </a:p>
        </p:txBody>
      </p:sp>
      <p:sp>
        <p:nvSpPr>
          <p:cNvPr id="6" name="Rectangle 5"/>
          <p:cNvSpPr/>
          <p:nvPr/>
        </p:nvSpPr>
        <p:spPr>
          <a:xfrm>
            <a:off x="600144" y="988572"/>
            <a:ext cx="6245613" cy="338554"/>
          </a:xfrm>
          <a:prstGeom prst="rect">
            <a:avLst/>
          </a:prstGeom>
          <a:ln w="19050">
            <a:solidFill>
              <a:schemeClr val="bg1">
                <a:lumMod val="5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en-US" sz="1600" b="1" dirty="0" smtClean="0">
                <a:solidFill>
                  <a:schemeClr val="tx1">
                    <a:lumMod val="85000"/>
                    <a:lumOff val="15000"/>
                  </a:schemeClr>
                </a:solidFill>
                <a:latin typeface="Tahoma" pitchFamily="34" charset="0"/>
                <a:ea typeface="Tahoma" pitchFamily="34" charset="0"/>
                <a:cs typeface="Tahoma" pitchFamily="34" charset="0"/>
              </a:rPr>
              <a:t>2. </a:t>
            </a:r>
            <a:r>
              <a:rPr lang="th-TH" sz="1600" b="1" dirty="0" smtClean="0">
                <a:solidFill>
                  <a:schemeClr val="tx1">
                    <a:lumMod val="85000"/>
                    <a:lumOff val="15000"/>
                  </a:schemeClr>
                </a:solidFill>
                <a:latin typeface="Tahoma" pitchFamily="34" charset="0"/>
                <a:ea typeface="Tahoma" pitchFamily="34" charset="0"/>
                <a:cs typeface="Tahoma" pitchFamily="34" charset="0"/>
              </a:rPr>
              <a:t>ตัวชี้วัด</a:t>
            </a:r>
            <a:r>
              <a:rPr lang="th-TH" sz="1600" b="1" dirty="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ประสิทธิภาพการเบิกจ่ายงบประมาณ </a:t>
            </a:r>
            <a:r>
              <a:rPr lang="th-TH" sz="1600" b="1" dirty="0" smtClean="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 (บังคับ)</a:t>
            </a:r>
            <a:endParaRPr lang="en-US" sz="1600" dirty="0">
              <a:solidFill>
                <a:schemeClr val="tx1">
                  <a:lumMod val="85000"/>
                  <a:lumOff val="15000"/>
                </a:schemeClr>
              </a:solidFill>
            </a:endParaRPr>
          </a:p>
        </p:txBody>
      </p:sp>
      <p:sp>
        <p:nvSpPr>
          <p:cNvPr id="7" name="Rectangle 6"/>
          <p:cNvSpPr/>
          <p:nvPr/>
        </p:nvSpPr>
        <p:spPr>
          <a:xfrm>
            <a:off x="179512" y="23465"/>
            <a:ext cx="8537773" cy="646331"/>
          </a:xfrm>
          <a:prstGeom prst="rect">
            <a:avLst/>
          </a:prstGeom>
        </p:spPr>
        <p:txBody>
          <a:bodyPr wrap="square">
            <a:spAutoFit/>
          </a:bodyPr>
          <a:lstStyle/>
          <a:p>
            <a:pPr marL="342900" indent="-342900" eaLnBrk="0" fontAlgn="base" hangingPunct="0">
              <a:spcBef>
                <a:spcPct val="0"/>
              </a:spcBef>
              <a:spcAft>
                <a:spcPct val="0"/>
              </a:spcAft>
              <a:defRPr/>
            </a:pPr>
            <a:r>
              <a:rPr lang="en-US" sz="1800" b="1" kern="0" dirty="0">
                <a:solidFill>
                  <a:sysClr val="windowText" lastClr="000000"/>
                </a:solidFill>
                <a:latin typeface="Tahoma" pitchFamily="34" charset="0"/>
                <a:ea typeface="Tahoma" pitchFamily="34" charset="0"/>
                <a:cs typeface="Tahoma" pitchFamily="34" charset="0"/>
              </a:rPr>
              <a:t>2</a:t>
            </a:r>
            <a:r>
              <a:rPr lang="en-US" sz="1800" b="1" kern="0" dirty="0" smtClean="0">
                <a:solidFill>
                  <a:sysClr val="windowText" lastClr="000000"/>
                </a:solidFill>
                <a:latin typeface="Tahoma" pitchFamily="34" charset="0"/>
                <a:ea typeface="Tahoma" pitchFamily="34" charset="0"/>
                <a:cs typeface="Tahoma" pitchFamily="34" charset="0"/>
              </a:rPr>
              <a:t>. </a:t>
            </a:r>
            <a:r>
              <a:rPr lang="th-TH" sz="1800" b="1" kern="0" dirty="0">
                <a:solidFill>
                  <a:sysClr val="windowText" lastClr="000000"/>
                </a:solidFill>
                <a:latin typeface="Tahoma" pitchFamily="34" charset="0"/>
                <a:ea typeface="Tahoma" pitchFamily="34" charset="0"/>
                <a:cs typeface="Tahoma" pitchFamily="34" charset="0"/>
              </a:rPr>
              <a:t>กรอบ</a:t>
            </a:r>
            <a:r>
              <a:rPr lang="th-TH" altLang="th-TH" sz="1800" b="1" dirty="0">
                <a:solidFill>
                  <a:srgbClr val="000000"/>
                </a:solidFill>
                <a:latin typeface="Tahoma" panose="020B0604030504040204" pitchFamily="34" charset="0"/>
                <a:cs typeface="Tahoma" panose="020B0604030504040204" pitchFamily="34" charset="0"/>
              </a:rPr>
              <a:t>การ</a:t>
            </a:r>
            <a:r>
              <a:rPr lang="th-TH" altLang="en-US" sz="18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1800" b="1" dirty="0" smtClean="0">
                <a:solidFill>
                  <a:prstClr val="black"/>
                </a:solidFill>
                <a:latin typeface="Tahoma" panose="020B0604030504040204" pitchFamily="34" charset="0"/>
                <a:cs typeface="Tahoma" panose="020B0604030504040204" pitchFamily="34" charset="0"/>
              </a:rPr>
              <a:t>ฯ </a:t>
            </a:r>
            <a:r>
              <a:rPr lang="th-TH" altLang="en-US" sz="1800" b="1" dirty="0" smtClean="0">
                <a:solidFill>
                  <a:srgbClr val="000000"/>
                </a:solidFill>
                <a:latin typeface="Tahoma" pitchFamily="34" charset="0"/>
                <a:cs typeface="Tahoma" pitchFamily="34" charset="0"/>
              </a:rPr>
              <a:t>ประจำปีงบประมาณ </a:t>
            </a:r>
            <a:r>
              <a:rPr lang="en-US" altLang="en-US" sz="1800" b="1" dirty="0" smtClean="0">
                <a:solidFill>
                  <a:srgbClr val="000000"/>
                </a:solidFill>
                <a:latin typeface="Tahoma" pitchFamily="34" charset="0"/>
                <a:cs typeface="Tahoma" pitchFamily="34" charset="0"/>
              </a:rPr>
              <a:t>2560</a:t>
            </a:r>
            <a:r>
              <a:rPr lang="th-TH" altLang="en-US" sz="1800" b="1" dirty="0" smtClean="0">
                <a:solidFill>
                  <a:srgbClr val="000000"/>
                </a:solidFill>
                <a:latin typeface="Tahoma" pitchFamily="34" charset="0"/>
                <a:cs typeface="Tahoma" pitchFamily="34" charset="0"/>
              </a:rPr>
              <a:t> (ต่อ)</a:t>
            </a:r>
            <a:endParaRPr lang="en-US" altLang="th-TH" sz="1800" b="1" dirty="0">
              <a:solidFill>
                <a:srgbClr val="000000"/>
              </a:solidFill>
              <a:latin typeface="Tahoma" pitchFamily="34" charset="0"/>
              <a:cs typeface="Tahoma" pitchFamily="34" charset="0"/>
            </a:endParaRPr>
          </a:p>
        </p:txBody>
      </p:sp>
      <p:graphicFrame>
        <p:nvGraphicFramePr>
          <p:cNvPr id="8" name="Table 7"/>
          <p:cNvGraphicFramePr>
            <a:graphicFrameLocks noGrp="1"/>
          </p:cNvGraphicFramePr>
          <p:nvPr>
            <p:extLst>
              <p:ext uri="{D42A27DB-BD31-4B8C-83A1-F6EECF244321}">
                <p14:modId xmlns:p14="http://schemas.microsoft.com/office/powerpoint/2010/main" val="2489027802"/>
              </p:ext>
            </p:extLst>
          </p:nvPr>
        </p:nvGraphicFramePr>
        <p:xfrm>
          <a:off x="1844472" y="5113654"/>
          <a:ext cx="5426027" cy="1195666"/>
        </p:xfrm>
        <a:graphic>
          <a:graphicData uri="http://schemas.openxmlformats.org/drawingml/2006/table">
            <a:tbl>
              <a:tblPr firstRow="1" firstCol="1" bandRow="1">
                <a:tableStyleId>{F5AB1C69-6EDB-4FF4-983F-18BD219EF322}</a:tableStyleId>
              </a:tblPr>
              <a:tblGrid>
                <a:gridCol w="1491424">
                  <a:extLst>
                    <a:ext uri="{9D8B030D-6E8A-4147-A177-3AD203B41FA5}">
                      <a16:colId xmlns:a16="http://schemas.microsoft.com/office/drawing/2014/main" val="20000"/>
                    </a:ext>
                  </a:extLst>
                </a:gridCol>
                <a:gridCol w="1238728">
                  <a:extLst>
                    <a:ext uri="{9D8B030D-6E8A-4147-A177-3AD203B41FA5}">
                      <a16:colId xmlns:a16="http://schemas.microsoft.com/office/drawing/2014/main" val="20001"/>
                    </a:ext>
                  </a:extLst>
                </a:gridCol>
                <a:gridCol w="1342555">
                  <a:extLst>
                    <a:ext uri="{9D8B030D-6E8A-4147-A177-3AD203B41FA5}">
                      <a16:colId xmlns:a16="http://schemas.microsoft.com/office/drawing/2014/main" val="20002"/>
                    </a:ext>
                  </a:extLst>
                </a:gridCol>
                <a:gridCol w="1353320">
                  <a:extLst>
                    <a:ext uri="{9D8B030D-6E8A-4147-A177-3AD203B41FA5}">
                      <a16:colId xmlns:a16="http://schemas.microsoft.com/office/drawing/2014/main" val="20003"/>
                    </a:ext>
                  </a:extLst>
                </a:gridCol>
              </a:tblGrid>
              <a:tr h="424232">
                <a:tc rowSpan="2">
                  <a:txBody>
                    <a:bodyPr/>
                    <a:lstStyle/>
                    <a:p>
                      <a:pPr marL="108585" algn="ctr">
                        <a:spcAft>
                          <a:spcPts val="0"/>
                        </a:spcAft>
                        <a:tabLst>
                          <a:tab pos="810260" algn="l"/>
                        </a:tabLst>
                      </a:pPr>
                      <a:r>
                        <a:rPr lang="th-TH" sz="1400" dirty="0">
                          <a:effectLst/>
                          <a:latin typeface="Tahoma" panose="020B0604030504040204" pitchFamily="34" charset="0"/>
                          <a:ea typeface="Tahoma" panose="020B0604030504040204" pitchFamily="34" charset="0"/>
                          <a:cs typeface="Tahoma" panose="020B0604030504040204" pitchFamily="34" charset="0"/>
                        </a:rPr>
                        <a:t>ประมาณการรายจ่าย</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gridSpan="3">
                  <a:txBody>
                    <a:bodyPr/>
                    <a:lstStyle/>
                    <a:p>
                      <a:pPr algn="ctr">
                        <a:spcAft>
                          <a:spcPts val="0"/>
                        </a:spcAft>
                        <a:tabLst>
                          <a:tab pos="810260" algn="l"/>
                        </a:tabLst>
                      </a:pPr>
                      <a:r>
                        <a:rPr lang="th-TH" sz="1600" dirty="0">
                          <a:effectLst/>
                          <a:latin typeface="Tahoma" panose="020B0604030504040204" pitchFamily="34" charset="0"/>
                          <a:ea typeface="Tahoma" panose="020B0604030504040204" pitchFamily="34" charset="0"/>
                          <a:cs typeface="Tahoma" panose="020B0604030504040204" pitchFamily="34" charset="0"/>
                        </a:rPr>
                        <a:t>ปีงบประมาณ พ.ศ. </a:t>
                      </a:r>
                      <a:r>
                        <a:rPr lang="en-US" sz="1600" dirty="0">
                          <a:effectLst/>
                          <a:latin typeface="Tahoma" panose="020B0604030504040204" pitchFamily="34" charset="0"/>
                          <a:ea typeface="Tahoma" panose="020B0604030504040204" pitchFamily="34" charset="0"/>
                          <a:cs typeface="Tahoma" panose="020B0604030504040204" pitchFamily="34" charset="0"/>
                        </a:rPr>
                        <a:t>2560</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hMerge="1">
                  <a:txBody>
                    <a:bodyPr/>
                    <a:lstStyle/>
                    <a:p>
                      <a:endParaRPr lang="th-TH"/>
                    </a:p>
                  </a:txBody>
                  <a:tcPr/>
                </a:tc>
                <a:tc hMerge="1">
                  <a:txBody>
                    <a:bodyPr/>
                    <a:lstStyle/>
                    <a:p>
                      <a:endParaRPr lang="th-TH"/>
                    </a:p>
                  </a:txBody>
                  <a:tcPr/>
                </a:tc>
                <a:extLst>
                  <a:ext uri="{0D108BD9-81ED-4DB2-BD59-A6C34878D82A}">
                    <a16:rowId xmlns:a16="http://schemas.microsoft.com/office/drawing/2014/main" val="10000"/>
                  </a:ext>
                </a:extLst>
              </a:tr>
              <a:tr h="339386">
                <a:tc vMerge="1">
                  <a:txBody>
                    <a:bodyPr/>
                    <a:lstStyle/>
                    <a:p>
                      <a:endParaRPr lang="th-TH"/>
                    </a:p>
                  </a:txBody>
                  <a:tcPr/>
                </a:tc>
                <a:tc>
                  <a:txBody>
                    <a:bodyPr/>
                    <a:lstStyle/>
                    <a:p>
                      <a:pPr algn="ctr">
                        <a:spcAft>
                          <a:spcPts val="0"/>
                        </a:spcAft>
                        <a:tabLst>
                          <a:tab pos="810260" algn="l"/>
                        </a:tabLst>
                      </a:pPr>
                      <a:r>
                        <a:rPr lang="th-TH" sz="1400" b="1" dirty="0">
                          <a:effectLst/>
                          <a:latin typeface="Tahoma" panose="020B0604030504040204" pitchFamily="34" charset="0"/>
                          <a:ea typeface="Tahoma" panose="020B0604030504040204" pitchFamily="34" charset="0"/>
                          <a:cs typeface="Tahoma" panose="020B0604030504040204" pitchFamily="34" charset="0"/>
                        </a:rPr>
                        <a:t>รวม</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810260" algn="l"/>
                        </a:tabLst>
                      </a:pPr>
                      <a:r>
                        <a:rPr lang="th-TH" sz="1400" b="1" dirty="0" smtClean="0">
                          <a:effectLst/>
                          <a:latin typeface="Tahoma" panose="020B0604030504040204" pitchFamily="34" charset="0"/>
                          <a:ea typeface="Tahoma" panose="020B0604030504040204" pitchFamily="34" charset="0"/>
                          <a:cs typeface="Tahoma" panose="020B0604030504040204" pitchFamily="34" charset="0"/>
                        </a:rPr>
                        <a:t>รอบ</a:t>
                      </a:r>
                      <a:r>
                        <a:rPr lang="th-TH" sz="1400" b="1" baseline="0" dirty="0" smtClean="0">
                          <a:effectLst/>
                          <a:latin typeface="Tahoma" panose="020B0604030504040204" pitchFamily="34" charset="0"/>
                          <a:ea typeface="Tahoma" panose="020B0604030504040204" pitchFamily="34" charset="0"/>
                          <a:cs typeface="Tahoma" panose="020B0604030504040204" pitchFamily="34" charset="0"/>
                        </a:rPr>
                        <a:t> </a:t>
                      </a:r>
                      <a:r>
                        <a:rPr lang="en-US" sz="1400" b="1" baseline="0" dirty="0" smtClean="0">
                          <a:effectLst/>
                          <a:latin typeface="Tahoma" panose="020B0604030504040204" pitchFamily="34" charset="0"/>
                          <a:ea typeface="Tahoma" panose="020B0604030504040204" pitchFamily="34" charset="0"/>
                          <a:cs typeface="Tahoma" panose="020B0604030504040204" pitchFamily="34" charset="0"/>
                        </a:rPr>
                        <a:t>1</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tc>
                  <a:txBody>
                    <a:bodyPr/>
                    <a:lstStyle/>
                    <a:p>
                      <a:pPr algn="ctr">
                        <a:spcAft>
                          <a:spcPts val="0"/>
                        </a:spcAft>
                        <a:tabLst>
                          <a:tab pos="810260" algn="l"/>
                        </a:tabLst>
                      </a:pPr>
                      <a:r>
                        <a:rPr lang="th-TH" sz="1400" b="1" dirty="0" smtClean="0">
                          <a:effectLst/>
                          <a:latin typeface="Tahoma" panose="020B0604030504040204" pitchFamily="34" charset="0"/>
                          <a:ea typeface="Tahoma" panose="020B0604030504040204" pitchFamily="34" charset="0"/>
                          <a:cs typeface="Tahoma" panose="020B0604030504040204" pitchFamily="34" charset="0"/>
                        </a:rPr>
                        <a:t>รอบ</a:t>
                      </a:r>
                      <a:r>
                        <a:rPr lang="th-TH" sz="1400" b="1" baseline="0" dirty="0" smtClean="0">
                          <a:effectLst/>
                          <a:latin typeface="Tahoma" panose="020B0604030504040204" pitchFamily="34" charset="0"/>
                          <a:ea typeface="Tahoma" panose="020B0604030504040204" pitchFamily="34" charset="0"/>
                          <a:cs typeface="Tahoma" panose="020B0604030504040204" pitchFamily="34" charset="0"/>
                        </a:rPr>
                        <a:t> </a:t>
                      </a:r>
                      <a:r>
                        <a:rPr lang="en-US" sz="1400" b="1" baseline="0" dirty="0" smtClean="0">
                          <a:effectLst/>
                          <a:latin typeface="Tahoma" panose="020B0604030504040204" pitchFamily="34" charset="0"/>
                          <a:ea typeface="Tahoma" panose="020B0604030504040204" pitchFamily="34" charset="0"/>
                          <a:cs typeface="Tahoma" panose="020B0604030504040204" pitchFamily="34" charset="0"/>
                        </a:rPr>
                        <a:t>2</a:t>
                      </a:r>
                      <a:endParaRPr lang="en-US" sz="1400" b="1"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tc>
                <a:extLst>
                  <a:ext uri="{0D108BD9-81ED-4DB2-BD59-A6C34878D82A}">
                    <a16:rowId xmlns:a16="http://schemas.microsoft.com/office/drawing/2014/main" val="10001"/>
                  </a:ext>
                </a:extLst>
              </a:tr>
              <a:tr h="432048">
                <a:tc>
                  <a:txBody>
                    <a:bodyPr/>
                    <a:lstStyle/>
                    <a:p>
                      <a:pPr marL="108585" algn="ctr">
                        <a:spcAft>
                          <a:spcPts val="0"/>
                        </a:spcAft>
                        <a:tabLst>
                          <a:tab pos="810260" algn="l"/>
                        </a:tabLst>
                      </a:pPr>
                      <a:r>
                        <a:rPr lang="th-TH" sz="1400" dirty="0">
                          <a:effectLst/>
                          <a:latin typeface="Tahoma" panose="020B0604030504040204" pitchFamily="34" charset="0"/>
                          <a:ea typeface="Tahoma" panose="020B0604030504040204" pitchFamily="34" charset="0"/>
                          <a:cs typeface="Tahoma" panose="020B0604030504040204" pitchFamily="34" charset="0"/>
                        </a:rPr>
                        <a:t>ประมาณร้อยละ</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a:txBody>
                    <a:bodyPr/>
                    <a:lstStyle/>
                    <a:p>
                      <a:pPr algn="ctr">
                        <a:spcAft>
                          <a:spcPts val="0"/>
                        </a:spcAft>
                        <a:tabLst>
                          <a:tab pos="810260" algn="l"/>
                        </a:tabLst>
                      </a:pPr>
                      <a:r>
                        <a:rPr lang="en-US" sz="1400" dirty="0">
                          <a:effectLst/>
                          <a:latin typeface="Tahoma" panose="020B0604030504040204" pitchFamily="34" charset="0"/>
                          <a:ea typeface="Tahoma" panose="020B0604030504040204" pitchFamily="34" charset="0"/>
                          <a:cs typeface="Tahoma" panose="020B0604030504040204" pitchFamily="34" charset="0"/>
                        </a:rPr>
                        <a:t>96</a:t>
                      </a:r>
                    </a:p>
                  </a:txBody>
                  <a:tcPr marL="68580" marR="68580" marT="0" marB="0" anchor="ctr"/>
                </a:tc>
                <a:tc>
                  <a:txBody>
                    <a:bodyPr/>
                    <a:lstStyle/>
                    <a:p>
                      <a:pPr algn="ctr">
                        <a:spcAft>
                          <a:spcPts val="0"/>
                        </a:spcAft>
                        <a:tabLst>
                          <a:tab pos="810260" algn="l"/>
                        </a:tabLst>
                      </a:pPr>
                      <a:r>
                        <a:rPr lang="en-US" sz="1400" dirty="0" smtClean="0">
                          <a:effectLst/>
                          <a:latin typeface="Tahoma" panose="020B0604030504040204" pitchFamily="34" charset="0"/>
                          <a:ea typeface="Tahoma" panose="020B0604030504040204" pitchFamily="34" charset="0"/>
                          <a:cs typeface="Tahoma" panose="020B0604030504040204" pitchFamily="34" charset="0"/>
                        </a:rPr>
                        <a:t>45</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tc>
                  <a:txBody>
                    <a:bodyPr/>
                    <a:lstStyle/>
                    <a:p>
                      <a:pPr algn="ctr">
                        <a:spcAft>
                          <a:spcPts val="0"/>
                        </a:spcAft>
                        <a:tabLst>
                          <a:tab pos="810260" algn="l"/>
                        </a:tabLst>
                      </a:pPr>
                      <a:r>
                        <a:rPr lang="en-US" sz="1400" dirty="0" smtClean="0">
                          <a:effectLst/>
                          <a:latin typeface="Tahoma" panose="020B0604030504040204" pitchFamily="34" charset="0"/>
                          <a:ea typeface="Tahoma" panose="020B0604030504040204" pitchFamily="34" charset="0"/>
                          <a:cs typeface="Tahoma" panose="020B0604030504040204" pitchFamily="34" charset="0"/>
                        </a:rPr>
                        <a:t>80</a:t>
                      </a:r>
                      <a:endParaRPr lang="en-US" sz="1400" dirty="0">
                        <a:effectLst/>
                        <a:latin typeface="Tahoma" panose="020B0604030504040204" pitchFamily="34" charset="0"/>
                        <a:ea typeface="Tahoma" panose="020B060403050404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10002"/>
                  </a:ext>
                </a:extLst>
              </a:tr>
            </a:tbl>
          </a:graphicData>
        </a:graphic>
      </p:graphicFrame>
      <p:sp>
        <p:nvSpPr>
          <p:cNvPr id="9" name="Down Arrow 8"/>
          <p:cNvSpPr/>
          <p:nvPr/>
        </p:nvSpPr>
        <p:spPr>
          <a:xfrm>
            <a:off x="4283968" y="4509120"/>
            <a:ext cx="792088"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extLst>
      <p:ext uri="{BB962C8B-B14F-4D97-AF65-F5344CB8AC3E}">
        <p14:creationId xmlns:p14="http://schemas.microsoft.com/office/powerpoint/2010/main" val="92892248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84877" y="6458325"/>
            <a:ext cx="2057400" cy="365125"/>
          </a:xfrm>
        </p:spPr>
        <p:txBody>
          <a:bodyPr/>
          <a:lstStyle/>
          <a:p>
            <a:pPr>
              <a:defRPr/>
            </a:pPr>
            <a:fld id="{78C4FC67-E36D-458E-BC27-A170CA27DBEB}" type="slidenum">
              <a:rPr lang="th-TH" altLang="th-TH" smtClean="0"/>
              <a:pPr>
                <a:defRPr/>
              </a:pPr>
              <a:t>17</a:t>
            </a:fld>
            <a:endParaRPr lang="th-TH" altLang="th-TH"/>
          </a:p>
        </p:txBody>
      </p:sp>
      <p:sp>
        <p:nvSpPr>
          <p:cNvPr id="7" name="Rectangle 6"/>
          <p:cNvSpPr/>
          <p:nvPr/>
        </p:nvSpPr>
        <p:spPr>
          <a:xfrm>
            <a:off x="406416" y="140336"/>
            <a:ext cx="8537773" cy="369332"/>
          </a:xfrm>
          <a:prstGeom prst="rect">
            <a:avLst/>
          </a:prstGeom>
        </p:spPr>
        <p:txBody>
          <a:bodyPr wrap="square">
            <a:spAutoFit/>
          </a:bodyPr>
          <a:lstStyle/>
          <a:p>
            <a:r>
              <a:rPr lang="th-TH" sz="1800" b="1" dirty="0" smtClean="0">
                <a:latin typeface="Tahoma" pitchFamily="34" charset="0"/>
                <a:ea typeface="Tahoma" pitchFamily="34" charset="0"/>
                <a:cs typeface="Tahoma" pitchFamily="34" charset="0"/>
              </a:rPr>
              <a:t>ความเชื่อมโยง</a:t>
            </a:r>
            <a:r>
              <a:rPr lang="th-TH" sz="1800" b="1" dirty="0">
                <a:latin typeface="Tahoma" pitchFamily="34" charset="0"/>
                <a:ea typeface="Tahoma" pitchFamily="34" charset="0"/>
                <a:cs typeface="Tahoma" pitchFamily="34" charset="0"/>
              </a:rPr>
              <a:t>ระหว่างยุทธศาสตร์ของรัฐบาลกับกระทรวง</a:t>
            </a:r>
          </a:p>
        </p:txBody>
      </p:sp>
      <p:graphicFrame>
        <p:nvGraphicFramePr>
          <p:cNvPr id="9" name="ตัวแทนเนื้อหา 3"/>
          <p:cNvGraphicFramePr>
            <a:graphicFrameLocks/>
          </p:cNvGraphicFramePr>
          <p:nvPr>
            <p:extLst>
              <p:ext uri="{D42A27DB-BD31-4B8C-83A1-F6EECF244321}">
                <p14:modId xmlns:p14="http://schemas.microsoft.com/office/powerpoint/2010/main" val="2503073826"/>
              </p:ext>
            </p:extLst>
          </p:nvPr>
        </p:nvGraphicFramePr>
        <p:xfrm>
          <a:off x="337480" y="1242542"/>
          <a:ext cx="8568952" cy="5426818"/>
        </p:xfrm>
        <a:graphic>
          <a:graphicData uri="http://schemas.openxmlformats.org/drawingml/2006/table">
            <a:tbl>
              <a:tblPr firstRow="1" bandRow="1">
                <a:tableStyleId>{5C22544A-7EE6-4342-B048-85BDC9FD1C3A}</a:tableStyleId>
              </a:tblPr>
              <a:tblGrid>
                <a:gridCol w="4104456">
                  <a:extLst>
                    <a:ext uri="{9D8B030D-6E8A-4147-A177-3AD203B41FA5}">
                      <a16:colId xmlns:a16="http://schemas.microsoft.com/office/drawing/2014/main" val="20000"/>
                    </a:ext>
                  </a:extLst>
                </a:gridCol>
                <a:gridCol w="4464496">
                  <a:extLst>
                    <a:ext uri="{9D8B030D-6E8A-4147-A177-3AD203B41FA5}">
                      <a16:colId xmlns:a16="http://schemas.microsoft.com/office/drawing/2014/main" val="20001"/>
                    </a:ext>
                  </a:extLst>
                </a:gridCol>
              </a:tblGrid>
              <a:tr h="0">
                <a:tc>
                  <a:txBody>
                    <a:bodyPr/>
                    <a:lstStyle/>
                    <a:p>
                      <a:pPr algn="ctr"/>
                      <a:r>
                        <a:rPr lang="th-TH" sz="1400" dirty="0" smtClean="0">
                          <a:latin typeface="Tahoma" pitchFamily="34" charset="0"/>
                          <a:ea typeface="Tahoma" pitchFamily="34" charset="0"/>
                          <a:cs typeface="Tahoma" pitchFamily="34" charset="0"/>
                        </a:rPr>
                        <a:t>รัฐบาล</a:t>
                      </a:r>
                      <a:endParaRPr lang="th-TH" sz="1400" dirty="0">
                        <a:latin typeface="Tahoma" pitchFamily="34" charset="0"/>
                        <a:ea typeface="Tahoma" pitchFamily="34" charset="0"/>
                        <a:cs typeface="Tahoma" pitchFamily="34" charset="0"/>
                      </a:endParaRPr>
                    </a:p>
                  </a:txBody>
                  <a:tcPr>
                    <a:solidFill>
                      <a:schemeClr val="bg1">
                        <a:lumMod val="50000"/>
                      </a:schemeClr>
                    </a:solidFill>
                  </a:tcPr>
                </a:tc>
                <a:tc>
                  <a:txBody>
                    <a:bodyPr/>
                    <a:lstStyle/>
                    <a:p>
                      <a:pPr algn="ctr"/>
                      <a:r>
                        <a:rPr lang="th-TH" sz="1400" dirty="0" smtClean="0">
                          <a:latin typeface="Tahoma" pitchFamily="34" charset="0"/>
                          <a:ea typeface="Tahoma" pitchFamily="34" charset="0"/>
                          <a:cs typeface="Tahoma" pitchFamily="34" charset="0"/>
                        </a:rPr>
                        <a:t>กระทรวงคมนาคม</a:t>
                      </a:r>
                      <a:endParaRPr lang="th-TH" sz="1400" dirty="0">
                        <a:latin typeface="Tahoma" pitchFamily="34" charset="0"/>
                        <a:ea typeface="Tahoma" pitchFamily="34" charset="0"/>
                        <a:cs typeface="Tahoma" pitchFamily="34" charset="0"/>
                      </a:endParaRPr>
                    </a:p>
                  </a:txBody>
                  <a:tcPr>
                    <a:solidFill>
                      <a:schemeClr val="bg1">
                        <a:lumMod val="50000"/>
                      </a:schemeClr>
                    </a:solidFill>
                  </a:tcPr>
                </a:tc>
                <a:extLst>
                  <a:ext uri="{0D108BD9-81ED-4DB2-BD59-A6C34878D82A}">
                    <a16:rowId xmlns:a16="http://schemas.microsoft.com/office/drawing/2014/main" val="10000"/>
                  </a:ext>
                </a:extLst>
              </a:tr>
              <a:tr h="5122018">
                <a:tc>
                  <a:txBody>
                    <a:bodyPr/>
                    <a:lstStyle/>
                    <a:p>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วิสัยทัศน์ : มั่นคง มั่งคั่ง ยั่งยืน</a:t>
                      </a:r>
                    </a:p>
                    <a:p>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ยุทธศาสตร์ชาติ </a:t>
                      </a:r>
                      <a:r>
                        <a:rPr lang="en-US" sz="1100" dirty="0" smtClean="0">
                          <a:latin typeface="Tahoma" pitchFamily="34" charset="0"/>
                          <a:ea typeface="Tahoma" pitchFamily="34" charset="0"/>
                          <a:cs typeface="Tahoma" pitchFamily="34" charset="0"/>
                        </a:rPr>
                        <a:t>20 </a:t>
                      </a:r>
                      <a:r>
                        <a:rPr lang="th-TH" sz="1100" dirty="0" smtClean="0">
                          <a:latin typeface="Tahoma" pitchFamily="34" charset="0"/>
                          <a:ea typeface="Tahoma" pitchFamily="34" charset="0"/>
                          <a:cs typeface="Tahoma" pitchFamily="34" charset="0"/>
                        </a:rPr>
                        <a:t>ปี</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ด้านความมั่นคง</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ด้านการสร้างความสามารถในการแข่งขัน</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3</a:t>
                      </a:r>
                      <a:r>
                        <a:rPr lang="th-TH" sz="1100" dirty="0" smtClean="0">
                          <a:latin typeface="Tahoma" pitchFamily="34" charset="0"/>
                          <a:ea typeface="Tahoma" pitchFamily="34" charset="0"/>
                          <a:cs typeface="Tahoma" pitchFamily="34" charset="0"/>
                        </a:rPr>
                        <a:t>) ด้านการพัฒนาและเสริมสร้างศักยภาพคน</a:t>
                      </a:r>
                    </a:p>
                    <a:p>
                      <a:pPr marL="266700" indent="-266700"/>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ด้านการสร้างโอกาส ความเสมอภาคและเท่าเทียมกัน</a:t>
                      </a:r>
                      <a:br>
                        <a:rPr lang="th-TH" sz="1100" dirty="0" smtClean="0">
                          <a:latin typeface="Tahoma" pitchFamily="34" charset="0"/>
                          <a:ea typeface="Tahoma" pitchFamily="34" charset="0"/>
                          <a:cs typeface="Tahoma" pitchFamily="34" charset="0"/>
                        </a:rPr>
                      </a:br>
                      <a:r>
                        <a:rPr lang="th-TH" sz="1100" dirty="0" smtClean="0">
                          <a:latin typeface="Tahoma" pitchFamily="34" charset="0"/>
                          <a:ea typeface="Tahoma" pitchFamily="34" charset="0"/>
                          <a:cs typeface="Tahoma" pitchFamily="34" charset="0"/>
                        </a:rPr>
                        <a:t>ทางสังคม</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5</a:t>
                      </a:r>
                      <a:r>
                        <a:rPr lang="th-TH" sz="1100" dirty="0" smtClean="0">
                          <a:latin typeface="Tahoma" pitchFamily="34" charset="0"/>
                          <a:ea typeface="Tahoma" pitchFamily="34" charset="0"/>
                          <a:cs typeface="Tahoma" pitchFamily="34" charset="0"/>
                        </a:rPr>
                        <a:t>) ด้านการสร้างการเติบโตบนคุณภาพชีวิตที่เป็นมิตรกับสิ่งแวดล้อม</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6</a:t>
                      </a:r>
                      <a:r>
                        <a:rPr lang="th-TH" sz="1100" dirty="0" smtClean="0">
                          <a:latin typeface="Tahoma" pitchFamily="34" charset="0"/>
                          <a:ea typeface="Tahoma" pitchFamily="34" charset="0"/>
                          <a:cs typeface="Tahoma" pitchFamily="34" charset="0"/>
                        </a:rPr>
                        <a:t>) ด้านการปรับสมดุลและพัฒนาระบบการบริหารจัดการภาครัฐ</a:t>
                      </a:r>
                    </a:p>
                    <a:p>
                      <a:r>
                        <a:rPr lang="en-US" sz="1100" dirty="0" smtClean="0">
                          <a:latin typeface="Tahoma" pitchFamily="34" charset="0"/>
                          <a:ea typeface="Tahoma" pitchFamily="34" charset="0"/>
                          <a:cs typeface="Tahoma" pitchFamily="34" charset="0"/>
                        </a:rPr>
                        <a:t>3</a:t>
                      </a:r>
                      <a:r>
                        <a:rPr lang="th-TH" sz="1100" dirty="0" smtClean="0">
                          <a:latin typeface="Tahoma" pitchFamily="34" charset="0"/>
                          <a:ea typeface="Tahoma" pitchFamily="34" charset="0"/>
                          <a:cs typeface="Tahoma" pitchFamily="34" charset="0"/>
                        </a:rPr>
                        <a:t>. แผนพัฒนาเศรษฐกิจและสังคมแห่งชาติ</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การเสริมสร้างและพัฒนาศักยภาพทุนมนุษย์</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การสร้างความเป็นธรรม ลดความเหลื่อมล้ำในสังคม</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3</a:t>
                      </a:r>
                      <a:r>
                        <a:rPr lang="th-TH" sz="1100" dirty="0" smtClean="0">
                          <a:latin typeface="Tahoma" pitchFamily="34" charset="0"/>
                          <a:ea typeface="Tahoma" pitchFamily="34" charset="0"/>
                          <a:cs typeface="Tahoma" pitchFamily="34" charset="0"/>
                        </a:rPr>
                        <a:t>) การสร้างความเข้มแข็งทางเศรษฐกิจและแข่งขันได้อย่างยั่งยืน</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5</a:t>
                      </a:r>
                      <a:r>
                        <a:rPr lang="th-TH" sz="1100" dirty="0" smtClean="0">
                          <a:latin typeface="Tahoma" pitchFamily="34" charset="0"/>
                          <a:ea typeface="Tahoma" pitchFamily="34" charset="0"/>
                          <a:cs typeface="Tahoma" pitchFamily="34" charset="0"/>
                        </a:rPr>
                        <a:t>)...</a:t>
                      </a:r>
                    </a:p>
                    <a:p>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แผนปฏิรูป</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3</a:t>
                      </a:r>
                      <a:r>
                        <a:rPr lang="th-TH" sz="1100" dirty="0" smtClean="0">
                          <a:latin typeface="Tahoma" pitchFamily="34" charset="0"/>
                          <a:ea typeface="Tahoma" pitchFamily="34" charset="0"/>
                          <a:cs typeface="Tahoma" pitchFamily="34" charset="0"/>
                        </a:rPr>
                        <a:t>) ...</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a:t>
                      </a:r>
                    </a:p>
                    <a:p>
                      <a:r>
                        <a:rPr lang="en-US" sz="1100" dirty="0" smtClean="0">
                          <a:latin typeface="Tahoma" pitchFamily="34" charset="0"/>
                          <a:ea typeface="Tahoma" pitchFamily="34" charset="0"/>
                          <a:cs typeface="Tahoma" pitchFamily="34" charset="0"/>
                        </a:rPr>
                        <a:t>5</a:t>
                      </a:r>
                      <a:r>
                        <a:rPr lang="th-TH" sz="1100" dirty="0" smtClean="0">
                          <a:latin typeface="Tahoma" pitchFamily="34" charset="0"/>
                          <a:ea typeface="Tahoma" pitchFamily="34" charset="0"/>
                          <a:cs typeface="Tahoma" pitchFamily="34" charset="0"/>
                        </a:rPr>
                        <a:t>. แผนแม่บท</a:t>
                      </a:r>
                    </a:p>
                    <a:p>
                      <a:r>
                        <a:rPr lang="en-US" sz="1100" dirty="0" smtClean="0">
                          <a:latin typeface="Tahoma" pitchFamily="34" charset="0"/>
                          <a:ea typeface="Tahoma" pitchFamily="34" charset="0"/>
                          <a:cs typeface="Tahoma" pitchFamily="34" charset="0"/>
                        </a:rPr>
                        <a:t>6</a:t>
                      </a:r>
                      <a:r>
                        <a:rPr lang="th-TH" sz="1100" dirty="0" smtClean="0">
                          <a:latin typeface="Tahoma" pitchFamily="34" charset="0"/>
                          <a:ea typeface="Tahoma" pitchFamily="34" charset="0"/>
                          <a:cs typeface="Tahoma" pitchFamily="34" charset="0"/>
                        </a:rPr>
                        <a:t>. แผนการใช้จ่ายงบประมาณ</a:t>
                      </a:r>
                    </a:p>
                    <a:p>
                      <a:r>
                        <a:rPr lang="th-TH" sz="1100" dirty="0" smtClean="0">
                          <a:latin typeface="Tahoma" pitchFamily="34" charset="0"/>
                          <a:ea typeface="Tahoma" pitchFamily="34" charset="0"/>
                          <a:cs typeface="Tahoma" pitchFamily="34" charset="0"/>
                        </a:rPr>
                        <a:t>			ฯลฯ</a:t>
                      </a:r>
                    </a:p>
                  </a:txBody>
                  <a:tcPr>
                    <a:solidFill>
                      <a:schemeClr val="bg1">
                        <a:lumMod val="95000"/>
                      </a:schemeClr>
                    </a:solidFill>
                  </a:tcPr>
                </a:tc>
                <a:tc>
                  <a:txBody>
                    <a:bodyPr/>
                    <a:lstStyle/>
                    <a:p>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วิสัยทัศน์ : มั่นคง มั่งคั่ง ยั่งยืน</a:t>
                      </a:r>
                    </a:p>
                    <a:p>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ยุทธศาสตร์กระทรวง  : (ให้สอดคล้องกับรัฐบาล)</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1</a:t>
                      </a:r>
                      <a:r>
                        <a:rPr lang="th-TH" sz="1100" dirty="0" smtClean="0">
                          <a:latin typeface="Tahoma" pitchFamily="34" charset="0"/>
                          <a:ea typeface="Tahoma" pitchFamily="34" charset="0"/>
                          <a:cs typeface="Tahoma" pitchFamily="34" charset="0"/>
                        </a:rPr>
                        <a:t>) ยุทธศาสตร์การพัฒนาความมั่นคงปลอดภัยด้านระบบคมนาคมขนส่ง</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2</a:t>
                      </a:r>
                      <a:r>
                        <a:rPr lang="th-TH" sz="1100" dirty="0" smtClean="0">
                          <a:latin typeface="Tahoma" pitchFamily="34" charset="0"/>
                          <a:ea typeface="Tahoma" pitchFamily="34" charset="0"/>
                          <a:cs typeface="Tahoma" pitchFamily="34" charset="0"/>
                        </a:rPr>
                        <a:t>) ยุทธศาสตร์การเชื่อมโยงดิจิทัล </a:t>
                      </a:r>
                      <a:r>
                        <a:rPr lang="en-US" sz="1100" dirty="0" smtClean="0">
                          <a:latin typeface="Tahoma" pitchFamily="34" charset="0"/>
                          <a:ea typeface="Tahoma" pitchFamily="34" charset="0"/>
                          <a:cs typeface="Tahoma" pitchFamily="34" charset="0"/>
                        </a:rPr>
                        <a:t>Thailand 4.0</a:t>
                      </a:r>
                    </a:p>
                    <a:p>
                      <a:r>
                        <a:rPr lang="en-US" sz="1100" dirty="0" smtClean="0">
                          <a:latin typeface="Tahoma" pitchFamily="34" charset="0"/>
                          <a:ea typeface="Tahoma" pitchFamily="34" charset="0"/>
                          <a:cs typeface="Tahoma" pitchFamily="34" charset="0"/>
                        </a:rPr>
                        <a:t>   3</a:t>
                      </a:r>
                      <a:r>
                        <a:rPr lang="th-TH" sz="1100" dirty="0" smtClean="0">
                          <a:latin typeface="Tahoma" pitchFamily="34" charset="0"/>
                          <a:ea typeface="Tahoma" pitchFamily="34" charset="0"/>
                          <a:cs typeface="Tahoma" pitchFamily="34" charset="0"/>
                        </a:rPr>
                        <a:t>) ยุทธศาสตร์การพัฒนาบุคลากรรองรับอุตสาหกรรมภาคการ คมนาคม</a:t>
                      </a:r>
                    </a:p>
                    <a:p>
                      <a:pPr marL="266700" indent="-266700"/>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a:t>
                      </a:r>
                      <a:r>
                        <a:rPr lang="th-TH" sz="1100" spc="0" baseline="0" dirty="0" smtClean="0">
                          <a:latin typeface="Tahoma" pitchFamily="34" charset="0"/>
                          <a:ea typeface="Tahoma" pitchFamily="34" charset="0"/>
                          <a:cs typeface="Tahoma" pitchFamily="34" charset="0"/>
                        </a:rPr>
                        <a:t>ยุทธศาสตร์การพัฒนาบริการคมนาคมขนส่งให้ประชาชนเข้าถึงได้อย่างเสมอภาคและเท่าเทียม</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5</a:t>
                      </a:r>
                      <a:r>
                        <a:rPr lang="th-TH" sz="1100" dirty="0" smtClean="0">
                          <a:latin typeface="Tahoma" pitchFamily="34" charset="0"/>
                          <a:ea typeface="Tahoma" pitchFamily="34" charset="0"/>
                          <a:cs typeface="Tahoma" pitchFamily="34" charset="0"/>
                        </a:rPr>
                        <a:t>) ยุทธศาสตร์การพัฒนาระบบคมนาคมขนส่งที่เป็นมิตรกับสิ่งแวดล้อม</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6</a:t>
                      </a:r>
                      <a:r>
                        <a:rPr lang="th-TH" sz="1100" dirty="0" smtClean="0">
                          <a:latin typeface="Tahoma" pitchFamily="34" charset="0"/>
                          <a:ea typeface="Tahoma" pitchFamily="34" charset="0"/>
                          <a:cs typeface="Tahoma" pitchFamily="34" charset="0"/>
                        </a:rPr>
                        <a:t>) ยุทธศาสตร์การปรับปรุงกระบวนการภายใน การใช้งบประมาณ และปฏิรูปองค์กร </a:t>
                      </a:r>
                    </a:p>
                    <a:p>
                      <a:r>
                        <a:rPr lang="th-TH" sz="1100" dirty="0" smtClean="0">
                          <a:latin typeface="Tahoma" pitchFamily="34" charset="0"/>
                          <a:ea typeface="Tahoma" pitchFamily="34" charset="0"/>
                          <a:cs typeface="Tahoma" pitchFamily="34" charset="0"/>
                        </a:rPr>
                        <a:t> </a:t>
                      </a:r>
                      <a:r>
                        <a:rPr lang="en-US" sz="1100" dirty="0" smtClean="0">
                          <a:latin typeface="Tahoma" pitchFamily="34" charset="0"/>
                          <a:ea typeface="Tahoma" pitchFamily="34" charset="0"/>
                          <a:cs typeface="Tahoma" pitchFamily="34" charset="0"/>
                        </a:rPr>
                        <a:t>3</a:t>
                      </a:r>
                      <a:r>
                        <a:rPr lang="th-TH" sz="1100" dirty="0" smtClean="0">
                          <a:latin typeface="Tahoma" pitchFamily="34" charset="0"/>
                          <a:ea typeface="Tahoma" pitchFamily="34" charset="0"/>
                          <a:cs typeface="Tahoma" pitchFamily="34" charset="0"/>
                        </a:rPr>
                        <a:t>. แผนแม่บท (</a:t>
                      </a:r>
                      <a:r>
                        <a:rPr lang="en-US" sz="1100" dirty="0" smtClean="0">
                          <a:latin typeface="Tahoma" pitchFamily="34" charset="0"/>
                          <a:ea typeface="Tahoma" pitchFamily="34" charset="0"/>
                          <a:cs typeface="Tahoma" pitchFamily="34" charset="0"/>
                        </a:rPr>
                        <a:t>Operation Plan)</a:t>
                      </a:r>
                    </a:p>
                    <a:p>
                      <a:endParaRPr lang="en-US" sz="1100" dirty="0" smtClean="0">
                        <a:latin typeface="Tahoma" pitchFamily="34" charset="0"/>
                        <a:ea typeface="Tahoma" pitchFamily="34" charset="0"/>
                        <a:cs typeface="Tahoma" pitchFamily="34" charset="0"/>
                      </a:endParaRPr>
                    </a:p>
                    <a:p>
                      <a:endParaRPr lang="en-US" sz="1100" dirty="0" smtClean="0">
                        <a:latin typeface="Tahoma" pitchFamily="34" charset="0"/>
                        <a:ea typeface="Tahoma" pitchFamily="34" charset="0"/>
                        <a:cs typeface="Tahoma" pitchFamily="34" charset="0"/>
                      </a:endParaRPr>
                    </a:p>
                    <a:p>
                      <a:endParaRPr lang="en-US" sz="1100" dirty="0" smtClean="0">
                        <a:latin typeface="Tahoma" pitchFamily="34" charset="0"/>
                        <a:ea typeface="Tahoma" pitchFamily="34" charset="0"/>
                        <a:cs typeface="Tahoma" pitchFamily="34" charset="0"/>
                      </a:endParaRPr>
                    </a:p>
                    <a:p>
                      <a:endParaRPr lang="en-US" sz="1100" dirty="0" smtClean="0">
                        <a:latin typeface="Tahoma" pitchFamily="34" charset="0"/>
                        <a:ea typeface="Tahoma" pitchFamily="34" charset="0"/>
                        <a:cs typeface="Tahoma" pitchFamily="34" charset="0"/>
                      </a:endParaRPr>
                    </a:p>
                    <a:p>
                      <a:endParaRPr lang="en-US" sz="1100" dirty="0" smtClean="0">
                        <a:latin typeface="Tahoma" pitchFamily="34" charset="0"/>
                        <a:ea typeface="Tahoma" pitchFamily="34" charset="0"/>
                        <a:cs typeface="Tahoma" pitchFamily="34" charset="0"/>
                      </a:endParaRPr>
                    </a:p>
                    <a:p>
                      <a:endParaRPr lang="en-US"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endParaRPr lang="th-TH" sz="1100" dirty="0" smtClean="0">
                        <a:latin typeface="Tahoma" pitchFamily="34" charset="0"/>
                        <a:ea typeface="Tahoma" pitchFamily="34" charset="0"/>
                        <a:cs typeface="Tahoma" pitchFamily="34" charset="0"/>
                      </a:endParaRPr>
                    </a:p>
                    <a:p>
                      <a:r>
                        <a:rPr lang="en-US" sz="1100" dirty="0" smtClean="0">
                          <a:latin typeface="Tahoma" pitchFamily="34" charset="0"/>
                          <a:ea typeface="Tahoma" pitchFamily="34" charset="0"/>
                          <a:cs typeface="Tahoma" pitchFamily="34" charset="0"/>
                        </a:rPr>
                        <a:t>4</a:t>
                      </a:r>
                      <a:r>
                        <a:rPr lang="th-TH" sz="1100" dirty="0" smtClean="0">
                          <a:latin typeface="Tahoma" pitchFamily="34" charset="0"/>
                          <a:ea typeface="Tahoma" pitchFamily="34" charset="0"/>
                          <a:cs typeface="Tahoma" pitchFamily="34" charset="0"/>
                        </a:rPr>
                        <a:t>. แผนการใช้จ่ายงบประมาณ</a:t>
                      </a:r>
                    </a:p>
                  </a:txBody>
                  <a:tcPr>
                    <a:solidFill>
                      <a:schemeClr val="bg1">
                        <a:lumMod val="95000"/>
                      </a:schemeClr>
                    </a:solidFill>
                  </a:tcPr>
                </a:tc>
                <a:extLst>
                  <a:ext uri="{0D108BD9-81ED-4DB2-BD59-A6C34878D82A}">
                    <a16:rowId xmlns:a16="http://schemas.microsoft.com/office/drawing/2014/main" val="10001"/>
                  </a:ext>
                </a:extLst>
              </a:tr>
            </a:tbl>
          </a:graphicData>
        </a:graphic>
      </p:graphicFrame>
      <p:graphicFrame>
        <p:nvGraphicFramePr>
          <p:cNvPr id="10" name="ตาราง 4"/>
          <p:cNvGraphicFramePr>
            <a:graphicFrameLocks noGrp="1"/>
          </p:cNvGraphicFramePr>
          <p:nvPr>
            <p:extLst>
              <p:ext uri="{D42A27DB-BD31-4B8C-83A1-F6EECF244321}">
                <p14:modId xmlns:p14="http://schemas.microsoft.com/office/powerpoint/2010/main" val="2737674736"/>
              </p:ext>
            </p:extLst>
          </p:nvPr>
        </p:nvGraphicFramePr>
        <p:xfrm>
          <a:off x="4585953" y="3565390"/>
          <a:ext cx="4248472" cy="2879754"/>
        </p:xfrm>
        <a:graphic>
          <a:graphicData uri="http://schemas.openxmlformats.org/drawingml/2006/table">
            <a:tbl>
              <a:tblPr firstRow="1" bandRow="1">
                <a:tableStyleId>{5C22544A-7EE6-4342-B048-85BDC9FD1C3A}</a:tableStyleId>
              </a:tblPr>
              <a:tblGrid>
                <a:gridCol w="864095">
                  <a:extLst>
                    <a:ext uri="{9D8B030D-6E8A-4147-A177-3AD203B41FA5}">
                      <a16:colId xmlns:a16="http://schemas.microsoft.com/office/drawing/2014/main" val="20000"/>
                    </a:ext>
                  </a:extLst>
                </a:gridCol>
                <a:gridCol w="648072">
                  <a:extLst>
                    <a:ext uri="{9D8B030D-6E8A-4147-A177-3AD203B41FA5}">
                      <a16:colId xmlns:a16="http://schemas.microsoft.com/office/drawing/2014/main" val="20001"/>
                    </a:ext>
                  </a:extLst>
                </a:gridCol>
                <a:gridCol w="510969">
                  <a:extLst>
                    <a:ext uri="{9D8B030D-6E8A-4147-A177-3AD203B41FA5}">
                      <a16:colId xmlns:a16="http://schemas.microsoft.com/office/drawing/2014/main" val="20002"/>
                    </a:ext>
                  </a:extLst>
                </a:gridCol>
                <a:gridCol w="595785">
                  <a:extLst>
                    <a:ext uri="{9D8B030D-6E8A-4147-A177-3AD203B41FA5}">
                      <a16:colId xmlns:a16="http://schemas.microsoft.com/office/drawing/2014/main" val="20003"/>
                    </a:ext>
                  </a:extLst>
                </a:gridCol>
                <a:gridCol w="523784">
                  <a:extLst>
                    <a:ext uri="{9D8B030D-6E8A-4147-A177-3AD203B41FA5}">
                      <a16:colId xmlns:a16="http://schemas.microsoft.com/office/drawing/2014/main" val="20004"/>
                    </a:ext>
                  </a:extLst>
                </a:gridCol>
                <a:gridCol w="581983">
                  <a:extLst>
                    <a:ext uri="{9D8B030D-6E8A-4147-A177-3AD203B41FA5}">
                      <a16:colId xmlns:a16="http://schemas.microsoft.com/office/drawing/2014/main" val="20005"/>
                    </a:ext>
                  </a:extLst>
                </a:gridCol>
                <a:gridCol w="523784">
                  <a:extLst>
                    <a:ext uri="{9D8B030D-6E8A-4147-A177-3AD203B41FA5}">
                      <a16:colId xmlns:a16="http://schemas.microsoft.com/office/drawing/2014/main" val="20006"/>
                    </a:ext>
                  </a:extLst>
                </a:gridCol>
              </a:tblGrid>
              <a:tr h="296877">
                <a:tc rowSpan="2">
                  <a:txBody>
                    <a:bodyPr/>
                    <a:lstStyle/>
                    <a:p>
                      <a:pPr algn="ctr"/>
                      <a:r>
                        <a:rPr lang="th-TH" sz="900" dirty="0" smtClean="0">
                          <a:solidFill>
                            <a:schemeClr val="tx1"/>
                          </a:solidFill>
                          <a:latin typeface="Tahoma" pitchFamily="34" charset="0"/>
                          <a:ea typeface="Tahoma" pitchFamily="34" charset="0"/>
                          <a:cs typeface="Tahoma" pitchFamily="34" charset="0"/>
                        </a:rPr>
                        <a:t>แผนงาน</a:t>
                      </a:r>
                      <a:endParaRPr lang="th-TH" sz="900" dirty="0">
                        <a:solidFill>
                          <a:schemeClr val="tx1"/>
                        </a:solidFill>
                        <a:latin typeface="Tahoma" pitchFamily="34" charset="0"/>
                        <a:ea typeface="Tahoma" pitchFamily="34" charset="0"/>
                        <a:cs typeface="Tahoma" pitchFamily="34" charset="0"/>
                      </a:endParaRPr>
                    </a:p>
                  </a:txBody>
                  <a:tcPr anchor="ctr">
                    <a:solidFill>
                      <a:schemeClr val="bg1">
                        <a:lumMod val="75000"/>
                      </a:schemeClr>
                    </a:solidFill>
                  </a:tcPr>
                </a:tc>
                <a:tc rowSpan="2">
                  <a:txBody>
                    <a:bodyPr/>
                    <a:lstStyle/>
                    <a:p>
                      <a:pPr algn="ctr"/>
                      <a:r>
                        <a:rPr lang="th-TH" sz="900" dirty="0" smtClean="0">
                          <a:solidFill>
                            <a:schemeClr val="tx1"/>
                          </a:solidFill>
                          <a:latin typeface="Tahoma" pitchFamily="34" charset="0"/>
                          <a:ea typeface="Tahoma" pitchFamily="34" charset="0"/>
                          <a:cs typeface="Tahoma" pitchFamily="34" charset="0"/>
                        </a:rPr>
                        <a:t>ผลงานปี</a:t>
                      </a:r>
                    </a:p>
                    <a:p>
                      <a:pPr algn="ctr"/>
                      <a:r>
                        <a:rPr lang="en-US" sz="900" dirty="0" smtClean="0">
                          <a:solidFill>
                            <a:schemeClr val="tx1"/>
                          </a:solidFill>
                          <a:latin typeface="Tahoma" pitchFamily="34" charset="0"/>
                          <a:ea typeface="Tahoma" pitchFamily="34" charset="0"/>
                          <a:cs typeface="Tahoma" pitchFamily="34" charset="0"/>
                        </a:rPr>
                        <a:t>57-58</a:t>
                      </a:r>
                      <a:endParaRPr lang="th-TH" sz="900" dirty="0" smtClean="0">
                        <a:solidFill>
                          <a:schemeClr val="tx1"/>
                        </a:solidFill>
                        <a:latin typeface="Tahoma" pitchFamily="34" charset="0"/>
                        <a:ea typeface="Tahoma" pitchFamily="34" charset="0"/>
                        <a:cs typeface="Tahoma" pitchFamily="34" charset="0"/>
                      </a:endParaRPr>
                    </a:p>
                    <a:p>
                      <a:pPr algn="ctr"/>
                      <a:endParaRPr lang="th-TH" sz="900" dirty="0">
                        <a:solidFill>
                          <a:schemeClr val="tx1"/>
                        </a:solidFill>
                        <a:latin typeface="Tahoma" pitchFamily="34" charset="0"/>
                        <a:ea typeface="Tahoma" pitchFamily="34" charset="0"/>
                        <a:cs typeface="Tahoma" pitchFamily="34" charset="0"/>
                      </a:endParaRPr>
                    </a:p>
                  </a:txBody>
                  <a:tcPr anchor="ctr">
                    <a:solidFill>
                      <a:schemeClr val="bg1">
                        <a:lumMod val="75000"/>
                      </a:schemeClr>
                    </a:solidFill>
                  </a:tcPr>
                </a:tc>
                <a:tc gridSpan="5">
                  <a:txBody>
                    <a:bodyPr/>
                    <a:lstStyle/>
                    <a:p>
                      <a:pPr algn="ctr"/>
                      <a:r>
                        <a:rPr lang="th-TH" sz="900" dirty="0" smtClean="0">
                          <a:solidFill>
                            <a:schemeClr val="tx1"/>
                          </a:solidFill>
                          <a:latin typeface="Tahoma" pitchFamily="34" charset="0"/>
                          <a:ea typeface="Tahoma" pitchFamily="34" charset="0"/>
                          <a:cs typeface="Tahoma" pitchFamily="34" charset="0"/>
                        </a:rPr>
                        <a:t>แผนปฏิบัติการ</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tc hMerge="1">
                  <a:txBody>
                    <a:bodyPr/>
                    <a:lstStyle/>
                    <a:p>
                      <a:endParaRPr lang="th-TH" dirty="0"/>
                    </a:p>
                  </a:txBody>
                  <a:tcPr/>
                </a:tc>
                <a:tc hMerge="1">
                  <a:txBody>
                    <a:bodyPr/>
                    <a:lstStyle/>
                    <a:p>
                      <a:endParaRPr lang="th-TH" dirty="0"/>
                    </a:p>
                  </a:txBody>
                  <a:tcPr/>
                </a:tc>
                <a:tc hMerge="1">
                  <a:txBody>
                    <a:bodyPr/>
                    <a:lstStyle/>
                    <a:p>
                      <a:endParaRPr lang="th-TH" dirty="0"/>
                    </a:p>
                  </a:txBody>
                  <a:tcPr/>
                </a:tc>
                <a:tc hMerge="1">
                  <a:txBody>
                    <a:bodyPr/>
                    <a:lstStyle/>
                    <a:p>
                      <a:endParaRPr lang="th-TH" dirty="0"/>
                    </a:p>
                  </a:txBody>
                  <a:tcPr/>
                </a:tc>
                <a:extLst>
                  <a:ext uri="{0D108BD9-81ED-4DB2-BD59-A6C34878D82A}">
                    <a16:rowId xmlns:a16="http://schemas.microsoft.com/office/drawing/2014/main" val="10000"/>
                  </a:ext>
                </a:extLst>
              </a:tr>
              <a:tr h="296877">
                <a:tc vMerge="1">
                  <a:txBody>
                    <a:bodyPr/>
                    <a:lstStyle/>
                    <a:p>
                      <a:endParaRPr lang="th-TH" dirty="0"/>
                    </a:p>
                  </a:txBody>
                  <a:tcPr/>
                </a:tc>
                <a:tc vMerge="1">
                  <a:txBody>
                    <a:bodyPr/>
                    <a:lstStyle/>
                    <a:p>
                      <a:endParaRPr lang="th-TH" dirty="0"/>
                    </a:p>
                  </a:txBody>
                  <a:tcPr/>
                </a:tc>
                <a:tc>
                  <a:txBody>
                    <a:bodyPr/>
                    <a:lstStyle/>
                    <a:p>
                      <a:pPr algn="ctr"/>
                      <a:r>
                        <a:rPr lang="en-US" sz="900" dirty="0" smtClean="0">
                          <a:solidFill>
                            <a:schemeClr val="tx1"/>
                          </a:solidFill>
                          <a:latin typeface="Tahoma" pitchFamily="34" charset="0"/>
                          <a:ea typeface="Tahoma" pitchFamily="34" charset="0"/>
                          <a:cs typeface="Tahoma" pitchFamily="34" charset="0"/>
                        </a:rPr>
                        <a:t>59-60</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tc>
                  <a:txBody>
                    <a:bodyPr/>
                    <a:lstStyle/>
                    <a:p>
                      <a:pPr algn="ctr"/>
                      <a:r>
                        <a:rPr lang="en-US" sz="900" dirty="0" smtClean="0">
                          <a:solidFill>
                            <a:schemeClr val="tx1"/>
                          </a:solidFill>
                          <a:latin typeface="Tahoma" pitchFamily="34" charset="0"/>
                          <a:ea typeface="Tahoma" pitchFamily="34" charset="0"/>
                          <a:cs typeface="Tahoma" pitchFamily="34" charset="0"/>
                        </a:rPr>
                        <a:t>60-64</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tc>
                  <a:txBody>
                    <a:bodyPr/>
                    <a:lstStyle/>
                    <a:p>
                      <a:pPr algn="ctr"/>
                      <a:r>
                        <a:rPr lang="en-US" sz="900" dirty="0" smtClean="0">
                          <a:solidFill>
                            <a:schemeClr val="tx1"/>
                          </a:solidFill>
                          <a:latin typeface="Tahoma" pitchFamily="34" charset="0"/>
                          <a:ea typeface="Tahoma" pitchFamily="34" charset="0"/>
                          <a:cs typeface="Tahoma" pitchFamily="34" charset="0"/>
                        </a:rPr>
                        <a:t>65</a:t>
                      </a:r>
                      <a:r>
                        <a:rPr lang="th-TH" sz="900" dirty="0" smtClean="0">
                          <a:solidFill>
                            <a:schemeClr val="tx1"/>
                          </a:solidFill>
                          <a:latin typeface="Tahoma" pitchFamily="34" charset="0"/>
                          <a:ea typeface="Tahoma" pitchFamily="34" charset="0"/>
                          <a:cs typeface="Tahoma" pitchFamily="34" charset="0"/>
                        </a:rPr>
                        <a:t>-</a:t>
                      </a:r>
                      <a:r>
                        <a:rPr lang="en-US" sz="900" dirty="0" smtClean="0">
                          <a:solidFill>
                            <a:schemeClr val="tx1"/>
                          </a:solidFill>
                          <a:latin typeface="Tahoma" pitchFamily="34" charset="0"/>
                          <a:ea typeface="Tahoma" pitchFamily="34" charset="0"/>
                          <a:cs typeface="Tahoma" pitchFamily="34" charset="0"/>
                        </a:rPr>
                        <a:t>69</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tc>
                  <a:txBody>
                    <a:bodyPr/>
                    <a:lstStyle/>
                    <a:p>
                      <a:pPr algn="ctr"/>
                      <a:r>
                        <a:rPr lang="en-US" sz="900" dirty="0" smtClean="0">
                          <a:solidFill>
                            <a:schemeClr val="tx1"/>
                          </a:solidFill>
                          <a:latin typeface="Tahoma" pitchFamily="34" charset="0"/>
                          <a:ea typeface="Tahoma" pitchFamily="34" charset="0"/>
                          <a:cs typeface="Tahoma" pitchFamily="34" charset="0"/>
                        </a:rPr>
                        <a:t>70-74</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tc>
                  <a:txBody>
                    <a:bodyPr/>
                    <a:lstStyle/>
                    <a:p>
                      <a:pPr algn="ctr"/>
                      <a:r>
                        <a:rPr lang="en-US" sz="900" dirty="0" smtClean="0">
                          <a:solidFill>
                            <a:schemeClr val="tx1"/>
                          </a:solidFill>
                          <a:latin typeface="Tahoma" pitchFamily="34" charset="0"/>
                          <a:ea typeface="Tahoma" pitchFamily="34" charset="0"/>
                          <a:cs typeface="Tahoma" pitchFamily="34" charset="0"/>
                        </a:rPr>
                        <a:t>75-79</a:t>
                      </a:r>
                      <a:endParaRPr lang="th-TH" sz="900" dirty="0">
                        <a:solidFill>
                          <a:schemeClr val="tx1"/>
                        </a:solidFill>
                        <a:latin typeface="Tahoma" pitchFamily="34" charset="0"/>
                        <a:ea typeface="Tahoma" pitchFamily="34" charset="0"/>
                        <a:cs typeface="Tahoma" pitchFamily="34" charset="0"/>
                      </a:endParaRPr>
                    </a:p>
                  </a:txBody>
                  <a:tcPr>
                    <a:solidFill>
                      <a:schemeClr val="bg1">
                        <a:lumMod val="75000"/>
                      </a:schemeClr>
                    </a:solidFill>
                  </a:tcPr>
                </a:tc>
                <a:extLst>
                  <a:ext uri="{0D108BD9-81ED-4DB2-BD59-A6C34878D82A}">
                    <a16:rowId xmlns:a16="http://schemas.microsoft.com/office/drawing/2014/main" val="10001"/>
                  </a:ext>
                </a:extLst>
              </a:tr>
              <a:tr h="296877">
                <a:tc>
                  <a:txBody>
                    <a:bodyPr/>
                    <a:lstStyle/>
                    <a:p>
                      <a:r>
                        <a:rPr lang="th-TH" sz="900" u="sng" dirty="0" smtClean="0">
                          <a:latin typeface="Tahoma" pitchFamily="34" charset="0"/>
                          <a:ea typeface="Tahoma" pitchFamily="34" charset="0"/>
                          <a:cs typeface="Tahoma" pitchFamily="34" charset="0"/>
                        </a:rPr>
                        <a:t>แผนงานที่ </a:t>
                      </a:r>
                      <a:r>
                        <a:rPr lang="en-US" sz="900" u="sng" dirty="0" smtClean="0">
                          <a:latin typeface="Tahoma" pitchFamily="34" charset="0"/>
                          <a:ea typeface="Tahoma" pitchFamily="34" charset="0"/>
                          <a:cs typeface="Tahoma" pitchFamily="34" charset="0"/>
                        </a:rPr>
                        <a:t>1</a:t>
                      </a:r>
                      <a:r>
                        <a:rPr lang="th-TH" sz="900" u="sng" dirty="0" smtClean="0">
                          <a:latin typeface="Tahoma" pitchFamily="34" charset="0"/>
                          <a:ea typeface="Tahoma" pitchFamily="34" charset="0"/>
                          <a:cs typeface="Tahoma" pitchFamily="34" charset="0"/>
                        </a:rPr>
                        <a:t> </a:t>
                      </a:r>
                      <a:r>
                        <a:rPr lang="th-TH" sz="900" dirty="0" smtClean="0">
                          <a:latin typeface="Tahoma" pitchFamily="34" charset="0"/>
                          <a:ea typeface="Tahoma" pitchFamily="34" charset="0"/>
                          <a:cs typeface="Tahoma" pitchFamily="34" charset="0"/>
                        </a:rPr>
                        <a:t>พัฒนาความมั่นคงปลอดภัยด้านระบบคมนาคมขนส่ง</a:t>
                      </a:r>
                    </a:p>
                    <a:p>
                      <a:r>
                        <a:rPr lang="th-TH" sz="900" dirty="0" smtClean="0">
                          <a:latin typeface="Tahoma" pitchFamily="34" charset="0"/>
                          <a:ea typeface="Tahoma" pitchFamily="34" charset="0"/>
                          <a:cs typeface="Tahoma" pitchFamily="34" charset="0"/>
                        </a:rPr>
                        <a:t>-งาน </a:t>
                      </a:r>
                      <a:r>
                        <a:rPr lang="en-US" sz="900" dirty="0" smtClean="0">
                          <a:latin typeface="Tahoma" pitchFamily="34" charset="0"/>
                          <a:ea typeface="Tahoma" pitchFamily="34" charset="0"/>
                          <a:cs typeface="Tahoma" pitchFamily="34" charset="0"/>
                        </a:rPr>
                        <a:t>function</a:t>
                      </a:r>
                    </a:p>
                    <a:p>
                      <a:r>
                        <a:rPr lang="en-US" sz="900" dirty="0" smtClean="0">
                          <a:latin typeface="Tahoma" pitchFamily="34" charset="0"/>
                          <a:ea typeface="Tahoma" pitchFamily="34" charset="0"/>
                          <a:cs typeface="Tahoma" pitchFamily="34" charset="0"/>
                        </a:rPr>
                        <a:t>-</a:t>
                      </a:r>
                      <a:r>
                        <a:rPr lang="th-TH" sz="900" dirty="0" smtClean="0">
                          <a:latin typeface="Tahoma" pitchFamily="34" charset="0"/>
                          <a:ea typeface="Tahoma" pitchFamily="34" charset="0"/>
                          <a:cs typeface="Tahoma" pitchFamily="34" charset="0"/>
                        </a:rPr>
                        <a:t>งาน </a:t>
                      </a:r>
                      <a:r>
                        <a:rPr lang="en-US" sz="900" dirty="0" smtClean="0">
                          <a:latin typeface="Tahoma" pitchFamily="34" charset="0"/>
                          <a:ea typeface="Tahoma" pitchFamily="34" charset="0"/>
                          <a:cs typeface="Tahoma" pitchFamily="34" charset="0"/>
                        </a:rPr>
                        <a:t>agenda</a:t>
                      </a:r>
                    </a:p>
                    <a:p>
                      <a:r>
                        <a:rPr lang="en-US" sz="900" dirty="0" smtClean="0">
                          <a:latin typeface="Tahoma" pitchFamily="34" charset="0"/>
                          <a:ea typeface="Tahoma" pitchFamily="34" charset="0"/>
                          <a:cs typeface="Tahoma" pitchFamily="34" charset="0"/>
                        </a:rPr>
                        <a:t>-</a:t>
                      </a:r>
                      <a:r>
                        <a:rPr lang="th-TH" sz="900" dirty="0" smtClean="0">
                          <a:latin typeface="Tahoma" pitchFamily="34" charset="0"/>
                          <a:ea typeface="Tahoma" pitchFamily="34" charset="0"/>
                          <a:cs typeface="Tahoma" pitchFamily="34" charset="0"/>
                        </a:rPr>
                        <a:t>งาน</a:t>
                      </a:r>
                      <a:r>
                        <a:rPr lang="th-TH" sz="900" dirty="0" err="1" smtClean="0">
                          <a:latin typeface="Tahoma" pitchFamily="34" charset="0"/>
                          <a:ea typeface="Tahoma" pitchFamily="34" charset="0"/>
                          <a:cs typeface="Tahoma" pitchFamily="34" charset="0"/>
                        </a:rPr>
                        <a:t>บูรณา</a:t>
                      </a:r>
                      <a:r>
                        <a:rPr lang="th-TH" sz="900" dirty="0" smtClean="0">
                          <a:latin typeface="Tahoma" pitchFamily="34" charset="0"/>
                          <a:ea typeface="Tahoma" pitchFamily="34" charset="0"/>
                          <a:cs typeface="Tahoma" pitchFamily="34" charset="0"/>
                        </a:rPr>
                        <a:t>การ</a:t>
                      </a:r>
                    </a:p>
                    <a:p>
                      <a:r>
                        <a:rPr lang="th-TH" sz="900" u="sng" dirty="0" smtClean="0">
                          <a:latin typeface="Tahoma" pitchFamily="34" charset="0"/>
                          <a:ea typeface="Tahoma" pitchFamily="34" charset="0"/>
                          <a:cs typeface="Tahoma" pitchFamily="34" charset="0"/>
                        </a:rPr>
                        <a:t>แผนงานที่ </a:t>
                      </a:r>
                      <a:r>
                        <a:rPr lang="en-US" sz="900" u="sng" dirty="0" smtClean="0">
                          <a:latin typeface="Tahoma" pitchFamily="34" charset="0"/>
                          <a:ea typeface="Tahoma" pitchFamily="34" charset="0"/>
                          <a:cs typeface="Tahoma" pitchFamily="34" charset="0"/>
                        </a:rPr>
                        <a:t>2</a:t>
                      </a:r>
                      <a:r>
                        <a:rPr lang="th-TH" sz="900" u="sng" dirty="0" smtClean="0">
                          <a:latin typeface="Tahoma" pitchFamily="34" charset="0"/>
                          <a:ea typeface="Tahoma" pitchFamily="34" charset="0"/>
                          <a:cs typeface="Tahoma" pitchFamily="34" charset="0"/>
                        </a:rPr>
                        <a:t> </a:t>
                      </a:r>
                      <a:r>
                        <a:rPr lang="th-TH" sz="900" dirty="0" smtClean="0">
                          <a:latin typeface="Tahoma" pitchFamily="34" charset="0"/>
                          <a:ea typeface="Tahoma" pitchFamily="34" charset="0"/>
                          <a:cs typeface="Tahoma" pitchFamily="34" charset="0"/>
                        </a:rPr>
                        <a:t>เชื่อมโยงดิจิทัล </a:t>
                      </a:r>
                      <a:r>
                        <a:rPr lang="en-US" sz="900" dirty="0" smtClean="0">
                          <a:latin typeface="Tahoma" pitchFamily="34" charset="0"/>
                          <a:ea typeface="Tahoma" pitchFamily="34" charset="0"/>
                          <a:cs typeface="Tahoma" pitchFamily="34" charset="0"/>
                        </a:rPr>
                        <a:t>Thailand 4.0</a:t>
                      </a:r>
                    </a:p>
                    <a:p>
                      <a:r>
                        <a:rPr lang="en-US" sz="900" dirty="0" smtClean="0">
                          <a:latin typeface="Tahoma" pitchFamily="34" charset="0"/>
                          <a:ea typeface="Tahoma" pitchFamily="34" charset="0"/>
                          <a:cs typeface="Tahoma" pitchFamily="34" charset="0"/>
                        </a:rPr>
                        <a:t>-</a:t>
                      </a:r>
                      <a:r>
                        <a:rPr lang="th-TH" sz="900" dirty="0" smtClean="0">
                          <a:latin typeface="Tahoma" pitchFamily="34" charset="0"/>
                          <a:ea typeface="Tahoma" pitchFamily="34" charset="0"/>
                          <a:cs typeface="Tahoma" pitchFamily="34" charset="0"/>
                        </a:rPr>
                        <a:t>งาน </a:t>
                      </a:r>
                      <a:r>
                        <a:rPr lang="en-US" sz="900" dirty="0" smtClean="0">
                          <a:latin typeface="Tahoma" pitchFamily="34" charset="0"/>
                          <a:ea typeface="Tahoma" pitchFamily="34" charset="0"/>
                          <a:cs typeface="Tahoma" pitchFamily="34" charset="0"/>
                        </a:rPr>
                        <a:t>function</a:t>
                      </a:r>
                    </a:p>
                    <a:p>
                      <a:r>
                        <a:rPr lang="en-US" sz="900" dirty="0" smtClean="0">
                          <a:latin typeface="Tahoma" pitchFamily="34" charset="0"/>
                          <a:ea typeface="Tahoma" pitchFamily="34" charset="0"/>
                          <a:cs typeface="Tahoma" pitchFamily="34" charset="0"/>
                        </a:rPr>
                        <a:t>-</a:t>
                      </a:r>
                      <a:r>
                        <a:rPr lang="th-TH" sz="900" dirty="0" smtClean="0">
                          <a:latin typeface="Tahoma" pitchFamily="34" charset="0"/>
                          <a:ea typeface="Tahoma" pitchFamily="34" charset="0"/>
                          <a:cs typeface="Tahoma" pitchFamily="34" charset="0"/>
                        </a:rPr>
                        <a:t>งาน </a:t>
                      </a:r>
                      <a:r>
                        <a:rPr lang="en-US" sz="900" dirty="0" smtClean="0">
                          <a:latin typeface="Tahoma" pitchFamily="34" charset="0"/>
                          <a:ea typeface="Tahoma" pitchFamily="34" charset="0"/>
                          <a:cs typeface="Tahoma" pitchFamily="34" charset="0"/>
                        </a:rPr>
                        <a:t>agenda</a:t>
                      </a:r>
                    </a:p>
                    <a:p>
                      <a:r>
                        <a:rPr lang="en-US" sz="900" dirty="0" smtClean="0">
                          <a:latin typeface="Tahoma" pitchFamily="34" charset="0"/>
                          <a:ea typeface="Tahoma" pitchFamily="34" charset="0"/>
                          <a:cs typeface="Tahoma" pitchFamily="34" charset="0"/>
                        </a:rPr>
                        <a:t>-</a:t>
                      </a:r>
                      <a:r>
                        <a:rPr lang="th-TH" sz="900" dirty="0" smtClean="0">
                          <a:latin typeface="Tahoma" pitchFamily="34" charset="0"/>
                          <a:ea typeface="Tahoma" pitchFamily="34" charset="0"/>
                          <a:cs typeface="Tahoma" pitchFamily="34" charset="0"/>
                        </a:rPr>
                        <a:t>งาน</a:t>
                      </a:r>
                      <a:r>
                        <a:rPr lang="th-TH" sz="900" dirty="0" err="1" smtClean="0">
                          <a:latin typeface="Tahoma" pitchFamily="34" charset="0"/>
                          <a:ea typeface="Tahoma" pitchFamily="34" charset="0"/>
                          <a:cs typeface="Tahoma" pitchFamily="34" charset="0"/>
                        </a:rPr>
                        <a:t>บูรณา</a:t>
                      </a:r>
                      <a:r>
                        <a:rPr lang="th-TH" sz="900" dirty="0" smtClean="0">
                          <a:latin typeface="Tahoma" pitchFamily="34" charset="0"/>
                          <a:ea typeface="Tahoma" pitchFamily="34" charset="0"/>
                          <a:cs typeface="Tahoma" pitchFamily="34" charset="0"/>
                        </a:rPr>
                        <a:t>การ</a:t>
                      </a:r>
                    </a:p>
                    <a:p>
                      <a:endParaRPr lang="th-TH" sz="9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tc>
                  <a:txBody>
                    <a:bodyPr/>
                    <a:lstStyle/>
                    <a:p>
                      <a:endParaRPr lang="th-TH" sz="1000" dirty="0">
                        <a:latin typeface="Tahoma" pitchFamily="34" charset="0"/>
                        <a:ea typeface="Tahoma" pitchFamily="34" charset="0"/>
                        <a:cs typeface="Tahoma" pitchFamily="34" charset="0"/>
                      </a:endParaRPr>
                    </a:p>
                  </a:txBody>
                  <a:tcPr>
                    <a:solidFill>
                      <a:schemeClr val="bg1">
                        <a:lumMod val="85000"/>
                      </a:schemeClr>
                    </a:solidFill>
                  </a:tcPr>
                </a:tc>
                <a:extLst>
                  <a:ext uri="{0D108BD9-81ED-4DB2-BD59-A6C34878D82A}">
                    <a16:rowId xmlns:a16="http://schemas.microsoft.com/office/drawing/2014/main" val="10002"/>
                  </a:ext>
                </a:extLst>
              </a:tr>
            </a:tbl>
          </a:graphicData>
        </a:graphic>
      </p:graphicFrame>
      <p:sp>
        <p:nvSpPr>
          <p:cNvPr id="11" name="คำบรรยายภาพแบบสี่เหลี่ยมมุมมน 5"/>
          <p:cNvSpPr/>
          <p:nvPr/>
        </p:nvSpPr>
        <p:spPr>
          <a:xfrm>
            <a:off x="5436096" y="4509120"/>
            <a:ext cx="2981626" cy="833264"/>
          </a:xfrm>
          <a:prstGeom prst="wedgeRoundRectCallout">
            <a:avLst>
              <a:gd name="adj1" fmla="val -69768"/>
              <a:gd name="adj2" fmla="val -177656"/>
              <a:gd name="adj3" fmla="val 16667"/>
            </a:avLst>
          </a:prstGeom>
          <a:solidFill>
            <a:schemeClr val="bg1">
              <a:lumMod val="75000"/>
            </a:schemeClr>
          </a:solidFill>
        </p:spPr>
        <p:style>
          <a:lnRef idx="1">
            <a:schemeClr val="dk1"/>
          </a:lnRef>
          <a:fillRef idx="2">
            <a:schemeClr val="dk1"/>
          </a:fillRef>
          <a:effectRef idx="1">
            <a:schemeClr val="dk1"/>
          </a:effectRef>
          <a:fontRef idx="minor">
            <a:schemeClr val="dk1"/>
          </a:fontRef>
        </p:style>
        <p:txBody>
          <a:bodyPr rtlCol="0" anchor="ctr"/>
          <a:lstStyle/>
          <a:p>
            <a:pPr algn="ctr"/>
            <a:r>
              <a:rPr lang="th-TH" sz="1200" dirty="0" smtClean="0">
                <a:solidFill>
                  <a:prstClr val="black"/>
                </a:solidFill>
                <a:latin typeface="Tahoma" pitchFamily="34" charset="0"/>
                <a:ea typeface="Tahoma" pitchFamily="34" charset="0"/>
                <a:cs typeface="Tahoma" pitchFamily="34" charset="0"/>
              </a:rPr>
              <a:t>ลดงาน </a:t>
            </a:r>
            <a:r>
              <a:rPr lang="en-GB" sz="1200" dirty="0" smtClean="0">
                <a:solidFill>
                  <a:prstClr val="black"/>
                </a:solidFill>
                <a:latin typeface="Tahoma" pitchFamily="34" charset="0"/>
                <a:ea typeface="Tahoma" pitchFamily="34" charset="0"/>
                <a:cs typeface="Tahoma" pitchFamily="34" charset="0"/>
              </a:rPr>
              <a:t>function</a:t>
            </a:r>
          </a:p>
          <a:p>
            <a:pPr algn="ctr"/>
            <a:r>
              <a:rPr lang="th-TH" sz="1200" dirty="0" smtClean="0">
                <a:solidFill>
                  <a:prstClr val="black"/>
                </a:solidFill>
                <a:latin typeface="Tahoma" pitchFamily="34" charset="0"/>
                <a:ea typeface="Tahoma" pitchFamily="34" charset="0"/>
                <a:cs typeface="Tahoma" pitchFamily="34" charset="0"/>
              </a:rPr>
              <a:t>เพิ่มงาน </a:t>
            </a:r>
            <a:r>
              <a:rPr lang="en-GB" sz="1200" dirty="0" smtClean="0">
                <a:solidFill>
                  <a:prstClr val="black"/>
                </a:solidFill>
                <a:latin typeface="Tahoma" pitchFamily="34" charset="0"/>
                <a:ea typeface="Tahoma" pitchFamily="34" charset="0"/>
                <a:cs typeface="Tahoma" pitchFamily="34" charset="0"/>
              </a:rPr>
              <a:t>agenda + </a:t>
            </a:r>
            <a:r>
              <a:rPr lang="th-TH" sz="1200" dirty="0" smtClean="0">
                <a:solidFill>
                  <a:prstClr val="black"/>
                </a:solidFill>
                <a:latin typeface="Tahoma" pitchFamily="34" charset="0"/>
                <a:ea typeface="Tahoma" pitchFamily="34" charset="0"/>
                <a:cs typeface="Tahoma" pitchFamily="34" charset="0"/>
              </a:rPr>
              <a:t>กิจกรรม</a:t>
            </a:r>
            <a:r>
              <a:rPr lang="th-TH" sz="1200" dirty="0" err="1" smtClean="0">
                <a:solidFill>
                  <a:prstClr val="black"/>
                </a:solidFill>
                <a:latin typeface="Tahoma" pitchFamily="34" charset="0"/>
                <a:ea typeface="Tahoma" pitchFamily="34" charset="0"/>
                <a:cs typeface="Tahoma" pitchFamily="34" charset="0"/>
              </a:rPr>
              <a:t>บูรณา</a:t>
            </a:r>
            <a:r>
              <a:rPr lang="th-TH" sz="1200" dirty="0" smtClean="0">
                <a:solidFill>
                  <a:prstClr val="black"/>
                </a:solidFill>
                <a:latin typeface="Tahoma" pitchFamily="34" charset="0"/>
                <a:ea typeface="Tahoma" pitchFamily="34" charset="0"/>
                <a:cs typeface="Tahoma" pitchFamily="34" charset="0"/>
              </a:rPr>
              <a:t>การ+</a:t>
            </a:r>
          </a:p>
          <a:p>
            <a:pPr algn="ctr"/>
            <a:r>
              <a:rPr lang="th-TH" sz="1200" dirty="0" smtClean="0">
                <a:solidFill>
                  <a:prstClr val="black"/>
                </a:solidFill>
                <a:latin typeface="Tahoma" pitchFamily="34" charset="0"/>
                <a:ea typeface="Tahoma" pitchFamily="34" charset="0"/>
                <a:cs typeface="Tahoma" pitchFamily="34" charset="0"/>
              </a:rPr>
              <a:t>โครงสร้างพื้นฐาน+ฯลฯ </a:t>
            </a:r>
            <a:endParaRPr lang="th-TH" sz="1200" dirty="0">
              <a:solidFill>
                <a:prstClr val="black"/>
              </a:solidFill>
              <a:latin typeface="Tahoma" pitchFamily="34" charset="0"/>
              <a:ea typeface="Tahoma" pitchFamily="34" charset="0"/>
              <a:cs typeface="Tahoma" pitchFamily="34" charset="0"/>
            </a:endParaRPr>
          </a:p>
        </p:txBody>
      </p:sp>
      <p:cxnSp>
        <p:nvCxnSpPr>
          <p:cNvPr id="12" name="ลูกศรเชื่อมต่อแบบตรง 7"/>
          <p:cNvCxnSpPr/>
          <p:nvPr/>
        </p:nvCxnSpPr>
        <p:spPr>
          <a:xfrm>
            <a:off x="1633624" y="2034630"/>
            <a:ext cx="3024336"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3" name="ลูกศรเชื่อมต่อแบบตรง 9"/>
          <p:cNvCxnSpPr/>
          <p:nvPr/>
        </p:nvCxnSpPr>
        <p:spPr>
          <a:xfrm>
            <a:off x="2953072" y="2191346"/>
            <a:ext cx="1692188"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4" name="ลูกศรเชื่อมต่อแบบตรง 13"/>
          <p:cNvCxnSpPr/>
          <p:nvPr/>
        </p:nvCxnSpPr>
        <p:spPr>
          <a:xfrm>
            <a:off x="2953072" y="2394670"/>
            <a:ext cx="1692188"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5" name="ลูกศรเชื่อมต่อแบบตรง 16"/>
          <p:cNvCxnSpPr/>
          <p:nvPr/>
        </p:nvCxnSpPr>
        <p:spPr>
          <a:xfrm>
            <a:off x="3799166" y="2551386"/>
            <a:ext cx="818081"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6" name="ลูกศรเชื่อมต่อแบบตรง 18"/>
          <p:cNvCxnSpPr/>
          <p:nvPr/>
        </p:nvCxnSpPr>
        <p:spPr>
          <a:xfrm>
            <a:off x="4291524" y="2898726"/>
            <a:ext cx="325723"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8" name="ลูกศรเชื่อมต่อแบบตรง 23"/>
          <p:cNvCxnSpPr/>
          <p:nvPr/>
        </p:nvCxnSpPr>
        <p:spPr>
          <a:xfrm flipV="1">
            <a:off x="3145792" y="2424263"/>
            <a:ext cx="1495930" cy="950563"/>
          </a:xfrm>
          <a:prstGeom prst="straightConnector1">
            <a:avLst/>
          </a:prstGeom>
          <a:ln>
            <a:prstDash val="sys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19" name="ลูกศรเชื่อมต่อแบบตรง 26"/>
          <p:cNvCxnSpPr/>
          <p:nvPr/>
        </p:nvCxnSpPr>
        <p:spPr>
          <a:xfrm flipV="1">
            <a:off x="3608332" y="2653110"/>
            <a:ext cx="1008915" cy="905063"/>
          </a:xfrm>
          <a:prstGeom prst="straightConnector1">
            <a:avLst/>
          </a:prstGeom>
          <a:ln>
            <a:prstDash val="sysDash"/>
            <a:headEnd type="none" w="med" len="med"/>
            <a:tailEnd type="triangle" w="med" len="med"/>
          </a:ln>
        </p:spPr>
        <p:style>
          <a:lnRef idx="1">
            <a:schemeClr val="dk1"/>
          </a:lnRef>
          <a:fillRef idx="0">
            <a:schemeClr val="dk1"/>
          </a:fillRef>
          <a:effectRef idx="0">
            <a:schemeClr val="dk1"/>
          </a:effectRef>
          <a:fontRef idx="minor">
            <a:schemeClr val="tx1"/>
          </a:fontRef>
        </p:style>
      </p:cxnSp>
      <p:cxnSp>
        <p:nvCxnSpPr>
          <p:cNvPr id="20" name="ลูกศรเชื่อมต่อแบบตรง 31"/>
          <p:cNvCxnSpPr/>
          <p:nvPr/>
        </p:nvCxnSpPr>
        <p:spPr>
          <a:xfrm flipV="1">
            <a:off x="4208206" y="2229446"/>
            <a:ext cx="409041" cy="1512478"/>
          </a:xfrm>
          <a:prstGeom prst="straightConnector1">
            <a:avLst/>
          </a:prstGeom>
          <a:ln>
            <a:prstDash val="sysDash"/>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21" name="TextBox 20"/>
          <p:cNvSpPr txBox="1"/>
          <p:nvPr/>
        </p:nvSpPr>
        <p:spPr>
          <a:xfrm>
            <a:off x="7812360" y="836712"/>
            <a:ext cx="1122457" cy="369332"/>
          </a:xfrm>
          <a:prstGeom prst="rect">
            <a:avLst/>
          </a:prstGeom>
          <a:solidFill>
            <a:srgbClr val="B96D67"/>
          </a:solidFill>
        </p:spPr>
        <p:style>
          <a:lnRef idx="1">
            <a:schemeClr val="dk1"/>
          </a:lnRef>
          <a:fillRef idx="2">
            <a:schemeClr val="dk1"/>
          </a:fillRef>
          <a:effectRef idx="1">
            <a:schemeClr val="dk1"/>
          </a:effectRef>
          <a:fontRef idx="minor">
            <a:schemeClr val="dk1"/>
          </a:fontRef>
        </p:style>
        <p:txBody>
          <a:bodyPr wrap="square" rtlCol="0">
            <a:spAutoFit/>
          </a:bodyPr>
          <a:lstStyle/>
          <a:p>
            <a:pPr algn="ctr"/>
            <a:r>
              <a:rPr lang="th-TH" sz="1800" dirty="0" smtClean="0">
                <a:solidFill>
                  <a:schemeClr val="bg1"/>
                </a:solidFill>
                <a:latin typeface="Tahoma" pitchFamily="34" charset="0"/>
                <a:ea typeface="Tahoma" pitchFamily="34" charset="0"/>
                <a:cs typeface="Tahoma" pitchFamily="34" charset="0"/>
              </a:rPr>
              <a:t>ตัวอย่าง</a:t>
            </a:r>
            <a:endParaRPr lang="th-TH" sz="1800" dirty="0">
              <a:solidFill>
                <a:schemeClr val="bg1"/>
              </a:solidFill>
              <a:latin typeface="Tahoma" pitchFamily="34" charset="0"/>
              <a:ea typeface="Tahoma" pitchFamily="34" charset="0"/>
              <a:cs typeface="Tahoma" pitchFamily="34" charset="0"/>
            </a:endParaRPr>
          </a:p>
        </p:txBody>
      </p:sp>
      <p:cxnSp>
        <p:nvCxnSpPr>
          <p:cNvPr id="26" name="ลูกศรเชื่อมต่อแบบตรง 18"/>
          <p:cNvCxnSpPr/>
          <p:nvPr/>
        </p:nvCxnSpPr>
        <p:spPr>
          <a:xfrm>
            <a:off x="4024988" y="3042742"/>
            <a:ext cx="592259" cy="0"/>
          </a:xfrm>
          <a:prstGeom prst="straightConnector1">
            <a:avLst/>
          </a:prstGeom>
          <a:ln>
            <a:prstDash val="dash"/>
            <a:headEnd type="none" w="med" len="med"/>
            <a:tailEnd type="triangle" w="med" len="med"/>
          </a:ln>
        </p:spPr>
        <p:style>
          <a:lnRef idx="1">
            <a:schemeClr val="dk1"/>
          </a:lnRef>
          <a:fillRef idx="0">
            <a:schemeClr val="dk1"/>
          </a:fillRef>
          <a:effectRef idx="0">
            <a:schemeClr val="dk1"/>
          </a:effectRef>
          <a:fontRef idx="minor">
            <a:schemeClr val="tx1"/>
          </a:fontRef>
        </p:style>
      </p:cxnSp>
      <p:sp>
        <p:nvSpPr>
          <p:cNvPr id="32" name="Rectangle 31"/>
          <p:cNvSpPr/>
          <p:nvPr/>
        </p:nvSpPr>
        <p:spPr>
          <a:xfrm>
            <a:off x="253432" y="735087"/>
            <a:ext cx="7673945" cy="461665"/>
          </a:xfrm>
          <a:prstGeom prst="rect">
            <a:avLst/>
          </a:prstGeom>
        </p:spPr>
        <p:txBody>
          <a:bodyPr wrap="square">
            <a:spAutoFit/>
          </a:bodyPr>
          <a:lstStyle/>
          <a:p>
            <a:pPr marL="361950" indent="-361950">
              <a:spcAft>
                <a:spcPts val="0"/>
              </a:spcAft>
              <a:tabLst>
                <a:tab pos="810260" algn="l"/>
              </a:tabLst>
            </a:pP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ที่มา</a:t>
            </a:r>
            <a:r>
              <a:rPr lang="en-US"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a:t>
            </a: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มติคณะรัฐมนตรี เมื่อวันที่ </a:t>
            </a:r>
            <a:r>
              <a:rPr lang="en-US"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17</a:t>
            </a: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พฤศจิกายน </a:t>
            </a:r>
            <a:r>
              <a:rPr lang="en-US"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2559</a:t>
            </a: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ให้ส่วนราชการและรัฐวิสาหกิจดำเนินการจัดทำแผนงาน</a:t>
            </a:r>
            <a:b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b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ในภารกิจหลักของหน่วยงานระยะ </a:t>
            </a:r>
            <a:r>
              <a:rPr lang="en-US"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20</a:t>
            </a: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ปี (พ.ศ.</a:t>
            </a:r>
            <a:r>
              <a:rPr lang="en-US"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2560-2579</a:t>
            </a:r>
            <a:r>
              <a:rPr lang="th-TH" sz="12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a:t>
            </a:r>
            <a:endParaRPr lang="en-US" sz="1200" b="1"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110114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8536" y="667327"/>
            <a:ext cx="1701887" cy="646331"/>
          </a:xfrm>
          <a:prstGeom prst="rect">
            <a:avLst/>
          </a:prstGeom>
        </p:spPr>
        <p:txBody>
          <a:bodyPr wrap="square">
            <a:spAutoFit/>
          </a:bodyPr>
          <a:lstStyle/>
          <a:p>
            <a:pPr algn="ctr"/>
            <a:r>
              <a:rPr lang="th-TH" sz="900" b="1" dirty="0">
                <a:solidFill>
                  <a:srgbClr val="002060"/>
                </a:solidFill>
                <a:latin typeface="Tahoma" pitchFamily="34" charset="0"/>
                <a:ea typeface="Tahoma" pitchFamily="34" charset="0"/>
                <a:cs typeface="Tahoma" pitchFamily="34" charset="0"/>
              </a:rPr>
              <a:t>กรอบยุทธศาสตร์ชาติ</a:t>
            </a:r>
            <a:br>
              <a:rPr lang="th-TH" sz="900" b="1" dirty="0">
                <a:solidFill>
                  <a:srgbClr val="002060"/>
                </a:solidFill>
                <a:latin typeface="Tahoma" pitchFamily="34" charset="0"/>
                <a:ea typeface="Tahoma" pitchFamily="34" charset="0"/>
                <a:cs typeface="Tahoma" pitchFamily="34" charset="0"/>
              </a:rPr>
            </a:br>
            <a:r>
              <a:rPr lang="th-TH" sz="900" dirty="0">
                <a:solidFill>
                  <a:srgbClr val="002060"/>
                </a:solidFill>
                <a:latin typeface="Tahoma" pitchFamily="34" charset="0"/>
                <a:ea typeface="Tahoma" pitchFamily="34" charset="0"/>
                <a:cs typeface="Tahoma" pitchFamily="34" charset="0"/>
              </a:rPr>
              <a:t>ด้านการปรับ</a:t>
            </a:r>
            <a:r>
              <a:rPr lang="th-TH" sz="900" dirty="0" smtClean="0">
                <a:solidFill>
                  <a:srgbClr val="002060"/>
                </a:solidFill>
                <a:latin typeface="Tahoma" pitchFamily="34" charset="0"/>
                <a:ea typeface="Tahoma" pitchFamily="34" charset="0"/>
                <a:cs typeface="Tahoma" pitchFamily="34" charset="0"/>
              </a:rPr>
              <a:t>สมดุล</a:t>
            </a:r>
          </a:p>
          <a:p>
            <a:pPr algn="ctr"/>
            <a:r>
              <a:rPr lang="th-TH" sz="900" dirty="0" smtClean="0">
                <a:solidFill>
                  <a:srgbClr val="002060"/>
                </a:solidFill>
                <a:latin typeface="Tahoma" pitchFamily="34" charset="0"/>
                <a:ea typeface="Tahoma" pitchFamily="34" charset="0"/>
                <a:cs typeface="Tahoma" pitchFamily="34" charset="0"/>
              </a:rPr>
              <a:t>และ</a:t>
            </a:r>
            <a:r>
              <a:rPr lang="th-TH" sz="900" dirty="0">
                <a:solidFill>
                  <a:srgbClr val="002060"/>
                </a:solidFill>
                <a:latin typeface="Tahoma" pitchFamily="34" charset="0"/>
                <a:ea typeface="Tahoma" pitchFamily="34" charset="0"/>
                <a:cs typeface="Tahoma" pitchFamily="34" charset="0"/>
              </a:rPr>
              <a:t>พัฒนา</a:t>
            </a:r>
            <a:r>
              <a:rPr lang="th-TH" sz="900" dirty="0" smtClean="0">
                <a:solidFill>
                  <a:srgbClr val="002060"/>
                </a:solidFill>
                <a:latin typeface="Tahoma" pitchFamily="34" charset="0"/>
                <a:ea typeface="Tahoma" pitchFamily="34" charset="0"/>
                <a:cs typeface="Tahoma" pitchFamily="34" charset="0"/>
              </a:rPr>
              <a:t>ระบบ</a:t>
            </a:r>
            <a:br>
              <a:rPr lang="th-TH" sz="900" dirty="0" smtClean="0">
                <a:solidFill>
                  <a:srgbClr val="002060"/>
                </a:solidFill>
                <a:latin typeface="Tahoma" pitchFamily="34" charset="0"/>
                <a:ea typeface="Tahoma" pitchFamily="34" charset="0"/>
                <a:cs typeface="Tahoma" pitchFamily="34" charset="0"/>
              </a:rPr>
            </a:br>
            <a:r>
              <a:rPr lang="th-TH" sz="900" dirty="0" smtClean="0">
                <a:solidFill>
                  <a:srgbClr val="002060"/>
                </a:solidFill>
                <a:latin typeface="Tahoma" pitchFamily="34" charset="0"/>
                <a:ea typeface="Tahoma" pitchFamily="34" charset="0"/>
                <a:cs typeface="Tahoma" pitchFamily="34" charset="0"/>
              </a:rPr>
              <a:t>การ</a:t>
            </a:r>
            <a:r>
              <a:rPr lang="th-TH" sz="900" dirty="0">
                <a:solidFill>
                  <a:srgbClr val="002060"/>
                </a:solidFill>
                <a:latin typeface="Tahoma" pitchFamily="34" charset="0"/>
                <a:ea typeface="Tahoma" pitchFamily="34" charset="0"/>
                <a:cs typeface="Tahoma" pitchFamily="34" charset="0"/>
              </a:rPr>
              <a:t>บริหารจัดการภาครัฐ</a:t>
            </a:r>
            <a:endParaRPr lang="en-US" sz="900" dirty="0">
              <a:solidFill>
                <a:srgbClr val="002060"/>
              </a:solidFill>
              <a:latin typeface="Tahoma" pitchFamily="34" charset="0"/>
              <a:ea typeface="Tahoma" pitchFamily="34" charset="0"/>
              <a:cs typeface="Tahoma" pitchFamily="34" charset="0"/>
            </a:endParaRPr>
          </a:p>
        </p:txBody>
      </p:sp>
      <p:sp>
        <p:nvSpPr>
          <p:cNvPr id="13" name="Rectangle 12"/>
          <p:cNvSpPr/>
          <p:nvPr/>
        </p:nvSpPr>
        <p:spPr>
          <a:xfrm>
            <a:off x="1586346" y="994015"/>
            <a:ext cx="1295413" cy="246221"/>
          </a:xfrm>
          <a:prstGeom prst="rect">
            <a:avLst/>
          </a:prstGeom>
        </p:spPr>
        <p:txBody>
          <a:bodyPr wrap="square">
            <a:spAutoFit/>
          </a:bodyPr>
          <a:lstStyle/>
          <a:p>
            <a:pPr algn="ctr"/>
            <a:r>
              <a:rPr lang="th-TH" sz="1000" b="1" dirty="0" smtClean="0">
                <a:solidFill>
                  <a:srgbClr val="C00000"/>
                </a:solidFill>
                <a:latin typeface="Tahoma" pitchFamily="34" charset="0"/>
                <a:ea typeface="Tahoma" pitchFamily="34" charset="0"/>
                <a:cs typeface="Tahoma" pitchFamily="34" charset="0"/>
              </a:rPr>
              <a:t>ปี 2560-2564</a:t>
            </a:r>
            <a:endParaRPr lang="th-TH" sz="1000" b="1" dirty="0">
              <a:solidFill>
                <a:srgbClr val="C00000"/>
              </a:solidFill>
            </a:endParaRPr>
          </a:p>
        </p:txBody>
      </p:sp>
      <p:sp>
        <p:nvSpPr>
          <p:cNvPr id="14" name="Rectangle 13"/>
          <p:cNvSpPr/>
          <p:nvPr/>
        </p:nvSpPr>
        <p:spPr>
          <a:xfrm>
            <a:off x="3718255" y="994015"/>
            <a:ext cx="1060471" cy="246221"/>
          </a:xfrm>
          <a:prstGeom prst="rect">
            <a:avLst/>
          </a:prstGeom>
        </p:spPr>
        <p:txBody>
          <a:bodyPr wrap="square">
            <a:spAutoFit/>
          </a:bodyPr>
          <a:lstStyle/>
          <a:p>
            <a:pPr algn="ctr"/>
            <a:r>
              <a:rPr lang="th-TH" sz="1000" b="1" dirty="0" smtClean="0">
                <a:solidFill>
                  <a:srgbClr val="C00000"/>
                </a:solidFill>
                <a:latin typeface="Tahoma" pitchFamily="34" charset="0"/>
                <a:ea typeface="Tahoma" pitchFamily="34" charset="0"/>
                <a:cs typeface="Tahoma" pitchFamily="34" charset="0"/>
              </a:rPr>
              <a:t>ปี 2565-2569</a:t>
            </a:r>
            <a:endParaRPr lang="en-US" sz="1000" b="1" dirty="0">
              <a:solidFill>
                <a:srgbClr val="C00000"/>
              </a:solidFill>
              <a:latin typeface="Tahoma" pitchFamily="34" charset="0"/>
              <a:ea typeface="Tahoma" pitchFamily="34" charset="0"/>
              <a:cs typeface="Tahoma" pitchFamily="34" charset="0"/>
            </a:endParaRPr>
          </a:p>
        </p:txBody>
      </p:sp>
      <p:sp>
        <p:nvSpPr>
          <p:cNvPr id="15" name="Rectangle 14"/>
          <p:cNvSpPr/>
          <p:nvPr/>
        </p:nvSpPr>
        <p:spPr>
          <a:xfrm>
            <a:off x="5119086" y="986294"/>
            <a:ext cx="1128151" cy="253916"/>
          </a:xfrm>
          <a:prstGeom prst="rect">
            <a:avLst/>
          </a:prstGeom>
        </p:spPr>
        <p:txBody>
          <a:bodyPr wrap="square">
            <a:spAutoFit/>
          </a:bodyPr>
          <a:lstStyle/>
          <a:p>
            <a:pPr algn="ctr">
              <a:defRPr/>
            </a:pPr>
            <a:r>
              <a:rPr lang="th-TH" sz="1000" b="1" dirty="0" smtClean="0">
                <a:solidFill>
                  <a:srgbClr val="C00000"/>
                </a:solidFill>
                <a:latin typeface="Tahoma" pitchFamily="34" charset="0"/>
                <a:ea typeface="Tahoma" pitchFamily="34" charset="0"/>
                <a:cs typeface="Tahoma" pitchFamily="34" charset="0"/>
              </a:rPr>
              <a:t>ปี 2570-2574</a:t>
            </a:r>
            <a:endParaRPr lang="en-US" sz="1050" b="1" u="sng" dirty="0">
              <a:solidFill>
                <a:srgbClr val="C00000"/>
              </a:solidFill>
              <a:latin typeface="Tahoma" pitchFamily="34" charset="0"/>
              <a:ea typeface="Tahoma" pitchFamily="34" charset="0"/>
              <a:cs typeface="Tahoma" pitchFamily="34" charset="0"/>
            </a:endParaRPr>
          </a:p>
        </p:txBody>
      </p:sp>
      <p:sp>
        <p:nvSpPr>
          <p:cNvPr id="16" name="Rectangle 15"/>
          <p:cNvSpPr/>
          <p:nvPr/>
        </p:nvSpPr>
        <p:spPr>
          <a:xfrm>
            <a:off x="6525952" y="986294"/>
            <a:ext cx="1049778" cy="253916"/>
          </a:xfrm>
          <a:prstGeom prst="rect">
            <a:avLst/>
          </a:prstGeom>
        </p:spPr>
        <p:txBody>
          <a:bodyPr wrap="square">
            <a:spAutoFit/>
          </a:bodyPr>
          <a:lstStyle/>
          <a:p>
            <a:pPr algn="ctr"/>
            <a:r>
              <a:rPr lang="th-TH" sz="1000" b="1" dirty="0" smtClean="0">
                <a:solidFill>
                  <a:srgbClr val="C00000"/>
                </a:solidFill>
                <a:latin typeface="Tahoma" pitchFamily="34" charset="0"/>
                <a:ea typeface="Tahoma" pitchFamily="34" charset="0"/>
                <a:cs typeface="Tahoma" pitchFamily="34" charset="0"/>
              </a:rPr>
              <a:t>ปี 2575-2579</a:t>
            </a:r>
            <a:endParaRPr lang="en-US" sz="1000" b="1" dirty="0">
              <a:solidFill>
                <a:srgbClr val="C00000"/>
              </a:solidFill>
              <a:latin typeface="Tahoma" pitchFamily="34" charset="0"/>
              <a:ea typeface="Tahoma" pitchFamily="34" charset="0"/>
              <a:cs typeface="Tahoma" pitchFamily="34" charset="0"/>
            </a:endParaRPr>
          </a:p>
        </p:txBody>
      </p:sp>
      <p:grpSp>
        <p:nvGrpSpPr>
          <p:cNvPr id="49" name="Group 48"/>
          <p:cNvGrpSpPr/>
          <p:nvPr/>
        </p:nvGrpSpPr>
        <p:grpSpPr>
          <a:xfrm>
            <a:off x="1583345" y="894962"/>
            <a:ext cx="6016135" cy="114602"/>
            <a:chOff x="1583342" y="1427164"/>
            <a:chExt cx="5705727" cy="114602"/>
          </a:xfrm>
        </p:grpSpPr>
        <p:cxnSp>
          <p:nvCxnSpPr>
            <p:cNvPr id="17" name="Straight Connector 16"/>
            <p:cNvCxnSpPr/>
            <p:nvPr/>
          </p:nvCxnSpPr>
          <p:spPr>
            <a:xfrm>
              <a:off x="1583342" y="1477253"/>
              <a:ext cx="5705727" cy="0"/>
            </a:xfrm>
            <a:prstGeom prst="line">
              <a:avLst/>
            </a:prstGeom>
            <a:ln w="28575">
              <a:solidFill>
                <a:schemeClr val="bg1">
                  <a:lumMod val="50000"/>
                </a:schemeClr>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 name="Isosceles Triangle 17"/>
            <p:cNvSpPr/>
            <p:nvPr/>
          </p:nvSpPr>
          <p:spPr>
            <a:xfrm rot="10800000">
              <a:off x="2107612" y="1427164"/>
              <a:ext cx="140069" cy="114602"/>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Isosceles Triangle 18"/>
            <p:cNvSpPr/>
            <p:nvPr/>
          </p:nvSpPr>
          <p:spPr>
            <a:xfrm rot="10800000">
              <a:off x="4028390" y="1427164"/>
              <a:ext cx="140069" cy="114602"/>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Isosceles Triangle 19"/>
            <p:cNvSpPr/>
            <p:nvPr/>
          </p:nvSpPr>
          <p:spPr>
            <a:xfrm rot="10800000">
              <a:off x="5402528" y="1427164"/>
              <a:ext cx="140069" cy="114602"/>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Isosceles Triangle 20"/>
            <p:cNvSpPr/>
            <p:nvPr/>
          </p:nvSpPr>
          <p:spPr>
            <a:xfrm rot="10800000">
              <a:off x="6671041" y="1427164"/>
              <a:ext cx="140069" cy="114602"/>
            </a:xfrm>
            <a:prstGeom prst="triangle">
              <a:avLst/>
            </a:prstGeom>
            <a:solidFill>
              <a:schemeClr val="accent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48" name="Group 47"/>
          <p:cNvGrpSpPr/>
          <p:nvPr/>
        </p:nvGrpSpPr>
        <p:grpSpPr>
          <a:xfrm>
            <a:off x="7778124" y="735778"/>
            <a:ext cx="1430345" cy="451087"/>
            <a:chOff x="7499437" y="1190532"/>
            <a:chExt cx="1430345" cy="451087"/>
          </a:xfrm>
        </p:grpSpPr>
        <p:sp>
          <p:nvSpPr>
            <p:cNvPr id="3" name="Oval 2"/>
            <p:cNvSpPr/>
            <p:nvPr/>
          </p:nvSpPr>
          <p:spPr>
            <a:xfrm>
              <a:off x="7951954" y="1190532"/>
              <a:ext cx="409271" cy="409271"/>
            </a:xfrm>
            <a:prstGeom prst="ellipse">
              <a:avLst/>
            </a:prstGeom>
            <a:solidFill>
              <a:srgbClr val="7CA8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22" name="Rectangle 21"/>
            <p:cNvSpPr/>
            <p:nvPr/>
          </p:nvSpPr>
          <p:spPr>
            <a:xfrm>
              <a:off x="7499437" y="1210732"/>
              <a:ext cx="1430345" cy="430887"/>
            </a:xfrm>
            <a:prstGeom prst="rect">
              <a:avLst/>
            </a:prstGeom>
          </p:spPr>
          <p:txBody>
            <a:bodyPr wrap="square">
              <a:spAutoFit/>
            </a:bodyPr>
            <a:lstStyle/>
            <a:p>
              <a:pPr algn="ctr"/>
              <a:r>
                <a:rPr lang="th-TH" sz="12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เป้าประสงค์</a:t>
              </a:r>
            </a:p>
            <a:p>
              <a:pPr algn="ctr"/>
              <a:r>
                <a:rPr lang="th-TH" sz="10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(ตามแผนระยะ </a:t>
              </a:r>
              <a:r>
                <a:rPr lang="en-US" sz="10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 20 </a:t>
              </a:r>
              <a:r>
                <a:rPr lang="th-TH" sz="1000" b="1" dirty="0" smtClean="0">
                  <a:solidFill>
                    <a:srgbClr val="002060"/>
                  </a:solidFill>
                  <a:latin typeface="Tahoma" panose="020B0604030504040204" pitchFamily="34" charset="0"/>
                  <a:ea typeface="Tahoma" panose="020B0604030504040204" pitchFamily="34" charset="0"/>
                  <a:cs typeface="Tahoma" panose="020B0604030504040204" pitchFamily="34" charset="0"/>
                </a:rPr>
                <a:t>ปี)</a:t>
              </a:r>
              <a:endParaRPr lang="th-TH" sz="1000" dirty="0">
                <a:solidFill>
                  <a:srgbClr val="002060"/>
                </a:solidFill>
              </a:endParaRPr>
            </a:p>
          </p:txBody>
        </p:sp>
      </p:grpSp>
      <p:sp>
        <p:nvSpPr>
          <p:cNvPr id="39" name="Rectangle 38"/>
          <p:cNvSpPr/>
          <p:nvPr/>
        </p:nvSpPr>
        <p:spPr>
          <a:xfrm>
            <a:off x="0" y="-8546"/>
            <a:ext cx="9144013" cy="323102"/>
          </a:xfrm>
          <a:prstGeom prst="rect">
            <a:avLst/>
          </a:prstGeom>
        </p:spPr>
        <p:txBody>
          <a:bodyPr wrap="square">
            <a:spAutoFit/>
          </a:bodyPr>
          <a:lstStyle/>
          <a:p>
            <a:pPr algn="ctr">
              <a:lnSpc>
                <a:spcPct val="120000"/>
              </a:lnSpc>
            </a:pP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ภาพรวมแผนยุทธศาสตร์ </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20 </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ปี (พ</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ศ</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2560-พ</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ศ</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25</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79) </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ของสำนักงาน ก</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พ</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a:t>
            </a:r>
            <a:r>
              <a:rPr lang="th-TH" sz="1400" b="1" dirty="0">
                <a:solidFill>
                  <a:srgbClr val="002060"/>
                </a:solidFill>
                <a:latin typeface="Tahoma" panose="020B0604030504040204" pitchFamily="34" charset="0"/>
                <a:ea typeface="Tahoma" panose="020B0604030504040204" pitchFamily="34" charset="0"/>
                <a:cs typeface="Tahoma" panose="020B0604030504040204" pitchFamily="34" charset="0"/>
              </a:rPr>
              <a:t>ร</a:t>
            </a:r>
            <a:r>
              <a:rPr lang="en-US" sz="1400" b="1" dirty="0">
                <a:solidFill>
                  <a:srgbClr val="002060"/>
                </a:solidFill>
                <a:latin typeface="Tahoma" panose="020B0604030504040204" pitchFamily="34" charset="0"/>
                <a:ea typeface="Tahoma" panose="020B0604030504040204" pitchFamily="34" charset="0"/>
                <a:cs typeface="Tahoma" panose="020B0604030504040204" pitchFamily="34" charset="0"/>
              </a:rPr>
              <a:t>. </a:t>
            </a:r>
            <a:endParaRPr lang="th-TH" sz="1400" b="1" u="sng" dirty="0">
              <a:solidFill>
                <a:srgbClr val="002060"/>
              </a:solidFill>
              <a:latin typeface="Tahoma" panose="020B0604030504040204" pitchFamily="34" charset="0"/>
              <a:ea typeface="Tahoma" panose="020B0604030504040204" pitchFamily="34" charset="0"/>
              <a:cs typeface="Tahoma" panose="020B0604030504040204" pitchFamily="34" charset="0"/>
            </a:endParaRPr>
          </a:p>
        </p:txBody>
      </p:sp>
      <p:sp>
        <p:nvSpPr>
          <p:cNvPr id="23" name="TextBox 40"/>
          <p:cNvSpPr txBox="1">
            <a:spLocks/>
          </p:cNvSpPr>
          <p:nvPr/>
        </p:nvSpPr>
        <p:spPr>
          <a:xfrm>
            <a:off x="3531939" y="1185328"/>
            <a:ext cx="1798079" cy="974438"/>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ภาครัฐให้บริการงานที่มี </a:t>
            </a:r>
            <a:r>
              <a:rPr lang="en-US" sz="700" dirty="0">
                <a:solidFill>
                  <a:prstClr val="black"/>
                </a:solidFill>
              </a:rPr>
              <a:t>High Impact High Volume </a:t>
            </a:r>
            <a:r>
              <a:rPr lang="th-TH" sz="700" dirty="0">
                <a:solidFill>
                  <a:prstClr val="black"/>
                </a:solidFill>
              </a:rPr>
              <a:t>ทั้งหมด ด้วยระบบ </a:t>
            </a:r>
            <a:r>
              <a:rPr lang="en-US" sz="700" dirty="0">
                <a:solidFill>
                  <a:prstClr val="black"/>
                </a:solidFill>
              </a:rPr>
              <a:t>Digital Service </a:t>
            </a:r>
          </a:p>
          <a:p>
            <a:pPr>
              <a:lnSpc>
                <a:spcPts val="800"/>
              </a:lnSpc>
            </a:pPr>
            <a:r>
              <a:rPr lang="th-TH" sz="700" dirty="0">
                <a:solidFill>
                  <a:prstClr val="black"/>
                </a:solidFill>
              </a:rPr>
              <a:t>ภาคเอกชนเป็นผู้ให้บริการแทนภาครัฐทั้งหมด</a:t>
            </a:r>
          </a:p>
        </p:txBody>
      </p:sp>
      <p:sp>
        <p:nvSpPr>
          <p:cNvPr id="24" name="TextBox 40"/>
          <p:cNvSpPr txBox="1">
            <a:spLocks/>
          </p:cNvSpPr>
          <p:nvPr/>
        </p:nvSpPr>
        <p:spPr>
          <a:xfrm>
            <a:off x="5159678" y="1171681"/>
            <a:ext cx="1376317" cy="48172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ภาครัฐจัดทำ </a:t>
            </a:r>
            <a:r>
              <a:rPr lang="en-US" sz="700" dirty="0">
                <a:solidFill>
                  <a:prstClr val="black"/>
                </a:solidFill>
              </a:rPr>
              <a:t>Web Portal </a:t>
            </a:r>
            <a:r>
              <a:rPr lang="th-TH" sz="700" dirty="0">
                <a:solidFill>
                  <a:prstClr val="black"/>
                </a:solidFill>
              </a:rPr>
              <a:t>ของงานบริการเชื่อมโยงกับระบบ </a:t>
            </a:r>
            <a:r>
              <a:rPr lang="en-US" sz="700" dirty="0">
                <a:solidFill>
                  <a:prstClr val="black"/>
                </a:solidFill>
              </a:rPr>
              <a:t>Digital Service </a:t>
            </a:r>
            <a:r>
              <a:rPr lang="th-TH" sz="700" dirty="0">
                <a:solidFill>
                  <a:prstClr val="black"/>
                </a:solidFill>
              </a:rPr>
              <a:t>บางส่วน </a:t>
            </a:r>
          </a:p>
        </p:txBody>
      </p:sp>
      <p:sp>
        <p:nvSpPr>
          <p:cNvPr id="25" name="TextBox 40"/>
          <p:cNvSpPr txBox="1">
            <a:spLocks/>
          </p:cNvSpPr>
          <p:nvPr/>
        </p:nvSpPr>
        <p:spPr>
          <a:xfrm>
            <a:off x="6488568" y="1171680"/>
            <a:ext cx="1465230" cy="905494"/>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ภาครัฐจัดทำ </a:t>
            </a:r>
            <a:r>
              <a:rPr lang="en-US" sz="700" dirty="0">
                <a:solidFill>
                  <a:prstClr val="black"/>
                </a:solidFill>
              </a:rPr>
              <a:t>Web Portal </a:t>
            </a:r>
            <a:r>
              <a:rPr lang="th-TH" sz="700" dirty="0">
                <a:solidFill>
                  <a:prstClr val="black"/>
                </a:solidFill>
              </a:rPr>
              <a:t>ของงานบริการทั้งหมดเชื่อมโยงกับระบบ </a:t>
            </a:r>
            <a:r>
              <a:rPr lang="en-US" sz="700" dirty="0">
                <a:solidFill>
                  <a:prstClr val="black"/>
                </a:solidFill>
              </a:rPr>
              <a:t>Digital Service</a:t>
            </a:r>
          </a:p>
        </p:txBody>
      </p:sp>
      <p:sp>
        <p:nvSpPr>
          <p:cNvPr id="26" name="TextBox 40"/>
          <p:cNvSpPr txBox="1">
            <a:spLocks/>
          </p:cNvSpPr>
          <p:nvPr/>
        </p:nvSpPr>
        <p:spPr>
          <a:xfrm>
            <a:off x="7719237" y="1117453"/>
            <a:ext cx="1562986" cy="822218"/>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ความยากง่ายในการประกอบ</a:t>
            </a:r>
            <a:br>
              <a:rPr lang="th-TH" sz="700" b="0" dirty="0" smtClean="0">
                <a:solidFill>
                  <a:srgbClr val="336600"/>
                </a:solidFill>
                <a:latin typeface="Tahoma" pitchFamily="34" charset="0"/>
                <a:ea typeface="Tahoma" pitchFamily="34" charset="0"/>
                <a:cs typeface="Tahoma" pitchFamily="34" charset="0"/>
              </a:rPr>
            </a:br>
            <a:r>
              <a:rPr lang="th-TH" sz="700" b="0" dirty="0" smtClean="0">
                <a:solidFill>
                  <a:srgbClr val="336600"/>
                </a:solidFill>
                <a:latin typeface="Tahoma" pitchFamily="34" charset="0"/>
                <a:ea typeface="Tahoma" pitchFamily="34" charset="0"/>
                <a:cs typeface="Tahoma" pitchFamily="34" charset="0"/>
              </a:rPr>
              <a:t>ธุรกิจของประเทศไทยอยู่ใน </a:t>
            </a:r>
            <a:r>
              <a:rPr lang="en-US" sz="700" b="0" dirty="0" smtClean="0">
                <a:solidFill>
                  <a:srgbClr val="336600"/>
                </a:solidFill>
                <a:latin typeface="Tahoma" pitchFamily="34" charset="0"/>
                <a:ea typeface="Tahoma" pitchFamily="34" charset="0"/>
                <a:cs typeface="Tahoma" pitchFamily="34" charset="0"/>
              </a:rPr>
              <a:t/>
            </a:r>
            <a:br>
              <a:rPr lang="en-US" sz="700" b="0" dirty="0" smtClean="0">
                <a:solidFill>
                  <a:srgbClr val="336600"/>
                </a:solidFill>
                <a:latin typeface="Tahoma" pitchFamily="34" charset="0"/>
                <a:ea typeface="Tahoma" pitchFamily="34" charset="0"/>
                <a:cs typeface="Tahoma" pitchFamily="34" charset="0"/>
              </a:rPr>
            </a:br>
            <a:r>
              <a:rPr lang="en-US" sz="700" b="0" dirty="0" smtClean="0">
                <a:solidFill>
                  <a:srgbClr val="336600"/>
                </a:solidFill>
                <a:latin typeface="Tahoma" pitchFamily="34" charset="0"/>
                <a:ea typeface="Tahoma" pitchFamily="34" charset="0"/>
                <a:cs typeface="Tahoma" pitchFamily="34" charset="0"/>
              </a:rPr>
              <a:t>5 </a:t>
            </a:r>
            <a:r>
              <a:rPr lang="th-TH" sz="700" b="0" dirty="0" smtClean="0">
                <a:solidFill>
                  <a:srgbClr val="336600"/>
                </a:solidFill>
                <a:latin typeface="Tahoma" pitchFamily="34" charset="0"/>
                <a:ea typeface="Tahoma" pitchFamily="34" charset="0"/>
                <a:cs typeface="Tahoma" pitchFamily="34" charset="0"/>
              </a:rPr>
              <a:t>อันดับแรกของโลก</a:t>
            </a:r>
          </a:p>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งานบริการภาครัฐที่มีประสิทธิภาพ โดยใช้ระบบ </a:t>
            </a:r>
            <a:r>
              <a:rPr lang="en-US" sz="700" b="0" dirty="0" smtClean="0">
                <a:solidFill>
                  <a:srgbClr val="336600"/>
                </a:solidFill>
                <a:latin typeface="Tahoma" pitchFamily="34" charset="0"/>
                <a:ea typeface="Tahoma" pitchFamily="34" charset="0"/>
                <a:cs typeface="Tahoma" pitchFamily="34" charset="0"/>
              </a:rPr>
              <a:t>Digital Service </a:t>
            </a:r>
            <a:br>
              <a:rPr lang="en-US" sz="700" b="0" dirty="0" smtClean="0">
                <a:solidFill>
                  <a:srgbClr val="336600"/>
                </a:solidFill>
                <a:latin typeface="Tahoma" pitchFamily="34" charset="0"/>
                <a:ea typeface="Tahoma" pitchFamily="34" charset="0"/>
                <a:cs typeface="Tahoma" pitchFamily="34" charset="0"/>
              </a:rPr>
            </a:br>
            <a:r>
              <a:rPr lang="en-US" sz="700" b="0" dirty="0" smtClean="0">
                <a:solidFill>
                  <a:srgbClr val="336600"/>
                </a:solidFill>
                <a:latin typeface="Tahoma" pitchFamily="34" charset="0"/>
                <a:ea typeface="Tahoma" pitchFamily="34" charset="0"/>
                <a:cs typeface="Tahoma" pitchFamily="34" charset="0"/>
              </a:rPr>
              <a:t>(Zero face to face)</a:t>
            </a:r>
            <a:endParaRPr lang="th-TH" sz="700" b="0" dirty="0">
              <a:solidFill>
                <a:srgbClr val="336600"/>
              </a:solidFill>
              <a:latin typeface="Tahoma" pitchFamily="34" charset="0"/>
              <a:ea typeface="Tahoma" pitchFamily="34" charset="0"/>
              <a:cs typeface="Tahoma" pitchFamily="34" charset="0"/>
            </a:endParaRPr>
          </a:p>
        </p:txBody>
      </p:sp>
      <p:sp>
        <p:nvSpPr>
          <p:cNvPr id="27" name="TextBox 40"/>
          <p:cNvSpPr txBox="1">
            <a:spLocks/>
          </p:cNvSpPr>
          <p:nvPr/>
        </p:nvSpPr>
        <p:spPr>
          <a:xfrm>
            <a:off x="1277620" y="1183043"/>
            <a:ext cx="2325609" cy="974438"/>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จัดตั้งศูนย์รับคำขออนุญาต</a:t>
            </a:r>
          </a:p>
          <a:p>
            <a:pPr>
              <a:lnSpc>
                <a:spcPts val="800"/>
              </a:lnSpc>
            </a:pPr>
            <a:r>
              <a:rPr lang="th-TH" sz="700" dirty="0">
                <a:solidFill>
                  <a:prstClr val="black"/>
                </a:solidFill>
              </a:rPr>
              <a:t>จัดตั้ง </a:t>
            </a:r>
            <a:r>
              <a:rPr lang="en-US" sz="700" dirty="0">
                <a:solidFill>
                  <a:prstClr val="black"/>
                </a:solidFill>
              </a:rPr>
              <a:t>Shared Services Center</a:t>
            </a:r>
          </a:p>
          <a:p>
            <a:pPr>
              <a:lnSpc>
                <a:spcPts val="800"/>
              </a:lnSpc>
            </a:pPr>
            <a:r>
              <a:rPr lang="th-TH" sz="700" dirty="0">
                <a:solidFill>
                  <a:prstClr val="black"/>
                </a:solidFill>
              </a:rPr>
              <a:t>นำร่องงานบริการภาครัฐที่มี </a:t>
            </a:r>
            <a:r>
              <a:rPr lang="en-US" sz="700" dirty="0">
                <a:solidFill>
                  <a:prstClr val="black"/>
                </a:solidFill>
              </a:rPr>
              <a:t>High Impact High Volume </a:t>
            </a:r>
            <a:r>
              <a:rPr lang="th-TH" sz="700" dirty="0">
                <a:solidFill>
                  <a:prstClr val="black"/>
                </a:solidFill>
              </a:rPr>
              <a:t>ด้วยระบบ </a:t>
            </a:r>
            <a:r>
              <a:rPr lang="en-US" sz="700" dirty="0">
                <a:solidFill>
                  <a:prstClr val="black"/>
                </a:solidFill>
              </a:rPr>
              <a:t>Digital Service </a:t>
            </a:r>
          </a:p>
          <a:p>
            <a:pPr>
              <a:lnSpc>
                <a:spcPts val="800"/>
              </a:lnSpc>
            </a:pPr>
            <a:r>
              <a:rPr lang="th-TH" sz="700" dirty="0">
                <a:solidFill>
                  <a:prstClr val="black"/>
                </a:solidFill>
              </a:rPr>
              <a:t>ภาคเอกชนเข้ามาร่วมเป็นผู้ให้บริการแทนภาครัฐบางส่วน </a:t>
            </a:r>
            <a:r>
              <a:rPr lang="en-US" sz="700" dirty="0">
                <a:solidFill>
                  <a:prstClr val="black"/>
                </a:solidFill>
              </a:rPr>
              <a:t> </a:t>
            </a:r>
            <a:endParaRPr lang="th-TH" sz="700" dirty="0">
              <a:solidFill>
                <a:prstClr val="black"/>
              </a:solidFill>
            </a:endParaRPr>
          </a:p>
          <a:p>
            <a:pPr>
              <a:lnSpc>
                <a:spcPts val="800"/>
              </a:lnSpc>
            </a:pPr>
            <a:endParaRPr lang="en-US" sz="700" dirty="0">
              <a:solidFill>
                <a:prstClr val="black"/>
              </a:solidFill>
            </a:endParaRPr>
          </a:p>
        </p:txBody>
      </p:sp>
      <p:sp>
        <p:nvSpPr>
          <p:cNvPr id="51" name="Right Arrow 50"/>
          <p:cNvSpPr/>
          <p:nvPr/>
        </p:nvSpPr>
        <p:spPr>
          <a:xfrm>
            <a:off x="1075806" y="1483196"/>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28" name="TextBox 40"/>
          <p:cNvSpPr txBox="1">
            <a:spLocks/>
          </p:cNvSpPr>
          <p:nvPr/>
        </p:nvSpPr>
        <p:spPr>
          <a:xfrm>
            <a:off x="3531939" y="1801913"/>
            <a:ext cx="1798079" cy="1051406"/>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ขยายผลการพัฒนาโครงสร้างและระบบการบริหารจัดการภาครัฐให้เป็นองค์กรที่มีขีดสมรรถนะ</a:t>
            </a:r>
            <a:r>
              <a:rPr lang="th-TH" sz="700">
                <a:solidFill>
                  <a:prstClr val="black"/>
                </a:solidFill>
              </a:rPr>
              <a:t>สูง </a:t>
            </a:r>
            <a:r>
              <a:rPr lang="en-US" sz="700" smtClean="0">
                <a:solidFill>
                  <a:prstClr val="black"/>
                </a:solidFill>
              </a:rPr>
              <a:t>Gov.4.0</a:t>
            </a:r>
            <a:endParaRPr lang="en-US" sz="700" dirty="0">
              <a:solidFill>
                <a:prstClr val="black"/>
              </a:solidFill>
            </a:endParaRPr>
          </a:p>
          <a:p>
            <a:pPr>
              <a:lnSpc>
                <a:spcPts val="800"/>
              </a:lnSpc>
            </a:pPr>
            <a:r>
              <a:rPr lang="th-TH" sz="700" dirty="0">
                <a:solidFill>
                  <a:prstClr val="black"/>
                </a:solidFill>
              </a:rPr>
              <a:t>หน่วยงานภาครัฐเข้าสู่ระบบการประเมิน </a:t>
            </a:r>
            <a:r>
              <a:rPr lang="en-US" sz="700" dirty="0">
                <a:solidFill>
                  <a:prstClr val="black"/>
                </a:solidFill>
              </a:rPr>
              <a:t>Good Governance Index</a:t>
            </a:r>
          </a:p>
          <a:p>
            <a:pPr>
              <a:lnSpc>
                <a:spcPts val="800"/>
              </a:lnSpc>
            </a:pPr>
            <a:r>
              <a:rPr lang="th-TH" sz="700" dirty="0">
                <a:solidFill>
                  <a:prstClr val="black"/>
                </a:solidFill>
              </a:rPr>
              <a:t>หน่วยงานภาครัฐทั้งหมด เข้าสู่ระบบ </a:t>
            </a:r>
            <a:r>
              <a:rPr lang="en-US" sz="700" dirty="0">
                <a:solidFill>
                  <a:prstClr val="black"/>
                </a:solidFill>
              </a:rPr>
              <a:t>Digital  Office</a:t>
            </a:r>
          </a:p>
        </p:txBody>
      </p:sp>
      <p:sp>
        <p:nvSpPr>
          <p:cNvPr id="29" name="TextBox 40"/>
          <p:cNvSpPr txBox="1">
            <a:spLocks/>
          </p:cNvSpPr>
          <p:nvPr/>
        </p:nvSpPr>
        <p:spPr>
          <a:xfrm>
            <a:off x="5159679" y="1786776"/>
            <a:ext cx="1449398" cy="937023"/>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85725" indent="-85725" defTabSz="457200">
              <a:lnSpc>
                <a:spcPts val="800"/>
              </a:lnSpc>
              <a:buClr>
                <a:srgbClr val="002060"/>
              </a:buClr>
              <a:buFont typeface="Wingdings" panose="05000000000000000000" pitchFamily="2" charset="2"/>
              <a:buChar char="§"/>
            </a:pPr>
            <a:r>
              <a:rPr lang="th-TH" sz="700" b="0" dirty="0">
                <a:solidFill>
                  <a:prstClr val="black"/>
                </a:solidFill>
                <a:latin typeface="Tahoma" pitchFamily="34" charset="0"/>
                <a:ea typeface="Tahoma" pitchFamily="34" charset="0"/>
                <a:cs typeface="Tahoma" pitchFamily="34" charset="0"/>
              </a:rPr>
              <a:t>ขยายผลการพัฒนาโครงสร้างและระบบการบริหารจัดการภาครัฐให้เป็นองค์กรที่มีขีดสมรรถนะสูง </a:t>
            </a:r>
            <a:r>
              <a:rPr lang="en-US" sz="700" b="0" dirty="0">
                <a:solidFill>
                  <a:prstClr val="black"/>
                </a:solidFill>
                <a:latin typeface="Tahoma" pitchFamily="34" charset="0"/>
                <a:ea typeface="Tahoma" pitchFamily="34" charset="0"/>
                <a:cs typeface="Tahoma" pitchFamily="34" charset="0"/>
              </a:rPr>
              <a:t>Gov.5.0</a:t>
            </a:r>
          </a:p>
          <a:p>
            <a:pPr marL="85725" indent="-85725" defTabSz="457200">
              <a:lnSpc>
                <a:spcPts val="800"/>
              </a:lnSpc>
              <a:buClr>
                <a:srgbClr val="002060"/>
              </a:buClr>
              <a:buFont typeface="Wingdings" panose="05000000000000000000" pitchFamily="2" charset="2"/>
              <a:buChar char="§"/>
            </a:pPr>
            <a:r>
              <a:rPr lang="th-TH" sz="700" b="0" dirty="0">
                <a:solidFill>
                  <a:prstClr val="black"/>
                </a:solidFill>
                <a:latin typeface="Tahoma" pitchFamily="34" charset="0"/>
                <a:ea typeface="Tahoma" pitchFamily="34" charset="0"/>
                <a:cs typeface="Tahoma" pitchFamily="34" charset="0"/>
              </a:rPr>
              <a:t>หน่วยงานภาครัฐผ่านการประเมิน </a:t>
            </a:r>
            <a:r>
              <a:rPr lang="en-US" sz="700" b="0" dirty="0">
                <a:solidFill>
                  <a:prstClr val="black"/>
                </a:solidFill>
                <a:latin typeface="Tahoma" pitchFamily="34" charset="0"/>
                <a:ea typeface="Tahoma" pitchFamily="34" charset="0"/>
                <a:cs typeface="Tahoma" pitchFamily="34" charset="0"/>
              </a:rPr>
              <a:t>Good Governance Index (</a:t>
            </a:r>
            <a:r>
              <a:rPr lang="th-TH" sz="700" b="0" dirty="0">
                <a:solidFill>
                  <a:prstClr val="black"/>
                </a:solidFill>
                <a:latin typeface="Tahoma" pitchFamily="34" charset="0"/>
                <a:ea typeface="Tahoma" pitchFamily="34" charset="0"/>
                <a:cs typeface="Tahoma" pitchFamily="34" charset="0"/>
              </a:rPr>
              <a:t>เพิ่มขึ้นจากระยะที่2) </a:t>
            </a:r>
          </a:p>
        </p:txBody>
      </p:sp>
      <p:sp>
        <p:nvSpPr>
          <p:cNvPr id="30" name="TextBox 40"/>
          <p:cNvSpPr txBox="1">
            <a:spLocks/>
          </p:cNvSpPr>
          <p:nvPr/>
        </p:nvSpPr>
        <p:spPr>
          <a:xfrm>
            <a:off x="6488568" y="1784068"/>
            <a:ext cx="1465230" cy="678902"/>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85725" indent="-85725" defTabSz="457200">
              <a:lnSpc>
                <a:spcPts val="800"/>
              </a:lnSpc>
              <a:buClr>
                <a:srgbClr val="002060"/>
              </a:buClr>
              <a:buFont typeface="Wingdings" panose="05000000000000000000" pitchFamily="2" charset="2"/>
              <a:buChar char="§"/>
            </a:pPr>
            <a:r>
              <a:rPr lang="th-TH" sz="700" b="0" dirty="0">
                <a:solidFill>
                  <a:prstClr val="black"/>
                </a:solidFill>
                <a:latin typeface="Tahoma" pitchFamily="34" charset="0"/>
                <a:ea typeface="Tahoma" pitchFamily="34" charset="0"/>
                <a:cs typeface="Tahoma" pitchFamily="34" charset="0"/>
              </a:rPr>
              <a:t>ขยายผลการพัฒนาโครงสร้างและระบบการบริหารจัดการภาครัฐให้</a:t>
            </a:r>
            <a:br>
              <a:rPr lang="th-TH" sz="700" b="0" dirty="0">
                <a:solidFill>
                  <a:prstClr val="black"/>
                </a:solidFill>
                <a:latin typeface="Tahoma" pitchFamily="34" charset="0"/>
                <a:ea typeface="Tahoma" pitchFamily="34" charset="0"/>
                <a:cs typeface="Tahoma" pitchFamily="34" charset="0"/>
              </a:rPr>
            </a:br>
            <a:r>
              <a:rPr lang="th-TH" sz="700" b="0" dirty="0">
                <a:solidFill>
                  <a:prstClr val="black"/>
                </a:solidFill>
                <a:latin typeface="Tahoma" pitchFamily="34" charset="0"/>
                <a:ea typeface="Tahoma" pitchFamily="34" charset="0"/>
                <a:cs typeface="Tahoma" pitchFamily="34" charset="0"/>
              </a:rPr>
              <a:t>เป็นองค์กรที่มีขีดสมรรถนะสูง </a:t>
            </a:r>
            <a:r>
              <a:rPr lang="en-US" sz="700" b="0" dirty="0">
                <a:solidFill>
                  <a:prstClr val="black"/>
                </a:solidFill>
                <a:latin typeface="Tahoma" pitchFamily="34" charset="0"/>
                <a:ea typeface="Tahoma" pitchFamily="34" charset="0"/>
                <a:cs typeface="Tahoma" pitchFamily="34" charset="0"/>
              </a:rPr>
              <a:t>Gov.5.0+</a:t>
            </a:r>
          </a:p>
          <a:p>
            <a:pPr marL="85725" indent="-85725" defTabSz="457200">
              <a:lnSpc>
                <a:spcPts val="800"/>
              </a:lnSpc>
              <a:buClr>
                <a:srgbClr val="002060"/>
              </a:buClr>
              <a:buFont typeface="Wingdings" panose="05000000000000000000" pitchFamily="2" charset="2"/>
              <a:buChar char="§"/>
            </a:pPr>
            <a:r>
              <a:rPr lang="th-TH" sz="700" b="0" dirty="0">
                <a:solidFill>
                  <a:prstClr val="black"/>
                </a:solidFill>
                <a:latin typeface="Tahoma" pitchFamily="34" charset="0"/>
                <a:ea typeface="Tahoma" pitchFamily="34" charset="0"/>
                <a:cs typeface="Tahoma" pitchFamily="34" charset="0"/>
              </a:rPr>
              <a:t>หน่วยงานภาครัฐทั้งหมดผ่านการประเมิน </a:t>
            </a:r>
            <a:r>
              <a:rPr lang="en-US" sz="700" b="0" dirty="0">
                <a:solidFill>
                  <a:prstClr val="black"/>
                </a:solidFill>
                <a:latin typeface="Tahoma" pitchFamily="34" charset="0"/>
                <a:ea typeface="Tahoma" pitchFamily="34" charset="0"/>
                <a:cs typeface="Tahoma" pitchFamily="34" charset="0"/>
              </a:rPr>
              <a:t>Good Governance Index </a:t>
            </a:r>
            <a:r>
              <a:rPr lang="th-TH" sz="700" b="0" dirty="0">
                <a:solidFill>
                  <a:prstClr val="black"/>
                </a:solidFill>
                <a:latin typeface="Tahoma" pitchFamily="34" charset="0"/>
                <a:ea typeface="Tahoma" pitchFamily="34" charset="0"/>
                <a:cs typeface="Tahoma" pitchFamily="34" charset="0"/>
              </a:rPr>
              <a:t>ในระดับมาตรฐาน</a:t>
            </a:r>
          </a:p>
        </p:txBody>
      </p:sp>
      <p:sp>
        <p:nvSpPr>
          <p:cNvPr id="31" name="TextBox 40"/>
          <p:cNvSpPr txBox="1">
            <a:spLocks/>
          </p:cNvSpPr>
          <p:nvPr/>
        </p:nvSpPr>
        <p:spPr>
          <a:xfrm>
            <a:off x="7719239" y="1798273"/>
            <a:ext cx="1424759" cy="900977"/>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ภายในปี </a:t>
            </a:r>
            <a:r>
              <a:rPr lang="en-US" sz="700" b="0" dirty="0" smtClean="0">
                <a:solidFill>
                  <a:srgbClr val="336600"/>
                </a:solidFill>
                <a:latin typeface="Tahoma" pitchFamily="34" charset="0"/>
                <a:ea typeface="Tahoma" pitchFamily="34" charset="0"/>
                <a:cs typeface="Tahoma" pitchFamily="34" charset="0"/>
              </a:rPr>
              <a:t>2579 </a:t>
            </a:r>
            <a:r>
              <a:rPr lang="th-TH" sz="700" b="0" dirty="0" smtClean="0">
                <a:solidFill>
                  <a:srgbClr val="336600"/>
                </a:solidFill>
                <a:latin typeface="Tahoma" pitchFamily="34" charset="0"/>
                <a:ea typeface="Tahoma" pitchFamily="34" charset="0"/>
                <a:cs typeface="Tahoma" pitchFamily="34" charset="0"/>
              </a:rPr>
              <a:t>หน่วยงานภาครัฐจะมีสมรรถนะอยู่ในระดับความเป็นเลิศ</a:t>
            </a:r>
          </a:p>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สัดส่วน</a:t>
            </a:r>
            <a:r>
              <a:rPr lang="th-TH" sz="700" b="0" dirty="0">
                <a:solidFill>
                  <a:srgbClr val="336600"/>
                </a:solidFill>
                <a:latin typeface="Tahoma" pitchFamily="34" charset="0"/>
                <a:ea typeface="Tahoma" pitchFamily="34" charset="0"/>
                <a:cs typeface="Tahoma" pitchFamily="34" charset="0"/>
              </a:rPr>
              <a:t>ค่าใช้จ่ายด้านบุคลากรของรัฐต่องบประมาณ</a:t>
            </a:r>
            <a:r>
              <a:rPr lang="th-TH" sz="700" b="0" dirty="0" smtClean="0">
                <a:solidFill>
                  <a:srgbClr val="336600"/>
                </a:solidFill>
                <a:latin typeface="Tahoma" pitchFamily="34" charset="0"/>
                <a:ea typeface="Tahoma" pitchFamily="34" charset="0"/>
                <a:cs typeface="Tahoma" pitchFamily="34" charset="0"/>
              </a:rPr>
              <a:t>รายจ่าย </a:t>
            </a:r>
            <a:br>
              <a:rPr lang="th-TH" sz="700" b="0" dirty="0" smtClean="0">
                <a:solidFill>
                  <a:srgbClr val="336600"/>
                </a:solidFill>
                <a:latin typeface="Tahoma" pitchFamily="34" charset="0"/>
                <a:ea typeface="Tahoma" pitchFamily="34" charset="0"/>
                <a:cs typeface="Tahoma" pitchFamily="34" charset="0"/>
              </a:rPr>
            </a:br>
            <a:r>
              <a:rPr lang="th-TH" sz="700" b="0" dirty="0" smtClean="0">
                <a:solidFill>
                  <a:srgbClr val="336600"/>
                </a:solidFill>
                <a:latin typeface="Tahoma" pitchFamily="34" charset="0"/>
                <a:ea typeface="Tahoma" pitchFamily="34" charset="0"/>
                <a:cs typeface="Tahoma" pitchFamily="34" charset="0"/>
              </a:rPr>
              <a:t>ไม่</a:t>
            </a:r>
            <a:r>
              <a:rPr lang="th-TH" sz="700" b="0" dirty="0">
                <a:solidFill>
                  <a:srgbClr val="336600"/>
                </a:solidFill>
                <a:latin typeface="Tahoma" pitchFamily="34" charset="0"/>
                <a:ea typeface="Tahoma" pitchFamily="34" charset="0"/>
                <a:cs typeface="Tahoma" pitchFamily="34" charset="0"/>
              </a:rPr>
              <a:t>เกินร้อยละ 30 </a:t>
            </a:r>
          </a:p>
          <a:p>
            <a:pPr marL="180975" indent="-180975" defTabSz="457200">
              <a:lnSpc>
                <a:spcPts val="800"/>
              </a:lnSpc>
              <a:buFont typeface="+mj-lt"/>
              <a:buAutoNum type="arabicPeriod"/>
            </a:pPr>
            <a:endParaRPr lang="th-TH" sz="700" b="0" dirty="0" smtClean="0">
              <a:solidFill>
                <a:srgbClr val="336600"/>
              </a:solidFill>
              <a:latin typeface="Tahoma" pitchFamily="34" charset="0"/>
              <a:ea typeface="Tahoma" pitchFamily="34" charset="0"/>
              <a:cs typeface="Tahoma" pitchFamily="34" charset="0"/>
            </a:endParaRPr>
          </a:p>
          <a:p>
            <a:pPr marL="180975" indent="-180975" defTabSz="457200">
              <a:lnSpc>
                <a:spcPts val="800"/>
              </a:lnSpc>
              <a:buFont typeface="+mj-lt"/>
              <a:buAutoNum type="arabicPeriod"/>
            </a:pPr>
            <a:endParaRPr lang="th-TH" sz="700" b="0" dirty="0">
              <a:solidFill>
                <a:srgbClr val="336600"/>
              </a:solidFill>
              <a:latin typeface="Tahoma" pitchFamily="34" charset="0"/>
              <a:ea typeface="Tahoma" pitchFamily="34" charset="0"/>
              <a:cs typeface="Tahoma" pitchFamily="34" charset="0"/>
            </a:endParaRPr>
          </a:p>
        </p:txBody>
      </p:sp>
      <p:sp>
        <p:nvSpPr>
          <p:cNvPr id="32" name="TextBox 31"/>
          <p:cNvSpPr txBox="1">
            <a:spLocks/>
          </p:cNvSpPr>
          <p:nvPr/>
        </p:nvSpPr>
        <p:spPr>
          <a:xfrm>
            <a:off x="1277623" y="1794727"/>
            <a:ext cx="2773379" cy="97847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700"/>
              </a:lnSpc>
            </a:pPr>
            <a:r>
              <a:rPr lang="th-TH" sz="700" spc="-20" dirty="0" smtClean="0">
                <a:solidFill>
                  <a:prstClr val="black"/>
                </a:solidFill>
              </a:rPr>
              <a:t>การ</a:t>
            </a:r>
            <a:r>
              <a:rPr lang="th-TH" sz="700" spc="-20" dirty="0">
                <a:solidFill>
                  <a:prstClr val="black"/>
                </a:solidFill>
              </a:rPr>
              <a:t>ปรับ</a:t>
            </a:r>
            <a:r>
              <a:rPr lang="th-TH" sz="700" spc="-20" dirty="0" smtClean="0">
                <a:solidFill>
                  <a:prstClr val="black"/>
                </a:solidFill>
              </a:rPr>
              <a:t>โครงสร้าง</a:t>
            </a:r>
            <a:r>
              <a:rPr lang="th-TH" sz="700" spc="-20" dirty="0">
                <a:solidFill>
                  <a:prstClr val="black"/>
                </a:solidFill>
              </a:rPr>
              <a:t>ส่วนราชการด้านเศรษฐกิจและสังคม</a:t>
            </a:r>
            <a:r>
              <a:rPr lang="th-TH" sz="700" spc="-20" dirty="0" smtClean="0">
                <a:solidFill>
                  <a:prstClr val="black"/>
                </a:solidFill>
              </a:rPr>
              <a:t>รองรับ</a:t>
            </a:r>
            <a:r>
              <a:rPr lang="en-US" sz="700" spc="-20" dirty="0" smtClean="0">
                <a:solidFill>
                  <a:prstClr val="black"/>
                </a:solidFill>
              </a:rPr>
              <a:t/>
            </a:r>
            <a:br>
              <a:rPr lang="en-US" sz="700" spc="-20" dirty="0" smtClean="0">
                <a:solidFill>
                  <a:prstClr val="black"/>
                </a:solidFill>
              </a:rPr>
            </a:br>
            <a:r>
              <a:rPr lang="en-US" sz="700" spc="-20" dirty="0" smtClean="0">
                <a:solidFill>
                  <a:prstClr val="black"/>
                </a:solidFill>
              </a:rPr>
              <a:t>Thailand </a:t>
            </a:r>
            <a:r>
              <a:rPr lang="en-US" sz="700" spc="-20" dirty="0">
                <a:solidFill>
                  <a:prstClr val="black"/>
                </a:solidFill>
              </a:rPr>
              <a:t>4.0 </a:t>
            </a:r>
            <a:r>
              <a:rPr lang="th-TH" sz="700" spc="-20" dirty="0">
                <a:solidFill>
                  <a:prstClr val="black"/>
                </a:solidFill>
              </a:rPr>
              <a:t>(นำร่อง</a:t>
            </a:r>
            <a:r>
              <a:rPr lang="en-US" sz="700" spc="-20" dirty="0">
                <a:solidFill>
                  <a:prstClr val="black"/>
                </a:solidFill>
              </a:rPr>
              <a:t>: </a:t>
            </a:r>
            <a:r>
              <a:rPr lang="th-TH" sz="700" spc="-20" dirty="0">
                <a:solidFill>
                  <a:prstClr val="black"/>
                </a:solidFill>
              </a:rPr>
              <a:t>ก.อุตฯ </a:t>
            </a:r>
            <a:r>
              <a:rPr lang="en-US" sz="700" spc="-20" dirty="0" smtClean="0">
                <a:solidFill>
                  <a:prstClr val="black"/>
                </a:solidFill>
              </a:rPr>
              <a:t>BOI</a:t>
            </a:r>
            <a:r>
              <a:rPr lang="th-TH" sz="700" spc="-20" dirty="0" smtClean="0">
                <a:solidFill>
                  <a:prstClr val="black"/>
                </a:solidFill>
              </a:rPr>
              <a:t> </a:t>
            </a:r>
            <a:r>
              <a:rPr lang="th-TH" sz="700" spc="-20" dirty="0">
                <a:solidFill>
                  <a:prstClr val="black"/>
                </a:solidFill>
              </a:rPr>
              <a:t>และขยาย</a:t>
            </a:r>
            <a:r>
              <a:rPr lang="th-TH" sz="700" spc="-20" dirty="0" smtClean="0">
                <a:solidFill>
                  <a:prstClr val="black"/>
                </a:solidFill>
              </a:rPr>
              <a:t>ผล)</a:t>
            </a:r>
            <a:endParaRPr lang="th-TH" sz="700" u="sng" spc="-20" dirty="0">
              <a:solidFill>
                <a:prstClr val="black"/>
              </a:solidFill>
            </a:endParaRPr>
          </a:p>
          <a:p>
            <a:pPr>
              <a:lnSpc>
                <a:spcPts val="700"/>
              </a:lnSpc>
            </a:pPr>
            <a:r>
              <a:rPr lang="th-TH" sz="700" spc="-20" dirty="0">
                <a:solidFill>
                  <a:prstClr val="black"/>
                </a:solidFill>
              </a:rPr>
              <a:t>หน่วยงานภาครัฐที่มีการพัฒนาโครงสร้างและระบบการ</a:t>
            </a:r>
            <a:r>
              <a:rPr lang="th-TH" sz="700" spc="-20" dirty="0" smtClean="0">
                <a:solidFill>
                  <a:prstClr val="black"/>
                </a:solidFill>
              </a:rPr>
              <a:t>บริหาร</a:t>
            </a:r>
            <a:br>
              <a:rPr lang="th-TH" sz="700" spc="-20" dirty="0" smtClean="0">
                <a:solidFill>
                  <a:prstClr val="black"/>
                </a:solidFill>
              </a:rPr>
            </a:br>
            <a:r>
              <a:rPr lang="th-TH" sz="700" spc="-20" dirty="0" smtClean="0">
                <a:solidFill>
                  <a:prstClr val="black"/>
                </a:solidFill>
              </a:rPr>
              <a:t>จัดการที่</a:t>
            </a:r>
            <a:r>
              <a:rPr lang="th-TH" sz="700" spc="-20" dirty="0">
                <a:solidFill>
                  <a:prstClr val="black"/>
                </a:solidFill>
              </a:rPr>
              <a:t>มีขีดสมรรถนะสูง </a:t>
            </a:r>
            <a:r>
              <a:rPr lang="en-US" sz="700" spc="-20" dirty="0">
                <a:solidFill>
                  <a:prstClr val="black"/>
                </a:solidFill>
              </a:rPr>
              <a:t>Gov.4.0</a:t>
            </a:r>
          </a:p>
          <a:p>
            <a:pPr>
              <a:lnSpc>
                <a:spcPts val="700"/>
              </a:lnSpc>
            </a:pPr>
            <a:r>
              <a:rPr lang="th-TH" sz="700" spc="-20" dirty="0" smtClean="0">
                <a:solidFill>
                  <a:prstClr val="black"/>
                </a:solidFill>
              </a:rPr>
              <a:t>แนว</a:t>
            </a:r>
            <a:r>
              <a:rPr lang="th-TH" sz="700" spc="-20" dirty="0">
                <a:solidFill>
                  <a:prstClr val="black"/>
                </a:solidFill>
              </a:rPr>
              <a:t>ทางการจัด</a:t>
            </a:r>
            <a:r>
              <a:rPr lang="th-TH" sz="700" spc="-20" dirty="0" smtClean="0">
                <a:solidFill>
                  <a:prstClr val="black"/>
                </a:solidFill>
              </a:rPr>
              <a:t>โครงสร้างส่วน</a:t>
            </a:r>
            <a:r>
              <a:rPr lang="th-TH" sz="700" spc="-20" dirty="0">
                <a:solidFill>
                  <a:prstClr val="black"/>
                </a:solidFill>
              </a:rPr>
              <a:t>ราชการในภูมิภาคและการ</a:t>
            </a:r>
            <a:r>
              <a:rPr lang="th-TH" sz="700" spc="-20" dirty="0" smtClean="0">
                <a:solidFill>
                  <a:prstClr val="black"/>
                </a:solidFill>
              </a:rPr>
              <a:t>จัดตั้ง</a:t>
            </a:r>
            <a:br>
              <a:rPr lang="th-TH" sz="700" spc="-20" dirty="0" smtClean="0">
                <a:solidFill>
                  <a:prstClr val="black"/>
                </a:solidFill>
              </a:rPr>
            </a:br>
            <a:r>
              <a:rPr lang="th-TH" sz="700" spc="-20" dirty="0" smtClean="0">
                <a:solidFill>
                  <a:prstClr val="black"/>
                </a:solidFill>
              </a:rPr>
              <a:t>หน่วยงาน</a:t>
            </a:r>
            <a:r>
              <a:rPr lang="th-TH" sz="700" spc="-20" dirty="0">
                <a:solidFill>
                  <a:prstClr val="black"/>
                </a:solidFill>
              </a:rPr>
              <a:t>สนับสนุน</a:t>
            </a:r>
          </a:p>
          <a:p>
            <a:pPr>
              <a:lnSpc>
                <a:spcPts val="700"/>
              </a:lnSpc>
            </a:pPr>
            <a:r>
              <a:rPr lang="th-TH" sz="700" spc="-20" dirty="0">
                <a:solidFill>
                  <a:prstClr val="black"/>
                </a:solidFill>
              </a:rPr>
              <a:t>การถ่ายโอนภารกิจด้านเศรษฐกิจและ</a:t>
            </a:r>
            <a:r>
              <a:rPr lang="th-TH" sz="700" spc="-20" dirty="0" smtClean="0">
                <a:solidFill>
                  <a:prstClr val="black"/>
                </a:solidFill>
              </a:rPr>
              <a:t>สังคม</a:t>
            </a:r>
            <a:r>
              <a:rPr lang="th-TH" sz="700" spc="-20" dirty="0">
                <a:solidFill>
                  <a:prstClr val="black"/>
                </a:solidFill>
              </a:rPr>
              <a:t>ตาม</a:t>
            </a:r>
            <a:r>
              <a:rPr lang="th-TH" sz="700" spc="-20" dirty="0" smtClean="0">
                <a:solidFill>
                  <a:prstClr val="black"/>
                </a:solidFill>
              </a:rPr>
              <a:t>มาตรการ</a:t>
            </a:r>
            <a:br>
              <a:rPr lang="th-TH" sz="700" spc="-20" dirty="0" smtClean="0">
                <a:solidFill>
                  <a:prstClr val="black"/>
                </a:solidFill>
              </a:rPr>
            </a:br>
            <a:r>
              <a:rPr lang="th-TH" sz="700" spc="-20" dirty="0" smtClean="0">
                <a:solidFill>
                  <a:prstClr val="black"/>
                </a:solidFill>
              </a:rPr>
              <a:t>ทบทวน</a:t>
            </a:r>
            <a:r>
              <a:rPr lang="th-TH" sz="700" spc="-20" dirty="0">
                <a:solidFill>
                  <a:prstClr val="black"/>
                </a:solidFill>
              </a:rPr>
              <a:t>บทบาทภารกิจของส่วนราชการ </a:t>
            </a:r>
            <a:r>
              <a:rPr lang="th-TH" sz="700" spc="-20" dirty="0" smtClean="0">
                <a:solidFill>
                  <a:prstClr val="black"/>
                </a:solidFill>
              </a:rPr>
              <a:t>และงานอื่นๆ</a:t>
            </a:r>
          </a:p>
          <a:p>
            <a:pPr>
              <a:lnSpc>
                <a:spcPts val="700"/>
              </a:lnSpc>
            </a:pPr>
            <a:r>
              <a:rPr lang="en-US" sz="700" spc="-20" dirty="0">
                <a:solidFill>
                  <a:prstClr val="black"/>
                </a:solidFill>
              </a:rPr>
              <a:t>Good Governance Index </a:t>
            </a:r>
            <a:r>
              <a:rPr lang="th-TH" sz="700" spc="-20" dirty="0" smtClean="0">
                <a:solidFill>
                  <a:prstClr val="black"/>
                </a:solidFill>
              </a:rPr>
              <a:t>เพื่อ</a:t>
            </a:r>
            <a:r>
              <a:rPr lang="th-TH" sz="700" spc="-20" dirty="0">
                <a:solidFill>
                  <a:prstClr val="black"/>
                </a:solidFill>
              </a:rPr>
              <a:t>ปรับปรุงประสิทธิภาพการ</a:t>
            </a:r>
            <a:r>
              <a:rPr lang="th-TH" sz="700" spc="-20" dirty="0" smtClean="0">
                <a:solidFill>
                  <a:prstClr val="black"/>
                </a:solidFill>
              </a:rPr>
              <a:t>ปฏิบัติ</a:t>
            </a:r>
            <a:br>
              <a:rPr lang="th-TH" sz="700" spc="-20" dirty="0" smtClean="0">
                <a:solidFill>
                  <a:prstClr val="black"/>
                </a:solidFill>
              </a:rPr>
            </a:br>
            <a:r>
              <a:rPr lang="th-TH" sz="700" spc="-20" dirty="0" smtClean="0">
                <a:solidFill>
                  <a:prstClr val="black"/>
                </a:solidFill>
              </a:rPr>
              <a:t>ราชการของหน่วยงานของรัฐ</a:t>
            </a:r>
            <a:endParaRPr lang="th-TH" sz="700" spc="-20" dirty="0">
              <a:solidFill>
                <a:prstClr val="black"/>
              </a:solidFill>
            </a:endParaRPr>
          </a:p>
          <a:p>
            <a:pPr>
              <a:lnSpc>
                <a:spcPts val="700"/>
              </a:lnSpc>
            </a:pPr>
            <a:r>
              <a:rPr lang="th-TH" sz="700" spc="-20" dirty="0" smtClean="0">
                <a:solidFill>
                  <a:prstClr val="black"/>
                </a:solidFill>
              </a:rPr>
              <a:t>หน่วยงาน</a:t>
            </a:r>
            <a:r>
              <a:rPr lang="th-TH" sz="700" spc="-20" dirty="0">
                <a:solidFill>
                  <a:prstClr val="black"/>
                </a:solidFill>
              </a:rPr>
              <a:t>ภาครัฐบางส่วนปรับเข้าสู่าระบบ </a:t>
            </a:r>
            <a:r>
              <a:rPr lang="en-US" sz="700" spc="-20" dirty="0" smtClean="0">
                <a:solidFill>
                  <a:prstClr val="black"/>
                </a:solidFill>
              </a:rPr>
              <a:t> Digital Office</a:t>
            </a:r>
          </a:p>
          <a:p>
            <a:pPr>
              <a:lnSpc>
                <a:spcPts val="700"/>
              </a:lnSpc>
            </a:pPr>
            <a:r>
              <a:rPr lang="th-TH" sz="700" spc="-20" dirty="0" smtClean="0">
                <a:solidFill>
                  <a:prstClr val="black"/>
                </a:solidFill>
              </a:rPr>
              <a:t>การออกหลักเกณฑ์ตาม พ.ร.บ.</a:t>
            </a:r>
            <a:r>
              <a:rPr lang="th-TH" sz="700" spc="-20" dirty="0">
                <a:solidFill>
                  <a:prstClr val="black"/>
                </a:solidFill>
              </a:rPr>
              <a:t>องค์การมหาชน (ฉบับที่ </a:t>
            </a:r>
            <a:r>
              <a:rPr lang="en-US" sz="700" spc="-20" dirty="0">
                <a:solidFill>
                  <a:prstClr val="black"/>
                </a:solidFill>
              </a:rPr>
              <a:t>2</a:t>
            </a:r>
            <a:r>
              <a:rPr lang="th-TH" sz="700" spc="-20" dirty="0">
                <a:solidFill>
                  <a:prstClr val="black"/>
                </a:solidFill>
              </a:rPr>
              <a:t>) พ.ศ.</a:t>
            </a:r>
            <a:r>
              <a:rPr lang="en-US" sz="700" spc="-20" dirty="0" smtClean="0">
                <a:solidFill>
                  <a:prstClr val="black"/>
                </a:solidFill>
              </a:rPr>
              <a:t>2559</a:t>
            </a:r>
            <a:endParaRPr lang="th-TH" sz="700" spc="-20" dirty="0">
              <a:solidFill>
                <a:prstClr val="black"/>
              </a:solidFill>
            </a:endParaRPr>
          </a:p>
        </p:txBody>
      </p:sp>
      <p:sp>
        <p:nvSpPr>
          <p:cNvPr id="52" name="Right Arrow 51"/>
          <p:cNvSpPr/>
          <p:nvPr/>
        </p:nvSpPr>
        <p:spPr>
          <a:xfrm>
            <a:off x="1063652" y="2139307"/>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3" name="TextBox 40"/>
          <p:cNvSpPr txBox="1">
            <a:spLocks/>
          </p:cNvSpPr>
          <p:nvPr/>
        </p:nvSpPr>
        <p:spPr>
          <a:xfrm>
            <a:off x="1277618" y="2880956"/>
            <a:ext cx="2773385" cy="133508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ระบบการประเมินผลตามม.44 รูปแบบใหม่ให้เกิดการ</a:t>
            </a:r>
            <a:br>
              <a:rPr lang="th-TH" sz="700" dirty="0">
                <a:solidFill>
                  <a:prstClr val="black"/>
                </a:solidFill>
              </a:rPr>
            </a:br>
            <a:r>
              <a:rPr lang="th-TH" sz="700" dirty="0">
                <a:solidFill>
                  <a:prstClr val="black"/>
                </a:solidFill>
              </a:rPr>
              <a:t>บูรณาการและเชื่อมโยงกับยุทธศาสตร์ชาติ </a:t>
            </a:r>
            <a:r>
              <a:rPr lang="en-US" sz="700" dirty="0">
                <a:solidFill>
                  <a:prstClr val="black"/>
                </a:solidFill>
              </a:rPr>
              <a:t>SDG </a:t>
            </a:r>
            <a:r>
              <a:rPr lang="th-TH" sz="700" dirty="0" smtClean="0">
                <a:solidFill>
                  <a:prstClr val="black"/>
                </a:solidFill>
              </a:rPr>
              <a:t/>
            </a:r>
            <a:br>
              <a:rPr lang="th-TH" sz="700" dirty="0" smtClean="0">
                <a:solidFill>
                  <a:prstClr val="black"/>
                </a:solidFill>
              </a:rPr>
            </a:br>
            <a:r>
              <a:rPr lang="th-TH" sz="700" dirty="0" smtClean="0">
                <a:solidFill>
                  <a:prstClr val="black"/>
                </a:solidFill>
              </a:rPr>
              <a:t>แผน</a:t>
            </a:r>
            <a:r>
              <a:rPr lang="th-TH" sz="700" dirty="0">
                <a:solidFill>
                  <a:prstClr val="black"/>
                </a:solidFill>
              </a:rPr>
              <a:t>พัฒนาฯ และงบประมาณ อย่างเป็นระบบ </a:t>
            </a:r>
          </a:p>
          <a:p>
            <a:pPr>
              <a:lnSpc>
                <a:spcPts val="800"/>
              </a:lnSpc>
            </a:pPr>
            <a:r>
              <a:rPr lang="th-TH" sz="700" dirty="0">
                <a:solidFill>
                  <a:prstClr val="black"/>
                </a:solidFill>
              </a:rPr>
              <a:t>ผลักดันระบบการบริหารงานจังหวัดและกลุ่มจังหวัด</a:t>
            </a:r>
            <a:r>
              <a:rPr lang="th-TH" sz="700" dirty="0" smtClean="0">
                <a:solidFill>
                  <a:prstClr val="black"/>
                </a:solidFill>
              </a:rPr>
              <a:t>แบบ</a:t>
            </a:r>
            <a:br>
              <a:rPr lang="th-TH" sz="700" dirty="0" smtClean="0">
                <a:solidFill>
                  <a:prstClr val="black"/>
                </a:solidFill>
              </a:rPr>
            </a:br>
            <a:r>
              <a:rPr lang="th-TH" sz="700" dirty="0" smtClean="0">
                <a:solidFill>
                  <a:prstClr val="black"/>
                </a:solidFill>
              </a:rPr>
              <a:t>บูรณา</a:t>
            </a:r>
            <a:r>
              <a:rPr lang="th-TH" sz="700" dirty="0">
                <a:solidFill>
                  <a:prstClr val="black"/>
                </a:solidFill>
              </a:rPr>
              <a:t>การใหม่สู่การปฏิบัติ</a:t>
            </a:r>
          </a:p>
          <a:p>
            <a:pPr>
              <a:lnSpc>
                <a:spcPts val="800"/>
              </a:lnSpc>
            </a:pPr>
            <a:r>
              <a:rPr lang="th-TH" sz="700" dirty="0">
                <a:solidFill>
                  <a:prstClr val="black"/>
                </a:solidFill>
              </a:rPr>
              <a:t>จัดทำข้อเสนอเกี่ยวกับการวางโครงสร้างและระบบ</a:t>
            </a:r>
            <a:br>
              <a:rPr lang="th-TH" sz="700" dirty="0">
                <a:solidFill>
                  <a:prstClr val="black"/>
                </a:solidFill>
              </a:rPr>
            </a:br>
            <a:r>
              <a:rPr lang="th-TH" sz="700" dirty="0">
                <a:solidFill>
                  <a:prstClr val="black"/>
                </a:solidFill>
              </a:rPr>
              <a:t>บริหารงานแบบบูรณาการทั้งในแบบแนวนอนและแนวดิ่ง </a:t>
            </a:r>
            <a:br>
              <a:rPr lang="th-TH" sz="700" dirty="0">
                <a:solidFill>
                  <a:prstClr val="black"/>
                </a:solidFill>
              </a:rPr>
            </a:br>
            <a:r>
              <a:rPr lang="th-TH" sz="700" dirty="0">
                <a:solidFill>
                  <a:prstClr val="black"/>
                </a:solidFill>
              </a:rPr>
              <a:t>ให้สามารถรองรับและผลักดันการขับเคลื่อนยุทธศาสตร์</a:t>
            </a:r>
            <a:r>
              <a:rPr lang="th-TH" sz="700" dirty="0" smtClean="0">
                <a:solidFill>
                  <a:prstClr val="black"/>
                </a:solidFill>
              </a:rPr>
              <a:t>ชาติ</a:t>
            </a:r>
            <a:br>
              <a:rPr lang="th-TH" sz="700" dirty="0" smtClean="0">
                <a:solidFill>
                  <a:prstClr val="black"/>
                </a:solidFill>
              </a:rPr>
            </a:br>
            <a:r>
              <a:rPr lang="th-TH" sz="700" dirty="0" smtClean="0">
                <a:solidFill>
                  <a:prstClr val="black"/>
                </a:solidFill>
              </a:rPr>
              <a:t>และ </a:t>
            </a:r>
            <a:r>
              <a:rPr lang="en-US" sz="700" dirty="0">
                <a:solidFill>
                  <a:prstClr val="black"/>
                </a:solidFill>
              </a:rPr>
              <a:t>Thailand 4.0 </a:t>
            </a:r>
            <a:r>
              <a:rPr lang="th-TH" sz="700" dirty="0">
                <a:solidFill>
                  <a:prstClr val="black"/>
                </a:solidFill>
              </a:rPr>
              <a:t>ได้</a:t>
            </a:r>
          </a:p>
          <a:p>
            <a:pPr>
              <a:lnSpc>
                <a:spcPts val="800"/>
              </a:lnSpc>
            </a:pPr>
            <a:r>
              <a:rPr lang="th-TH" sz="700" dirty="0">
                <a:solidFill>
                  <a:prstClr val="black"/>
                </a:solidFill>
              </a:rPr>
              <a:t>ระบบการติดตาม ตรวจสอบ และประเมินผลภาคราชการแนว</a:t>
            </a:r>
            <a:r>
              <a:rPr lang="th-TH" sz="700" dirty="0" smtClean="0">
                <a:solidFill>
                  <a:prstClr val="black"/>
                </a:solidFill>
              </a:rPr>
              <a:t>ใหม่</a:t>
            </a:r>
            <a:br>
              <a:rPr lang="th-TH" sz="700" dirty="0" smtClean="0">
                <a:solidFill>
                  <a:prstClr val="black"/>
                </a:solidFill>
              </a:rPr>
            </a:br>
            <a:r>
              <a:rPr lang="en-US" sz="700" dirty="0" smtClean="0">
                <a:solidFill>
                  <a:prstClr val="black"/>
                </a:solidFill>
              </a:rPr>
              <a:t>: </a:t>
            </a:r>
            <a:r>
              <a:rPr lang="th-TH" sz="700" dirty="0" smtClean="0">
                <a:solidFill>
                  <a:prstClr val="black"/>
                </a:solidFill>
              </a:rPr>
              <a:t>การ</a:t>
            </a:r>
            <a:r>
              <a:rPr lang="th-TH" sz="700" dirty="0">
                <a:solidFill>
                  <a:prstClr val="black"/>
                </a:solidFill>
              </a:rPr>
              <a:t>ติดตาม ตรวจสอบ และประเมินผลโครงการและ</a:t>
            </a:r>
            <a:r>
              <a:rPr lang="th-TH" sz="700" dirty="0" smtClean="0">
                <a:solidFill>
                  <a:prstClr val="black"/>
                </a:solidFill>
              </a:rPr>
              <a:t>ประเมินผล</a:t>
            </a:r>
            <a:br>
              <a:rPr lang="th-TH" sz="700" dirty="0" smtClean="0">
                <a:solidFill>
                  <a:prstClr val="black"/>
                </a:solidFill>
              </a:rPr>
            </a:br>
            <a:r>
              <a:rPr lang="th-TH" sz="700" dirty="0" smtClean="0">
                <a:solidFill>
                  <a:prstClr val="black"/>
                </a:solidFill>
              </a:rPr>
              <a:t>สัมฤทธิ์</a:t>
            </a:r>
            <a:r>
              <a:rPr lang="th-TH" sz="700" dirty="0">
                <a:solidFill>
                  <a:prstClr val="black"/>
                </a:solidFill>
              </a:rPr>
              <a:t>โครงการ (</a:t>
            </a:r>
            <a:r>
              <a:rPr lang="en-US" sz="700" dirty="0">
                <a:solidFill>
                  <a:prstClr val="black"/>
                </a:solidFill>
              </a:rPr>
              <a:t>project evaluation)</a:t>
            </a:r>
            <a:r>
              <a:rPr lang="en-US" sz="700" dirty="0" smtClean="0">
                <a:solidFill>
                  <a:prstClr val="black"/>
                </a:solidFill>
              </a:rPr>
              <a:t> </a:t>
            </a:r>
            <a:endParaRPr lang="en-US" sz="700" dirty="0">
              <a:solidFill>
                <a:prstClr val="black"/>
              </a:solidFill>
            </a:endParaRPr>
          </a:p>
          <a:p>
            <a:pPr>
              <a:lnSpc>
                <a:spcPts val="800"/>
              </a:lnSpc>
            </a:pPr>
            <a:r>
              <a:rPr lang="th-TH" sz="700" dirty="0">
                <a:solidFill>
                  <a:prstClr val="black"/>
                </a:solidFill>
              </a:rPr>
              <a:t>บูรณาการฐานข้อมูลหน่วยงานภาครัฐทุกหน่วยงานเข้าด้วยกัน</a:t>
            </a:r>
          </a:p>
          <a:p>
            <a:pPr>
              <a:lnSpc>
                <a:spcPts val="800"/>
              </a:lnSpc>
            </a:pPr>
            <a:r>
              <a:rPr lang="th-TH" sz="700" dirty="0">
                <a:solidFill>
                  <a:prstClr val="black"/>
                </a:solidFill>
              </a:rPr>
              <a:t>ข้อเสนอเกี่ยวกับการจัดความสัมพันธ์ระหว่าง</a:t>
            </a:r>
            <a:r>
              <a:rPr lang="th-TH" sz="700" dirty="0" smtClean="0">
                <a:solidFill>
                  <a:prstClr val="black"/>
                </a:solidFill>
              </a:rPr>
              <a:t>ส่วนกลาง ส่วน</a:t>
            </a:r>
            <a:r>
              <a:rPr lang="th-TH" sz="700" dirty="0">
                <a:solidFill>
                  <a:prstClr val="black"/>
                </a:solidFill>
              </a:rPr>
              <a:t>ภูมิภาค ส่วนท้องถิ่น และนำไปสู่การปฏิบัติ</a:t>
            </a:r>
          </a:p>
        </p:txBody>
      </p:sp>
      <p:sp>
        <p:nvSpPr>
          <p:cNvPr id="34" name="TextBox 40"/>
          <p:cNvSpPr txBox="1">
            <a:spLocks/>
          </p:cNvSpPr>
          <p:nvPr/>
        </p:nvSpPr>
        <p:spPr>
          <a:xfrm>
            <a:off x="3531940" y="2880960"/>
            <a:ext cx="1798078" cy="769807"/>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ขยายผลการขับเคลื่อนระบบการบริหารงานแบบบูรณาการให้ครบถ้วน</a:t>
            </a:r>
          </a:p>
          <a:p>
            <a:pPr>
              <a:lnSpc>
                <a:spcPts val="800"/>
              </a:lnSpc>
            </a:pPr>
            <a:r>
              <a:rPr lang="th-TH" sz="700" dirty="0">
                <a:solidFill>
                  <a:prstClr val="black"/>
                </a:solidFill>
              </a:rPr>
              <a:t>การติดตาม ตรวจสอบ และประเมินผลกระทบโครงการ (</a:t>
            </a:r>
            <a:r>
              <a:rPr lang="en-US" sz="700" dirty="0">
                <a:solidFill>
                  <a:prstClr val="black"/>
                </a:solidFill>
              </a:rPr>
              <a:t>impact evaluation)</a:t>
            </a:r>
          </a:p>
          <a:p>
            <a:pPr>
              <a:lnSpc>
                <a:spcPts val="800"/>
              </a:lnSpc>
            </a:pPr>
            <a:r>
              <a:rPr lang="th-TH" sz="700" dirty="0">
                <a:solidFill>
                  <a:prstClr val="black"/>
                </a:solidFill>
              </a:rPr>
              <a:t>ขยายผลการจัดความสัมพันธ์ระหว่างส่วนกลาง ส่วนภูมิภาค ส่วนท้องถิ่น ไปสู่การปฏิบัติ </a:t>
            </a:r>
            <a:r>
              <a:rPr lang="th-TH" sz="700" dirty="0" smtClean="0">
                <a:solidFill>
                  <a:prstClr val="black"/>
                </a:solidFill>
              </a:rPr>
              <a:t>บางส่วน</a:t>
            </a:r>
          </a:p>
          <a:p>
            <a:pPr>
              <a:lnSpc>
                <a:spcPts val="800"/>
              </a:lnSpc>
            </a:pPr>
            <a:r>
              <a:rPr lang="th-TH" sz="700" dirty="0">
                <a:solidFill>
                  <a:prstClr val="black"/>
                </a:solidFill>
              </a:rPr>
              <a:t>รูปแบบกลไกและเครื่องมือการบูรณาการความร่วมมือระหว่างหน่วยงานภาครัฐ กับภาคส่วนอื่น (เอกชน ประชาสังคมและภาคประชาชน)ในการพัฒนาพื้นที่ที่มีความหลากหลายในการจัดทำบริการ</a:t>
            </a:r>
            <a:r>
              <a:rPr lang="th-TH" sz="700" dirty="0" smtClean="0">
                <a:solidFill>
                  <a:prstClr val="black"/>
                </a:solidFill>
              </a:rPr>
              <a:t>สาธารณะ</a:t>
            </a:r>
            <a:endParaRPr lang="th-TH" sz="700" dirty="0">
              <a:solidFill>
                <a:prstClr val="black"/>
              </a:solidFill>
            </a:endParaRPr>
          </a:p>
        </p:txBody>
      </p:sp>
      <p:sp>
        <p:nvSpPr>
          <p:cNvPr id="35" name="TextBox 40"/>
          <p:cNvSpPr txBox="1">
            <a:spLocks/>
          </p:cNvSpPr>
          <p:nvPr/>
        </p:nvSpPr>
        <p:spPr>
          <a:xfrm>
            <a:off x="7727540" y="2880954"/>
            <a:ext cx="1416472" cy="1061079"/>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a:solidFill>
                  <a:srgbClr val="336600"/>
                </a:solidFill>
                <a:latin typeface="Tahoma" pitchFamily="34" charset="0"/>
                <a:ea typeface="Tahoma" pitchFamily="34" charset="0"/>
                <a:cs typeface="Tahoma" pitchFamily="34" charset="0"/>
              </a:rPr>
              <a:t>ประเมิน</a:t>
            </a:r>
            <a:r>
              <a:rPr lang="th-TH" sz="700" b="0" dirty="0" smtClean="0">
                <a:solidFill>
                  <a:srgbClr val="336600"/>
                </a:solidFill>
                <a:latin typeface="Tahoma" pitchFamily="34" charset="0"/>
                <a:ea typeface="Tahoma" pitchFamily="34" charset="0"/>
                <a:cs typeface="Tahoma" pitchFamily="34" charset="0"/>
              </a:rPr>
              <a:t>ผลเฉพาะโครงการสำคัญที่</a:t>
            </a:r>
            <a:r>
              <a:rPr lang="th-TH" sz="700" b="0" dirty="0">
                <a:solidFill>
                  <a:srgbClr val="336600"/>
                </a:solidFill>
                <a:latin typeface="Tahoma" pitchFamily="34" charset="0"/>
                <a:ea typeface="Tahoma" pitchFamily="34" charset="0"/>
                <a:cs typeface="Tahoma" pitchFamily="34" charset="0"/>
              </a:rPr>
              <a:t>เกี่ยวข้องกับหลาย</a:t>
            </a:r>
            <a:r>
              <a:rPr lang="th-TH" sz="700" b="0" dirty="0" smtClean="0">
                <a:solidFill>
                  <a:srgbClr val="336600"/>
                </a:solidFill>
                <a:latin typeface="Tahoma" pitchFamily="34" charset="0"/>
                <a:ea typeface="Tahoma" pitchFamily="34" charset="0"/>
                <a:cs typeface="Tahoma" pitchFamily="34" charset="0"/>
              </a:rPr>
              <a:t>หน่วยงานมี</a:t>
            </a:r>
            <a:r>
              <a:rPr lang="th-TH" sz="700" b="0" dirty="0">
                <a:solidFill>
                  <a:srgbClr val="336600"/>
                </a:solidFill>
                <a:latin typeface="Tahoma" pitchFamily="34" charset="0"/>
                <a:ea typeface="Tahoma" pitchFamily="34" charset="0"/>
                <a:cs typeface="Tahoma" pitchFamily="34" charset="0"/>
              </a:rPr>
              <a:t>ผลกระทบต่อ</a:t>
            </a:r>
            <a:r>
              <a:rPr lang="th-TH" sz="700" b="0" dirty="0" smtClean="0">
                <a:solidFill>
                  <a:srgbClr val="336600"/>
                </a:solidFill>
                <a:latin typeface="Tahoma" pitchFamily="34" charset="0"/>
                <a:ea typeface="Tahoma" pitchFamily="34" charset="0"/>
                <a:cs typeface="Tahoma" pitchFamily="34" charset="0"/>
              </a:rPr>
              <a:t>ประเทศ และขับเคลื่อน </a:t>
            </a:r>
            <a:r>
              <a:rPr lang="en-US" sz="700" b="0" dirty="0" smtClean="0">
                <a:solidFill>
                  <a:srgbClr val="336600"/>
                </a:solidFill>
                <a:latin typeface="Tahoma" pitchFamily="34" charset="0"/>
                <a:ea typeface="Tahoma" pitchFamily="34" charset="0"/>
                <a:cs typeface="Tahoma" pitchFamily="34" charset="0"/>
              </a:rPr>
              <a:t>GDPs </a:t>
            </a:r>
            <a:r>
              <a:rPr lang="th-TH" sz="700" b="0" dirty="0" smtClean="0">
                <a:solidFill>
                  <a:srgbClr val="336600"/>
                </a:solidFill>
                <a:latin typeface="Tahoma" pitchFamily="34" charset="0"/>
                <a:ea typeface="Tahoma" pitchFamily="34" charset="0"/>
                <a:cs typeface="Tahoma" pitchFamily="34" charset="0"/>
              </a:rPr>
              <a:t> ของประเทศ </a:t>
            </a:r>
          </a:p>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ความเป็นเอกภาพของการบริหารจัดการภาครัฐแบบบูรณาการ</a:t>
            </a:r>
          </a:p>
        </p:txBody>
      </p:sp>
      <p:sp>
        <p:nvSpPr>
          <p:cNvPr id="55" name="Right Arrow 54"/>
          <p:cNvSpPr/>
          <p:nvPr/>
        </p:nvSpPr>
        <p:spPr>
          <a:xfrm>
            <a:off x="1057300" y="3205507"/>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6" name="TextBox 40"/>
          <p:cNvSpPr txBox="1">
            <a:spLocks/>
          </p:cNvSpPr>
          <p:nvPr/>
        </p:nvSpPr>
        <p:spPr>
          <a:xfrm>
            <a:off x="3531940" y="4444975"/>
            <a:ext cx="1919691" cy="597210"/>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700"/>
              </a:lnSpc>
            </a:pPr>
            <a:r>
              <a:rPr lang="th-TH" sz="700" dirty="0">
                <a:solidFill>
                  <a:prstClr val="black"/>
                </a:solidFill>
              </a:rPr>
              <a:t>ขยายผลระบบข้าราชการวิสามัญไปยังหน่วยงานอื่นๆ ที่มีความสำคัญเชิงยุทธศาสตร์</a:t>
            </a:r>
          </a:p>
          <a:p>
            <a:pPr>
              <a:lnSpc>
                <a:spcPts val="700"/>
              </a:lnSpc>
            </a:pPr>
            <a:r>
              <a:rPr lang="th-TH" sz="700" dirty="0">
                <a:solidFill>
                  <a:prstClr val="black"/>
                </a:solidFill>
              </a:rPr>
              <a:t>แผนการพัฒนาและยกระดับความผูกพันของข้าราชการได้รับการนำไปปฏิบัติ</a:t>
            </a:r>
          </a:p>
          <a:p>
            <a:pPr>
              <a:lnSpc>
                <a:spcPts val="700"/>
              </a:lnSpc>
            </a:pPr>
            <a:r>
              <a:rPr lang="th-TH" sz="700" dirty="0">
                <a:solidFill>
                  <a:prstClr val="black"/>
                </a:solidFill>
              </a:rPr>
              <a:t>ระบบ </a:t>
            </a:r>
            <a:r>
              <a:rPr lang="en-US" sz="700" dirty="0">
                <a:solidFill>
                  <a:prstClr val="black"/>
                </a:solidFill>
              </a:rPr>
              <a:t>LMS </a:t>
            </a:r>
            <a:r>
              <a:rPr lang="th-TH" sz="700" dirty="0">
                <a:solidFill>
                  <a:prstClr val="black"/>
                </a:solidFill>
              </a:rPr>
              <a:t>ได้รับการขยายผลไปใช้ในการพัฒนาสมรรถนะด้านอื่นๆ </a:t>
            </a:r>
          </a:p>
          <a:p>
            <a:pPr>
              <a:lnSpc>
                <a:spcPts val="700"/>
              </a:lnSpc>
            </a:pPr>
            <a:r>
              <a:rPr lang="th-TH" sz="700" dirty="0">
                <a:solidFill>
                  <a:prstClr val="black"/>
                </a:solidFill>
              </a:rPr>
              <a:t>ระบบการพัฒนาข้าราชการที่มีศักยภาพสูงได้รับการนำไปใช้อย่างต่อเนื่อง</a:t>
            </a:r>
          </a:p>
        </p:txBody>
      </p:sp>
      <p:sp>
        <p:nvSpPr>
          <p:cNvPr id="37" name="TextBox 40"/>
          <p:cNvSpPr txBox="1">
            <a:spLocks/>
          </p:cNvSpPr>
          <p:nvPr/>
        </p:nvSpPr>
        <p:spPr>
          <a:xfrm>
            <a:off x="7719237" y="4444975"/>
            <a:ext cx="1424775" cy="540160"/>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บุคลากรภาครัฐมีสมรรถนะและขีดความสามารถสูง</a:t>
            </a:r>
            <a:endParaRPr lang="th-TH" sz="700" b="0" dirty="0">
              <a:solidFill>
                <a:srgbClr val="336600"/>
              </a:solidFill>
              <a:latin typeface="Tahoma" pitchFamily="34" charset="0"/>
              <a:ea typeface="Tahoma" pitchFamily="34" charset="0"/>
              <a:cs typeface="Tahoma" pitchFamily="34" charset="0"/>
            </a:endParaRPr>
          </a:p>
        </p:txBody>
      </p:sp>
      <p:sp>
        <p:nvSpPr>
          <p:cNvPr id="38" name="TextBox 40"/>
          <p:cNvSpPr txBox="1">
            <a:spLocks/>
          </p:cNvSpPr>
          <p:nvPr/>
        </p:nvSpPr>
        <p:spPr>
          <a:xfrm>
            <a:off x="1260369" y="4445001"/>
            <a:ext cx="2457886" cy="870696"/>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700"/>
              </a:lnSpc>
            </a:pPr>
            <a:r>
              <a:rPr lang="th-TH" sz="700" dirty="0">
                <a:solidFill>
                  <a:prstClr val="black"/>
                </a:solidFill>
              </a:rPr>
              <a:t>การปรับแนวคิดของข้าราชการให้รองรับระบบราชการ </a:t>
            </a:r>
            <a:r>
              <a:rPr lang="th-TH" sz="700" dirty="0" smtClean="0">
                <a:solidFill>
                  <a:prstClr val="black"/>
                </a:solidFill>
              </a:rPr>
              <a:t>4.0 </a:t>
            </a:r>
            <a:br>
              <a:rPr lang="th-TH" sz="700" dirty="0" smtClean="0">
                <a:solidFill>
                  <a:prstClr val="black"/>
                </a:solidFill>
              </a:rPr>
            </a:br>
            <a:r>
              <a:rPr lang="th-TH" sz="700" dirty="0" smtClean="0">
                <a:solidFill>
                  <a:prstClr val="black"/>
                </a:solidFill>
              </a:rPr>
              <a:t>และ </a:t>
            </a:r>
            <a:r>
              <a:rPr lang="en-US" sz="700" dirty="0">
                <a:solidFill>
                  <a:prstClr val="black"/>
                </a:solidFill>
              </a:rPr>
              <a:t>Thailand 4.0</a:t>
            </a:r>
          </a:p>
          <a:p>
            <a:pPr>
              <a:lnSpc>
                <a:spcPts val="700"/>
              </a:lnSpc>
            </a:pPr>
            <a:r>
              <a:rPr lang="th-TH" sz="700" dirty="0">
                <a:solidFill>
                  <a:prstClr val="black"/>
                </a:solidFill>
              </a:rPr>
              <a:t>การนำระบบข้าราชการวิสามัญไปปฏิบัติในส่วน</a:t>
            </a:r>
            <a:r>
              <a:rPr lang="th-TH" sz="700" dirty="0" smtClean="0">
                <a:solidFill>
                  <a:prstClr val="black"/>
                </a:solidFill>
              </a:rPr>
              <a:t>ราชการนำร่อง</a:t>
            </a:r>
            <a:br>
              <a:rPr lang="th-TH" sz="700" dirty="0" smtClean="0">
                <a:solidFill>
                  <a:prstClr val="black"/>
                </a:solidFill>
              </a:rPr>
            </a:br>
            <a:r>
              <a:rPr lang="th-TH" sz="700" dirty="0" smtClean="0">
                <a:solidFill>
                  <a:prstClr val="black"/>
                </a:solidFill>
              </a:rPr>
              <a:t>ที่</a:t>
            </a:r>
            <a:r>
              <a:rPr lang="th-TH" sz="700" dirty="0">
                <a:solidFill>
                  <a:prstClr val="black"/>
                </a:solidFill>
              </a:rPr>
              <a:t>มีความสำคัญเชิงยุทธศาสตร์ </a:t>
            </a:r>
          </a:p>
          <a:p>
            <a:pPr>
              <a:lnSpc>
                <a:spcPts val="700"/>
              </a:lnSpc>
            </a:pPr>
            <a:r>
              <a:rPr lang="th-TH" sz="700" dirty="0">
                <a:solidFill>
                  <a:prstClr val="black"/>
                </a:solidFill>
              </a:rPr>
              <a:t>ข้อเสนอในการพัฒนาความผูกพันของข้าราชการ</a:t>
            </a:r>
            <a:r>
              <a:rPr lang="th-TH" sz="700" dirty="0" smtClean="0">
                <a:solidFill>
                  <a:prstClr val="black"/>
                </a:solidFill>
              </a:rPr>
              <a:t>ต่อระบบ</a:t>
            </a:r>
            <a:r>
              <a:rPr lang="th-TH" sz="700" dirty="0">
                <a:solidFill>
                  <a:prstClr val="black"/>
                </a:solidFill>
              </a:rPr>
              <a:t>ราชการ</a:t>
            </a:r>
          </a:p>
          <a:p>
            <a:pPr>
              <a:lnSpc>
                <a:spcPts val="700"/>
              </a:lnSpc>
            </a:pPr>
            <a:r>
              <a:rPr lang="th-TH" sz="700" dirty="0">
                <a:solidFill>
                  <a:prstClr val="black"/>
                </a:solidFill>
              </a:rPr>
              <a:t>การพัฒนาหลักสูตรในระบบ </a:t>
            </a:r>
            <a:r>
              <a:rPr lang="en-US" sz="700" dirty="0">
                <a:solidFill>
                  <a:prstClr val="black"/>
                </a:solidFill>
              </a:rPr>
              <a:t>Learning Management System</a:t>
            </a:r>
            <a:r>
              <a:rPr lang="th-TH" sz="700" dirty="0">
                <a:solidFill>
                  <a:prstClr val="black"/>
                </a:solidFill>
              </a:rPr>
              <a:t> </a:t>
            </a:r>
          </a:p>
          <a:p>
            <a:pPr>
              <a:lnSpc>
                <a:spcPts val="700"/>
              </a:lnSpc>
            </a:pPr>
            <a:r>
              <a:rPr lang="th-TH" sz="700" dirty="0">
                <a:solidFill>
                  <a:prstClr val="black"/>
                </a:solidFill>
              </a:rPr>
              <a:t>การนำระบบพัฒนาข้าราชการรุ่นใหม่ที่มีศักยภาพสูงไปใช้</a:t>
            </a:r>
          </a:p>
        </p:txBody>
      </p:sp>
      <p:sp>
        <p:nvSpPr>
          <p:cNvPr id="56" name="Right Arrow 55"/>
          <p:cNvSpPr/>
          <p:nvPr/>
        </p:nvSpPr>
        <p:spPr>
          <a:xfrm>
            <a:off x="1057300" y="4507390"/>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40" name="TextBox 40"/>
          <p:cNvSpPr txBox="1">
            <a:spLocks/>
          </p:cNvSpPr>
          <p:nvPr/>
        </p:nvSpPr>
        <p:spPr>
          <a:xfrm>
            <a:off x="7720563" y="5212585"/>
            <a:ext cx="1391532" cy="650589"/>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smtClean="0">
                <a:solidFill>
                  <a:srgbClr val="336600"/>
                </a:solidFill>
                <a:latin typeface="Tahoma" pitchFamily="34" charset="0"/>
                <a:ea typeface="Tahoma" pitchFamily="34" charset="0"/>
                <a:cs typeface="Tahoma" pitchFamily="34" charset="0"/>
              </a:rPr>
              <a:t>ภาพลักษณ์การทุจริตของประเทศไทยดีขึ้น เมื่อสิ้นสุดปี </a:t>
            </a:r>
            <a:r>
              <a:rPr lang="en-US" sz="700" b="0" dirty="0" smtClean="0">
                <a:solidFill>
                  <a:srgbClr val="336600"/>
                </a:solidFill>
                <a:latin typeface="Tahoma" pitchFamily="34" charset="0"/>
                <a:ea typeface="Tahoma" pitchFamily="34" charset="0"/>
                <a:cs typeface="Tahoma" pitchFamily="34" charset="0"/>
              </a:rPr>
              <a:t>2579 </a:t>
            </a:r>
            <a:r>
              <a:rPr lang="th-TH" sz="700" b="0" dirty="0" smtClean="0">
                <a:solidFill>
                  <a:srgbClr val="336600"/>
                </a:solidFill>
                <a:latin typeface="Tahoma" pitchFamily="34" charset="0"/>
                <a:ea typeface="Tahoma" pitchFamily="34" charset="0"/>
                <a:cs typeface="Tahoma" pitchFamily="34" charset="0"/>
              </a:rPr>
              <a:t>ประเทศไทยได้คะแนนจากการสำรวจ </a:t>
            </a:r>
            <a:r>
              <a:rPr lang="en-US" sz="700" b="0" dirty="0" smtClean="0">
                <a:solidFill>
                  <a:srgbClr val="336600"/>
                </a:solidFill>
                <a:latin typeface="Tahoma" pitchFamily="34" charset="0"/>
                <a:ea typeface="Tahoma" pitchFamily="34" charset="0"/>
                <a:cs typeface="Tahoma" pitchFamily="34" charset="0"/>
              </a:rPr>
              <a:t>CPI </a:t>
            </a:r>
            <a:r>
              <a:rPr lang="th-TH" sz="700" b="0" dirty="0" smtClean="0">
                <a:solidFill>
                  <a:srgbClr val="336600"/>
                </a:solidFill>
                <a:latin typeface="Tahoma" pitchFamily="34" charset="0"/>
                <a:ea typeface="Tahoma" pitchFamily="34" charset="0"/>
                <a:cs typeface="Tahoma" pitchFamily="34" charset="0"/>
              </a:rPr>
              <a:t>ไม่น้อยกว่า </a:t>
            </a:r>
            <a:r>
              <a:rPr lang="en-US" sz="700" b="0" dirty="0" smtClean="0">
                <a:solidFill>
                  <a:srgbClr val="336600"/>
                </a:solidFill>
                <a:latin typeface="Tahoma" pitchFamily="34" charset="0"/>
                <a:ea typeface="Tahoma" pitchFamily="34" charset="0"/>
                <a:cs typeface="Tahoma" pitchFamily="34" charset="0"/>
              </a:rPr>
              <a:t>80 </a:t>
            </a:r>
            <a:r>
              <a:rPr lang="th-TH" sz="700" b="0" dirty="0" smtClean="0">
                <a:solidFill>
                  <a:srgbClr val="336600"/>
                </a:solidFill>
                <a:latin typeface="Tahoma" pitchFamily="34" charset="0"/>
                <a:ea typeface="Tahoma" pitchFamily="34" charset="0"/>
                <a:cs typeface="Tahoma" pitchFamily="34" charset="0"/>
              </a:rPr>
              <a:t>คะแนน</a:t>
            </a:r>
          </a:p>
        </p:txBody>
      </p:sp>
      <p:sp>
        <p:nvSpPr>
          <p:cNvPr id="41" name="TextBox 40"/>
          <p:cNvSpPr txBox="1">
            <a:spLocks/>
          </p:cNvSpPr>
          <p:nvPr/>
        </p:nvSpPr>
        <p:spPr>
          <a:xfrm>
            <a:off x="3531941" y="5215104"/>
            <a:ext cx="1899883" cy="98792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การขับเคลื่อนแนวทางการดำเนินการเสริมสร้างความซื่อสัตย์สุจริตของประเทศ (กรอบ </a:t>
            </a:r>
            <a:r>
              <a:rPr lang="en-US" sz="700" dirty="0">
                <a:solidFill>
                  <a:prstClr val="black"/>
                </a:solidFill>
              </a:rPr>
              <a:t>OECD) </a:t>
            </a:r>
            <a:r>
              <a:rPr lang="th-TH" sz="700" dirty="0">
                <a:solidFill>
                  <a:prstClr val="black"/>
                </a:solidFill>
              </a:rPr>
              <a:t>นำร่องในหน่วยงานภาครัฐ</a:t>
            </a:r>
          </a:p>
          <a:p>
            <a:pPr>
              <a:lnSpc>
                <a:spcPts val="800"/>
              </a:lnSpc>
            </a:pPr>
            <a:r>
              <a:rPr lang="th-TH" sz="700" dirty="0">
                <a:solidFill>
                  <a:prstClr val="black"/>
                </a:solidFill>
              </a:rPr>
              <a:t>ปรับปรุงขั้นตอนการอนุมัติอนุญาต เพื่อ</a:t>
            </a:r>
            <a:r>
              <a:rPr lang="th-TH" sz="700" dirty="0" smtClean="0">
                <a:solidFill>
                  <a:prstClr val="black"/>
                </a:solidFill>
              </a:rPr>
              <a:t>ลด</a:t>
            </a:r>
            <a:br>
              <a:rPr lang="th-TH" sz="700" dirty="0" smtClean="0">
                <a:solidFill>
                  <a:prstClr val="black"/>
                </a:solidFill>
              </a:rPr>
            </a:br>
            <a:r>
              <a:rPr lang="th-TH" sz="700" dirty="0" smtClean="0">
                <a:solidFill>
                  <a:prstClr val="black"/>
                </a:solidFill>
              </a:rPr>
              <a:t>การ</a:t>
            </a:r>
            <a:r>
              <a:rPr lang="th-TH" sz="700" dirty="0">
                <a:solidFill>
                  <a:prstClr val="black"/>
                </a:solidFill>
              </a:rPr>
              <a:t>ใช้ดุลยพินิจของ</a:t>
            </a:r>
            <a:r>
              <a:rPr lang="th-TH" sz="700" dirty="0" smtClean="0">
                <a:solidFill>
                  <a:prstClr val="black"/>
                </a:solidFill>
              </a:rPr>
              <a:t>เจ้าหน้าที่ใน</a:t>
            </a:r>
            <a:r>
              <a:rPr lang="th-TH" sz="700" dirty="0">
                <a:solidFill>
                  <a:prstClr val="black"/>
                </a:solidFill>
              </a:rPr>
              <a:t>กระบวนงานทั้งหมด</a:t>
            </a:r>
          </a:p>
        </p:txBody>
      </p:sp>
      <p:sp>
        <p:nvSpPr>
          <p:cNvPr id="42" name="TextBox 40"/>
          <p:cNvSpPr txBox="1">
            <a:spLocks/>
          </p:cNvSpPr>
          <p:nvPr/>
        </p:nvSpPr>
        <p:spPr>
          <a:xfrm>
            <a:off x="5159677" y="5217198"/>
            <a:ext cx="1564783" cy="850705"/>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การขับเคลื่อนแนวทางการดำเนินการเสริมสร้างความ</a:t>
            </a:r>
            <a:br>
              <a:rPr lang="th-TH" sz="700" dirty="0">
                <a:solidFill>
                  <a:prstClr val="black"/>
                </a:solidFill>
              </a:rPr>
            </a:br>
            <a:r>
              <a:rPr lang="th-TH" sz="700" dirty="0">
                <a:solidFill>
                  <a:prstClr val="black"/>
                </a:solidFill>
              </a:rPr>
              <a:t>ซื่อสัตย์สุจริตของประเทศ </a:t>
            </a:r>
            <a:br>
              <a:rPr lang="th-TH" sz="700" dirty="0">
                <a:solidFill>
                  <a:prstClr val="black"/>
                </a:solidFill>
              </a:rPr>
            </a:br>
            <a:r>
              <a:rPr lang="th-TH" sz="700" dirty="0">
                <a:solidFill>
                  <a:prstClr val="black"/>
                </a:solidFill>
              </a:rPr>
              <a:t>(กรอบ </a:t>
            </a:r>
            <a:r>
              <a:rPr lang="en-US" sz="700" dirty="0">
                <a:solidFill>
                  <a:prstClr val="black"/>
                </a:solidFill>
              </a:rPr>
              <a:t>OECD) </a:t>
            </a:r>
            <a:r>
              <a:rPr lang="th-TH" sz="700" dirty="0">
                <a:solidFill>
                  <a:prstClr val="black"/>
                </a:solidFill>
              </a:rPr>
              <a:t>ขยายผล</a:t>
            </a:r>
            <a:br>
              <a:rPr lang="th-TH" sz="700" dirty="0">
                <a:solidFill>
                  <a:prstClr val="black"/>
                </a:solidFill>
              </a:rPr>
            </a:br>
            <a:r>
              <a:rPr lang="th-TH" sz="700" dirty="0">
                <a:solidFill>
                  <a:prstClr val="black"/>
                </a:solidFill>
              </a:rPr>
              <a:t>บางส่วนของหน่วยงานภาครัฐ</a:t>
            </a:r>
          </a:p>
        </p:txBody>
      </p:sp>
      <p:sp>
        <p:nvSpPr>
          <p:cNvPr id="43" name="TextBox 40"/>
          <p:cNvSpPr txBox="1">
            <a:spLocks/>
          </p:cNvSpPr>
          <p:nvPr/>
        </p:nvSpPr>
        <p:spPr>
          <a:xfrm>
            <a:off x="1260369" y="5213063"/>
            <a:ext cx="2484083" cy="83656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สร้างการ</a:t>
            </a:r>
            <a:r>
              <a:rPr lang="th-TH" sz="700" dirty="0" smtClean="0">
                <a:solidFill>
                  <a:prstClr val="black"/>
                </a:solidFill>
              </a:rPr>
              <a:t>รับรู้เกี่ยวกับการให้บริการตามหลักการของ พ.ร.บ.</a:t>
            </a:r>
            <a:br>
              <a:rPr lang="th-TH" sz="700" dirty="0" smtClean="0">
                <a:solidFill>
                  <a:prstClr val="black"/>
                </a:solidFill>
              </a:rPr>
            </a:br>
            <a:r>
              <a:rPr lang="th-TH" sz="700" dirty="0" smtClean="0">
                <a:solidFill>
                  <a:prstClr val="black"/>
                </a:solidFill>
              </a:rPr>
              <a:t>การอำนวยความสะดวกฯ และการให้บริการอย่างมีประสิทธิภาพเพื่อความโปร่งใส</a:t>
            </a:r>
            <a:endParaRPr lang="th-TH" sz="700" dirty="0">
              <a:solidFill>
                <a:prstClr val="black"/>
              </a:solidFill>
            </a:endParaRPr>
          </a:p>
          <a:p>
            <a:pPr>
              <a:lnSpc>
                <a:spcPts val="800"/>
              </a:lnSpc>
            </a:pPr>
            <a:r>
              <a:rPr lang="th-TH" sz="700" dirty="0">
                <a:solidFill>
                  <a:prstClr val="black"/>
                </a:solidFill>
              </a:rPr>
              <a:t>ข้อเสนอเชิงลึกเพื่อการพัฒนาเสริมสร้างความ</a:t>
            </a:r>
            <a:r>
              <a:rPr lang="th-TH" sz="700" dirty="0" smtClean="0">
                <a:solidFill>
                  <a:prstClr val="black"/>
                </a:solidFill>
              </a:rPr>
              <a:t>ซื่อสัตย์สุจริต</a:t>
            </a:r>
            <a:r>
              <a:rPr lang="th-TH" sz="700" dirty="0">
                <a:solidFill>
                  <a:prstClr val="black"/>
                </a:solidFill>
              </a:rPr>
              <a:t>ของประเทศ (กรอบ </a:t>
            </a:r>
            <a:r>
              <a:rPr lang="en-US" sz="700" dirty="0">
                <a:solidFill>
                  <a:prstClr val="black"/>
                </a:solidFill>
              </a:rPr>
              <a:t>OECD</a:t>
            </a:r>
            <a:r>
              <a:rPr lang="en-US" sz="700" dirty="0" smtClean="0">
                <a:solidFill>
                  <a:prstClr val="black"/>
                </a:solidFill>
              </a:rPr>
              <a:t>)</a:t>
            </a:r>
          </a:p>
          <a:p>
            <a:pPr>
              <a:lnSpc>
                <a:spcPts val="800"/>
              </a:lnSpc>
            </a:pPr>
            <a:r>
              <a:rPr lang="th-TH" sz="700" dirty="0">
                <a:solidFill>
                  <a:prstClr val="black"/>
                </a:solidFill>
              </a:rPr>
              <a:t>ปรับปรุงกระบวนงานที่มี </a:t>
            </a:r>
            <a:r>
              <a:rPr lang="en-US" sz="700" dirty="0">
                <a:solidFill>
                  <a:prstClr val="black"/>
                </a:solidFill>
              </a:rPr>
              <a:t>High Impact High </a:t>
            </a:r>
            <a:r>
              <a:rPr lang="en-US" sz="700" dirty="0" smtClean="0">
                <a:solidFill>
                  <a:prstClr val="black"/>
                </a:solidFill>
              </a:rPr>
              <a:t>Volume </a:t>
            </a:r>
            <a:br>
              <a:rPr lang="en-US" sz="700" dirty="0" smtClean="0">
                <a:solidFill>
                  <a:prstClr val="black"/>
                </a:solidFill>
              </a:rPr>
            </a:br>
            <a:r>
              <a:rPr lang="en-US" sz="700" dirty="0" smtClean="0">
                <a:solidFill>
                  <a:prstClr val="black"/>
                </a:solidFill>
              </a:rPr>
              <a:t>(10 </a:t>
            </a:r>
            <a:r>
              <a:rPr lang="th-TH" sz="700" dirty="0">
                <a:solidFill>
                  <a:prstClr val="black"/>
                </a:solidFill>
              </a:rPr>
              <a:t>กระบวนงาน)</a:t>
            </a:r>
          </a:p>
          <a:p>
            <a:pPr>
              <a:lnSpc>
                <a:spcPts val="800"/>
              </a:lnSpc>
            </a:pPr>
            <a:r>
              <a:rPr lang="th-TH" sz="700" dirty="0" smtClean="0">
                <a:solidFill>
                  <a:prstClr val="black"/>
                </a:solidFill>
              </a:rPr>
              <a:t>ปรับปรุง</a:t>
            </a:r>
            <a:r>
              <a:rPr lang="th-TH" sz="700" dirty="0">
                <a:solidFill>
                  <a:prstClr val="black"/>
                </a:solidFill>
              </a:rPr>
              <a:t>ขั้นตอนการอนุมัติอนุญาต เพื่อลดการใช้ดุลยพินิจของเจ้าหน้าที่ในกระบวนงานที่มีความเสี่ยงต่อการทุจริตสูง</a:t>
            </a:r>
            <a:endParaRPr lang="en-US" sz="700" dirty="0">
              <a:solidFill>
                <a:prstClr val="black"/>
              </a:solidFill>
            </a:endParaRPr>
          </a:p>
        </p:txBody>
      </p:sp>
      <p:sp>
        <p:nvSpPr>
          <p:cNvPr id="57" name="Right Arrow 56"/>
          <p:cNvSpPr/>
          <p:nvPr/>
        </p:nvSpPr>
        <p:spPr>
          <a:xfrm>
            <a:off x="1057300" y="5462470"/>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cxnSp>
        <p:nvCxnSpPr>
          <p:cNvPr id="60" name="Straight Connector 59"/>
          <p:cNvCxnSpPr/>
          <p:nvPr/>
        </p:nvCxnSpPr>
        <p:spPr>
          <a:xfrm flipH="1">
            <a:off x="1453775" y="1799983"/>
            <a:ext cx="7520088"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H="1">
            <a:off x="1453775" y="2919880"/>
            <a:ext cx="7520088"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H="1">
            <a:off x="1453775" y="4450944"/>
            <a:ext cx="7520088"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H="1">
            <a:off x="1453775" y="5231796"/>
            <a:ext cx="7520088"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H="1">
            <a:off x="1453775" y="6190537"/>
            <a:ext cx="7520088" cy="0"/>
          </a:xfrm>
          <a:prstGeom prst="line">
            <a:avLst/>
          </a:prstGeom>
          <a:ln>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cxnSp>
      <p:sp>
        <p:nvSpPr>
          <p:cNvPr id="44" name="TextBox 40"/>
          <p:cNvSpPr txBox="1">
            <a:spLocks/>
          </p:cNvSpPr>
          <p:nvPr/>
        </p:nvSpPr>
        <p:spPr>
          <a:xfrm>
            <a:off x="1249733" y="6180222"/>
            <a:ext cx="2561615" cy="553998"/>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spc="-20" dirty="0">
                <a:solidFill>
                  <a:prstClr val="black"/>
                </a:solidFill>
              </a:rPr>
              <a:t>การตรา พ.ร.ฎ. ตาม ม.12 แห่ง พ.ร.บ.การอำนวยความ</a:t>
            </a:r>
            <a:r>
              <a:rPr lang="th-TH" sz="700" spc="-20" dirty="0" smtClean="0">
                <a:solidFill>
                  <a:prstClr val="black"/>
                </a:solidFill>
              </a:rPr>
              <a:t>สะดวกฯ</a:t>
            </a:r>
          </a:p>
          <a:p>
            <a:pPr>
              <a:lnSpc>
                <a:spcPts val="800"/>
              </a:lnSpc>
            </a:pPr>
            <a:r>
              <a:rPr lang="th-TH" sz="700" dirty="0">
                <a:solidFill>
                  <a:prstClr val="black"/>
                </a:solidFill>
              </a:rPr>
              <a:t>การทบทวน ปรับปรุงแก้ไข</a:t>
            </a:r>
            <a:r>
              <a:rPr lang="en-US" sz="700" dirty="0">
                <a:solidFill>
                  <a:prstClr val="black"/>
                </a:solidFill>
              </a:rPr>
              <a:t>: </a:t>
            </a:r>
          </a:p>
          <a:p>
            <a:pPr marL="180975">
              <a:lnSpc>
                <a:spcPts val="800"/>
              </a:lnSpc>
            </a:pPr>
            <a:r>
              <a:rPr lang="th-TH" sz="700" dirty="0">
                <a:solidFill>
                  <a:prstClr val="black"/>
                </a:solidFill>
              </a:rPr>
              <a:t>พ.ร.บ.ระเบียบบริหารราชการแผ่นดิน</a:t>
            </a:r>
          </a:p>
          <a:p>
            <a:pPr marL="180975">
              <a:lnSpc>
                <a:spcPts val="800"/>
              </a:lnSpc>
            </a:pPr>
            <a:r>
              <a:rPr lang="th-TH" sz="700" dirty="0">
                <a:solidFill>
                  <a:prstClr val="black"/>
                </a:solidFill>
              </a:rPr>
              <a:t>พ.ร.ฎ.บริหารงานจังหวัด กลุ่ม</a:t>
            </a:r>
            <a:r>
              <a:rPr lang="th-TH" sz="700" dirty="0" smtClean="0">
                <a:solidFill>
                  <a:prstClr val="black"/>
                </a:solidFill>
              </a:rPr>
              <a:t>จังหวัดแบบ</a:t>
            </a:r>
            <a:r>
              <a:rPr lang="th-TH" sz="700" dirty="0">
                <a:solidFill>
                  <a:prstClr val="black"/>
                </a:solidFill>
              </a:rPr>
              <a:t>บูรณาการ</a:t>
            </a:r>
          </a:p>
          <a:p>
            <a:pPr marL="180975">
              <a:lnSpc>
                <a:spcPts val="800"/>
              </a:lnSpc>
            </a:pPr>
            <a:r>
              <a:rPr lang="th-TH" sz="700" dirty="0">
                <a:solidFill>
                  <a:prstClr val="black"/>
                </a:solidFill>
              </a:rPr>
              <a:t>พ.ร.ฎ การบริหารกิจการบ้านเมืองที่ดี</a:t>
            </a:r>
          </a:p>
          <a:p>
            <a:pPr marL="180975">
              <a:lnSpc>
                <a:spcPts val="800"/>
              </a:lnSpc>
            </a:pPr>
            <a:r>
              <a:rPr lang="th-TH" sz="700" dirty="0">
                <a:solidFill>
                  <a:prstClr val="black"/>
                </a:solidFill>
              </a:rPr>
              <a:t>พ.ร.บ.การอำนวยความสะดวกฯ</a:t>
            </a:r>
          </a:p>
          <a:p>
            <a:pPr marL="0" indent="0">
              <a:lnSpc>
                <a:spcPts val="800"/>
              </a:lnSpc>
              <a:buFont typeface="Wingdings" panose="05000000000000000000" pitchFamily="2" charset="2"/>
              <a:buNone/>
            </a:pPr>
            <a:endParaRPr lang="th-TH" sz="700" dirty="0">
              <a:solidFill>
                <a:prstClr val="black"/>
              </a:solidFill>
            </a:endParaRPr>
          </a:p>
        </p:txBody>
      </p:sp>
      <p:sp>
        <p:nvSpPr>
          <p:cNvPr id="45" name="TextBox 40"/>
          <p:cNvSpPr txBox="1">
            <a:spLocks/>
          </p:cNvSpPr>
          <p:nvPr/>
        </p:nvSpPr>
        <p:spPr>
          <a:xfrm>
            <a:off x="7727539" y="6179321"/>
            <a:ext cx="1416473" cy="540160"/>
          </a:xfrm>
          <a:prstGeom prst="rect">
            <a:avLst/>
          </a:prstGeom>
          <a:noFill/>
        </p:spPr>
        <p:txBody>
          <a:bodyPr wrap="square" rtlCol="0" anchor="t"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marL="180975" indent="-180975" defTabSz="457200">
              <a:lnSpc>
                <a:spcPts val="800"/>
              </a:lnSpc>
              <a:buFont typeface="+mj-lt"/>
              <a:buAutoNum type="arabicPeriod"/>
            </a:pPr>
            <a:r>
              <a:rPr lang="th-TH" sz="700" b="0" dirty="0">
                <a:solidFill>
                  <a:srgbClr val="336600"/>
                </a:solidFill>
                <a:latin typeface="Tahoma" pitchFamily="34" charset="0"/>
                <a:ea typeface="Tahoma" pitchFamily="34" charset="0"/>
                <a:cs typeface="Tahoma" pitchFamily="34" charset="0"/>
              </a:rPr>
              <a:t>กฎหมายที่เกี่ยวข้องกับการ</a:t>
            </a:r>
            <a:r>
              <a:rPr lang="th-TH" sz="700" b="0" dirty="0" smtClean="0">
                <a:solidFill>
                  <a:srgbClr val="336600"/>
                </a:solidFill>
                <a:latin typeface="Tahoma" pitchFamily="34" charset="0"/>
                <a:ea typeface="Tahoma" pitchFamily="34" charset="0"/>
                <a:cs typeface="Tahoma" pitchFamily="34" charset="0"/>
              </a:rPr>
              <a:t>บริหารราชการ</a:t>
            </a:r>
            <a:r>
              <a:rPr lang="th-TH" sz="700" b="0" dirty="0">
                <a:solidFill>
                  <a:srgbClr val="336600"/>
                </a:solidFill>
                <a:latin typeface="Tahoma" pitchFamily="34" charset="0"/>
                <a:ea typeface="Tahoma" pitchFamily="34" charset="0"/>
                <a:cs typeface="Tahoma" pitchFamily="34" charset="0"/>
              </a:rPr>
              <a:t>แผ่นดินได้รับการแก้ไข</a:t>
            </a:r>
            <a:r>
              <a:rPr lang="th-TH" sz="700" b="0" dirty="0" smtClean="0">
                <a:solidFill>
                  <a:srgbClr val="336600"/>
                </a:solidFill>
                <a:latin typeface="Tahoma" pitchFamily="34" charset="0"/>
                <a:ea typeface="Tahoma" pitchFamily="34" charset="0"/>
                <a:cs typeface="Tahoma" pitchFamily="34" charset="0"/>
              </a:rPr>
              <a:t>ให้เป็นไป</a:t>
            </a:r>
            <a:r>
              <a:rPr lang="th-TH" sz="700" b="0" dirty="0">
                <a:solidFill>
                  <a:srgbClr val="336600"/>
                </a:solidFill>
                <a:latin typeface="Tahoma" pitchFamily="34" charset="0"/>
                <a:ea typeface="Tahoma" pitchFamily="34" charset="0"/>
                <a:cs typeface="Tahoma" pitchFamily="34" charset="0"/>
              </a:rPr>
              <a:t>ตามหลักสากล</a:t>
            </a:r>
          </a:p>
        </p:txBody>
      </p:sp>
      <p:sp>
        <p:nvSpPr>
          <p:cNvPr id="46" name="TextBox 40"/>
          <p:cNvSpPr txBox="1">
            <a:spLocks/>
          </p:cNvSpPr>
          <p:nvPr/>
        </p:nvSpPr>
        <p:spPr>
          <a:xfrm>
            <a:off x="6488568" y="6179347"/>
            <a:ext cx="1373169" cy="685255"/>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การทบทวน ปรับปรุง แก้ไข กฎหมายที่เกี่ยวข้องกับการบริหารราชการแผ่นดิน ทั้งหมด</a:t>
            </a:r>
          </a:p>
        </p:txBody>
      </p:sp>
      <p:sp>
        <p:nvSpPr>
          <p:cNvPr id="58" name="Right Arrow 57"/>
          <p:cNvSpPr/>
          <p:nvPr/>
        </p:nvSpPr>
        <p:spPr>
          <a:xfrm>
            <a:off x="1057300" y="6187541"/>
            <a:ext cx="205828" cy="252692"/>
          </a:xfrm>
          <a:prstGeom prst="rightArrow">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68" name="TextBox 40"/>
          <p:cNvSpPr txBox="1">
            <a:spLocks/>
          </p:cNvSpPr>
          <p:nvPr/>
        </p:nvSpPr>
        <p:spPr>
          <a:xfrm>
            <a:off x="5180809" y="6179347"/>
            <a:ext cx="1428268" cy="47944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การทบทวน ปรับปรุง แก้ไข กฎหมายที่เกี่ยวข้องกับการบริหารราชการแผ่นดิน เพิ่มขึ้นจากระยะที่ 2</a:t>
            </a:r>
          </a:p>
        </p:txBody>
      </p:sp>
      <p:sp>
        <p:nvSpPr>
          <p:cNvPr id="66" name="Slide Number Placeholder 1"/>
          <p:cNvSpPr>
            <a:spLocks noGrp="1"/>
          </p:cNvSpPr>
          <p:nvPr>
            <p:ph type="sldNum" sz="quarter" idx="12"/>
          </p:nvPr>
        </p:nvSpPr>
        <p:spPr>
          <a:xfrm>
            <a:off x="7103233" y="6582384"/>
            <a:ext cx="2057400" cy="365125"/>
          </a:xfrm>
        </p:spPr>
        <p:txBody>
          <a:bodyPr/>
          <a:lstStyle/>
          <a:p>
            <a:pPr>
              <a:defRPr/>
            </a:pPr>
            <a:fld id="{0556DCA6-0C46-423D-9F0B-1FB269782CB9}" type="slidenum">
              <a:rPr lang="th-TH" altLang="th-TH" smtClean="0"/>
              <a:pPr>
                <a:defRPr/>
              </a:pPr>
              <a:t>18</a:t>
            </a:fld>
            <a:endParaRPr lang="th-TH" altLang="th-TH" dirty="0"/>
          </a:p>
        </p:txBody>
      </p:sp>
      <p:pic>
        <p:nvPicPr>
          <p:cNvPr id="69" name="Picture 68"/>
          <p:cNvPicPr>
            <a:picLocks noChangeAspect="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523320" y="1223990"/>
            <a:ext cx="324000" cy="321944"/>
          </a:xfrm>
          <a:prstGeom prst="rect">
            <a:avLst/>
          </a:prstGeom>
        </p:spPr>
      </p:pic>
      <p:pic>
        <p:nvPicPr>
          <p:cNvPr id="2" name="Picture 1"/>
          <p:cNvPicPr>
            <a:picLocks noChangeAspect="1"/>
          </p:cNvPicPr>
          <p:nvPr/>
        </p:nvPicPr>
        <p:blipFill>
          <a:blip r:embed="rId5"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80339" y="1990568"/>
            <a:ext cx="360000" cy="360000"/>
          </a:xfrm>
          <a:prstGeom prst="rect">
            <a:avLst/>
          </a:prstGeom>
        </p:spPr>
      </p:pic>
      <p:pic>
        <p:nvPicPr>
          <p:cNvPr id="50" name="Picture 49"/>
          <p:cNvPicPr>
            <a:picLocks noChangeAspect="1"/>
          </p:cNvPicPr>
          <p:nvPr/>
        </p:nvPicPr>
        <p:blipFill>
          <a:blip r:embed="rId6" cstate="print">
            <a:duotone>
              <a:schemeClr val="bg2">
                <a:shade val="45000"/>
                <a:satMod val="135000"/>
              </a:schemeClr>
              <a:prstClr val="white"/>
            </a:duotone>
            <a:extLst>
              <a:ext uri="{BEBA8EAE-BF5A-486C-A8C5-ECC9F3942E4B}">
                <a14:imgProps xmlns:a14="http://schemas.microsoft.com/office/drawing/2010/main">
                  <a14:imgLayer r:embed="rId7">
                    <a14:imgEffect>
                      <a14:saturation sat="66000"/>
                    </a14:imgEffect>
                  </a14:imgLayer>
                </a14:imgProps>
              </a:ext>
              <a:ext uri="{28A0092B-C50C-407E-A947-70E740481C1C}">
                <a14:useLocalDpi xmlns:a14="http://schemas.microsoft.com/office/drawing/2010/main" val="0"/>
              </a:ext>
            </a:extLst>
          </a:blip>
          <a:stretch>
            <a:fillRect/>
          </a:stretch>
        </p:blipFill>
        <p:spPr>
          <a:xfrm>
            <a:off x="535220" y="2936447"/>
            <a:ext cx="396000" cy="396000"/>
          </a:xfrm>
          <a:prstGeom prst="rect">
            <a:avLst/>
          </a:prstGeom>
        </p:spPr>
      </p:pic>
      <p:pic>
        <p:nvPicPr>
          <p:cNvPr id="54" name="Picture 53"/>
          <p:cNvPicPr>
            <a:picLocks noChangeAspect="1"/>
          </p:cNvPicPr>
          <p:nvPr/>
        </p:nvPicPr>
        <p:blipFill>
          <a:blip r:embed="rId8" cstate="print">
            <a:duotone>
              <a:schemeClr val="bg2">
                <a:shade val="45000"/>
                <a:satMod val="135000"/>
              </a:schemeClr>
              <a:prstClr val="white"/>
            </a:duotone>
            <a:extLst>
              <a:ext uri="{BEBA8EAE-BF5A-486C-A8C5-ECC9F3942E4B}">
                <a14:imgProps xmlns:a14="http://schemas.microsoft.com/office/drawing/2010/main">
                  <a14:imgLayer r:embed="rId9">
                    <a14:imgEffect>
                      <a14:sharpenSoften amount="-25000"/>
                    </a14:imgEffect>
                  </a14:imgLayer>
                </a14:imgProps>
              </a:ext>
              <a:ext uri="{28A0092B-C50C-407E-A947-70E740481C1C}">
                <a14:useLocalDpi xmlns:a14="http://schemas.microsoft.com/office/drawing/2010/main" val="0"/>
              </a:ext>
            </a:extLst>
          </a:blip>
          <a:stretch>
            <a:fillRect/>
          </a:stretch>
        </p:blipFill>
        <p:spPr>
          <a:xfrm>
            <a:off x="481765" y="4353175"/>
            <a:ext cx="463144" cy="463144"/>
          </a:xfrm>
          <a:prstGeom prst="rect">
            <a:avLst/>
          </a:prstGeom>
        </p:spPr>
      </p:pic>
      <p:pic>
        <p:nvPicPr>
          <p:cNvPr id="73" name="Picture 72"/>
          <p:cNvPicPr>
            <a:picLocks noChangeAspect="1"/>
          </p:cNvPicPr>
          <p:nvPr/>
        </p:nvPicPr>
        <p:blipFill>
          <a:blip r:embed="rId10"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590269" y="6069730"/>
            <a:ext cx="379885" cy="360000"/>
          </a:xfrm>
          <a:prstGeom prst="rect">
            <a:avLst/>
          </a:prstGeom>
        </p:spPr>
      </p:pic>
      <p:pic>
        <p:nvPicPr>
          <p:cNvPr id="74" name="Picture 73"/>
          <p:cNvPicPr>
            <a:picLocks noChangeAspect="1"/>
          </p:cNvPicPr>
          <p:nvPr/>
        </p:nvPicPr>
        <p:blipFill>
          <a:blip r:embed="rId11" cstate="print">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val="0"/>
              </a:ext>
            </a:extLst>
          </a:blip>
          <a:stretch>
            <a:fillRect/>
          </a:stretch>
        </p:blipFill>
        <p:spPr>
          <a:xfrm>
            <a:off x="342962" y="5284382"/>
            <a:ext cx="615467" cy="375759"/>
          </a:xfrm>
          <a:prstGeom prst="rect">
            <a:avLst/>
          </a:prstGeom>
        </p:spPr>
      </p:pic>
      <p:sp>
        <p:nvSpPr>
          <p:cNvPr id="70" name="TextBox 40"/>
          <p:cNvSpPr txBox="1">
            <a:spLocks/>
          </p:cNvSpPr>
          <p:nvPr/>
        </p:nvSpPr>
        <p:spPr>
          <a:xfrm>
            <a:off x="5159677" y="4448356"/>
            <a:ext cx="1490355" cy="597210"/>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700"/>
              </a:lnSpc>
            </a:pPr>
            <a:r>
              <a:rPr lang="th-TH" sz="700" dirty="0">
                <a:solidFill>
                  <a:prstClr val="black"/>
                </a:solidFill>
              </a:rPr>
              <a:t>ขยายผลระบบที่ได้รับการพัฒนาในช่วงระยะ 2561-2564 ไปยังทุกส่วนของระบบราชการ</a:t>
            </a:r>
          </a:p>
          <a:p>
            <a:pPr>
              <a:lnSpc>
                <a:spcPts val="700"/>
              </a:lnSpc>
            </a:pPr>
            <a:r>
              <a:rPr lang="th-TH" sz="700" dirty="0">
                <a:solidFill>
                  <a:prstClr val="black"/>
                </a:solidFill>
              </a:rPr>
              <a:t>ระบบข้าราชการพลเรือนและการพัฒนาข้าราชการได้รับการปรับปรุงใหม่ให้สอดรับกับสถานการณ์ของประเทศ</a:t>
            </a:r>
          </a:p>
        </p:txBody>
      </p:sp>
      <p:sp>
        <p:nvSpPr>
          <p:cNvPr id="71" name="TextBox 40"/>
          <p:cNvSpPr txBox="1">
            <a:spLocks/>
          </p:cNvSpPr>
          <p:nvPr/>
        </p:nvSpPr>
        <p:spPr>
          <a:xfrm>
            <a:off x="6488568" y="4443848"/>
            <a:ext cx="1393979" cy="597210"/>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700"/>
              </a:lnSpc>
            </a:pPr>
            <a:r>
              <a:rPr lang="th-TH" sz="700" dirty="0">
                <a:solidFill>
                  <a:prstClr val="black"/>
                </a:solidFill>
              </a:rPr>
              <a:t>ปรับเข้าสู่ระบบข้าราชการพลเรือนและการพัฒนาข้าราชการแนวใหม่อย่างเต็มรูปแบบ</a:t>
            </a:r>
          </a:p>
        </p:txBody>
      </p:sp>
      <p:sp>
        <p:nvSpPr>
          <p:cNvPr id="72" name="TextBox 40"/>
          <p:cNvSpPr txBox="1">
            <a:spLocks/>
          </p:cNvSpPr>
          <p:nvPr/>
        </p:nvSpPr>
        <p:spPr>
          <a:xfrm>
            <a:off x="6512318" y="5222971"/>
            <a:ext cx="1393979" cy="850705"/>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การขับเคลื่อนแนวทางการดำเนินการเสริมสร้างความ</a:t>
            </a:r>
            <a:br>
              <a:rPr lang="th-TH" sz="700" dirty="0">
                <a:solidFill>
                  <a:prstClr val="black"/>
                </a:solidFill>
              </a:rPr>
            </a:br>
            <a:r>
              <a:rPr lang="th-TH" sz="700" dirty="0">
                <a:solidFill>
                  <a:prstClr val="black"/>
                </a:solidFill>
              </a:rPr>
              <a:t>ซื่อสัตย์สุจริตของประเทศ </a:t>
            </a:r>
            <a:br>
              <a:rPr lang="th-TH" sz="700" dirty="0">
                <a:solidFill>
                  <a:prstClr val="black"/>
                </a:solidFill>
              </a:rPr>
            </a:br>
            <a:r>
              <a:rPr lang="th-TH" sz="700" dirty="0">
                <a:solidFill>
                  <a:prstClr val="black"/>
                </a:solidFill>
              </a:rPr>
              <a:t>(กรอบ </a:t>
            </a:r>
            <a:r>
              <a:rPr lang="en-US" sz="700" dirty="0">
                <a:solidFill>
                  <a:prstClr val="black"/>
                </a:solidFill>
              </a:rPr>
              <a:t>OECD) </a:t>
            </a:r>
            <a:r>
              <a:rPr lang="th-TH" sz="700" dirty="0">
                <a:solidFill>
                  <a:prstClr val="black"/>
                </a:solidFill>
              </a:rPr>
              <a:t>ขยายผลครบทุกหน่วยงานภาครัฐ</a:t>
            </a:r>
          </a:p>
        </p:txBody>
      </p:sp>
      <p:sp>
        <p:nvSpPr>
          <p:cNvPr id="75" name="TextBox 40"/>
          <p:cNvSpPr txBox="1">
            <a:spLocks/>
          </p:cNvSpPr>
          <p:nvPr/>
        </p:nvSpPr>
        <p:spPr>
          <a:xfrm>
            <a:off x="5159678" y="2888911"/>
            <a:ext cx="1490353" cy="122792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ข้อเสนอในการพัฒนาและยกระดับระบบการบริหารงานแบบบูรณาการให้สอดรับกับสภาพแวดล้อมและสถานการณ์ของโลกและของประเทศที่เปลี่ยนแปลงไป</a:t>
            </a:r>
          </a:p>
          <a:p>
            <a:pPr>
              <a:lnSpc>
                <a:spcPts val="800"/>
              </a:lnSpc>
            </a:pPr>
            <a:r>
              <a:rPr lang="th-TH" sz="700" dirty="0">
                <a:solidFill>
                  <a:prstClr val="black"/>
                </a:solidFill>
              </a:rPr>
              <a:t>การติดตาม ตรวจสอบ และประเมินผลกระทบโครงการ (</a:t>
            </a:r>
            <a:r>
              <a:rPr lang="en-US" sz="700" dirty="0">
                <a:solidFill>
                  <a:prstClr val="black"/>
                </a:solidFill>
              </a:rPr>
              <a:t>impact evaluation)</a:t>
            </a:r>
          </a:p>
          <a:p>
            <a:pPr>
              <a:lnSpc>
                <a:spcPts val="800"/>
              </a:lnSpc>
            </a:pPr>
            <a:r>
              <a:rPr lang="th-TH" sz="700" dirty="0">
                <a:solidFill>
                  <a:prstClr val="black"/>
                </a:solidFill>
              </a:rPr>
              <a:t>ขยายผลการจัดความสัมพันธ์ระหว่างส่วนกลาง ส่วนภูมิภาค ส่วนท้องถิ่น ไปสู่การปฏิบัติ ให้ครบถ้วน</a:t>
            </a:r>
          </a:p>
          <a:p>
            <a:pPr>
              <a:lnSpc>
                <a:spcPts val="800"/>
              </a:lnSpc>
            </a:pPr>
            <a:endParaRPr lang="en-US" sz="700" dirty="0">
              <a:solidFill>
                <a:prstClr val="black"/>
              </a:solidFill>
            </a:endParaRPr>
          </a:p>
        </p:txBody>
      </p:sp>
      <p:sp>
        <p:nvSpPr>
          <p:cNvPr id="77" name="TextBox 40"/>
          <p:cNvSpPr txBox="1">
            <a:spLocks/>
          </p:cNvSpPr>
          <p:nvPr/>
        </p:nvSpPr>
        <p:spPr>
          <a:xfrm>
            <a:off x="6488568" y="2885368"/>
            <a:ext cx="1465230" cy="122792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ผลักดันข้อเสนอในการ</a:t>
            </a:r>
            <a:r>
              <a:rPr lang="th-TH" sz="700" dirty="0" smtClean="0">
                <a:solidFill>
                  <a:prstClr val="black"/>
                </a:solidFill>
              </a:rPr>
              <a:t>พัฒนา</a:t>
            </a:r>
            <a:br>
              <a:rPr lang="th-TH" sz="700" dirty="0" smtClean="0">
                <a:solidFill>
                  <a:prstClr val="black"/>
                </a:solidFill>
              </a:rPr>
            </a:br>
            <a:r>
              <a:rPr lang="th-TH" sz="700" dirty="0" smtClean="0">
                <a:solidFill>
                  <a:prstClr val="black"/>
                </a:solidFill>
              </a:rPr>
              <a:t>และ</a:t>
            </a:r>
            <a:r>
              <a:rPr lang="th-TH" sz="700" dirty="0">
                <a:solidFill>
                  <a:prstClr val="black"/>
                </a:solidFill>
              </a:rPr>
              <a:t>ยกระดับระบบการบริหารงานแบบบูรณาการใหม่สู่การปฏิบัติ</a:t>
            </a:r>
          </a:p>
          <a:p>
            <a:pPr>
              <a:lnSpc>
                <a:spcPts val="800"/>
              </a:lnSpc>
            </a:pPr>
            <a:r>
              <a:rPr lang="th-TH" sz="700" dirty="0">
                <a:solidFill>
                  <a:prstClr val="black"/>
                </a:solidFill>
              </a:rPr>
              <a:t>การติดตาม ตรวจสอบ และประเมินผลกระทบโครงการ (</a:t>
            </a:r>
            <a:r>
              <a:rPr lang="en-US" sz="700" dirty="0">
                <a:solidFill>
                  <a:prstClr val="black"/>
                </a:solidFill>
              </a:rPr>
              <a:t>impact evaluation)</a:t>
            </a:r>
          </a:p>
          <a:p>
            <a:pPr>
              <a:lnSpc>
                <a:spcPts val="800"/>
              </a:lnSpc>
            </a:pPr>
            <a:r>
              <a:rPr lang="th-TH" sz="700" dirty="0">
                <a:solidFill>
                  <a:prstClr val="black"/>
                </a:solidFill>
              </a:rPr>
              <a:t>ทบทวนสถานการณ์การจัดความสัมพันธ์ระหว่างส่วนกลาง ส่วนภูมิภาค ส่วนท้องถิ่น เพื่อจัดทำข้อเสนอใหม่</a:t>
            </a:r>
          </a:p>
        </p:txBody>
      </p:sp>
      <p:sp>
        <p:nvSpPr>
          <p:cNvPr id="83" name="TextBox 40"/>
          <p:cNvSpPr txBox="1">
            <a:spLocks/>
          </p:cNvSpPr>
          <p:nvPr/>
        </p:nvSpPr>
        <p:spPr>
          <a:xfrm>
            <a:off x="3531939" y="6209679"/>
            <a:ext cx="1398590" cy="479443"/>
          </a:xfrm>
          <a:prstGeom prst="rect">
            <a:avLst/>
          </a:prstGeom>
          <a:noFill/>
        </p:spPr>
        <p:txBody>
          <a:bodyPr wrap="square" rtlCol="0" anchor="t" anchorCtr="0">
            <a:noAutofit/>
          </a:bodyPr>
          <a:lstStyle>
            <a:defPPr>
              <a:defRPr lang="th-TH"/>
            </a:defPPr>
            <a:lvl1pPr marL="85725" indent="-85725" defTabSz="457200">
              <a:lnSpc>
                <a:spcPts val="900"/>
              </a:lnSpc>
              <a:buClr>
                <a:srgbClr val="002060"/>
              </a:buClr>
              <a:buFont typeface="Wingdings" panose="05000000000000000000" pitchFamily="2" charset="2"/>
              <a:buChar char="§"/>
              <a:defRPr sz="750" b="0">
                <a:latin typeface="Tahoma" pitchFamily="34" charset="0"/>
                <a:ea typeface="Tahoma" pitchFamily="34" charset="0"/>
                <a:cs typeface="Tahoma" pitchFamily="34" charset="0"/>
              </a:defRPr>
            </a:lvl1pPr>
          </a:lstStyle>
          <a:p>
            <a:pPr>
              <a:lnSpc>
                <a:spcPts val="800"/>
              </a:lnSpc>
            </a:pPr>
            <a:r>
              <a:rPr lang="th-TH" sz="700" dirty="0">
                <a:solidFill>
                  <a:prstClr val="black"/>
                </a:solidFill>
              </a:rPr>
              <a:t>การทบทวน ปรับปรุง แก้ไข กฎหมายที่เกี่ยวข้องกับการบริหารราชการแผ่นดิน บางส่วน</a:t>
            </a:r>
          </a:p>
        </p:txBody>
      </p:sp>
      <p:sp>
        <p:nvSpPr>
          <p:cNvPr id="78" name="Rectangle 77"/>
          <p:cNvSpPr/>
          <p:nvPr/>
        </p:nvSpPr>
        <p:spPr>
          <a:xfrm>
            <a:off x="3113146" y="686601"/>
            <a:ext cx="2872902" cy="261610"/>
          </a:xfrm>
          <a:prstGeom prst="rect">
            <a:avLst/>
          </a:prstGeom>
        </p:spPr>
        <p:txBody>
          <a:bodyPr wrap="none">
            <a:spAutoFit/>
          </a:bodyPr>
          <a:lstStyle/>
          <a:p>
            <a:r>
              <a:rPr lang="th-TH" sz="11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ผลงานสำคัญ</a:t>
            </a:r>
            <a:r>
              <a:rPr lang="en-US" sz="1100" b="1" dirty="0" smtClean="0">
                <a:solidFill>
                  <a:srgbClr val="C00000"/>
                </a:solidFill>
                <a:latin typeface="Tahoma" panose="020B0604030504040204" pitchFamily="34" charset="0"/>
                <a:ea typeface="Tahoma" panose="020B0604030504040204" pitchFamily="34" charset="0"/>
                <a:cs typeface="Tahoma" panose="020B0604030504040204" pitchFamily="34" charset="0"/>
              </a:rPr>
              <a:t> (Key deliverable outputs)</a:t>
            </a:r>
            <a:endParaRPr lang="th-TH" sz="1100" b="1" dirty="0">
              <a:solidFill>
                <a:srgbClr val="C00000"/>
              </a:solidFill>
            </a:endParaRPr>
          </a:p>
        </p:txBody>
      </p:sp>
      <p:grpSp>
        <p:nvGrpSpPr>
          <p:cNvPr id="79" name="Group 78"/>
          <p:cNvGrpSpPr/>
          <p:nvPr/>
        </p:nvGrpSpPr>
        <p:grpSpPr>
          <a:xfrm>
            <a:off x="99300" y="262770"/>
            <a:ext cx="9049698" cy="406906"/>
            <a:chOff x="52685" y="297274"/>
            <a:chExt cx="9144014" cy="406906"/>
          </a:xfrm>
        </p:grpSpPr>
        <p:sp>
          <p:nvSpPr>
            <p:cNvPr id="80" name="Rectangle 79"/>
            <p:cNvSpPr/>
            <p:nvPr/>
          </p:nvSpPr>
          <p:spPr>
            <a:xfrm>
              <a:off x="52685" y="297274"/>
              <a:ext cx="9144014" cy="406906"/>
            </a:xfrm>
            <a:prstGeom prst="rect">
              <a:avLst/>
            </a:prstGeom>
          </p:spPr>
          <p:txBody>
            <a:bodyPr wrap="square">
              <a:spAutoFit/>
            </a:bodyPr>
            <a:lstStyle/>
            <a:p>
              <a:pPr algn="ctr">
                <a:lnSpc>
                  <a:spcPct val="120000"/>
                </a:lnSpc>
                <a:defRPr/>
              </a:pPr>
              <a:r>
                <a:rPr lang="en-US" sz="900" dirty="0" smtClean="0">
                  <a:solidFill>
                    <a:srgbClr val="EEECE1">
                      <a:lumMod val="10000"/>
                    </a:srgbClr>
                  </a:solidFill>
                  <a:latin typeface="Tahoma" pitchFamily="34" charset="0"/>
                  <a:ea typeface="Tahoma" pitchFamily="34" charset="0"/>
                  <a:cs typeface="Tahoma" pitchFamily="34" charset="0"/>
                </a:rPr>
                <a:t>                  </a:t>
              </a:r>
              <a:r>
                <a:rPr lang="th-TH" sz="900" dirty="0" smtClean="0">
                  <a:solidFill>
                    <a:srgbClr val="EEECE1">
                      <a:lumMod val="10000"/>
                    </a:srgbClr>
                  </a:solidFill>
                  <a:latin typeface="Tahoma" pitchFamily="34" charset="0"/>
                  <a:ea typeface="Tahoma" pitchFamily="34" charset="0"/>
                  <a:cs typeface="Tahoma" pitchFamily="34" charset="0"/>
                </a:rPr>
                <a:t>“</a:t>
              </a:r>
              <a:r>
                <a:rPr lang="th-TH" sz="900" dirty="0">
                  <a:solidFill>
                    <a:srgbClr val="EEECE1">
                      <a:lumMod val="10000"/>
                    </a:srgbClr>
                  </a:solidFill>
                  <a:latin typeface="Tahoma" pitchFamily="34" charset="0"/>
                  <a:ea typeface="Tahoma" pitchFamily="34" charset="0"/>
                  <a:cs typeface="Tahoma" pitchFamily="34" charset="0"/>
                </a:rPr>
                <a:t>ขับเคลื่อนการ</a:t>
              </a:r>
              <a:r>
                <a:rPr lang="th-TH" sz="900" dirty="0" smtClean="0">
                  <a:solidFill>
                    <a:srgbClr val="EEECE1">
                      <a:lumMod val="10000"/>
                    </a:srgbClr>
                  </a:solidFill>
                  <a:latin typeface="Tahoma" pitchFamily="34" charset="0"/>
                  <a:ea typeface="Tahoma" pitchFamily="34" charset="0"/>
                  <a:cs typeface="Tahoma" pitchFamily="34" charset="0"/>
                </a:rPr>
                <a:t>พัฒนาระบบ</a:t>
              </a:r>
              <a:r>
                <a:rPr lang="th-TH" sz="900" dirty="0">
                  <a:solidFill>
                    <a:srgbClr val="EEECE1">
                      <a:lumMod val="10000"/>
                    </a:srgbClr>
                  </a:solidFill>
                  <a:latin typeface="Tahoma" pitchFamily="34" charset="0"/>
                  <a:ea typeface="Tahoma" pitchFamily="34" charset="0"/>
                  <a:cs typeface="Tahoma" pitchFamily="34" charset="0"/>
                </a:rPr>
                <a:t>ราชการให้เป็นไป</a:t>
              </a:r>
              <a:r>
                <a:rPr lang="th-TH" sz="900" dirty="0" smtClean="0">
                  <a:solidFill>
                    <a:srgbClr val="EEECE1">
                      <a:lumMod val="10000"/>
                    </a:srgbClr>
                  </a:solidFill>
                  <a:latin typeface="Tahoma" pitchFamily="34" charset="0"/>
                  <a:ea typeface="Tahoma" pitchFamily="34" charset="0"/>
                  <a:cs typeface="Tahoma" pitchFamily="34" charset="0"/>
                </a:rPr>
                <a:t>ตามหลัก</a:t>
              </a:r>
              <a:r>
                <a:rPr lang="th-TH" sz="900" dirty="0">
                  <a:solidFill>
                    <a:srgbClr val="EEECE1">
                      <a:lumMod val="10000"/>
                    </a:srgbClr>
                  </a:solidFill>
                  <a:latin typeface="Tahoma" pitchFamily="34" charset="0"/>
                  <a:ea typeface="Tahoma" pitchFamily="34" charset="0"/>
                  <a:cs typeface="Tahoma" pitchFamily="34" charset="0"/>
                </a:rPr>
                <a:t>ธรรมาภิบาลของการบริหารกิจการบ้านเมืองที่</a:t>
              </a:r>
              <a:r>
                <a:rPr lang="th-TH" sz="900" dirty="0" smtClean="0">
                  <a:solidFill>
                    <a:srgbClr val="EEECE1">
                      <a:lumMod val="10000"/>
                    </a:srgbClr>
                  </a:solidFill>
                  <a:latin typeface="Tahoma" pitchFamily="34" charset="0"/>
                  <a:ea typeface="Tahoma" pitchFamily="34" charset="0"/>
                  <a:cs typeface="Tahoma" pitchFamily="34" charset="0"/>
                </a:rPr>
                <a:t>ดี</a:t>
              </a:r>
              <a:br>
                <a:rPr lang="th-TH" sz="900" dirty="0" smtClean="0">
                  <a:solidFill>
                    <a:srgbClr val="EEECE1">
                      <a:lumMod val="10000"/>
                    </a:srgbClr>
                  </a:solidFill>
                  <a:latin typeface="Tahoma" pitchFamily="34" charset="0"/>
                  <a:ea typeface="Tahoma" pitchFamily="34" charset="0"/>
                  <a:cs typeface="Tahoma" pitchFamily="34" charset="0"/>
                </a:rPr>
              </a:br>
              <a:r>
                <a:rPr lang="en-US" sz="900" dirty="0" smtClean="0">
                  <a:solidFill>
                    <a:srgbClr val="EEECE1">
                      <a:lumMod val="10000"/>
                    </a:srgbClr>
                  </a:solidFill>
                  <a:latin typeface="Tahoma" pitchFamily="34" charset="0"/>
                  <a:ea typeface="Tahoma" pitchFamily="34" charset="0"/>
                  <a:cs typeface="Tahoma" pitchFamily="34" charset="0"/>
                </a:rPr>
                <a:t>                      </a:t>
              </a:r>
              <a:r>
                <a:rPr lang="th-TH" sz="900" dirty="0" smtClean="0">
                  <a:solidFill>
                    <a:srgbClr val="EEECE1">
                      <a:lumMod val="10000"/>
                    </a:srgbClr>
                  </a:solidFill>
                  <a:latin typeface="Tahoma" pitchFamily="34" charset="0"/>
                  <a:ea typeface="Tahoma" pitchFamily="34" charset="0"/>
                  <a:cs typeface="Tahoma" pitchFamily="34" charset="0"/>
                </a:rPr>
                <a:t>อย่างต่อเนื่องและ</a:t>
              </a:r>
              <a:r>
                <a:rPr lang="th-TH" sz="900" dirty="0">
                  <a:solidFill>
                    <a:srgbClr val="EEECE1">
                      <a:lumMod val="10000"/>
                    </a:srgbClr>
                  </a:solidFill>
                  <a:latin typeface="Tahoma" pitchFamily="34" charset="0"/>
                  <a:ea typeface="Tahoma" pitchFamily="34" charset="0"/>
                  <a:cs typeface="Tahoma" pitchFamily="34" charset="0"/>
                </a:rPr>
                <a:t>บังเกิดผลอย่างเป็นรูปธรรม เพื่อเป็นกลไกผลักดันการพัฒนาประเทศ”</a:t>
              </a:r>
            </a:p>
          </p:txBody>
        </p:sp>
        <p:sp>
          <p:nvSpPr>
            <p:cNvPr id="82" name="Rectangle 81"/>
            <p:cNvSpPr/>
            <p:nvPr/>
          </p:nvSpPr>
          <p:spPr>
            <a:xfrm>
              <a:off x="957238" y="328051"/>
              <a:ext cx="1701887" cy="369332"/>
            </a:xfrm>
            <a:prstGeom prst="rect">
              <a:avLst/>
            </a:prstGeom>
          </p:spPr>
          <p:txBody>
            <a:bodyPr wrap="square">
              <a:spAutoFit/>
            </a:bodyPr>
            <a:lstStyle/>
            <a:p>
              <a:pPr algn="ctr"/>
              <a:r>
                <a:rPr lang="th-TH" sz="900" b="1" dirty="0" smtClean="0">
                  <a:solidFill>
                    <a:srgbClr val="EEECE1">
                      <a:lumMod val="10000"/>
                    </a:srgbClr>
                  </a:solidFill>
                  <a:latin typeface="Tahoma" pitchFamily="34" charset="0"/>
                  <a:ea typeface="Tahoma" pitchFamily="34" charset="0"/>
                  <a:cs typeface="Tahoma" pitchFamily="34" charset="0"/>
                </a:rPr>
                <a:t>วิสัยทัศน์</a:t>
              </a:r>
            </a:p>
            <a:p>
              <a:pPr algn="ctr"/>
              <a:r>
                <a:rPr lang="th-TH" sz="900" dirty="0" smtClean="0">
                  <a:solidFill>
                    <a:srgbClr val="EEECE1">
                      <a:lumMod val="10000"/>
                    </a:srgbClr>
                  </a:solidFill>
                  <a:latin typeface="Tahoma" pitchFamily="34" charset="0"/>
                  <a:ea typeface="Tahoma" pitchFamily="34" charset="0"/>
                  <a:cs typeface="Tahoma" pitchFamily="34" charset="0"/>
                </a:rPr>
                <a:t>สำนักงาน </a:t>
              </a:r>
              <a:r>
                <a:rPr lang="th-TH" sz="900" dirty="0" err="1" smtClean="0">
                  <a:solidFill>
                    <a:srgbClr val="EEECE1">
                      <a:lumMod val="10000"/>
                    </a:srgbClr>
                  </a:solidFill>
                  <a:latin typeface="Tahoma" pitchFamily="34" charset="0"/>
                  <a:ea typeface="Tahoma" pitchFamily="34" charset="0"/>
                  <a:cs typeface="Tahoma" pitchFamily="34" charset="0"/>
                </a:rPr>
                <a:t>ก.พ.ร</a:t>
              </a:r>
              <a:r>
                <a:rPr lang="th-TH" sz="900" dirty="0" smtClean="0">
                  <a:solidFill>
                    <a:srgbClr val="EEECE1">
                      <a:lumMod val="10000"/>
                    </a:srgbClr>
                  </a:solidFill>
                  <a:latin typeface="Tahoma" pitchFamily="34" charset="0"/>
                  <a:ea typeface="Tahoma" pitchFamily="34" charset="0"/>
                  <a:cs typeface="Tahoma" pitchFamily="34" charset="0"/>
                </a:rPr>
                <a:t>. </a:t>
              </a:r>
              <a:endParaRPr lang="en-US" sz="900" dirty="0">
                <a:solidFill>
                  <a:srgbClr val="EEECE1">
                    <a:lumMod val="10000"/>
                  </a:srgbClr>
                </a:solidFill>
                <a:latin typeface="Tahoma" pitchFamily="34" charset="0"/>
                <a:ea typeface="Tahoma" pitchFamily="34" charset="0"/>
                <a:cs typeface="Tahoma" pitchFamily="34" charset="0"/>
              </a:endParaRPr>
            </a:p>
          </p:txBody>
        </p:sp>
      </p:grpSp>
      <p:sp>
        <p:nvSpPr>
          <p:cNvPr id="84" name="Rectangle 83"/>
          <p:cNvSpPr/>
          <p:nvPr/>
        </p:nvSpPr>
        <p:spPr>
          <a:xfrm>
            <a:off x="0" y="1550248"/>
            <a:ext cx="1086444" cy="374461"/>
          </a:xfrm>
          <a:prstGeom prst="rect">
            <a:avLst/>
          </a:prstGeom>
        </p:spPr>
        <p:txBody>
          <a:bodyPr wrap="square">
            <a:spAutoFit/>
          </a:bodyPr>
          <a:lstStyle/>
          <a:p>
            <a:pPr algn="r">
              <a:lnSpc>
                <a:spcPts val="1100"/>
              </a:lnSpc>
              <a:defRPr/>
            </a:pPr>
            <a:r>
              <a:rPr lang="en-US" sz="8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1.</a:t>
            </a: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ด้านการ</a:t>
            </a:r>
            <a:r>
              <a:rPr lang="th-TH" sz="800" b="1" dirty="0">
                <a:solidFill>
                  <a:srgbClr val="336600"/>
                </a:solidFill>
                <a:latin typeface="Tahoma" panose="020B0604030504040204" pitchFamily="34" charset="0"/>
                <a:ea typeface="Tahoma" panose="020B0604030504040204" pitchFamily="34" charset="0"/>
                <a:cs typeface="Tahoma" panose="020B0604030504040204" pitchFamily="34" charset="0"/>
              </a:rPr>
              <a:t>ให้บริการ</a:t>
            </a: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ประชาชน</a:t>
            </a:r>
            <a:endParaRPr lang="th-TH" sz="800" b="1" dirty="0">
              <a:solidFill>
                <a:srgbClr val="336600"/>
              </a:solidFill>
              <a:latin typeface="Tahoma" panose="020B0604030504040204" pitchFamily="34" charset="0"/>
              <a:ea typeface="Tahoma" panose="020B0604030504040204" pitchFamily="34" charset="0"/>
              <a:cs typeface="Tahoma" panose="020B0604030504040204" pitchFamily="34" charset="0"/>
            </a:endParaRPr>
          </a:p>
        </p:txBody>
      </p:sp>
      <p:sp>
        <p:nvSpPr>
          <p:cNvPr id="85" name="Rectangle 84"/>
          <p:cNvSpPr/>
          <p:nvPr/>
        </p:nvSpPr>
        <p:spPr>
          <a:xfrm>
            <a:off x="0" y="2343086"/>
            <a:ext cx="1070932" cy="338554"/>
          </a:xfrm>
          <a:prstGeom prst="rect">
            <a:avLst/>
          </a:prstGeom>
        </p:spPr>
        <p:txBody>
          <a:bodyPr wrap="square">
            <a:spAutoFit/>
          </a:bodyPr>
          <a:lstStyle/>
          <a:p>
            <a:pPr algn="r"/>
            <a:r>
              <a:rPr lang="en-US" sz="8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2.</a:t>
            </a: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ด้านโครงสร้าง</a:t>
            </a:r>
            <a:b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b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หน่วยงานภาครัฐ</a:t>
            </a:r>
            <a:endParaRPr lang="th-TH" sz="1400" b="1" dirty="0">
              <a:solidFill>
                <a:srgbClr val="336600"/>
              </a:solidFill>
            </a:endParaRPr>
          </a:p>
        </p:txBody>
      </p:sp>
      <p:sp>
        <p:nvSpPr>
          <p:cNvPr id="86" name="Rectangle 85"/>
          <p:cNvSpPr/>
          <p:nvPr/>
        </p:nvSpPr>
        <p:spPr>
          <a:xfrm>
            <a:off x="0" y="3338642"/>
            <a:ext cx="1035314" cy="461665"/>
          </a:xfrm>
          <a:prstGeom prst="rect">
            <a:avLst/>
          </a:prstGeom>
        </p:spPr>
        <p:txBody>
          <a:bodyPr wrap="square">
            <a:spAutoFit/>
          </a:bodyPr>
          <a:lstStyle/>
          <a:p>
            <a:pPr algn="r">
              <a:defRPr/>
            </a:pPr>
            <a:r>
              <a:rPr lang="en-US" sz="800" b="1" dirty="0" smtClean="0">
                <a:solidFill>
                  <a:srgbClr val="FF0000"/>
                </a:solidFill>
                <a:latin typeface="Tahoma" panose="020B0604030504040204" pitchFamily="34" charset="0"/>
                <a:ea typeface="Tahoma" panose="020B0604030504040204" pitchFamily="34" charset="0"/>
                <a:cs typeface="Tahoma" panose="020B0604030504040204" pitchFamily="34" charset="0"/>
              </a:rPr>
              <a:t>3.</a:t>
            </a: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ด้านการบริหาร</a:t>
            </a:r>
            <a:r>
              <a:rPr lang="th-TH" sz="800" b="1" dirty="0">
                <a:solidFill>
                  <a:srgbClr val="336600"/>
                </a:solidFill>
                <a:latin typeface="Tahoma" panose="020B0604030504040204" pitchFamily="34" charset="0"/>
                <a:ea typeface="Tahoma" panose="020B0604030504040204" pitchFamily="34" charset="0"/>
                <a:cs typeface="Tahoma" panose="020B0604030504040204" pitchFamily="34" charset="0"/>
              </a:rPr>
              <a:t>ราชการ</a:t>
            </a: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แบบ</a:t>
            </a:r>
            <a:b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br>
            <a:r>
              <a:rPr lang="th-TH" sz="800" b="1" dirty="0" smtClean="0">
                <a:solidFill>
                  <a:srgbClr val="336600"/>
                </a:solidFill>
                <a:latin typeface="Tahoma" panose="020B0604030504040204" pitchFamily="34" charset="0"/>
                <a:ea typeface="Tahoma" panose="020B0604030504040204" pitchFamily="34" charset="0"/>
                <a:cs typeface="Tahoma" panose="020B0604030504040204" pitchFamily="34" charset="0"/>
              </a:rPr>
              <a:t>บูรณา</a:t>
            </a:r>
            <a:r>
              <a:rPr lang="th-TH" sz="800" b="1" dirty="0">
                <a:solidFill>
                  <a:srgbClr val="336600"/>
                </a:solidFill>
                <a:latin typeface="Tahoma" panose="020B0604030504040204" pitchFamily="34" charset="0"/>
                <a:ea typeface="Tahoma" panose="020B0604030504040204" pitchFamily="34" charset="0"/>
                <a:cs typeface="Tahoma" panose="020B0604030504040204" pitchFamily="34" charset="0"/>
              </a:rPr>
              <a:t>การ</a:t>
            </a:r>
          </a:p>
        </p:txBody>
      </p:sp>
      <p:sp>
        <p:nvSpPr>
          <p:cNvPr id="87" name="Rectangle 86"/>
          <p:cNvSpPr/>
          <p:nvPr/>
        </p:nvSpPr>
        <p:spPr>
          <a:xfrm>
            <a:off x="0" y="4743410"/>
            <a:ext cx="1035302" cy="338554"/>
          </a:xfrm>
          <a:prstGeom prst="rect">
            <a:avLst/>
          </a:prstGeom>
        </p:spPr>
        <p:txBody>
          <a:bodyPr wrap="square">
            <a:spAutoFit/>
          </a:bodyPr>
          <a:lstStyle/>
          <a:p>
            <a:pPr marL="177800" indent="-177800" algn="r"/>
            <a:r>
              <a:rPr lang="en-US" sz="800" b="1" dirty="0" smtClean="0">
                <a:solidFill>
                  <a:srgbClr val="FF0000"/>
                </a:solidFill>
                <a:latin typeface="Tahoma" pitchFamily="34" charset="0"/>
                <a:ea typeface="Tahoma" pitchFamily="34" charset="0"/>
                <a:cs typeface="Tahoma" pitchFamily="34" charset="0"/>
              </a:rPr>
              <a:t>4.</a:t>
            </a:r>
            <a:r>
              <a:rPr lang="th-TH" sz="800" b="1" dirty="0" smtClean="0">
                <a:solidFill>
                  <a:srgbClr val="336600"/>
                </a:solidFill>
                <a:latin typeface="Tahoma" pitchFamily="34" charset="0"/>
                <a:ea typeface="Tahoma" pitchFamily="34" charset="0"/>
                <a:cs typeface="Tahoma" pitchFamily="34" charset="0"/>
              </a:rPr>
              <a:t>ด้านกำลังคน</a:t>
            </a:r>
            <a:br>
              <a:rPr lang="th-TH" sz="800" b="1" dirty="0" smtClean="0">
                <a:solidFill>
                  <a:srgbClr val="336600"/>
                </a:solidFill>
                <a:latin typeface="Tahoma" pitchFamily="34" charset="0"/>
                <a:ea typeface="Tahoma" pitchFamily="34" charset="0"/>
                <a:cs typeface="Tahoma" pitchFamily="34" charset="0"/>
              </a:rPr>
            </a:br>
            <a:r>
              <a:rPr lang="th-TH" sz="800" b="1" dirty="0" smtClean="0">
                <a:solidFill>
                  <a:srgbClr val="336600"/>
                </a:solidFill>
                <a:latin typeface="Tahoma" pitchFamily="34" charset="0"/>
                <a:ea typeface="Tahoma" pitchFamily="34" charset="0"/>
                <a:cs typeface="Tahoma" pitchFamily="34" charset="0"/>
              </a:rPr>
              <a:t>ภาครัฐ</a:t>
            </a:r>
            <a:endParaRPr lang="th-TH" sz="800" b="1" dirty="0">
              <a:solidFill>
                <a:srgbClr val="336600"/>
              </a:solidFill>
              <a:latin typeface="Tahoma" pitchFamily="34" charset="0"/>
              <a:ea typeface="Tahoma" pitchFamily="34" charset="0"/>
              <a:cs typeface="Tahoma" pitchFamily="34" charset="0"/>
            </a:endParaRPr>
          </a:p>
        </p:txBody>
      </p:sp>
      <p:sp>
        <p:nvSpPr>
          <p:cNvPr id="88" name="Rectangle 87"/>
          <p:cNvSpPr/>
          <p:nvPr/>
        </p:nvSpPr>
        <p:spPr>
          <a:xfrm>
            <a:off x="0" y="5602287"/>
            <a:ext cx="1035315" cy="461665"/>
          </a:xfrm>
          <a:prstGeom prst="rect">
            <a:avLst/>
          </a:prstGeom>
        </p:spPr>
        <p:txBody>
          <a:bodyPr wrap="square">
            <a:spAutoFit/>
          </a:bodyPr>
          <a:lstStyle/>
          <a:p>
            <a:pPr algn="r"/>
            <a:r>
              <a:rPr lang="en-US" sz="800" b="1" dirty="0" smtClean="0">
                <a:solidFill>
                  <a:srgbClr val="FF0000"/>
                </a:solidFill>
                <a:latin typeface="Tahoma" pitchFamily="34" charset="0"/>
                <a:ea typeface="Tahoma" pitchFamily="34" charset="0"/>
                <a:cs typeface="Tahoma" pitchFamily="34" charset="0"/>
              </a:rPr>
              <a:t>5.</a:t>
            </a:r>
            <a:r>
              <a:rPr lang="th-TH" sz="800" b="1" dirty="0" smtClean="0">
                <a:solidFill>
                  <a:srgbClr val="336600"/>
                </a:solidFill>
                <a:latin typeface="Tahoma" pitchFamily="34" charset="0"/>
                <a:ea typeface="Tahoma" pitchFamily="34" charset="0"/>
                <a:cs typeface="Tahoma" pitchFamily="34" charset="0"/>
              </a:rPr>
              <a:t>ด้านการต่อต้าน</a:t>
            </a:r>
            <a:br>
              <a:rPr lang="th-TH" sz="800" b="1" dirty="0" smtClean="0">
                <a:solidFill>
                  <a:srgbClr val="336600"/>
                </a:solidFill>
                <a:latin typeface="Tahoma" pitchFamily="34" charset="0"/>
                <a:ea typeface="Tahoma" pitchFamily="34" charset="0"/>
                <a:cs typeface="Tahoma" pitchFamily="34" charset="0"/>
              </a:rPr>
            </a:br>
            <a:r>
              <a:rPr lang="th-TH" sz="800" b="1" dirty="0" smtClean="0">
                <a:solidFill>
                  <a:srgbClr val="336600"/>
                </a:solidFill>
                <a:latin typeface="Tahoma" pitchFamily="34" charset="0"/>
                <a:ea typeface="Tahoma" pitchFamily="34" charset="0"/>
                <a:cs typeface="Tahoma" pitchFamily="34" charset="0"/>
              </a:rPr>
              <a:t>การ</a:t>
            </a:r>
            <a:r>
              <a:rPr lang="th-TH" sz="800" b="1" dirty="0">
                <a:solidFill>
                  <a:srgbClr val="336600"/>
                </a:solidFill>
                <a:latin typeface="Tahoma" pitchFamily="34" charset="0"/>
                <a:ea typeface="Tahoma" pitchFamily="34" charset="0"/>
                <a:cs typeface="Tahoma" pitchFamily="34" charset="0"/>
              </a:rPr>
              <a:t>ทุจริตและประพฤติมิชอบ</a:t>
            </a:r>
          </a:p>
        </p:txBody>
      </p:sp>
      <p:sp>
        <p:nvSpPr>
          <p:cNvPr id="89" name="Rectangle 88"/>
          <p:cNvSpPr/>
          <p:nvPr/>
        </p:nvSpPr>
        <p:spPr>
          <a:xfrm>
            <a:off x="-56160" y="6358809"/>
            <a:ext cx="1142604" cy="338554"/>
          </a:xfrm>
          <a:prstGeom prst="rect">
            <a:avLst/>
          </a:prstGeom>
        </p:spPr>
        <p:txBody>
          <a:bodyPr wrap="square">
            <a:spAutoFit/>
          </a:bodyPr>
          <a:lstStyle/>
          <a:p>
            <a:pPr algn="r"/>
            <a:r>
              <a:rPr lang="en-US" sz="800" b="1" dirty="0" smtClean="0">
                <a:solidFill>
                  <a:srgbClr val="FF0000"/>
                </a:solidFill>
                <a:latin typeface="Tahoma" pitchFamily="34" charset="0"/>
                <a:ea typeface="Tahoma" pitchFamily="34" charset="0"/>
                <a:cs typeface="Tahoma" pitchFamily="34" charset="0"/>
              </a:rPr>
              <a:t>6.</a:t>
            </a:r>
            <a:r>
              <a:rPr lang="th-TH" sz="800" b="1" dirty="0" smtClean="0">
                <a:solidFill>
                  <a:srgbClr val="336600"/>
                </a:solidFill>
                <a:latin typeface="Tahoma" pitchFamily="34" charset="0"/>
                <a:ea typeface="Tahoma" pitchFamily="34" charset="0"/>
                <a:cs typeface="Tahoma" pitchFamily="34" charset="0"/>
              </a:rPr>
              <a:t>ด้านกฎหมาย ระเบียบและข้อบังคับ</a:t>
            </a:r>
            <a:endParaRPr lang="th-TH" sz="800" b="1" dirty="0">
              <a:solidFill>
                <a:srgbClr val="336600"/>
              </a:solidFill>
              <a:latin typeface="Tahoma" pitchFamily="34" charset="0"/>
              <a:ea typeface="Tahoma" pitchFamily="34" charset="0"/>
              <a:cs typeface="Tahoma" pitchFamily="34" charset="0"/>
            </a:endParaRPr>
          </a:p>
        </p:txBody>
      </p:sp>
      <p:sp>
        <p:nvSpPr>
          <p:cNvPr id="76" name="Rectangle 75"/>
          <p:cNvSpPr/>
          <p:nvPr/>
        </p:nvSpPr>
        <p:spPr>
          <a:xfrm rot="19550680">
            <a:off x="33558" y="225665"/>
            <a:ext cx="953072" cy="295705"/>
          </a:xfrm>
          <a:prstGeom prst="rect">
            <a:avLst/>
          </a:prstGeom>
          <a:solidFill>
            <a:srgbClr val="B96D67"/>
          </a:solidFill>
          <a:ln w="12700" cap="flat" cmpd="sng" algn="ctr">
            <a:noFill/>
            <a:prstDash val="solid"/>
            <a:miter lim="800000"/>
          </a:ln>
          <a:effectLst/>
        </p:spPr>
        <p:txBody>
          <a:bodyPr rtlCol="0" anchor="ctr"/>
          <a:lstStyle/>
          <a:p>
            <a:pPr algn="ctr">
              <a:defRPr/>
            </a:pPr>
            <a:r>
              <a:rPr lang="th-TH" sz="1400" b="1" kern="0" dirty="0" smtClean="0">
                <a:solidFill>
                  <a:prstClr val="white"/>
                </a:solidFill>
                <a:latin typeface="Tahoma" panose="020B0604030504040204" pitchFamily="34" charset="0"/>
                <a:ea typeface="Tahoma" panose="020B0604030504040204" pitchFamily="34" charset="0"/>
                <a:cs typeface="Tahoma" panose="020B0604030504040204" pitchFamily="34" charset="0"/>
              </a:rPr>
              <a:t>ตัวอย่าง</a:t>
            </a:r>
            <a:endParaRPr lang="en-US" sz="1400" b="1" kern="0"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110619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nvPr>
        </p:nvGraphicFramePr>
        <p:xfrm>
          <a:off x="0" y="476673"/>
          <a:ext cx="9144001" cy="6370672"/>
        </p:xfrm>
        <a:graphic>
          <a:graphicData uri="http://schemas.openxmlformats.org/drawingml/2006/table">
            <a:tbl>
              <a:tblPr firstRow="1" bandRow="1">
                <a:tableStyleId>{5C22544A-7EE6-4342-B048-85BDC9FD1C3A}</a:tableStyleId>
              </a:tblPr>
              <a:tblGrid>
                <a:gridCol w="3995936">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gridCol w="1296144">
                  <a:extLst>
                    <a:ext uri="{9D8B030D-6E8A-4147-A177-3AD203B41FA5}">
                      <a16:colId xmlns:a16="http://schemas.microsoft.com/office/drawing/2014/main" val="20002"/>
                    </a:ext>
                  </a:extLst>
                </a:gridCol>
                <a:gridCol w="1296144">
                  <a:extLst>
                    <a:ext uri="{9D8B030D-6E8A-4147-A177-3AD203B41FA5}">
                      <a16:colId xmlns:a16="http://schemas.microsoft.com/office/drawing/2014/main" val="20003"/>
                    </a:ext>
                  </a:extLst>
                </a:gridCol>
                <a:gridCol w="1187625">
                  <a:extLst>
                    <a:ext uri="{9D8B030D-6E8A-4147-A177-3AD203B41FA5}">
                      <a16:colId xmlns:a16="http://schemas.microsoft.com/office/drawing/2014/main" val="20004"/>
                    </a:ext>
                  </a:extLst>
                </a:gridCol>
              </a:tblGrid>
              <a:tr h="256602">
                <a:tc rowSpan="2">
                  <a:txBody>
                    <a:bodyPr/>
                    <a:lstStyle/>
                    <a:p>
                      <a:pPr algn="ctr"/>
                      <a:r>
                        <a:rPr lang="th-TH" sz="1100" b="1" spc="-50" baseline="0" dirty="0" smtClean="0">
                          <a:latin typeface="Tahoma" pitchFamily="34" charset="0"/>
                          <a:ea typeface="Tahoma" pitchFamily="34" charset="0"/>
                          <a:cs typeface="Tahoma" pitchFamily="34" charset="0"/>
                        </a:rPr>
                        <a:t>กรอบยุทธศาสตร์ชาติ</a:t>
                      </a:r>
                      <a:br>
                        <a:rPr lang="th-TH" sz="1100" b="1" spc="-50" baseline="0" dirty="0" smtClean="0">
                          <a:latin typeface="Tahoma" pitchFamily="34" charset="0"/>
                          <a:ea typeface="Tahoma" pitchFamily="34" charset="0"/>
                          <a:cs typeface="Tahoma" pitchFamily="34" charset="0"/>
                        </a:rPr>
                      </a:br>
                      <a:r>
                        <a:rPr lang="th-TH" sz="800" b="0" dirty="0" smtClean="0">
                          <a:latin typeface="Tahoma" pitchFamily="34" charset="0"/>
                          <a:ea typeface="Tahoma" pitchFamily="34" charset="0"/>
                          <a:cs typeface="Tahoma" pitchFamily="34" charset="0"/>
                        </a:rPr>
                        <a:t>ด้านการปรับสมดุล</a:t>
                      </a:r>
                    </a:p>
                    <a:p>
                      <a:pPr algn="ctr"/>
                      <a:r>
                        <a:rPr lang="th-TH" sz="800" b="0" dirty="0" smtClean="0">
                          <a:latin typeface="Tahoma" pitchFamily="34" charset="0"/>
                          <a:ea typeface="Tahoma" pitchFamily="34" charset="0"/>
                          <a:cs typeface="Tahoma" pitchFamily="34" charset="0"/>
                        </a:rPr>
                        <a:t>และพัฒนาระบบการบริหารจัดการภาครัฐ</a:t>
                      </a:r>
                      <a:endParaRPr lang="en-US" sz="800" b="0" dirty="0">
                        <a:latin typeface="Tahoma" pitchFamily="34" charset="0"/>
                        <a:ea typeface="Tahoma" pitchFamily="34" charset="0"/>
                        <a:cs typeface="Tahoma" pitchFamily="34" charset="0"/>
                      </a:endParaRPr>
                    </a:p>
                  </a:txBody>
                  <a:tcPr anchor="ct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050" b="1" u="sng" baseline="0" dirty="0" smtClean="0">
                          <a:solidFill>
                            <a:srgbClr val="FF0000"/>
                          </a:solidFill>
                          <a:latin typeface="Tahoma" pitchFamily="34" charset="0"/>
                          <a:ea typeface="Tahoma" pitchFamily="34" charset="0"/>
                          <a:cs typeface="Tahoma" pitchFamily="34" charset="0"/>
                        </a:rPr>
                        <a:t>ปีงบประมาณ </a:t>
                      </a:r>
                      <a:r>
                        <a:rPr lang="en-US" sz="1050" b="1" u="sng" dirty="0" smtClean="0">
                          <a:solidFill>
                            <a:srgbClr val="FF0000"/>
                          </a:solidFill>
                          <a:latin typeface="Tahoma" pitchFamily="34" charset="0"/>
                          <a:ea typeface="Tahoma" pitchFamily="34" charset="0"/>
                          <a:cs typeface="Tahoma" pitchFamily="34" charset="0"/>
                        </a:rPr>
                        <a:t>2560 </a:t>
                      </a:r>
                      <a:r>
                        <a:rPr lang="th-TH" sz="1050" b="1" u="none" dirty="0" smtClean="0">
                          <a:solidFill>
                            <a:srgbClr val="FF0000"/>
                          </a:solidFill>
                          <a:latin typeface="Tahoma" pitchFamily="34" charset="0"/>
                          <a:ea typeface="Tahoma" pitchFamily="34" charset="0"/>
                          <a:cs typeface="Tahoma" pitchFamily="34" charset="0"/>
                        </a:rPr>
                        <a:t>ของช่วงระยะ</a:t>
                      </a:r>
                      <a:r>
                        <a:rPr lang="th-TH" sz="1050" b="1" dirty="0" smtClean="0">
                          <a:solidFill>
                            <a:srgbClr val="FF0000"/>
                          </a:solidFill>
                          <a:latin typeface="Tahoma" pitchFamily="34" charset="0"/>
                          <a:ea typeface="Tahoma" pitchFamily="34" charset="0"/>
                          <a:cs typeface="Tahoma" pitchFamily="34" charset="0"/>
                        </a:rPr>
                        <a:t>ที่ 1(พ</a:t>
                      </a:r>
                      <a:r>
                        <a:rPr lang="en-US" sz="1050" b="1" dirty="0" smtClean="0">
                          <a:solidFill>
                            <a:srgbClr val="FF0000"/>
                          </a:solidFill>
                          <a:latin typeface="Tahoma" pitchFamily="34" charset="0"/>
                          <a:ea typeface="Tahoma" pitchFamily="34" charset="0"/>
                          <a:cs typeface="Tahoma" pitchFamily="34" charset="0"/>
                        </a:rPr>
                        <a:t>.</a:t>
                      </a:r>
                      <a:r>
                        <a:rPr lang="th-TH" sz="1050" b="1" dirty="0" smtClean="0">
                          <a:solidFill>
                            <a:srgbClr val="FF0000"/>
                          </a:solidFill>
                          <a:latin typeface="Tahoma" pitchFamily="34" charset="0"/>
                          <a:ea typeface="Tahoma" pitchFamily="34" charset="0"/>
                          <a:cs typeface="Tahoma" pitchFamily="34" charset="0"/>
                        </a:rPr>
                        <a:t>ศ</a:t>
                      </a:r>
                      <a:r>
                        <a:rPr lang="en-US" sz="1050" b="1" dirty="0" smtClean="0">
                          <a:solidFill>
                            <a:srgbClr val="FF0000"/>
                          </a:solidFill>
                          <a:latin typeface="Tahoma" pitchFamily="34" charset="0"/>
                          <a:ea typeface="Tahoma" pitchFamily="34" charset="0"/>
                          <a:cs typeface="Tahoma" pitchFamily="34" charset="0"/>
                        </a:rPr>
                        <a:t>.</a:t>
                      </a:r>
                      <a:r>
                        <a:rPr lang="th-TH" sz="1050" b="1" dirty="0" smtClean="0">
                          <a:solidFill>
                            <a:srgbClr val="FF0000"/>
                          </a:solidFill>
                          <a:latin typeface="Tahoma" pitchFamily="34" charset="0"/>
                          <a:ea typeface="Tahoma" pitchFamily="34" charset="0"/>
                          <a:cs typeface="Tahoma" pitchFamily="34" charset="0"/>
                        </a:rPr>
                        <a:t>2560-พ</a:t>
                      </a:r>
                      <a:r>
                        <a:rPr lang="en-US" sz="1050" b="1" dirty="0" smtClean="0">
                          <a:solidFill>
                            <a:srgbClr val="FF0000"/>
                          </a:solidFill>
                          <a:latin typeface="Tahoma" pitchFamily="34" charset="0"/>
                          <a:ea typeface="Tahoma" pitchFamily="34" charset="0"/>
                          <a:cs typeface="Tahoma" pitchFamily="34" charset="0"/>
                        </a:rPr>
                        <a:t>.</a:t>
                      </a:r>
                      <a:r>
                        <a:rPr lang="th-TH" sz="1050" b="1" dirty="0" smtClean="0">
                          <a:solidFill>
                            <a:srgbClr val="FF0000"/>
                          </a:solidFill>
                          <a:latin typeface="Tahoma" pitchFamily="34" charset="0"/>
                          <a:ea typeface="Tahoma" pitchFamily="34" charset="0"/>
                          <a:cs typeface="Tahoma" pitchFamily="34" charset="0"/>
                        </a:rPr>
                        <a:t>ศ</a:t>
                      </a:r>
                      <a:r>
                        <a:rPr lang="en-US" sz="1050" b="1" dirty="0" smtClean="0">
                          <a:solidFill>
                            <a:srgbClr val="FF0000"/>
                          </a:solidFill>
                          <a:latin typeface="Tahoma" pitchFamily="34" charset="0"/>
                          <a:ea typeface="Tahoma" pitchFamily="34" charset="0"/>
                          <a:cs typeface="Tahoma" pitchFamily="34" charset="0"/>
                        </a:rPr>
                        <a:t>.</a:t>
                      </a:r>
                      <a:r>
                        <a:rPr lang="th-TH" sz="1050" b="1" dirty="0" smtClean="0">
                          <a:solidFill>
                            <a:srgbClr val="FF0000"/>
                          </a:solidFill>
                          <a:latin typeface="Tahoma" pitchFamily="34" charset="0"/>
                          <a:ea typeface="Tahoma" pitchFamily="34" charset="0"/>
                          <a:cs typeface="Tahoma" pitchFamily="34" charset="0"/>
                        </a:rPr>
                        <a:t>2564)</a:t>
                      </a:r>
                      <a:endParaRPr lang="en-US" sz="1050" b="1" u="sng" dirty="0" smtClean="0">
                        <a:solidFill>
                          <a:srgbClr val="FF0000"/>
                        </a:solidFill>
                        <a:latin typeface="Tahoma" pitchFamily="34" charset="0"/>
                        <a:ea typeface="Tahoma" pitchFamily="34" charset="0"/>
                        <a:cs typeface="Tahoma" pitchFamily="34" charset="0"/>
                      </a:endParaRPr>
                    </a:p>
                  </a:txBody>
                  <a:tcPr anchor="ctr"/>
                </a:tc>
                <a:tc hMerge="1">
                  <a:txBody>
                    <a:bodyPr/>
                    <a:lstStyle/>
                    <a:p>
                      <a:pPr algn="ctr"/>
                      <a:endParaRPr lang="en-US" sz="1100" b="0" dirty="0">
                        <a:latin typeface="Tahoma" pitchFamily="34" charset="0"/>
                        <a:ea typeface="Tahoma" pitchFamily="34" charset="0"/>
                        <a:cs typeface="Tahoma" pitchFamily="34" charset="0"/>
                      </a:endParaRPr>
                    </a:p>
                  </a:txBody>
                  <a:tcPr/>
                </a:tc>
                <a:tc hMerge="1">
                  <a:txBody>
                    <a:bodyPr/>
                    <a:lstStyle/>
                    <a:p>
                      <a:pPr algn="ctr"/>
                      <a:endParaRPr lang="en-US" sz="1100" b="0" dirty="0">
                        <a:latin typeface="Tahoma" pitchFamily="34" charset="0"/>
                        <a:ea typeface="Tahoma" pitchFamily="34" charset="0"/>
                        <a:cs typeface="Tahoma" pitchFamily="34" charset="0"/>
                      </a:endParaRPr>
                    </a:p>
                  </a:txBody>
                  <a:tcPr/>
                </a:tc>
                <a:tc hMerge="1">
                  <a:txBody>
                    <a:bodyPr/>
                    <a:lstStyle/>
                    <a:p>
                      <a:pPr algn="ctr"/>
                      <a:endParaRPr lang="en-US" sz="1100" b="0" dirty="0">
                        <a:latin typeface="Tahoma" pitchFamily="34" charset="0"/>
                        <a:ea typeface="Tahoma" pitchFamily="34" charset="0"/>
                        <a:cs typeface="Tahoma" pitchFamily="34" charset="0"/>
                      </a:endParaRPr>
                    </a:p>
                  </a:txBody>
                  <a:tcPr/>
                </a:tc>
                <a:extLst>
                  <a:ext uri="{0D108BD9-81ED-4DB2-BD59-A6C34878D82A}">
                    <a16:rowId xmlns:a16="http://schemas.microsoft.com/office/drawing/2014/main" val="10000"/>
                  </a:ext>
                </a:extLst>
              </a:tr>
              <a:tr h="274762">
                <a:tc vMerge="1">
                  <a:txBody>
                    <a:bodyPr/>
                    <a:lstStyle/>
                    <a:p>
                      <a:endParaRPr lang="en-US" sz="1100" b="0" dirty="0">
                        <a:latin typeface="Tahoma" pitchFamily="34" charset="0"/>
                        <a:ea typeface="Tahoma" pitchFamily="34" charset="0"/>
                        <a:cs typeface="Tahoma" pitchFamily="34" charset="0"/>
                      </a:endParaRPr>
                    </a:p>
                  </a:txBody>
                  <a:tcPr anchor="ctr"/>
                </a:tc>
                <a:tc>
                  <a:txBody>
                    <a:bodyPr/>
                    <a:lstStyle/>
                    <a:p>
                      <a:pPr algn="ctr"/>
                      <a:r>
                        <a:rPr lang="th-TH" sz="900" b="1" dirty="0" smtClean="0">
                          <a:latin typeface="Tahoma" pitchFamily="34" charset="0"/>
                          <a:ea typeface="Tahoma" pitchFamily="34" charset="0"/>
                          <a:cs typeface="Tahoma" pitchFamily="34" charset="0"/>
                        </a:rPr>
                        <a:t>ไตรมาสที่ </a:t>
                      </a:r>
                      <a:r>
                        <a:rPr lang="en-US" sz="900" b="1" dirty="0" smtClean="0">
                          <a:latin typeface="Tahoma" pitchFamily="34" charset="0"/>
                          <a:ea typeface="Tahoma" pitchFamily="34" charset="0"/>
                          <a:cs typeface="Tahoma" pitchFamily="34" charset="0"/>
                        </a:rPr>
                        <a:t>1</a:t>
                      </a:r>
                      <a:endParaRPr lang="en-US" sz="900" b="1" dirty="0">
                        <a:latin typeface="Tahoma" pitchFamily="34" charset="0"/>
                        <a:ea typeface="Tahoma" pitchFamily="34" charset="0"/>
                        <a:cs typeface="Tahoma" pitchFamily="34" charset="0"/>
                      </a:endParaRPr>
                    </a:p>
                  </a:txBody>
                  <a:tcPr anchor="ctr"/>
                </a:tc>
                <a:tc>
                  <a:txBody>
                    <a:bodyPr/>
                    <a:lstStyle/>
                    <a:p>
                      <a:pPr algn="ctr"/>
                      <a:r>
                        <a:rPr lang="th-TH" sz="900" b="1" dirty="0" err="1" smtClean="0">
                          <a:latin typeface="Tahoma" pitchFamily="34" charset="0"/>
                          <a:ea typeface="Tahoma" pitchFamily="34" charset="0"/>
                          <a:cs typeface="Tahoma" pitchFamily="34" charset="0"/>
                        </a:rPr>
                        <a:t>ไตรมาส</a:t>
                      </a:r>
                      <a:r>
                        <a:rPr lang="th-TH" sz="900" b="1" dirty="0" smtClean="0">
                          <a:latin typeface="Tahoma" pitchFamily="34" charset="0"/>
                          <a:ea typeface="Tahoma" pitchFamily="34" charset="0"/>
                          <a:cs typeface="Tahoma" pitchFamily="34" charset="0"/>
                        </a:rPr>
                        <a:t>ที่</a:t>
                      </a:r>
                      <a:r>
                        <a:rPr lang="en-US" sz="900" b="1" dirty="0" smtClean="0">
                          <a:latin typeface="Tahoma" pitchFamily="34" charset="0"/>
                          <a:ea typeface="Tahoma" pitchFamily="34" charset="0"/>
                          <a:cs typeface="Tahoma" pitchFamily="34" charset="0"/>
                        </a:rPr>
                        <a:t> 2</a:t>
                      </a:r>
                      <a:endParaRPr lang="en-US" sz="900" b="1" dirty="0">
                        <a:latin typeface="Tahoma" pitchFamily="34" charset="0"/>
                        <a:ea typeface="Tahoma" pitchFamily="34" charset="0"/>
                        <a:cs typeface="Tahoma" pitchFamily="34" charset="0"/>
                      </a:endParaRPr>
                    </a:p>
                  </a:txBody>
                  <a:tcPr anchor="ctr"/>
                </a:tc>
                <a:tc>
                  <a:txBody>
                    <a:bodyPr/>
                    <a:lstStyle/>
                    <a:p>
                      <a:pPr algn="ctr"/>
                      <a:r>
                        <a:rPr lang="th-TH" sz="900" b="1" dirty="0" err="1" smtClean="0">
                          <a:latin typeface="Tahoma" pitchFamily="34" charset="0"/>
                          <a:ea typeface="Tahoma" pitchFamily="34" charset="0"/>
                          <a:cs typeface="Tahoma" pitchFamily="34" charset="0"/>
                        </a:rPr>
                        <a:t>ไตรมาส</a:t>
                      </a:r>
                      <a:r>
                        <a:rPr lang="th-TH" sz="900" b="1" dirty="0" smtClean="0">
                          <a:latin typeface="Tahoma" pitchFamily="34" charset="0"/>
                          <a:ea typeface="Tahoma" pitchFamily="34" charset="0"/>
                          <a:cs typeface="Tahoma" pitchFamily="34" charset="0"/>
                        </a:rPr>
                        <a:t>ที่</a:t>
                      </a:r>
                      <a:r>
                        <a:rPr lang="en-US" sz="900" b="1" dirty="0" smtClean="0">
                          <a:latin typeface="Tahoma" pitchFamily="34" charset="0"/>
                          <a:ea typeface="Tahoma" pitchFamily="34" charset="0"/>
                          <a:cs typeface="Tahoma" pitchFamily="34" charset="0"/>
                        </a:rPr>
                        <a:t> 3</a:t>
                      </a:r>
                      <a:endParaRPr lang="en-US" sz="900" b="1" dirty="0">
                        <a:latin typeface="Tahoma" pitchFamily="34" charset="0"/>
                        <a:ea typeface="Tahoma" pitchFamily="34" charset="0"/>
                        <a:cs typeface="Tahoma" pitchFamily="34" charset="0"/>
                      </a:endParaRPr>
                    </a:p>
                  </a:txBody>
                  <a:tcPr anchor="ctr"/>
                </a:tc>
                <a:tc>
                  <a:txBody>
                    <a:bodyPr/>
                    <a:lstStyle/>
                    <a:p>
                      <a:pPr algn="ctr"/>
                      <a:r>
                        <a:rPr lang="th-TH" sz="900" b="1" dirty="0" err="1" smtClean="0">
                          <a:latin typeface="Tahoma" pitchFamily="34" charset="0"/>
                          <a:ea typeface="Tahoma" pitchFamily="34" charset="0"/>
                          <a:cs typeface="Tahoma" pitchFamily="34" charset="0"/>
                        </a:rPr>
                        <a:t>ไตรมาส</a:t>
                      </a:r>
                      <a:r>
                        <a:rPr lang="th-TH" sz="900" b="1" dirty="0" smtClean="0">
                          <a:latin typeface="Tahoma" pitchFamily="34" charset="0"/>
                          <a:ea typeface="Tahoma" pitchFamily="34" charset="0"/>
                          <a:cs typeface="Tahoma" pitchFamily="34" charset="0"/>
                        </a:rPr>
                        <a:t>ที่</a:t>
                      </a:r>
                      <a:r>
                        <a:rPr lang="en-US" sz="900" b="1" dirty="0" smtClean="0">
                          <a:latin typeface="Tahoma" pitchFamily="34" charset="0"/>
                          <a:ea typeface="Tahoma" pitchFamily="34" charset="0"/>
                          <a:cs typeface="Tahoma" pitchFamily="34" charset="0"/>
                        </a:rPr>
                        <a:t> 4</a:t>
                      </a:r>
                      <a:endParaRPr lang="en-US" sz="900" b="1"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1"/>
                  </a:ext>
                </a:extLst>
              </a:tr>
              <a:tr h="547808">
                <a:tc>
                  <a:txBody>
                    <a:bodyPr/>
                    <a:lstStyle/>
                    <a:p>
                      <a:pPr marL="228600" marR="0" indent="-228600" algn="l" defTabSz="914400" rtl="0" eaLnBrk="1" fontAlgn="auto" latinLnBrk="0" hangingPunct="1">
                        <a:lnSpc>
                          <a:spcPts val="1000"/>
                        </a:lnSpc>
                        <a:spcBef>
                          <a:spcPts val="0"/>
                        </a:spcBef>
                        <a:spcAft>
                          <a:spcPts val="0"/>
                        </a:spcAft>
                        <a:buClrTx/>
                        <a:buSzTx/>
                        <a:buFont typeface="+mj-lt"/>
                        <a:buAutoNum type="arabicPeriod"/>
                        <a:tabLst/>
                        <a:defRPr/>
                      </a:pP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แผนงานการพัฒนาระบบการให้บริการประชาชนของ</a:t>
                      </a:r>
                      <a:r>
                        <a:rPr lang="th-TH" sz="900" b="0" i="0" u="none" spc="-7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หน่วยงานภาครัฐ</a:t>
                      </a: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จัดตั้งศูนย์รับคำขออนุญาตตาม ม.</a:t>
                      </a:r>
                      <a:r>
                        <a:rPr lang="en-US" sz="800" b="0" i="0" dirty="0" smtClean="0">
                          <a:solidFill>
                            <a:schemeClr val="tx1"/>
                          </a:solidFill>
                          <a:latin typeface="Tahoma" pitchFamily="34" charset="0"/>
                          <a:ea typeface="Tahoma" pitchFamily="34" charset="0"/>
                          <a:cs typeface="Tahoma" pitchFamily="34" charset="0"/>
                        </a:rPr>
                        <a:t>1</a:t>
                      </a:r>
                      <a:r>
                        <a:rPr lang="th-TH" sz="800" b="0" i="0" dirty="0" smtClean="0">
                          <a:solidFill>
                            <a:schemeClr val="tx1"/>
                          </a:solidFill>
                          <a:latin typeface="Tahoma" pitchFamily="34" charset="0"/>
                          <a:ea typeface="Tahoma" pitchFamily="34" charset="0"/>
                          <a:cs typeface="Tahoma" pitchFamily="34" charset="0"/>
                        </a:rPr>
                        <a:t>4 แห่ง พ.ร.บ.การอำนวยความสะดวกฯ</a:t>
                      </a: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พัฒนา </a:t>
                      </a:r>
                      <a:r>
                        <a:rPr lang="en-US" sz="800" b="0" i="0" dirty="0" smtClean="0">
                          <a:solidFill>
                            <a:schemeClr val="tx1"/>
                          </a:solidFill>
                          <a:latin typeface="Tahoma" pitchFamily="34" charset="0"/>
                          <a:ea typeface="Tahoma" pitchFamily="34" charset="0"/>
                          <a:cs typeface="Tahoma" pitchFamily="34" charset="0"/>
                        </a:rPr>
                        <a:t>Shared Services Center</a:t>
                      </a:r>
                      <a:endPar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2"/>
                  </a:ext>
                </a:extLst>
              </a:tr>
              <a:tr h="1279478">
                <a:tc>
                  <a:txBody>
                    <a:bodyPr/>
                    <a:lstStyle/>
                    <a:p>
                      <a:pPr marL="177800" marR="0" indent="-177800" algn="l" defTabSz="914400" rtl="0" eaLnBrk="1" fontAlgn="auto" latinLnBrk="0" hangingPunct="1">
                        <a:lnSpc>
                          <a:spcPts val="1000"/>
                        </a:lnSpc>
                        <a:spcBef>
                          <a:spcPts val="0"/>
                        </a:spcBef>
                        <a:spcAft>
                          <a:spcPts val="0"/>
                        </a:spcAft>
                        <a:buClrTx/>
                        <a:buSzTx/>
                        <a:buFont typeface="+mj-lt"/>
                        <a:buNone/>
                        <a:tabLst/>
                        <a:defRPr/>
                      </a:pPr>
                      <a:r>
                        <a:rPr lang="en-US" sz="900" b="0" i="0" dirty="0" smtClean="0">
                          <a:solidFill>
                            <a:schemeClr val="tx1"/>
                          </a:solidFill>
                          <a:latin typeface="Tahoma" pitchFamily="34" charset="0"/>
                          <a:ea typeface="Tahoma" pitchFamily="34" charset="0"/>
                          <a:cs typeface="Tahoma" pitchFamily="34" charset="0"/>
                        </a:rPr>
                        <a:t>2.</a:t>
                      </a: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  แผนงานการปรับปรุงบทบาท</a:t>
                      </a:r>
                      <a:r>
                        <a:rPr lang="th-TH" sz="900" b="0" i="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ภารกิจ และโครงสร้างของหน่วยงานภาครัฐ </a:t>
                      </a:r>
                      <a:r>
                        <a:rPr lang="en-US" sz="900" b="0" i="0" dirty="0" smtClean="0">
                          <a:solidFill>
                            <a:schemeClr val="tx1"/>
                          </a:solidFill>
                          <a:latin typeface="Tahoma" pitchFamily="34" charset="0"/>
                          <a:ea typeface="Tahoma" pitchFamily="34" charset="0"/>
                          <a:cs typeface="Tahoma" pitchFamily="34" charset="0"/>
                        </a:rPr>
                        <a:t> </a:t>
                      </a: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ถ่ายโอนภารกิจด้านเศรษฐกิจและด้านสังคม</a:t>
                      </a:r>
                      <a:r>
                        <a:rPr lang="th-TH" sz="800" b="0" i="0" baseline="0" dirty="0" smtClean="0">
                          <a:solidFill>
                            <a:schemeClr val="tx1"/>
                          </a:solidFill>
                          <a:latin typeface="Tahoma" pitchFamily="34" charset="0"/>
                          <a:ea typeface="Tahoma" pitchFamily="34" charset="0"/>
                          <a:cs typeface="Tahoma" pitchFamily="34" charset="0"/>
                        </a:rPr>
                        <a:t> ตามมาตรการทบทวนบทบาทภารกิจของส่วนราชการ </a:t>
                      </a:r>
                      <a:endParaRPr lang="th-TH" sz="800" b="0" i="0" dirty="0" smtClean="0">
                        <a:solidFill>
                          <a:schemeClr val="tx1"/>
                        </a:solidFill>
                        <a:latin typeface="Tahoma" pitchFamily="34" charset="0"/>
                        <a:ea typeface="Tahoma" pitchFamily="34" charset="0"/>
                        <a:cs typeface="Tahoma" pitchFamily="34" charset="0"/>
                      </a:endParaRP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โครงสร้างส่วนราชการด้านเศรษฐกิจ รองรับการขับเคลื่อนยุทธศาสตร์ </a:t>
                      </a:r>
                      <a:r>
                        <a:rPr lang="en-US" sz="800" b="0" i="0" dirty="0" smtClean="0">
                          <a:solidFill>
                            <a:schemeClr val="tx1"/>
                          </a:solidFill>
                          <a:latin typeface="Tahoma" pitchFamily="34" charset="0"/>
                          <a:ea typeface="Tahoma" pitchFamily="34" charset="0"/>
                          <a:cs typeface="Tahoma" pitchFamily="34" charset="0"/>
                        </a:rPr>
                        <a:t>Thailand 4.0 (</a:t>
                      </a:r>
                      <a:r>
                        <a:rPr lang="th-TH" sz="800" b="0" i="0" dirty="0" smtClean="0">
                          <a:solidFill>
                            <a:schemeClr val="tx1"/>
                          </a:solidFill>
                          <a:latin typeface="Tahoma" pitchFamily="34" charset="0"/>
                          <a:ea typeface="Tahoma" pitchFamily="34" charset="0"/>
                          <a:cs typeface="Tahoma" pitchFamily="34" charset="0"/>
                        </a:rPr>
                        <a:t>กระทรวง </a:t>
                      </a:r>
                      <a:r>
                        <a:rPr lang="en-US" sz="800" b="0" i="0" dirty="0" smtClean="0">
                          <a:solidFill>
                            <a:schemeClr val="tx1"/>
                          </a:solidFill>
                          <a:latin typeface="Tahoma" pitchFamily="34" charset="0"/>
                          <a:ea typeface="Tahoma" pitchFamily="34" charset="0"/>
                          <a:cs typeface="Tahoma" pitchFamily="34" charset="0"/>
                        </a:rPr>
                        <a:t>4.0 : </a:t>
                      </a:r>
                      <a:r>
                        <a:rPr lang="th-TH" sz="800" b="0" i="0" dirty="0" smtClean="0">
                          <a:solidFill>
                            <a:schemeClr val="tx1"/>
                          </a:solidFill>
                          <a:latin typeface="Tahoma" pitchFamily="34" charset="0"/>
                          <a:ea typeface="Tahoma" pitchFamily="34" charset="0"/>
                          <a:cs typeface="Tahoma" pitchFamily="34" charset="0"/>
                        </a:rPr>
                        <a:t>ก.อุตสาหกรรม / </a:t>
                      </a:r>
                      <a:r>
                        <a:rPr lang="en-US" sz="800" b="0" i="0" dirty="0" smtClean="0">
                          <a:solidFill>
                            <a:schemeClr val="tx1"/>
                          </a:solidFill>
                          <a:latin typeface="Tahoma" pitchFamily="34" charset="0"/>
                          <a:ea typeface="Tahoma" pitchFamily="34" charset="0"/>
                          <a:cs typeface="Tahoma" pitchFamily="34" charset="0"/>
                        </a:rPr>
                        <a:t>BOI)</a:t>
                      </a:r>
                      <a:endParaRPr lang="th-TH" sz="800" b="0" i="0" dirty="0" smtClean="0">
                        <a:solidFill>
                          <a:schemeClr val="tx1"/>
                        </a:solidFill>
                        <a:latin typeface="Tahoma" pitchFamily="34" charset="0"/>
                        <a:ea typeface="Tahoma" pitchFamily="34" charset="0"/>
                        <a:cs typeface="Tahoma" pitchFamily="34" charset="0"/>
                      </a:endParaRP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แนวทางการจัดโครงสร้างส่วนราชการในภูมิภาค</a:t>
                      </a: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หลักเกณฑ์ตาม พ.ร.บ.องค์การมหาชน (ฉบับที่ 2) พ.ศ.2559 บางส่วน</a:t>
                      </a:r>
                    </a:p>
                    <a:p>
                      <a:pPr marL="354013" marR="0" indent="-8890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หลักเกณฑ์การจัดตั้งหน่วยงานสนับสนุน</a:t>
                      </a:r>
                    </a:p>
                  </a:txBody>
                  <a:tcP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3"/>
                  </a:ext>
                </a:extLst>
              </a:tr>
              <a:tr h="1105905">
                <a:tc>
                  <a:txBody>
                    <a:bodyPr/>
                    <a:lstStyle/>
                    <a:p>
                      <a:pPr marL="228600" marR="0" indent="-228600" algn="l" defTabSz="914400" rtl="0" eaLnBrk="1" fontAlgn="auto" latinLnBrk="0" hangingPunct="1">
                        <a:lnSpc>
                          <a:spcPts val="1000"/>
                        </a:lnSpc>
                        <a:spcBef>
                          <a:spcPts val="0"/>
                        </a:spcBef>
                        <a:spcAft>
                          <a:spcPts val="0"/>
                        </a:spcAft>
                        <a:buClrTx/>
                        <a:buSzTx/>
                        <a:buFont typeface="+mj-lt"/>
                        <a:buAutoNum type="arabicPeriod" startAt="3"/>
                        <a:tabLst/>
                        <a:defRPr/>
                      </a:pP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แผนงานการวางระบบบริหารราชการแบบ</a:t>
                      </a:r>
                      <a:r>
                        <a:rPr lang="th-TH" sz="900" b="0" i="0" u="none"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บูรณา</a:t>
                      </a: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a:t>
                      </a:r>
                    </a:p>
                    <a:p>
                      <a:pPr marL="266700" marR="0" indent="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9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เสนอโมเดล</a:t>
                      </a:r>
                      <a:r>
                        <a:rPr lang="en-US"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จังหวัด </a:t>
                      </a:r>
                      <a:r>
                        <a:rPr lang="en-US"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4.0</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ระบบการประเมินผลตามม.44 รูปแบบใหม่ให้เกิดการบูร</a:t>
                      </a:r>
                      <a:r>
                        <a:rPr lang="th-TH" sz="800" b="0" i="0" u="none"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ณา</a:t>
                      </a:r>
                      <a:r>
                        <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การและเชื่อมโยงกับยุทธศาสตร์ชาติ </a:t>
                      </a:r>
                      <a:r>
                        <a:rPr lang="en-US"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SDG </a:t>
                      </a:r>
                      <a:r>
                        <a:rPr lang="th-TH" sz="800" b="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แผนพัฒนาฯ และงบประมาณ อย่างเป็นระบบ</a:t>
                      </a:r>
                      <a:endParaRPr lang="en-US" sz="800" b="0" i="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ข้อเสนอว่าด้วยการปรับปรุงระบบการบริหารงานแบบบูรณาการในระดับจังหวัดและ</a:t>
                      </a:r>
                      <a:br>
                        <a:rPr lang="th-TH" sz="800" b="0" i="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h-TH" sz="800" b="0" i="0" u="none"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กลุ่มจังหวัด</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i="0" u="none"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ระบบการติดตาม ตรวจสอบ และประเมินผลภาคราชการแนวใหม่</a:t>
                      </a:r>
                    </a:p>
                  </a:txBody>
                  <a:tcPr/>
                </a:tc>
                <a:tc>
                  <a:txBody>
                    <a:bodyPr/>
                    <a:lstStyle/>
                    <a:p>
                      <a:endParaRPr lang="en-US" sz="1000" b="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4"/>
                  </a:ext>
                </a:extLst>
              </a:tr>
              <a:tr h="1651419">
                <a:tc>
                  <a:txBody>
                    <a:bodyPr/>
                    <a:lstStyle/>
                    <a:p>
                      <a:pPr marL="177800" indent="-177800" algn="l">
                        <a:lnSpc>
                          <a:spcPts val="1000"/>
                        </a:lnSpc>
                        <a:spcBef>
                          <a:spcPts val="0"/>
                        </a:spcBef>
                        <a:buFont typeface="+mj-lt"/>
                        <a:buNone/>
                      </a:pPr>
                      <a:r>
                        <a:rPr lang="en-US" sz="900" b="0" i="0" dirty="0" smtClean="0">
                          <a:solidFill>
                            <a:schemeClr val="tx1"/>
                          </a:solidFill>
                          <a:latin typeface="Tahoma" pitchFamily="34" charset="0"/>
                          <a:ea typeface="Tahoma" pitchFamily="34" charset="0"/>
                          <a:cs typeface="Tahoma" pitchFamily="34" charset="0"/>
                        </a:rPr>
                        <a:t>4.</a:t>
                      </a:r>
                      <a:r>
                        <a:rPr lang="en-US" sz="900" b="0" i="0" baseline="0" dirty="0" smtClean="0">
                          <a:solidFill>
                            <a:schemeClr val="tx1"/>
                          </a:solidFill>
                          <a:latin typeface="Tahoma" pitchFamily="34" charset="0"/>
                          <a:ea typeface="Tahoma" pitchFamily="34" charset="0"/>
                          <a:cs typeface="Tahoma" pitchFamily="34" charset="0"/>
                        </a:rPr>
                        <a:t> </a:t>
                      </a:r>
                      <a:r>
                        <a:rPr lang="th-TH" sz="900" b="0" i="0" baseline="0" dirty="0" smtClean="0">
                          <a:solidFill>
                            <a:schemeClr val="tx1"/>
                          </a:solidFill>
                          <a:latin typeface="Tahoma" pitchFamily="34" charset="0"/>
                          <a:ea typeface="Tahoma" pitchFamily="34" charset="0"/>
                          <a:cs typeface="Tahoma" pitchFamily="34" charset="0"/>
                        </a:rPr>
                        <a:t> แผนงานการพัฒนาระบบบริหารจัดการกำลังคนและพัฒนาบุคลากรภาครัฐ</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baseline="0" dirty="0" smtClean="0">
                          <a:solidFill>
                            <a:schemeClr val="tx1"/>
                          </a:solidFill>
                          <a:latin typeface="Tahoma" pitchFamily="34" charset="0"/>
                          <a:ea typeface="Tahoma" pitchFamily="34" charset="0"/>
                          <a:cs typeface="Tahoma" pitchFamily="34" charset="0"/>
                        </a:rPr>
                        <a:t>เสนอโมเดลระบบราชการ </a:t>
                      </a:r>
                      <a:r>
                        <a:rPr lang="en-US" sz="800" b="0" i="0" baseline="0" dirty="0" smtClean="0">
                          <a:solidFill>
                            <a:schemeClr val="tx1"/>
                          </a:solidFill>
                          <a:latin typeface="Tahoma" pitchFamily="34" charset="0"/>
                          <a:ea typeface="Tahoma" pitchFamily="34" charset="0"/>
                          <a:cs typeface="Tahoma" pitchFamily="34" charset="0"/>
                        </a:rPr>
                        <a:t>4.0</a:t>
                      </a:r>
                      <a:r>
                        <a:rPr lang="th-TH" sz="800" b="0" i="0" baseline="0" dirty="0" smtClean="0">
                          <a:solidFill>
                            <a:schemeClr val="tx1"/>
                          </a:solidFill>
                          <a:latin typeface="Tahoma" pitchFamily="34" charset="0"/>
                          <a:ea typeface="Tahoma" pitchFamily="34" charset="0"/>
                          <a:cs typeface="Tahoma" pitchFamily="34" charset="0"/>
                        </a:rPr>
                        <a:t> และ</a:t>
                      </a:r>
                      <a:r>
                        <a:rPr lang="th-TH" sz="800" b="0" i="0" dirty="0" smtClean="0">
                          <a:solidFill>
                            <a:schemeClr val="tx1"/>
                          </a:solidFill>
                          <a:latin typeface="Tahoma" pitchFamily="34" charset="0"/>
                          <a:ea typeface="Tahoma" pitchFamily="34" charset="0"/>
                          <a:cs typeface="Tahoma" pitchFamily="34" charset="0"/>
                        </a:rPr>
                        <a:t>ปรับแนวคิด (</a:t>
                      </a:r>
                      <a:r>
                        <a:rPr lang="en-US" sz="800" b="0" i="0" dirty="0" smtClean="0">
                          <a:solidFill>
                            <a:schemeClr val="tx1"/>
                          </a:solidFill>
                          <a:latin typeface="Tahoma" pitchFamily="34" charset="0"/>
                          <a:ea typeface="Tahoma" pitchFamily="34" charset="0"/>
                          <a:cs typeface="Tahoma" pitchFamily="34" charset="0"/>
                        </a:rPr>
                        <a:t>mindset) </a:t>
                      </a:r>
                      <a:r>
                        <a:rPr lang="th-TH" sz="800" b="0" i="0" dirty="0" smtClean="0">
                          <a:solidFill>
                            <a:schemeClr val="tx1"/>
                          </a:solidFill>
                          <a:latin typeface="Tahoma" pitchFamily="34" charset="0"/>
                          <a:ea typeface="Tahoma" pitchFamily="34" charset="0"/>
                          <a:cs typeface="Tahoma" pitchFamily="34" charset="0"/>
                        </a:rPr>
                        <a:t>ของข้าราชการรองรับกับระบบราชการ 4.0 และ </a:t>
                      </a:r>
                      <a:r>
                        <a:rPr lang="en-US" sz="800" b="0" i="0" dirty="0" smtClean="0">
                          <a:solidFill>
                            <a:schemeClr val="tx1"/>
                          </a:solidFill>
                          <a:latin typeface="Tahoma" pitchFamily="34" charset="0"/>
                          <a:ea typeface="Tahoma" pitchFamily="34" charset="0"/>
                          <a:cs typeface="Tahoma" pitchFamily="34" charset="0"/>
                        </a:rPr>
                        <a:t>Thailand4.0</a:t>
                      </a:r>
                      <a:endParaRPr lang="th-TH" sz="800" b="0" i="0" dirty="0" smtClean="0">
                        <a:solidFill>
                          <a:schemeClr val="tx1"/>
                        </a:solidFill>
                        <a:latin typeface="Tahoma" pitchFamily="34" charset="0"/>
                        <a:ea typeface="Tahoma" pitchFamily="34" charset="0"/>
                        <a:cs typeface="Tahoma" pitchFamily="34" charset="0"/>
                      </a:endParaRP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จัดทำข้อเสนอว่าด้วยระบบข้าราชการวิสามัญระบบบริหารงานบุคคลภาครัฐแบบใหม่เพื่อรองรับการเปลี่ยนแปลงในอนาคต</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พัฒนาระบบการบริหารจัดการความรู้ (</a:t>
                      </a:r>
                      <a:r>
                        <a:rPr lang="en-US" sz="800" b="0" i="0" dirty="0" smtClean="0">
                          <a:solidFill>
                            <a:schemeClr val="tx1"/>
                          </a:solidFill>
                          <a:latin typeface="Tahoma" pitchFamily="34" charset="0"/>
                          <a:ea typeface="Tahoma" pitchFamily="34" charset="0"/>
                          <a:cs typeface="Tahoma" pitchFamily="34" charset="0"/>
                        </a:rPr>
                        <a:t>Learning Management System) </a:t>
                      </a:r>
                      <a:r>
                        <a:rPr lang="th-TH" sz="800" b="0" i="0" dirty="0" smtClean="0">
                          <a:solidFill>
                            <a:schemeClr val="tx1"/>
                          </a:solidFill>
                          <a:latin typeface="Tahoma" pitchFamily="34" charset="0"/>
                          <a:ea typeface="Tahoma" pitchFamily="34" charset="0"/>
                          <a:cs typeface="Tahoma" pitchFamily="34" charset="0"/>
                        </a:rPr>
                        <a:t>เพื่อพัฒนาข้าราชการตามเส้นทางสายอาชีพ </a:t>
                      </a:r>
                      <a:r>
                        <a:rPr lang="en-US" sz="800" b="0" i="0" dirty="0" smtClean="0">
                          <a:solidFill>
                            <a:schemeClr val="tx1"/>
                          </a:solidFill>
                          <a:latin typeface="Tahoma" pitchFamily="34" charset="0"/>
                          <a:ea typeface="Tahoma" pitchFamily="34" charset="0"/>
                          <a:cs typeface="Tahoma" pitchFamily="34" charset="0"/>
                        </a:rPr>
                        <a:t>*</a:t>
                      </a:r>
                      <a:endParaRPr lang="th-TH" sz="800" b="0" i="0" dirty="0" smtClean="0">
                        <a:solidFill>
                          <a:schemeClr val="tx1"/>
                        </a:solidFill>
                        <a:latin typeface="Tahoma" pitchFamily="34" charset="0"/>
                        <a:ea typeface="Tahoma" pitchFamily="34" charset="0"/>
                        <a:cs typeface="Tahoma" pitchFamily="34" charset="0"/>
                      </a:endParaRP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จัดทำข้อเสนอในการทำให้ข้าราชการมีความผูกพันต่อระบบราชการและเกิดความทุ่มเทในการปฏิบัติราชการ</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ปรับปรุงและพัฒนาข้าราชการรุ่นใหม่ที่มีศักยภาพสูง (</a:t>
                      </a:r>
                      <a:r>
                        <a:rPr lang="en-US" sz="800" b="0" i="0" dirty="0" smtClean="0">
                          <a:solidFill>
                            <a:schemeClr val="tx1"/>
                          </a:solidFill>
                          <a:latin typeface="Tahoma" pitchFamily="34" charset="0"/>
                          <a:ea typeface="Tahoma" pitchFamily="34" charset="0"/>
                          <a:cs typeface="Tahoma" pitchFamily="34" charset="0"/>
                        </a:rPr>
                        <a:t>Talent Management Program) </a:t>
                      </a:r>
                      <a:r>
                        <a:rPr lang="th-TH" sz="800" b="0" i="0" dirty="0" smtClean="0">
                          <a:solidFill>
                            <a:schemeClr val="tx1"/>
                          </a:solidFill>
                          <a:latin typeface="Tahoma" pitchFamily="34" charset="0"/>
                          <a:ea typeface="Tahoma" pitchFamily="34" charset="0"/>
                          <a:cs typeface="Tahoma" pitchFamily="34" charset="0"/>
                        </a:rPr>
                        <a:t>เพื่อเป็นกำลังหลักของประเทศในอนาคต </a:t>
                      </a:r>
                      <a:r>
                        <a:rPr lang="en-US" sz="800" b="0" i="0" dirty="0" smtClean="0">
                          <a:solidFill>
                            <a:schemeClr val="tx1"/>
                          </a:solidFill>
                          <a:latin typeface="Tahoma" pitchFamily="34" charset="0"/>
                          <a:ea typeface="Tahoma" pitchFamily="34" charset="0"/>
                          <a:cs typeface="Tahoma" pitchFamily="34" charset="0"/>
                        </a:rPr>
                        <a:t>*</a:t>
                      </a:r>
                      <a:endParaRPr lang="th-TH" sz="800" b="0" i="0" dirty="0" smtClean="0">
                        <a:solidFill>
                          <a:schemeClr val="tx1"/>
                        </a:solidFill>
                        <a:latin typeface="Tahoma" pitchFamily="34" charset="0"/>
                        <a:ea typeface="Tahoma" pitchFamily="34" charset="0"/>
                        <a:cs typeface="Tahoma" pitchFamily="34" charset="0"/>
                      </a:endParaRPr>
                    </a:p>
                  </a:txBody>
                  <a:tcP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5"/>
                  </a:ext>
                </a:extLst>
              </a:tr>
              <a:tr h="634780">
                <a:tc>
                  <a:txBody>
                    <a:bodyPr/>
                    <a:lstStyle/>
                    <a:p>
                      <a:pPr marL="228600" indent="-228600" algn="l">
                        <a:lnSpc>
                          <a:spcPts val="1000"/>
                        </a:lnSpc>
                        <a:spcBef>
                          <a:spcPts val="0"/>
                        </a:spcBef>
                        <a:buFont typeface="+mj-lt"/>
                        <a:buAutoNum type="arabicPeriod" startAt="5"/>
                      </a:pPr>
                      <a:r>
                        <a:rPr lang="th-TH" sz="900" b="0" i="0" dirty="0" smtClean="0">
                          <a:solidFill>
                            <a:schemeClr val="tx1"/>
                          </a:solidFill>
                          <a:latin typeface="Tahoma" pitchFamily="34" charset="0"/>
                          <a:ea typeface="Tahoma" pitchFamily="34" charset="0"/>
                          <a:cs typeface="Tahoma" pitchFamily="34" charset="0"/>
                        </a:rPr>
                        <a:t>แผนงานการต่อต้านการทุจริตและประพฤติมิชอบ</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ปรับปรุงกระบวนงาน </a:t>
                      </a:r>
                      <a:r>
                        <a:rPr lang="en-US" sz="800" b="0" i="0" dirty="0" smtClean="0">
                          <a:solidFill>
                            <a:schemeClr val="tx1"/>
                          </a:solidFill>
                          <a:latin typeface="Tahoma" pitchFamily="34" charset="0"/>
                          <a:ea typeface="Tahoma" pitchFamily="34" charset="0"/>
                          <a:cs typeface="Tahoma" pitchFamily="34" charset="0"/>
                        </a:rPr>
                        <a:t>High Impact High Volume</a:t>
                      </a:r>
                      <a:r>
                        <a:rPr lang="th-TH" sz="800" b="0" i="0" dirty="0" smtClean="0">
                          <a:solidFill>
                            <a:schemeClr val="tx1"/>
                          </a:solidFill>
                          <a:latin typeface="Tahoma" pitchFamily="34" charset="0"/>
                          <a:ea typeface="Tahoma" pitchFamily="34" charset="0"/>
                          <a:cs typeface="Tahoma" pitchFamily="34" charset="0"/>
                        </a:rPr>
                        <a:t> (10 กระบวนงาน)</a:t>
                      </a:r>
                    </a:p>
                    <a:p>
                      <a:pPr marL="361950" marR="0" indent="-95250" algn="l" defTabSz="914400" rtl="0" eaLnBrk="1" fontAlgn="auto" latinLnBrk="0" hangingPunct="1">
                        <a:lnSpc>
                          <a:spcPts val="1000"/>
                        </a:lnSpc>
                        <a:spcBef>
                          <a:spcPts val="0"/>
                        </a:spcBef>
                        <a:spcAft>
                          <a:spcPts val="400"/>
                        </a:spcAft>
                        <a:buClrTx/>
                        <a:buSzTx/>
                        <a:buFont typeface="Wingdings" pitchFamily="2" charset="2"/>
                        <a:buChar char="§"/>
                        <a:tabLst/>
                        <a:defRPr/>
                      </a:pPr>
                      <a:r>
                        <a:rPr lang="th-TH" sz="800" b="0" i="0" strike="noStrike" dirty="0" smtClean="0">
                          <a:solidFill>
                            <a:schemeClr val="tx1"/>
                          </a:solidFill>
                          <a:latin typeface="Tahoma" pitchFamily="34" charset="0"/>
                          <a:ea typeface="Tahoma" pitchFamily="34" charset="0"/>
                          <a:cs typeface="Tahoma" pitchFamily="34" charset="0"/>
                        </a:rPr>
                        <a:t>สร้างการรับรู้เกี่ยวกับการให้บริการตามหลักการของ พ.ร.บ.การอำนวยความสะดวกฯ และการให้บริการอย่างมีประสิทธิภาพเพื่อความโปร่งใส</a:t>
                      </a:r>
                    </a:p>
                  </a:txBody>
                  <a:tcP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6"/>
                  </a:ext>
                </a:extLst>
              </a:tr>
              <a:tr h="506140">
                <a:tc>
                  <a:txBody>
                    <a:bodyPr/>
                    <a:lstStyle/>
                    <a:p>
                      <a:pPr marL="228600" indent="-228600" algn="l">
                        <a:lnSpc>
                          <a:spcPts val="1000"/>
                        </a:lnSpc>
                        <a:spcBef>
                          <a:spcPts val="0"/>
                        </a:spcBef>
                        <a:buFont typeface="+mj-lt"/>
                        <a:buAutoNum type="arabicPeriod" startAt="6"/>
                      </a:pPr>
                      <a:r>
                        <a:rPr lang="th-TH" sz="900" b="0" i="0" baseline="0" dirty="0" smtClean="0">
                          <a:solidFill>
                            <a:schemeClr val="tx1"/>
                          </a:solidFill>
                          <a:latin typeface="Tahoma" pitchFamily="34" charset="0"/>
                          <a:ea typeface="Tahoma" pitchFamily="34" charset="0"/>
                          <a:cs typeface="Tahoma" pitchFamily="34" charset="0"/>
                        </a:rPr>
                        <a:t>แผนงานการปรับปรุงแก้ไขกฎหมาย ระเบียบ และข้อบังคับที่เกี่ยวข้องกับการบริหารราชการแผ่นดิน</a:t>
                      </a:r>
                    </a:p>
                    <a:p>
                      <a:pPr marL="361950" marR="0" indent="-95250" algn="l" defTabSz="914400" rtl="0" eaLnBrk="1" fontAlgn="auto" latinLnBrk="0" hangingPunct="1">
                        <a:lnSpc>
                          <a:spcPts val="1000"/>
                        </a:lnSpc>
                        <a:spcBef>
                          <a:spcPts val="0"/>
                        </a:spcBef>
                        <a:spcAft>
                          <a:spcPts val="0"/>
                        </a:spcAft>
                        <a:buClrTx/>
                        <a:buSzTx/>
                        <a:buFont typeface="Wingdings" pitchFamily="2" charset="2"/>
                        <a:buChar char="§"/>
                        <a:tabLst/>
                        <a:defRPr/>
                      </a:pPr>
                      <a:r>
                        <a:rPr lang="th-TH" sz="800" b="0" i="0" dirty="0" smtClean="0">
                          <a:solidFill>
                            <a:schemeClr val="tx1"/>
                          </a:solidFill>
                          <a:latin typeface="Tahoma" pitchFamily="34" charset="0"/>
                          <a:ea typeface="Tahoma" pitchFamily="34" charset="0"/>
                          <a:cs typeface="Tahoma" pitchFamily="34" charset="0"/>
                        </a:rPr>
                        <a:t>ตรา </a:t>
                      </a:r>
                      <a:r>
                        <a:rPr lang="th-TH" sz="800" b="0" i="0" dirty="0" err="1" smtClean="0">
                          <a:solidFill>
                            <a:schemeClr val="tx1"/>
                          </a:solidFill>
                          <a:latin typeface="Tahoma" pitchFamily="34" charset="0"/>
                          <a:ea typeface="Tahoma" pitchFamily="34" charset="0"/>
                          <a:cs typeface="Tahoma" pitchFamily="34" charset="0"/>
                        </a:rPr>
                        <a:t>พ.ร.ฎ</a:t>
                      </a:r>
                      <a:r>
                        <a:rPr lang="th-TH" sz="800" b="0" i="0" dirty="0" smtClean="0">
                          <a:solidFill>
                            <a:schemeClr val="tx1"/>
                          </a:solidFill>
                          <a:latin typeface="Tahoma" pitchFamily="34" charset="0"/>
                          <a:ea typeface="Tahoma" pitchFamily="34" charset="0"/>
                          <a:cs typeface="Tahoma" pitchFamily="34" charset="0"/>
                        </a:rPr>
                        <a:t>. ตามมาตรา </a:t>
                      </a:r>
                      <a:r>
                        <a:rPr lang="en-GB" sz="800" b="0" i="0" dirty="0" smtClean="0">
                          <a:solidFill>
                            <a:schemeClr val="tx1"/>
                          </a:solidFill>
                          <a:latin typeface="Tahoma" pitchFamily="34" charset="0"/>
                          <a:ea typeface="Tahoma" pitchFamily="34" charset="0"/>
                          <a:cs typeface="Tahoma" pitchFamily="34" charset="0"/>
                        </a:rPr>
                        <a:t>12</a:t>
                      </a:r>
                      <a:r>
                        <a:rPr lang="th-TH" sz="800" b="0" i="0" dirty="0" smtClean="0">
                          <a:solidFill>
                            <a:schemeClr val="tx1"/>
                          </a:solidFill>
                          <a:latin typeface="Tahoma" pitchFamily="34" charset="0"/>
                          <a:ea typeface="Tahoma" pitchFamily="34" charset="0"/>
                          <a:cs typeface="Tahoma" pitchFamily="34" charset="0"/>
                        </a:rPr>
                        <a:t> แห่ง พ.ร.บ.การอำนวยความสะดวกฯ</a:t>
                      </a:r>
                    </a:p>
                  </a:txBody>
                  <a:tcP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tc>
                  <a:txBody>
                    <a:bodyPr/>
                    <a:lstStyle/>
                    <a:p>
                      <a:endParaRPr lang="en-US" sz="1000" b="0">
                        <a:latin typeface="Tahoma" pitchFamily="34" charset="0"/>
                        <a:ea typeface="Tahoma" pitchFamily="34" charset="0"/>
                        <a:cs typeface="Tahoma" pitchFamily="34" charset="0"/>
                      </a:endParaRPr>
                    </a:p>
                  </a:txBody>
                  <a:tcPr anchor="ctr"/>
                </a:tc>
                <a:tc>
                  <a:txBody>
                    <a:bodyPr/>
                    <a:lstStyle/>
                    <a:p>
                      <a:endParaRPr lang="en-US" sz="1000" b="0" dirty="0">
                        <a:latin typeface="Tahoma" pitchFamily="34" charset="0"/>
                        <a:ea typeface="Tahoma" pitchFamily="34" charset="0"/>
                        <a:cs typeface="Tahoma" pitchFamily="34" charset="0"/>
                      </a:endParaRPr>
                    </a:p>
                  </a:txBody>
                  <a:tcPr anchor="ctr"/>
                </a:tc>
                <a:extLst>
                  <a:ext uri="{0D108BD9-81ED-4DB2-BD59-A6C34878D82A}">
                    <a16:rowId xmlns:a16="http://schemas.microsoft.com/office/drawing/2014/main" val="10007"/>
                  </a:ext>
                </a:extLst>
              </a:tr>
            </a:tbl>
          </a:graphicData>
        </a:graphic>
      </p:graphicFrame>
      <p:sp>
        <p:nvSpPr>
          <p:cNvPr id="59" name="Rounded Rectangle 58"/>
          <p:cNvSpPr/>
          <p:nvPr/>
        </p:nvSpPr>
        <p:spPr>
          <a:xfrm>
            <a:off x="3995936" y="1153497"/>
            <a:ext cx="3244104"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61" name="Rounded Rectangle 60"/>
          <p:cNvSpPr/>
          <p:nvPr/>
        </p:nvSpPr>
        <p:spPr>
          <a:xfrm>
            <a:off x="3998772" y="1340401"/>
            <a:ext cx="4605676"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8" name="Oval 7"/>
          <p:cNvSpPr/>
          <p:nvPr/>
        </p:nvSpPr>
        <p:spPr>
          <a:xfrm>
            <a:off x="7201792" y="1145764"/>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9" name="Rounded Rectangle 8"/>
          <p:cNvSpPr/>
          <p:nvPr/>
        </p:nvSpPr>
        <p:spPr>
          <a:xfrm>
            <a:off x="3995936" y="1762638"/>
            <a:ext cx="706012"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0" name="Rounded Rectangle 9"/>
          <p:cNvSpPr/>
          <p:nvPr/>
        </p:nvSpPr>
        <p:spPr>
          <a:xfrm>
            <a:off x="3995774" y="2081013"/>
            <a:ext cx="2014333"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1" name="Rounded Rectangle 10"/>
          <p:cNvSpPr/>
          <p:nvPr/>
        </p:nvSpPr>
        <p:spPr>
          <a:xfrm>
            <a:off x="3998772" y="2330937"/>
            <a:ext cx="2014333"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6" name="Rounded Rectangle 15"/>
          <p:cNvSpPr/>
          <p:nvPr/>
        </p:nvSpPr>
        <p:spPr>
          <a:xfrm>
            <a:off x="3995936" y="2531291"/>
            <a:ext cx="4605676"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18" name="Rounded Rectangle 17"/>
          <p:cNvSpPr/>
          <p:nvPr/>
        </p:nvSpPr>
        <p:spPr>
          <a:xfrm>
            <a:off x="3995936" y="2696766"/>
            <a:ext cx="4605676"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21" name="Rounded Rectangle 20"/>
          <p:cNvSpPr/>
          <p:nvPr/>
        </p:nvSpPr>
        <p:spPr>
          <a:xfrm>
            <a:off x="4007562" y="3063269"/>
            <a:ext cx="706012"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23" name="Rounded Rectangle 22"/>
          <p:cNvSpPr/>
          <p:nvPr/>
        </p:nvSpPr>
        <p:spPr>
          <a:xfrm>
            <a:off x="4021946" y="3298325"/>
            <a:ext cx="706012"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26" name="Rounded Rectangle 25"/>
          <p:cNvSpPr/>
          <p:nvPr/>
        </p:nvSpPr>
        <p:spPr>
          <a:xfrm>
            <a:off x="4016188" y="3560721"/>
            <a:ext cx="3244104"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27" name="Rounded Rectangle 26"/>
          <p:cNvSpPr/>
          <p:nvPr/>
        </p:nvSpPr>
        <p:spPr>
          <a:xfrm>
            <a:off x="4004562" y="4203443"/>
            <a:ext cx="706012"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0" name="Rounded Rectangle 29"/>
          <p:cNvSpPr/>
          <p:nvPr/>
        </p:nvSpPr>
        <p:spPr>
          <a:xfrm>
            <a:off x="4007562" y="4507145"/>
            <a:ext cx="2014333"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1" name="Rounded Rectangle 30"/>
          <p:cNvSpPr/>
          <p:nvPr/>
        </p:nvSpPr>
        <p:spPr>
          <a:xfrm>
            <a:off x="4021946" y="4787155"/>
            <a:ext cx="3244104"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2" name="Rounded Rectangle 31"/>
          <p:cNvSpPr/>
          <p:nvPr/>
        </p:nvSpPr>
        <p:spPr>
          <a:xfrm>
            <a:off x="4016188" y="5102483"/>
            <a:ext cx="3244104"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3" name="Rounded Rectangle 32"/>
          <p:cNvSpPr/>
          <p:nvPr/>
        </p:nvSpPr>
        <p:spPr>
          <a:xfrm>
            <a:off x="4013188" y="5508479"/>
            <a:ext cx="4605676"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4" name="Rounded Rectangle 33"/>
          <p:cNvSpPr/>
          <p:nvPr/>
        </p:nvSpPr>
        <p:spPr>
          <a:xfrm>
            <a:off x="3998936" y="5872307"/>
            <a:ext cx="3244104"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5" name="Rounded Rectangle 34"/>
          <p:cNvSpPr/>
          <p:nvPr/>
        </p:nvSpPr>
        <p:spPr>
          <a:xfrm>
            <a:off x="3995936" y="6062003"/>
            <a:ext cx="4605676"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6" name="Rounded Rectangle 35"/>
          <p:cNvSpPr/>
          <p:nvPr/>
        </p:nvSpPr>
        <p:spPr>
          <a:xfrm>
            <a:off x="3998936" y="6598981"/>
            <a:ext cx="1836000"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7" name="Oval 36"/>
          <p:cNvSpPr/>
          <p:nvPr/>
        </p:nvSpPr>
        <p:spPr>
          <a:xfrm>
            <a:off x="8506378" y="1325078"/>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38" name="Oval 37"/>
          <p:cNvSpPr/>
          <p:nvPr/>
        </p:nvSpPr>
        <p:spPr>
          <a:xfrm>
            <a:off x="4667260" y="1740852"/>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0" name="Oval 39"/>
          <p:cNvSpPr/>
          <p:nvPr/>
        </p:nvSpPr>
        <p:spPr>
          <a:xfrm>
            <a:off x="5968846" y="2058852"/>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1" name="Oval 40"/>
          <p:cNvSpPr/>
          <p:nvPr/>
        </p:nvSpPr>
        <p:spPr>
          <a:xfrm>
            <a:off x="5974656" y="2326028"/>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2" name="Oval 41"/>
          <p:cNvSpPr/>
          <p:nvPr/>
        </p:nvSpPr>
        <p:spPr>
          <a:xfrm>
            <a:off x="8515004" y="2514756"/>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3" name="Oval 42"/>
          <p:cNvSpPr/>
          <p:nvPr/>
        </p:nvSpPr>
        <p:spPr>
          <a:xfrm>
            <a:off x="8526814" y="2680790"/>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4" name="Oval 43"/>
          <p:cNvSpPr/>
          <p:nvPr/>
        </p:nvSpPr>
        <p:spPr>
          <a:xfrm>
            <a:off x="7265174" y="3544857"/>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5" name="Oval 44"/>
          <p:cNvSpPr/>
          <p:nvPr/>
        </p:nvSpPr>
        <p:spPr>
          <a:xfrm>
            <a:off x="4672886" y="3051193"/>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6" name="Oval 45"/>
          <p:cNvSpPr/>
          <p:nvPr/>
        </p:nvSpPr>
        <p:spPr>
          <a:xfrm>
            <a:off x="4681512" y="3289307"/>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7" name="Oval 46"/>
          <p:cNvSpPr/>
          <p:nvPr/>
        </p:nvSpPr>
        <p:spPr>
          <a:xfrm>
            <a:off x="4652634" y="4196809"/>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8" name="Oval 47"/>
          <p:cNvSpPr/>
          <p:nvPr/>
        </p:nvSpPr>
        <p:spPr>
          <a:xfrm>
            <a:off x="5977472" y="4497269"/>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49" name="Oval 48"/>
          <p:cNvSpPr/>
          <p:nvPr/>
        </p:nvSpPr>
        <p:spPr>
          <a:xfrm>
            <a:off x="7244738" y="4774895"/>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0" name="Oval 49"/>
          <p:cNvSpPr/>
          <p:nvPr/>
        </p:nvSpPr>
        <p:spPr>
          <a:xfrm>
            <a:off x="7253548" y="5090223"/>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1" name="Oval 50"/>
          <p:cNvSpPr/>
          <p:nvPr/>
        </p:nvSpPr>
        <p:spPr>
          <a:xfrm>
            <a:off x="8549508" y="5482417"/>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2" name="Oval 51"/>
          <p:cNvSpPr/>
          <p:nvPr/>
        </p:nvSpPr>
        <p:spPr>
          <a:xfrm>
            <a:off x="7230296" y="5848155"/>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3" name="Oval 52"/>
          <p:cNvSpPr/>
          <p:nvPr/>
        </p:nvSpPr>
        <p:spPr>
          <a:xfrm>
            <a:off x="8549692" y="6043743"/>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4" name="Oval 53"/>
          <p:cNvSpPr/>
          <p:nvPr/>
        </p:nvSpPr>
        <p:spPr>
          <a:xfrm>
            <a:off x="5848742" y="6591743"/>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5" name="TextBox 40"/>
          <p:cNvSpPr txBox="1">
            <a:spLocks/>
          </p:cNvSpPr>
          <p:nvPr/>
        </p:nvSpPr>
        <p:spPr>
          <a:xfrm>
            <a:off x="7370289" y="6559743"/>
            <a:ext cx="2031381" cy="294702"/>
          </a:xfrm>
          <a:prstGeom prst="rect">
            <a:avLst/>
          </a:prstGeom>
          <a:noFill/>
        </p:spPr>
        <p:txBody>
          <a:bodyPr wrap="square" rtlCol="0" anchor="ctr" anchorCtr="0">
            <a:noAutofit/>
          </a:bodyPr>
          <a:lstStyle>
            <a:defPPr>
              <a:defRPr lang="en-US"/>
            </a:defPPr>
            <a:lvl1pPr>
              <a:lnSpc>
                <a:spcPts val="1000"/>
              </a:lnSpc>
              <a:defRPr sz="1200" b="1">
                <a:solidFill>
                  <a:schemeClr val="accent5">
                    <a:lumMod val="75000"/>
                  </a:schemeClr>
                </a:solidFill>
                <a:latin typeface="TH Sarabun New" panose="020B0500040200020003" pitchFamily="34" charset="-34"/>
                <a:cs typeface="TH Sarabun New" panose="020B0500040200020003" pitchFamily="34" charset="-34"/>
              </a:defRPr>
            </a:lvl1pPr>
          </a:lstStyle>
          <a:p>
            <a:pPr defTabSz="457200">
              <a:lnSpc>
                <a:spcPts val="1600"/>
              </a:lnSpc>
            </a:pPr>
            <a:r>
              <a:rPr lang="en-US" sz="700" b="0" i="1" dirty="0" smtClean="0">
                <a:solidFill>
                  <a:srgbClr val="002060"/>
                </a:solidFill>
                <a:latin typeface="Tahoma" pitchFamily="34" charset="0"/>
                <a:ea typeface="Tahoma" pitchFamily="34" charset="0"/>
                <a:cs typeface="Tahoma" pitchFamily="34" charset="0"/>
              </a:rPr>
              <a:t>* </a:t>
            </a:r>
            <a:r>
              <a:rPr lang="th-TH" sz="700" b="0" i="1" dirty="0" smtClean="0">
                <a:solidFill>
                  <a:srgbClr val="002060"/>
                </a:solidFill>
                <a:latin typeface="Tahoma" pitchFamily="34" charset="0"/>
                <a:ea typeface="Tahoma" pitchFamily="34" charset="0"/>
                <a:cs typeface="Tahoma" pitchFamily="34" charset="0"/>
              </a:rPr>
              <a:t>จะดำเนินการร่วมกับ</a:t>
            </a:r>
            <a:r>
              <a:rPr lang="th-TH" sz="700" b="0" i="1" dirty="0">
                <a:solidFill>
                  <a:srgbClr val="002060"/>
                </a:solidFill>
                <a:latin typeface="Tahoma" pitchFamily="34" charset="0"/>
                <a:ea typeface="Tahoma" pitchFamily="34" charset="0"/>
                <a:cs typeface="Tahoma" pitchFamily="34" charset="0"/>
              </a:rPr>
              <a:t>สำนักงาน ก.พ. </a:t>
            </a:r>
          </a:p>
        </p:txBody>
      </p:sp>
      <p:sp>
        <p:nvSpPr>
          <p:cNvPr id="58" name="Oval 57"/>
          <p:cNvSpPr/>
          <p:nvPr/>
        </p:nvSpPr>
        <p:spPr>
          <a:xfrm>
            <a:off x="4674599" y="2514756"/>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60" name="Oval 59"/>
          <p:cNvSpPr/>
          <p:nvPr/>
        </p:nvSpPr>
        <p:spPr>
          <a:xfrm>
            <a:off x="5978536" y="2525161"/>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62" name="Oval 61"/>
          <p:cNvSpPr/>
          <p:nvPr/>
        </p:nvSpPr>
        <p:spPr>
          <a:xfrm>
            <a:off x="7248087" y="2525161"/>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63" name="Slide Number Placeholder 1"/>
          <p:cNvSpPr>
            <a:spLocks noGrp="1"/>
          </p:cNvSpPr>
          <p:nvPr>
            <p:ph type="sldNum" sz="quarter" idx="12"/>
          </p:nvPr>
        </p:nvSpPr>
        <p:spPr>
          <a:xfrm>
            <a:off x="7103233" y="6582384"/>
            <a:ext cx="2057400" cy="365125"/>
          </a:xfrm>
        </p:spPr>
        <p:txBody>
          <a:bodyPr/>
          <a:lstStyle/>
          <a:p>
            <a:pPr>
              <a:defRPr/>
            </a:pPr>
            <a:fld id="{0556DCA6-0C46-423D-9F0B-1FB269782CB9}" type="slidenum">
              <a:rPr lang="th-TH" altLang="th-TH" smtClean="0"/>
              <a:pPr>
                <a:defRPr/>
              </a:pPr>
              <a:t>19</a:t>
            </a:fld>
            <a:endParaRPr lang="th-TH" altLang="th-TH" dirty="0"/>
          </a:p>
        </p:txBody>
      </p:sp>
      <p:sp>
        <p:nvSpPr>
          <p:cNvPr id="57" name="Rounded Rectangle 56"/>
          <p:cNvSpPr/>
          <p:nvPr/>
        </p:nvSpPr>
        <p:spPr>
          <a:xfrm>
            <a:off x="4021946" y="3802538"/>
            <a:ext cx="2014333" cy="85810"/>
          </a:xfrm>
          <a:prstGeom prst="roundRect">
            <a:avLst/>
          </a:prstGeom>
          <a:solidFill>
            <a:schemeClr val="accent6">
              <a:lumMod val="60000"/>
              <a:lumOff val="40000"/>
            </a:schemeClr>
          </a:solidFill>
          <a:ln>
            <a:solidFill>
              <a:schemeClr val="accent6">
                <a:lumMod val="20000"/>
                <a:lumOff val="8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64" name="Oval 63"/>
          <p:cNvSpPr/>
          <p:nvPr/>
        </p:nvSpPr>
        <p:spPr>
          <a:xfrm>
            <a:off x="5991856" y="3792662"/>
            <a:ext cx="98070" cy="98070"/>
          </a:xfrm>
          <a:prstGeom prst="ellipse">
            <a:avLst/>
          </a:prstGeom>
          <a:solidFill>
            <a:schemeClr val="bg1"/>
          </a:solidFill>
          <a:ln w="57150">
            <a:solidFill>
              <a:srgbClr val="385723"/>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solidFill>
                <a:prstClr val="white"/>
              </a:solidFill>
            </a:endParaRPr>
          </a:p>
        </p:txBody>
      </p:sp>
      <p:sp>
        <p:nvSpPr>
          <p:cNvPr id="56" name="Rectangle 55"/>
          <p:cNvSpPr/>
          <p:nvPr/>
        </p:nvSpPr>
        <p:spPr>
          <a:xfrm>
            <a:off x="45649" y="86323"/>
            <a:ext cx="6614583" cy="338554"/>
          </a:xfrm>
          <a:prstGeom prst="rect">
            <a:avLst/>
          </a:prstGeom>
          <a:noFill/>
          <a:ln>
            <a:solidFill>
              <a:schemeClr val="bg1">
                <a:lumMod val="5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r>
              <a:rPr lang="th-TH" sz="1600" b="1" dirty="0" smtClean="0">
                <a:solidFill>
                  <a:schemeClr val="bg2">
                    <a:lumMod val="50000"/>
                  </a:schemeClr>
                </a:solidFill>
                <a:latin typeface="Tahoma" pitchFamily="34" charset="0"/>
                <a:ea typeface="Tahoma" pitchFamily="34" charset="0"/>
                <a:cs typeface="Tahoma" pitchFamily="34" charset="0"/>
              </a:rPr>
              <a:t>ตัวชี้วัด การ</a:t>
            </a:r>
            <a:r>
              <a:rPr lang="th-TH" sz="1600" b="1" dirty="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rPr>
              <a:t>จัดทำและดำเนินการตามแผนการขับเคลื่อนยุทธศาสตร์ชาติ</a:t>
            </a:r>
            <a:endParaRPr lang="en-US" sz="1600" dirty="0">
              <a:solidFill>
                <a:schemeClr val="bg2">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65" name="Rectangle 64"/>
          <p:cNvSpPr/>
          <p:nvPr/>
        </p:nvSpPr>
        <p:spPr>
          <a:xfrm rot="19550680">
            <a:off x="816" y="533749"/>
            <a:ext cx="953072" cy="295705"/>
          </a:xfrm>
          <a:prstGeom prst="rect">
            <a:avLst/>
          </a:prstGeom>
          <a:solidFill>
            <a:srgbClr val="B96D6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1400" b="1" i="0" u="none" strike="noStrike" kern="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ตัวอย่าง</a:t>
            </a:r>
            <a:endParaRPr kumimoji="0" lang="en-US" sz="1400" b="1" i="0" u="none" strike="noStrike" kern="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0441984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extBox 41"/>
          <p:cNvSpPr txBox="1"/>
          <p:nvPr/>
        </p:nvSpPr>
        <p:spPr>
          <a:xfrm>
            <a:off x="4972482" y="6008424"/>
            <a:ext cx="3569338" cy="307777"/>
          </a:xfrm>
          <a:prstGeom prst="rect">
            <a:avLst/>
          </a:prstGeom>
          <a:noFill/>
        </p:spPr>
        <p:txBody>
          <a:bodyPr wrap="square" rtlCol="0">
            <a:spAutoFit/>
          </a:bodyPr>
          <a:lstStyle/>
          <a:p>
            <a:r>
              <a:rPr lang="th-TH" sz="1400" dirty="0" smtClean="0">
                <a:solidFill>
                  <a:prstClr val="black"/>
                </a:solidFill>
                <a:latin typeface="Tahoma" pitchFamily="34" charset="0"/>
                <a:ea typeface="Tahoma" pitchFamily="34" charset="0"/>
                <a:cs typeface="Tahoma" pitchFamily="34" charset="0"/>
              </a:rPr>
              <a:t>ผล</a:t>
            </a:r>
            <a:r>
              <a:rPr lang="th-TH" sz="1400" dirty="0">
                <a:solidFill>
                  <a:prstClr val="black"/>
                </a:solidFill>
                <a:latin typeface="Tahoma" pitchFamily="34" charset="0"/>
                <a:ea typeface="Tahoma" pitchFamily="34" charset="0"/>
                <a:cs typeface="Tahoma" pitchFamily="34" charset="0"/>
              </a:rPr>
              <a:t>การ</a:t>
            </a:r>
            <a:r>
              <a:rPr lang="th-TH" sz="1400" dirty="0" smtClean="0">
                <a:solidFill>
                  <a:prstClr val="black"/>
                </a:solidFill>
                <a:latin typeface="Tahoma" pitchFamily="34" charset="0"/>
                <a:ea typeface="Tahoma" pitchFamily="34" charset="0"/>
                <a:cs typeface="Tahoma" pitchFamily="34" charset="0"/>
              </a:rPr>
              <a:t>ดำเนินงาน</a:t>
            </a:r>
            <a:r>
              <a:rPr lang="th-TH" sz="1400" u="sng" dirty="0" smtClean="0">
                <a:solidFill>
                  <a:prstClr val="black"/>
                </a:solidFill>
                <a:latin typeface="Tahoma" pitchFamily="34" charset="0"/>
                <a:ea typeface="Tahoma" pitchFamily="34" charset="0"/>
                <a:cs typeface="Tahoma" pitchFamily="34" charset="0"/>
              </a:rPr>
              <a:t>ต่ำกว่า</a:t>
            </a:r>
            <a:r>
              <a:rPr lang="th-TH" sz="1400" u="sng" dirty="0">
                <a:solidFill>
                  <a:prstClr val="black"/>
                </a:solidFill>
                <a:latin typeface="Tahoma" pitchFamily="34" charset="0"/>
                <a:ea typeface="Tahoma" pitchFamily="34" charset="0"/>
                <a:cs typeface="Tahoma" pitchFamily="34" charset="0"/>
              </a:rPr>
              <a:t>เป้าหมาย</a:t>
            </a:r>
            <a:r>
              <a:rPr lang="th-TH" sz="1400" dirty="0">
                <a:solidFill>
                  <a:prstClr val="black"/>
                </a:solidFill>
                <a:latin typeface="Tahoma" pitchFamily="34" charset="0"/>
                <a:ea typeface="Tahoma" pitchFamily="34" charset="0"/>
                <a:cs typeface="Tahoma" pitchFamily="34" charset="0"/>
              </a:rPr>
              <a:t>ที่ตั้งไว้</a:t>
            </a:r>
            <a:endParaRPr lang="en-US" sz="1400" dirty="0">
              <a:solidFill>
                <a:prstClr val="black"/>
              </a:solidFill>
              <a:latin typeface="Tahoma" pitchFamily="34" charset="0"/>
              <a:ea typeface="Tahoma" pitchFamily="34" charset="0"/>
              <a:cs typeface="Tahoma" pitchFamily="34" charset="0"/>
            </a:endParaRPr>
          </a:p>
        </p:txBody>
      </p:sp>
      <p:cxnSp>
        <p:nvCxnSpPr>
          <p:cNvPr id="41" name="Straight Connector 40"/>
          <p:cNvCxnSpPr/>
          <p:nvPr/>
        </p:nvCxnSpPr>
        <p:spPr>
          <a:xfrm>
            <a:off x="4866315" y="988524"/>
            <a:ext cx="0" cy="578142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842220" y="988524"/>
            <a:ext cx="0" cy="578142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gray">
          <a:xfrm>
            <a:off x="-511718" y="6665243"/>
            <a:ext cx="9006440" cy="1794537"/>
          </a:xfrm>
          <a:prstGeom prst="roundRect">
            <a:avLst>
              <a:gd name="adj" fmla="val 4621"/>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33" name="Rounded Rectangle 32"/>
          <p:cNvSpPr/>
          <p:nvPr/>
        </p:nvSpPr>
        <p:spPr bwMode="gray">
          <a:xfrm>
            <a:off x="63964" y="3180539"/>
            <a:ext cx="9006440" cy="1794537"/>
          </a:xfrm>
          <a:prstGeom prst="roundRect">
            <a:avLst>
              <a:gd name="adj" fmla="val 4621"/>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endParaRPr lang="th-TH" sz="1000" dirty="0">
              <a:solidFill>
                <a:prstClr val="black"/>
              </a:solidFill>
              <a:latin typeface="Tahoma" pitchFamily="34" charset="0"/>
              <a:ea typeface="Tahoma" pitchFamily="34" charset="0"/>
              <a:cs typeface="Tahoma" pitchFamily="34" charset="0"/>
            </a:endParaRPr>
          </a:p>
        </p:txBody>
      </p:sp>
      <p:sp>
        <p:nvSpPr>
          <p:cNvPr id="32" name="Rounded Rectangle 31"/>
          <p:cNvSpPr/>
          <p:nvPr/>
        </p:nvSpPr>
        <p:spPr bwMode="gray">
          <a:xfrm>
            <a:off x="63964" y="1368251"/>
            <a:ext cx="9006440" cy="1794537"/>
          </a:xfrm>
          <a:prstGeom prst="roundRect">
            <a:avLst>
              <a:gd name="adj" fmla="val 4621"/>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19" name="Rounded Rectangle 18"/>
          <p:cNvSpPr/>
          <p:nvPr/>
        </p:nvSpPr>
        <p:spPr bwMode="gray">
          <a:xfrm>
            <a:off x="78213" y="988524"/>
            <a:ext cx="8992191" cy="373769"/>
          </a:xfrm>
          <a:prstGeom prst="roundRect">
            <a:avLst>
              <a:gd name="adj" fmla="val 22787"/>
            </a:avLst>
          </a:prstGeom>
          <a:solidFill>
            <a:schemeClr val="bg1">
              <a:lumMod val="75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68" name="Slide Number Placeholder 3"/>
          <p:cNvSpPr>
            <a:spLocks noGrp="1"/>
          </p:cNvSpPr>
          <p:nvPr>
            <p:ph type="sldNum" sz="quarter" idx="12"/>
          </p:nvPr>
        </p:nvSpPr>
        <p:spPr>
          <a:xfrm>
            <a:off x="6979796" y="6484868"/>
            <a:ext cx="2133600" cy="365125"/>
          </a:xfrm>
        </p:spPr>
        <p:txBody>
          <a:bodyPr/>
          <a:lstStyle/>
          <a:p>
            <a:fld id="{E867AD2F-52E1-490E-B305-7D8740E07F76}" type="slidenum">
              <a:rPr lang="th-TH" sz="1600"/>
              <a:pPr/>
              <a:t>20</a:t>
            </a:fld>
            <a:endParaRPr lang="th-TH" sz="1600" dirty="0"/>
          </a:p>
        </p:txBody>
      </p:sp>
      <p:sp>
        <p:nvSpPr>
          <p:cNvPr id="4" name="Rectangle 3"/>
          <p:cNvSpPr/>
          <p:nvPr/>
        </p:nvSpPr>
        <p:spPr>
          <a:xfrm>
            <a:off x="5559861" y="998134"/>
            <a:ext cx="2808312" cy="315023"/>
          </a:xfrm>
          <a:prstGeom prst="rect">
            <a:avLst/>
          </a:prstGeom>
        </p:spPr>
        <p:txBody>
          <a:bodyPr wrap="square">
            <a:spAutoFit/>
          </a:bodyPr>
          <a:lstStyle/>
          <a:p>
            <a:pPr algn="ctr">
              <a:lnSpc>
                <a:spcPct val="115000"/>
              </a:lnSpc>
            </a:pPr>
            <a:r>
              <a:rPr lang="th-TH" sz="1400" b="1" dirty="0" smtClean="0">
                <a:solidFill>
                  <a:prstClr val="black"/>
                </a:solidFill>
                <a:latin typeface="Tahoma" pitchFamily="34" charset="0"/>
                <a:ea typeface="Tahoma" pitchFamily="34" charset="0"/>
                <a:cs typeface="Tahoma" pitchFamily="34" charset="0"/>
              </a:rPr>
              <a:t>เกณฑ์การประเมิน</a:t>
            </a:r>
            <a:endParaRPr lang="en-US" sz="1400" b="1" dirty="0">
              <a:solidFill>
                <a:prstClr val="black"/>
              </a:solidFill>
              <a:latin typeface="Tahoma" pitchFamily="34" charset="0"/>
              <a:ea typeface="Tahoma" pitchFamily="34" charset="0"/>
              <a:cs typeface="Tahoma" pitchFamily="34" charset="0"/>
            </a:endParaRPr>
          </a:p>
        </p:txBody>
      </p:sp>
      <p:sp>
        <p:nvSpPr>
          <p:cNvPr id="5" name="Rectangle 4"/>
          <p:cNvSpPr/>
          <p:nvPr/>
        </p:nvSpPr>
        <p:spPr>
          <a:xfrm>
            <a:off x="2733682" y="1007574"/>
            <a:ext cx="2263892" cy="315023"/>
          </a:xfrm>
          <a:prstGeom prst="rect">
            <a:avLst/>
          </a:prstGeom>
        </p:spPr>
        <p:txBody>
          <a:bodyPr wrap="square">
            <a:spAutoFit/>
          </a:bodyPr>
          <a:lstStyle/>
          <a:p>
            <a:pPr algn="ctr">
              <a:lnSpc>
                <a:spcPct val="115000"/>
              </a:lnSpc>
            </a:pPr>
            <a:r>
              <a:rPr lang="th-TH" sz="1400" b="1" dirty="0" smtClean="0">
                <a:solidFill>
                  <a:prstClr val="black"/>
                </a:solidFill>
                <a:latin typeface="Tahoma" pitchFamily="34" charset="0"/>
                <a:ea typeface="Tahoma" pitchFamily="34" charset="0"/>
                <a:cs typeface="Tahoma" pitchFamily="34" charset="0"/>
              </a:rPr>
              <a:t>สรุปผลการ</a:t>
            </a:r>
            <a:r>
              <a:rPr lang="th-TH" sz="1400" b="1" dirty="0">
                <a:solidFill>
                  <a:prstClr val="black"/>
                </a:solidFill>
                <a:latin typeface="Tahoma" pitchFamily="34" charset="0"/>
                <a:ea typeface="Tahoma" pitchFamily="34" charset="0"/>
                <a:cs typeface="Tahoma" pitchFamily="34" charset="0"/>
              </a:rPr>
              <a:t>ประเมิน</a:t>
            </a:r>
            <a:endParaRPr lang="en-US" sz="1400" b="1" dirty="0">
              <a:solidFill>
                <a:prstClr val="black"/>
              </a:solidFill>
              <a:latin typeface="Tahoma" pitchFamily="34" charset="0"/>
              <a:ea typeface="Tahoma" pitchFamily="34" charset="0"/>
              <a:cs typeface="Tahoma" pitchFamily="34" charset="0"/>
            </a:endParaRPr>
          </a:p>
        </p:txBody>
      </p:sp>
      <p:sp>
        <p:nvSpPr>
          <p:cNvPr id="9" name="Rectangle 8"/>
          <p:cNvSpPr/>
          <p:nvPr/>
        </p:nvSpPr>
        <p:spPr>
          <a:xfrm>
            <a:off x="836202" y="3270126"/>
            <a:ext cx="1321196" cy="346826"/>
          </a:xfrm>
          <a:prstGeom prst="rect">
            <a:avLst/>
          </a:prstGeom>
        </p:spPr>
        <p:txBody>
          <a:bodyPr wrap="none">
            <a:spAutoFit/>
          </a:bodyPr>
          <a:lstStyle/>
          <a:p>
            <a:pPr algn="ctr">
              <a:lnSpc>
                <a:spcPct val="115000"/>
              </a:lnSpc>
            </a:pPr>
            <a:r>
              <a:rPr lang="th-TH" sz="1600" b="1" dirty="0" smtClean="0">
                <a:solidFill>
                  <a:prstClr val="black"/>
                </a:solidFill>
                <a:latin typeface="Tahoma" pitchFamily="34" charset="0"/>
                <a:ea typeface="Tahoma" pitchFamily="34" charset="0"/>
                <a:cs typeface="Tahoma" pitchFamily="34" charset="0"/>
              </a:rPr>
              <a:t>องค์ประกอบ</a:t>
            </a:r>
            <a:endParaRPr lang="en-US" sz="1600" b="1" dirty="0">
              <a:solidFill>
                <a:prstClr val="black"/>
              </a:solidFill>
              <a:latin typeface="Tahoma" pitchFamily="34" charset="0"/>
              <a:ea typeface="Tahoma" pitchFamily="34" charset="0"/>
              <a:cs typeface="Tahoma" pitchFamily="34" charset="0"/>
            </a:endParaRPr>
          </a:p>
        </p:txBody>
      </p:sp>
      <p:sp>
        <p:nvSpPr>
          <p:cNvPr id="11" name="Rectangle 10"/>
          <p:cNvSpPr/>
          <p:nvPr/>
        </p:nvSpPr>
        <p:spPr>
          <a:xfrm>
            <a:off x="395536" y="3596258"/>
            <a:ext cx="2304256" cy="1015663"/>
          </a:xfrm>
          <a:prstGeom prst="rect">
            <a:avLst/>
          </a:prstGeom>
        </p:spPr>
        <p:txBody>
          <a:bodyPr wrap="square">
            <a:spAutoFit/>
          </a:bodyPr>
          <a:lstStyle/>
          <a:p>
            <a:pPr marL="457200" indent="-363538">
              <a:buFont typeface="+mj-lt"/>
              <a:buAutoNum type="arabicPeriod"/>
              <a:defRPr/>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Functional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Based</a:t>
            </a:r>
          </a:p>
          <a:p>
            <a:pPr marL="457200" indent="-363538">
              <a:buFont typeface="+mj-lt"/>
              <a:buAutoNum type="arabicPeriod"/>
              <a:defRPr/>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Agenda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Based</a:t>
            </a:r>
          </a:p>
          <a:p>
            <a:pPr marL="457200" indent="-363538">
              <a:buFont typeface="+mj-lt"/>
              <a:buAutoNum type="arabicPeriod"/>
              <a:defRPr/>
            </a:pP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Area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Based</a:t>
            </a: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457200" indent="-363538">
              <a:buFont typeface="+mj-lt"/>
              <a:buAutoNum type="arabicPeriod"/>
              <a:defRPr/>
            </a:pP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Innovation Based</a:t>
            </a: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457200" indent="-363538">
              <a:buFont typeface="+mj-lt"/>
              <a:buAutoNum type="arabicPeriod"/>
              <a:defRPr/>
            </a:pPr>
            <a:r>
              <a:rPr lang="th-TH" sz="1200" dirty="0">
                <a:solidFill>
                  <a:prstClr val="black"/>
                </a:solidFill>
                <a:latin typeface="Tahoma" pitchFamily="34" charset="0"/>
                <a:ea typeface="Tahoma" pitchFamily="34" charset="0"/>
                <a:cs typeface="Tahoma" pitchFamily="34" charset="0"/>
              </a:rPr>
              <a:t>Potential </a:t>
            </a:r>
            <a:r>
              <a:rPr lang="th-TH" sz="1200" dirty="0" smtClean="0">
                <a:solidFill>
                  <a:prstClr val="black"/>
                </a:solidFill>
                <a:latin typeface="Tahoma" pitchFamily="34" charset="0"/>
                <a:ea typeface="Tahoma" pitchFamily="34" charset="0"/>
                <a:cs typeface="Tahoma" pitchFamily="34" charset="0"/>
              </a:rPr>
              <a:t>Based</a:t>
            </a:r>
            <a:endPar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5" name="Rounded Rectangle 14"/>
          <p:cNvSpPr/>
          <p:nvPr/>
        </p:nvSpPr>
        <p:spPr bwMode="gray">
          <a:xfrm>
            <a:off x="236660" y="3238395"/>
            <a:ext cx="2520280" cy="1613280"/>
          </a:xfrm>
          <a:prstGeom prst="roundRect">
            <a:avLst>
              <a:gd name="adj" fmla="val 4621"/>
            </a:avLst>
          </a:prstGeom>
          <a:solidFill>
            <a:schemeClr val="tx2">
              <a:lumMod val="20000"/>
              <a:lumOff val="8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schemeClr val="tx1">
                  <a:lumMod val="75000"/>
                  <a:lumOff val="25000"/>
                </a:schemeClr>
              </a:solidFill>
              <a:latin typeface="Tahoma" pitchFamily="34" charset="0"/>
              <a:ea typeface="Tahoma" pitchFamily="34" charset="0"/>
              <a:cs typeface="Tahoma" pitchFamily="34" charset="0"/>
            </a:endParaRPr>
          </a:p>
        </p:txBody>
      </p:sp>
      <p:sp>
        <p:nvSpPr>
          <p:cNvPr id="20" name="Rounded Rectangle 19"/>
          <p:cNvSpPr/>
          <p:nvPr/>
        </p:nvSpPr>
        <p:spPr bwMode="gray">
          <a:xfrm>
            <a:off x="217611" y="1424200"/>
            <a:ext cx="2520280" cy="1618918"/>
          </a:xfrm>
          <a:prstGeom prst="roundRect">
            <a:avLst>
              <a:gd name="adj" fmla="val 4621"/>
            </a:avLst>
          </a:prstGeom>
          <a:solidFill>
            <a:schemeClr val="tx2">
              <a:lumMod val="20000"/>
              <a:lumOff val="8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13" name="TextBox 12"/>
          <p:cNvSpPr txBox="1"/>
          <p:nvPr/>
        </p:nvSpPr>
        <p:spPr>
          <a:xfrm>
            <a:off x="116741" y="1988840"/>
            <a:ext cx="2799075" cy="954107"/>
          </a:xfrm>
          <a:prstGeom prst="rect">
            <a:avLst/>
          </a:prstGeom>
          <a:noFill/>
        </p:spPr>
        <p:txBody>
          <a:bodyPr wrap="square" rtlCol="0">
            <a:spAutoFit/>
          </a:bodyPr>
          <a:lstStyle/>
          <a:p>
            <a:pPr algn="ctr"/>
            <a:r>
              <a:rPr lang="th-TH" sz="1600" b="1" dirty="0" smtClean="0">
                <a:solidFill>
                  <a:schemeClr val="tx1">
                    <a:lumMod val="75000"/>
                    <a:lumOff val="25000"/>
                  </a:schemeClr>
                </a:solidFill>
                <a:latin typeface="Tahoma" pitchFamily="34" charset="0"/>
                <a:ea typeface="Tahoma" pitchFamily="34" charset="0"/>
                <a:cs typeface="Tahoma" pitchFamily="34" charset="0"/>
              </a:rPr>
              <a:t>ส่วนราชการ/จังหวัด</a:t>
            </a:r>
          </a:p>
          <a:p>
            <a:pPr algn="ctr"/>
            <a:r>
              <a:rPr lang="th-TH" sz="1200" dirty="0" smtClean="0">
                <a:solidFill>
                  <a:schemeClr val="tx1">
                    <a:lumMod val="75000"/>
                    <a:lumOff val="25000"/>
                  </a:schemeClr>
                </a:solidFill>
                <a:latin typeface="Tahoma" pitchFamily="34" charset="0"/>
                <a:ea typeface="Tahoma" pitchFamily="34" charset="0"/>
                <a:cs typeface="Tahoma" pitchFamily="34" charset="0"/>
              </a:rPr>
              <a:t>(ตามมติคณะรัฐมนตรี</a:t>
            </a:r>
          </a:p>
          <a:p>
            <a:pPr algn="ctr"/>
            <a:r>
              <a:rPr lang="th-TH" sz="1200" dirty="0" smtClean="0">
                <a:solidFill>
                  <a:schemeClr val="tx1">
                    <a:lumMod val="75000"/>
                    <a:lumOff val="25000"/>
                  </a:schemeClr>
                </a:solidFill>
                <a:latin typeface="Tahoma" pitchFamily="34" charset="0"/>
                <a:ea typeface="Tahoma" pitchFamily="34" charset="0"/>
                <a:cs typeface="Tahoma" pitchFamily="34" charset="0"/>
              </a:rPr>
              <a:t>เมือวันที่ </a:t>
            </a:r>
            <a:r>
              <a:rPr lang="en-US" sz="1200" dirty="0" smtClean="0">
                <a:solidFill>
                  <a:schemeClr val="tx1">
                    <a:lumMod val="75000"/>
                    <a:lumOff val="25000"/>
                  </a:schemeClr>
                </a:solidFill>
                <a:latin typeface="Tahoma" pitchFamily="34" charset="0"/>
                <a:ea typeface="Tahoma" pitchFamily="34" charset="0"/>
                <a:cs typeface="Tahoma" pitchFamily="34" charset="0"/>
              </a:rPr>
              <a:t>5</a:t>
            </a:r>
            <a:r>
              <a:rPr lang="th-TH" sz="1200" dirty="0" smtClean="0">
                <a:solidFill>
                  <a:schemeClr val="tx1">
                    <a:lumMod val="75000"/>
                    <a:lumOff val="25000"/>
                  </a:schemeClr>
                </a:solidFill>
                <a:latin typeface="Tahoma" pitchFamily="34" charset="0"/>
                <a:ea typeface="Tahoma" pitchFamily="34" charset="0"/>
                <a:cs typeface="Tahoma" pitchFamily="34" charset="0"/>
              </a:rPr>
              <a:t> เมษายน </a:t>
            </a:r>
            <a:r>
              <a:rPr lang="en-US" sz="1200" dirty="0" smtClean="0">
                <a:solidFill>
                  <a:schemeClr val="tx1">
                    <a:lumMod val="75000"/>
                    <a:lumOff val="25000"/>
                  </a:schemeClr>
                </a:solidFill>
                <a:latin typeface="Tahoma" pitchFamily="34" charset="0"/>
                <a:ea typeface="Tahoma" pitchFamily="34" charset="0"/>
                <a:cs typeface="Tahoma" pitchFamily="34" charset="0"/>
              </a:rPr>
              <a:t>2559</a:t>
            </a:r>
            <a:r>
              <a:rPr lang="th-TH" sz="1200" dirty="0" smtClean="0">
                <a:solidFill>
                  <a:schemeClr val="tx1">
                    <a:lumMod val="75000"/>
                    <a:lumOff val="25000"/>
                  </a:schemeClr>
                </a:solidFill>
                <a:latin typeface="Tahoma" pitchFamily="34" charset="0"/>
                <a:ea typeface="Tahoma" pitchFamily="34" charset="0"/>
                <a:cs typeface="Tahoma" pitchFamily="34" charset="0"/>
              </a:rPr>
              <a:t>)</a:t>
            </a:r>
          </a:p>
          <a:p>
            <a:pPr algn="ctr"/>
            <a:endParaRPr lang="th-TH" sz="1600" b="1" dirty="0">
              <a:solidFill>
                <a:schemeClr val="tx1">
                  <a:lumMod val="75000"/>
                  <a:lumOff val="25000"/>
                </a:schemeClr>
              </a:solidFill>
              <a:latin typeface="Tahoma" pitchFamily="34" charset="0"/>
              <a:ea typeface="Tahoma" pitchFamily="34" charset="0"/>
              <a:cs typeface="Tahoma" pitchFamily="34" charset="0"/>
            </a:endParaRPr>
          </a:p>
        </p:txBody>
      </p:sp>
      <p:sp>
        <p:nvSpPr>
          <p:cNvPr id="21" name="Rectangle 20"/>
          <p:cNvSpPr/>
          <p:nvPr/>
        </p:nvSpPr>
        <p:spPr>
          <a:xfrm>
            <a:off x="4866315" y="1473100"/>
            <a:ext cx="4026165" cy="430887"/>
          </a:xfrm>
          <a:prstGeom prst="rect">
            <a:avLst/>
          </a:prstGeom>
        </p:spPr>
        <p:txBody>
          <a:bodyPr wrap="square">
            <a:spAutoFit/>
          </a:bodyPr>
          <a:lstStyle/>
          <a:p>
            <a:pPr marL="171450" indent="-171450">
              <a:buFont typeface="Arial" pitchFamily="34" charset="0"/>
              <a:buChar char="•"/>
            </a:pPr>
            <a:r>
              <a:rPr lang="th-TH" sz="1100" dirty="0" smtClean="0">
                <a:solidFill>
                  <a:prstClr val="black"/>
                </a:solidFill>
                <a:latin typeface="Tahoma" pitchFamily="34" charset="0"/>
                <a:ea typeface="Tahoma" pitchFamily="34" charset="0"/>
                <a:cs typeface="Tahoma" pitchFamily="34" charset="0"/>
              </a:rPr>
              <a:t>เป็น</a:t>
            </a:r>
            <a:r>
              <a:rPr lang="th-TH" sz="1100" dirty="0">
                <a:solidFill>
                  <a:prstClr val="black"/>
                </a:solidFill>
                <a:latin typeface="Tahoma" pitchFamily="34" charset="0"/>
                <a:ea typeface="Tahoma" pitchFamily="34" charset="0"/>
                <a:cs typeface="Tahoma" pitchFamily="34" charset="0"/>
              </a:rPr>
              <a:t>ส่วนราชการที่มีผลการดำเนินงาน อยู่ใน</a:t>
            </a:r>
            <a:r>
              <a:rPr lang="th-TH" sz="1100" u="sng" dirty="0">
                <a:solidFill>
                  <a:prstClr val="black"/>
                </a:solidFill>
                <a:latin typeface="Tahoma" pitchFamily="34" charset="0"/>
                <a:ea typeface="Tahoma" pitchFamily="34" charset="0"/>
                <a:cs typeface="Tahoma" pitchFamily="34" charset="0"/>
              </a:rPr>
              <a:t>ระดับสูงกว่าเป้าหมาย ทุกองค์ประกอบที่</a:t>
            </a:r>
            <a:r>
              <a:rPr lang="th-TH" sz="1100" u="sng" dirty="0" smtClean="0">
                <a:solidFill>
                  <a:prstClr val="black"/>
                </a:solidFill>
                <a:latin typeface="Tahoma" pitchFamily="34" charset="0"/>
                <a:ea typeface="Tahoma" pitchFamily="34" charset="0"/>
                <a:cs typeface="Tahoma" pitchFamily="34" charset="0"/>
              </a:rPr>
              <a:t>ประเมิน</a:t>
            </a:r>
            <a:endParaRPr lang="en-US" sz="1100" u="sng" dirty="0">
              <a:solidFill>
                <a:prstClr val="black"/>
              </a:solidFill>
              <a:latin typeface="Tahoma" pitchFamily="34" charset="0"/>
              <a:ea typeface="Tahoma" pitchFamily="34" charset="0"/>
              <a:cs typeface="Tahoma" pitchFamily="34" charset="0"/>
            </a:endParaRPr>
          </a:p>
        </p:txBody>
      </p:sp>
      <p:sp>
        <p:nvSpPr>
          <p:cNvPr id="23" name="Rectangle 22"/>
          <p:cNvSpPr/>
          <p:nvPr/>
        </p:nvSpPr>
        <p:spPr>
          <a:xfrm>
            <a:off x="2861270" y="1462295"/>
            <a:ext cx="2005045" cy="1384995"/>
          </a:xfrm>
          <a:prstGeom prst="rect">
            <a:avLst/>
          </a:prstGeom>
        </p:spPr>
        <p:txBody>
          <a:bodyPr wrap="square">
            <a:spAutoFit/>
          </a:bodyPr>
          <a:lstStyle/>
          <a:p>
            <a:pPr marL="266700" indent="-266700">
              <a:buFont typeface="Wingdings" pitchFamily="2" charset="2"/>
              <a:buChar char="o"/>
            </a:pPr>
            <a:r>
              <a:rPr lang="th-TH" sz="1400" dirty="0" smtClean="0">
                <a:solidFill>
                  <a:prstClr val="black"/>
                </a:solidFill>
                <a:latin typeface="Tahoma" pitchFamily="34" charset="0"/>
                <a:ea typeface="Tahoma" pitchFamily="34" charset="0"/>
                <a:cs typeface="Tahoma" pitchFamily="34" charset="0"/>
              </a:rPr>
              <a:t>ระดับ</a:t>
            </a:r>
            <a:r>
              <a:rPr lang="th-TH" sz="1400" dirty="0">
                <a:solidFill>
                  <a:prstClr val="black"/>
                </a:solidFill>
                <a:latin typeface="Tahoma" pitchFamily="34" charset="0"/>
                <a:ea typeface="Tahoma" pitchFamily="34" charset="0"/>
                <a:cs typeface="Tahoma" pitchFamily="34" charset="0"/>
              </a:rPr>
              <a:t>คุณภาพ </a:t>
            </a:r>
            <a:endParaRPr lang="th-TH" sz="1400" dirty="0" smtClean="0">
              <a:solidFill>
                <a:prstClr val="black"/>
              </a:solidFill>
              <a:latin typeface="Tahoma" pitchFamily="34" charset="0"/>
              <a:ea typeface="Tahoma" pitchFamily="34" charset="0"/>
              <a:cs typeface="Tahoma" pitchFamily="34" charset="0"/>
            </a:endParaRPr>
          </a:p>
          <a:p>
            <a:pPr marL="266700" indent="-266700">
              <a:buFont typeface="Wingdings" pitchFamily="2" charset="2"/>
              <a:buChar char="o"/>
            </a:pPr>
            <a:endParaRPr lang="th-TH" sz="1400" dirty="0" smtClean="0">
              <a:solidFill>
                <a:prstClr val="black"/>
              </a:solidFill>
              <a:latin typeface="Tahoma" pitchFamily="34" charset="0"/>
              <a:ea typeface="Tahoma" pitchFamily="34" charset="0"/>
              <a:cs typeface="Tahoma" pitchFamily="34" charset="0"/>
            </a:endParaRPr>
          </a:p>
          <a:p>
            <a:pPr marL="266700" indent="-266700">
              <a:buFont typeface="Wingdings" pitchFamily="2" charset="2"/>
              <a:buChar char="o"/>
            </a:pPr>
            <a:r>
              <a:rPr lang="th-TH" sz="1400" dirty="0" smtClean="0">
                <a:solidFill>
                  <a:prstClr val="black"/>
                </a:solidFill>
                <a:latin typeface="Tahoma" pitchFamily="34" charset="0"/>
                <a:ea typeface="Tahoma" pitchFamily="34" charset="0"/>
                <a:cs typeface="Tahoma" pitchFamily="34" charset="0"/>
              </a:rPr>
              <a:t>ระดับมาตรฐาน</a:t>
            </a:r>
          </a:p>
          <a:p>
            <a:pPr marL="266700" indent="-266700">
              <a:buFont typeface="Wingdings" pitchFamily="2" charset="2"/>
              <a:buChar char="o"/>
            </a:pPr>
            <a:endParaRPr lang="th-TH" sz="1400" dirty="0" smtClean="0">
              <a:solidFill>
                <a:prstClr val="black"/>
              </a:solidFill>
              <a:latin typeface="Tahoma" pitchFamily="34" charset="0"/>
              <a:ea typeface="Tahoma" pitchFamily="34" charset="0"/>
              <a:cs typeface="Tahoma" pitchFamily="34" charset="0"/>
            </a:endParaRPr>
          </a:p>
          <a:p>
            <a:pPr marL="266700" indent="-266700">
              <a:buFont typeface="Wingdings" pitchFamily="2" charset="2"/>
              <a:buChar char="o"/>
            </a:pPr>
            <a:endParaRPr lang="en-US" sz="1400" dirty="0">
              <a:solidFill>
                <a:prstClr val="black"/>
              </a:solidFill>
              <a:latin typeface="Tahoma" pitchFamily="34" charset="0"/>
              <a:ea typeface="Tahoma" pitchFamily="34" charset="0"/>
              <a:cs typeface="Tahoma" pitchFamily="34" charset="0"/>
            </a:endParaRPr>
          </a:p>
          <a:p>
            <a:pPr marL="266700" indent="-266700"/>
            <a:r>
              <a:rPr lang="en-US" sz="1400" dirty="0">
                <a:solidFill>
                  <a:prstClr val="black"/>
                </a:solidFill>
                <a:latin typeface="Tahoma" pitchFamily="34" charset="0"/>
                <a:ea typeface="Tahoma" pitchFamily="34" charset="0"/>
                <a:cs typeface="Tahoma" pitchFamily="34" charset="0"/>
                <a:sym typeface="Wingdings"/>
              </a:rPr>
              <a:t></a:t>
            </a:r>
            <a:r>
              <a:rPr lang="th-TH" sz="1400" dirty="0">
                <a:solidFill>
                  <a:prstClr val="black"/>
                </a:solidFill>
                <a:latin typeface="Tahoma" pitchFamily="34" charset="0"/>
                <a:ea typeface="Tahoma" pitchFamily="34" charset="0"/>
                <a:cs typeface="Tahoma" pitchFamily="34" charset="0"/>
              </a:rPr>
              <a:t>  </a:t>
            </a:r>
            <a:r>
              <a:rPr lang="th-TH" sz="1400" dirty="0" smtClean="0">
                <a:solidFill>
                  <a:prstClr val="black"/>
                </a:solidFill>
                <a:latin typeface="Tahoma" pitchFamily="34" charset="0"/>
                <a:ea typeface="Tahoma" pitchFamily="34" charset="0"/>
                <a:cs typeface="Tahoma" pitchFamily="34" charset="0"/>
              </a:rPr>
              <a:t>ระดับ</a:t>
            </a:r>
            <a:r>
              <a:rPr lang="th-TH" sz="1400" dirty="0">
                <a:solidFill>
                  <a:prstClr val="black"/>
                </a:solidFill>
                <a:latin typeface="Tahoma" pitchFamily="34" charset="0"/>
                <a:ea typeface="Tahoma" pitchFamily="34" charset="0"/>
                <a:cs typeface="Tahoma" pitchFamily="34" charset="0"/>
              </a:rPr>
              <a:t>ต้อง</a:t>
            </a:r>
            <a:r>
              <a:rPr lang="th-TH" sz="1400" dirty="0" smtClean="0">
                <a:solidFill>
                  <a:prstClr val="black"/>
                </a:solidFill>
                <a:latin typeface="Tahoma" pitchFamily="34" charset="0"/>
                <a:ea typeface="Tahoma" pitchFamily="34" charset="0"/>
                <a:cs typeface="Tahoma" pitchFamily="34" charset="0"/>
              </a:rPr>
              <a:t>ปรับปรุง</a:t>
            </a:r>
            <a:endParaRPr lang="en-US" sz="1400" dirty="0">
              <a:solidFill>
                <a:prstClr val="black"/>
              </a:solidFill>
              <a:latin typeface="Tahoma" pitchFamily="34" charset="0"/>
              <a:ea typeface="Tahoma" pitchFamily="34" charset="0"/>
              <a:cs typeface="Tahoma" pitchFamily="34" charset="0"/>
            </a:endParaRPr>
          </a:p>
        </p:txBody>
      </p:sp>
      <p:sp>
        <p:nvSpPr>
          <p:cNvPr id="25" name="Rectangle 24"/>
          <p:cNvSpPr/>
          <p:nvPr/>
        </p:nvSpPr>
        <p:spPr>
          <a:xfrm>
            <a:off x="4866315" y="1878732"/>
            <a:ext cx="4026165" cy="600164"/>
          </a:xfrm>
          <a:prstGeom prst="rect">
            <a:avLst/>
          </a:prstGeom>
        </p:spPr>
        <p:txBody>
          <a:bodyPr wrap="square">
            <a:spAutoFit/>
          </a:bodyPr>
          <a:lstStyle/>
          <a:p>
            <a:pPr marL="171450" indent="-171450">
              <a:buFont typeface="Arial" pitchFamily="34" charset="0"/>
              <a:buChar char="•"/>
            </a:pPr>
            <a:r>
              <a:rPr lang="th-TH" sz="1100" dirty="0" smtClean="0">
                <a:solidFill>
                  <a:prstClr val="black"/>
                </a:solidFill>
                <a:latin typeface="Tahoma" pitchFamily="34" charset="0"/>
                <a:ea typeface="Tahoma" pitchFamily="34" charset="0"/>
                <a:cs typeface="Tahoma" pitchFamily="34" charset="0"/>
              </a:rPr>
              <a:t>เป็น</a:t>
            </a:r>
            <a:r>
              <a:rPr lang="th-TH" sz="1100" dirty="0">
                <a:solidFill>
                  <a:prstClr val="black"/>
                </a:solidFill>
                <a:latin typeface="Tahoma" pitchFamily="34" charset="0"/>
                <a:ea typeface="Tahoma" pitchFamily="34" charset="0"/>
                <a:cs typeface="Tahoma" pitchFamily="34" charset="0"/>
              </a:rPr>
              <a:t>ส่วนราชการที่มีผลการดำเนินงาน อยู่ในระดับสูงกว่าเป้าหมายไม่ครบทุกองค์ประกอบที่ประเมิน แต่ไม่มีองค์ประกอบ</a:t>
            </a:r>
            <a:r>
              <a:rPr lang="th-TH" sz="1100" dirty="0" smtClean="0">
                <a:solidFill>
                  <a:prstClr val="black"/>
                </a:solidFill>
                <a:latin typeface="Tahoma" pitchFamily="34" charset="0"/>
                <a:ea typeface="Tahoma" pitchFamily="34" charset="0"/>
                <a:cs typeface="Tahoma" pitchFamily="34" charset="0"/>
              </a:rPr>
              <a:t>ใด องค์ประกอบ</a:t>
            </a:r>
            <a:r>
              <a:rPr lang="th-TH" sz="1100" dirty="0">
                <a:solidFill>
                  <a:prstClr val="black"/>
                </a:solidFill>
                <a:latin typeface="Tahoma" pitchFamily="34" charset="0"/>
                <a:ea typeface="Tahoma" pitchFamily="34" charset="0"/>
                <a:cs typeface="Tahoma" pitchFamily="34" charset="0"/>
              </a:rPr>
              <a:t>หนึ่งได้รับการประเมินในระดับต่ำกว่า</a:t>
            </a:r>
            <a:r>
              <a:rPr lang="th-TH" sz="1100" dirty="0" smtClean="0">
                <a:solidFill>
                  <a:prstClr val="black"/>
                </a:solidFill>
                <a:latin typeface="Tahoma" pitchFamily="34" charset="0"/>
                <a:ea typeface="Tahoma" pitchFamily="34" charset="0"/>
                <a:cs typeface="Tahoma" pitchFamily="34" charset="0"/>
              </a:rPr>
              <a:t>เป้าหมาย</a:t>
            </a:r>
            <a:endParaRPr lang="en-US" sz="1100" dirty="0">
              <a:solidFill>
                <a:prstClr val="black"/>
              </a:solidFill>
              <a:latin typeface="Tahoma" pitchFamily="34" charset="0"/>
              <a:ea typeface="Tahoma" pitchFamily="34" charset="0"/>
              <a:cs typeface="Tahoma" pitchFamily="34" charset="0"/>
            </a:endParaRPr>
          </a:p>
        </p:txBody>
      </p:sp>
      <p:sp>
        <p:nvSpPr>
          <p:cNvPr id="26" name="Rectangle 25"/>
          <p:cNvSpPr/>
          <p:nvPr/>
        </p:nvSpPr>
        <p:spPr>
          <a:xfrm>
            <a:off x="4866315" y="2442954"/>
            <a:ext cx="4026165" cy="600164"/>
          </a:xfrm>
          <a:prstGeom prst="rect">
            <a:avLst/>
          </a:prstGeom>
        </p:spPr>
        <p:txBody>
          <a:bodyPr wrap="square">
            <a:spAutoFit/>
          </a:bodyPr>
          <a:lstStyle/>
          <a:p>
            <a:pPr marL="171450" indent="-171450">
              <a:buFont typeface="Arial" pitchFamily="34" charset="0"/>
              <a:buChar char="•"/>
            </a:pPr>
            <a:r>
              <a:rPr lang="th-TH" sz="1100" dirty="0" smtClean="0">
                <a:solidFill>
                  <a:prstClr val="black"/>
                </a:solidFill>
                <a:latin typeface="Tahoma" pitchFamily="34" charset="0"/>
                <a:ea typeface="Tahoma" pitchFamily="34" charset="0"/>
                <a:cs typeface="Tahoma" pitchFamily="34" charset="0"/>
              </a:rPr>
              <a:t>เป็น</a:t>
            </a:r>
            <a:r>
              <a:rPr lang="th-TH" sz="1100" dirty="0">
                <a:solidFill>
                  <a:prstClr val="black"/>
                </a:solidFill>
                <a:latin typeface="Tahoma" pitchFamily="34" charset="0"/>
                <a:ea typeface="Tahoma" pitchFamily="34" charset="0"/>
                <a:cs typeface="Tahoma" pitchFamily="34" charset="0"/>
              </a:rPr>
              <a:t>ส่วนราชการที่มีผลการดำเนินงาน อยู่ในระดับ</a:t>
            </a:r>
            <a:r>
              <a:rPr lang="th-TH" sz="1100" u="sng" dirty="0">
                <a:solidFill>
                  <a:prstClr val="black"/>
                </a:solidFill>
                <a:latin typeface="Tahoma" pitchFamily="34" charset="0"/>
                <a:ea typeface="Tahoma" pitchFamily="34" charset="0"/>
                <a:cs typeface="Tahoma" pitchFamily="34" charset="0"/>
              </a:rPr>
              <a:t>ต่ำกว่าเป้าหมายในองค์ประกอบในองค์ประกอบหนึ่ง</a:t>
            </a:r>
            <a:r>
              <a:rPr lang="th-TH" sz="1100" dirty="0">
                <a:solidFill>
                  <a:prstClr val="black"/>
                </a:solidFill>
                <a:latin typeface="Tahoma" pitchFamily="34" charset="0"/>
                <a:ea typeface="Tahoma" pitchFamily="34" charset="0"/>
                <a:cs typeface="Tahoma" pitchFamily="34" charset="0"/>
              </a:rPr>
              <a:t> (แม้ว่าจะได้รับการประเมินในองค์ประกอบอื่นในระดับเป็นไปตามเป้าหมายหรือสูงกว่าเป้าหมาย)</a:t>
            </a:r>
            <a:endParaRPr lang="en-US" sz="1100" dirty="0">
              <a:solidFill>
                <a:prstClr val="black"/>
              </a:solidFill>
              <a:latin typeface="Tahoma" pitchFamily="34" charset="0"/>
              <a:ea typeface="Tahoma" pitchFamily="34" charset="0"/>
              <a:cs typeface="Tahoma" pitchFamily="34" charset="0"/>
            </a:endParaRPr>
          </a:p>
        </p:txBody>
      </p:sp>
      <p:sp>
        <p:nvSpPr>
          <p:cNvPr id="24" name="Rectangle 23"/>
          <p:cNvSpPr/>
          <p:nvPr/>
        </p:nvSpPr>
        <p:spPr>
          <a:xfrm>
            <a:off x="185693" y="977367"/>
            <a:ext cx="2552197" cy="315023"/>
          </a:xfrm>
          <a:prstGeom prst="rect">
            <a:avLst/>
          </a:prstGeom>
        </p:spPr>
        <p:txBody>
          <a:bodyPr wrap="square">
            <a:spAutoFit/>
          </a:bodyPr>
          <a:lstStyle/>
          <a:p>
            <a:pPr algn="ctr">
              <a:lnSpc>
                <a:spcPct val="115000"/>
              </a:lnSpc>
            </a:pPr>
            <a:r>
              <a:rPr lang="th-TH" sz="1400" b="1" dirty="0" smtClean="0">
                <a:solidFill>
                  <a:prstClr val="black"/>
                </a:solidFill>
                <a:latin typeface="Tahoma" pitchFamily="34" charset="0"/>
                <a:ea typeface="Tahoma" pitchFamily="34" charset="0"/>
                <a:cs typeface="Tahoma" pitchFamily="34" charset="0"/>
              </a:rPr>
              <a:t>ระดับการ</a:t>
            </a:r>
            <a:r>
              <a:rPr lang="th-TH" sz="1400" b="1" dirty="0">
                <a:solidFill>
                  <a:prstClr val="black"/>
                </a:solidFill>
                <a:latin typeface="Tahoma" pitchFamily="34" charset="0"/>
                <a:ea typeface="Tahoma" pitchFamily="34" charset="0"/>
                <a:cs typeface="Tahoma" pitchFamily="34" charset="0"/>
              </a:rPr>
              <a:t>ประเมิน</a:t>
            </a:r>
            <a:endParaRPr lang="en-US" sz="1400" b="1" dirty="0">
              <a:solidFill>
                <a:prstClr val="black"/>
              </a:solidFill>
              <a:latin typeface="Tahoma" pitchFamily="34" charset="0"/>
              <a:ea typeface="Tahoma" pitchFamily="34" charset="0"/>
              <a:cs typeface="Tahoma" pitchFamily="34" charset="0"/>
            </a:endParaRPr>
          </a:p>
        </p:txBody>
      </p:sp>
      <p:sp>
        <p:nvSpPr>
          <p:cNvPr id="28" name="Rounded Rectangle 27"/>
          <p:cNvSpPr/>
          <p:nvPr/>
        </p:nvSpPr>
        <p:spPr bwMode="gray">
          <a:xfrm>
            <a:off x="251520" y="5061584"/>
            <a:ext cx="2520280" cy="1618918"/>
          </a:xfrm>
          <a:prstGeom prst="roundRect">
            <a:avLst>
              <a:gd name="adj" fmla="val 4621"/>
            </a:avLst>
          </a:prstGeom>
          <a:solidFill>
            <a:schemeClr val="tx2">
              <a:lumMod val="20000"/>
              <a:lumOff val="8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29" name="TextBox 28"/>
          <p:cNvSpPr txBox="1"/>
          <p:nvPr/>
        </p:nvSpPr>
        <p:spPr>
          <a:xfrm>
            <a:off x="325484" y="5682734"/>
            <a:ext cx="2302300" cy="338554"/>
          </a:xfrm>
          <a:prstGeom prst="rect">
            <a:avLst/>
          </a:prstGeom>
          <a:noFill/>
        </p:spPr>
        <p:txBody>
          <a:bodyPr wrap="square" rtlCol="0">
            <a:spAutoFit/>
          </a:bodyPr>
          <a:lstStyle/>
          <a:p>
            <a:pPr algn="ctr"/>
            <a:r>
              <a:rPr lang="th-TH" sz="1600" b="1" dirty="0" smtClean="0">
                <a:solidFill>
                  <a:schemeClr val="tx1">
                    <a:lumMod val="75000"/>
                    <a:lumOff val="25000"/>
                  </a:schemeClr>
                </a:solidFill>
                <a:latin typeface="Tahoma" pitchFamily="34" charset="0"/>
                <a:ea typeface="Tahoma" pitchFamily="34" charset="0"/>
                <a:cs typeface="Tahoma" pitchFamily="34" charset="0"/>
              </a:rPr>
              <a:t>ตัวชี้วัด</a:t>
            </a:r>
          </a:p>
        </p:txBody>
      </p:sp>
      <p:sp>
        <p:nvSpPr>
          <p:cNvPr id="30" name="TextBox 29"/>
          <p:cNvSpPr txBox="1"/>
          <p:nvPr/>
        </p:nvSpPr>
        <p:spPr>
          <a:xfrm>
            <a:off x="2978984" y="6022440"/>
            <a:ext cx="2025036" cy="307777"/>
          </a:xfrm>
          <a:prstGeom prst="rect">
            <a:avLst/>
          </a:prstGeom>
          <a:noFill/>
        </p:spPr>
        <p:txBody>
          <a:bodyPr wrap="square" rtlCol="0">
            <a:spAutoFit/>
          </a:bodyPr>
          <a:lstStyle/>
          <a:p>
            <a:r>
              <a:rPr lang="th-TH" sz="1400" dirty="0" smtClean="0">
                <a:solidFill>
                  <a:prstClr val="black"/>
                </a:solidFill>
                <a:latin typeface="Tahoma" pitchFamily="34" charset="0"/>
                <a:ea typeface="Tahoma" pitchFamily="34" charset="0"/>
                <a:cs typeface="Tahoma" pitchFamily="34" charset="0"/>
              </a:rPr>
              <a:t>ไม่ผ่าน</a:t>
            </a:r>
          </a:p>
        </p:txBody>
      </p:sp>
      <p:sp>
        <p:nvSpPr>
          <p:cNvPr id="31" name="TextBox 30"/>
          <p:cNvSpPr txBox="1"/>
          <p:nvPr/>
        </p:nvSpPr>
        <p:spPr>
          <a:xfrm>
            <a:off x="4947919" y="5217231"/>
            <a:ext cx="3569338" cy="523220"/>
          </a:xfrm>
          <a:prstGeom prst="rect">
            <a:avLst/>
          </a:prstGeom>
          <a:noFill/>
        </p:spPr>
        <p:txBody>
          <a:bodyPr wrap="square" rtlCol="0">
            <a:spAutoFit/>
          </a:bodyPr>
          <a:lstStyle/>
          <a:p>
            <a:r>
              <a:rPr lang="th-TH" sz="1400" dirty="0">
                <a:solidFill>
                  <a:prstClr val="black"/>
                </a:solidFill>
                <a:latin typeface="Tahoma" pitchFamily="34" charset="0"/>
                <a:ea typeface="Tahoma" pitchFamily="34" charset="0"/>
                <a:cs typeface="Tahoma" pitchFamily="34" charset="0"/>
              </a:rPr>
              <a:t>ผลการดำเนินงานเป็นไปตาม</a:t>
            </a:r>
            <a:r>
              <a:rPr lang="th-TH" sz="1400" dirty="0" smtClean="0">
                <a:solidFill>
                  <a:prstClr val="black"/>
                </a:solidFill>
                <a:latin typeface="Tahoma" pitchFamily="34" charset="0"/>
                <a:ea typeface="Tahoma" pitchFamily="34" charset="0"/>
                <a:cs typeface="Tahoma" pitchFamily="34" charset="0"/>
              </a:rPr>
              <a:t>เป้าหมาย หรือ</a:t>
            </a:r>
            <a:endParaRPr lang="en-US" sz="1400" dirty="0">
              <a:solidFill>
                <a:prstClr val="black"/>
              </a:solidFill>
              <a:latin typeface="Tahoma" pitchFamily="34" charset="0"/>
              <a:ea typeface="Tahoma" pitchFamily="34" charset="0"/>
              <a:cs typeface="Tahoma" pitchFamily="34" charset="0"/>
            </a:endParaRPr>
          </a:p>
          <a:p>
            <a:r>
              <a:rPr lang="th-TH" sz="1400" u="sng" dirty="0" smtClean="0">
                <a:solidFill>
                  <a:prstClr val="black"/>
                </a:solidFill>
                <a:latin typeface="Tahoma" pitchFamily="34" charset="0"/>
                <a:ea typeface="Tahoma" pitchFamily="34" charset="0"/>
                <a:cs typeface="Tahoma" pitchFamily="34" charset="0"/>
              </a:rPr>
              <a:t>สูงกว่าเป้าหมาย</a:t>
            </a:r>
            <a:r>
              <a:rPr lang="th-TH" sz="1400" dirty="0" smtClean="0">
                <a:solidFill>
                  <a:prstClr val="black"/>
                </a:solidFill>
                <a:latin typeface="Tahoma" pitchFamily="34" charset="0"/>
                <a:ea typeface="Tahoma" pitchFamily="34" charset="0"/>
                <a:cs typeface="Tahoma" pitchFamily="34" charset="0"/>
              </a:rPr>
              <a:t>ที่ตั้งไว้</a:t>
            </a:r>
            <a:endParaRPr lang="en-US" sz="1400" dirty="0" smtClean="0">
              <a:solidFill>
                <a:prstClr val="black"/>
              </a:solidFill>
              <a:latin typeface="Tahoma" pitchFamily="34" charset="0"/>
              <a:ea typeface="Tahoma" pitchFamily="34" charset="0"/>
              <a:cs typeface="Tahoma" pitchFamily="34" charset="0"/>
            </a:endParaRPr>
          </a:p>
        </p:txBody>
      </p:sp>
      <p:sp>
        <p:nvSpPr>
          <p:cNvPr id="35" name="Rounded Rectangle 34"/>
          <p:cNvSpPr/>
          <p:nvPr/>
        </p:nvSpPr>
        <p:spPr bwMode="gray">
          <a:xfrm>
            <a:off x="2927501" y="3808249"/>
            <a:ext cx="5924259" cy="641663"/>
          </a:xfrm>
          <a:prstGeom prst="roundRect">
            <a:avLst>
              <a:gd name="adj" fmla="val 4621"/>
            </a:avLst>
          </a:prstGeom>
          <a:solidFill>
            <a:schemeClr val="accent3">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36" name="Rounded Rectangle 35"/>
          <p:cNvSpPr/>
          <p:nvPr/>
        </p:nvSpPr>
        <p:spPr bwMode="gray">
          <a:xfrm>
            <a:off x="2912642" y="3230170"/>
            <a:ext cx="5939120" cy="537728"/>
          </a:xfrm>
          <a:prstGeom prst="roundRect">
            <a:avLst>
              <a:gd name="adj" fmla="val 4621"/>
            </a:avLst>
          </a:prstGeom>
          <a:solidFill>
            <a:schemeClr val="accent3">
              <a:lumMod val="75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37" name="Rounded Rectangle 36"/>
          <p:cNvSpPr/>
          <p:nvPr/>
        </p:nvSpPr>
        <p:spPr bwMode="gray">
          <a:xfrm>
            <a:off x="2889542" y="4491635"/>
            <a:ext cx="5964979" cy="406536"/>
          </a:xfrm>
          <a:prstGeom prst="roundRect">
            <a:avLst>
              <a:gd name="adj" fmla="val 4621"/>
            </a:avLst>
          </a:prstGeom>
          <a:solidFill>
            <a:schemeClr val="accent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17" name="Rounded Rectangle 16"/>
          <p:cNvSpPr/>
          <p:nvPr/>
        </p:nvSpPr>
        <p:spPr bwMode="gray">
          <a:xfrm>
            <a:off x="2916650" y="5186338"/>
            <a:ext cx="5977869" cy="546421"/>
          </a:xfrm>
          <a:prstGeom prst="roundRect">
            <a:avLst>
              <a:gd name="adj" fmla="val 4621"/>
            </a:avLst>
          </a:prstGeom>
          <a:solidFill>
            <a:schemeClr val="accent3">
              <a:lumMod val="75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38" name="Rounded Rectangle 37"/>
          <p:cNvSpPr/>
          <p:nvPr/>
        </p:nvSpPr>
        <p:spPr bwMode="gray">
          <a:xfrm>
            <a:off x="2885723" y="1896904"/>
            <a:ext cx="5984159" cy="543033"/>
          </a:xfrm>
          <a:prstGeom prst="roundRect">
            <a:avLst>
              <a:gd name="adj" fmla="val 4621"/>
            </a:avLst>
          </a:prstGeom>
          <a:solidFill>
            <a:schemeClr val="accent3">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39" name="Rounded Rectangle 38"/>
          <p:cNvSpPr/>
          <p:nvPr/>
        </p:nvSpPr>
        <p:spPr bwMode="gray">
          <a:xfrm>
            <a:off x="2892012" y="1492150"/>
            <a:ext cx="5977869" cy="360040"/>
          </a:xfrm>
          <a:prstGeom prst="roundRect">
            <a:avLst>
              <a:gd name="adj" fmla="val 4621"/>
            </a:avLst>
          </a:prstGeom>
          <a:solidFill>
            <a:schemeClr val="accent3">
              <a:lumMod val="75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40" name="Rounded Rectangle 39"/>
          <p:cNvSpPr/>
          <p:nvPr/>
        </p:nvSpPr>
        <p:spPr bwMode="gray">
          <a:xfrm>
            <a:off x="2890525" y="2492896"/>
            <a:ext cx="5979358" cy="550222"/>
          </a:xfrm>
          <a:prstGeom prst="roundRect">
            <a:avLst>
              <a:gd name="adj" fmla="val 4621"/>
            </a:avLst>
          </a:prstGeom>
          <a:solidFill>
            <a:schemeClr val="accent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44" name="TextBox 43"/>
          <p:cNvSpPr txBox="1"/>
          <p:nvPr/>
        </p:nvSpPr>
        <p:spPr>
          <a:xfrm>
            <a:off x="3054006" y="5348563"/>
            <a:ext cx="2025036" cy="307777"/>
          </a:xfrm>
          <a:prstGeom prst="rect">
            <a:avLst/>
          </a:prstGeom>
          <a:noFill/>
        </p:spPr>
        <p:txBody>
          <a:bodyPr wrap="square" rtlCol="0">
            <a:spAutoFit/>
          </a:bodyPr>
          <a:lstStyle/>
          <a:p>
            <a:r>
              <a:rPr lang="th-TH" sz="1400" dirty="0" smtClean="0">
                <a:solidFill>
                  <a:prstClr val="black"/>
                </a:solidFill>
                <a:latin typeface="Tahoma" pitchFamily="34" charset="0"/>
                <a:ea typeface="Tahoma" pitchFamily="34" charset="0"/>
                <a:cs typeface="Tahoma" pitchFamily="34" charset="0"/>
              </a:rPr>
              <a:t>ผ่าน</a:t>
            </a:r>
          </a:p>
        </p:txBody>
      </p:sp>
      <p:sp>
        <p:nvSpPr>
          <p:cNvPr id="18" name="Rounded Rectangle 17"/>
          <p:cNvSpPr/>
          <p:nvPr/>
        </p:nvSpPr>
        <p:spPr bwMode="gray">
          <a:xfrm>
            <a:off x="2927501" y="5918335"/>
            <a:ext cx="5979358" cy="479213"/>
          </a:xfrm>
          <a:prstGeom prst="roundRect">
            <a:avLst>
              <a:gd name="adj" fmla="val 4621"/>
            </a:avLst>
          </a:prstGeom>
          <a:solidFill>
            <a:schemeClr val="accent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lang="en-US" sz="1000" kern="0" dirty="0">
              <a:solidFill>
                <a:prstClr val="white"/>
              </a:solidFill>
              <a:latin typeface="Tahoma" pitchFamily="34" charset="0"/>
              <a:ea typeface="Tahoma" pitchFamily="34" charset="0"/>
              <a:cs typeface="Tahoma" pitchFamily="34" charset="0"/>
            </a:endParaRPr>
          </a:p>
        </p:txBody>
      </p:sp>
      <p:sp>
        <p:nvSpPr>
          <p:cNvPr id="45" name="TextBox 44"/>
          <p:cNvSpPr txBox="1"/>
          <p:nvPr/>
        </p:nvSpPr>
        <p:spPr>
          <a:xfrm>
            <a:off x="678235" y="124097"/>
            <a:ext cx="7689938" cy="535531"/>
          </a:xfrm>
          <a:prstGeom prst="rect">
            <a:avLst/>
          </a:prstGeom>
          <a:noFill/>
        </p:spPr>
        <p:txBody>
          <a:bodyPr wrap="square" rtlCol="0">
            <a:spAutoFit/>
          </a:bodyPr>
          <a:lstStyle/>
          <a:p>
            <a:pPr marL="180975" indent="-180975">
              <a:lnSpc>
                <a:spcPct val="90000"/>
              </a:lnSpc>
            </a:pPr>
            <a:r>
              <a:rPr lang="en-US"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3. </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แนวทางการ</a:t>
            </a:r>
            <a:r>
              <a:rPr lang="th-TH" sz="1600" b="1"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rPr>
              <a:t>ประเมินส่วน</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ราชการ</a:t>
            </a:r>
            <a:r>
              <a:rPr lang="th-TH" sz="1600" b="1"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rPr>
              <a:t> </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และจังหวัด ตามมาตรการปรับปรุงประสิทธิภาพฯ ประจำปีงบประมาณ 2560</a:t>
            </a:r>
            <a:endParaRPr lang="th-TH" sz="1600"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p:txBody>
      </p:sp>
      <p:pic>
        <p:nvPicPr>
          <p:cNvPr id="46" name="Picture 2" descr="D:\Sumsung เดิม\Theme PowerPoint\รูปicon2559\1466670742_Analytics.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48" y="62473"/>
            <a:ext cx="558612" cy="558612"/>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p:cNvSpPr/>
          <p:nvPr/>
        </p:nvSpPr>
        <p:spPr>
          <a:xfrm>
            <a:off x="31173" y="1981408"/>
            <a:ext cx="432048" cy="3177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3" name="TextBox 2"/>
          <p:cNvSpPr txBox="1"/>
          <p:nvPr/>
        </p:nvSpPr>
        <p:spPr>
          <a:xfrm>
            <a:off x="68623" y="1902031"/>
            <a:ext cx="394598" cy="523220"/>
          </a:xfrm>
          <a:prstGeom prst="rect">
            <a:avLst/>
          </a:prstGeom>
          <a:noFill/>
        </p:spPr>
        <p:txBody>
          <a:bodyPr wrap="square" rtlCol="0">
            <a:spAutoFit/>
          </a:bodyPr>
          <a:lstStyle/>
          <a:p>
            <a:r>
              <a:rPr lang="en-US" b="1" dirty="0" smtClean="0"/>
              <a:t>1</a:t>
            </a:r>
            <a:endParaRPr lang="th-TH" b="1" dirty="0"/>
          </a:p>
        </p:txBody>
      </p:sp>
      <p:sp>
        <p:nvSpPr>
          <p:cNvPr id="47" name="Oval 46"/>
          <p:cNvSpPr/>
          <p:nvPr/>
        </p:nvSpPr>
        <p:spPr>
          <a:xfrm>
            <a:off x="52948" y="3199699"/>
            <a:ext cx="432048" cy="3177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8" name="TextBox 47"/>
          <p:cNvSpPr txBox="1"/>
          <p:nvPr/>
        </p:nvSpPr>
        <p:spPr>
          <a:xfrm>
            <a:off x="92071" y="3140487"/>
            <a:ext cx="394598" cy="523220"/>
          </a:xfrm>
          <a:prstGeom prst="rect">
            <a:avLst/>
          </a:prstGeom>
          <a:noFill/>
        </p:spPr>
        <p:txBody>
          <a:bodyPr wrap="square" rtlCol="0">
            <a:spAutoFit/>
          </a:bodyPr>
          <a:lstStyle/>
          <a:p>
            <a:r>
              <a:rPr lang="en-US" b="1" dirty="0" smtClean="0"/>
              <a:t>2</a:t>
            </a:r>
            <a:endParaRPr lang="th-TH" b="1" dirty="0"/>
          </a:p>
        </p:txBody>
      </p:sp>
      <p:sp>
        <p:nvSpPr>
          <p:cNvPr id="49" name="Oval 48"/>
          <p:cNvSpPr/>
          <p:nvPr/>
        </p:nvSpPr>
        <p:spPr>
          <a:xfrm>
            <a:off x="63962" y="5217231"/>
            <a:ext cx="432048" cy="31773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0" name="TextBox 49"/>
          <p:cNvSpPr txBox="1"/>
          <p:nvPr/>
        </p:nvSpPr>
        <p:spPr>
          <a:xfrm>
            <a:off x="107504" y="5153880"/>
            <a:ext cx="394598" cy="523220"/>
          </a:xfrm>
          <a:prstGeom prst="rect">
            <a:avLst/>
          </a:prstGeom>
          <a:noFill/>
        </p:spPr>
        <p:txBody>
          <a:bodyPr wrap="square" rtlCol="0">
            <a:spAutoFit/>
          </a:bodyPr>
          <a:lstStyle/>
          <a:p>
            <a:r>
              <a:rPr lang="en-US" b="1" dirty="0" smtClean="0"/>
              <a:t>3</a:t>
            </a:r>
            <a:endParaRPr lang="th-TH" b="1" dirty="0"/>
          </a:p>
        </p:txBody>
      </p:sp>
      <p:sp>
        <p:nvSpPr>
          <p:cNvPr id="6" name="Rectangle 5"/>
          <p:cNvSpPr/>
          <p:nvPr/>
        </p:nvSpPr>
        <p:spPr>
          <a:xfrm>
            <a:off x="4470034" y="3226045"/>
            <a:ext cx="4572000" cy="553998"/>
          </a:xfrm>
          <a:prstGeom prst="rect">
            <a:avLst/>
          </a:prstGeom>
        </p:spPr>
        <p:txBody>
          <a:bodyPr>
            <a:spAutoFit/>
          </a:bodyPr>
          <a:lstStyle/>
          <a:p>
            <a:pPr marL="812800" indent="-3683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ผ่านทุกตัวชี้วัด </a:t>
            </a:r>
          </a:p>
          <a:p>
            <a:pPr marL="812800" indent="-3683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 </a:t>
            </a:r>
            <a:r>
              <a:rPr lang="en-US" sz="1000" kern="0" dirty="0">
                <a:solidFill>
                  <a:srgbClr val="002850"/>
                </a:solidFill>
                <a:latin typeface="Tahoma" panose="020B0604030504040204" pitchFamily="34" charset="0"/>
                <a:ea typeface="Tahoma" panose="020B0604030504040204" pitchFamily="34" charset="0"/>
                <a:cs typeface="Tahoma" panose="020B0604030504040204" pitchFamily="34" charset="0"/>
              </a:rPr>
              <a:t>3</a:t>
            </a: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 ตัวชี้วัดจาก </a:t>
            </a:r>
            <a:r>
              <a:rPr lang="en-US" sz="1000" kern="0" dirty="0">
                <a:solidFill>
                  <a:srgbClr val="002850"/>
                </a:solidFill>
                <a:latin typeface="Tahoma" panose="020B0604030504040204" pitchFamily="34" charset="0"/>
                <a:ea typeface="Tahoma" panose="020B0604030504040204" pitchFamily="34" charset="0"/>
                <a:cs typeface="Tahoma" panose="020B0604030504040204" pitchFamily="34" charset="0"/>
              </a:rPr>
              <a:t>4</a:t>
            </a: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 </a:t>
            </a:r>
            <a:r>
              <a:rPr lang="th-TH" sz="1000" kern="0" dirty="0" smtClean="0">
                <a:solidFill>
                  <a:srgbClr val="002850"/>
                </a:solidFill>
                <a:latin typeface="Tahoma" panose="020B0604030504040204" pitchFamily="34" charset="0"/>
                <a:ea typeface="Tahoma" panose="020B0604030504040204" pitchFamily="34" charset="0"/>
                <a:cs typeface="Tahoma" panose="020B0604030504040204" pitchFamily="34" charset="0"/>
              </a:rPr>
              <a:t>ตัวชี้วัด</a:t>
            </a:r>
          </a:p>
          <a:p>
            <a:pPr marL="812800" indent="-368300">
              <a:buFont typeface="Wingdings" pitchFamily="2" charset="2"/>
              <a:buChar char="§"/>
            </a:pPr>
            <a:r>
              <a:rPr lang="th-TH" sz="1000" kern="0" dirty="0" smtClean="0">
                <a:solidFill>
                  <a:srgbClr val="002850"/>
                </a:solidFill>
                <a:latin typeface="Tahoma" panose="020B0604030504040204" pitchFamily="34" charset="0"/>
                <a:ea typeface="Tahoma" panose="020B0604030504040204" pitchFamily="34" charset="0"/>
                <a:cs typeface="Tahoma" panose="020B0604030504040204" pitchFamily="34" charset="0"/>
              </a:rPr>
              <a:t>ผ่าน </a:t>
            </a:r>
            <a:r>
              <a:rPr lang="en-US" sz="1000" kern="0" dirty="0">
                <a:solidFill>
                  <a:srgbClr val="002850"/>
                </a:solidFill>
                <a:latin typeface="Tahoma" panose="020B0604030504040204" pitchFamily="34" charset="0"/>
                <a:ea typeface="Tahoma" panose="020B0604030504040204" pitchFamily="34" charset="0"/>
                <a:cs typeface="Tahoma" panose="020B0604030504040204" pitchFamily="34" charset="0"/>
              </a:rPr>
              <a:t>4</a:t>
            </a: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 ตัวชี้วัดจาก </a:t>
            </a:r>
            <a:r>
              <a:rPr lang="en-US" sz="1000" kern="0" dirty="0">
                <a:solidFill>
                  <a:srgbClr val="002850"/>
                </a:solidFill>
                <a:latin typeface="Tahoma" panose="020B0604030504040204" pitchFamily="34" charset="0"/>
                <a:ea typeface="Tahoma" panose="020B0604030504040204" pitchFamily="34" charset="0"/>
                <a:cs typeface="Tahoma" panose="020B0604030504040204" pitchFamily="34" charset="0"/>
              </a:rPr>
              <a:t>5</a:t>
            </a: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 ตัวชี้วัด    </a:t>
            </a:r>
          </a:p>
        </p:txBody>
      </p:sp>
      <p:sp>
        <p:nvSpPr>
          <p:cNvPr id="7" name="TextBox 6"/>
          <p:cNvSpPr txBox="1"/>
          <p:nvPr/>
        </p:nvSpPr>
        <p:spPr>
          <a:xfrm>
            <a:off x="2931855" y="3212976"/>
            <a:ext cx="1628972" cy="307777"/>
          </a:xfrm>
          <a:prstGeom prst="rect">
            <a:avLst/>
          </a:prstGeom>
          <a:noFill/>
        </p:spPr>
        <p:txBody>
          <a:bodyPr wrap="none" rtlCol="0">
            <a:spAutoFit/>
          </a:bodyPr>
          <a:lstStyle/>
          <a:p>
            <a:pPr marL="285750" indent="-285750" algn="ctr">
              <a:buFont typeface="Wingdings" panose="05000000000000000000" pitchFamily="2" charset="2"/>
              <a:buChar char="q"/>
            </a:pPr>
            <a:r>
              <a:rPr lang="th-TH" sz="1400" dirty="0">
                <a:solidFill>
                  <a:prstClr val="black"/>
                </a:solidFill>
                <a:latin typeface="Tahoma" pitchFamily="34" charset="0"/>
                <a:ea typeface="Tahoma" pitchFamily="34" charset="0"/>
                <a:cs typeface="Tahoma" pitchFamily="34" charset="0"/>
              </a:rPr>
              <a:t>สูงกว่าเป้าหมาย</a:t>
            </a:r>
          </a:p>
        </p:txBody>
      </p:sp>
      <p:sp>
        <p:nvSpPr>
          <p:cNvPr id="51" name="TextBox 50"/>
          <p:cNvSpPr txBox="1"/>
          <p:nvPr/>
        </p:nvSpPr>
        <p:spPr>
          <a:xfrm>
            <a:off x="2915269" y="3801718"/>
            <a:ext cx="1944763" cy="307777"/>
          </a:xfrm>
          <a:prstGeom prst="rect">
            <a:avLst/>
          </a:prstGeom>
          <a:noFill/>
        </p:spPr>
        <p:txBody>
          <a:bodyPr wrap="none" rtlCol="0">
            <a:spAutoFit/>
          </a:bodyPr>
          <a:lstStyle/>
          <a:p>
            <a:pPr marL="285750" indent="-285750" algn="ctr">
              <a:buFont typeface="Wingdings" panose="05000000000000000000" pitchFamily="2" charset="2"/>
              <a:buChar char="q"/>
            </a:pPr>
            <a:r>
              <a:rPr lang="th-TH" sz="1400" dirty="0" smtClean="0">
                <a:solidFill>
                  <a:prstClr val="black"/>
                </a:solidFill>
                <a:latin typeface="Tahoma" pitchFamily="34" charset="0"/>
                <a:ea typeface="Tahoma" pitchFamily="34" charset="0"/>
                <a:cs typeface="Tahoma" pitchFamily="34" charset="0"/>
              </a:rPr>
              <a:t>เป็นไปตามเป้าหมาย</a:t>
            </a:r>
            <a:endParaRPr lang="th-TH" sz="1400" dirty="0">
              <a:solidFill>
                <a:prstClr val="black"/>
              </a:solidFill>
              <a:latin typeface="Tahoma" pitchFamily="34" charset="0"/>
              <a:ea typeface="Tahoma" pitchFamily="34" charset="0"/>
              <a:cs typeface="Tahoma" pitchFamily="34" charset="0"/>
            </a:endParaRPr>
          </a:p>
        </p:txBody>
      </p:sp>
      <p:sp>
        <p:nvSpPr>
          <p:cNvPr id="12" name="TextBox 11"/>
          <p:cNvSpPr txBox="1"/>
          <p:nvPr/>
        </p:nvSpPr>
        <p:spPr>
          <a:xfrm>
            <a:off x="4486599" y="3800763"/>
            <a:ext cx="2638864" cy="707886"/>
          </a:xfrm>
          <a:prstGeom prst="rect">
            <a:avLst/>
          </a:prstGeom>
          <a:noFill/>
        </p:spPr>
        <p:txBody>
          <a:bodyPr wrap="none" rtlCol="0">
            <a:spAutoFit/>
          </a:bodyPr>
          <a:lstStyle/>
          <a:p>
            <a:pPr marL="787400" indent="-3429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 1 ตัวชี้วัดจาก  2 ตัวชี้วัด    </a:t>
            </a:r>
          </a:p>
          <a:p>
            <a:pPr marL="787400" indent="-3429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 2 ตัวชี้วัดจาก  3 ตัวชี้วัด    </a:t>
            </a:r>
          </a:p>
          <a:p>
            <a:pPr marL="787400" indent="-3429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 2 ตัวชี้วัดจาก  4 ตัวชี้วัด    </a:t>
            </a:r>
          </a:p>
          <a:p>
            <a:pPr marL="787400" indent="-342900">
              <a:buFont typeface="Wingdings" pitchFamily="2" charset="2"/>
              <a:buChar char="§"/>
            </a:pPr>
            <a:r>
              <a:rPr lang="th-TH" sz="1000" kern="0" dirty="0">
                <a:solidFill>
                  <a:srgbClr val="002850"/>
                </a:solidFill>
                <a:latin typeface="Tahoma" panose="020B0604030504040204" pitchFamily="34" charset="0"/>
                <a:ea typeface="Tahoma" panose="020B0604030504040204" pitchFamily="34" charset="0"/>
                <a:cs typeface="Tahoma" panose="020B0604030504040204" pitchFamily="34" charset="0"/>
              </a:rPr>
              <a:t>ผ่าน 3 ตัวชี้วัดจาก  5 ตัวชี้วัด  </a:t>
            </a:r>
          </a:p>
        </p:txBody>
      </p:sp>
      <p:sp>
        <p:nvSpPr>
          <p:cNvPr id="52" name="TextBox 51"/>
          <p:cNvSpPr txBox="1"/>
          <p:nvPr/>
        </p:nvSpPr>
        <p:spPr>
          <a:xfrm>
            <a:off x="2896695" y="4503537"/>
            <a:ext cx="1628972" cy="307777"/>
          </a:xfrm>
          <a:prstGeom prst="rect">
            <a:avLst/>
          </a:prstGeom>
          <a:noFill/>
        </p:spPr>
        <p:txBody>
          <a:bodyPr wrap="none" rtlCol="0">
            <a:spAutoFit/>
          </a:bodyPr>
          <a:lstStyle/>
          <a:p>
            <a:pPr marL="285750" indent="-285750" algn="ctr">
              <a:buFont typeface="Wingdings" panose="05000000000000000000" pitchFamily="2" charset="2"/>
              <a:buChar char="q"/>
            </a:pPr>
            <a:r>
              <a:rPr lang="th-TH" sz="1400" dirty="0" smtClean="0">
                <a:solidFill>
                  <a:prstClr val="black"/>
                </a:solidFill>
                <a:latin typeface="Tahoma" pitchFamily="34" charset="0"/>
                <a:ea typeface="Tahoma" pitchFamily="34" charset="0"/>
                <a:cs typeface="Tahoma" pitchFamily="34" charset="0"/>
              </a:rPr>
              <a:t>ต่ำกว่า</a:t>
            </a:r>
            <a:r>
              <a:rPr lang="th-TH" sz="1400" dirty="0">
                <a:solidFill>
                  <a:prstClr val="black"/>
                </a:solidFill>
                <a:latin typeface="Tahoma" pitchFamily="34" charset="0"/>
                <a:ea typeface="Tahoma" pitchFamily="34" charset="0"/>
                <a:cs typeface="Tahoma" pitchFamily="34" charset="0"/>
              </a:rPr>
              <a:t>เป้าหมาย</a:t>
            </a:r>
          </a:p>
        </p:txBody>
      </p:sp>
      <p:sp>
        <p:nvSpPr>
          <p:cNvPr id="22" name="TextBox 21"/>
          <p:cNvSpPr txBox="1"/>
          <p:nvPr/>
        </p:nvSpPr>
        <p:spPr>
          <a:xfrm>
            <a:off x="4943763" y="4469050"/>
            <a:ext cx="3419526" cy="400110"/>
          </a:xfrm>
          <a:prstGeom prst="rect">
            <a:avLst/>
          </a:prstGeom>
          <a:noFill/>
        </p:spPr>
        <p:txBody>
          <a:bodyPr wrap="none" rtlCol="0">
            <a:spAutoFit/>
          </a:bodyPr>
          <a:lstStyle/>
          <a:p>
            <a:pPr marL="171450" indent="-171450">
              <a:buFont typeface="Wingdings" panose="05000000000000000000" pitchFamily="2" charset="2"/>
              <a:buChar char="§"/>
            </a:pPr>
            <a:r>
              <a:rPr lang="th-TH" sz="1000" dirty="0" smtClean="0">
                <a:latin typeface="Tahoma" panose="020B0604030504040204" pitchFamily="34" charset="0"/>
                <a:ea typeface="Tahoma" panose="020B0604030504040204" pitchFamily="34" charset="0"/>
                <a:cs typeface="Tahoma" panose="020B0604030504040204" pitchFamily="34" charset="0"/>
              </a:rPr>
              <a:t>   ที่เหลือจากเป็นไปตามเป้าหมาย หรือสูงกว่าเป้าหมายแล้ว</a:t>
            </a:r>
            <a:br>
              <a:rPr lang="th-TH" sz="1000" dirty="0" smtClean="0">
                <a:latin typeface="Tahoma" panose="020B0604030504040204" pitchFamily="34" charset="0"/>
                <a:ea typeface="Tahoma" panose="020B0604030504040204" pitchFamily="34" charset="0"/>
                <a:cs typeface="Tahoma" panose="020B0604030504040204" pitchFamily="34" charset="0"/>
              </a:rPr>
            </a:br>
            <a:r>
              <a:rPr lang="th-TH" sz="1000" dirty="0" smtClean="0">
                <a:latin typeface="Tahoma" panose="020B0604030504040204" pitchFamily="34" charset="0"/>
                <a:ea typeface="Tahoma" panose="020B0604030504040204" pitchFamily="34" charset="0"/>
                <a:cs typeface="Tahoma" panose="020B0604030504040204" pitchFamily="34" charset="0"/>
              </a:rPr>
              <a:t>   จะเป็นต่ำกว่าเป้าหมาย</a:t>
            </a:r>
            <a:endParaRPr lang="th-TH" sz="1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55522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1"/>
          <p:cNvSpPr>
            <a:spLocks noGrp="1"/>
          </p:cNvSpPr>
          <p:nvPr>
            <p:ph type="sldNum" sz="quarter" idx="12"/>
          </p:nvPr>
        </p:nvSpPr>
        <p:spPr>
          <a:xfrm>
            <a:off x="7113125" y="6480175"/>
            <a:ext cx="2057400" cy="365125"/>
          </a:xfrm>
        </p:spPr>
        <p:txBody>
          <a:bodyPr/>
          <a:lstStyle/>
          <a:p>
            <a:fld id="{C7D103AA-8845-4AAA-8DCD-945F174AEA28}" type="slidenum">
              <a:rPr lang="th-TH" smtClean="0">
                <a:solidFill>
                  <a:prstClr val="black">
                    <a:tint val="75000"/>
                  </a:prstClr>
                </a:solidFill>
              </a:rPr>
              <a:pPr/>
              <a:t>21</a:t>
            </a:fld>
            <a:endParaRPr lang="th-TH">
              <a:solidFill>
                <a:prstClr val="black">
                  <a:tint val="75000"/>
                </a:prstClr>
              </a:solidFill>
            </a:endParaRPr>
          </a:p>
        </p:txBody>
      </p:sp>
      <p:sp>
        <p:nvSpPr>
          <p:cNvPr id="20" name="Rounded Rectangle 19"/>
          <p:cNvSpPr/>
          <p:nvPr/>
        </p:nvSpPr>
        <p:spPr>
          <a:xfrm>
            <a:off x="205348" y="838200"/>
            <a:ext cx="3985652" cy="5943600"/>
          </a:xfrm>
          <a:prstGeom prst="roundRect">
            <a:avLst>
              <a:gd name="adj" fmla="val 4240"/>
            </a:avLst>
          </a:prstGeom>
          <a:solidFill>
            <a:srgbClr val="FFFFFF"/>
          </a:solidFill>
          <a:ln w="12700" cap="flat" cmpd="sng" algn="ctr">
            <a:solidFill>
              <a:srgbClr val="92A9B9"/>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th-TH" sz="1800" b="0" i="0" u="none" strike="noStrike" kern="0" cap="none" spc="0" normalizeH="0" baseline="0" noProof="0">
              <a:ln>
                <a:noFill/>
              </a:ln>
              <a:solidFill>
                <a:srgbClr val="000000"/>
              </a:solidFill>
              <a:effectLst/>
              <a:uLnTx/>
              <a:uFillTx/>
              <a:latin typeface="Calibri"/>
              <a:ea typeface="+mn-ea"/>
              <a:cs typeface="Cordia New"/>
            </a:endParaRPr>
          </a:p>
        </p:txBody>
      </p:sp>
      <p:pic>
        <p:nvPicPr>
          <p:cNvPr id="22" name="Picture 2" descr="D:\Sumsung เดิม\Theme PowerPoint\รูปicon2559\1466670742_Analytics.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948" y="62473"/>
            <a:ext cx="558612" cy="558612"/>
          </a:xfrm>
          <a:prstGeom prst="rect">
            <a:avLst/>
          </a:prstGeom>
          <a:noFill/>
          <a:extLst>
            <a:ext uri="{909E8E84-426E-40DD-AFC4-6F175D3DCCD1}">
              <a14:hiddenFill xmlns:a14="http://schemas.microsoft.com/office/drawing/2010/main">
                <a:solidFill>
                  <a:srgbClr val="FFFFFF"/>
                </a:solidFill>
              </a14:hiddenFill>
            </a:ext>
          </a:extLst>
        </p:spPr>
      </p:pic>
      <p:sp>
        <p:nvSpPr>
          <p:cNvPr id="23" name="Rounded Rectangle 22"/>
          <p:cNvSpPr/>
          <p:nvPr/>
        </p:nvSpPr>
        <p:spPr>
          <a:xfrm>
            <a:off x="330200" y="939800"/>
            <a:ext cx="3632200" cy="533400"/>
          </a:xfrm>
          <a:prstGeom prst="roundRect">
            <a:avLst/>
          </a:prstGeom>
          <a:gradFill rotWithShape="1">
            <a:gsLst>
              <a:gs pos="0">
                <a:srgbClr val="92A9B9">
                  <a:satMod val="103000"/>
                  <a:lumMod val="102000"/>
                  <a:tint val="94000"/>
                </a:srgbClr>
              </a:gs>
              <a:gs pos="50000">
                <a:srgbClr val="92A9B9">
                  <a:satMod val="110000"/>
                  <a:lumMod val="100000"/>
                  <a:shade val="100000"/>
                </a:srgbClr>
              </a:gs>
              <a:gs pos="100000">
                <a:srgbClr val="92A9B9">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2400" b="1" i="0" u="none" strike="noStrike" kern="0" cap="none" spc="0" normalizeH="0" baseline="0" noProof="0" dirty="0">
                <a:ln>
                  <a:noFill/>
                </a:ln>
                <a:solidFill>
                  <a:srgbClr val="FFFFFF"/>
                </a:solidFill>
                <a:effectLst/>
                <a:uLnTx/>
                <a:uFillTx/>
                <a:latin typeface="TH SarabunPSK" panose="020B0500040200020003" pitchFamily="34" charset="-34"/>
                <a:cs typeface="TH SarabunPSK" panose="020B0500040200020003" pitchFamily="34" charset="-34"/>
              </a:rPr>
              <a:t>หลักทางการประเมินส่วนราชการ </a:t>
            </a:r>
          </a:p>
        </p:txBody>
      </p:sp>
      <p:sp>
        <p:nvSpPr>
          <p:cNvPr id="24" name="Rounded Rectangle 23"/>
          <p:cNvSpPr/>
          <p:nvPr/>
        </p:nvSpPr>
        <p:spPr>
          <a:xfrm>
            <a:off x="4508499" y="990600"/>
            <a:ext cx="4343399" cy="533400"/>
          </a:xfrm>
          <a:prstGeom prst="roundRect">
            <a:avLst/>
          </a:prstGeom>
          <a:gradFill rotWithShape="1">
            <a:gsLst>
              <a:gs pos="0">
                <a:srgbClr val="92A9B9">
                  <a:satMod val="103000"/>
                  <a:lumMod val="102000"/>
                  <a:tint val="94000"/>
                </a:srgbClr>
              </a:gs>
              <a:gs pos="50000">
                <a:srgbClr val="92A9B9">
                  <a:satMod val="110000"/>
                  <a:lumMod val="100000"/>
                  <a:shade val="100000"/>
                </a:srgbClr>
              </a:gs>
              <a:gs pos="100000">
                <a:srgbClr val="92A9B9">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2400" b="1" i="0" u="none" strike="noStrike" kern="0" cap="none" spc="0" normalizeH="0" baseline="0" noProof="0" dirty="0" smtClean="0">
                <a:ln>
                  <a:noFill/>
                </a:ln>
                <a:solidFill>
                  <a:srgbClr val="FFFFFF"/>
                </a:solidFill>
                <a:effectLst/>
                <a:uLnTx/>
                <a:uFillTx/>
                <a:latin typeface="TH SarabunPSK" panose="020B0500040200020003" pitchFamily="34" charset="-34"/>
                <a:cs typeface="TH SarabunPSK" panose="020B0500040200020003" pitchFamily="34" charset="-34"/>
              </a:rPr>
              <a:t>ตัวอย่างการประเมิน</a:t>
            </a:r>
            <a:r>
              <a:rPr kumimoji="0" lang="th-TH" sz="2400" b="1" i="0" u="none" strike="noStrike" kern="0" cap="none" spc="0" normalizeH="0" baseline="0" noProof="0" dirty="0">
                <a:ln>
                  <a:noFill/>
                </a:ln>
                <a:solidFill>
                  <a:srgbClr val="FFFFFF"/>
                </a:solidFill>
                <a:effectLst/>
                <a:uLnTx/>
                <a:uFillTx/>
                <a:latin typeface="TH SarabunPSK" panose="020B0500040200020003" pitchFamily="34" charset="-34"/>
                <a:cs typeface="TH SarabunPSK" panose="020B0500040200020003" pitchFamily="34" charset="-34"/>
              </a:rPr>
              <a:t>ส่วนราชการ </a:t>
            </a:r>
          </a:p>
        </p:txBody>
      </p:sp>
      <p:graphicFrame>
        <p:nvGraphicFramePr>
          <p:cNvPr id="25" name="Table 24"/>
          <p:cNvGraphicFramePr>
            <a:graphicFrameLocks noGrp="1"/>
          </p:cNvGraphicFramePr>
          <p:nvPr>
            <p:extLst>
              <p:ext uri="{D42A27DB-BD31-4B8C-83A1-F6EECF244321}">
                <p14:modId xmlns:p14="http://schemas.microsoft.com/office/powerpoint/2010/main" val="4031188601"/>
              </p:ext>
            </p:extLst>
          </p:nvPr>
        </p:nvGraphicFramePr>
        <p:xfrm>
          <a:off x="4547127" y="1905000"/>
          <a:ext cx="4292073" cy="2225040"/>
        </p:xfrm>
        <a:graphic>
          <a:graphicData uri="http://schemas.openxmlformats.org/drawingml/2006/table">
            <a:tbl>
              <a:tblPr firstRow="1" bandRow="1"/>
              <a:tblGrid>
                <a:gridCol w="1472673">
                  <a:extLst>
                    <a:ext uri="{9D8B030D-6E8A-4147-A177-3AD203B41FA5}">
                      <a16:colId xmlns:a16="http://schemas.microsoft.com/office/drawing/2014/main" val="20000"/>
                    </a:ext>
                  </a:extLst>
                </a:gridCol>
                <a:gridCol w="914400">
                  <a:extLst>
                    <a:ext uri="{9D8B030D-6E8A-4147-A177-3AD203B41FA5}">
                      <a16:colId xmlns:a16="http://schemas.microsoft.com/office/drawing/2014/main" val="20001"/>
                    </a:ext>
                  </a:extLst>
                </a:gridCol>
                <a:gridCol w="914400">
                  <a:extLst>
                    <a:ext uri="{9D8B030D-6E8A-4147-A177-3AD203B41FA5}">
                      <a16:colId xmlns:a16="http://schemas.microsoft.com/office/drawing/2014/main" val="20002"/>
                    </a:ext>
                  </a:extLst>
                </a:gridCol>
                <a:gridCol w="457200">
                  <a:extLst>
                    <a:ext uri="{9D8B030D-6E8A-4147-A177-3AD203B41FA5}">
                      <a16:colId xmlns:a16="http://schemas.microsoft.com/office/drawing/2014/main" val="20003"/>
                    </a:ext>
                  </a:extLst>
                </a:gridCol>
                <a:gridCol w="533400">
                  <a:extLst>
                    <a:ext uri="{9D8B030D-6E8A-4147-A177-3AD203B41FA5}">
                      <a16:colId xmlns:a16="http://schemas.microsoft.com/office/drawing/2014/main" val="20004"/>
                    </a:ext>
                  </a:extLst>
                </a:gridCol>
              </a:tblGrid>
              <a:tr h="370840">
                <a:tc>
                  <a:txBody>
                    <a:bodyPr/>
                    <a:lstStyle>
                      <a:defPPr>
                        <a:defRPr lang="en-US"/>
                      </a:defPPr>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th-TH" sz="1800" dirty="0" smtClean="0">
                          <a:latin typeface="TH SarabunPSK" panose="020B0500040200020003" pitchFamily="34" charset="-34"/>
                          <a:cs typeface="TH SarabunPSK" panose="020B0500040200020003" pitchFamily="34" charset="-34"/>
                        </a:rPr>
                        <a:t>ประเด็นการประเมิน</a:t>
                      </a:r>
                      <a:endParaRPr lang="en-US" sz="1800" dirty="0">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92A9B9"/>
                    </a:solidFill>
                  </a:tcPr>
                </a:tc>
                <a:tc>
                  <a:txBody>
                    <a:bodyPr/>
                    <a:lstStyle>
                      <a:defPPr>
                        <a:defRPr lang="en-US"/>
                      </a:defPPr>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th-TH" sz="1800" spc="-100" baseline="0" dirty="0" smtClean="0">
                          <a:latin typeface="TH SarabunPSK" panose="020B0500040200020003" pitchFamily="34" charset="-34"/>
                          <a:cs typeface="TH SarabunPSK" panose="020B0500040200020003" pitchFamily="34" charset="-34"/>
                        </a:rPr>
                        <a:t>เป้าหมาย</a:t>
                      </a:r>
                      <a:endParaRPr lang="en-US" sz="1800" spc="-100" baseline="0" dirty="0">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92A9B9"/>
                    </a:solidFill>
                  </a:tcPr>
                </a:tc>
                <a:tc>
                  <a:txBody>
                    <a:bodyPr/>
                    <a:lstStyle>
                      <a:defPPr>
                        <a:defRPr lang="en-US"/>
                      </a:defPPr>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marL="0" indent="0" algn="ctr"/>
                      <a:r>
                        <a:rPr lang="th-TH" sz="1600" spc="-100" baseline="0" dirty="0" smtClean="0">
                          <a:latin typeface="TH SarabunPSK" panose="020B0500040200020003" pitchFamily="34" charset="-34"/>
                          <a:cs typeface="TH SarabunPSK" panose="020B0500040200020003" pitchFamily="34" charset="-34"/>
                        </a:rPr>
                        <a:t>ผลดำเนินงาน</a:t>
                      </a:r>
                      <a:endParaRPr lang="en-US" sz="1600" spc="-100" baseline="0" dirty="0">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92A9B9"/>
                    </a:solidFill>
                  </a:tcPr>
                </a:tc>
                <a:tc>
                  <a:txBody>
                    <a:bodyPr/>
                    <a:lstStyle>
                      <a:defPPr>
                        <a:defRPr lang="en-US"/>
                      </a:defPPr>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th-TH" sz="1400" dirty="0" smtClean="0">
                          <a:latin typeface="TH SarabunPSK" panose="020B0500040200020003" pitchFamily="34" charset="-34"/>
                          <a:cs typeface="TH SarabunPSK" panose="020B0500040200020003" pitchFamily="34" charset="-34"/>
                        </a:rPr>
                        <a:t>ผ่าน</a:t>
                      </a:r>
                      <a:endParaRPr lang="en-US" sz="1400" dirty="0">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92A9B9"/>
                    </a:solidFill>
                  </a:tcPr>
                </a:tc>
                <a:tc>
                  <a:txBody>
                    <a:bodyPr/>
                    <a:lstStyle>
                      <a:defPPr>
                        <a:defRPr lang="en-US"/>
                      </a:defPPr>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pPr algn="ctr"/>
                      <a:r>
                        <a:rPr lang="th-TH" sz="1400" dirty="0" smtClean="0">
                          <a:latin typeface="TH SarabunPSK" panose="020B0500040200020003" pitchFamily="34" charset="-34"/>
                          <a:cs typeface="TH SarabunPSK" panose="020B0500040200020003" pitchFamily="34" charset="-34"/>
                        </a:rPr>
                        <a:t>ไม่ผ่าน</a:t>
                      </a:r>
                      <a:endParaRPr lang="en-US" sz="1400" dirty="0">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92A9B9"/>
                    </a:solidFill>
                  </a:tcPr>
                </a:tc>
                <a:extLst>
                  <a:ext uri="{0D108BD9-81ED-4DB2-BD59-A6C34878D82A}">
                    <a16:rowId xmlns:a16="http://schemas.microsoft.com/office/drawing/2014/main" val="10000"/>
                  </a:ext>
                </a:extLst>
              </a:tr>
              <a:tr h="370840">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800" dirty="0" smtClean="0">
                          <a:solidFill>
                            <a:sysClr val="windowText" lastClr="000000"/>
                          </a:solidFill>
                          <a:latin typeface="TH SarabunPSK" panose="020B0500040200020003" pitchFamily="34" charset="-34"/>
                          <a:cs typeface="TH SarabunPSK" panose="020B0500040200020003" pitchFamily="34" charset="-34"/>
                        </a:rPr>
                        <a:t>ตัวชี้วัด</a:t>
                      </a:r>
                      <a:r>
                        <a:rPr lang="th-TH" sz="1800" baseline="0" dirty="0" smtClean="0">
                          <a:solidFill>
                            <a:sysClr val="windowText" lastClr="000000"/>
                          </a:solidFill>
                          <a:latin typeface="TH SarabunPSK" panose="020B0500040200020003" pitchFamily="34" charset="-34"/>
                          <a:cs typeface="TH SarabunPSK" panose="020B0500040200020003" pitchFamily="34" charset="-34"/>
                        </a:rPr>
                        <a:t> ก</a:t>
                      </a:r>
                      <a:endParaRPr lang="en-US" sz="18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600" dirty="0" smtClean="0">
                          <a:solidFill>
                            <a:sysClr val="windowText" lastClr="000000"/>
                          </a:solidFill>
                          <a:latin typeface="TH SarabunPSK" panose="020B0500040200020003" pitchFamily="34" charset="-34"/>
                          <a:cs typeface="TH SarabunPSK" panose="020B0500040200020003" pitchFamily="34" charset="-34"/>
                        </a:rPr>
                        <a:t>เพิ่มขึ้น</a:t>
                      </a:r>
                      <a:r>
                        <a:rPr lang="th-TH" sz="1600" baseline="0" dirty="0" smtClean="0">
                          <a:solidFill>
                            <a:sysClr val="windowText" lastClr="000000"/>
                          </a:solidFill>
                          <a:latin typeface="TH SarabunPSK" panose="020B0500040200020003" pitchFamily="34" charset="-34"/>
                          <a:cs typeface="TH SarabunPSK" panose="020B0500040200020003" pitchFamily="34" charset="-34"/>
                        </a:rPr>
                        <a:t> </a:t>
                      </a:r>
                      <a:r>
                        <a:rPr lang="en-US" sz="1600" baseline="0" dirty="0" smtClean="0">
                          <a:solidFill>
                            <a:sysClr val="windowText" lastClr="000000"/>
                          </a:solidFill>
                          <a:latin typeface="TH SarabunPSK" panose="020B0500040200020003" pitchFamily="34" charset="-34"/>
                          <a:cs typeface="TH SarabunPSK" panose="020B0500040200020003" pitchFamily="34" charset="-34"/>
                        </a:rPr>
                        <a:t>10%</a:t>
                      </a:r>
                      <a:endParaRPr lang="en-US" sz="16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algn="l" rtl="0" eaLnBrk="1" fontAlgn="t" latinLnBrk="0" hangingPunct="1">
                        <a:spcBef>
                          <a:spcPts val="0"/>
                        </a:spcBef>
                        <a:spcAft>
                          <a:spcPts val="0"/>
                        </a:spcAft>
                      </a:pPr>
                      <a:r>
                        <a:rPr lang="th-TH" sz="1600" b="0" i="0" u="none" strike="noStrike" kern="1200" cap="none" spc="0" dirty="0">
                          <a:ln>
                            <a:noFill/>
                          </a:ln>
                          <a:solidFill>
                            <a:schemeClr val="tx1"/>
                          </a:solidFill>
                          <a:effectLst/>
                          <a:latin typeface="TH SarabunPSK" panose="020B0500040200020003" pitchFamily="34" charset="-34"/>
                          <a:cs typeface="TH SarabunPSK" panose="020B0500040200020003" pitchFamily="34" charset="-34"/>
                        </a:rPr>
                        <a:t>เพิ่มขึ้น</a:t>
                      </a:r>
                      <a:r>
                        <a:rPr lang="th-TH" sz="1600" b="0" i="0" u="none" strike="noStrike" kern="1200" cap="none" spc="0" baseline="0" dirty="0">
                          <a:ln>
                            <a:noFill/>
                          </a:ln>
                          <a:solidFill>
                            <a:schemeClr val="tx1"/>
                          </a:solidFill>
                          <a:effectLst/>
                          <a:latin typeface="TH SarabunPSK" panose="020B0500040200020003" pitchFamily="34" charset="-34"/>
                          <a:cs typeface="TH SarabunPSK" panose="020B0500040200020003" pitchFamily="34" charset="-34"/>
                        </a:rPr>
                        <a:t> </a:t>
                      </a:r>
                      <a:r>
                        <a:rPr lang="th-TH" sz="1600" b="0" i="0" u="none" strike="noStrike" kern="1200" cap="none" spc="0" baseline="0" dirty="0" smtClean="0">
                          <a:ln>
                            <a:noFill/>
                          </a:ln>
                          <a:solidFill>
                            <a:schemeClr val="tx1"/>
                          </a:solidFill>
                          <a:effectLst/>
                          <a:latin typeface="TH SarabunPSK" panose="020B0500040200020003" pitchFamily="34" charset="-34"/>
                          <a:cs typeface="TH SarabunPSK" panose="020B0500040200020003" pitchFamily="34" charset="-34"/>
                        </a:rPr>
                        <a:t>1</a:t>
                      </a:r>
                      <a:r>
                        <a:rPr lang="en-US" sz="1600" b="0" i="0" u="none" strike="noStrike" kern="1200" cap="none" spc="0" baseline="0" dirty="0" smtClean="0">
                          <a:ln>
                            <a:noFill/>
                          </a:ln>
                          <a:solidFill>
                            <a:schemeClr val="tx1"/>
                          </a:solidFill>
                          <a:effectLst/>
                          <a:latin typeface="TH SarabunPSK" panose="020B0500040200020003" pitchFamily="34" charset="-34"/>
                          <a:cs typeface="TH SarabunPSK" panose="020B0500040200020003" pitchFamily="34" charset="-34"/>
                        </a:rPr>
                        <a:t>2</a:t>
                      </a:r>
                      <a:r>
                        <a:rPr lang="th-TH" sz="1600" b="0" i="0" u="none" strike="noStrike" kern="1200" cap="none" spc="0" baseline="0" dirty="0" smtClean="0">
                          <a:ln>
                            <a:noFill/>
                          </a:ln>
                          <a:solidFill>
                            <a:schemeClr val="tx1"/>
                          </a:solidFill>
                          <a:effectLst/>
                          <a:latin typeface="TH SarabunPSK" panose="020B0500040200020003" pitchFamily="34" charset="-34"/>
                          <a:cs typeface="TH SarabunPSK" panose="020B0500040200020003" pitchFamily="34" charset="-34"/>
                        </a:rPr>
                        <a:t>%</a:t>
                      </a:r>
                      <a:endParaRPr lang="th-TH" sz="1800" b="0" i="0" u="none" strike="noStrike" cap="none" spc="0" dirty="0">
                        <a:ln>
                          <a:noFill/>
                        </a:ln>
                        <a:solidFill>
                          <a:schemeClr val="tx1"/>
                        </a:solidFill>
                        <a:effectLst/>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gn="ctr">
                        <a:buFont typeface="Arial" pitchFamily="34" charset="0"/>
                        <a:buNone/>
                      </a:pPr>
                      <a:r>
                        <a:rPr lang="en-US" sz="1800" dirty="0" smtClean="0">
                          <a:solidFill>
                            <a:schemeClr val="accent4">
                              <a:lumMod val="50000"/>
                            </a:schemeClr>
                          </a:solidFill>
                          <a:latin typeface="TH SarabunPSK" panose="020B0500040200020003" pitchFamily="34" charset="-34"/>
                          <a:cs typeface="TH SarabunPSK" panose="020B0500040200020003" pitchFamily="34" charset="-34"/>
                          <a:sym typeface="Wingdings 2"/>
                        </a:rPr>
                        <a:t></a:t>
                      </a:r>
                      <a:r>
                        <a:rPr lang="en-US" sz="1800" dirty="0" smtClean="0">
                          <a:solidFill>
                            <a:schemeClr val="accent4">
                              <a:lumMod val="50000"/>
                            </a:schemeClr>
                          </a:solidFill>
                          <a:latin typeface="TH SarabunPSK" panose="020B0500040200020003" pitchFamily="34" charset="-34"/>
                          <a:cs typeface="TH SarabunPSK" panose="020B0500040200020003" pitchFamily="34" charset="-34"/>
                        </a:rPr>
                        <a:t> </a:t>
                      </a: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extLst>
                  <a:ext uri="{0D108BD9-81ED-4DB2-BD59-A6C34878D82A}">
                    <a16:rowId xmlns:a16="http://schemas.microsoft.com/office/drawing/2014/main" val="10001"/>
                  </a:ext>
                </a:extLst>
              </a:tr>
              <a:tr h="370840">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800" dirty="0" smtClean="0">
                          <a:solidFill>
                            <a:sysClr val="windowText" lastClr="000000"/>
                          </a:solidFill>
                          <a:latin typeface="TH SarabunPSK" panose="020B0500040200020003" pitchFamily="34" charset="-34"/>
                          <a:cs typeface="TH SarabunPSK" panose="020B0500040200020003" pitchFamily="34" charset="-34"/>
                        </a:rPr>
                        <a:t>ตัวชี้วัด ข</a:t>
                      </a:r>
                      <a:endParaRPr lang="en-US" sz="18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smtClean="0">
                          <a:solidFill>
                            <a:sysClr val="windowText" lastClr="000000"/>
                          </a:solidFill>
                          <a:latin typeface="TH SarabunPSK" panose="020B0500040200020003" pitchFamily="34" charset="-34"/>
                          <a:cs typeface="TH SarabunPSK" panose="020B0500040200020003" pitchFamily="34" charset="-34"/>
                        </a:rPr>
                        <a:t>50,000</a:t>
                      </a:r>
                      <a:endParaRPr lang="en-US" sz="16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algn="l" rtl="0" eaLnBrk="1" fontAlgn="t" latinLnBrk="0" hangingPunct="1">
                        <a:spcBef>
                          <a:spcPts val="0"/>
                        </a:spcBef>
                        <a:spcAft>
                          <a:spcPts val="0"/>
                        </a:spcAft>
                      </a:pPr>
                      <a:r>
                        <a:rPr lang="en-US" sz="1600" b="0" i="0" u="none" strike="noStrike" kern="1200" cap="none" spc="0" dirty="0" smtClean="0">
                          <a:ln>
                            <a:noFill/>
                          </a:ln>
                          <a:solidFill>
                            <a:schemeClr val="tx1"/>
                          </a:solidFill>
                          <a:effectLst/>
                          <a:latin typeface="TH SarabunPSK" panose="020B0500040200020003" pitchFamily="34" charset="-34"/>
                          <a:cs typeface="TH SarabunPSK" panose="020B0500040200020003" pitchFamily="34" charset="-34"/>
                        </a:rPr>
                        <a:t>49,999</a:t>
                      </a:r>
                      <a:endParaRPr lang="en-US" sz="1800" b="0" i="0" u="none" strike="noStrike" cap="none" spc="0" dirty="0">
                        <a:ln>
                          <a:noFill/>
                        </a:ln>
                        <a:solidFill>
                          <a:schemeClr val="tx1"/>
                        </a:solidFill>
                        <a:effectLst/>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gn="ctr">
                        <a:buFont typeface="Arial" pitchFamily="34" charset="0"/>
                        <a:buNone/>
                      </a:pPr>
                      <a:r>
                        <a:rPr lang="en-US" sz="1800" kern="1200" dirty="0" smtClean="0">
                          <a:solidFill>
                            <a:srgbClr val="415665"/>
                          </a:solidFill>
                          <a:effectLst/>
                          <a:latin typeface="TH SarabunPSK" panose="020B0500040200020003" pitchFamily="34" charset="-34"/>
                          <a:ea typeface="+mn-ea"/>
                          <a:cs typeface="TH SarabunPSK" panose="020B0500040200020003" pitchFamily="34" charset="-34"/>
                          <a:sym typeface="Wingdings 2"/>
                        </a:rPr>
                        <a:t></a:t>
                      </a: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extLst>
                  <a:ext uri="{0D108BD9-81ED-4DB2-BD59-A6C34878D82A}">
                    <a16:rowId xmlns:a16="http://schemas.microsoft.com/office/drawing/2014/main" val="10002"/>
                  </a:ext>
                </a:extLst>
              </a:tr>
              <a:tr h="370840">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800" dirty="0" smtClean="0">
                          <a:solidFill>
                            <a:sysClr val="windowText" lastClr="000000"/>
                          </a:solidFill>
                          <a:latin typeface="TH SarabunPSK" panose="020B0500040200020003" pitchFamily="34" charset="-34"/>
                          <a:cs typeface="TH SarabunPSK" panose="020B0500040200020003" pitchFamily="34" charset="-34"/>
                        </a:rPr>
                        <a:t>ตัวชี้วัด</a:t>
                      </a:r>
                      <a:r>
                        <a:rPr lang="th-TH" sz="1800" baseline="0" dirty="0" smtClean="0">
                          <a:solidFill>
                            <a:sysClr val="windowText" lastClr="000000"/>
                          </a:solidFill>
                          <a:latin typeface="TH SarabunPSK" panose="020B0500040200020003" pitchFamily="34" charset="-34"/>
                          <a:cs typeface="TH SarabunPSK" panose="020B0500040200020003" pitchFamily="34" charset="-34"/>
                        </a:rPr>
                        <a:t> ค</a:t>
                      </a:r>
                      <a:endParaRPr lang="en-US" sz="18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600" dirty="0" smtClean="0">
                          <a:solidFill>
                            <a:sysClr val="windowText" lastClr="000000"/>
                          </a:solidFill>
                          <a:latin typeface="TH SarabunPSK" panose="020B0500040200020003" pitchFamily="34" charset="-34"/>
                          <a:cs typeface="TH SarabunPSK" panose="020B0500040200020003" pitchFamily="34" charset="-34"/>
                        </a:rPr>
                        <a:t>ลดลง</a:t>
                      </a:r>
                      <a:r>
                        <a:rPr lang="th-TH" sz="1600" baseline="0" dirty="0" smtClean="0">
                          <a:solidFill>
                            <a:sysClr val="windowText" lastClr="000000"/>
                          </a:solidFill>
                          <a:latin typeface="TH SarabunPSK" panose="020B0500040200020003" pitchFamily="34" charset="-34"/>
                          <a:cs typeface="TH SarabunPSK" panose="020B0500040200020003" pitchFamily="34" charset="-34"/>
                        </a:rPr>
                        <a:t> </a:t>
                      </a:r>
                      <a:r>
                        <a:rPr lang="en-US" sz="1600" baseline="0" dirty="0" smtClean="0">
                          <a:solidFill>
                            <a:sysClr val="windowText" lastClr="000000"/>
                          </a:solidFill>
                          <a:latin typeface="TH SarabunPSK" panose="020B0500040200020003" pitchFamily="34" charset="-34"/>
                          <a:cs typeface="TH SarabunPSK" panose="020B0500040200020003" pitchFamily="34" charset="-34"/>
                        </a:rPr>
                        <a:t>5%</a:t>
                      </a:r>
                      <a:endParaRPr lang="en-US" sz="16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algn="l" rtl="0" eaLnBrk="1" fontAlgn="t" latinLnBrk="0" hangingPunct="1">
                        <a:spcBef>
                          <a:spcPts val="0"/>
                        </a:spcBef>
                        <a:spcAft>
                          <a:spcPts val="0"/>
                        </a:spcAft>
                      </a:pPr>
                      <a:r>
                        <a:rPr lang="th-TH" sz="1600" b="0" i="0" u="none" strike="noStrike" kern="1200" cap="none" spc="0" dirty="0">
                          <a:ln>
                            <a:noFill/>
                          </a:ln>
                          <a:solidFill>
                            <a:schemeClr val="tx1"/>
                          </a:solidFill>
                          <a:effectLst/>
                          <a:latin typeface="TH SarabunPSK" panose="020B0500040200020003" pitchFamily="34" charset="-34"/>
                          <a:cs typeface="TH SarabunPSK" panose="020B0500040200020003" pitchFamily="34" charset="-34"/>
                        </a:rPr>
                        <a:t>ลดลง</a:t>
                      </a:r>
                      <a:r>
                        <a:rPr lang="th-TH" sz="1600" b="0" i="0" u="none" strike="noStrike" kern="1200" cap="none" spc="0" baseline="0" dirty="0">
                          <a:ln>
                            <a:noFill/>
                          </a:ln>
                          <a:solidFill>
                            <a:schemeClr val="tx1"/>
                          </a:solidFill>
                          <a:effectLst/>
                          <a:latin typeface="TH SarabunPSK" panose="020B0500040200020003" pitchFamily="34" charset="-34"/>
                          <a:cs typeface="TH SarabunPSK" panose="020B0500040200020003" pitchFamily="34" charset="-34"/>
                        </a:rPr>
                        <a:t> </a:t>
                      </a:r>
                      <a:r>
                        <a:rPr lang="en-US" sz="1600" b="0" i="0" u="none" strike="noStrike" kern="1200" cap="none" spc="0" baseline="0" dirty="0" smtClean="0">
                          <a:ln>
                            <a:noFill/>
                          </a:ln>
                          <a:solidFill>
                            <a:schemeClr val="tx1"/>
                          </a:solidFill>
                          <a:effectLst/>
                          <a:latin typeface="TH SarabunPSK" panose="020B0500040200020003" pitchFamily="34" charset="-34"/>
                          <a:cs typeface="TH SarabunPSK" panose="020B0500040200020003" pitchFamily="34" charset="-34"/>
                        </a:rPr>
                        <a:t>4</a:t>
                      </a:r>
                      <a:r>
                        <a:rPr lang="th-TH" sz="1600" b="0" i="0" u="none" strike="noStrike" kern="1200" cap="none" spc="0" baseline="0" dirty="0" smtClean="0">
                          <a:ln>
                            <a:noFill/>
                          </a:ln>
                          <a:solidFill>
                            <a:schemeClr val="tx1"/>
                          </a:solidFill>
                          <a:effectLst/>
                          <a:latin typeface="TH SarabunPSK" panose="020B0500040200020003" pitchFamily="34" charset="-34"/>
                          <a:cs typeface="TH SarabunPSK" panose="020B0500040200020003" pitchFamily="34" charset="-34"/>
                        </a:rPr>
                        <a:t>%</a:t>
                      </a:r>
                      <a:endParaRPr lang="th-TH" sz="1800" b="0" i="0" u="none" strike="noStrike" cap="none" spc="0" dirty="0">
                        <a:ln>
                          <a:noFill/>
                        </a:ln>
                        <a:solidFill>
                          <a:schemeClr val="tx1"/>
                        </a:solidFill>
                        <a:effectLst/>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gn="ctr">
                        <a:buFont typeface="Arial" pitchFamily="34" charset="0"/>
                        <a:buNone/>
                      </a:pPr>
                      <a:r>
                        <a:rPr lang="en-US" sz="1800" kern="1200" dirty="0" smtClean="0">
                          <a:solidFill>
                            <a:srgbClr val="415665"/>
                          </a:solidFill>
                          <a:effectLst/>
                          <a:latin typeface="TH SarabunPSK" panose="020B0500040200020003" pitchFamily="34" charset="-34"/>
                          <a:ea typeface="+mn-ea"/>
                          <a:cs typeface="TH SarabunPSK" panose="020B0500040200020003" pitchFamily="34" charset="-34"/>
                          <a:sym typeface="Wingdings 2"/>
                        </a:rPr>
                        <a:t></a:t>
                      </a: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extLst>
                  <a:ext uri="{0D108BD9-81ED-4DB2-BD59-A6C34878D82A}">
                    <a16:rowId xmlns:a16="http://schemas.microsoft.com/office/drawing/2014/main" val="10003"/>
                  </a:ext>
                </a:extLst>
              </a:tr>
              <a:tr h="370840">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800" dirty="0" smtClean="0">
                          <a:solidFill>
                            <a:sysClr val="windowText" lastClr="000000"/>
                          </a:solidFill>
                          <a:latin typeface="TH SarabunPSK" panose="020B0500040200020003" pitchFamily="34" charset="-34"/>
                          <a:cs typeface="TH SarabunPSK" panose="020B0500040200020003" pitchFamily="34" charset="-34"/>
                        </a:rPr>
                        <a:t>ตัวชี้วัด ง</a:t>
                      </a:r>
                      <a:endParaRPr lang="en-US" sz="18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smtClean="0">
                          <a:solidFill>
                            <a:sysClr val="windowText" lastClr="000000"/>
                          </a:solidFill>
                          <a:latin typeface="TH SarabunPSK" panose="020B0500040200020003" pitchFamily="34" charset="-34"/>
                          <a:cs typeface="TH SarabunPSK" panose="020B0500040200020003" pitchFamily="34" charset="-34"/>
                        </a:rPr>
                        <a:t>100</a:t>
                      </a:r>
                      <a:endParaRPr lang="en-US" sz="16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algn="l" rtl="0" eaLnBrk="1" fontAlgn="t" latinLnBrk="0" hangingPunct="1">
                        <a:spcBef>
                          <a:spcPts val="0"/>
                        </a:spcBef>
                        <a:spcAft>
                          <a:spcPts val="0"/>
                        </a:spcAft>
                      </a:pPr>
                      <a:r>
                        <a:rPr lang="en-US" sz="1600" b="0" i="0" u="none" strike="noStrike" kern="1200" cap="none" spc="0" dirty="0">
                          <a:ln>
                            <a:noFill/>
                          </a:ln>
                          <a:solidFill>
                            <a:schemeClr val="tx1"/>
                          </a:solidFill>
                          <a:effectLst/>
                          <a:latin typeface="TH SarabunPSK" panose="020B0500040200020003" pitchFamily="34" charset="-34"/>
                          <a:cs typeface="TH SarabunPSK" panose="020B0500040200020003" pitchFamily="34" charset="-34"/>
                        </a:rPr>
                        <a:t>100</a:t>
                      </a:r>
                      <a:endParaRPr lang="en-US" sz="1800" b="0" i="0" u="none" strike="noStrike" cap="none" spc="0" dirty="0">
                        <a:ln>
                          <a:noFill/>
                        </a:ln>
                        <a:solidFill>
                          <a:schemeClr val="tx1"/>
                        </a:solidFill>
                        <a:effectLst/>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gn="ctr">
                        <a:buFont typeface="Arial" pitchFamily="34" charset="0"/>
                        <a:buNone/>
                      </a:pPr>
                      <a:r>
                        <a:rPr lang="en-US" sz="1800" kern="1200" dirty="0" smtClean="0">
                          <a:solidFill>
                            <a:srgbClr val="415665"/>
                          </a:solidFill>
                          <a:effectLst/>
                          <a:latin typeface="TH SarabunPSK" panose="020B0500040200020003" pitchFamily="34" charset="-34"/>
                          <a:ea typeface="+mn-ea"/>
                          <a:cs typeface="TH SarabunPSK" panose="020B0500040200020003" pitchFamily="34" charset="-34"/>
                          <a:sym typeface="Wingdings 2"/>
                        </a:rPr>
                        <a:t></a:t>
                      </a: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20000"/>
                      </a:srgbClr>
                    </a:solidFill>
                  </a:tcPr>
                </a:tc>
                <a:extLst>
                  <a:ext uri="{0D108BD9-81ED-4DB2-BD59-A6C34878D82A}">
                    <a16:rowId xmlns:a16="http://schemas.microsoft.com/office/drawing/2014/main" val="10004"/>
                  </a:ext>
                </a:extLst>
              </a:tr>
              <a:tr h="370840">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th-TH" sz="1800" dirty="0" smtClean="0">
                          <a:solidFill>
                            <a:sysClr val="windowText" lastClr="000000"/>
                          </a:solidFill>
                          <a:latin typeface="TH SarabunPSK" panose="020B0500040200020003" pitchFamily="34" charset="-34"/>
                          <a:cs typeface="TH SarabunPSK" panose="020B0500040200020003" pitchFamily="34" charset="-34"/>
                        </a:rPr>
                        <a:t>ตัวชี้วัด จ</a:t>
                      </a:r>
                      <a:endParaRPr lang="en-US" sz="18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1600" dirty="0" smtClean="0">
                          <a:solidFill>
                            <a:sysClr val="windowText" lastClr="000000"/>
                          </a:solidFill>
                          <a:latin typeface="TH SarabunPSK" panose="020B0500040200020003" pitchFamily="34" charset="-34"/>
                          <a:cs typeface="TH SarabunPSK" panose="020B0500040200020003" pitchFamily="34" charset="-34"/>
                        </a:rPr>
                        <a:t>100</a:t>
                      </a:r>
                      <a:endParaRPr lang="en-US" sz="1600" dirty="0">
                        <a:solidFill>
                          <a:sysClr val="windowText" lastClr="000000"/>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algn="l" rtl="0" eaLnBrk="1" fontAlgn="t" latinLnBrk="0" hangingPunct="1">
                        <a:spcBef>
                          <a:spcPts val="0"/>
                        </a:spcBef>
                        <a:spcAft>
                          <a:spcPts val="0"/>
                        </a:spcAft>
                      </a:pPr>
                      <a:r>
                        <a:rPr lang="en-US" sz="1600" b="0" i="0" u="none" strike="noStrike" kern="1200" cap="none" spc="0" dirty="0">
                          <a:ln>
                            <a:noFill/>
                          </a:ln>
                          <a:solidFill>
                            <a:schemeClr val="tx1"/>
                          </a:solidFill>
                          <a:effectLst/>
                          <a:latin typeface="TH SarabunPSK" panose="020B0500040200020003" pitchFamily="34" charset="-34"/>
                          <a:cs typeface="TH SarabunPSK" panose="020B0500040200020003" pitchFamily="34" charset="-34"/>
                        </a:rPr>
                        <a:t>100</a:t>
                      </a:r>
                      <a:endParaRPr lang="en-US" sz="1800" b="0" i="0" u="none" strike="noStrike" cap="none" spc="0" dirty="0">
                        <a:ln>
                          <a:noFill/>
                        </a:ln>
                        <a:solidFill>
                          <a:schemeClr val="tx1"/>
                        </a:solidFill>
                        <a:effectLst/>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lgn="ctr">
                        <a:buFont typeface="Arial" pitchFamily="34" charset="0"/>
                        <a:buNone/>
                      </a:pPr>
                      <a:r>
                        <a:rPr lang="en-US" sz="1800" kern="1200" dirty="0" smtClean="0">
                          <a:solidFill>
                            <a:srgbClr val="415665"/>
                          </a:solidFill>
                          <a:effectLst/>
                          <a:latin typeface="TH SarabunPSK" panose="020B0500040200020003" pitchFamily="34" charset="-34"/>
                          <a:ea typeface="+mn-ea"/>
                          <a:cs typeface="TH SarabunPSK" panose="020B0500040200020003" pitchFamily="34" charset="-34"/>
                          <a:sym typeface="Wingdings 2"/>
                        </a:rPr>
                        <a:t></a:t>
                      </a: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tc>
                  <a:txBody>
                    <a:bodyPr/>
                    <a:lstStyle>
                      <a:defPPr>
                        <a:defRPr lang="en-US"/>
                      </a:defPPr>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algn="ctr"/>
                      <a:endParaRPr lang="en-US" sz="1800" dirty="0">
                        <a:solidFill>
                          <a:schemeClr val="accent4">
                            <a:lumMod val="50000"/>
                          </a:schemeClr>
                        </a:solidFill>
                        <a:latin typeface="TH SarabunPSK" panose="020B0500040200020003" pitchFamily="34" charset="-34"/>
                        <a:cs typeface="TH SarabunPSK" panose="020B0500040200020003" pitchFamily="34" charset="-34"/>
                      </a:endParaRPr>
                    </a:p>
                  </a:txBody>
                  <a:tcP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92A9B9">
                        <a:tint val="40000"/>
                      </a:srgbClr>
                    </a:solidFill>
                  </a:tcPr>
                </a:tc>
                <a:extLst>
                  <a:ext uri="{0D108BD9-81ED-4DB2-BD59-A6C34878D82A}">
                    <a16:rowId xmlns:a16="http://schemas.microsoft.com/office/drawing/2014/main" val="10005"/>
                  </a:ext>
                </a:extLst>
              </a:tr>
            </a:tbl>
          </a:graphicData>
        </a:graphic>
      </p:graphicFrame>
      <p:sp>
        <p:nvSpPr>
          <p:cNvPr id="26" name="Rectangle 25"/>
          <p:cNvSpPr/>
          <p:nvPr/>
        </p:nvSpPr>
        <p:spPr>
          <a:xfrm>
            <a:off x="4564840" y="4357831"/>
            <a:ext cx="4274359" cy="400110"/>
          </a:xfrm>
          <a:prstGeom prst="rect">
            <a:avLst/>
          </a:prstGeom>
          <a:gradFill rotWithShape="1">
            <a:gsLst>
              <a:gs pos="0">
                <a:srgbClr val="92A9B9">
                  <a:lumMod val="110000"/>
                  <a:satMod val="105000"/>
                  <a:tint val="67000"/>
                </a:srgbClr>
              </a:gs>
              <a:gs pos="50000">
                <a:srgbClr val="92A9B9">
                  <a:lumMod val="105000"/>
                  <a:satMod val="103000"/>
                  <a:tint val="73000"/>
                </a:srgbClr>
              </a:gs>
              <a:gs pos="100000">
                <a:srgbClr val="92A9B9">
                  <a:lumMod val="105000"/>
                  <a:satMod val="109000"/>
                  <a:tint val="81000"/>
                </a:srgbClr>
              </a:gs>
            </a:gsLst>
            <a:lin ang="5400000" scaled="0"/>
          </a:gradFill>
          <a:ln w="6350" cap="flat" cmpd="sng" algn="ctr">
            <a:solidFill>
              <a:srgbClr val="92A9B9"/>
            </a:solidFill>
            <a:prstDash val="solid"/>
            <a:miter lim="800000"/>
          </a:ln>
          <a:effectLst/>
        </p:spPr>
        <p:txBody>
          <a:bodyPr wrap="square">
            <a:spAutoFit/>
          </a:bodyPr>
          <a:lstStyle/>
          <a:p>
            <a:pPr marL="444500" marR="0" lvl="0" indent="0" algn="ctr" defTabSz="914400" eaLnBrk="1" fontAlgn="auto" latinLnBrk="0" hangingPunct="1">
              <a:lnSpc>
                <a:spcPct val="100000"/>
              </a:lnSpc>
              <a:spcBef>
                <a:spcPts val="0"/>
              </a:spcBef>
              <a:spcAft>
                <a:spcPts val="0"/>
              </a:spcAft>
              <a:buClrTx/>
              <a:buSzTx/>
              <a:buFontTx/>
              <a:buNone/>
              <a:tabLst/>
              <a:defRPr/>
            </a:pPr>
            <a:r>
              <a:rPr kumimoji="0" lang="th-TH" sz="2000" b="1" i="0" u="none" strike="noStrike" kern="0" cap="none" spc="0" normalizeH="0" baseline="0" noProof="0" dirty="0">
                <a:ln>
                  <a:noFill/>
                </a:ln>
                <a:solidFill>
                  <a:srgbClr val="1A2E52"/>
                </a:solidFill>
                <a:effectLst/>
                <a:uLnTx/>
                <a:uFillTx/>
                <a:latin typeface="TH SarabunPSK" panose="020B0500040200020003" pitchFamily="34" charset="-34"/>
                <a:cs typeface="TH SarabunPSK" panose="020B0500040200020003" pitchFamily="34" charset="-34"/>
              </a:rPr>
              <a:t>ผ่าน 3 ตัวชี้วัดจาก  5 ตัวชี้วัด    </a:t>
            </a:r>
          </a:p>
        </p:txBody>
      </p:sp>
      <p:sp>
        <p:nvSpPr>
          <p:cNvPr id="27" name="Rectangle 26"/>
          <p:cNvSpPr/>
          <p:nvPr/>
        </p:nvSpPr>
        <p:spPr>
          <a:xfrm>
            <a:off x="4547126" y="1524000"/>
            <a:ext cx="4292073" cy="400110"/>
          </a:xfrm>
          <a:prstGeom prst="rect">
            <a:avLst/>
          </a:prstGeom>
          <a:noFill/>
          <a:ln w="6350" cap="flat" cmpd="sng" algn="ctr">
            <a:noFill/>
            <a:prstDash val="solid"/>
            <a:miter lim="800000"/>
          </a:ln>
          <a:effectLst/>
        </p:spPr>
        <p:txBody>
          <a:bodyPr wrap="square">
            <a:spAutoFit/>
          </a:bodyPr>
          <a:lstStyle/>
          <a:p>
            <a:pPr marL="444500" marR="0" lvl="0" indent="0" defTabSz="914400" eaLnBrk="1" fontAlgn="auto" latinLnBrk="0" hangingPunct="1">
              <a:lnSpc>
                <a:spcPct val="100000"/>
              </a:lnSpc>
              <a:spcBef>
                <a:spcPts val="0"/>
              </a:spcBef>
              <a:spcAft>
                <a:spcPts val="0"/>
              </a:spcAft>
              <a:buClrTx/>
              <a:buSzTx/>
              <a:buFontTx/>
              <a:buNone/>
              <a:tabLst/>
              <a:defRPr/>
            </a:pPr>
            <a:r>
              <a:rPr kumimoji="0" lang="th-TH" sz="2000" b="1" i="0" u="none" strike="noStrike" kern="0" cap="none" spc="0" normalizeH="0" baseline="0" noProof="0" dirty="0" smtClean="0">
                <a:ln>
                  <a:noFill/>
                </a:ln>
                <a:solidFill>
                  <a:srgbClr val="1A2E52"/>
                </a:solidFill>
                <a:effectLst/>
                <a:uLnTx/>
                <a:uFillTx/>
                <a:latin typeface="TH SarabunPSK" panose="020B0500040200020003" pitchFamily="34" charset="-34"/>
                <a:cs typeface="TH SarabunPSK" panose="020B0500040200020003" pitchFamily="34" charset="-34"/>
              </a:rPr>
              <a:t>กรม </a:t>
            </a:r>
            <a:r>
              <a:rPr kumimoji="0" lang="en-US" sz="2000" b="1" i="0" u="none" strike="noStrike" kern="0" cap="none" spc="0" normalizeH="0" baseline="0" noProof="0" dirty="0" smtClean="0">
                <a:ln>
                  <a:noFill/>
                </a:ln>
                <a:solidFill>
                  <a:srgbClr val="1A2E52"/>
                </a:solidFill>
                <a:effectLst/>
                <a:uLnTx/>
                <a:uFillTx/>
                <a:latin typeface="TH SarabunPSK" panose="020B0500040200020003" pitchFamily="34" charset="-34"/>
                <a:cs typeface="TH SarabunPSK" panose="020B0500040200020003" pitchFamily="34" charset="-34"/>
              </a:rPr>
              <a:t>X </a:t>
            </a:r>
            <a:r>
              <a:rPr kumimoji="0" lang="th-TH" sz="2000" b="1" i="0" u="none" strike="noStrike" kern="0" cap="none" spc="0" normalizeH="0" baseline="0" noProof="0" dirty="0" smtClean="0">
                <a:ln>
                  <a:noFill/>
                </a:ln>
                <a:solidFill>
                  <a:srgbClr val="1A2E52"/>
                </a:solidFill>
                <a:effectLst/>
                <a:uLnTx/>
                <a:uFillTx/>
                <a:latin typeface="TH SarabunPSK" panose="020B0500040200020003" pitchFamily="34" charset="-34"/>
                <a:cs typeface="TH SarabunPSK" panose="020B0500040200020003" pitchFamily="34" charset="-34"/>
              </a:rPr>
              <a:t>องค์ประกอบที่ </a:t>
            </a:r>
            <a:r>
              <a:rPr kumimoji="0" lang="en-US" sz="2000" b="1" i="0" u="none" strike="noStrike" kern="0" cap="none" spc="0" normalizeH="0" baseline="0" noProof="0" dirty="0">
                <a:ln>
                  <a:noFill/>
                </a:ln>
                <a:solidFill>
                  <a:srgbClr val="1A2E52"/>
                </a:solidFill>
                <a:effectLst/>
                <a:uLnTx/>
                <a:uFillTx/>
                <a:latin typeface="TH SarabunPSK" panose="020B0500040200020003" pitchFamily="34" charset="-34"/>
                <a:cs typeface="TH SarabunPSK" panose="020B0500040200020003" pitchFamily="34" charset="-34"/>
              </a:rPr>
              <a:t>1: Functional Based</a:t>
            </a:r>
            <a:endParaRPr kumimoji="0" lang="th-TH" sz="2000" b="1" i="0" u="none" strike="noStrike" kern="0" cap="none" spc="0" normalizeH="0" baseline="0" noProof="0" dirty="0">
              <a:ln>
                <a:noFill/>
              </a:ln>
              <a:solidFill>
                <a:srgbClr val="1A2E52"/>
              </a:solidFill>
              <a:effectLst/>
              <a:uLnTx/>
              <a:uFillTx/>
              <a:latin typeface="TH SarabunPSK" panose="020B0500040200020003" pitchFamily="34" charset="-34"/>
              <a:cs typeface="TH SarabunPSK" panose="020B0500040200020003" pitchFamily="34" charset="-34"/>
            </a:endParaRPr>
          </a:p>
        </p:txBody>
      </p:sp>
      <p:sp>
        <p:nvSpPr>
          <p:cNvPr id="28" name="Down Arrow 27"/>
          <p:cNvSpPr/>
          <p:nvPr/>
        </p:nvSpPr>
        <p:spPr>
          <a:xfrm>
            <a:off x="6477000" y="4121646"/>
            <a:ext cx="457200" cy="228600"/>
          </a:xfrm>
          <a:prstGeom prst="downArrow">
            <a:avLst/>
          </a:prstGeom>
          <a:gradFill rotWithShape="1">
            <a:gsLst>
              <a:gs pos="0">
                <a:srgbClr val="000000">
                  <a:satMod val="103000"/>
                  <a:lumMod val="102000"/>
                  <a:tint val="94000"/>
                </a:srgbClr>
              </a:gs>
              <a:gs pos="50000">
                <a:srgbClr val="000000">
                  <a:satMod val="110000"/>
                  <a:lumMod val="100000"/>
                  <a:shade val="100000"/>
                </a:srgbClr>
              </a:gs>
              <a:gs pos="100000">
                <a:srgbClr val="000000">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th-TH" sz="1800" b="0" i="0" u="none" strike="noStrike" kern="0" cap="none" spc="0" normalizeH="0" baseline="0" noProof="0">
              <a:ln>
                <a:noFill/>
              </a:ln>
              <a:solidFill>
                <a:srgbClr val="FFFFFF"/>
              </a:solidFill>
              <a:effectLst/>
              <a:uLnTx/>
              <a:uFillTx/>
              <a:latin typeface="Calibri"/>
              <a:ea typeface="+mn-ea"/>
              <a:cs typeface="Cordia New"/>
            </a:endParaRPr>
          </a:p>
        </p:txBody>
      </p:sp>
      <p:sp>
        <p:nvSpPr>
          <p:cNvPr id="29" name="Down Arrow 28"/>
          <p:cNvSpPr/>
          <p:nvPr/>
        </p:nvSpPr>
        <p:spPr>
          <a:xfrm>
            <a:off x="6477000" y="4738831"/>
            <a:ext cx="457200" cy="228600"/>
          </a:xfrm>
          <a:prstGeom prst="downArrow">
            <a:avLst/>
          </a:prstGeom>
          <a:gradFill rotWithShape="1">
            <a:gsLst>
              <a:gs pos="0">
                <a:srgbClr val="000000">
                  <a:satMod val="103000"/>
                  <a:lumMod val="102000"/>
                  <a:tint val="94000"/>
                </a:srgbClr>
              </a:gs>
              <a:gs pos="50000">
                <a:srgbClr val="000000">
                  <a:satMod val="110000"/>
                  <a:lumMod val="100000"/>
                  <a:shade val="100000"/>
                </a:srgbClr>
              </a:gs>
              <a:gs pos="100000">
                <a:srgbClr val="000000">
                  <a:lumMod val="99000"/>
                  <a:satMod val="120000"/>
                  <a:shade val="78000"/>
                </a:srgb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th-TH" sz="1800" b="0" i="0" u="none" strike="noStrike" kern="0" cap="none" spc="0" normalizeH="0" baseline="0" noProof="0">
              <a:ln>
                <a:noFill/>
              </a:ln>
              <a:solidFill>
                <a:srgbClr val="FFFFFF"/>
              </a:solidFill>
              <a:effectLst/>
              <a:uLnTx/>
              <a:uFillTx/>
              <a:latin typeface="Calibri"/>
              <a:ea typeface="+mn-ea"/>
              <a:cs typeface="Cordia New"/>
            </a:endParaRPr>
          </a:p>
        </p:txBody>
      </p:sp>
      <p:graphicFrame>
        <p:nvGraphicFramePr>
          <p:cNvPr id="30" name="Table 29"/>
          <p:cNvGraphicFramePr>
            <a:graphicFrameLocks noGrp="1"/>
          </p:cNvGraphicFramePr>
          <p:nvPr>
            <p:extLst>
              <p:ext uri="{D42A27DB-BD31-4B8C-83A1-F6EECF244321}">
                <p14:modId xmlns:p14="http://schemas.microsoft.com/office/powerpoint/2010/main" val="1201787971"/>
              </p:ext>
            </p:extLst>
          </p:nvPr>
        </p:nvGraphicFramePr>
        <p:xfrm>
          <a:off x="4564840" y="4967431"/>
          <a:ext cx="4274360" cy="1615440"/>
        </p:xfrm>
        <a:graphic>
          <a:graphicData uri="http://schemas.openxmlformats.org/drawingml/2006/table">
            <a:tbl>
              <a:tblPr firstRow="1" firstCol="1" bandRow="1"/>
              <a:tblGrid>
                <a:gridCol w="1226360">
                  <a:extLst>
                    <a:ext uri="{9D8B030D-6E8A-4147-A177-3AD203B41FA5}">
                      <a16:colId xmlns:a16="http://schemas.microsoft.com/office/drawing/2014/main" val="20000"/>
                    </a:ext>
                  </a:extLst>
                </a:gridCol>
                <a:gridCol w="697866">
                  <a:extLst>
                    <a:ext uri="{9D8B030D-6E8A-4147-A177-3AD203B41FA5}">
                      <a16:colId xmlns:a16="http://schemas.microsoft.com/office/drawing/2014/main" val="20001"/>
                    </a:ext>
                  </a:extLst>
                </a:gridCol>
                <a:gridCol w="673734">
                  <a:extLst>
                    <a:ext uri="{9D8B030D-6E8A-4147-A177-3AD203B41FA5}">
                      <a16:colId xmlns:a16="http://schemas.microsoft.com/office/drawing/2014/main" val="20002"/>
                    </a:ext>
                  </a:extLst>
                </a:gridCol>
                <a:gridCol w="685800">
                  <a:extLst>
                    <a:ext uri="{9D8B030D-6E8A-4147-A177-3AD203B41FA5}">
                      <a16:colId xmlns:a16="http://schemas.microsoft.com/office/drawing/2014/main" val="20003"/>
                    </a:ext>
                  </a:extLst>
                </a:gridCol>
                <a:gridCol w="990600">
                  <a:extLst>
                    <a:ext uri="{9D8B030D-6E8A-4147-A177-3AD203B41FA5}">
                      <a16:colId xmlns:a16="http://schemas.microsoft.com/office/drawing/2014/main" val="20004"/>
                    </a:ext>
                  </a:extLst>
                </a:gridCol>
              </a:tblGrid>
              <a:tr h="0">
                <a:tc rowSpan="2">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400" b="1" dirty="0">
                          <a:effectLst/>
                          <a:latin typeface="TH SarabunPSK" panose="020B0500040200020003" pitchFamily="34" charset="-34"/>
                          <a:ea typeface="Calibri"/>
                          <a:cs typeface="TH SarabunPSK" panose="020B0500040200020003" pitchFamily="34" charset="-34"/>
                        </a:rPr>
                        <a:t>องค์ประกอบการประเมิน</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tc gridSpan="3">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b="1" dirty="0">
                          <a:effectLst/>
                          <a:latin typeface="TH SarabunPSK" panose="020B0500040200020003" pitchFamily="34" charset="-34"/>
                          <a:ea typeface="Calibri"/>
                          <a:cs typeface="TH SarabunPSK" panose="020B0500040200020003" pitchFamily="34" charset="-34"/>
                        </a:rPr>
                        <a:t>ผลการประเมิน</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tc hMerge="1">
                  <a:txBody>
                    <a:bodyPr/>
                    <a:lstStyle/>
                    <a:p>
                      <a:endParaRPr lang="th-TH"/>
                    </a:p>
                  </a:txBody>
                  <a:tcPr/>
                </a:tc>
                <a:tc hMerge="1">
                  <a:txBody>
                    <a:bodyPr/>
                    <a:lstStyle/>
                    <a:p>
                      <a:endParaRPr lang="th-TH"/>
                    </a:p>
                  </a:txBody>
                  <a:tcPr/>
                </a:tc>
                <a:tc rowSpan="2">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b="1" dirty="0">
                          <a:effectLst/>
                          <a:latin typeface="TH SarabunPSK" panose="020B0500040200020003" pitchFamily="34" charset="-34"/>
                          <a:ea typeface="Calibri"/>
                          <a:cs typeface="TH SarabunPSK" panose="020B0500040200020003" pitchFamily="34" charset="-34"/>
                        </a:rPr>
                        <a:t>สรุปผลการประเมิน</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extLst>
                  <a:ext uri="{0D108BD9-81ED-4DB2-BD59-A6C34878D82A}">
                    <a16:rowId xmlns:a16="http://schemas.microsoft.com/office/drawing/2014/main" val="10000"/>
                  </a:ext>
                </a:extLst>
              </a:tr>
              <a:tr h="0">
                <a:tc vMerge="1">
                  <a:txBody>
                    <a:bodyPr/>
                    <a:lstStyle/>
                    <a:p>
                      <a:endParaRPr lang="th-TH"/>
                    </a:p>
                  </a:txBody>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b="1" dirty="0">
                          <a:effectLst/>
                          <a:latin typeface="TH SarabunPSK" panose="020B0500040200020003" pitchFamily="34" charset="-34"/>
                          <a:ea typeface="Calibri"/>
                          <a:cs typeface="TH SarabunPSK" panose="020B0500040200020003" pitchFamily="34" charset="-34"/>
                        </a:rPr>
                        <a:t>ต่ำกว่า</a:t>
                      </a:r>
                      <a:r>
                        <a:rPr lang="th-TH" sz="1200" b="1" dirty="0" smtClean="0">
                          <a:effectLst/>
                          <a:latin typeface="TH SarabunPSK" panose="020B0500040200020003" pitchFamily="34" charset="-34"/>
                          <a:ea typeface="Calibri"/>
                          <a:cs typeface="TH SarabunPSK" panose="020B0500040200020003" pitchFamily="34" charset="-34"/>
                        </a:rPr>
                        <a:t>เป้าหมาย</a:t>
                      </a:r>
                      <a:endParaRPr lang="en-US" sz="1200" b="1" dirty="0" smtClean="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b="1" dirty="0">
                          <a:effectLst/>
                          <a:latin typeface="TH SarabunPSK" panose="020B0500040200020003" pitchFamily="34" charset="-34"/>
                          <a:ea typeface="Calibri"/>
                          <a:cs typeface="TH SarabunPSK" panose="020B0500040200020003" pitchFamily="34" charset="-34"/>
                        </a:rPr>
                        <a:t>เป็นไปตาม</a:t>
                      </a:r>
                      <a:r>
                        <a:rPr lang="th-TH" sz="1200" b="1" dirty="0" smtClean="0">
                          <a:effectLst/>
                          <a:latin typeface="TH SarabunPSK" panose="020B0500040200020003" pitchFamily="34" charset="-34"/>
                          <a:ea typeface="Calibri"/>
                          <a:cs typeface="TH SarabunPSK" panose="020B0500040200020003" pitchFamily="34" charset="-34"/>
                        </a:rPr>
                        <a:t>เป้าหมาย</a:t>
                      </a:r>
                      <a:endParaRPr lang="en-US" sz="1200" b="1" dirty="0" smtClean="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b="1" dirty="0">
                          <a:effectLst/>
                          <a:latin typeface="TH SarabunPSK" panose="020B0500040200020003" pitchFamily="34" charset="-34"/>
                          <a:ea typeface="Calibri"/>
                          <a:cs typeface="TH SarabunPSK" panose="020B0500040200020003" pitchFamily="34" charset="-34"/>
                        </a:rPr>
                        <a:t>สูงกว่า</a:t>
                      </a:r>
                      <a:r>
                        <a:rPr lang="th-TH" sz="1200" b="1" dirty="0" smtClean="0">
                          <a:effectLst/>
                          <a:latin typeface="TH SarabunPSK" panose="020B0500040200020003" pitchFamily="34" charset="-34"/>
                          <a:ea typeface="Calibri"/>
                          <a:cs typeface="TH SarabunPSK" panose="020B0500040200020003" pitchFamily="34" charset="-34"/>
                        </a:rPr>
                        <a:t>เป้าหมาย</a:t>
                      </a:r>
                      <a:endParaRPr lang="en-US" sz="1200" b="1" dirty="0" smtClean="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92A9B9">
                        <a:lumMod val="60000"/>
                        <a:lumOff val="40000"/>
                      </a:srgbClr>
                    </a:solidFill>
                  </a:tcPr>
                </a:tc>
                <a:tc vMerge="1">
                  <a:txBody>
                    <a:bodyPr/>
                    <a:lstStyle/>
                    <a:p>
                      <a:endParaRPr lang="th-TH"/>
                    </a:p>
                  </a:txBody>
                  <a:tcPr/>
                </a:tc>
                <a:extLst>
                  <a:ext uri="{0D108BD9-81ED-4DB2-BD59-A6C34878D82A}">
                    <a16:rowId xmlns:a16="http://schemas.microsoft.com/office/drawing/2014/main" val="10001"/>
                  </a:ext>
                </a:extLst>
              </a:tr>
              <a:tr h="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spcAft>
                          <a:spcPts val="0"/>
                        </a:spcAft>
                      </a:pPr>
                      <a:r>
                        <a:rPr lang="en-US" sz="1400" dirty="0">
                          <a:effectLst/>
                          <a:latin typeface="TH SarabunPSK" panose="020B0500040200020003" pitchFamily="34" charset="-34"/>
                          <a:ea typeface="Calibri"/>
                          <a:cs typeface="TH SarabunPSK" panose="020B0500040200020003" pitchFamily="34" charset="-34"/>
                        </a:rPr>
                        <a:t>1. </a:t>
                      </a:r>
                      <a:r>
                        <a:rPr lang="en-US" sz="1400" dirty="0" smtClean="0">
                          <a:effectLst/>
                          <a:latin typeface="TH SarabunPSK" panose="020B0500040200020003" pitchFamily="34" charset="-34"/>
                          <a:ea typeface="Calibri"/>
                          <a:cs typeface="TH SarabunPSK" panose="020B0500040200020003" pitchFamily="34" charset="-34"/>
                        </a:rPr>
                        <a:t>Functional Based</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200">
                          <a:effectLst/>
                          <a:latin typeface="TH SarabunPSK" panose="020B0500040200020003" pitchFamily="34" charset="-34"/>
                          <a:ea typeface="Calibri"/>
                          <a:cs typeface="TH SarabunPSK" panose="020B0500040200020003" pitchFamily="34" charset="-34"/>
                        </a:rPr>
                        <a:t> </a:t>
                      </a:r>
                      <a:endParaRPr lang="en-US" sz="110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200">
                          <a:effectLst/>
                          <a:latin typeface="TH SarabunPSK" panose="020B0500040200020003" pitchFamily="34" charset="-34"/>
                          <a:ea typeface="Calibri"/>
                          <a:cs typeface="TH SarabunPSK" panose="020B0500040200020003" pitchFamily="34" charset="-34"/>
                          <a:sym typeface="Wingdings"/>
                        </a:rPr>
                        <a:t></a:t>
                      </a:r>
                      <a:endParaRPr lang="en-US" sz="110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dirty="0">
                          <a:effectLst/>
                          <a:latin typeface="TH SarabunPSK" panose="020B0500040200020003" pitchFamily="34" charset="-34"/>
                          <a:ea typeface="Calibri"/>
                          <a:cs typeface="TH SarabunPSK" panose="020B0500040200020003" pitchFamily="34" charset="-34"/>
                        </a:rPr>
                        <a:t> </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71450" indent="-171450" algn="l">
                        <a:spcAft>
                          <a:spcPts val="0"/>
                        </a:spcAft>
                        <a:buFont typeface="Wingdings" pitchFamily="2" charset="2"/>
                        <a:buChar char="o"/>
                      </a:pPr>
                      <a:r>
                        <a:rPr lang="th-TH" sz="1100" b="1" kern="1200" dirty="0" smtClean="0">
                          <a:solidFill>
                            <a:schemeClr val="tx1"/>
                          </a:solidFill>
                          <a:effectLst/>
                          <a:latin typeface="TH SarabunPSK" panose="020B0500040200020003" pitchFamily="34" charset="-34"/>
                          <a:ea typeface="+mn-ea"/>
                          <a:cs typeface="TH SarabunPSK" panose="020B0500040200020003" pitchFamily="34" charset="-34"/>
                        </a:rPr>
                        <a:t>ระดับคุณภาพ</a:t>
                      </a:r>
                    </a:p>
                    <a:p>
                      <a:pPr marL="171450" indent="-171450" algn="l">
                        <a:spcAft>
                          <a:spcPts val="0"/>
                        </a:spcAft>
                        <a:buFont typeface="Wingdings" pitchFamily="2" charset="2"/>
                        <a:buChar char="o"/>
                      </a:pPr>
                      <a:r>
                        <a:rPr lang="th-TH" sz="1100" b="1" kern="1200" dirty="0" smtClean="0">
                          <a:solidFill>
                            <a:schemeClr val="tx1"/>
                          </a:solidFill>
                          <a:effectLst/>
                          <a:latin typeface="TH SarabunPSK" panose="020B0500040200020003" pitchFamily="34" charset="-34"/>
                          <a:ea typeface="+mn-ea"/>
                          <a:cs typeface="TH SarabunPSK" panose="020B0500040200020003" pitchFamily="34" charset="-34"/>
                        </a:rPr>
                        <a:t>ระดับมาตรฐาน </a:t>
                      </a:r>
                    </a:p>
                    <a:p>
                      <a:pPr marL="171450" indent="-171450" algn="l">
                        <a:spcAft>
                          <a:spcPts val="0"/>
                        </a:spcAft>
                        <a:buFont typeface="Wingdings" pitchFamily="2" charset="2"/>
                        <a:buChar char="o"/>
                      </a:pPr>
                      <a:r>
                        <a:rPr lang="th-TH" sz="1100" b="1" kern="1200" dirty="0" smtClean="0">
                          <a:solidFill>
                            <a:schemeClr val="tx1"/>
                          </a:solidFill>
                          <a:effectLst/>
                          <a:latin typeface="TH SarabunPSK" panose="020B0500040200020003" pitchFamily="34" charset="-34"/>
                          <a:ea typeface="+mn-ea"/>
                          <a:cs typeface="TH SarabunPSK" panose="020B0500040200020003" pitchFamily="34" charset="-34"/>
                        </a:rPr>
                        <a:t>ระดับต้องปรับปรุงด้าน.....</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spcAft>
                          <a:spcPts val="0"/>
                        </a:spcAft>
                      </a:pPr>
                      <a:r>
                        <a:rPr lang="en-US" sz="1400" dirty="0">
                          <a:effectLst/>
                          <a:latin typeface="TH SarabunPSK" panose="020B0500040200020003" pitchFamily="34" charset="-34"/>
                          <a:ea typeface="Calibri"/>
                          <a:cs typeface="TH SarabunPSK" panose="020B0500040200020003" pitchFamily="34" charset="-34"/>
                        </a:rPr>
                        <a:t>2. </a:t>
                      </a:r>
                      <a:r>
                        <a:rPr lang="en-US" sz="1400" dirty="0" smtClean="0">
                          <a:effectLst/>
                          <a:latin typeface="TH SarabunPSK" panose="020B0500040200020003" pitchFamily="34" charset="-34"/>
                          <a:ea typeface="Calibri"/>
                          <a:cs typeface="TH SarabunPSK" panose="020B0500040200020003" pitchFamily="34" charset="-34"/>
                        </a:rPr>
                        <a:t>Agenda Based</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200" dirty="0">
                          <a:effectLst/>
                          <a:latin typeface="TH SarabunPSK" panose="020B0500040200020003" pitchFamily="34" charset="-34"/>
                          <a:ea typeface="Calibri"/>
                          <a:cs typeface="TH SarabunPSK" panose="020B0500040200020003" pitchFamily="34" charset="-34"/>
                        </a:rPr>
                        <a:t> </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100">
                          <a:effectLst/>
                          <a:latin typeface="TH SarabunPSK" panose="020B0500040200020003" pitchFamily="34" charset="-34"/>
                          <a:ea typeface="Calibri"/>
                          <a:cs typeface="TH SarabunPSK" panose="020B0500040200020003" pitchFamily="34" charset="-34"/>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h-TH"/>
                    </a:p>
                  </a:txBody>
                  <a:tcPr/>
                </a:tc>
                <a:extLst>
                  <a:ext uri="{0D108BD9-81ED-4DB2-BD59-A6C34878D82A}">
                    <a16:rowId xmlns:a16="http://schemas.microsoft.com/office/drawing/2014/main" val="10003"/>
                  </a:ext>
                </a:extLst>
              </a:tr>
              <a:tr h="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spcAft>
                          <a:spcPts val="0"/>
                        </a:spcAft>
                      </a:pPr>
                      <a:r>
                        <a:rPr lang="en-US" sz="1400" dirty="0">
                          <a:effectLst/>
                          <a:latin typeface="TH SarabunPSK" panose="020B0500040200020003" pitchFamily="34" charset="-34"/>
                          <a:ea typeface="Calibri"/>
                          <a:cs typeface="TH SarabunPSK" panose="020B0500040200020003" pitchFamily="34" charset="-34"/>
                        </a:rPr>
                        <a:t>3. </a:t>
                      </a:r>
                      <a:r>
                        <a:rPr lang="en-US" sz="1400" dirty="0" smtClean="0">
                          <a:effectLst/>
                          <a:latin typeface="TH SarabunPSK" panose="020B0500040200020003" pitchFamily="34" charset="-34"/>
                          <a:ea typeface="Calibri"/>
                          <a:cs typeface="TH SarabunPSK" panose="020B0500040200020003" pitchFamily="34" charset="-34"/>
                        </a:rPr>
                        <a:t>Area Based</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dirty="0">
                          <a:effectLst/>
                          <a:latin typeface="TH SarabunPSK" panose="020B0500040200020003" pitchFamily="34" charset="-34"/>
                          <a:ea typeface="Calibri"/>
                          <a:cs typeface="TH SarabunPSK" panose="020B0500040200020003" pitchFamily="34" charset="-34"/>
                        </a:rPr>
                        <a:t> </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100">
                          <a:effectLst/>
                          <a:latin typeface="TH SarabunPSK" panose="020B0500040200020003" pitchFamily="34" charset="-34"/>
                          <a:ea typeface="Calibri"/>
                          <a:cs typeface="TH SarabunPSK" panose="020B0500040200020003" pitchFamily="34" charset="-34"/>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h-TH"/>
                    </a:p>
                  </a:txBody>
                  <a:tcPr/>
                </a:tc>
                <a:extLst>
                  <a:ext uri="{0D108BD9-81ED-4DB2-BD59-A6C34878D82A}">
                    <a16:rowId xmlns:a16="http://schemas.microsoft.com/office/drawing/2014/main" val="10004"/>
                  </a:ext>
                </a:extLst>
              </a:tr>
              <a:tr h="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spcAft>
                          <a:spcPts val="0"/>
                        </a:spcAft>
                      </a:pPr>
                      <a:r>
                        <a:rPr lang="en-US" sz="1400" dirty="0">
                          <a:effectLst/>
                          <a:latin typeface="TH SarabunPSK" panose="020B0500040200020003" pitchFamily="34" charset="-34"/>
                          <a:ea typeface="Calibri"/>
                          <a:cs typeface="TH SarabunPSK" panose="020B0500040200020003" pitchFamily="34" charset="-34"/>
                        </a:rPr>
                        <a:t>4. </a:t>
                      </a:r>
                      <a:r>
                        <a:rPr lang="en-US" sz="1400" spc="-30" dirty="0" smtClean="0">
                          <a:effectLst/>
                          <a:latin typeface="TH SarabunPSK" panose="020B0500040200020003" pitchFamily="34" charset="-34"/>
                          <a:ea typeface="Calibri"/>
                          <a:cs typeface="TH SarabunPSK" panose="020B0500040200020003" pitchFamily="34" charset="-34"/>
                        </a:rPr>
                        <a:t>Innovation</a:t>
                      </a:r>
                      <a:r>
                        <a:rPr lang="th-TH" sz="1400" spc="-30" dirty="0" smtClean="0">
                          <a:effectLst/>
                          <a:latin typeface="TH SarabunPSK" panose="020B0500040200020003" pitchFamily="34" charset="-34"/>
                          <a:ea typeface="Calibri"/>
                          <a:cs typeface="TH SarabunPSK" panose="020B0500040200020003" pitchFamily="34" charset="-34"/>
                        </a:rPr>
                        <a:t> </a:t>
                      </a:r>
                      <a:r>
                        <a:rPr lang="en-US" sz="1400" spc="-30" dirty="0" smtClean="0">
                          <a:effectLst/>
                          <a:latin typeface="TH SarabunPSK" panose="020B0500040200020003" pitchFamily="34" charset="-34"/>
                          <a:ea typeface="Calibri"/>
                          <a:cs typeface="TH SarabunPSK" panose="020B0500040200020003" pitchFamily="34" charset="-34"/>
                        </a:rPr>
                        <a:t>Based</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200" dirty="0">
                          <a:effectLst/>
                          <a:latin typeface="TH SarabunPSK" panose="020B0500040200020003" pitchFamily="34" charset="-34"/>
                          <a:ea typeface="Calibri"/>
                          <a:cs typeface="TH SarabunPSK" panose="020B0500040200020003" pitchFamily="34" charset="-34"/>
                        </a:rPr>
                        <a:t> </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a:effectLst/>
                          <a:latin typeface="TH SarabunPSK" panose="020B0500040200020003" pitchFamily="34" charset="-34"/>
                          <a:ea typeface="Calibri"/>
                          <a:cs typeface="TH SarabunPSK" panose="020B0500040200020003" pitchFamily="34" charset="-34"/>
                        </a:rPr>
                        <a:t> </a:t>
                      </a:r>
                      <a:endParaRPr lang="en-US" sz="110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h-TH"/>
                    </a:p>
                  </a:txBody>
                  <a:tcPr/>
                </a:tc>
                <a:extLst>
                  <a:ext uri="{0D108BD9-81ED-4DB2-BD59-A6C34878D82A}">
                    <a16:rowId xmlns:a16="http://schemas.microsoft.com/office/drawing/2014/main" val="10005"/>
                  </a:ext>
                </a:extLst>
              </a:tr>
              <a:tr h="0">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spcAft>
                          <a:spcPts val="0"/>
                        </a:spcAft>
                      </a:pPr>
                      <a:r>
                        <a:rPr lang="en-US" sz="1400" dirty="0">
                          <a:effectLst/>
                          <a:latin typeface="TH SarabunPSK" panose="020B0500040200020003" pitchFamily="34" charset="-34"/>
                          <a:ea typeface="Calibri"/>
                          <a:cs typeface="TH SarabunPSK" panose="020B0500040200020003" pitchFamily="34" charset="-34"/>
                        </a:rPr>
                        <a:t>5. </a:t>
                      </a:r>
                      <a:r>
                        <a:rPr lang="en-US" sz="1400" dirty="0" smtClean="0">
                          <a:effectLst/>
                          <a:latin typeface="TH SarabunPSK" panose="020B0500040200020003" pitchFamily="34" charset="-34"/>
                          <a:ea typeface="Calibri"/>
                          <a:cs typeface="TH SarabunPSK" panose="020B0500040200020003" pitchFamily="34" charset="-34"/>
                        </a:rPr>
                        <a:t>Potential Based</a:t>
                      </a:r>
                      <a:endParaRPr lang="en-US" sz="12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en-US" sz="1200">
                          <a:effectLst/>
                          <a:latin typeface="TH SarabunPSK" panose="020B0500040200020003" pitchFamily="34" charset="-34"/>
                          <a:ea typeface="Calibri"/>
                          <a:cs typeface="TH SarabunPSK" panose="020B0500040200020003" pitchFamily="34" charset="-34"/>
                        </a:rPr>
                        <a:t> </a:t>
                      </a:r>
                      <a:endParaRPr lang="en-US" sz="110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defPPr>
                        <a:defRPr lang="en-US"/>
                      </a:defPPr>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a:spcAft>
                          <a:spcPts val="0"/>
                        </a:spcAft>
                      </a:pPr>
                      <a:r>
                        <a:rPr lang="th-TH" sz="1200" dirty="0">
                          <a:effectLst/>
                          <a:latin typeface="TH SarabunPSK" panose="020B0500040200020003" pitchFamily="34" charset="-34"/>
                          <a:ea typeface="Calibri"/>
                          <a:cs typeface="TH SarabunPSK" panose="020B0500040200020003" pitchFamily="34" charset="-34"/>
                        </a:rPr>
                        <a:t> </a:t>
                      </a:r>
                      <a:endParaRPr lang="en-US" sz="1100" dirty="0">
                        <a:effectLst/>
                        <a:latin typeface="TH SarabunPSK" panose="020B0500040200020003" pitchFamily="34" charset="-34"/>
                        <a:ea typeface="Calibri"/>
                        <a:cs typeface="TH SarabunPSK" panose="020B0500040200020003" pitchFamily="34" charset="-34"/>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th-TH"/>
                    </a:p>
                  </a:txBody>
                  <a:tcPr/>
                </a:tc>
                <a:extLst>
                  <a:ext uri="{0D108BD9-81ED-4DB2-BD59-A6C34878D82A}">
                    <a16:rowId xmlns:a16="http://schemas.microsoft.com/office/drawing/2014/main" val="10006"/>
                  </a:ext>
                </a:extLst>
              </a:tr>
            </a:tbl>
          </a:graphicData>
        </a:graphic>
      </p:graphicFrame>
      <p:sp>
        <p:nvSpPr>
          <p:cNvPr id="31" name="Rectangle 30"/>
          <p:cNvSpPr/>
          <p:nvPr/>
        </p:nvSpPr>
        <p:spPr>
          <a:xfrm>
            <a:off x="62971" y="1524000"/>
            <a:ext cx="4128029" cy="5678478"/>
          </a:xfrm>
          <a:prstGeom prst="rect">
            <a:avLst/>
          </a:prstGeom>
          <a:noFill/>
        </p:spPr>
        <p:txBody>
          <a:bodyPr wrap="square">
            <a:spAutoFit/>
          </a:bodyPr>
          <a:lstStyle/>
          <a:p>
            <a:pPr marL="444500" indent="-266700">
              <a:buFont typeface="+mj-lt"/>
              <a:buAutoNum type="arabicPeriod"/>
            </a:pPr>
            <a:r>
              <a:rPr lang="th-TH" sz="2000" kern="0" dirty="0" smtClean="0">
                <a:solidFill>
                  <a:srgbClr val="002850"/>
                </a:solidFill>
                <a:latin typeface="TH SarabunPSK" panose="020B0500040200020003" pitchFamily="34" charset="-34"/>
                <a:cs typeface="TH SarabunPSK" panose="020B0500040200020003" pitchFamily="34" charset="-34"/>
              </a:rPr>
              <a:t>เปรียบเทียบจำนวนตัวชี้วัดที่สามารถดำเนินการบรรลุเป้าหมายต่อตัวชี้วัดทั้งหมดในแต่ละองค์ประกอบ</a:t>
            </a:r>
          </a:p>
          <a:p>
            <a:pPr marL="444500" indent="-266700">
              <a:spcBef>
                <a:spcPts val="600"/>
              </a:spcBef>
              <a:buFont typeface="+mj-lt"/>
              <a:buAutoNum type="arabicPeriod"/>
            </a:pPr>
            <a:r>
              <a:rPr lang="th-TH" sz="2000" kern="0" dirty="0">
                <a:solidFill>
                  <a:srgbClr val="002850"/>
                </a:solidFill>
                <a:latin typeface="TH SarabunPSK" panose="020B0500040200020003" pitchFamily="34" charset="-34"/>
                <a:cs typeface="TH SarabunPSK" panose="020B0500040200020003" pitchFamily="34" charset="-34"/>
              </a:rPr>
              <a:t>ใน</a:t>
            </a:r>
            <a:r>
              <a:rPr lang="th-TH" sz="2000" kern="0" dirty="0" smtClean="0">
                <a:solidFill>
                  <a:srgbClr val="002850"/>
                </a:solidFill>
                <a:latin typeface="TH SarabunPSK" panose="020B0500040200020003" pitchFamily="34" charset="-34"/>
                <a:cs typeface="TH SarabunPSK" panose="020B0500040200020003" pitchFamily="34" charset="-34"/>
              </a:rPr>
              <a:t>แต่องค์ประกอบจะ</a:t>
            </a:r>
            <a:r>
              <a:rPr lang="th-TH" sz="2000" kern="0" dirty="0">
                <a:solidFill>
                  <a:srgbClr val="002850"/>
                </a:solidFill>
                <a:latin typeface="TH SarabunPSK" panose="020B0500040200020003" pitchFamily="34" charset="-34"/>
                <a:cs typeface="TH SarabunPSK" panose="020B0500040200020003" pitchFamily="34" charset="-34"/>
              </a:rPr>
              <a:t>ได้</a:t>
            </a:r>
            <a:r>
              <a:rPr lang="th-TH" sz="2000" kern="0" dirty="0" smtClean="0">
                <a:solidFill>
                  <a:srgbClr val="002850"/>
                </a:solidFill>
                <a:latin typeface="TH SarabunPSK" panose="020B0500040200020003" pitchFamily="34" charset="-34"/>
                <a:cs typeface="TH SarabunPSK" panose="020B0500040200020003" pitchFamily="34" charset="-34"/>
              </a:rPr>
              <a:t>ระดับผลประเมินในระดับ </a:t>
            </a:r>
            <a:r>
              <a:rPr lang="th-TH" sz="2000" kern="0" dirty="0">
                <a:solidFill>
                  <a:srgbClr val="002850"/>
                </a:solidFill>
                <a:latin typeface="TH SarabunPSK" panose="020B0500040200020003" pitchFamily="34" charset="-34"/>
                <a:cs typeface="TH SarabunPSK" panose="020B0500040200020003" pitchFamily="34" charset="-34"/>
              </a:rPr>
              <a:t>“เป็นไป</a:t>
            </a:r>
            <a:r>
              <a:rPr lang="th-TH" sz="2000" kern="0" dirty="0" smtClean="0">
                <a:solidFill>
                  <a:srgbClr val="002850"/>
                </a:solidFill>
                <a:latin typeface="TH SarabunPSK" panose="020B0500040200020003" pitchFamily="34" charset="-34"/>
                <a:cs typeface="TH SarabunPSK" panose="020B0500040200020003" pitchFamily="34" charset="-34"/>
              </a:rPr>
              <a:t>ตามเป้าหมาย” </a:t>
            </a:r>
            <a:r>
              <a:rPr lang="th-TH" sz="2000" kern="0" dirty="0">
                <a:solidFill>
                  <a:srgbClr val="002850"/>
                </a:solidFill>
                <a:latin typeface="TH SarabunPSK" panose="020B0500040200020003" pitchFamily="34" charset="-34"/>
                <a:cs typeface="TH SarabunPSK" panose="020B0500040200020003" pitchFamily="34" charset="-34"/>
              </a:rPr>
              <a:t>ต่อเมื่อ</a:t>
            </a:r>
          </a:p>
          <a:p>
            <a:pPr marL="787400" indent="-342900">
              <a:buFont typeface="Wingdings" pitchFamily="2" charset="2"/>
              <a:buChar char="§"/>
            </a:pPr>
            <a:r>
              <a:rPr lang="th-TH" sz="2000" kern="0" dirty="0">
                <a:solidFill>
                  <a:srgbClr val="002850"/>
                </a:solidFill>
                <a:latin typeface="TH SarabunPSK" panose="020B0500040200020003" pitchFamily="34" charset="-34"/>
                <a:cs typeface="TH SarabunPSK" panose="020B0500040200020003" pitchFamily="34" charset="-34"/>
              </a:rPr>
              <a:t>ผ่าน 1 ตัวชี้วัดจาก  2 </a:t>
            </a:r>
            <a:r>
              <a:rPr lang="th-TH" sz="2000" kern="0" dirty="0" smtClean="0">
                <a:solidFill>
                  <a:srgbClr val="002850"/>
                </a:solidFill>
                <a:latin typeface="TH SarabunPSK" panose="020B0500040200020003" pitchFamily="34" charset="-34"/>
                <a:cs typeface="TH SarabunPSK" panose="020B0500040200020003" pitchFamily="34" charset="-34"/>
              </a:rPr>
              <a:t>ตัวชี้วัด    </a:t>
            </a:r>
          </a:p>
          <a:p>
            <a:pPr marL="787400" indent="-342900">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 </a:t>
            </a:r>
            <a:r>
              <a:rPr lang="th-TH" sz="2000" kern="0" dirty="0">
                <a:solidFill>
                  <a:srgbClr val="002850"/>
                </a:solidFill>
                <a:latin typeface="TH SarabunPSK" panose="020B0500040200020003" pitchFamily="34" charset="-34"/>
                <a:cs typeface="TH SarabunPSK" panose="020B0500040200020003" pitchFamily="34" charset="-34"/>
              </a:rPr>
              <a:t>2 ตัวชี้วัดจาก  3 ตัวชี้วัด </a:t>
            </a:r>
            <a:r>
              <a:rPr lang="th-TH" sz="2000" kern="0" dirty="0" smtClean="0">
                <a:solidFill>
                  <a:srgbClr val="002850"/>
                </a:solidFill>
                <a:latin typeface="TH SarabunPSK" panose="020B0500040200020003" pitchFamily="34" charset="-34"/>
                <a:cs typeface="TH SarabunPSK" panose="020B0500040200020003" pitchFamily="34" charset="-34"/>
              </a:rPr>
              <a:t>   </a:t>
            </a:r>
          </a:p>
          <a:p>
            <a:pPr marL="787400" indent="-342900">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 </a:t>
            </a:r>
            <a:r>
              <a:rPr lang="th-TH" sz="2000" kern="0" dirty="0">
                <a:solidFill>
                  <a:srgbClr val="002850"/>
                </a:solidFill>
                <a:latin typeface="TH SarabunPSK" panose="020B0500040200020003" pitchFamily="34" charset="-34"/>
                <a:cs typeface="TH SarabunPSK" panose="020B0500040200020003" pitchFamily="34" charset="-34"/>
              </a:rPr>
              <a:t>2 ตัวชี้วัดจาก  4 </a:t>
            </a:r>
            <a:r>
              <a:rPr lang="th-TH" sz="2000" kern="0" dirty="0" smtClean="0">
                <a:solidFill>
                  <a:srgbClr val="002850"/>
                </a:solidFill>
                <a:latin typeface="TH SarabunPSK" panose="020B0500040200020003" pitchFamily="34" charset="-34"/>
                <a:cs typeface="TH SarabunPSK" panose="020B0500040200020003" pitchFamily="34" charset="-34"/>
              </a:rPr>
              <a:t>ตัวชี้วัด    </a:t>
            </a:r>
          </a:p>
          <a:p>
            <a:pPr marL="787400" indent="-342900">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 </a:t>
            </a:r>
            <a:r>
              <a:rPr lang="th-TH" sz="2000" kern="0" dirty="0">
                <a:solidFill>
                  <a:srgbClr val="002850"/>
                </a:solidFill>
                <a:latin typeface="TH SarabunPSK" panose="020B0500040200020003" pitchFamily="34" charset="-34"/>
                <a:cs typeface="TH SarabunPSK" panose="020B0500040200020003" pitchFamily="34" charset="-34"/>
              </a:rPr>
              <a:t>3 ตัวชี้วัดจาก  5 </a:t>
            </a:r>
            <a:r>
              <a:rPr lang="th-TH" sz="2000" kern="0" dirty="0" smtClean="0">
                <a:solidFill>
                  <a:srgbClr val="002850"/>
                </a:solidFill>
                <a:latin typeface="TH SarabunPSK" panose="020B0500040200020003" pitchFamily="34" charset="-34"/>
                <a:cs typeface="TH SarabunPSK" panose="020B0500040200020003" pitchFamily="34" charset="-34"/>
              </a:rPr>
              <a:t>ตัวชี้วัด  </a:t>
            </a:r>
          </a:p>
          <a:p>
            <a:pPr marL="444500"/>
            <a:r>
              <a:rPr lang="th-TH" sz="2000" kern="0" dirty="0" smtClean="0">
                <a:solidFill>
                  <a:srgbClr val="002850"/>
                </a:solidFill>
                <a:latin typeface="TH SarabunPSK" panose="020B0500040200020003" pitchFamily="34" charset="-34"/>
                <a:cs typeface="TH SarabunPSK" panose="020B0500040200020003" pitchFamily="34" charset="-34"/>
              </a:rPr>
              <a:t>“ สูงกว่าเป้าหมาย</a:t>
            </a:r>
            <a:r>
              <a:rPr lang="th-TH" sz="2000" kern="0" dirty="0">
                <a:solidFill>
                  <a:srgbClr val="002850"/>
                </a:solidFill>
                <a:latin typeface="TH SarabunPSK" panose="020B0500040200020003" pitchFamily="34" charset="-34"/>
                <a:cs typeface="TH SarabunPSK" panose="020B0500040200020003" pitchFamily="34" charset="-34"/>
              </a:rPr>
              <a:t>” </a:t>
            </a:r>
            <a:r>
              <a:rPr lang="th-TH" sz="2000" kern="0" dirty="0" smtClean="0">
                <a:solidFill>
                  <a:srgbClr val="002850"/>
                </a:solidFill>
                <a:latin typeface="TH SarabunPSK" panose="020B0500040200020003" pitchFamily="34" charset="-34"/>
                <a:cs typeface="TH SarabunPSK" panose="020B0500040200020003" pitchFamily="34" charset="-34"/>
              </a:rPr>
              <a:t>ต่อเมื่อ </a:t>
            </a:r>
          </a:p>
          <a:p>
            <a:pPr marL="812800" indent="-368300">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ผ่านทุกตัวชี้วัด </a:t>
            </a:r>
          </a:p>
          <a:p>
            <a:pPr marL="812800" indent="-368300">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 </a:t>
            </a:r>
            <a:r>
              <a:rPr lang="en-US" sz="2000" kern="0" dirty="0" smtClean="0">
                <a:solidFill>
                  <a:srgbClr val="002850"/>
                </a:solidFill>
                <a:latin typeface="TH SarabunPSK" panose="020B0500040200020003" pitchFamily="34" charset="-34"/>
                <a:cs typeface="TH SarabunPSK" panose="020B0500040200020003" pitchFamily="34" charset="-34"/>
              </a:rPr>
              <a:t>3</a:t>
            </a:r>
            <a:r>
              <a:rPr lang="th-TH" sz="2000" kern="0" dirty="0" smtClean="0">
                <a:solidFill>
                  <a:srgbClr val="002850"/>
                </a:solidFill>
                <a:latin typeface="TH SarabunPSK" panose="020B0500040200020003" pitchFamily="34" charset="-34"/>
                <a:cs typeface="TH SarabunPSK" panose="020B0500040200020003" pitchFamily="34" charset="-34"/>
              </a:rPr>
              <a:t> ตัวชี้วัดจาก </a:t>
            </a:r>
            <a:r>
              <a:rPr lang="en-US" sz="2000" kern="0" dirty="0" smtClean="0">
                <a:solidFill>
                  <a:srgbClr val="002850"/>
                </a:solidFill>
                <a:latin typeface="TH SarabunPSK" panose="020B0500040200020003" pitchFamily="34" charset="-34"/>
                <a:cs typeface="TH SarabunPSK" panose="020B0500040200020003" pitchFamily="34" charset="-34"/>
              </a:rPr>
              <a:t>4</a:t>
            </a:r>
            <a:r>
              <a:rPr lang="th-TH" sz="2000" kern="0" dirty="0" smtClean="0">
                <a:solidFill>
                  <a:srgbClr val="002850"/>
                </a:solidFill>
                <a:latin typeface="TH SarabunPSK" panose="020B0500040200020003" pitchFamily="34" charset="-34"/>
                <a:cs typeface="TH SarabunPSK" panose="020B0500040200020003" pitchFamily="34" charset="-34"/>
              </a:rPr>
              <a:t> ตัวชี้วัด</a:t>
            </a:r>
          </a:p>
          <a:p>
            <a:pPr marL="812800" indent="-368300">
              <a:spcBef>
                <a:spcPts val="600"/>
              </a:spcBef>
              <a:buFont typeface="Wingdings" pitchFamily="2" charset="2"/>
              <a:buChar char="§"/>
            </a:pPr>
            <a:r>
              <a:rPr lang="th-TH" sz="2000" kern="0" dirty="0" smtClean="0">
                <a:solidFill>
                  <a:srgbClr val="002850"/>
                </a:solidFill>
                <a:latin typeface="TH SarabunPSK" panose="020B0500040200020003" pitchFamily="34" charset="-34"/>
                <a:cs typeface="TH SarabunPSK" panose="020B0500040200020003" pitchFamily="34" charset="-34"/>
              </a:rPr>
              <a:t>ผ่าน </a:t>
            </a:r>
            <a:r>
              <a:rPr lang="en-US" sz="2000" kern="0" dirty="0" smtClean="0">
                <a:solidFill>
                  <a:srgbClr val="002850"/>
                </a:solidFill>
                <a:latin typeface="TH SarabunPSK" panose="020B0500040200020003" pitchFamily="34" charset="-34"/>
                <a:cs typeface="TH SarabunPSK" panose="020B0500040200020003" pitchFamily="34" charset="-34"/>
              </a:rPr>
              <a:t>4</a:t>
            </a:r>
            <a:r>
              <a:rPr lang="th-TH" sz="2000" kern="0" dirty="0" smtClean="0">
                <a:solidFill>
                  <a:srgbClr val="002850"/>
                </a:solidFill>
                <a:latin typeface="TH SarabunPSK" panose="020B0500040200020003" pitchFamily="34" charset="-34"/>
                <a:cs typeface="TH SarabunPSK" panose="020B0500040200020003" pitchFamily="34" charset="-34"/>
              </a:rPr>
              <a:t> ตัวชี้วัดจาก </a:t>
            </a:r>
            <a:r>
              <a:rPr lang="en-US" sz="2000" kern="0" dirty="0" smtClean="0">
                <a:solidFill>
                  <a:srgbClr val="002850"/>
                </a:solidFill>
                <a:latin typeface="TH SarabunPSK" panose="020B0500040200020003" pitchFamily="34" charset="-34"/>
                <a:cs typeface="TH SarabunPSK" panose="020B0500040200020003" pitchFamily="34" charset="-34"/>
              </a:rPr>
              <a:t>5</a:t>
            </a:r>
            <a:r>
              <a:rPr lang="th-TH" sz="2000" kern="0" dirty="0" smtClean="0">
                <a:solidFill>
                  <a:srgbClr val="002850"/>
                </a:solidFill>
                <a:latin typeface="TH SarabunPSK" panose="020B0500040200020003" pitchFamily="34" charset="-34"/>
                <a:cs typeface="TH SarabunPSK" panose="020B0500040200020003" pitchFamily="34" charset="-34"/>
              </a:rPr>
              <a:t> ตัวชี้วัด    </a:t>
            </a:r>
          </a:p>
          <a:p>
            <a:pPr marL="176213">
              <a:spcBef>
                <a:spcPts val="600"/>
              </a:spcBef>
            </a:pPr>
            <a:r>
              <a:rPr lang="en-US" sz="2000" kern="0" dirty="0" smtClean="0">
                <a:solidFill>
                  <a:srgbClr val="002850"/>
                </a:solidFill>
                <a:latin typeface="TH SarabunPSK" panose="020B0500040200020003" pitchFamily="34" charset="-34"/>
                <a:cs typeface="TH SarabunPSK" panose="020B0500040200020003" pitchFamily="34" charset="-34"/>
              </a:rPr>
              <a:t>3.  </a:t>
            </a:r>
            <a:r>
              <a:rPr lang="th-TH" sz="2000" kern="0" dirty="0" smtClean="0">
                <a:solidFill>
                  <a:srgbClr val="002850"/>
                </a:solidFill>
                <a:latin typeface="TH SarabunPSK" panose="020B0500040200020003" pitchFamily="34" charset="-34"/>
                <a:cs typeface="TH SarabunPSK" panose="020B0500040200020003" pitchFamily="34" charset="-34"/>
              </a:rPr>
              <a:t>กำหนดให้</a:t>
            </a:r>
            <a:r>
              <a:rPr lang="th-TH" sz="2000" kern="0" dirty="0">
                <a:solidFill>
                  <a:srgbClr val="002850"/>
                </a:solidFill>
                <a:latin typeface="TH SarabunPSK" panose="020B0500040200020003" pitchFamily="34" charset="-34"/>
                <a:cs typeface="TH SarabunPSK" panose="020B0500040200020003" pitchFamily="34" charset="-34"/>
              </a:rPr>
              <a:t>ทุกตัวน้ำหนักเท่ากัน </a:t>
            </a:r>
            <a:r>
              <a:rPr lang="th-TH" sz="2000" kern="0" dirty="0" smtClean="0">
                <a:solidFill>
                  <a:srgbClr val="002850"/>
                </a:solidFill>
                <a:latin typeface="TH SarabunPSK" panose="020B0500040200020003" pitchFamily="34" charset="-34"/>
                <a:cs typeface="TH SarabunPSK" panose="020B0500040200020003" pitchFamily="34" charset="-34"/>
              </a:rPr>
              <a:t>เพราะถือว่าต่างเป็น </a:t>
            </a:r>
            <a:r>
              <a:rPr lang="en-US" sz="2000" kern="0" dirty="0" smtClean="0">
                <a:solidFill>
                  <a:srgbClr val="002850"/>
                </a:solidFill>
                <a:latin typeface="TH SarabunPSK" panose="020B0500040200020003" pitchFamily="34" charset="-34"/>
                <a:cs typeface="TH SarabunPSK" panose="020B0500040200020003" pitchFamily="34" charset="-34"/>
              </a:rPr>
              <a:t> </a:t>
            </a:r>
          </a:p>
          <a:p>
            <a:pPr marL="177800"/>
            <a:r>
              <a:rPr lang="en-US" sz="2000" kern="0" dirty="0" smtClean="0">
                <a:solidFill>
                  <a:srgbClr val="002850"/>
                </a:solidFill>
                <a:latin typeface="TH SarabunPSK" panose="020B0500040200020003" pitchFamily="34" charset="-34"/>
                <a:cs typeface="TH SarabunPSK" panose="020B0500040200020003" pitchFamily="34" charset="-34"/>
              </a:rPr>
              <a:t>    core functions </a:t>
            </a:r>
            <a:r>
              <a:rPr lang="th-TH" sz="2000" kern="0" dirty="0">
                <a:solidFill>
                  <a:srgbClr val="002850"/>
                </a:solidFill>
                <a:latin typeface="TH SarabunPSK" panose="020B0500040200020003" pitchFamily="34" charset="-34"/>
                <a:cs typeface="TH SarabunPSK" panose="020B0500040200020003" pitchFamily="34" charset="-34"/>
              </a:rPr>
              <a:t>ที่ต้องมี</a:t>
            </a:r>
            <a:r>
              <a:rPr lang="th-TH" sz="2000" kern="0" dirty="0" smtClean="0">
                <a:solidFill>
                  <a:srgbClr val="002850"/>
                </a:solidFill>
                <a:latin typeface="TH SarabunPSK" panose="020B0500040200020003" pitchFamily="34" charset="-34"/>
                <a:cs typeface="TH SarabunPSK" panose="020B0500040200020003" pitchFamily="34" charset="-34"/>
              </a:rPr>
              <a:t>ความสำคัญเท่า ๆ กัน </a:t>
            </a:r>
            <a:endParaRPr lang="th-TH" sz="2000" kern="0" dirty="0">
              <a:solidFill>
                <a:srgbClr val="002850"/>
              </a:solidFill>
              <a:latin typeface="TH SarabunPSK" panose="020B0500040200020003" pitchFamily="34" charset="-34"/>
              <a:cs typeface="TH SarabunPSK" panose="020B0500040200020003" pitchFamily="34" charset="-34"/>
            </a:endParaRPr>
          </a:p>
          <a:p>
            <a:pPr marL="787400" indent="-342900">
              <a:buFont typeface="Wingdings" pitchFamily="2" charset="2"/>
              <a:buChar char="§"/>
            </a:pPr>
            <a:endParaRPr lang="th-TH" sz="2000" kern="0" dirty="0" smtClean="0">
              <a:solidFill>
                <a:srgbClr val="002850"/>
              </a:solidFill>
              <a:latin typeface="TH SarabunPSK" panose="020B0500040200020003" pitchFamily="34" charset="-34"/>
              <a:cs typeface="TH SarabunPSK" panose="020B0500040200020003" pitchFamily="34" charset="-34"/>
            </a:endParaRPr>
          </a:p>
          <a:p>
            <a:pPr marL="177800"/>
            <a:endParaRPr lang="th-TH" sz="2400" kern="0" dirty="0" smtClean="0">
              <a:solidFill>
                <a:srgbClr val="4472C4">
                  <a:lumMod val="75000"/>
                </a:srgbClr>
              </a:solidFill>
              <a:latin typeface="TH SarabunPSK" panose="020B0500040200020003" pitchFamily="34" charset="-34"/>
              <a:cs typeface="TH SarabunPSK" panose="020B0500040200020003" pitchFamily="34" charset="-34"/>
            </a:endParaRPr>
          </a:p>
          <a:p>
            <a:pPr marL="635000" indent="-457200">
              <a:buFont typeface="+mj-lt"/>
              <a:buAutoNum type="arabicPeriod"/>
            </a:pPr>
            <a:endParaRPr lang="th-TH" sz="2400" kern="0" dirty="0">
              <a:solidFill>
                <a:srgbClr val="4472C4">
                  <a:lumMod val="75000"/>
                </a:srgbClr>
              </a:solidFill>
              <a:latin typeface="TH SarabunPSK" panose="020B0500040200020003" pitchFamily="34" charset="-34"/>
              <a:cs typeface="TH SarabunPSK" panose="020B0500040200020003" pitchFamily="34" charset="-34"/>
            </a:endParaRPr>
          </a:p>
        </p:txBody>
      </p:sp>
      <p:sp>
        <p:nvSpPr>
          <p:cNvPr id="32" name="TextBox 31"/>
          <p:cNvSpPr txBox="1"/>
          <p:nvPr/>
        </p:nvSpPr>
        <p:spPr>
          <a:xfrm>
            <a:off x="678235" y="85157"/>
            <a:ext cx="8465765" cy="535531"/>
          </a:xfrm>
          <a:prstGeom prst="rect">
            <a:avLst/>
          </a:prstGeom>
          <a:noFill/>
        </p:spPr>
        <p:txBody>
          <a:bodyPr wrap="square" rtlCol="0">
            <a:spAutoFit/>
          </a:bodyPr>
          <a:lstStyle/>
          <a:p>
            <a:pPr marL="180975" indent="-180975">
              <a:lnSpc>
                <a:spcPct val="90000"/>
              </a:lnSpc>
            </a:pPr>
            <a:r>
              <a:rPr lang="en-US"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3 </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แนวทางการ</a:t>
            </a:r>
            <a:r>
              <a:rPr lang="th-TH" sz="1600" b="1"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rPr>
              <a:t>ประเมินส่วน</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ราชการ</a:t>
            </a:r>
            <a:r>
              <a:rPr lang="th-TH" sz="1600" b="1"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rPr>
              <a:t> </a:t>
            </a: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และจังหวัด ตามมาตรการปรับปรุงประสิทธิภาพฯ </a:t>
            </a:r>
            <a:b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br>
            <a:r>
              <a:rPr lang="th-TH" sz="1600" b="1" kern="0"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ประจำปีงบประมาณ 2560</a:t>
            </a:r>
            <a:endParaRPr lang="th-TH" sz="1600" kern="0" dirty="0">
              <a:solidFill>
                <a:sysClr val="windowText" lastClr="000000"/>
              </a:solidFill>
              <a:latin typeface="Tahoma" panose="020B0604030504040204" pitchFamily="34" charset="0"/>
              <a:ea typeface="Tahoma" panose="020B0604030504040204" pitchFamily="34" charset="0"/>
              <a:cs typeface="Tahoma" panose="020B0604030504040204" pitchFamily="34" charset="0"/>
            </a:endParaRPr>
          </a:p>
        </p:txBody>
      </p:sp>
      <p:sp>
        <p:nvSpPr>
          <p:cNvPr id="15" name="Rounded Rectangle 14"/>
          <p:cNvSpPr/>
          <p:nvPr/>
        </p:nvSpPr>
        <p:spPr bwMode="gray">
          <a:xfrm>
            <a:off x="-2735058" y="3796649"/>
            <a:ext cx="2608244" cy="1648575"/>
          </a:xfrm>
          <a:prstGeom prst="roundRect">
            <a:avLst>
              <a:gd name="adj" fmla="val 4621"/>
            </a:avLst>
          </a:prstGeom>
          <a:solidFill>
            <a:schemeClr val="accent2">
              <a:lumMod val="20000"/>
              <a:lumOff val="80000"/>
              <a:alpha val="42000"/>
            </a:schemeClr>
          </a:solidFill>
          <a:ln w="6350">
            <a:solidFill>
              <a:srgbClr val="FFECE7"/>
            </a:solidFill>
            <a:miter lim="800000"/>
            <a:headEnd/>
            <a:tailEnd/>
          </a:ln>
          <a:effectLst/>
        </p:spPr>
        <p:txBody>
          <a:bodyPr vert="horz" wrap="square" lIns="72000" tIns="72000" rIns="72000" bIns="72000" numCol="1" rtlCol="0" anchor="t" anchorCtr="0" compatLnSpc="1">
            <a:prstTxWarp prst="textNoShape">
              <a:avLst/>
            </a:prstTxWarp>
            <a:noAutofit/>
          </a:bodyPr>
          <a:lstStyle/>
          <a:p>
            <a:r>
              <a:rPr lang="th-TH" sz="1000" dirty="0">
                <a:solidFill>
                  <a:prstClr val="black"/>
                </a:solidFill>
                <a:latin typeface="Tahoma" pitchFamily="34" charset="0"/>
                <a:ea typeface="Tahoma" pitchFamily="34" charset="0"/>
                <a:cs typeface="Tahoma" pitchFamily="34" charset="0"/>
              </a:rPr>
              <a:t>ต่ำ</a:t>
            </a:r>
            <a:r>
              <a:rPr lang="th-TH" sz="900" dirty="0">
                <a:solidFill>
                  <a:prstClr val="black"/>
                </a:solidFill>
                <a:latin typeface="Tahoma" pitchFamily="34" charset="0"/>
                <a:ea typeface="Tahoma" pitchFamily="34" charset="0"/>
                <a:cs typeface="Tahoma" pitchFamily="34" charset="0"/>
              </a:rPr>
              <a:t>กว่า</a:t>
            </a:r>
            <a:r>
              <a:rPr lang="th-TH" sz="900" dirty="0" smtClean="0">
                <a:solidFill>
                  <a:prstClr val="black"/>
                </a:solidFill>
                <a:latin typeface="Tahoma" pitchFamily="34" charset="0"/>
                <a:ea typeface="Tahoma" pitchFamily="34" charset="0"/>
                <a:cs typeface="Tahoma" pitchFamily="34" charset="0"/>
              </a:rPr>
              <a:t>เป้าหมาย </a:t>
            </a:r>
            <a:r>
              <a:rPr lang="en-US" sz="900" dirty="0" smtClean="0">
                <a:solidFill>
                  <a:prstClr val="black"/>
                </a:solidFill>
                <a:latin typeface="Tahoma" pitchFamily="34" charset="0"/>
                <a:ea typeface="Tahoma" pitchFamily="34" charset="0"/>
                <a:cs typeface="Tahoma" pitchFamily="34" charset="0"/>
              </a:rPr>
              <a:t> </a:t>
            </a:r>
          </a:p>
          <a:p>
            <a:r>
              <a:rPr lang="th-TH" sz="900" dirty="0" smtClean="0">
                <a:solidFill>
                  <a:prstClr val="black"/>
                </a:solidFill>
                <a:latin typeface="Tahoma" pitchFamily="34" charset="0"/>
                <a:ea typeface="Tahoma" pitchFamily="34" charset="0"/>
                <a:cs typeface="Tahoma" pitchFamily="34" charset="0"/>
              </a:rPr>
              <a:t> </a:t>
            </a:r>
            <a:r>
              <a:rPr lang="en-US" sz="900" dirty="0" smtClean="0">
                <a:solidFill>
                  <a:prstClr val="black"/>
                </a:solidFill>
                <a:latin typeface="Tahoma" pitchFamily="34" charset="0"/>
                <a:ea typeface="Tahoma" pitchFamily="34" charset="0"/>
                <a:cs typeface="Tahoma" pitchFamily="34" charset="0"/>
              </a:rPr>
              <a:t>1 </a:t>
            </a:r>
            <a:r>
              <a:rPr lang="th-TH" sz="900" dirty="0" smtClean="0">
                <a:solidFill>
                  <a:prstClr val="black"/>
                </a:solidFill>
                <a:latin typeface="Tahoma" pitchFamily="34" charset="0"/>
                <a:ea typeface="Tahoma" pitchFamily="34" charset="0"/>
                <a:cs typeface="Tahoma" pitchFamily="34" charset="0"/>
              </a:rPr>
              <a:t>ตัวชี้วัด (ไม่ผ่าน)</a:t>
            </a:r>
          </a:p>
          <a:p>
            <a:r>
              <a:rPr lang="th-TH" sz="900" dirty="0">
                <a:solidFill>
                  <a:prstClr val="black"/>
                </a:solidFill>
                <a:latin typeface="Tahoma" pitchFamily="34" charset="0"/>
                <a:ea typeface="Tahoma" pitchFamily="34" charset="0"/>
                <a:cs typeface="Tahoma" pitchFamily="34" charset="0"/>
              </a:rPr>
              <a:t> </a:t>
            </a:r>
            <a:r>
              <a:rPr lang="th-TH" sz="900" dirty="0" smtClean="0">
                <a:solidFill>
                  <a:prstClr val="black"/>
                </a:solidFill>
                <a:latin typeface="Tahoma" pitchFamily="34" charset="0"/>
                <a:ea typeface="Tahoma" pitchFamily="34" charset="0"/>
                <a:cs typeface="Tahoma" pitchFamily="34" charset="0"/>
              </a:rPr>
              <a:t>                         </a:t>
            </a:r>
            <a:endParaRPr lang="en-US" sz="900" dirty="0" smtClean="0">
              <a:solidFill>
                <a:prstClr val="black"/>
              </a:solidFill>
              <a:latin typeface="Tahoma" pitchFamily="34" charset="0"/>
              <a:ea typeface="Tahoma" pitchFamily="34" charset="0"/>
              <a:cs typeface="Tahoma" pitchFamily="34" charset="0"/>
            </a:endParaRPr>
          </a:p>
          <a:p>
            <a:r>
              <a:rPr lang="en-US" sz="900" dirty="0" smtClean="0">
                <a:solidFill>
                  <a:prstClr val="black"/>
                </a:solidFill>
                <a:latin typeface="Tahoma" pitchFamily="34" charset="0"/>
                <a:ea typeface="Tahoma" pitchFamily="34" charset="0"/>
                <a:cs typeface="Tahoma" pitchFamily="34" charset="0"/>
              </a:rPr>
              <a:t>2</a:t>
            </a:r>
            <a:r>
              <a:rPr lang="th-TH" sz="900" dirty="0" smtClean="0">
                <a:solidFill>
                  <a:prstClr val="black"/>
                </a:solidFill>
                <a:latin typeface="Tahoma" pitchFamily="34" charset="0"/>
                <a:ea typeface="Tahoma" pitchFamily="34" charset="0"/>
                <a:cs typeface="Tahoma" pitchFamily="34" charset="0"/>
              </a:rPr>
              <a:t> ตัวชี้วัด (ไม่ผ่านทั้ง </a:t>
            </a:r>
            <a:r>
              <a:rPr lang="en-US" sz="900" dirty="0" smtClean="0">
                <a:solidFill>
                  <a:prstClr val="black"/>
                </a:solidFill>
                <a:latin typeface="Tahoma" pitchFamily="34" charset="0"/>
                <a:ea typeface="Tahoma" pitchFamily="34" charset="0"/>
                <a:cs typeface="Tahoma" pitchFamily="34" charset="0"/>
              </a:rPr>
              <a:t>2</a:t>
            </a:r>
            <a:r>
              <a:rPr lang="th-TH" sz="900" dirty="0" smtClean="0">
                <a:solidFill>
                  <a:prstClr val="black"/>
                </a:solidFill>
                <a:latin typeface="Tahoma" pitchFamily="34" charset="0"/>
                <a:ea typeface="Tahoma" pitchFamily="34" charset="0"/>
                <a:cs typeface="Tahoma" pitchFamily="34" charset="0"/>
              </a:rPr>
              <a:t> ตัวชี้วัด)</a:t>
            </a:r>
          </a:p>
          <a:p>
            <a:r>
              <a:rPr lang="th-TH" sz="900" dirty="0">
                <a:solidFill>
                  <a:prstClr val="black"/>
                </a:solidFill>
                <a:latin typeface="Tahoma" pitchFamily="34" charset="0"/>
                <a:ea typeface="Tahoma" pitchFamily="34" charset="0"/>
                <a:cs typeface="Tahoma" pitchFamily="34" charset="0"/>
              </a:rPr>
              <a:t> </a:t>
            </a:r>
            <a:r>
              <a:rPr lang="th-TH" sz="900" dirty="0" smtClean="0">
                <a:solidFill>
                  <a:prstClr val="black"/>
                </a:solidFill>
                <a:latin typeface="Tahoma" pitchFamily="34" charset="0"/>
                <a:ea typeface="Tahoma" pitchFamily="34" charset="0"/>
                <a:cs typeface="Tahoma" pitchFamily="34" charset="0"/>
              </a:rPr>
              <a:t>                        </a:t>
            </a:r>
          </a:p>
          <a:p>
            <a:r>
              <a:rPr lang="th-TH" sz="900" dirty="0" smtClean="0">
                <a:solidFill>
                  <a:prstClr val="black"/>
                </a:solidFill>
                <a:latin typeface="Tahoma" pitchFamily="34" charset="0"/>
                <a:ea typeface="Tahoma" pitchFamily="34" charset="0"/>
                <a:cs typeface="Tahoma" pitchFamily="34" charset="0"/>
              </a:rPr>
              <a:t> </a:t>
            </a:r>
            <a:r>
              <a:rPr lang="en-US" sz="900" dirty="0" smtClean="0">
                <a:solidFill>
                  <a:prstClr val="black"/>
                </a:solidFill>
                <a:latin typeface="Tahoma" pitchFamily="34" charset="0"/>
                <a:ea typeface="Tahoma" pitchFamily="34" charset="0"/>
                <a:cs typeface="Tahoma" pitchFamily="34" charset="0"/>
              </a:rPr>
              <a:t>3</a:t>
            </a:r>
            <a:r>
              <a:rPr lang="th-TH" sz="900" dirty="0" smtClean="0">
                <a:solidFill>
                  <a:prstClr val="black"/>
                </a:solidFill>
                <a:latin typeface="Tahoma" pitchFamily="34" charset="0"/>
                <a:ea typeface="Tahoma" pitchFamily="34" charset="0"/>
                <a:cs typeface="Tahoma" pitchFamily="34" charset="0"/>
              </a:rPr>
              <a:t> ตัวชี้วัด (ไม่ผ่าน </a:t>
            </a:r>
            <a:r>
              <a:rPr lang="en-US" sz="900" dirty="0" smtClean="0">
                <a:solidFill>
                  <a:prstClr val="black"/>
                </a:solidFill>
                <a:latin typeface="Tahoma" pitchFamily="34" charset="0"/>
                <a:ea typeface="Tahoma" pitchFamily="34" charset="0"/>
                <a:cs typeface="Tahoma" pitchFamily="34" charset="0"/>
              </a:rPr>
              <a:t>2</a:t>
            </a:r>
            <a:r>
              <a:rPr lang="th-TH" sz="900" dirty="0" smtClean="0">
                <a:solidFill>
                  <a:prstClr val="black"/>
                </a:solidFill>
                <a:latin typeface="Tahoma" pitchFamily="34" charset="0"/>
                <a:ea typeface="Tahoma" pitchFamily="34" charset="0"/>
                <a:cs typeface="Tahoma" pitchFamily="34" charset="0"/>
              </a:rPr>
              <a:t> ตัวชี้วัด</a:t>
            </a:r>
          </a:p>
          <a:p>
            <a:r>
              <a:rPr lang="th-TH" sz="900" dirty="0">
                <a:solidFill>
                  <a:prstClr val="black"/>
                </a:solidFill>
                <a:latin typeface="Tahoma" pitchFamily="34" charset="0"/>
                <a:ea typeface="Tahoma" pitchFamily="34" charset="0"/>
                <a:cs typeface="Tahoma" pitchFamily="34" charset="0"/>
              </a:rPr>
              <a:t> </a:t>
            </a:r>
            <a:r>
              <a:rPr lang="th-TH" sz="900" dirty="0" smtClean="0">
                <a:solidFill>
                  <a:prstClr val="black"/>
                </a:solidFill>
                <a:latin typeface="Tahoma" pitchFamily="34" charset="0"/>
                <a:ea typeface="Tahoma" pitchFamily="34" charset="0"/>
                <a:cs typeface="Tahoma" pitchFamily="34" charset="0"/>
              </a:rPr>
              <a:t>                        </a:t>
            </a:r>
          </a:p>
          <a:p>
            <a:r>
              <a:rPr lang="th-TH" sz="900" dirty="0" smtClean="0">
                <a:solidFill>
                  <a:prstClr val="black"/>
                </a:solidFill>
                <a:latin typeface="Tahoma" pitchFamily="34" charset="0"/>
                <a:ea typeface="Tahoma" pitchFamily="34" charset="0"/>
                <a:cs typeface="Tahoma" pitchFamily="34" charset="0"/>
              </a:rPr>
              <a:t> </a:t>
            </a:r>
            <a:r>
              <a:rPr lang="en-US" sz="900" dirty="0" smtClean="0">
                <a:solidFill>
                  <a:prstClr val="black"/>
                </a:solidFill>
                <a:latin typeface="Tahoma" pitchFamily="34" charset="0"/>
                <a:ea typeface="Tahoma" pitchFamily="34" charset="0"/>
                <a:cs typeface="Tahoma" pitchFamily="34" charset="0"/>
              </a:rPr>
              <a:t>4 </a:t>
            </a:r>
            <a:r>
              <a:rPr lang="th-TH" sz="900" dirty="0" smtClean="0">
                <a:solidFill>
                  <a:prstClr val="black"/>
                </a:solidFill>
                <a:latin typeface="Tahoma" pitchFamily="34" charset="0"/>
                <a:ea typeface="Tahoma" pitchFamily="34" charset="0"/>
                <a:cs typeface="Tahoma" pitchFamily="34" charset="0"/>
              </a:rPr>
              <a:t>ตัวชี้วัด (ไม่ผ่าน </a:t>
            </a:r>
            <a:r>
              <a:rPr lang="en-US" sz="900" dirty="0" smtClean="0">
                <a:solidFill>
                  <a:prstClr val="black"/>
                </a:solidFill>
                <a:latin typeface="Tahoma" pitchFamily="34" charset="0"/>
                <a:ea typeface="Tahoma" pitchFamily="34" charset="0"/>
                <a:cs typeface="Tahoma" pitchFamily="34" charset="0"/>
              </a:rPr>
              <a:t>3</a:t>
            </a:r>
            <a:r>
              <a:rPr lang="th-TH" sz="900" dirty="0" smtClean="0">
                <a:solidFill>
                  <a:prstClr val="black"/>
                </a:solidFill>
                <a:latin typeface="Tahoma" pitchFamily="34" charset="0"/>
                <a:ea typeface="Tahoma" pitchFamily="34" charset="0"/>
                <a:cs typeface="Tahoma" pitchFamily="34" charset="0"/>
              </a:rPr>
              <a:t> ตัวชี้วัด)</a:t>
            </a:r>
          </a:p>
          <a:p>
            <a:r>
              <a:rPr lang="th-TH" sz="900" dirty="0">
                <a:solidFill>
                  <a:prstClr val="black"/>
                </a:solidFill>
                <a:latin typeface="Tahoma" pitchFamily="34" charset="0"/>
                <a:ea typeface="Tahoma" pitchFamily="34" charset="0"/>
                <a:cs typeface="Tahoma" pitchFamily="34" charset="0"/>
              </a:rPr>
              <a:t> </a:t>
            </a:r>
            <a:r>
              <a:rPr lang="th-TH" sz="900" dirty="0" smtClean="0">
                <a:solidFill>
                  <a:prstClr val="black"/>
                </a:solidFill>
                <a:latin typeface="Tahoma" pitchFamily="34" charset="0"/>
                <a:ea typeface="Tahoma" pitchFamily="34" charset="0"/>
                <a:cs typeface="Tahoma" pitchFamily="34" charset="0"/>
              </a:rPr>
              <a:t>                        </a:t>
            </a:r>
          </a:p>
          <a:p>
            <a:r>
              <a:rPr lang="th-TH" sz="900" dirty="0" smtClean="0">
                <a:solidFill>
                  <a:prstClr val="black"/>
                </a:solidFill>
                <a:latin typeface="Tahoma" pitchFamily="34" charset="0"/>
                <a:ea typeface="Tahoma" pitchFamily="34" charset="0"/>
                <a:cs typeface="Tahoma" pitchFamily="34" charset="0"/>
              </a:rPr>
              <a:t> </a:t>
            </a:r>
            <a:r>
              <a:rPr lang="en-US" sz="900" dirty="0" smtClean="0">
                <a:solidFill>
                  <a:prstClr val="black"/>
                </a:solidFill>
                <a:latin typeface="Tahoma" pitchFamily="34" charset="0"/>
                <a:ea typeface="Tahoma" pitchFamily="34" charset="0"/>
                <a:cs typeface="Tahoma" pitchFamily="34" charset="0"/>
              </a:rPr>
              <a:t>5</a:t>
            </a:r>
            <a:r>
              <a:rPr lang="th-TH" sz="900" dirty="0" smtClean="0">
                <a:solidFill>
                  <a:prstClr val="black"/>
                </a:solidFill>
                <a:latin typeface="Tahoma" pitchFamily="34" charset="0"/>
                <a:ea typeface="Tahoma" pitchFamily="34" charset="0"/>
                <a:cs typeface="Tahoma" pitchFamily="34" charset="0"/>
              </a:rPr>
              <a:t> ตัวชี้วัด (ไม่ผ่าน </a:t>
            </a:r>
            <a:r>
              <a:rPr lang="en-US" sz="900" dirty="0" smtClean="0">
                <a:solidFill>
                  <a:prstClr val="black"/>
                </a:solidFill>
                <a:latin typeface="Tahoma" pitchFamily="34" charset="0"/>
                <a:ea typeface="Tahoma" pitchFamily="34" charset="0"/>
                <a:cs typeface="Tahoma" pitchFamily="34" charset="0"/>
              </a:rPr>
              <a:t>3 </a:t>
            </a:r>
            <a:r>
              <a:rPr lang="th-TH" sz="900" dirty="0" smtClean="0">
                <a:solidFill>
                  <a:prstClr val="black"/>
                </a:solidFill>
                <a:latin typeface="Tahoma" pitchFamily="34" charset="0"/>
                <a:ea typeface="Tahoma" pitchFamily="34" charset="0"/>
                <a:cs typeface="Tahoma" pitchFamily="34" charset="0"/>
              </a:rPr>
              <a:t>ตัวชี้วัด)</a:t>
            </a:r>
          </a:p>
          <a:p>
            <a:endParaRPr lang="th-TH" sz="1000" dirty="0" smtClean="0">
              <a:solidFill>
                <a:prstClr val="black"/>
              </a:solidFill>
              <a:latin typeface="Tahoma" pitchFamily="34" charset="0"/>
              <a:ea typeface="Tahoma" pitchFamily="34" charset="0"/>
              <a:cs typeface="Tahoma" pitchFamily="34" charset="0"/>
            </a:endParaRPr>
          </a:p>
          <a:p>
            <a:endParaRPr lang="th-TH" sz="1000" dirty="0" smtClean="0">
              <a:solidFill>
                <a:prstClr val="black"/>
              </a:solidFill>
              <a:latin typeface="Tahoma" pitchFamily="34" charset="0"/>
              <a:ea typeface="Tahoma" pitchFamily="34" charset="0"/>
              <a:cs typeface="Tahoma" pitchFamily="34" charset="0"/>
            </a:endParaRPr>
          </a:p>
          <a:p>
            <a:r>
              <a:rPr lang="th-TH" sz="1000" dirty="0" smtClean="0">
                <a:solidFill>
                  <a:prstClr val="black"/>
                </a:solidFill>
                <a:latin typeface="Tahoma" pitchFamily="34" charset="0"/>
                <a:ea typeface="Tahoma" pitchFamily="34" charset="0"/>
                <a:cs typeface="Tahoma" pitchFamily="34" charset="0"/>
              </a:rPr>
              <a:t> </a:t>
            </a:r>
            <a:br>
              <a:rPr lang="th-TH" sz="1000" dirty="0" smtClean="0">
                <a:solidFill>
                  <a:prstClr val="black"/>
                </a:solidFill>
                <a:latin typeface="Tahoma" pitchFamily="34" charset="0"/>
                <a:ea typeface="Tahoma" pitchFamily="34" charset="0"/>
                <a:cs typeface="Tahoma" pitchFamily="34" charset="0"/>
              </a:rPr>
            </a:br>
            <a:r>
              <a:rPr lang="en-US" sz="900" dirty="0" smtClean="0">
                <a:solidFill>
                  <a:srgbClr val="C00000"/>
                </a:solidFill>
                <a:latin typeface="Tahoma" pitchFamily="34" charset="0"/>
                <a:ea typeface="Tahoma" pitchFamily="34" charset="0"/>
                <a:cs typeface="Tahoma" pitchFamily="34" charset="0"/>
              </a:rPr>
              <a:t>                                 </a:t>
            </a:r>
            <a:endParaRPr lang="en-US" sz="900" dirty="0">
              <a:solidFill>
                <a:srgbClr val="C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7729739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OCUP3_editกระทรวงA1.jpg"/>
          <p:cNvPicPr>
            <a:picLocks noChangeAspect="1"/>
          </p:cNvPicPr>
          <p:nvPr/>
        </p:nvPicPr>
        <p:blipFill>
          <a:blip r:embed="rId2" cstate="print"/>
          <a:stretch>
            <a:fillRect/>
          </a:stretch>
        </p:blipFill>
        <p:spPr>
          <a:xfrm>
            <a:off x="303208" y="954357"/>
            <a:ext cx="4137164" cy="5516219"/>
          </a:xfrm>
          <a:prstGeom prst="rect">
            <a:avLst/>
          </a:prstGeom>
          <a:effectLst>
            <a:outerShdw blurRad="63500" sx="102000" sy="102000" algn="ctr" rotWithShape="0">
              <a:prstClr val="black">
                <a:alpha val="40000"/>
              </a:prstClr>
            </a:outerShdw>
          </a:effectLst>
        </p:spPr>
      </p:pic>
      <p:sp>
        <p:nvSpPr>
          <p:cNvPr id="9" name="Rectangle 8"/>
          <p:cNvSpPr/>
          <p:nvPr/>
        </p:nvSpPr>
        <p:spPr>
          <a:xfrm>
            <a:off x="101786" y="48737"/>
            <a:ext cx="8537773" cy="646331"/>
          </a:xfrm>
          <a:prstGeom prst="rect">
            <a:avLst/>
          </a:prstGeom>
        </p:spPr>
        <p:txBody>
          <a:bodyPr wrap="square">
            <a:spAutoFit/>
          </a:bodyPr>
          <a:lstStyle/>
          <a:p>
            <a:pPr marL="342900" indent="-342900" eaLnBrk="0" fontAlgn="base" hangingPunct="0">
              <a:spcBef>
                <a:spcPct val="0"/>
              </a:spcBef>
              <a:spcAft>
                <a:spcPct val="0"/>
              </a:spcAft>
              <a:defRPr/>
            </a:pPr>
            <a:r>
              <a:rPr lang="en-US" sz="1800" b="1" kern="0" dirty="0" smtClean="0">
                <a:solidFill>
                  <a:sysClr val="windowText" lastClr="000000"/>
                </a:solidFill>
                <a:latin typeface="Tahoma" pitchFamily="34" charset="0"/>
                <a:ea typeface="Tahoma" pitchFamily="34" charset="0"/>
                <a:cs typeface="Tahoma" pitchFamily="34" charset="0"/>
              </a:rPr>
              <a:t>4. </a:t>
            </a:r>
            <a:r>
              <a:rPr lang="th-TH" sz="1800" b="1" kern="0" dirty="0" smtClean="0">
                <a:solidFill>
                  <a:sysClr val="windowText" lastClr="000000"/>
                </a:solidFill>
                <a:latin typeface="Tahoma" pitchFamily="34" charset="0"/>
                <a:ea typeface="Tahoma" pitchFamily="34" charset="0"/>
                <a:cs typeface="Tahoma" pitchFamily="34" charset="0"/>
              </a:rPr>
              <a:t>รายงานการประเมินผล</a:t>
            </a:r>
            <a:r>
              <a:rPr lang="th-TH" altLang="en-US" sz="1800" b="1" dirty="0" smtClean="0">
                <a:solidFill>
                  <a:prstClr val="black"/>
                </a:solidFill>
                <a:latin typeface="Tahoma" panose="020B0604030504040204" pitchFamily="34" charset="0"/>
                <a:cs typeface="Tahoma" panose="020B0604030504040204" pitchFamily="34" charset="0"/>
              </a:rPr>
              <a:t>ส่วน</a:t>
            </a:r>
            <a:r>
              <a:rPr lang="th-TH" altLang="en-US" sz="1800" b="1" dirty="0">
                <a:solidFill>
                  <a:prstClr val="black"/>
                </a:solidFill>
                <a:latin typeface="Tahoma" panose="020B0604030504040204" pitchFamily="34" charset="0"/>
                <a:cs typeface="Tahoma" panose="020B0604030504040204" pitchFamily="34" charset="0"/>
              </a:rPr>
              <a:t>ราชการและจังหวัดตามมาตรการปรับปรุงประสิทธิภาพ</a:t>
            </a:r>
            <a:r>
              <a:rPr lang="th-TH" altLang="en-US" sz="1800" b="1" dirty="0" smtClean="0">
                <a:solidFill>
                  <a:prstClr val="black"/>
                </a:solidFill>
                <a:latin typeface="Tahoma" panose="020B0604030504040204" pitchFamily="34" charset="0"/>
                <a:cs typeface="Tahoma" panose="020B0604030504040204" pitchFamily="34" charset="0"/>
              </a:rPr>
              <a:t>ฯ</a:t>
            </a:r>
            <a:endParaRPr lang="en-US" altLang="th-TH" sz="1400" b="1" dirty="0">
              <a:solidFill>
                <a:srgbClr val="000000"/>
              </a:solidFill>
              <a:latin typeface="Tahoma" pitchFamily="34" charset="0"/>
              <a:cs typeface="Tahoma" pitchFamily="34" charset="0"/>
            </a:endParaRPr>
          </a:p>
        </p:txBody>
      </p:sp>
      <p:sp>
        <p:nvSpPr>
          <p:cNvPr id="10" name="Slide Number Placeholder 1"/>
          <p:cNvSpPr>
            <a:spLocks noGrp="1"/>
          </p:cNvSpPr>
          <p:nvPr>
            <p:ph type="sldNum" sz="quarter" idx="12"/>
          </p:nvPr>
        </p:nvSpPr>
        <p:spPr>
          <a:xfrm>
            <a:off x="7113125" y="6480175"/>
            <a:ext cx="2057400" cy="365125"/>
          </a:xfrm>
        </p:spPr>
        <p:txBody>
          <a:bodyPr/>
          <a:lstStyle/>
          <a:p>
            <a:fld id="{C7D103AA-8845-4AAA-8DCD-945F174AEA28}" type="slidenum">
              <a:rPr lang="th-TH" smtClean="0">
                <a:solidFill>
                  <a:prstClr val="black">
                    <a:tint val="75000"/>
                  </a:prstClr>
                </a:solidFill>
              </a:rPr>
              <a:pPr/>
              <a:t>22</a:t>
            </a:fld>
            <a:endParaRPr lang="th-TH">
              <a:solidFill>
                <a:prstClr val="black">
                  <a:tint val="75000"/>
                </a:prstClr>
              </a:solidFill>
            </a:endParaRPr>
          </a:p>
        </p:txBody>
      </p:sp>
      <p:sp>
        <p:nvSpPr>
          <p:cNvPr id="6" name="Rectangle 5"/>
          <p:cNvSpPr/>
          <p:nvPr/>
        </p:nvSpPr>
        <p:spPr>
          <a:xfrm rot="19550680">
            <a:off x="16450" y="976063"/>
            <a:ext cx="953072" cy="295705"/>
          </a:xfrm>
          <a:prstGeom prst="rect">
            <a:avLst/>
          </a:prstGeom>
          <a:solidFill>
            <a:srgbClr val="B96D6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1400" b="1" i="0" u="none" strike="noStrike" kern="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ตัวอย่าง</a:t>
            </a:r>
            <a:endParaRPr kumimoji="0" lang="en-US" sz="1400" b="1" i="0" u="none" strike="noStrike" kern="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1" name="Picture 10" descr="MOCUP3_editกระทรวงA2.jpg"/>
          <p:cNvPicPr>
            <a:picLocks noChangeAspect="1"/>
          </p:cNvPicPr>
          <p:nvPr/>
        </p:nvPicPr>
        <p:blipFill>
          <a:blip r:embed="rId3" cstate="print"/>
          <a:stretch>
            <a:fillRect/>
          </a:stretch>
        </p:blipFill>
        <p:spPr>
          <a:xfrm>
            <a:off x="4765801" y="959520"/>
            <a:ext cx="4126679" cy="5502239"/>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7729739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OCUP3_editกระทรวงA3.jpg"/>
          <p:cNvPicPr>
            <a:picLocks noChangeAspect="1"/>
          </p:cNvPicPr>
          <p:nvPr/>
        </p:nvPicPr>
        <p:blipFill>
          <a:blip r:embed="rId2" cstate="print"/>
          <a:stretch>
            <a:fillRect/>
          </a:stretch>
        </p:blipFill>
        <p:spPr>
          <a:xfrm>
            <a:off x="219700" y="846871"/>
            <a:ext cx="4218444" cy="5624592"/>
          </a:xfrm>
          <a:prstGeom prst="rect">
            <a:avLst/>
          </a:prstGeom>
          <a:effectLst>
            <a:outerShdw blurRad="63500" sx="102000" sy="102000" algn="ctr" rotWithShape="0">
              <a:prstClr val="black">
                <a:alpha val="40000"/>
              </a:prstClr>
            </a:outerShdw>
          </a:effectLst>
        </p:spPr>
      </p:pic>
      <p:sp>
        <p:nvSpPr>
          <p:cNvPr id="8" name="Rectangle 7"/>
          <p:cNvSpPr/>
          <p:nvPr/>
        </p:nvSpPr>
        <p:spPr>
          <a:xfrm>
            <a:off x="101786" y="48737"/>
            <a:ext cx="8537773" cy="646331"/>
          </a:xfrm>
          <a:prstGeom prst="rect">
            <a:avLst/>
          </a:prstGeom>
        </p:spPr>
        <p:txBody>
          <a:bodyPr wrap="square">
            <a:spAutoFit/>
          </a:bodyPr>
          <a:lstStyle/>
          <a:p>
            <a:pPr marL="342900" indent="-342900" eaLnBrk="0" fontAlgn="base" hangingPunct="0">
              <a:spcBef>
                <a:spcPct val="0"/>
              </a:spcBef>
              <a:spcAft>
                <a:spcPct val="0"/>
              </a:spcAft>
              <a:defRPr/>
            </a:pPr>
            <a:r>
              <a:rPr lang="en-US" sz="1800" b="1" kern="0" dirty="0" smtClean="0">
                <a:solidFill>
                  <a:sysClr val="windowText" lastClr="000000"/>
                </a:solidFill>
                <a:latin typeface="Tahoma" pitchFamily="34" charset="0"/>
                <a:ea typeface="Tahoma" pitchFamily="34" charset="0"/>
                <a:cs typeface="Tahoma" pitchFamily="34" charset="0"/>
              </a:rPr>
              <a:t>4. </a:t>
            </a:r>
            <a:r>
              <a:rPr lang="th-TH" sz="1800" b="1" kern="0" dirty="0" smtClean="0">
                <a:solidFill>
                  <a:sysClr val="windowText" lastClr="000000"/>
                </a:solidFill>
                <a:latin typeface="Tahoma" pitchFamily="34" charset="0"/>
                <a:ea typeface="Tahoma" pitchFamily="34" charset="0"/>
                <a:cs typeface="Tahoma" pitchFamily="34" charset="0"/>
              </a:rPr>
              <a:t>รายงานการประเมินผล</a:t>
            </a:r>
            <a:r>
              <a:rPr lang="th-TH" altLang="en-US" sz="1800" b="1" dirty="0" smtClean="0">
                <a:solidFill>
                  <a:prstClr val="black"/>
                </a:solidFill>
                <a:latin typeface="Tahoma" panose="020B0604030504040204" pitchFamily="34" charset="0"/>
                <a:cs typeface="Tahoma" panose="020B0604030504040204" pitchFamily="34" charset="0"/>
              </a:rPr>
              <a:t>ส่วน</a:t>
            </a:r>
            <a:r>
              <a:rPr lang="th-TH" altLang="en-US" sz="1800" b="1" dirty="0">
                <a:solidFill>
                  <a:prstClr val="black"/>
                </a:solidFill>
                <a:latin typeface="Tahoma" panose="020B0604030504040204" pitchFamily="34" charset="0"/>
                <a:cs typeface="Tahoma" panose="020B0604030504040204" pitchFamily="34" charset="0"/>
              </a:rPr>
              <a:t>ราชการและจังหวัดตามมาตรการปรับปรุงประสิทธิภาพ</a:t>
            </a:r>
            <a:r>
              <a:rPr lang="th-TH" altLang="en-US" sz="1800" b="1" dirty="0" smtClean="0">
                <a:solidFill>
                  <a:prstClr val="black"/>
                </a:solidFill>
                <a:latin typeface="Tahoma" panose="020B0604030504040204" pitchFamily="34" charset="0"/>
                <a:cs typeface="Tahoma" panose="020B0604030504040204" pitchFamily="34" charset="0"/>
              </a:rPr>
              <a:t>ฯ (ต่อ)</a:t>
            </a:r>
            <a:endParaRPr lang="en-US" altLang="th-TH" sz="1400" b="1" dirty="0">
              <a:solidFill>
                <a:srgbClr val="000000"/>
              </a:solidFill>
              <a:latin typeface="Tahoma" pitchFamily="34" charset="0"/>
              <a:cs typeface="Tahoma" pitchFamily="34" charset="0"/>
            </a:endParaRPr>
          </a:p>
        </p:txBody>
      </p:sp>
      <p:sp>
        <p:nvSpPr>
          <p:cNvPr id="5" name="Slide Number Placeholder 4"/>
          <p:cNvSpPr>
            <a:spLocks noGrp="1"/>
          </p:cNvSpPr>
          <p:nvPr>
            <p:ph type="sldNum" sz="quarter" idx="12"/>
          </p:nvPr>
        </p:nvSpPr>
        <p:spPr>
          <a:xfrm>
            <a:off x="7019925" y="6520259"/>
            <a:ext cx="2057400" cy="365125"/>
          </a:xfrm>
        </p:spPr>
        <p:txBody>
          <a:bodyPr/>
          <a:lstStyle/>
          <a:p>
            <a:pPr>
              <a:defRPr/>
            </a:pPr>
            <a:fld id="{78C4FC67-E36D-458E-BC27-A170CA27DBEB}" type="slidenum">
              <a:rPr lang="th-TH" altLang="th-TH" smtClean="0"/>
              <a:pPr>
                <a:defRPr/>
              </a:pPr>
              <a:t>23</a:t>
            </a:fld>
            <a:endParaRPr lang="th-TH" altLang="th-TH" dirty="0"/>
          </a:p>
        </p:txBody>
      </p:sp>
      <p:sp>
        <p:nvSpPr>
          <p:cNvPr id="9" name="Rectangle 8"/>
          <p:cNvSpPr/>
          <p:nvPr/>
        </p:nvSpPr>
        <p:spPr>
          <a:xfrm rot="19550680">
            <a:off x="6347" y="934741"/>
            <a:ext cx="953072" cy="295705"/>
          </a:xfrm>
          <a:prstGeom prst="rect">
            <a:avLst/>
          </a:prstGeom>
          <a:solidFill>
            <a:srgbClr val="B96D6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1400" b="1" i="0" u="none" strike="noStrike" kern="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ตัวอย่าง</a:t>
            </a:r>
            <a:endParaRPr kumimoji="0" lang="en-US" sz="1400" b="1" i="0" u="none" strike="noStrike" kern="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pic>
        <p:nvPicPr>
          <p:cNvPr id="12" name="Picture 11" descr="MOCUP3_editกระทรวงA4.jpg"/>
          <p:cNvPicPr>
            <a:picLocks noChangeAspect="1"/>
          </p:cNvPicPr>
          <p:nvPr/>
        </p:nvPicPr>
        <p:blipFill>
          <a:blip r:embed="rId3" cstate="print"/>
          <a:stretch>
            <a:fillRect/>
          </a:stretch>
        </p:blipFill>
        <p:spPr>
          <a:xfrm>
            <a:off x="4722842" y="836712"/>
            <a:ext cx="4211166" cy="5614888"/>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05771839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MOCUP3_editกระทรวงA5_2.jpg"/>
          <p:cNvPicPr>
            <a:picLocks noChangeAspect="1"/>
          </p:cNvPicPr>
          <p:nvPr/>
        </p:nvPicPr>
        <p:blipFill>
          <a:blip r:embed="rId2" cstate="print"/>
          <a:stretch>
            <a:fillRect/>
          </a:stretch>
        </p:blipFill>
        <p:spPr>
          <a:xfrm>
            <a:off x="251520" y="1091236"/>
            <a:ext cx="4212468" cy="5616624"/>
          </a:xfrm>
          <a:prstGeom prst="rect">
            <a:avLst/>
          </a:prstGeom>
          <a:effectLst>
            <a:outerShdw blurRad="63500" sx="102000" sy="102000" algn="ctr" rotWithShape="0">
              <a:prstClr val="black">
                <a:alpha val="40000"/>
              </a:prstClr>
            </a:outerShdw>
          </a:effectLst>
        </p:spPr>
      </p:pic>
      <p:sp>
        <p:nvSpPr>
          <p:cNvPr id="7" name="Rectangle 6"/>
          <p:cNvSpPr/>
          <p:nvPr/>
        </p:nvSpPr>
        <p:spPr>
          <a:xfrm rot="19550680">
            <a:off x="29392" y="981224"/>
            <a:ext cx="953072" cy="295705"/>
          </a:xfrm>
          <a:prstGeom prst="rect">
            <a:avLst/>
          </a:prstGeom>
          <a:solidFill>
            <a:srgbClr val="B96D6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th-TH" sz="1400" b="1" i="0" u="none" strike="noStrike" kern="0" cap="none" spc="0" normalizeH="0" baseline="0" noProof="0" dirty="0" smtClean="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ตัวอย่าง</a:t>
            </a:r>
            <a:endParaRPr kumimoji="0" lang="en-US" sz="1400" b="1" i="0" u="none" strike="noStrike" kern="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884954" y="735676"/>
            <a:ext cx="3153400" cy="307777"/>
          </a:xfrm>
          <a:prstGeom prst="rect">
            <a:avLst/>
          </a:prstGeom>
          <a:noFill/>
          <a:ln w="19050">
            <a:no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h-TH" sz="1400" b="1" dirty="0" smtClean="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องค์ประกอบที่ </a:t>
            </a:r>
            <a:r>
              <a:rPr lang="en-US" sz="1400" b="1" dirty="0" smtClean="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4 Innovation Based</a:t>
            </a:r>
            <a:endParaRPr lang="en-US" sz="1400" b="1" dirty="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5272565" y="735676"/>
            <a:ext cx="3153400" cy="307777"/>
          </a:xfrm>
          <a:prstGeom prst="rect">
            <a:avLst/>
          </a:prstGeom>
          <a:noFill/>
          <a:ln w="19050">
            <a:no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th-TH" sz="1400" b="1" dirty="0" smtClean="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องค์ประกอบที่ </a:t>
            </a:r>
            <a:r>
              <a:rPr lang="en-US" sz="1400" b="1" dirty="0" smtClean="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rPr>
              <a:t>5 Potential Based</a:t>
            </a:r>
            <a:endParaRPr lang="en-US" sz="1400" b="1" dirty="0">
              <a:solidFill>
                <a:schemeClr val="tx1">
                  <a:lumMod val="85000"/>
                  <a:lumOff val="1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1" name="Rectangle 10"/>
          <p:cNvSpPr/>
          <p:nvPr/>
        </p:nvSpPr>
        <p:spPr>
          <a:xfrm>
            <a:off x="101786" y="48737"/>
            <a:ext cx="8537773" cy="646331"/>
          </a:xfrm>
          <a:prstGeom prst="rect">
            <a:avLst/>
          </a:prstGeom>
        </p:spPr>
        <p:txBody>
          <a:bodyPr wrap="square">
            <a:spAutoFit/>
          </a:bodyPr>
          <a:lstStyle/>
          <a:p>
            <a:pPr marL="342900" indent="-342900" eaLnBrk="0" fontAlgn="base" hangingPunct="0">
              <a:spcBef>
                <a:spcPct val="0"/>
              </a:spcBef>
              <a:spcAft>
                <a:spcPct val="0"/>
              </a:spcAft>
              <a:defRPr/>
            </a:pPr>
            <a:r>
              <a:rPr lang="en-US" sz="1800" b="1" kern="0" dirty="0" smtClean="0">
                <a:solidFill>
                  <a:sysClr val="windowText" lastClr="000000"/>
                </a:solidFill>
                <a:latin typeface="Tahoma" pitchFamily="34" charset="0"/>
                <a:ea typeface="Tahoma" pitchFamily="34" charset="0"/>
                <a:cs typeface="Tahoma" pitchFamily="34" charset="0"/>
              </a:rPr>
              <a:t>4. </a:t>
            </a:r>
            <a:r>
              <a:rPr lang="th-TH" sz="1800" b="1" kern="0" dirty="0" smtClean="0">
                <a:solidFill>
                  <a:sysClr val="windowText" lastClr="000000"/>
                </a:solidFill>
                <a:latin typeface="Tahoma" pitchFamily="34" charset="0"/>
                <a:ea typeface="Tahoma" pitchFamily="34" charset="0"/>
                <a:cs typeface="Tahoma" pitchFamily="34" charset="0"/>
              </a:rPr>
              <a:t>รายงานการประเมินผล</a:t>
            </a:r>
            <a:r>
              <a:rPr lang="th-TH" altLang="en-US" sz="1800" b="1" dirty="0" smtClean="0">
                <a:solidFill>
                  <a:prstClr val="black"/>
                </a:solidFill>
                <a:latin typeface="Tahoma" panose="020B0604030504040204" pitchFamily="34" charset="0"/>
                <a:cs typeface="Tahoma" panose="020B0604030504040204" pitchFamily="34" charset="0"/>
              </a:rPr>
              <a:t>ส่วน</a:t>
            </a:r>
            <a:r>
              <a:rPr lang="th-TH" altLang="en-US" sz="1800" b="1" dirty="0">
                <a:solidFill>
                  <a:prstClr val="black"/>
                </a:solidFill>
                <a:latin typeface="Tahoma" panose="020B0604030504040204" pitchFamily="34" charset="0"/>
                <a:cs typeface="Tahoma" panose="020B0604030504040204" pitchFamily="34" charset="0"/>
              </a:rPr>
              <a:t>ราชการและจังหวัดตามมาตรการปรับปรุงประสิทธิภาพ</a:t>
            </a:r>
            <a:r>
              <a:rPr lang="th-TH" altLang="en-US" sz="1800" b="1" dirty="0" smtClean="0">
                <a:solidFill>
                  <a:prstClr val="black"/>
                </a:solidFill>
                <a:latin typeface="Tahoma" panose="020B0604030504040204" pitchFamily="34" charset="0"/>
                <a:cs typeface="Tahoma" panose="020B0604030504040204" pitchFamily="34" charset="0"/>
              </a:rPr>
              <a:t>ฯ (ต่อ)</a:t>
            </a:r>
            <a:endParaRPr lang="en-US" altLang="th-TH" sz="1400" b="1" dirty="0">
              <a:solidFill>
                <a:srgbClr val="000000"/>
              </a:solidFill>
              <a:latin typeface="Tahoma" pitchFamily="34" charset="0"/>
              <a:cs typeface="Tahoma" pitchFamily="34" charset="0"/>
            </a:endParaRPr>
          </a:p>
        </p:txBody>
      </p:sp>
      <p:sp>
        <p:nvSpPr>
          <p:cNvPr id="2" name="Slide Number Placeholder 1"/>
          <p:cNvSpPr>
            <a:spLocks noGrp="1"/>
          </p:cNvSpPr>
          <p:nvPr>
            <p:ph type="sldNum" sz="quarter" idx="12"/>
          </p:nvPr>
        </p:nvSpPr>
        <p:spPr>
          <a:xfrm>
            <a:off x="6956674" y="6413254"/>
            <a:ext cx="2057400" cy="365125"/>
          </a:xfrm>
        </p:spPr>
        <p:txBody>
          <a:bodyPr/>
          <a:lstStyle/>
          <a:p>
            <a:pPr>
              <a:defRPr/>
            </a:pPr>
            <a:fld id="{78C4FC67-E36D-458E-BC27-A170CA27DBEB}" type="slidenum">
              <a:rPr lang="th-TH" altLang="th-TH" smtClean="0"/>
              <a:pPr>
                <a:defRPr/>
              </a:pPr>
              <a:t>24</a:t>
            </a:fld>
            <a:endParaRPr lang="th-TH" altLang="th-TH"/>
          </a:p>
        </p:txBody>
      </p:sp>
      <p:pic>
        <p:nvPicPr>
          <p:cNvPr id="12" name="Picture 11" descr="MOCUP3_editกระทรวงA6.jpg"/>
          <p:cNvPicPr>
            <a:picLocks noChangeAspect="1"/>
          </p:cNvPicPr>
          <p:nvPr/>
        </p:nvPicPr>
        <p:blipFill>
          <a:blip r:embed="rId3" cstate="print"/>
          <a:stretch>
            <a:fillRect/>
          </a:stretch>
        </p:blipFill>
        <p:spPr>
          <a:xfrm>
            <a:off x="4716016" y="1103536"/>
            <a:ext cx="4209168" cy="5612224"/>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5517288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4" name="Slide Number Placeholder 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nSpc>
                <a:spcPct val="100000"/>
              </a:lnSpc>
              <a:spcBef>
                <a:spcPct val="0"/>
              </a:spcBef>
              <a:buFontTx/>
              <a:buNone/>
            </a:pPr>
            <a:fld id="{22E48A11-5840-4841-A729-1F73ACF9BEF3}" type="slidenum">
              <a:rPr lang="th-TH" altLang="th-TH" sz="1000" smtClean="0">
                <a:solidFill>
                  <a:srgbClr val="898989"/>
                </a:solidFill>
                <a:latin typeface="Tahoma" panose="020B0604030504040204" pitchFamily="34" charset="0"/>
                <a:cs typeface="Tahoma" panose="020B0604030504040204" pitchFamily="34" charset="0"/>
              </a:rPr>
              <a:pPr>
                <a:lnSpc>
                  <a:spcPct val="100000"/>
                </a:lnSpc>
                <a:spcBef>
                  <a:spcPct val="0"/>
                </a:spcBef>
                <a:buFontTx/>
                <a:buNone/>
              </a:pPr>
              <a:t>25</a:t>
            </a:fld>
            <a:endParaRPr lang="th-TH" altLang="th-TH" sz="1000" smtClean="0">
              <a:solidFill>
                <a:srgbClr val="898989"/>
              </a:solidFill>
              <a:latin typeface="Tahoma" panose="020B0604030504040204" pitchFamily="34" charset="0"/>
              <a:cs typeface="Tahoma" panose="020B0604030504040204" pitchFamily="34" charset="0"/>
            </a:endParaRPr>
          </a:p>
        </p:txBody>
      </p:sp>
      <p:sp>
        <p:nvSpPr>
          <p:cNvPr id="7" name="Rectangle 6"/>
          <p:cNvSpPr/>
          <p:nvPr/>
        </p:nvSpPr>
        <p:spPr>
          <a:xfrm>
            <a:off x="10718969" y="4175369"/>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p:cNvGrpSpPr/>
          <p:nvPr/>
        </p:nvGrpSpPr>
        <p:grpSpPr>
          <a:xfrm>
            <a:off x="0" y="908720"/>
            <a:ext cx="9107489" cy="2600059"/>
            <a:chOff x="19382" y="1179371"/>
            <a:chExt cx="9107489" cy="2600059"/>
          </a:xfrm>
        </p:grpSpPr>
        <p:sp>
          <p:nvSpPr>
            <p:cNvPr id="11" name="Rectangle 10"/>
            <p:cNvSpPr/>
            <p:nvPr/>
          </p:nvSpPr>
          <p:spPr>
            <a:xfrm rot="16200000">
              <a:off x="3409918" y="-1937523"/>
              <a:ext cx="2326417" cy="9107489"/>
            </a:xfrm>
            <a:prstGeom prst="rect">
              <a:avLst/>
            </a:prstGeom>
            <a:gradFill flip="none" rotWithShape="1">
              <a:gsLst>
                <a:gs pos="100000">
                  <a:schemeClr val="bg2">
                    <a:lumMod val="75000"/>
                  </a:schemeClr>
                </a:gs>
                <a:gs pos="0">
                  <a:schemeClr val="accent2">
                    <a:lumMod val="5000"/>
                    <a:lumOff val="95000"/>
                    <a:alpha val="0"/>
                  </a:schemeClr>
                </a:gs>
                <a:gs pos="100000">
                  <a:schemeClr val="accent2">
                    <a:lumMod val="45000"/>
                    <a:lumOff val="55000"/>
                  </a:schemeClr>
                </a:gs>
                <a:gs pos="100000">
                  <a:schemeClr val="accent2">
                    <a:lumMod val="45000"/>
                    <a:lumOff val="55000"/>
                  </a:schemeClr>
                </a:gs>
                <a:gs pos="100000">
                  <a:schemeClr val="bg2">
                    <a:lumMod val="90000"/>
                  </a:scheme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latin typeface="Tahoma" pitchFamily="34" charset="0"/>
                <a:ea typeface="Tahoma" pitchFamily="34" charset="0"/>
                <a:cs typeface="Tahoma" pitchFamily="34" charset="0"/>
              </a:endParaRPr>
            </a:p>
          </p:txBody>
        </p:sp>
        <p:sp>
          <p:nvSpPr>
            <p:cNvPr id="12" name="TextBox 11"/>
            <p:cNvSpPr txBox="1"/>
            <p:nvPr/>
          </p:nvSpPr>
          <p:spPr>
            <a:xfrm flipH="1">
              <a:off x="1043607" y="2060848"/>
              <a:ext cx="7004158" cy="1323439"/>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271463" indent="-271463">
                <a:spcBef>
                  <a:spcPts val="600"/>
                </a:spcBef>
                <a:buFont typeface="Arial" panose="020B0604020202020204" pitchFamily="34" charset="0"/>
                <a:buChar char="•"/>
                <a:defRPr/>
              </a:pPr>
              <a:r>
                <a:rPr lang="th-TH" sz="1400" b="1" dirty="0">
                  <a:latin typeface="Tahoma" panose="020B0604030504040204" pitchFamily="34" charset="0"/>
                  <a:ea typeface="Tahoma" panose="020B0604030504040204" pitchFamily="34" charset="0"/>
                  <a:cs typeface="Tahoma" panose="020B0604030504040204" pitchFamily="34" charset="0"/>
                </a:rPr>
                <a:t>ส่วนราชการระดับกรมและกระทรวงซึ่งมีหัวหน้าส่วนราชการเป็นข้าราชการพล</a:t>
              </a:r>
              <a:r>
                <a:rPr lang="th-TH" sz="1400" b="1" dirty="0" smtClean="0">
                  <a:latin typeface="Tahoma" panose="020B0604030504040204" pitchFamily="34" charset="0"/>
                  <a:ea typeface="Tahoma" panose="020B0604030504040204" pitchFamily="34" charset="0"/>
                  <a:cs typeface="Tahoma" panose="020B0604030504040204" pitchFamily="34" charset="0"/>
                </a:rPr>
                <a:t>เรือน</a:t>
              </a:r>
              <a:r>
                <a:rPr lang="en-US" sz="1400" b="1" dirty="0" smtClean="0">
                  <a:latin typeface="Tahoma" panose="020B0604030504040204" pitchFamily="34" charset="0"/>
                  <a:ea typeface="Tahoma" panose="020B0604030504040204" pitchFamily="34" charset="0"/>
                  <a:cs typeface="Tahoma" panose="020B0604030504040204" pitchFamily="34" charset="0"/>
                </a:rPr>
                <a:t> </a:t>
              </a:r>
              <a:r>
                <a:rPr lang="th-TH" sz="1400" b="1" dirty="0" smtClean="0">
                  <a:latin typeface="Tahoma" panose="020B0604030504040204" pitchFamily="34" charset="0"/>
                  <a:ea typeface="Tahoma" panose="020B0604030504040204" pitchFamily="34" charset="0"/>
                  <a:cs typeface="Tahoma" panose="020B0604030504040204" pitchFamily="34" charset="0"/>
                </a:rPr>
                <a:t>จำนวน  </a:t>
              </a:r>
              <a:r>
                <a:rPr lang="en-US" sz="1400" b="1" dirty="0" smtClean="0">
                  <a:latin typeface="Tahoma" panose="020B0604030504040204" pitchFamily="34" charset="0"/>
                  <a:ea typeface="Tahoma" panose="020B0604030504040204" pitchFamily="34" charset="0"/>
                  <a:cs typeface="Tahoma" panose="020B0604030504040204" pitchFamily="34" charset="0"/>
                </a:rPr>
                <a:t>153 </a:t>
              </a:r>
              <a:r>
                <a:rPr lang="th-TH" sz="1400" b="1" dirty="0">
                  <a:latin typeface="Tahoma" panose="020B0604030504040204" pitchFamily="34" charset="0"/>
                  <a:ea typeface="Tahoma" panose="020B0604030504040204" pitchFamily="34" charset="0"/>
                  <a:cs typeface="Tahoma" panose="020B0604030504040204" pitchFamily="34" charset="0"/>
                </a:rPr>
                <a:t>ส่วน</a:t>
              </a:r>
              <a:r>
                <a:rPr lang="th-TH" sz="1400" b="1" dirty="0" smtClean="0">
                  <a:latin typeface="Tahoma" panose="020B0604030504040204" pitchFamily="34" charset="0"/>
                  <a:ea typeface="Tahoma" panose="020B0604030504040204" pitchFamily="34" charset="0"/>
                  <a:cs typeface="Tahoma" panose="020B0604030504040204" pitchFamily="34" charset="0"/>
                </a:rPr>
                <a:t>ราชการ</a:t>
              </a:r>
              <a:r>
                <a:rPr lang="en-US" sz="1400" b="1" dirty="0" smtClean="0">
                  <a:latin typeface="Tahoma" panose="020B0604030504040204" pitchFamily="34" charset="0"/>
                  <a:ea typeface="Tahoma" panose="020B0604030504040204" pitchFamily="34" charset="0"/>
                  <a:cs typeface="Tahoma" panose="020B0604030504040204" pitchFamily="34" charset="0"/>
                </a:rPr>
                <a:t> </a:t>
              </a:r>
              <a:r>
                <a:rPr lang="th-TH" sz="1400" b="1" dirty="0">
                  <a:latin typeface="Tahoma" panose="020B0604030504040204" pitchFamily="34" charset="0"/>
                  <a:ea typeface="Tahoma" panose="020B0604030504040204" pitchFamily="34" charset="0"/>
                  <a:cs typeface="Tahoma" panose="020B0604030504040204" pitchFamily="34" charset="0"/>
                </a:rPr>
                <a:t>(</a:t>
              </a:r>
              <a:r>
                <a:rPr lang="th-TH" sz="1400" b="1" dirty="0" smtClean="0">
                  <a:latin typeface="Tahoma" panose="020B0604030504040204" pitchFamily="34" charset="0"/>
                  <a:ea typeface="Tahoma" panose="020B0604030504040204" pitchFamily="34" charset="0"/>
                  <a:cs typeface="Tahoma" panose="020B0604030504040204" pitchFamily="34" charset="0"/>
                </a:rPr>
                <a:t>รวม</a:t>
              </a:r>
              <a:r>
                <a:rPr lang="th-TH" sz="1400" b="1" dirty="0">
                  <a:latin typeface="Tahoma" panose="020B0604030504040204" pitchFamily="34" charset="0"/>
                  <a:ea typeface="Tahoma" panose="020B0604030504040204" pitchFamily="34" charset="0"/>
                  <a:cs typeface="Tahoma" panose="020B0604030504040204" pitchFamily="34" charset="0"/>
                </a:rPr>
                <a:t>หน่วยงานลักษณะพิเศษที่ร่วมประเมิน ได้แก่ สำนักราชเลขาธิการและสำนัก</a:t>
              </a:r>
              <a:r>
                <a:rPr lang="th-TH" sz="1400" b="1" dirty="0" smtClean="0">
                  <a:latin typeface="Tahoma" panose="020B0604030504040204" pitchFamily="34" charset="0"/>
                  <a:ea typeface="Tahoma" panose="020B0604030504040204" pitchFamily="34" charset="0"/>
                  <a:cs typeface="Tahoma" panose="020B0604030504040204" pitchFamily="34" charset="0"/>
                </a:rPr>
                <a:t>พระราชวัง)</a:t>
              </a:r>
              <a:endParaRPr lang="en-US" sz="1400" b="1" dirty="0" smtClean="0">
                <a:latin typeface="Tahoma" panose="020B0604030504040204" pitchFamily="34" charset="0"/>
                <a:ea typeface="Tahoma" panose="020B0604030504040204" pitchFamily="34" charset="0"/>
                <a:cs typeface="Tahoma" panose="020B0604030504040204" pitchFamily="34" charset="0"/>
              </a:endParaRPr>
            </a:p>
            <a:p>
              <a:pPr marL="271463" indent="-271463">
                <a:spcBef>
                  <a:spcPts val="600"/>
                </a:spcBef>
                <a:tabLst>
                  <a:tab pos="444500" algn="l"/>
                </a:tabLst>
                <a:defRPr/>
              </a:pPr>
              <a:endParaRPr lang="th-TH" sz="1400" b="1" dirty="0">
                <a:latin typeface="Tahoma" panose="020B0604030504040204" pitchFamily="34" charset="0"/>
                <a:ea typeface="Tahoma" panose="020B0604030504040204" pitchFamily="34" charset="0"/>
                <a:cs typeface="Tahoma" panose="020B0604030504040204" pitchFamily="34" charset="0"/>
              </a:endParaRPr>
            </a:p>
            <a:p>
              <a:pPr marL="271463" indent="-271463">
                <a:spcBef>
                  <a:spcPts val="600"/>
                </a:spcBef>
                <a:buFont typeface="Arial" panose="020B0604020202020204" pitchFamily="34" charset="0"/>
                <a:buChar char="•"/>
                <a:defRPr/>
              </a:pPr>
              <a:r>
                <a:rPr lang="th-TH" sz="1400" b="1" dirty="0" smtClean="0">
                  <a:latin typeface="Tahoma" panose="020B0604030504040204" pitchFamily="34" charset="0"/>
                  <a:ea typeface="Tahoma" panose="020B0604030504040204" pitchFamily="34" charset="0"/>
                  <a:cs typeface="Tahoma" panose="020B0604030504040204" pitchFamily="34" charset="0"/>
                </a:rPr>
                <a:t>จังหวัด </a:t>
              </a:r>
              <a:r>
                <a:rPr lang="en-US" sz="1400" b="1" dirty="0">
                  <a:latin typeface="Tahoma" panose="020B0604030504040204" pitchFamily="34" charset="0"/>
                  <a:ea typeface="Tahoma" panose="020B0604030504040204" pitchFamily="34" charset="0"/>
                  <a:cs typeface="Tahoma" panose="020B0604030504040204" pitchFamily="34" charset="0"/>
                </a:rPr>
                <a:t>76 </a:t>
              </a:r>
              <a:r>
                <a:rPr lang="th-TH" sz="1400" b="1" dirty="0">
                  <a:latin typeface="Tahoma" panose="020B0604030504040204" pitchFamily="34" charset="0"/>
                  <a:ea typeface="Tahoma" panose="020B0604030504040204" pitchFamily="34" charset="0"/>
                  <a:cs typeface="Tahoma" panose="020B0604030504040204" pitchFamily="34" charset="0"/>
                </a:rPr>
                <a:t>จังหวัด</a:t>
              </a:r>
              <a:endParaRPr lang="en-US" sz="1400" b="1" dirty="0">
                <a:latin typeface="Tahoma" panose="020B0604030504040204" pitchFamily="34" charset="0"/>
                <a:ea typeface="Tahoma" panose="020B0604030504040204" pitchFamily="34" charset="0"/>
                <a:cs typeface="Tahoma" panose="020B0604030504040204" pitchFamily="34" charset="0"/>
              </a:endParaRPr>
            </a:p>
          </p:txBody>
        </p:sp>
        <p:sp>
          <p:nvSpPr>
            <p:cNvPr id="117765" name="TextBox 2"/>
            <p:cNvSpPr txBox="1">
              <a:spLocks noChangeArrowheads="1"/>
            </p:cNvSpPr>
            <p:nvPr/>
          </p:nvSpPr>
          <p:spPr bwMode="auto">
            <a:xfrm>
              <a:off x="334886" y="1179371"/>
              <a:ext cx="8655971" cy="646331"/>
            </a:xfrm>
            <a:prstGeom prst="rect">
              <a:avLst/>
            </a:prstGeom>
            <a:solidFill>
              <a:schemeClr val="bg1"/>
            </a:solidFill>
            <a:ln>
              <a:solidFill>
                <a:schemeClr val="tx1">
                  <a:lumMod val="75000"/>
                  <a:lumOff val="25000"/>
                </a:schemeClr>
              </a:solidFill>
            </a:ln>
            <a:extLst/>
          </p:spPr>
          <p:style>
            <a:lnRef idx="2">
              <a:schemeClr val="accent2"/>
            </a:lnRef>
            <a:fillRef idx="1">
              <a:schemeClr val="lt1"/>
            </a:fillRef>
            <a:effectRef idx="0">
              <a:schemeClr val="accent2"/>
            </a:effectRef>
            <a:fontRef idx="minor">
              <a:schemeClr val="dk1"/>
            </a:fontRef>
          </p:style>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cs typeface="Cordia New" panose="020B0304020202020204" pitchFamily="34" charset="-34"/>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cs typeface="Cordia New" panose="020B0304020202020204" pitchFamily="34" charset="-34"/>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cs typeface="Cordia New" panose="020B0304020202020204" pitchFamily="34" charset="-34"/>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cs typeface="Cordia New" panose="020B0304020202020204" pitchFamily="34" charset="-34"/>
                </a:defRPr>
              </a:lvl9pPr>
            </a:lstStyle>
            <a:p>
              <a:pPr algn="ctr">
                <a:lnSpc>
                  <a:spcPct val="100000"/>
                </a:lnSpc>
                <a:spcBef>
                  <a:spcPct val="0"/>
                </a:spcBef>
                <a:buNone/>
              </a:pPr>
              <a:r>
                <a:rPr lang="th-TH" altLang="en-US" sz="1800" b="1" dirty="0" smtClean="0">
                  <a:latin typeface="Tahoma" panose="020B0604030504040204" pitchFamily="34" charset="0"/>
                  <a:cs typeface="Tahoma" panose="020B0604030504040204" pitchFamily="34" charset="0"/>
                </a:rPr>
                <a:t>กลุ่มเป้าหมาย</a:t>
              </a:r>
              <a:r>
                <a:rPr lang="th-TH" sz="1800" b="1" kern="0" dirty="0" smtClean="0">
                  <a:latin typeface="Tahoma" pitchFamily="34" charset="0"/>
                  <a:ea typeface="Tahoma" pitchFamily="34" charset="0"/>
                  <a:cs typeface="Tahoma" pitchFamily="34" charset="0"/>
                </a:rPr>
                <a:t>ก</a:t>
              </a:r>
              <a:r>
                <a:rPr lang="th-TH" sz="1800" b="1" dirty="0" smtClean="0">
                  <a:latin typeface="Tahoma" panose="020B0604030504040204" pitchFamily="34" charset="0"/>
                  <a:ea typeface="Tahoma" panose="020B0604030504040204" pitchFamily="34" charset="0"/>
                  <a:cs typeface="Tahoma" panose="020B0604030504040204" pitchFamily="34" charset="0"/>
                </a:rPr>
                <a:t>ารประเมินส่วนราชการ</a:t>
              </a:r>
              <a:br>
                <a:rPr lang="th-TH" sz="1800" b="1" dirty="0" smtClean="0">
                  <a:latin typeface="Tahoma" panose="020B0604030504040204" pitchFamily="34" charset="0"/>
                  <a:ea typeface="Tahoma" panose="020B0604030504040204" pitchFamily="34" charset="0"/>
                  <a:cs typeface="Tahoma" panose="020B0604030504040204" pitchFamily="34" charset="0"/>
                </a:rPr>
              </a:br>
              <a:r>
                <a:rPr lang="th-TH" sz="1800" b="1" dirty="0" smtClean="0">
                  <a:latin typeface="Tahoma" panose="020B0604030504040204" pitchFamily="34" charset="0"/>
                  <a:ea typeface="Tahoma" panose="020B0604030504040204" pitchFamily="34" charset="0"/>
                  <a:cs typeface="Tahoma" panose="020B0604030504040204" pitchFamily="34" charset="0"/>
                </a:rPr>
                <a:t>ตาม</a:t>
              </a:r>
              <a:r>
                <a:rPr lang="th-TH" sz="1800" b="1" dirty="0">
                  <a:latin typeface="Tahoma" pitchFamily="34" charset="0"/>
                  <a:ea typeface="Tahoma" pitchFamily="34" charset="0"/>
                  <a:cs typeface="Tahoma" pitchFamily="34" charset="0"/>
                </a:rPr>
                <a:t>มาตรการปรับปรุง</a:t>
              </a:r>
              <a:r>
                <a:rPr lang="th-TH" sz="1800" b="1" dirty="0" smtClean="0">
                  <a:latin typeface="Tahoma" pitchFamily="34" charset="0"/>
                  <a:ea typeface="Tahoma" pitchFamily="34" charset="0"/>
                  <a:cs typeface="Tahoma" pitchFamily="34" charset="0"/>
                </a:rPr>
                <a:t>ประสิทธิภาพใน</a:t>
              </a:r>
              <a:r>
                <a:rPr lang="th-TH" sz="1800" b="1" dirty="0">
                  <a:latin typeface="Tahoma" pitchFamily="34" charset="0"/>
                  <a:ea typeface="Tahoma" pitchFamily="34" charset="0"/>
                  <a:cs typeface="Tahoma" pitchFamily="34" charset="0"/>
                </a:rPr>
                <a:t>การปฏิบัติ</a:t>
              </a:r>
              <a:r>
                <a:rPr lang="th-TH" sz="1800" b="1" dirty="0" smtClean="0">
                  <a:latin typeface="Tahoma" pitchFamily="34" charset="0"/>
                  <a:ea typeface="Tahoma" pitchFamily="34" charset="0"/>
                  <a:cs typeface="Tahoma" pitchFamily="34" charset="0"/>
                </a:rPr>
                <a:t>ราชการ</a:t>
              </a:r>
              <a:endParaRPr lang="en-US" sz="1800" b="1" dirty="0">
                <a:latin typeface="Tahoma" panose="020B0604030504040204" pitchFamily="34" charset="0"/>
                <a:ea typeface="Tahoma" panose="020B0604030504040204" pitchFamily="34" charset="0"/>
                <a:cs typeface="Tahoma" panose="020B0604030504040204" pitchFamily="34" charset="0"/>
              </a:endParaRPr>
            </a:p>
          </p:txBody>
        </p:sp>
      </p:grpSp>
      <p:sp>
        <p:nvSpPr>
          <p:cNvPr id="10" name="Rectangle 9"/>
          <p:cNvSpPr/>
          <p:nvPr/>
        </p:nvSpPr>
        <p:spPr>
          <a:xfrm>
            <a:off x="0" y="179348"/>
            <a:ext cx="8568952" cy="369332"/>
          </a:xfrm>
          <a:prstGeom prst="rect">
            <a:avLst/>
          </a:prstGeom>
        </p:spPr>
        <p:txBody>
          <a:bodyPr wrap="square">
            <a:spAutoFit/>
          </a:bodyPr>
          <a:lstStyle/>
          <a:p>
            <a:pPr marL="342900" indent="-161925" eaLnBrk="0" fontAlgn="base" hangingPunct="0">
              <a:spcBef>
                <a:spcPct val="0"/>
              </a:spcBef>
              <a:spcAft>
                <a:spcPct val="0"/>
              </a:spcAft>
              <a:defRPr/>
            </a:pPr>
            <a:r>
              <a:rPr lang="en-US" sz="1800" b="1" kern="0" dirty="0" smtClean="0">
                <a:solidFill>
                  <a:sysClr val="windowText" lastClr="000000"/>
                </a:solidFill>
                <a:latin typeface="Tahoma" pitchFamily="34" charset="0"/>
                <a:ea typeface="Tahoma" pitchFamily="34" charset="0"/>
                <a:cs typeface="Tahoma" pitchFamily="34" charset="0"/>
              </a:rPr>
              <a:t>5. </a:t>
            </a:r>
            <a:r>
              <a:rPr lang="th-TH" sz="1800" b="1" kern="0" dirty="0" smtClean="0">
                <a:solidFill>
                  <a:sysClr val="windowText" lastClr="000000"/>
                </a:solidFill>
                <a:latin typeface="Tahoma" pitchFamily="34" charset="0"/>
                <a:ea typeface="Tahoma" pitchFamily="34" charset="0"/>
                <a:cs typeface="Tahoma" pitchFamily="34" charset="0"/>
              </a:rPr>
              <a:t>กลุ่มเป้าหมาย</a:t>
            </a:r>
            <a:endParaRPr lang="en-US" sz="1200" dirty="0"/>
          </a:p>
        </p:txBody>
      </p:sp>
      <p:sp>
        <p:nvSpPr>
          <p:cNvPr id="3" name="Rectangle 2"/>
          <p:cNvSpPr/>
          <p:nvPr/>
        </p:nvSpPr>
        <p:spPr>
          <a:xfrm>
            <a:off x="764218" y="4240067"/>
            <a:ext cx="7804734" cy="1384995"/>
          </a:xfrm>
          <a:prstGeom prst="rect">
            <a:avLst/>
          </a:prstGeom>
        </p:spPr>
        <p:txBody>
          <a:bodyPr wrap="square">
            <a:spAutoFit/>
          </a:bodyPr>
          <a:lstStyle/>
          <a:p>
            <a:pPr>
              <a:spcBef>
                <a:spcPts val="300"/>
              </a:spcBef>
              <a:spcAft>
                <a:spcPts val="0"/>
              </a:spcAft>
              <a:tabLst>
                <a:tab pos="457200" algn="l"/>
                <a:tab pos="900430" algn="l"/>
              </a:tabLst>
            </a:pP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ส่วน</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ราชการในสังกัดกระทรวงกลาโหม สำนักงานตำรวจแห่งชาติ และ กอ.รมน. ให้</a:t>
            </a: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นำแนว</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ทางการประเมินตาม ม.</a:t>
            </a:r>
            <a:r>
              <a:rPr lang="en-US" sz="1400" dirty="0">
                <a:solidFill>
                  <a:srgbClr val="000000"/>
                </a:solidFill>
                <a:latin typeface="Tahoma" panose="020B0604030504040204" pitchFamily="34" charset="0"/>
                <a:ea typeface="Tahoma" panose="020B0604030504040204" pitchFamily="34" charset="0"/>
                <a:cs typeface="Tahoma" panose="020B0604030504040204" pitchFamily="34" charset="0"/>
              </a:rPr>
              <a:t>44 </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ไปประยุกต์ใช้ และส่งผลการประเมินให้สำนักงาน ก.พ.ร. เพื่อ</a:t>
            </a: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รายงานต่อ</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นายกรัฐมนตรีพร้อมกับส่วนราชการอื่น โดยให้สำนักงาน ก.พ.ร.ให้การสนับสนุนทางวิชาการ </a:t>
            </a: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สำหรับ</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การ</a:t>
            </a: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ประเมินสถาบันอุดมศึกษา</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ของรัฐให้ใช้ระบบการประเมินของ สกอ. ทดแทนการใช้ระบบประเมินตามคำรับรองการปฏิบัติราชการ โดย สกอ. เป็นหน่วยงานรับผิดชอบ ซึ่งเป็นตามมติของก.พ.ร. ในการประชุมครั้งที่ </a:t>
            </a:r>
            <a:r>
              <a:rPr lang="en-US" sz="1400" dirty="0">
                <a:solidFill>
                  <a:srgbClr val="000000"/>
                </a:solidFill>
                <a:latin typeface="Tahoma" panose="020B0604030504040204" pitchFamily="34" charset="0"/>
                <a:ea typeface="Tahoma" panose="020B0604030504040204" pitchFamily="34" charset="0"/>
                <a:cs typeface="Tahoma" panose="020B0604030504040204" pitchFamily="34" charset="0"/>
              </a:rPr>
              <a:t>4/2559 </a:t>
            </a:r>
            <a:r>
              <a:rPr lang="th-TH" sz="1400" dirty="0" smtClean="0">
                <a:solidFill>
                  <a:srgbClr val="000000"/>
                </a:solidFill>
                <a:latin typeface="Tahoma" panose="020B0604030504040204" pitchFamily="34" charset="0"/>
                <a:ea typeface="Tahoma" panose="020B0604030504040204" pitchFamily="34" charset="0"/>
                <a:cs typeface="Tahoma" panose="020B0604030504040204" pitchFamily="34" charset="0"/>
              </a:rPr>
              <a:t>เมื่อ</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วันที่ </a:t>
            </a:r>
            <a:r>
              <a:rPr lang="en-US" sz="1400" dirty="0">
                <a:solidFill>
                  <a:srgbClr val="000000"/>
                </a:solidFill>
                <a:latin typeface="Tahoma" panose="020B0604030504040204" pitchFamily="34" charset="0"/>
                <a:ea typeface="Tahoma" panose="020B0604030504040204" pitchFamily="34" charset="0"/>
                <a:cs typeface="Tahoma" panose="020B0604030504040204" pitchFamily="34" charset="0"/>
              </a:rPr>
              <a:t>25</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 ตุลาคม </a:t>
            </a:r>
            <a:r>
              <a:rPr lang="en-US" sz="1400" dirty="0">
                <a:solidFill>
                  <a:srgbClr val="000000"/>
                </a:solidFill>
                <a:latin typeface="Tahoma" panose="020B0604030504040204" pitchFamily="34" charset="0"/>
                <a:ea typeface="Tahoma" panose="020B0604030504040204" pitchFamily="34" charset="0"/>
                <a:cs typeface="Tahoma" panose="020B0604030504040204" pitchFamily="34" charset="0"/>
              </a:rPr>
              <a:t>2559 </a:t>
            </a:r>
            <a:endParaRPr lang="en-US" sz="1400"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449950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ผลการค้นหารูปภาพสำหรับ โลโก้ สํานักงบประมาณ">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67122" y="1714829"/>
            <a:ext cx="958340" cy="958341"/>
          </a:xfrm>
          <a:prstGeom prst="rect">
            <a:avLst/>
          </a:prstGeom>
          <a:noFill/>
          <a:extLst>
            <a:ext uri="{909E8E84-426E-40DD-AFC4-6F175D3DCCD1}">
              <a14:hiddenFill xmlns:a14="http://schemas.microsoft.com/office/drawing/2010/main">
                <a:solidFill>
                  <a:srgbClr val="FFFFFF"/>
                </a:solidFill>
              </a14:hiddenFill>
            </a:ext>
          </a:extLst>
        </p:spPr>
      </p:pic>
      <p:sp>
        <p:nvSpPr>
          <p:cNvPr id="68" name="Slide Number Placeholder 3"/>
          <p:cNvSpPr>
            <a:spLocks noGrp="1"/>
          </p:cNvSpPr>
          <p:nvPr>
            <p:ph type="sldNum" sz="quarter" idx="12"/>
          </p:nvPr>
        </p:nvSpPr>
        <p:spPr>
          <a:xfrm>
            <a:off x="7009292" y="6520259"/>
            <a:ext cx="2133600" cy="365125"/>
          </a:xfrm>
        </p:spPr>
        <p:txBody>
          <a:bodyPr/>
          <a:lstStyle/>
          <a:p>
            <a:fld id="{E867AD2F-52E1-490E-B305-7D8740E07F76}" type="slidenum">
              <a:rPr lang="th-TH" smtClean="0">
                <a:latin typeface="Tahoma" pitchFamily="34" charset="0"/>
                <a:ea typeface="Tahoma" pitchFamily="34" charset="0"/>
                <a:cs typeface="Tahoma" pitchFamily="34" charset="0"/>
              </a:rPr>
              <a:pPr/>
              <a:t>26</a:t>
            </a:fld>
            <a:endParaRPr lang="th-TH" dirty="0">
              <a:latin typeface="Tahoma" pitchFamily="34" charset="0"/>
              <a:ea typeface="Tahoma" pitchFamily="34" charset="0"/>
              <a:cs typeface="Tahoma" pitchFamily="34" charset="0"/>
            </a:endParaRPr>
          </a:p>
        </p:txBody>
      </p:sp>
      <p:sp>
        <p:nvSpPr>
          <p:cNvPr id="66" name="TextBox 65"/>
          <p:cNvSpPr txBox="1"/>
          <p:nvPr/>
        </p:nvSpPr>
        <p:spPr>
          <a:xfrm>
            <a:off x="141334" y="138840"/>
            <a:ext cx="9073008" cy="369332"/>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6. </a:t>
            </a:r>
            <a:r>
              <a:rPr lang="th-TH" sz="1800" b="1" dirty="0" smtClean="0">
                <a:solidFill>
                  <a:prstClr val="black"/>
                </a:solidFill>
                <a:latin typeface="Tahoma" pitchFamily="34" charset="0"/>
                <a:cs typeface="Tahoma" pitchFamily="34" charset="0"/>
              </a:rPr>
              <a:t>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ของหน่วยงานกลางตามยุทธศาสตร์ชาติและแผนฯ </a:t>
            </a:r>
            <a:r>
              <a:rPr lang="en-US" sz="1800" b="1" dirty="0" smtClean="0">
                <a:solidFill>
                  <a:prstClr val="black"/>
                </a:solidFill>
                <a:latin typeface="Tahoma" pitchFamily="34" charset="0"/>
                <a:cs typeface="Tahoma" pitchFamily="34" charset="0"/>
              </a:rPr>
              <a:t>12</a:t>
            </a:r>
            <a:endParaRPr lang="en-US" altLang="th-TH" sz="1800" b="1" dirty="0">
              <a:solidFill>
                <a:srgbClr val="000000"/>
              </a:solidFill>
              <a:latin typeface="Tahoma" pitchFamily="34" charset="0"/>
              <a:cs typeface="Tahoma" pitchFamily="34" charset="0"/>
            </a:endParaRPr>
          </a:p>
        </p:txBody>
      </p:sp>
      <p:sp>
        <p:nvSpPr>
          <p:cNvPr id="4" name="Rectangle 3"/>
          <p:cNvSpPr/>
          <p:nvPr/>
        </p:nvSpPr>
        <p:spPr>
          <a:xfrm>
            <a:off x="6300192" y="3520456"/>
            <a:ext cx="2670720" cy="1754326"/>
          </a:xfrm>
          <a:prstGeom prst="rect">
            <a:avLst/>
          </a:prstGeom>
        </p:spPr>
        <p:txBody>
          <a:bodyPr wrap="square">
            <a:spAutoFit/>
          </a:bodyPr>
          <a:lstStyle/>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ยุทธศาสตร์ด้านความมั่นคง</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ยุทธศาสตร์ด้านการสร้างความสามารถในการแข่งขันของประเทศ</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ยุทธศาสตร์ด้านการพัฒนาและเสริมสร้างศักยภาพคน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ยุทธศาสตร์ด้านการแก้ไขปัญหาความยากจน ลดความเหลื่อมล้ำ และสร้างการเติบโตจากภายใน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ยุทธศาสตร์ด้านการจัดการน้ำและสร้างการเติบโตบนคุณภาพชีวิตที่เป็นมิตรกับสิ่งแวดล้อมอย่างยั่งยืน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ยุทธศาสตร์ด้านการปรับสมดุลและพัฒนาระบบการบริหารจัดการภาครัฐ</a:t>
            </a:r>
          </a:p>
        </p:txBody>
      </p:sp>
      <p:pic>
        <p:nvPicPr>
          <p:cNvPr id="2054" name="Picture 6"/>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49718" t="22932" r="35529" b="36627"/>
          <a:stretch/>
        </p:blipFill>
        <p:spPr bwMode="auto">
          <a:xfrm>
            <a:off x="6344904" y="2365583"/>
            <a:ext cx="709004" cy="10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TextBox 14"/>
          <p:cNvSpPr txBox="1"/>
          <p:nvPr/>
        </p:nvSpPr>
        <p:spPr>
          <a:xfrm>
            <a:off x="7137053" y="3155540"/>
            <a:ext cx="1921050" cy="276999"/>
          </a:xfrm>
          <a:prstGeom prst="rect">
            <a:avLst/>
          </a:prstGeom>
          <a:noFill/>
        </p:spPr>
        <p:txBody>
          <a:bodyPr wrap="square" rtlCol="0">
            <a:spAutoFit/>
          </a:bodyPr>
          <a:lstStyle/>
          <a:p>
            <a:r>
              <a:rPr lang="en-US" sz="1200" dirty="0">
                <a:latin typeface="Tahoma" pitchFamily="34" charset="0"/>
                <a:ea typeface="Tahoma" pitchFamily="34" charset="0"/>
                <a:cs typeface="Tahoma" pitchFamily="34" charset="0"/>
              </a:rPr>
              <a:t>6</a:t>
            </a:r>
            <a:r>
              <a:rPr lang="en-US" sz="1200" dirty="0" smtClean="0">
                <a:latin typeface="Tahoma" pitchFamily="34" charset="0"/>
                <a:ea typeface="Tahoma" pitchFamily="34" charset="0"/>
                <a:cs typeface="Tahoma" pitchFamily="34" charset="0"/>
              </a:rPr>
              <a:t> </a:t>
            </a:r>
            <a:r>
              <a:rPr lang="th-TH" sz="1200" dirty="0" smtClean="0">
                <a:latin typeface="Tahoma" pitchFamily="34" charset="0"/>
                <a:ea typeface="Tahoma" pitchFamily="34" charset="0"/>
                <a:cs typeface="Tahoma" pitchFamily="34" charset="0"/>
              </a:rPr>
              <a:t>ยุทธศาสตร์</a:t>
            </a:r>
            <a:endParaRPr lang="th-TH" sz="1200" dirty="0">
              <a:latin typeface="Tahoma" pitchFamily="34" charset="0"/>
              <a:ea typeface="Tahoma" pitchFamily="34" charset="0"/>
              <a:cs typeface="Tahoma" pitchFamily="34" charset="0"/>
            </a:endParaRPr>
          </a:p>
        </p:txBody>
      </p:sp>
      <p:sp>
        <p:nvSpPr>
          <p:cNvPr id="16" name="TextBox 15"/>
          <p:cNvSpPr txBox="1"/>
          <p:nvPr/>
        </p:nvSpPr>
        <p:spPr>
          <a:xfrm>
            <a:off x="7137053" y="2868777"/>
            <a:ext cx="2006947" cy="276999"/>
          </a:xfrm>
          <a:prstGeom prst="rect">
            <a:avLst/>
          </a:prstGeom>
          <a:noFill/>
        </p:spPr>
        <p:txBody>
          <a:bodyPr wrap="square" rtlCol="0">
            <a:spAutoFit/>
          </a:bodyPr>
          <a:lstStyle/>
          <a:p>
            <a:r>
              <a:rPr lang="th-TH" sz="1200" b="1" dirty="0" smtClean="0">
                <a:latin typeface="Tahoma" pitchFamily="34" charset="0"/>
                <a:ea typeface="Tahoma" pitchFamily="34" charset="0"/>
                <a:cs typeface="Tahoma" pitchFamily="34" charset="0"/>
              </a:rPr>
              <a:t>ยุทธศาสตร์จัดสรร ปี</a:t>
            </a:r>
            <a:r>
              <a:rPr lang="en-US" sz="1200" b="1" dirty="0" smtClean="0">
                <a:latin typeface="Tahoma" pitchFamily="34" charset="0"/>
                <a:ea typeface="Tahoma" pitchFamily="34" charset="0"/>
                <a:cs typeface="Tahoma" pitchFamily="34" charset="0"/>
              </a:rPr>
              <a:t> 60</a:t>
            </a:r>
            <a:endParaRPr lang="th-TH" sz="1200" b="1" dirty="0">
              <a:latin typeface="Tahoma" pitchFamily="34" charset="0"/>
              <a:ea typeface="Tahoma" pitchFamily="34" charset="0"/>
              <a:cs typeface="Tahoma" pitchFamily="34" charset="0"/>
            </a:endParaRPr>
          </a:p>
        </p:txBody>
      </p:sp>
      <p:sp>
        <p:nvSpPr>
          <p:cNvPr id="9" name="Rectangle 8"/>
          <p:cNvSpPr/>
          <p:nvPr/>
        </p:nvSpPr>
        <p:spPr>
          <a:xfrm>
            <a:off x="6372524" y="5637007"/>
            <a:ext cx="2585141" cy="276999"/>
          </a:xfrm>
          <a:prstGeom prst="rect">
            <a:avLst/>
          </a:prstGeom>
          <a:noFill/>
        </p:spPr>
        <p:txBody>
          <a:bodyPr wrap="square">
            <a:spAutoFit/>
          </a:bodyPr>
          <a:lstStyle/>
          <a:p>
            <a:pPr algn="ctr"/>
            <a:r>
              <a:rPr lang="th-TH" sz="1200" b="1" dirty="0" smtClean="0">
                <a:latin typeface="Tahoma" pitchFamily="34" charset="0"/>
                <a:ea typeface="Tahoma" pitchFamily="34" charset="0"/>
                <a:cs typeface="Tahoma" pitchFamily="34" charset="0"/>
              </a:rPr>
              <a:t> </a:t>
            </a:r>
            <a:r>
              <a:rPr lang="th-TH" sz="1200" b="1" dirty="0">
                <a:latin typeface="Tahoma" pitchFamily="34" charset="0"/>
                <a:ea typeface="Tahoma" pitchFamily="34" charset="0"/>
                <a:cs typeface="Tahoma" pitchFamily="34" charset="0"/>
              </a:rPr>
              <a:t>25 แผนบูรณา</a:t>
            </a:r>
            <a:r>
              <a:rPr lang="th-TH" sz="1200" b="1" dirty="0" smtClean="0">
                <a:latin typeface="Tahoma" pitchFamily="34" charset="0"/>
                <a:ea typeface="Tahoma" pitchFamily="34" charset="0"/>
                <a:cs typeface="Tahoma" pitchFamily="34" charset="0"/>
              </a:rPr>
              <a:t>การเชิงยุทธศาสตร์ </a:t>
            </a:r>
            <a:endParaRPr lang="th-TH" sz="1200" b="1" dirty="0">
              <a:latin typeface="Tahoma" pitchFamily="34" charset="0"/>
              <a:ea typeface="Tahoma" pitchFamily="34" charset="0"/>
              <a:cs typeface="Tahoma" pitchFamily="34" charset="0"/>
            </a:endParaRPr>
          </a:p>
        </p:txBody>
      </p:sp>
      <p:sp>
        <p:nvSpPr>
          <p:cNvPr id="11" name="TextBox 10"/>
          <p:cNvSpPr txBox="1"/>
          <p:nvPr/>
        </p:nvSpPr>
        <p:spPr>
          <a:xfrm>
            <a:off x="7065763" y="5222565"/>
            <a:ext cx="1228065" cy="523220"/>
          </a:xfrm>
          <a:prstGeom prst="rect">
            <a:avLst/>
          </a:prstGeom>
          <a:noFill/>
        </p:spPr>
        <p:txBody>
          <a:bodyPr wrap="square" rtlCol="0">
            <a:spAutoFit/>
          </a:bodyPr>
          <a:lstStyle/>
          <a:p>
            <a:pPr algn="ctr"/>
            <a:r>
              <a:rPr lang="th-TH" dirty="0" smtClean="0">
                <a:solidFill>
                  <a:schemeClr val="tx2">
                    <a:lumMod val="60000"/>
                    <a:lumOff val="40000"/>
                  </a:schemeClr>
                </a:solidFill>
                <a:sym typeface="Wingdings 2"/>
              </a:rPr>
              <a:t></a:t>
            </a:r>
            <a:endParaRPr lang="th-TH" dirty="0">
              <a:solidFill>
                <a:schemeClr val="tx2">
                  <a:lumMod val="60000"/>
                  <a:lumOff val="40000"/>
                </a:schemeClr>
              </a:solidFill>
            </a:endParaRPr>
          </a:p>
        </p:txBody>
      </p:sp>
      <p:sp>
        <p:nvSpPr>
          <p:cNvPr id="20" name="Rectangle 19"/>
          <p:cNvSpPr/>
          <p:nvPr/>
        </p:nvSpPr>
        <p:spPr>
          <a:xfrm>
            <a:off x="3337837" y="4021314"/>
            <a:ext cx="2626197" cy="307777"/>
          </a:xfrm>
          <a:prstGeom prst="rect">
            <a:avLst/>
          </a:prstGeom>
          <a:solidFill>
            <a:srgbClr val="F5F5F5"/>
          </a:solidFill>
        </p:spPr>
        <p:txBody>
          <a:bodyPr wrap="square">
            <a:spAutoFit/>
          </a:bodyPr>
          <a:lstStyle/>
          <a:p>
            <a:pPr algn="ctr"/>
            <a:r>
              <a:rPr lang="th-TH" sz="1400" b="1" dirty="0">
                <a:solidFill>
                  <a:sysClr val="windowText" lastClr="000000"/>
                </a:solidFill>
                <a:latin typeface="Tahoma" pitchFamily="34" charset="0"/>
                <a:ea typeface="Tahoma" pitchFamily="34" charset="0"/>
                <a:cs typeface="Tahoma" pitchFamily="34" charset="0"/>
              </a:rPr>
              <a:t>คำรับรองการปฏิบัติราชการ</a:t>
            </a:r>
          </a:p>
        </p:txBody>
      </p:sp>
      <p:sp>
        <p:nvSpPr>
          <p:cNvPr id="21" name="Rectangle 20"/>
          <p:cNvSpPr/>
          <p:nvPr/>
        </p:nvSpPr>
        <p:spPr>
          <a:xfrm>
            <a:off x="3321010" y="4761402"/>
            <a:ext cx="2643024" cy="954107"/>
          </a:xfrm>
          <a:prstGeom prst="rect">
            <a:avLst/>
          </a:prstGeom>
          <a:solidFill>
            <a:srgbClr val="F5F5F5"/>
          </a:solidFill>
        </p:spPr>
        <p:txBody>
          <a:bodyPr wrap="square">
            <a:spAutoFit/>
          </a:bodyPr>
          <a:lstStyle/>
          <a:p>
            <a:pPr algn="ctr"/>
            <a:r>
              <a:rPr lang="th-TH" sz="1400" b="1" dirty="0">
                <a:latin typeface="Tahoma" pitchFamily="34" charset="0"/>
                <a:ea typeface="Tahoma" pitchFamily="34" charset="0"/>
                <a:cs typeface="Tahoma" pitchFamily="34" charset="0"/>
              </a:rPr>
              <a:t>แบบประเมินส่วนราชการตามมาตรการปรับปรุง</a:t>
            </a:r>
            <a:r>
              <a:rPr lang="th-TH" sz="1400" b="1" dirty="0" smtClean="0">
                <a:latin typeface="Tahoma" pitchFamily="34" charset="0"/>
                <a:ea typeface="Tahoma" pitchFamily="34" charset="0"/>
                <a:cs typeface="Tahoma" pitchFamily="34" charset="0"/>
              </a:rPr>
              <a:t>ประสิทธิภาพใน</a:t>
            </a:r>
            <a:r>
              <a:rPr lang="th-TH" sz="1400" b="1" dirty="0">
                <a:latin typeface="Tahoma" pitchFamily="34" charset="0"/>
                <a:ea typeface="Tahoma" pitchFamily="34" charset="0"/>
                <a:cs typeface="Tahoma" pitchFamily="34" charset="0"/>
              </a:rPr>
              <a:t>การปฏิบัติ</a:t>
            </a:r>
            <a:r>
              <a:rPr lang="th-TH" sz="1400" b="1" dirty="0" smtClean="0">
                <a:latin typeface="Tahoma" pitchFamily="34" charset="0"/>
                <a:ea typeface="Tahoma" pitchFamily="34" charset="0"/>
                <a:cs typeface="Tahoma" pitchFamily="34" charset="0"/>
              </a:rPr>
              <a:t>ราชการ</a:t>
            </a:r>
          </a:p>
          <a:p>
            <a:pPr algn="ctr"/>
            <a:r>
              <a:rPr lang="th-TH" sz="1400" b="1" dirty="0" smtClean="0">
                <a:latin typeface="Tahoma" pitchFamily="34" charset="0"/>
                <a:ea typeface="Tahoma" pitchFamily="34" charset="0"/>
                <a:cs typeface="Tahoma" pitchFamily="34" charset="0"/>
              </a:rPr>
              <a:t>(มาตรา </a:t>
            </a:r>
            <a:r>
              <a:rPr lang="en-US" sz="1400" b="1" dirty="0" smtClean="0">
                <a:latin typeface="Tahoma" pitchFamily="34" charset="0"/>
                <a:ea typeface="Tahoma" pitchFamily="34" charset="0"/>
                <a:cs typeface="Tahoma" pitchFamily="34" charset="0"/>
              </a:rPr>
              <a:t>44)</a:t>
            </a:r>
            <a:endParaRPr lang="th-TH" sz="1400" b="1" dirty="0">
              <a:latin typeface="Tahoma" pitchFamily="34" charset="0"/>
              <a:ea typeface="Tahoma" pitchFamily="34" charset="0"/>
              <a:cs typeface="Tahoma" pitchFamily="34" charset="0"/>
            </a:endParaRPr>
          </a:p>
        </p:txBody>
      </p:sp>
      <p:sp>
        <p:nvSpPr>
          <p:cNvPr id="12" name="Down Arrow 11"/>
          <p:cNvSpPr/>
          <p:nvPr/>
        </p:nvSpPr>
        <p:spPr>
          <a:xfrm>
            <a:off x="4294211" y="4390935"/>
            <a:ext cx="556441" cy="317747"/>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3" name="Rounded Rectangle 22"/>
          <p:cNvSpPr/>
          <p:nvPr/>
        </p:nvSpPr>
        <p:spPr bwMode="gray">
          <a:xfrm>
            <a:off x="64822" y="6394344"/>
            <a:ext cx="9043682" cy="461013"/>
          </a:xfrm>
          <a:prstGeom prst="roundRect">
            <a:avLst>
              <a:gd name="adj" fmla="val 8980"/>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kumimoji="0" lang="en-US" sz="1100" b="0" i="0" u="none" strike="noStrike" kern="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25" name="Rounded Rectangle 24"/>
          <p:cNvSpPr/>
          <p:nvPr/>
        </p:nvSpPr>
        <p:spPr bwMode="gray">
          <a:xfrm>
            <a:off x="6300192" y="3492794"/>
            <a:ext cx="2670720" cy="1766222"/>
          </a:xfrm>
          <a:prstGeom prst="roundRect">
            <a:avLst>
              <a:gd name="adj" fmla="val 8980"/>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kumimoji="0" lang="en-US" sz="1100" b="0" i="0" u="none" strike="noStrike" kern="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26" name="Rounded Rectangle 25"/>
          <p:cNvSpPr/>
          <p:nvPr/>
        </p:nvSpPr>
        <p:spPr bwMode="gray">
          <a:xfrm>
            <a:off x="6300192" y="5589709"/>
            <a:ext cx="2670720" cy="356138"/>
          </a:xfrm>
          <a:prstGeom prst="roundRect">
            <a:avLst>
              <a:gd name="adj" fmla="val 8980"/>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kumimoji="0" lang="en-US" sz="1100" b="0" i="0" u="none" strike="noStrike" kern="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pic>
        <p:nvPicPr>
          <p:cNvPr id="2050" name="Picture 2" descr="ผลการค้นหารูปภาพสำหรับ โลโก้ สภาพัฒน์">
            <a:hlinkClick r:id="rId6"/>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13433" y="1748419"/>
            <a:ext cx="1129180" cy="816485"/>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35139" t="10276" r="32762" b="6251"/>
          <a:stretch/>
        </p:blipFill>
        <p:spPr bwMode="auto">
          <a:xfrm>
            <a:off x="205337" y="2317122"/>
            <a:ext cx="747359" cy="1092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27811" y="3457631"/>
            <a:ext cx="2818124" cy="2723823"/>
          </a:xfrm>
          <a:prstGeom prst="rect">
            <a:avLst/>
          </a:prstGeom>
        </p:spPr>
        <p:txBody>
          <a:bodyPr wrap="square">
            <a:spAutoFit/>
          </a:bodyPr>
          <a:lstStyle/>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ยุทธศาสตร์การเสริมสร้างและพัฒนาศักยภาพทุนมนุษย์</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ยุทธศาสตร์การสร้างความเป็นธรรมลดความเหลื่อมล้ำในสังคม</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ยุทธศาสตร์การสร้างความเข้มแข็งทางเศรษฐกิจและแข่งขันได้อย่างยั่งยืน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ยุทธศาสตร์การเติบโตที่เป็นมิตรกับสิ่งแวดล้อมเพื่อการพัฒนาอย่างยั่งยืน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ยุทธศาสตร์การเสริมสร้างความมั่นคงแห่งชาติเพื่อการพัฒนาประเทศสู่ความมั่งคั่งและยั่งยืน</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ยุทธศาสตร์การบริหารจัดการในภาครัฐ การป้องกันการทุจริตประพฤติมิชอบและธรรมาภิบาลในสังคมไทย</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ยุทธศาสตร์การพัฒนาโครงสร้างพื้นฐานและระบบโลจิสติกส์</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ยุทธศาสตร์การพัฒนาวิทยาศาสตร์ เทคโนโลยี วิจัย และนวัตกรรม</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ยุทธศาสตร์การพัฒนาภาค เมือง และพื้นที่เศรษฐกิจ</a:t>
            </a:r>
          </a:p>
          <a:p>
            <a:pPr marL="180975" indent="-180975">
              <a:buFont typeface="+mj-lt"/>
              <a:buAutoNum type="arabicPeriod"/>
              <a:defRPr/>
            </a:pPr>
            <a:r>
              <a:rPr lang="th-TH" sz="900" dirty="0">
                <a:latin typeface="Tahoma" pitchFamily="34" charset="0"/>
                <a:ea typeface="Tahoma" pitchFamily="34" charset="0"/>
                <a:cs typeface="Tahoma" pitchFamily="34" charset="0"/>
              </a:rPr>
              <a:t>ยุทธศาสตร์ความร่วมมือระหว่างประเทศเพื่อการพัฒนา</a:t>
            </a:r>
          </a:p>
        </p:txBody>
      </p:sp>
      <p:sp>
        <p:nvSpPr>
          <p:cNvPr id="7" name="TextBox 6"/>
          <p:cNvSpPr txBox="1"/>
          <p:nvPr/>
        </p:nvSpPr>
        <p:spPr>
          <a:xfrm>
            <a:off x="952696" y="2606895"/>
            <a:ext cx="2006947" cy="646331"/>
          </a:xfrm>
          <a:prstGeom prst="rect">
            <a:avLst/>
          </a:prstGeom>
          <a:noFill/>
        </p:spPr>
        <p:txBody>
          <a:bodyPr wrap="square" rtlCol="0">
            <a:spAutoFit/>
          </a:bodyPr>
          <a:lstStyle/>
          <a:p>
            <a:r>
              <a:rPr lang="th-TH" sz="1200" b="1" dirty="0" smtClean="0">
                <a:latin typeface="Tahoma" pitchFamily="34" charset="0"/>
                <a:ea typeface="Tahoma" pitchFamily="34" charset="0"/>
                <a:cs typeface="Tahoma" pitchFamily="34" charset="0"/>
              </a:rPr>
              <a:t>แผนพัฒนาเศรษฐกิจและสังคมแห่งชาติ ฉบับที่ </a:t>
            </a:r>
            <a:r>
              <a:rPr lang="en-US" sz="1200" b="1" dirty="0" smtClean="0">
                <a:latin typeface="Tahoma" pitchFamily="34" charset="0"/>
                <a:ea typeface="Tahoma" pitchFamily="34" charset="0"/>
                <a:cs typeface="Tahoma" pitchFamily="34" charset="0"/>
              </a:rPr>
              <a:t>12</a:t>
            </a:r>
            <a:r>
              <a:rPr lang="th-TH" sz="1200" b="1" dirty="0" smtClean="0">
                <a:latin typeface="Tahoma" pitchFamily="34" charset="0"/>
                <a:ea typeface="Tahoma" pitchFamily="34" charset="0"/>
                <a:cs typeface="Tahoma" pitchFamily="34" charset="0"/>
              </a:rPr>
              <a:t> (พ.ศ. </a:t>
            </a:r>
            <a:r>
              <a:rPr lang="en-US" sz="1200" b="1" dirty="0" smtClean="0">
                <a:latin typeface="Tahoma" pitchFamily="34" charset="0"/>
                <a:ea typeface="Tahoma" pitchFamily="34" charset="0"/>
                <a:cs typeface="Tahoma" pitchFamily="34" charset="0"/>
              </a:rPr>
              <a:t>2560 -2564)</a:t>
            </a:r>
            <a:endParaRPr lang="th-TH" sz="1200" b="1" dirty="0">
              <a:latin typeface="Tahoma" pitchFamily="34" charset="0"/>
              <a:ea typeface="Tahoma" pitchFamily="34" charset="0"/>
              <a:cs typeface="Tahoma" pitchFamily="34" charset="0"/>
            </a:endParaRPr>
          </a:p>
        </p:txBody>
      </p:sp>
      <p:sp>
        <p:nvSpPr>
          <p:cNvPr id="8" name="TextBox 7"/>
          <p:cNvSpPr txBox="1"/>
          <p:nvPr/>
        </p:nvSpPr>
        <p:spPr>
          <a:xfrm>
            <a:off x="952696" y="3151775"/>
            <a:ext cx="1921050" cy="276999"/>
          </a:xfrm>
          <a:prstGeom prst="rect">
            <a:avLst/>
          </a:prstGeom>
          <a:noFill/>
        </p:spPr>
        <p:txBody>
          <a:bodyPr wrap="square" rtlCol="0">
            <a:spAutoFit/>
          </a:bodyPr>
          <a:lstStyle/>
          <a:p>
            <a:r>
              <a:rPr lang="en-US" sz="1200" dirty="0" smtClean="0">
                <a:latin typeface="Tahoma" pitchFamily="34" charset="0"/>
                <a:ea typeface="Tahoma" pitchFamily="34" charset="0"/>
                <a:cs typeface="Tahoma" pitchFamily="34" charset="0"/>
              </a:rPr>
              <a:t>10 </a:t>
            </a:r>
            <a:r>
              <a:rPr lang="th-TH" sz="1200" dirty="0" smtClean="0">
                <a:latin typeface="Tahoma" pitchFamily="34" charset="0"/>
                <a:ea typeface="Tahoma" pitchFamily="34" charset="0"/>
                <a:cs typeface="Tahoma" pitchFamily="34" charset="0"/>
              </a:rPr>
              <a:t>ยุทธศาสตร์</a:t>
            </a:r>
            <a:endParaRPr lang="th-TH" sz="1200" dirty="0">
              <a:latin typeface="Tahoma" pitchFamily="34" charset="0"/>
              <a:ea typeface="Tahoma" pitchFamily="34" charset="0"/>
              <a:cs typeface="Tahoma" pitchFamily="34" charset="0"/>
            </a:endParaRPr>
          </a:p>
        </p:txBody>
      </p:sp>
      <p:sp>
        <p:nvSpPr>
          <p:cNvPr id="27" name="Rounded Rectangle 26"/>
          <p:cNvSpPr/>
          <p:nvPr/>
        </p:nvSpPr>
        <p:spPr bwMode="gray">
          <a:xfrm>
            <a:off x="141334" y="3433859"/>
            <a:ext cx="2818309" cy="2747595"/>
          </a:xfrm>
          <a:prstGeom prst="roundRect">
            <a:avLst>
              <a:gd name="adj" fmla="val 8980"/>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kumimoji="0" lang="en-US" sz="1050" b="0" i="0" u="none" strike="noStrike" kern="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28" name="Rounded Rectangle 27"/>
          <p:cNvSpPr/>
          <p:nvPr/>
        </p:nvSpPr>
        <p:spPr bwMode="gray">
          <a:xfrm>
            <a:off x="3330454" y="2673170"/>
            <a:ext cx="2630943" cy="1390924"/>
          </a:xfrm>
          <a:prstGeom prst="roundRect">
            <a:avLst>
              <a:gd name="adj" fmla="val 8980"/>
            </a:avLst>
          </a:prstGeom>
          <a:solidFill>
            <a:schemeClr val="bg2">
              <a:lumMod val="40000"/>
              <a:lumOff val="60000"/>
              <a:alpha val="42000"/>
            </a:schemeClr>
          </a:solidFill>
          <a:ln w="6350">
            <a:solidFill>
              <a:schemeClr val="bg2">
                <a:lumMod val="40000"/>
                <a:lumOff val="60000"/>
              </a:schemeClr>
            </a:solidFill>
            <a:miter lim="800000"/>
            <a:headEnd/>
            <a:tailEnd/>
          </a:ln>
          <a:effectLst/>
        </p:spPr>
        <p:txBody>
          <a:bodyPr vert="horz" wrap="square" lIns="72000" tIns="72000" rIns="72000" bIns="72000" numCol="1" rtlCol="0" anchor="t" anchorCtr="0" compatLnSpc="1">
            <a:prstTxWarp prst="textNoShape">
              <a:avLst/>
            </a:prstTxWarp>
            <a:noAutofit/>
          </a:bodyPr>
          <a:lstStyle/>
          <a:p>
            <a:pPr algn="ctr" fontAlgn="base">
              <a:spcAft>
                <a:spcPts val="600"/>
              </a:spcAft>
            </a:pPr>
            <a:endParaRPr kumimoji="0" lang="en-US" sz="1100" b="0" i="0" u="none" strike="noStrike" kern="0" cap="none" spc="0" normalizeH="0" baseline="0" noProof="0" dirty="0">
              <a:ln>
                <a:noFill/>
              </a:ln>
              <a:solidFill>
                <a:schemeClr val="bg1"/>
              </a:solidFill>
              <a:effectLst/>
              <a:uLnTx/>
              <a:uFillTx/>
              <a:latin typeface="Tahoma" pitchFamily="34" charset="0"/>
              <a:ea typeface="Tahoma" pitchFamily="34" charset="0"/>
              <a:cs typeface="Tahoma" pitchFamily="34" charset="0"/>
            </a:endParaRPr>
          </a:p>
        </p:txBody>
      </p:sp>
      <p:sp>
        <p:nvSpPr>
          <p:cNvPr id="29" name="Rectangle 28"/>
          <p:cNvSpPr/>
          <p:nvPr/>
        </p:nvSpPr>
        <p:spPr>
          <a:xfrm>
            <a:off x="3337836" y="2676521"/>
            <a:ext cx="2746331" cy="1361911"/>
          </a:xfrm>
          <a:prstGeom prst="rect">
            <a:avLst/>
          </a:prstGeom>
        </p:spPr>
        <p:txBody>
          <a:bodyPr wrap="square">
            <a:spAutoFit/>
          </a:bodyPr>
          <a:lstStyle/>
          <a:p>
            <a:pPr marL="171450" indent="-171450">
              <a:lnSpc>
                <a:spcPct val="150000"/>
              </a:lnSpc>
              <a:buFont typeface="Arial" pitchFamily="34" charset="0"/>
              <a:buChar char="•"/>
            </a:pPr>
            <a:r>
              <a:rPr lang="th-TH" sz="1100" dirty="0" smtClean="0">
                <a:solidFill>
                  <a:sysClr val="windowText" lastClr="000000"/>
                </a:solidFill>
                <a:latin typeface="Tahoma" pitchFamily="34" charset="0"/>
                <a:ea typeface="Tahoma" pitchFamily="34" charset="0"/>
                <a:cs typeface="Tahoma" pitchFamily="34" charset="0"/>
              </a:rPr>
              <a:t>ยุทธศาสตร์ชาติ/แผนพัฒนาเศรษฐกิจฯ</a:t>
            </a:r>
          </a:p>
          <a:p>
            <a:pPr marL="171450" indent="-171450">
              <a:lnSpc>
                <a:spcPct val="150000"/>
              </a:lnSpc>
              <a:buFont typeface="Arial" pitchFamily="34" charset="0"/>
              <a:buChar char="•"/>
            </a:pPr>
            <a:r>
              <a:rPr lang="th-TH" sz="1100" dirty="0">
                <a:solidFill>
                  <a:sysClr val="windowText" lastClr="000000"/>
                </a:solidFill>
                <a:latin typeface="Tahoma" pitchFamily="34" charset="0"/>
                <a:ea typeface="Tahoma" pitchFamily="34" charset="0"/>
                <a:cs typeface="Tahoma" pitchFamily="34" charset="0"/>
              </a:rPr>
              <a:t>นโยบาย</a:t>
            </a:r>
            <a:r>
              <a:rPr lang="th-TH" sz="1100" dirty="0" smtClean="0">
                <a:solidFill>
                  <a:sysClr val="windowText" lastClr="000000"/>
                </a:solidFill>
                <a:latin typeface="Tahoma" pitchFamily="34" charset="0"/>
                <a:ea typeface="Tahoma" pitchFamily="34" charset="0"/>
                <a:cs typeface="Tahoma" pitchFamily="34" charset="0"/>
              </a:rPr>
              <a:t>รัฐบาล</a:t>
            </a:r>
          </a:p>
          <a:p>
            <a:pPr marL="171450" indent="-171450">
              <a:lnSpc>
                <a:spcPct val="150000"/>
              </a:lnSpc>
              <a:buFont typeface="Arial" pitchFamily="34" charset="0"/>
              <a:buChar char="•"/>
            </a:pPr>
            <a:r>
              <a:rPr lang="th-TH" sz="1100" dirty="0" smtClean="0">
                <a:solidFill>
                  <a:sysClr val="windowText" lastClr="000000"/>
                </a:solidFill>
                <a:latin typeface="Tahoma" pitchFamily="34" charset="0"/>
                <a:ea typeface="Tahoma" pitchFamily="34" charset="0"/>
                <a:cs typeface="Tahoma" pitchFamily="34" charset="0"/>
              </a:rPr>
              <a:t>คำสั่ง/ข้อ</a:t>
            </a:r>
            <a:r>
              <a:rPr lang="th-TH" sz="1100" dirty="0">
                <a:solidFill>
                  <a:sysClr val="windowText" lastClr="000000"/>
                </a:solidFill>
                <a:latin typeface="Tahoma" pitchFamily="34" charset="0"/>
                <a:ea typeface="Tahoma" pitchFamily="34" charset="0"/>
                <a:cs typeface="Tahoma" pitchFamily="34" charset="0"/>
              </a:rPr>
              <a:t>สั่งการ</a:t>
            </a:r>
            <a:r>
              <a:rPr lang="th-TH" sz="1100" dirty="0" smtClean="0">
                <a:solidFill>
                  <a:sysClr val="windowText" lastClr="000000"/>
                </a:solidFill>
                <a:latin typeface="Tahoma" pitchFamily="34" charset="0"/>
                <a:ea typeface="Tahoma" pitchFamily="34" charset="0"/>
                <a:cs typeface="Tahoma" pitchFamily="34" charset="0"/>
              </a:rPr>
              <a:t>นายกรัฐมนตรี</a:t>
            </a:r>
          </a:p>
          <a:p>
            <a:pPr marL="171450" indent="-171450">
              <a:lnSpc>
                <a:spcPct val="150000"/>
              </a:lnSpc>
              <a:buFont typeface="Arial" pitchFamily="34" charset="0"/>
              <a:buChar char="•"/>
            </a:pPr>
            <a:r>
              <a:rPr lang="th-TH" sz="1100" dirty="0">
                <a:solidFill>
                  <a:sysClr val="windowText" lastClr="000000"/>
                </a:solidFill>
                <a:latin typeface="Tahoma" pitchFamily="34" charset="0"/>
                <a:ea typeface="Tahoma" pitchFamily="34" charset="0"/>
                <a:cs typeface="Tahoma" pitchFamily="34" charset="0"/>
              </a:rPr>
              <a:t>ยุทธศาสตร์กระทรวง</a:t>
            </a:r>
            <a:r>
              <a:rPr lang="th-TH" sz="1100" dirty="0" smtClean="0">
                <a:solidFill>
                  <a:sysClr val="windowText" lastClr="000000"/>
                </a:solidFill>
                <a:latin typeface="Tahoma" pitchFamily="34" charset="0"/>
                <a:ea typeface="Tahoma" pitchFamily="34" charset="0"/>
                <a:cs typeface="Tahoma" pitchFamily="34" charset="0"/>
              </a:rPr>
              <a:t>/ภารกิจ</a:t>
            </a:r>
            <a:r>
              <a:rPr lang="th-TH" sz="1100" dirty="0">
                <a:solidFill>
                  <a:sysClr val="windowText" lastClr="000000"/>
                </a:solidFill>
                <a:latin typeface="Tahoma" pitchFamily="34" charset="0"/>
                <a:ea typeface="Tahoma" pitchFamily="34" charset="0"/>
                <a:cs typeface="Tahoma" pitchFamily="34" charset="0"/>
              </a:rPr>
              <a:t>/</a:t>
            </a:r>
            <a:r>
              <a:rPr lang="th-TH" sz="1100" dirty="0" smtClean="0">
                <a:solidFill>
                  <a:sysClr val="windowText" lastClr="000000"/>
                </a:solidFill>
                <a:latin typeface="Tahoma" pitchFamily="34" charset="0"/>
                <a:ea typeface="Tahoma" pitchFamily="34" charset="0"/>
                <a:cs typeface="Tahoma" pitchFamily="34" charset="0"/>
              </a:rPr>
              <a:t>เป้าประสงค์</a:t>
            </a:r>
          </a:p>
          <a:p>
            <a:pPr marL="171450" indent="-171450">
              <a:lnSpc>
                <a:spcPct val="150000"/>
              </a:lnSpc>
              <a:buFont typeface="Arial" pitchFamily="34" charset="0"/>
              <a:buChar char="•"/>
            </a:pPr>
            <a:r>
              <a:rPr lang="th-TH" sz="1100" dirty="0">
                <a:solidFill>
                  <a:sysClr val="windowText" lastClr="000000"/>
                </a:solidFill>
                <a:latin typeface="Tahoma" pitchFamily="34" charset="0"/>
                <a:ea typeface="Tahoma" pitchFamily="34" charset="0"/>
                <a:cs typeface="Tahoma" pitchFamily="34" charset="0"/>
              </a:rPr>
              <a:t>จุดมุ่งเน้น </a:t>
            </a:r>
            <a:r>
              <a:rPr lang="en-US" sz="1100" dirty="0">
                <a:solidFill>
                  <a:sysClr val="windowText" lastClr="000000"/>
                </a:solidFill>
                <a:latin typeface="Tahoma" pitchFamily="34" charset="0"/>
                <a:ea typeface="Tahoma" pitchFamily="34" charset="0"/>
                <a:cs typeface="Tahoma" pitchFamily="34" charset="0"/>
              </a:rPr>
              <a:t>(Positioning</a:t>
            </a:r>
            <a:r>
              <a:rPr lang="en-US" sz="1100" dirty="0" smtClean="0">
                <a:solidFill>
                  <a:sysClr val="windowText" lastClr="000000"/>
                </a:solidFill>
                <a:latin typeface="Tahoma" pitchFamily="34" charset="0"/>
                <a:ea typeface="Tahoma" pitchFamily="34" charset="0"/>
                <a:cs typeface="Tahoma" pitchFamily="34" charset="0"/>
              </a:rPr>
              <a:t>)</a:t>
            </a:r>
            <a:endParaRPr lang="th-TH" sz="1100" dirty="0">
              <a:solidFill>
                <a:sysClr val="windowText" lastClr="000000"/>
              </a:solidFill>
              <a:latin typeface="Tahoma" pitchFamily="34" charset="0"/>
              <a:ea typeface="Tahoma" pitchFamily="34" charset="0"/>
              <a:cs typeface="Tahoma" pitchFamily="34" charset="0"/>
            </a:endParaRPr>
          </a:p>
        </p:txBody>
      </p:sp>
      <p:sp>
        <p:nvSpPr>
          <p:cNvPr id="13" name="TextBox 12"/>
          <p:cNvSpPr txBox="1"/>
          <p:nvPr/>
        </p:nvSpPr>
        <p:spPr>
          <a:xfrm>
            <a:off x="3083895" y="6452496"/>
            <a:ext cx="3240503" cy="338554"/>
          </a:xfrm>
          <a:prstGeom prst="rect">
            <a:avLst/>
          </a:prstGeom>
          <a:noFill/>
        </p:spPr>
        <p:txBody>
          <a:bodyPr wrap="square" rtlCol="0">
            <a:spAutoFit/>
          </a:bodyPr>
          <a:lstStyle/>
          <a:p>
            <a:pPr algn="ctr"/>
            <a:r>
              <a:rPr lang="th-TH" sz="1600" b="1" dirty="0" smtClean="0">
                <a:solidFill>
                  <a:srgbClr val="0000CC"/>
                </a:solidFill>
                <a:latin typeface="Tahoma" pitchFamily="34" charset="0"/>
                <a:ea typeface="Tahoma" pitchFamily="34" charset="0"/>
                <a:cs typeface="Tahoma" pitchFamily="34" charset="0"/>
              </a:rPr>
              <a:t>ตัวชี้วัด (</a:t>
            </a:r>
            <a:r>
              <a:rPr lang="en-US" sz="1600" b="1" dirty="0" smtClean="0">
                <a:solidFill>
                  <a:srgbClr val="0000CC"/>
                </a:solidFill>
                <a:latin typeface="Tahoma" pitchFamily="34" charset="0"/>
                <a:ea typeface="Tahoma" pitchFamily="34" charset="0"/>
                <a:cs typeface="Tahoma" pitchFamily="34" charset="0"/>
              </a:rPr>
              <a:t>KPIs)</a:t>
            </a:r>
            <a:endParaRPr lang="th-TH" sz="1600" b="1" dirty="0">
              <a:solidFill>
                <a:srgbClr val="0000CC"/>
              </a:solidFill>
              <a:latin typeface="Tahoma" pitchFamily="34" charset="0"/>
              <a:ea typeface="Tahoma" pitchFamily="34" charset="0"/>
              <a:cs typeface="Tahoma" pitchFamily="34" charset="0"/>
            </a:endParaRPr>
          </a:p>
        </p:txBody>
      </p:sp>
      <p:sp>
        <p:nvSpPr>
          <p:cNvPr id="47" name="Down Arrow 46"/>
          <p:cNvSpPr/>
          <p:nvPr/>
        </p:nvSpPr>
        <p:spPr>
          <a:xfrm>
            <a:off x="4283968" y="5985482"/>
            <a:ext cx="556441" cy="317747"/>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8" name="Down Arrow 47"/>
          <p:cNvSpPr/>
          <p:nvPr/>
        </p:nvSpPr>
        <p:spPr>
          <a:xfrm>
            <a:off x="7401574" y="6118832"/>
            <a:ext cx="556441" cy="317747"/>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49" name="Down Arrow 48"/>
          <p:cNvSpPr/>
          <p:nvPr/>
        </p:nvSpPr>
        <p:spPr>
          <a:xfrm>
            <a:off x="1258652" y="6148213"/>
            <a:ext cx="556441" cy="317747"/>
          </a:xfrm>
          <a:prstGeom prst="down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50" name="TextBox 4"/>
          <p:cNvSpPr txBox="1">
            <a:spLocks noChangeArrowheads="1"/>
          </p:cNvSpPr>
          <p:nvPr/>
        </p:nvSpPr>
        <p:spPr bwMode="auto">
          <a:xfrm flipH="1">
            <a:off x="89974" y="701289"/>
            <a:ext cx="8843101"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cs typeface="Cordia New" pitchFamily="34" charset="-34"/>
              </a:defRPr>
            </a:lvl1pPr>
            <a:lvl2pPr marL="742950" indent="-285750">
              <a:defRPr sz="2400">
                <a:solidFill>
                  <a:schemeClr val="tx1"/>
                </a:solidFill>
                <a:latin typeface="Calibri" pitchFamily="34" charset="0"/>
                <a:cs typeface="Cordia New" pitchFamily="34" charset="-34"/>
              </a:defRPr>
            </a:lvl2pPr>
            <a:lvl3pPr>
              <a:defRPr sz="2000">
                <a:solidFill>
                  <a:schemeClr val="tx1"/>
                </a:solidFill>
                <a:latin typeface="Calibri" pitchFamily="34" charset="0"/>
                <a:cs typeface="Cordia New" pitchFamily="34" charset="-34"/>
              </a:defRPr>
            </a:lvl3pPr>
            <a:lvl4pPr>
              <a:defRPr>
                <a:solidFill>
                  <a:schemeClr val="tx1"/>
                </a:solidFill>
                <a:latin typeface="Calibri" pitchFamily="34" charset="0"/>
                <a:cs typeface="Cordia New" pitchFamily="34" charset="-34"/>
              </a:defRPr>
            </a:lvl4pPr>
            <a:lvl5pPr>
              <a:defRPr>
                <a:solidFill>
                  <a:schemeClr val="tx1"/>
                </a:solidFill>
                <a:latin typeface="Calibri" pitchFamily="34" charset="0"/>
                <a:cs typeface="Cordia New" pitchFamily="34" charset="-34"/>
              </a:defRPr>
            </a:lvl5pPr>
            <a:lvl6pPr eaLnBrk="0" fontAlgn="base" hangingPunct="0">
              <a:spcAft>
                <a:spcPct val="0"/>
              </a:spcAft>
              <a:defRPr>
                <a:solidFill>
                  <a:schemeClr val="tx1"/>
                </a:solidFill>
                <a:latin typeface="Calibri" pitchFamily="34" charset="0"/>
                <a:cs typeface="Cordia New" pitchFamily="34" charset="-34"/>
              </a:defRPr>
            </a:lvl6pPr>
            <a:lvl7pPr eaLnBrk="0" fontAlgn="base" hangingPunct="0">
              <a:spcAft>
                <a:spcPct val="0"/>
              </a:spcAft>
              <a:defRPr>
                <a:solidFill>
                  <a:schemeClr val="tx1"/>
                </a:solidFill>
                <a:latin typeface="Calibri" pitchFamily="34" charset="0"/>
                <a:cs typeface="Cordia New" pitchFamily="34" charset="-34"/>
              </a:defRPr>
            </a:lvl7pPr>
            <a:lvl8pPr eaLnBrk="0" fontAlgn="base" hangingPunct="0">
              <a:spcAft>
                <a:spcPct val="0"/>
              </a:spcAft>
              <a:defRPr>
                <a:solidFill>
                  <a:schemeClr val="tx1"/>
                </a:solidFill>
                <a:latin typeface="Calibri" pitchFamily="34" charset="0"/>
                <a:cs typeface="Cordia New" pitchFamily="34" charset="-34"/>
              </a:defRPr>
            </a:lvl8pPr>
            <a:lvl9pPr eaLnBrk="0" fontAlgn="base" hangingPunct="0">
              <a:spcAft>
                <a:spcPct val="0"/>
              </a:spcAft>
              <a:defRPr>
                <a:solidFill>
                  <a:schemeClr val="tx1"/>
                </a:solidFill>
                <a:latin typeface="Calibri" pitchFamily="34" charset="0"/>
                <a:cs typeface="Cordia New" pitchFamily="34" charset="-34"/>
              </a:defRPr>
            </a:lvl9pPr>
          </a:lstStyle>
          <a:p>
            <a:pPr algn="thaiDist"/>
            <a:r>
              <a:rPr lang="th-TH" altLang="en-US" sz="1000" u="sng" dirty="0">
                <a:solidFill>
                  <a:schemeClr val="tx1">
                    <a:lumMod val="85000"/>
                    <a:lumOff val="15000"/>
                  </a:schemeClr>
                </a:solidFill>
                <a:latin typeface="Tahoma" pitchFamily="34" charset="0"/>
                <a:cs typeface="Tahoma" pitchFamily="34" charset="0"/>
              </a:rPr>
              <a:t>ที่มา</a:t>
            </a:r>
            <a:r>
              <a:rPr lang="en-US" altLang="en-US" sz="1000" u="sng" dirty="0">
                <a:solidFill>
                  <a:schemeClr val="tx1">
                    <a:lumMod val="85000"/>
                    <a:lumOff val="15000"/>
                  </a:schemeClr>
                </a:solidFill>
                <a:latin typeface="Tahoma" pitchFamily="34" charset="0"/>
                <a:cs typeface="Tahoma" pitchFamily="34" charset="0"/>
              </a:rPr>
              <a:t>:</a:t>
            </a:r>
            <a:r>
              <a:rPr lang="en-US" altLang="en-US" sz="1000" dirty="0">
                <a:solidFill>
                  <a:schemeClr val="tx1">
                    <a:lumMod val="85000"/>
                    <a:lumOff val="15000"/>
                  </a:schemeClr>
                </a:solidFill>
                <a:latin typeface="Tahoma" pitchFamily="34" charset="0"/>
                <a:cs typeface="Tahoma" pitchFamily="34" charset="0"/>
              </a:rPr>
              <a:t> </a:t>
            </a:r>
            <a:endParaRPr lang="th-TH" altLang="en-US" sz="1000" dirty="0" smtClean="0">
              <a:solidFill>
                <a:schemeClr val="tx1">
                  <a:lumMod val="85000"/>
                  <a:lumOff val="15000"/>
                </a:schemeClr>
              </a:solidFill>
              <a:latin typeface="Tahoma" pitchFamily="34" charset="0"/>
              <a:cs typeface="Tahoma" pitchFamily="34" charset="0"/>
            </a:endParaRPr>
          </a:p>
          <a:p>
            <a:pPr marL="171450" indent="-171450" algn="thaiDist">
              <a:buFont typeface="Arial" panose="020B0604020202020204" pitchFamily="34" charset="0"/>
              <a:buChar char="•"/>
            </a:pPr>
            <a:r>
              <a:rPr lang="th-TH" altLang="en-US" sz="1000" dirty="0" smtClean="0">
                <a:solidFill>
                  <a:schemeClr val="tx1">
                    <a:lumMod val="85000"/>
                    <a:lumOff val="15000"/>
                  </a:schemeClr>
                </a:solidFill>
                <a:latin typeface="Tahoma" pitchFamily="34" charset="0"/>
                <a:cs typeface="Tahoma" pitchFamily="34" charset="0"/>
              </a:rPr>
              <a:t>คณะกรรมการ</a:t>
            </a:r>
            <a:r>
              <a:rPr lang="th-TH" altLang="en-US" sz="1000" dirty="0">
                <a:solidFill>
                  <a:schemeClr val="tx1">
                    <a:lumMod val="85000"/>
                    <a:lumOff val="15000"/>
                  </a:schemeClr>
                </a:solidFill>
                <a:latin typeface="Tahoma" pitchFamily="34" charset="0"/>
                <a:cs typeface="Tahoma" pitchFamily="34" charset="0"/>
              </a:rPr>
              <a:t>วิสามัญพิจารณาร่าง พ.ร.บ.งบประมาณรายจ่ายประจำปีงบประมาณ พ.ศ.</a:t>
            </a:r>
            <a:r>
              <a:rPr lang="en-US" altLang="en-US" sz="1000" dirty="0" smtClean="0">
                <a:solidFill>
                  <a:schemeClr val="tx1">
                    <a:lumMod val="85000"/>
                    <a:lumOff val="15000"/>
                  </a:schemeClr>
                </a:solidFill>
                <a:latin typeface="Tahoma" pitchFamily="34" charset="0"/>
                <a:cs typeface="Tahoma" pitchFamily="34" charset="0"/>
              </a:rPr>
              <a:t>2560</a:t>
            </a:r>
            <a:r>
              <a:rPr lang="th-TH" altLang="en-US" sz="1000" dirty="0" smtClean="0">
                <a:solidFill>
                  <a:schemeClr val="tx1">
                    <a:lumMod val="85000"/>
                    <a:lumOff val="15000"/>
                  </a:schemeClr>
                </a:solidFill>
                <a:latin typeface="Tahoma" pitchFamily="34" charset="0"/>
                <a:cs typeface="Tahoma" pitchFamily="34" charset="0"/>
              </a:rPr>
              <a:t> ได้</a:t>
            </a:r>
            <a:r>
              <a:rPr lang="th-TH" altLang="en-US" sz="1000" dirty="0">
                <a:solidFill>
                  <a:schemeClr val="tx1">
                    <a:lumMod val="85000"/>
                    <a:lumOff val="15000"/>
                  </a:schemeClr>
                </a:solidFill>
                <a:latin typeface="Tahoma" pitchFamily="34" charset="0"/>
                <a:cs typeface="Tahoma" pitchFamily="34" charset="0"/>
              </a:rPr>
              <a:t>มีข้อสังเกตในเรื่องการกำหนดเป้าหมาย ตัวชี้วัด แผนบูรณาการ และเป้าหมาย ตัวชี้วัดการให้บริการกระทรวง หน่วยงาน ผลผลิต/โครงการ เพื่อให้ตัวชี้วัดในแต่ละระดับสามารถสะท้อนผลสัมฤทธิ์ ประโยชน์ต่อประชาชน และเชื่อมโยงสู่เป้าหมายระดับชาติ สามารถนำมาติดตามประเมินผลการดำเนินงานได้อย่างมีประสิทธิภาพ </a:t>
            </a:r>
            <a:endParaRPr lang="th-TH" altLang="en-US" sz="1000" dirty="0" smtClean="0">
              <a:solidFill>
                <a:schemeClr val="tx1">
                  <a:lumMod val="85000"/>
                  <a:lumOff val="15000"/>
                </a:schemeClr>
              </a:solidFill>
              <a:latin typeface="Tahoma" pitchFamily="34" charset="0"/>
              <a:cs typeface="Tahoma" pitchFamily="34" charset="0"/>
            </a:endParaRPr>
          </a:p>
          <a:p>
            <a:pPr marL="171450" indent="-171450" algn="thaiDist">
              <a:buFont typeface="Arial" panose="020B0604020202020204" pitchFamily="34" charset="0"/>
              <a:buChar char="•"/>
            </a:pPr>
            <a:r>
              <a:rPr lang="th-TH" altLang="en-US" sz="1000" dirty="0" smtClean="0">
                <a:solidFill>
                  <a:schemeClr val="tx1">
                    <a:lumMod val="85000"/>
                    <a:lumOff val="15000"/>
                  </a:schemeClr>
                </a:solidFill>
                <a:latin typeface="Tahoma" pitchFamily="34" charset="0"/>
                <a:cs typeface="Tahoma" pitchFamily="34" charset="0"/>
              </a:rPr>
              <a:t>มติคณะรัฐมนตรีเมื่อวันที่ </a:t>
            </a:r>
            <a:r>
              <a:rPr lang="en-US" altLang="en-US" sz="1000" dirty="0" smtClean="0">
                <a:solidFill>
                  <a:schemeClr val="tx1">
                    <a:lumMod val="85000"/>
                    <a:lumOff val="15000"/>
                  </a:schemeClr>
                </a:solidFill>
                <a:latin typeface="Tahoma" pitchFamily="34" charset="0"/>
                <a:cs typeface="Tahoma" pitchFamily="34" charset="0"/>
              </a:rPr>
              <a:t>11</a:t>
            </a:r>
            <a:r>
              <a:rPr lang="th-TH" altLang="en-US" sz="1000" dirty="0" smtClean="0">
                <a:solidFill>
                  <a:schemeClr val="tx1">
                    <a:lumMod val="85000"/>
                    <a:lumOff val="15000"/>
                  </a:schemeClr>
                </a:solidFill>
                <a:latin typeface="Tahoma" pitchFamily="34" charset="0"/>
                <a:cs typeface="Tahoma" pitchFamily="34" charset="0"/>
              </a:rPr>
              <a:t> ตุลาคม </a:t>
            </a:r>
            <a:r>
              <a:rPr lang="en-US" altLang="en-US" sz="1000" dirty="0" smtClean="0">
                <a:solidFill>
                  <a:schemeClr val="tx1">
                    <a:lumMod val="85000"/>
                    <a:lumOff val="15000"/>
                  </a:schemeClr>
                </a:solidFill>
                <a:latin typeface="Tahoma" pitchFamily="34" charset="0"/>
                <a:cs typeface="Tahoma" pitchFamily="34" charset="0"/>
              </a:rPr>
              <a:t>2559</a:t>
            </a:r>
            <a:r>
              <a:rPr lang="th-TH" altLang="en-US" sz="1000" dirty="0" smtClean="0">
                <a:solidFill>
                  <a:schemeClr val="tx1">
                    <a:lumMod val="85000"/>
                    <a:lumOff val="15000"/>
                  </a:schemeClr>
                </a:solidFill>
                <a:latin typeface="Tahoma" pitchFamily="34" charset="0"/>
                <a:cs typeface="Tahoma" pitchFamily="34" charset="0"/>
              </a:rPr>
              <a:t> ได้เห็นชอบกับรายงานสรุปผลการทบทวน การกำหนดวิสัยทัศน์ พันธกิจ เป้าหมาย และตัวชี้วัดความสำเร็จของกระทรวง</a:t>
            </a:r>
            <a:r>
              <a:rPr lang="en-US" altLang="en-US" sz="1000" dirty="0" smtClean="0">
                <a:solidFill>
                  <a:schemeClr val="tx1">
                    <a:lumMod val="85000"/>
                    <a:lumOff val="15000"/>
                  </a:schemeClr>
                </a:solidFill>
                <a:latin typeface="Tahoma" pitchFamily="34" charset="0"/>
                <a:cs typeface="Tahoma" pitchFamily="34" charset="0"/>
              </a:rPr>
              <a:t>/</a:t>
            </a:r>
            <a:r>
              <a:rPr lang="th-TH" altLang="en-US" sz="1000" dirty="0" smtClean="0">
                <a:solidFill>
                  <a:schemeClr val="tx1">
                    <a:lumMod val="85000"/>
                    <a:lumOff val="15000"/>
                  </a:schemeClr>
                </a:solidFill>
                <a:latin typeface="Tahoma" pitchFamily="34" charset="0"/>
                <a:cs typeface="Tahoma" pitchFamily="34" charset="0"/>
              </a:rPr>
              <a:t>หน่วยงาน</a:t>
            </a:r>
            <a:r>
              <a:rPr lang="th-TH" altLang="en-US" sz="1000" dirty="0">
                <a:solidFill>
                  <a:schemeClr val="tx1">
                    <a:lumMod val="85000"/>
                    <a:lumOff val="15000"/>
                  </a:schemeClr>
                </a:solidFill>
                <a:latin typeface="Tahoma" pitchFamily="34" charset="0"/>
                <a:cs typeface="Tahoma" pitchFamily="34" charset="0"/>
              </a:rPr>
              <a:t> </a:t>
            </a:r>
            <a:r>
              <a:rPr lang="th-TH" altLang="en-US" sz="1000" dirty="0" smtClean="0">
                <a:solidFill>
                  <a:schemeClr val="tx1">
                    <a:lumMod val="85000"/>
                    <a:lumOff val="15000"/>
                  </a:schemeClr>
                </a:solidFill>
                <a:latin typeface="Tahoma" pitchFamily="34" charset="0"/>
                <a:cs typeface="Tahoma" pitchFamily="34" charset="0"/>
              </a:rPr>
              <a:t>และแผนงานบูรณาการ งบประมาณรายจ่ายประจำปีงบประมาณ </a:t>
            </a:r>
            <a:r>
              <a:rPr lang="en-US" altLang="en-US" sz="1000" dirty="0" smtClean="0">
                <a:solidFill>
                  <a:schemeClr val="tx1">
                    <a:lumMod val="85000"/>
                    <a:lumOff val="15000"/>
                  </a:schemeClr>
                </a:solidFill>
                <a:latin typeface="Tahoma" pitchFamily="34" charset="0"/>
                <a:cs typeface="Tahoma" pitchFamily="34" charset="0"/>
              </a:rPr>
              <a:t>2560</a:t>
            </a:r>
            <a:endParaRPr lang="en-US" altLang="en-US" sz="1000" dirty="0">
              <a:solidFill>
                <a:schemeClr val="tx1">
                  <a:lumMod val="85000"/>
                  <a:lumOff val="15000"/>
                </a:schemeClr>
              </a:solidFill>
              <a:latin typeface="Tahoma" pitchFamily="34" charset="0"/>
              <a:cs typeface="Tahoma" pitchFamily="34" charset="0"/>
            </a:endParaRPr>
          </a:p>
          <a:p>
            <a:pPr algn="thaiDist"/>
            <a:endParaRPr lang="en-US" altLang="en-US" sz="1000" dirty="0">
              <a:latin typeface="Tahoma" pitchFamily="34" charset="0"/>
              <a:cs typeface="Tahoma" pitchFamily="34" charset="0"/>
            </a:endParaRPr>
          </a:p>
        </p:txBody>
      </p:sp>
      <p:pic>
        <p:nvPicPr>
          <p:cNvPr id="31" name="Picture 2" descr="C:\Users\ASUS\Desktop\1480833538801.png"/>
          <p:cNvPicPr>
            <a:picLocks noChangeAspect="1" noChangeArrowheads="1"/>
          </p:cNvPicPr>
          <p:nvPr/>
        </p:nvPicPr>
        <p:blipFill>
          <a:blip r:embed="rId9" cstate="print"/>
          <a:srcRect/>
          <a:stretch>
            <a:fillRect/>
          </a:stretch>
        </p:blipFill>
        <p:spPr bwMode="auto">
          <a:xfrm>
            <a:off x="4201800" y="1875304"/>
            <a:ext cx="900114" cy="756907"/>
          </a:xfrm>
          <a:prstGeom prst="rect">
            <a:avLst/>
          </a:prstGeom>
          <a:noFill/>
        </p:spPr>
      </p:pic>
    </p:spTree>
    <p:extLst>
      <p:ext uri="{BB962C8B-B14F-4D97-AF65-F5344CB8AC3E}">
        <p14:creationId xmlns:p14="http://schemas.microsoft.com/office/powerpoint/2010/main" val="42600092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7535613" y="3596508"/>
            <a:ext cx="1497781" cy="785208"/>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3" name="Rectangle 32"/>
          <p:cNvSpPr/>
          <p:nvPr/>
        </p:nvSpPr>
        <p:spPr>
          <a:xfrm>
            <a:off x="5538658" y="3580783"/>
            <a:ext cx="1879020" cy="800933"/>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dirty="0" smtClean="0">
                <a:solidFill>
                  <a:prstClr val="white"/>
                </a:solidFill>
              </a:rPr>
              <a:t>อ</a:t>
            </a:r>
            <a:endParaRPr lang="th-TH" dirty="0">
              <a:solidFill>
                <a:prstClr val="white"/>
              </a:solidFill>
            </a:endParaRPr>
          </a:p>
        </p:txBody>
      </p:sp>
      <p:sp>
        <p:nvSpPr>
          <p:cNvPr id="34" name="Rectangle 33"/>
          <p:cNvSpPr/>
          <p:nvPr/>
        </p:nvSpPr>
        <p:spPr>
          <a:xfrm>
            <a:off x="2555693" y="3580784"/>
            <a:ext cx="2862969" cy="816390"/>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5" name="Rectangle 34"/>
          <p:cNvSpPr/>
          <p:nvPr/>
        </p:nvSpPr>
        <p:spPr>
          <a:xfrm>
            <a:off x="268711" y="3584383"/>
            <a:ext cx="2173461" cy="816390"/>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6" name="TextBox 35"/>
          <p:cNvSpPr txBox="1"/>
          <p:nvPr/>
        </p:nvSpPr>
        <p:spPr>
          <a:xfrm>
            <a:off x="15468" y="156192"/>
            <a:ext cx="8553170" cy="338554"/>
          </a:xfrm>
          <a:prstGeom prst="rect">
            <a:avLst/>
          </a:prstGeom>
          <a:noFill/>
        </p:spPr>
        <p:txBody>
          <a:bodyPr wrap="square" rtlCol="0">
            <a:spAutoFit/>
          </a:bodyPr>
          <a:lstStyle/>
          <a:p>
            <a:pPr defTabSz="914418"/>
            <a:r>
              <a:rPr lang="th-TH" sz="1600" b="1" dirty="0" smtClean="0">
                <a:solidFill>
                  <a:prstClr val="black"/>
                </a:solidFill>
                <a:latin typeface="Tahoma" pitchFamily="34" charset="0"/>
                <a:ea typeface="Tahoma" pitchFamily="34" charset="0"/>
                <a:cs typeface="Tahoma" pitchFamily="34" charset="0"/>
              </a:rPr>
              <a:t>กรณีตัวอย่างกระทรวงการคลัง </a:t>
            </a:r>
            <a:r>
              <a:rPr lang="en-US" sz="1600" b="1" dirty="0" smtClean="0">
                <a:solidFill>
                  <a:prstClr val="black"/>
                </a:solidFill>
                <a:latin typeface="Tahoma" pitchFamily="34" charset="0"/>
                <a:ea typeface="Tahoma" pitchFamily="34" charset="0"/>
                <a:cs typeface="Tahoma" pitchFamily="34" charset="0"/>
              </a:rPr>
              <a:t>:</a:t>
            </a:r>
            <a:r>
              <a:rPr lang="th-TH" sz="1600" b="1" dirty="0" smtClean="0">
                <a:solidFill>
                  <a:prstClr val="black"/>
                </a:solidFill>
                <a:latin typeface="Tahoma" pitchFamily="34" charset="0"/>
                <a:ea typeface="Tahoma" pitchFamily="34" charset="0"/>
                <a:cs typeface="Tahoma" pitchFamily="34" charset="0"/>
              </a:rPr>
              <a:t> การเชื่อมโยงยุทธศาสตร์ระดับชาติกับยุทธศาสตร์กระทรวง </a:t>
            </a:r>
          </a:p>
        </p:txBody>
      </p:sp>
      <p:sp>
        <p:nvSpPr>
          <p:cNvPr id="38" name="Rectangle 37"/>
          <p:cNvSpPr/>
          <p:nvPr/>
        </p:nvSpPr>
        <p:spPr>
          <a:xfrm>
            <a:off x="323528" y="5106216"/>
            <a:ext cx="2174829" cy="1260546"/>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39" name="Rectangle 38"/>
          <p:cNvSpPr/>
          <p:nvPr/>
        </p:nvSpPr>
        <p:spPr>
          <a:xfrm>
            <a:off x="2596185" y="5100260"/>
            <a:ext cx="2916664" cy="1554540"/>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40" name="Rectangle 39"/>
          <p:cNvSpPr/>
          <p:nvPr/>
        </p:nvSpPr>
        <p:spPr>
          <a:xfrm>
            <a:off x="7545138" y="5074840"/>
            <a:ext cx="1483889" cy="1288479"/>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41" name="Pentagon 40"/>
          <p:cNvSpPr/>
          <p:nvPr/>
        </p:nvSpPr>
        <p:spPr>
          <a:xfrm rot="5400000">
            <a:off x="7661269" y="1746821"/>
            <a:ext cx="2115502" cy="797703"/>
          </a:xfrm>
          <a:prstGeom prst="homePlate">
            <a:avLst>
              <a:gd name="adj" fmla="val 9822"/>
            </a:avLst>
          </a:prstGeom>
          <a:solidFill>
            <a:schemeClr val="bg2">
              <a:lumMod val="90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42" name="Pentagon 41"/>
          <p:cNvSpPr/>
          <p:nvPr/>
        </p:nvSpPr>
        <p:spPr>
          <a:xfrm rot="5400000">
            <a:off x="-460697" y="1622828"/>
            <a:ext cx="2121629" cy="1030995"/>
          </a:xfrm>
          <a:prstGeom prst="homePlate">
            <a:avLst>
              <a:gd name="adj" fmla="val 7076"/>
            </a:avLst>
          </a:prstGeom>
          <a:solidFill>
            <a:schemeClr val="bg1">
              <a:lumMod val="9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43" name="Pentagon 42"/>
          <p:cNvSpPr/>
          <p:nvPr/>
        </p:nvSpPr>
        <p:spPr>
          <a:xfrm>
            <a:off x="79619" y="693607"/>
            <a:ext cx="1035753" cy="357785"/>
          </a:xfrm>
          <a:prstGeom prst="homePlate">
            <a:avLst>
              <a:gd name="adj" fmla="val 256"/>
            </a:avLst>
          </a:prstGeom>
          <a:solidFill>
            <a:schemeClr val="bg1">
              <a:lumMod val="75000"/>
            </a:schemeClr>
          </a:solid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44" name="Pentagon 43"/>
          <p:cNvSpPr/>
          <p:nvPr/>
        </p:nvSpPr>
        <p:spPr>
          <a:xfrm rot="5400000">
            <a:off x="770142" y="1497539"/>
            <a:ext cx="2155459" cy="1325400"/>
          </a:xfrm>
          <a:prstGeom prst="homePlate">
            <a:avLst>
              <a:gd name="adj" fmla="val 6430"/>
            </a:avLst>
          </a:prstGeom>
          <a:solidFill>
            <a:srgbClr val="F8FCFE"/>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45" name="Pentagon 44"/>
          <p:cNvSpPr/>
          <p:nvPr/>
        </p:nvSpPr>
        <p:spPr>
          <a:xfrm>
            <a:off x="1185645" y="695834"/>
            <a:ext cx="1324928" cy="344031"/>
          </a:xfrm>
          <a:prstGeom prst="homePlate">
            <a:avLst>
              <a:gd name="adj" fmla="val 256"/>
            </a:avLst>
          </a:prstGeom>
          <a:solidFill>
            <a:srgbClr val="E7F6FD"/>
          </a:solidFill>
          <a:ln w="190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46" name="TextBox 45"/>
          <p:cNvSpPr txBox="1"/>
          <p:nvPr/>
        </p:nvSpPr>
        <p:spPr>
          <a:xfrm>
            <a:off x="57289" y="710528"/>
            <a:ext cx="1086034" cy="338554"/>
          </a:xfrm>
          <a:prstGeom prst="rect">
            <a:avLst/>
          </a:prstGeom>
          <a:solidFill>
            <a:schemeClr val="bg1">
              <a:lumMod val="75000"/>
            </a:schemeClr>
          </a:solidFill>
          <a:ln w="19050">
            <a:solidFill>
              <a:schemeClr val="bg1">
                <a:lumMod val="50000"/>
              </a:schemeClr>
            </a:solidFill>
          </a:ln>
        </p:spPr>
        <p:txBody>
          <a:bodyPr wrap="square" rtlCol="0">
            <a:spAutoFit/>
          </a:bodyPr>
          <a:lstStyle/>
          <a:p>
            <a:pPr algn="ctr" defTabSz="914418"/>
            <a:r>
              <a:rPr lang="th-TH" sz="800" b="1" dirty="0">
                <a:solidFill>
                  <a:prstClr val="black"/>
                </a:solidFill>
                <a:latin typeface="Tahoma" pitchFamily="34" charset="0"/>
                <a:ea typeface="Tahoma" pitchFamily="34" charset="0"/>
                <a:cs typeface="Tahoma" pitchFamily="34" charset="0"/>
              </a:rPr>
              <a:t>ยุทธศาสตร์</a:t>
            </a:r>
            <a:r>
              <a:rPr lang="th-TH" sz="800" b="1" dirty="0" smtClean="0">
                <a:solidFill>
                  <a:prstClr val="black"/>
                </a:solidFill>
                <a:latin typeface="Tahoma" pitchFamily="34" charset="0"/>
                <a:ea typeface="Tahoma" pitchFamily="34" charset="0"/>
                <a:cs typeface="Tahoma" pitchFamily="34" charset="0"/>
              </a:rPr>
              <a:t>ชาติ</a:t>
            </a:r>
            <a:r>
              <a:rPr lang="en-US" sz="800" b="1" dirty="0" smtClean="0">
                <a:solidFill>
                  <a:prstClr val="black"/>
                </a:solidFill>
                <a:latin typeface="Tahoma" pitchFamily="34" charset="0"/>
                <a:ea typeface="Tahoma" pitchFamily="34" charset="0"/>
                <a:cs typeface="Tahoma" pitchFamily="34" charset="0"/>
              </a:rPr>
              <a:t/>
            </a:r>
            <a:br>
              <a:rPr lang="en-US" sz="800" b="1" dirty="0" smtClean="0">
                <a:solidFill>
                  <a:prstClr val="black"/>
                </a:solidFill>
                <a:latin typeface="Tahoma" pitchFamily="34" charset="0"/>
                <a:ea typeface="Tahoma" pitchFamily="34" charset="0"/>
                <a:cs typeface="Tahoma" pitchFamily="34" charset="0"/>
              </a:rPr>
            </a:br>
            <a:r>
              <a:rPr lang="th-TH" sz="800" b="1" dirty="0" smtClean="0">
                <a:solidFill>
                  <a:prstClr val="black"/>
                </a:solidFill>
                <a:latin typeface="Tahoma" pitchFamily="34" charset="0"/>
                <a:ea typeface="Tahoma" pitchFamily="34" charset="0"/>
                <a:cs typeface="Tahoma" pitchFamily="34" charset="0"/>
              </a:rPr>
              <a:t> </a:t>
            </a:r>
            <a:r>
              <a:rPr lang="en-US" sz="800" b="1" dirty="0">
                <a:solidFill>
                  <a:prstClr val="black"/>
                </a:solidFill>
                <a:latin typeface="Tahoma" pitchFamily="34" charset="0"/>
                <a:ea typeface="Tahoma" pitchFamily="34" charset="0"/>
                <a:cs typeface="Tahoma" pitchFamily="34" charset="0"/>
              </a:rPr>
              <a:t>20 </a:t>
            </a:r>
            <a:r>
              <a:rPr lang="th-TH" sz="800" b="1" dirty="0">
                <a:solidFill>
                  <a:prstClr val="black"/>
                </a:solidFill>
                <a:latin typeface="Tahoma" pitchFamily="34" charset="0"/>
                <a:ea typeface="Tahoma" pitchFamily="34" charset="0"/>
                <a:cs typeface="Tahoma" pitchFamily="34" charset="0"/>
              </a:rPr>
              <a:t>ปี</a:t>
            </a:r>
          </a:p>
        </p:txBody>
      </p:sp>
      <p:sp>
        <p:nvSpPr>
          <p:cNvPr id="51" name="TextBox 50"/>
          <p:cNvSpPr txBox="1"/>
          <p:nvPr/>
        </p:nvSpPr>
        <p:spPr>
          <a:xfrm>
            <a:off x="61554" y="1093208"/>
            <a:ext cx="1054062" cy="2031325"/>
          </a:xfrm>
          <a:prstGeom prst="rect">
            <a:avLst/>
          </a:prstGeom>
          <a:noFill/>
        </p:spPr>
        <p:txBody>
          <a:bodyPr wrap="square" rtlCol="0">
            <a:spAutoFit/>
          </a:bodyPr>
          <a:lstStyle/>
          <a:p>
            <a:pPr marL="160341" indent="-160341" defTabSz="914418">
              <a:buFont typeface="+mj-lt"/>
              <a:buAutoNum type="arabicPeriod"/>
            </a:pPr>
            <a:r>
              <a:rPr lang="th-TH" sz="600" dirty="0">
                <a:solidFill>
                  <a:prstClr val="black"/>
                </a:solidFill>
                <a:latin typeface="Tahoma" pitchFamily="34" charset="0"/>
                <a:ea typeface="Tahoma" pitchFamily="34" charset="0"/>
                <a:cs typeface="Tahoma" pitchFamily="34" charset="0"/>
              </a:rPr>
              <a:t>ยุทธศาสตร์ด้านความมั่นคง </a:t>
            </a:r>
          </a:p>
          <a:p>
            <a:pPr marL="160341" indent="-160341" defTabSz="914418">
              <a:buFont typeface="+mj-lt"/>
              <a:buAutoNum type="arabicPeriod"/>
            </a:pPr>
            <a:r>
              <a:rPr lang="th-TH" sz="600" b="1" i="1" dirty="0">
                <a:solidFill>
                  <a:prstClr val="black"/>
                </a:solidFill>
                <a:latin typeface="Tahoma" pitchFamily="34" charset="0"/>
                <a:ea typeface="Tahoma" pitchFamily="34" charset="0"/>
                <a:cs typeface="Tahoma" pitchFamily="34" charset="0"/>
              </a:rPr>
              <a:t>ยุทธศาสตร์</a:t>
            </a:r>
            <a:r>
              <a:rPr lang="th-TH" sz="600" b="1" i="1" dirty="0" smtClean="0">
                <a:solidFill>
                  <a:prstClr val="black"/>
                </a:solidFill>
                <a:latin typeface="Tahoma" pitchFamily="34" charset="0"/>
                <a:ea typeface="Tahoma" pitchFamily="34" charset="0"/>
                <a:cs typeface="Tahoma" pitchFamily="34" charset="0"/>
              </a:rPr>
              <a:t>ด้านการ</a:t>
            </a:r>
            <a:r>
              <a:rPr lang="th-TH" sz="600" b="1" i="1" dirty="0">
                <a:solidFill>
                  <a:prstClr val="black"/>
                </a:solidFill>
                <a:latin typeface="Tahoma" pitchFamily="34" charset="0"/>
                <a:ea typeface="Tahoma" pitchFamily="34" charset="0"/>
                <a:cs typeface="Tahoma" pitchFamily="34" charset="0"/>
              </a:rPr>
              <a:t>สร้างความสามารถในการแข่งขัน</a:t>
            </a:r>
          </a:p>
          <a:p>
            <a:pPr marL="160341" indent="-160341" defTabSz="914418">
              <a:buFont typeface="+mj-lt"/>
              <a:buAutoNum type="arabicPeriod"/>
            </a:pPr>
            <a:r>
              <a:rPr lang="th-TH" sz="600" dirty="0">
                <a:solidFill>
                  <a:prstClr val="black"/>
                </a:solidFill>
                <a:latin typeface="Tahoma" pitchFamily="34" charset="0"/>
                <a:ea typeface="Tahoma" pitchFamily="34" charset="0"/>
                <a:cs typeface="Tahoma" pitchFamily="34" charset="0"/>
              </a:rPr>
              <a:t>ยุทธศาสตร์การพัฒนาและเสริมสร้างศักยภาพคน</a:t>
            </a:r>
          </a:p>
          <a:p>
            <a:pPr marL="160341" indent="-160341" defTabSz="914418">
              <a:buFont typeface="+mj-lt"/>
              <a:buAutoNum type="arabicPeriod"/>
            </a:pPr>
            <a:r>
              <a:rPr lang="th-TH" sz="600" b="1" i="1" dirty="0">
                <a:solidFill>
                  <a:prstClr val="black"/>
                </a:solidFill>
                <a:latin typeface="Tahoma" pitchFamily="34" charset="0"/>
                <a:ea typeface="Tahoma" pitchFamily="34" charset="0"/>
                <a:cs typeface="Tahoma" pitchFamily="34" charset="0"/>
              </a:rPr>
              <a:t>ยุทธศาสตร์ด้านการสร้างโอกาสความเสมอภาคและความเท่าเทียมกันทางสังคม</a:t>
            </a:r>
          </a:p>
          <a:p>
            <a:pPr marL="160341" indent="-160341" defTabSz="914418">
              <a:buFont typeface="+mj-lt"/>
              <a:buAutoNum type="arabicPeriod"/>
            </a:pPr>
            <a:r>
              <a:rPr lang="th-TH" sz="600" b="1" i="1" dirty="0">
                <a:solidFill>
                  <a:prstClr val="black"/>
                </a:solidFill>
                <a:latin typeface="Tahoma" pitchFamily="34" charset="0"/>
                <a:ea typeface="Tahoma" pitchFamily="34" charset="0"/>
                <a:cs typeface="Tahoma" pitchFamily="34" charset="0"/>
              </a:rPr>
              <a:t>ยุทธศาสตร์ด้านการสร้างการเติบโตบนคุณภาพชีวิตที่เป็นมิตรต่อสิ่งแวดล้อม</a:t>
            </a:r>
          </a:p>
          <a:p>
            <a:pPr marL="160341" indent="-160341" defTabSz="914418">
              <a:buFont typeface="+mj-lt"/>
              <a:buAutoNum type="arabicPeriod"/>
            </a:pPr>
            <a:r>
              <a:rPr lang="th-TH" sz="600" b="1" i="1" dirty="0">
                <a:solidFill>
                  <a:prstClr val="black"/>
                </a:solidFill>
                <a:latin typeface="Tahoma" pitchFamily="34" charset="0"/>
                <a:ea typeface="Tahoma" pitchFamily="34" charset="0"/>
                <a:cs typeface="Tahoma" pitchFamily="34" charset="0"/>
              </a:rPr>
              <a:t>ยุทธศาสตร์ด้านการปรับสมดุลและพัฒนาระบบการบริหารจัดการภาครัฐ</a:t>
            </a:r>
          </a:p>
        </p:txBody>
      </p:sp>
      <p:sp>
        <p:nvSpPr>
          <p:cNvPr id="52" name="Rectangle 51"/>
          <p:cNvSpPr/>
          <p:nvPr/>
        </p:nvSpPr>
        <p:spPr>
          <a:xfrm>
            <a:off x="1129690" y="1072230"/>
            <a:ext cx="1466495" cy="2215991"/>
          </a:xfrm>
          <a:prstGeom prst="rect">
            <a:avLst/>
          </a:prstGeom>
          <a:noFill/>
        </p:spPr>
        <p:txBody>
          <a:bodyPr wrap="square">
            <a:spAutoFit/>
          </a:bodyPr>
          <a:lstStyle/>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การเสริมสร้างและพัฒนาศักยภาพทุนมนุษย์</a:t>
            </a:r>
          </a:p>
          <a:p>
            <a:pPr marL="133353" indent="-133353" defTabSz="914418">
              <a:buFont typeface="+mj-lt"/>
              <a:buAutoNum type="arabicPeriod"/>
              <a:defRPr/>
            </a:pPr>
            <a:r>
              <a:rPr lang="th-TH" sz="600" b="1" i="1" dirty="0">
                <a:solidFill>
                  <a:prstClr val="black"/>
                </a:solidFill>
                <a:latin typeface="Tahoma" pitchFamily="34" charset="0"/>
                <a:ea typeface="Tahoma" pitchFamily="34" charset="0"/>
                <a:cs typeface="Tahoma" pitchFamily="34" charset="0"/>
              </a:rPr>
              <a:t>การสร้างความเป็นธรรมลดความเหลื่อมล้ำในสังคม</a:t>
            </a:r>
          </a:p>
          <a:p>
            <a:pPr marL="133353" indent="-133353" defTabSz="914418">
              <a:buFont typeface="+mj-lt"/>
              <a:buAutoNum type="arabicPeriod"/>
              <a:defRPr/>
            </a:pPr>
            <a:r>
              <a:rPr lang="th-TH" sz="600" b="1" i="1" dirty="0">
                <a:solidFill>
                  <a:prstClr val="black"/>
                </a:solidFill>
                <a:latin typeface="Tahoma" pitchFamily="34" charset="0"/>
                <a:ea typeface="Tahoma" pitchFamily="34" charset="0"/>
                <a:cs typeface="Tahoma" pitchFamily="34" charset="0"/>
              </a:rPr>
              <a:t>การสร้างความเข้มแข็งทางเศรษฐกิจและแข่งขันได้อย่างยั่งยืน</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การเติบโตที่เป็นมิตรกับสิ่งแวดล้อมเพื่อการ</a:t>
            </a:r>
            <a:r>
              <a:rPr lang="th-TH" sz="600" dirty="0" smtClean="0">
                <a:solidFill>
                  <a:prstClr val="black"/>
                </a:solidFill>
                <a:latin typeface="Tahoma" pitchFamily="34" charset="0"/>
                <a:ea typeface="Tahoma" pitchFamily="34" charset="0"/>
                <a:cs typeface="Tahoma" pitchFamily="34" charset="0"/>
              </a:rPr>
              <a:t>พัฒนาอย่าง</a:t>
            </a:r>
            <a:r>
              <a:rPr lang="th-TH" sz="600" dirty="0">
                <a:solidFill>
                  <a:prstClr val="black"/>
                </a:solidFill>
                <a:latin typeface="Tahoma" pitchFamily="34" charset="0"/>
                <a:ea typeface="Tahoma" pitchFamily="34" charset="0"/>
                <a:cs typeface="Tahoma" pitchFamily="34" charset="0"/>
              </a:rPr>
              <a:t>ยั่งยืน</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การเสริมสร้างความมั่นคงแห่งชาติเพื่อการพัฒนาประเทศสู่ความมั่งคั่งและยั่งยืน</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การบริหารจัดการในภาครัฐ การป้องกันการทุจริตประพฤติมิชอบและธรรมาภิบาลในสังคมไทย</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การพัฒนาโครงสร้างพื้นฐานและระบบ       โลจิสติกส์</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การพัฒนาวิทยาศาสตร์ เทคโนโลยี วิจัย และนวัตกรรม</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การพัฒนาภาค เมือง และพื้นที่เศรษฐกิจ</a:t>
            </a:r>
          </a:p>
          <a:p>
            <a:pPr marL="133353" indent="-133353" defTabSz="914418">
              <a:buFont typeface="+mj-lt"/>
              <a:buAutoNum type="arabicPeriod"/>
              <a:defRPr/>
            </a:pPr>
            <a:r>
              <a:rPr lang="th-TH" sz="600" dirty="0">
                <a:solidFill>
                  <a:prstClr val="black"/>
                </a:solidFill>
                <a:latin typeface="Tahoma" pitchFamily="34" charset="0"/>
                <a:ea typeface="Tahoma" pitchFamily="34" charset="0"/>
                <a:cs typeface="Tahoma" pitchFamily="34" charset="0"/>
              </a:rPr>
              <a:t>ความร่วมมือระหว่างประเทศเพื่อการพัฒนา</a:t>
            </a:r>
          </a:p>
        </p:txBody>
      </p:sp>
      <p:sp>
        <p:nvSpPr>
          <p:cNvPr id="53" name="Rectangle 52"/>
          <p:cNvSpPr/>
          <p:nvPr/>
        </p:nvSpPr>
        <p:spPr>
          <a:xfrm>
            <a:off x="1043608" y="713410"/>
            <a:ext cx="1575957" cy="323165"/>
          </a:xfrm>
          <a:prstGeom prst="rect">
            <a:avLst/>
          </a:prstGeom>
        </p:spPr>
        <p:txBody>
          <a:bodyPr wrap="square">
            <a:spAutoFit/>
          </a:bodyPr>
          <a:lstStyle/>
          <a:p>
            <a:pPr algn="ctr" defTabSz="914418">
              <a:defRPr/>
            </a:pPr>
            <a:r>
              <a:rPr lang="th-TH" sz="700" b="1" dirty="0">
                <a:solidFill>
                  <a:prstClr val="black"/>
                </a:solidFill>
                <a:latin typeface="Tahoma" pitchFamily="34" charset="0"/>
                <a:ea typeface="Tahoma" pitchFamily="34" charset="0"/>
                <a:cs typeface="Tahoma" pitchFamily="34" charset="0"/>
              </a:rPr>
              <a:t>ยุทธศาสตร์การพัฒนาประเทศ</a:t>
            </a:r>
          </a:p>
          <a:p>
            <a:pPr algn="ctr" defTabSz="914418">
              <a:defRPr/>
            </a:pPr>
            <a:r>
              <a:rPr lang="th-TH" sz="800" b="1" dirty="0">
                <a:solidFill>
                  <a:prstClr val="black"/>
                </a:solidFill>
                <a:latin typeface="Tahoma" pitchFamily="34" charset="0"/>
                <a:ea typeface="Tahoma" pitchFamily="34" charset="0"/>
                <a:cs typeface="Tahoma" pitchFamily="34" charset="0"/>
              </a:rPr>
              <a:t> </a:t>
            </a:r>
            <a:r>
              <a:rPr lang="th-TH" sz="600" b="1" dirty="0">
                <a:solidFill>
                  <a:prstClr val="black"/>
                </a:solidFill>
                <a:latin typeface="Tahoma" pitchFamily="34" charset="0"/>
                <a:ea typeface="Tahoma" pitchFamily="34" charset="0"/>
                <a:cs typeface="Tahoma" pitchFamily="34" charset="0"/>
              </a:rPr>
              <a:t>(แผนฯ </a:t>
            </a:r>
            <a:r>
              <a:rPr lang="en-US" sz="600" b="1" dirty="0">
                <a:solidFill>
                  <a:prstClr val="black"/>
                </a:solidFill>
                <a:latin typeface="Tahoma" pitchFamily="34" charset="0"/>
                <a:ea typeface="Tahoma" pitchFamily="34" charset="0"/>
                <a:cs typeface="Tahoma" pitchFamily="34" charset="0"/>
              </a:rPr>
              <a:t>12 </a:t>
            </a:r>
            <a:r>
              <a:rPr lang="th-TH" sz="600" b="1" dirty="0">
                <a:solidFill>
                  <a:prstClr val="black"/>
                </a:solidFill>
                <a:latin typeface="Tahoma" pitchFamily="34" charset="0"/>
                <a:ea typeface="Tahoma" pitchFamily="34" charset="0"/>
                <a:cs typeface="Tahoma" pitchFamily="34" charset="0"/>
              </a:rPr>
              <a:t>ปี </a:t>
            </a:r>
            <a:r>
              <a:rPr lang="en-US" sz="600" b="1" dirty="0">
                <a:solidFill>
                  <a:prstClr val="black"/>
                </a:solidFill>
                <a:latin typeface="Tahoma" pitchFamily="34" charset="0"/>
                <a:ea typeface="Tahoma" pitchFamily="34" charset="0"/>
                <a:cs typeface="Tahoma" pitchFamily="34" charset="0"/>
              </a:rPr>
              <a:t>60-64)</a:t>
            </a:r>
            <a:endParaRPr lang="th-TH" sz="600" b="1" dirty="0">
              <a:solidFill>
                <a:prstClr val="black"/>
              </a:solidFill>
              <a:latin typeface="Tahoma" pitchFamily="34" charset="0"/>
              <a:ea typeface="Tahoma" pitchFamily="34" charset="0"/>
              <a:cs typeface="Tahoma" pitchFamily="34" charset="0"/>
            </a:endParaRPr>
          </a:p>
        </p:txBody>
      </p:sp>
      <p:sp>
        <p:nvSpPr>
          <p:cNvPr id="54" name="Pentagon 53"/>
          <p:cNvSpPr/>
          <p:nvPr/>
        </p:nvSpPr>
        <p:spPr>
          <a:xfrm rot="5400000">
            <a:off x="1977751" y="1648987"/>
            <a:ext cx="2118872" cy="975917"/>
          </a:xfrm>
          <a:prstGeom prst="homePlate">
            <a:avLst>
              <a:gd name="adj" fmla="val 6074"/>
            </a:avLst>
          </a:prstGeom>
          <a:solidFill>
            <a:srgbClr val="F0ECF4"/>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55" name="Pentagon 54"/>
          <p:cNvSpPr/>
          <p:nvPr/>
        </p:nvSpPr>
        <p:spPr>
          <a:xfrm>
            <a:off x="2544922" y="693828"/>
            <a:ext cx="980223" cy="345528"/>
          </a:xfrm>
          <a:prstGeom prst="homePlate">
            <a:avLst>
              <a:gd name="adj" fmla="val 256"/>
            </a:avLst>
          </a:prstGeom>
          <a:solidFill>
            <a:schemeClr val="accent4">
              <a:lumMod val="20000"/>
              <a:lumOff val="80000"/>
            </a:schemeClr>
          </a:solidFill>
          <a:ln w="190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2400" dirty="0">
              <a:solidFill>
                <a:prstClr val="white"/>
              </a:solidFill>
            </a:endParaRPr>
          </a:p>
        </p:txBody>
      </p:sp>
      <p:sp>
        <p:nvSpPr>
          <p:cNvPr id="56" name="Rectangle 55"/>
          <p:cNvSpPr/>
          <p:nvPr/>
        </p:nvSpPr>
        <p:spPr>
          <a:xfrm>
            <a:off x="2434286" y="744544"/>
            <a:ext cx="1201493" cy="230832"/>
          </a:xfrm>
          <a:prstGeom prst="rect">
            <a:avLst/>
          </a:prstGeom>
        </p:spPr>
        <p:txBody>
          <a:bodyPr wrap="square">
            <a:spAutoFit/>
          </a:bodyPr>
          <a:lstStyle/>
          <a:p>
            <a:pPr algn="ctr" defTabSz="914418">
              <a:defRPr/>
            </a:pPr>
            <a:r>
              <a:rPr lang="th-TH" sz="900" b="1" dirty="0">
                <a:solidFill>
                  <a:prstClr val="black"/>
                </a:solidFill>
                <a:latin typeface="Tahoma" pitchFamily="34" charset="0"/>
                <a:ea typeface="Tahoma" pitchFamily="34" charset="0"/>
                <a:cs typeface="Tahoma" pitchFamily="34" charset="0"/>
              </a:rPr>
              <a:t>ประเทศไทย </a:t>
            </a:r>
            <a:r>
              <a:rPr lang="en-US" sz="900" b="1" dirty="0">
                <a:solidFill>
                  <a:prstClr val="black"/>
                </a:solidFill>
                <a:latin typeface="Tahoma" pitchFamily="34" charset="0"/>
                <a:ea typeface="Tahoma" pitchFamily="34" charset="0"/>
                <a:cs typeface="Tahoma" pitchFamily="34" charset="0"/>
              </a:rPr>
              <a:t>4.0</a:t>
            </a:r>
            <a:endParaRPr lang="th-TH" sz="900" b="1" dirty="0">
              <a:solidFill>
                <a:prstClr val="black"/>
              </a:solidFill>
              <a:latin typeface="Tahoma" pitchFamily="34" charset="0"/>
              <a:ea typeface="Tahoma" pitchFamily="34" charset="0"/>
              <a:cs typeface="Tahoma" pitchFamily="34" charset="0"/>
            </a:endParaRPr>
          </a:p>
        </p:txBody>
      </p:sp>
      <p:sp>
        <p:nvSpPr>
          <p:cNvPr id="57" name="Rectangle 56"/>
          <p:cNvSpPr/>
          <p:nvPr/>
        </p:nvSpPr>
        <p:spPr>
          <a:xfrm>
            <a:off x="2510572" y="844066"/>
            <a:ext cx="1872207" cy="215444"/>
          </a:xfrm>
          <a:prstGeom prst="rect">
            <a:avLst/>
          </a:prstGeom>
        </p:spPr>
        <p:txBody>
          <a:bodyPr wrap="square">
            <a:spAutoFit/>
          </a:bodyPr>
          <a:lstStyle/>
          <a:p>
            <a:pPr algn="ctr" defTabSz="914418">
              <a:defRPr/>
            </a:pPr>
            <a:endParaRPr lang="th-TH" sz="800" b="1" dirty="0">
              <a:solidFill>
                <a:prstClr val="black"/>
              </a:solidFill>
              <a:latin typeface="Tahoma" pitchFamily="34" charset="0"/>
              <a:ea typeface="Tahoma" pitchFamily="34" charset="0"/>
              <a:cs typeface="Tahoma" pitchFamily="34" charset="0"/>
            </a:endParaRPr>
          </a:p>
        </p:txBody>
      </p:sp>
      <p:sp>
        <p:nvSpPr>
          <p:cNvPr id="58" name="Pentagon 57"/>
          <p:cNvSpPr/>
          <p:nvPr/>
        </p:nvSpPr>
        <p:spPr>
          <a:xfrm>
            <a:off x="8305388" y="685497"/>
            <a:ext cx="812485" cy="371685"/>
          </a:xfrm>
          <a:prstGeom prst="homePlate">
            <a:avLst>
              <a:gd name="adj" fmla="val 256"/>
            </a:avLst>
          </a:prstGeom>
          <a:solidFill>
            <a:schemeClr val="bg2">
              <a:lumMod val="90000"/>
            </a:schemeClr>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59" name="Rectangle 58"/>
          <p:cNvSpPr/>
          <p:nvPr/>
        </p:nvSpPr>
        <p:spPr>
          <a:xfrm>
            <a:off x="8214748" y="753251"/>
            <a:ext cx="961517" cy="215444"/>
          </a:xfrm>
          <a:prstGeom prst="rect">
            <a:avLst/>
          </a:prstGeom>
        </p:spPr>
        <p:txBody>
          <a:bodyPr wrap="square">
            <a:spAutoFit/>
          </a:bodyPr>
          <a:lstStyle/>
          <a:p>
            <a:pPr algn="ctr" defTabSz="914418">
              <a:defRPr/>
            </a:pPr>
            <a:r>
              <a:rPr lang="th-TH" sz="800" b="1" dirty="0">
                <a:solidFill>
                  <a:prstClr val="black"/>
                </a:solidFill>
                <a:latin typeface="Tahoma" pitchFamily="34" charset="0"/>
                <a:ea typeface="Tahoma" pitchFamily="34" charset="0"/>
                <a:cs typeface="Tahoma" pitchFamily="34" charset="0"/>
              </a:rPr>
              <a:t>นโยบายรัฐบาล</a:t>
            </a:r>
          </a:p>
        </p:txBody>
      </p:sp>
      <p:sp>
        <p:nvSpPr>
          <p:cNvPr id="60" name="Rectangle 59"/>
          <p:cNvSpPr/>
          <p:nvPr/>
        </p:nvSpPr>
        <p:spPr>
          <a:xfrm>
            <a:off x="8264724" y="1112099"/>
            <a:ext cx="929044" cy="1384995"/>
          </a:xfrm>
          <a:prstGeom prst="rect">
            <a:avLst/>
          </a:prstGeom>
          <a:ln>
            <a:noFill/>
          </a:ln>
        </p:spPr>
        <p:txBody>
          <a:bodyPr wrap="square">
            <a:spAutoFit/>
          </a:bodyPr>
          <a:lstStyle/>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ปกป้องสถาบันฯ</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รักษาความมั่นคง</a:t>
            </a:r>
            <a:endParaRPr lang="en-US" sz="6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ลดความเหลื่อมล้ำ</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การศึกษา ศาสนา วัฒนธรรม</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สาธารณสุข</a:t>
            </a:r>
          </a:p>
          <a:p>
            <a:pPr marL="115890" indent="-115890" defTabSz="914418">
              <a:buFontTx/>
              <a:buAutoNum type="arabicPeriod"/>
              <a:defRPr/>
            </a:pPr>
            <a:r>
              <a:rPr lang="th-TH" sz="600" b="1" i="1" kern="0" dirty="0">
                <a:solidFill>
                  <a:prstClr val="black"/>
                </a:solidFill>
                <a:latin typeface="Tahoma" panose="020B0604030504040204" pitchFamily="34" charset="0"/>
                <a:ea typeface="Tahoma" panose="020B0604030504040204" pitchFamily="34" charset="0"/>
                <a:cs typeface="Tahoma" panose="020B0604030504040204" pitchFamily="34" charset="0"/>
              </a:rPr>
              <a:t>เพิ่มศักยภาพด้านเศรษฐกิจ</a:t>
            </a:r>
          </a:p>
          <a:p>
            <a:pPr marL="115890" indent="-115890" defTabSz="914418">
              <a:buFontTx/>
              <a:buAutoNum type="arabicPeriod"/>
              <a:defRPr/>
            </a:pPr>
            <a:r>
              <a:rPr lang="th-TH" sz="600" b="1" i="1" kern="0" dirty="0">
                <a:solidFill>
                  <a:prstClr val="black"/>
                </a:solidFill>
                <a:latin typeface="Tahoma" panose="020B0604030504040204" pitchFamily="34" charset="0"/>
                <a:ea typeface="Tahoma" panose="020B0604030504040204" pitchFamily="34" charset="0"/>
                <a:cs typeface="Tahoma" panose="020B0604030504040204" pitchFamily="34" charset="0"/>
              </a:rPr>
              <a:t>ส่งเสริมบทบาทในประชาคมอาเชียน</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วิทยาศาสตร์และเทคโนโลยี</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ทรัพยากรธรรมชาติฯ</a:t>
            </a:r>
          </a:p>
          <a:p>
            <a:pPr marL="115890" indent="-115890" defTabSz="914418">
              <a:buFontTx/>
              <a:buAutoNum type="arabicPeriod"/>
              <a:defRPr/>
            </a:pPr>
            <a:r>
              <a:rPr lang="th-TH" sz="600" kern="0" dirty="0">
                <a:solidFill>
                  <a:prstClr val="black"/>
                </a:solidFill>
                <a:latin typeface="Tahoma" panose="020B0604030504040204" pitchFamily="34" charset="0"/>
                <a:ea typeface="Tahoma" panose="020B0604030504040204" pitchFamily="34" charset="0"/>
                <a:cs typeface="Tahoma" panose="020B0604030504040204" pitchFamily="34" charset="0"/>
              </a:rPr>
              <a:t>ธรรมาภิบาล</a:t>
            </a:r>
          </a:p>
        </p:txBody>
      </p:sp>
      <p:sp>
        <p:nvSpPr>
          <p:cNvPr id="61" name="Rectangle 60"/>
          <p:cNvSpPr/>
          <p:nvPr/>
        </p:nvSpPr>
        <p:spPr>
          <a:xfrm>
            <a:off x="4076425" y="5115338"/>
            <a:ext cx="1184964" cy="184666"/>
          </a:xfrm>
          <a:prstGeom prst="rect">
            <a:avLst/>
          </a:prstGeom>
        </p:spPr>
        <p:txBody>
          <a:bodyPr wrap="square">
            <a:spAutoFit/>
          </a:bodyPr>
          <a:lstStyle/>
          <a:p>
            <a:pPr defTabSz="914418"/>
            <a:endParaRPr lang="th-TH" sz="600" dirty="0">
              <a:solidFill>
                <a:srgbClr val="4BACC6">
                  <a:lumMod val="50000"/>
                </a:srgbClr>
              </a:solidFill>
              <a:latin typeface="Tahoma" panose="020B0604030504040204" pitchFamily="34" charset="0"/>
              <a:ea typeface="Tahoma" panose="020B0604030504040204" pitchFamily="34" charset="0"/>
              <a:cs typeface="Tahoma" panose="020B0604030504040204" pitchFamily="34" charset="0"/>
            </a:endParaRPr>
          </a:p>
        </p:txBody>
      </p:sp>
      <p:sp>
        <p:nvSpPr>
          <p:cNvPr id="62" name="Rectangle 61"/>
          <p:cNvSpPr/>
          <p:nvPr/>
        </p:nvSpPr>
        <p:spPr>
          <a:xfrm>
            <a:off x="5359217" y="5082674"/>
            <a:ext cx="1203562" cy="184666"/>
          </a:xfrm>
          <a:prstGeom prst="rect">
            <a:avLst/>
          </a:prstGeom>
        </p:spPr>
        <p:txBody>
          <a:bodyPr wrap="square">
            <a:spAutoFit/>
          </a:bodyPr>
          <a:lstStyle/>
          <a:p>
            <a:pPr marL="168275" indent="-168275" defTabSz="914418">
              <a:buFont typeface="+mj-lt"/>
              <a:buAutoNum type="arabicParenR"/>
            </a:pPr>
            <a:endParaRPr lang="th-TH" sz="600" dirty="0">
              <a:solidFill>
                <a:srgbClr val="4BACC6">
                  <a:lumMod val="50000"/>
                </a:srgbClr>
              </a:solidFill>
              <a:latin typeface="Tahoma" panose="020B0604030504040204" pitchFamily="34" charset="0"/>
              <a:ea typeface="Tahoma" panose="020B0604030504040204" pitchFamily="34" charset="0"/>
              <a:cs typeface="Tahoma" panose="020B0604030504040204" pitchFamily="34" charset="0"/>
            </a:endParaRPr>
          </a:p>
        </p:txBody>
      </p:sp>
      <p:sp>
        <p:nvSpPr>
          <p:cNvPr id="63" name="Rectangle 62"/>
          <p:cNvSpPr/>
          <p:nvPr/>
        </p:nvSpPr>
        <p:spPr>
          <a:xfrm>
            <a:off x="271574" y="3719755"/>
            <a:ext cx="1110941" cy="224164"/>
          </a:xfrm>
          <a:prstGeom prst="rect">
            <a:avLst/>
          </a:prstGeom>
        </p:spPr>
        <p:txBody>
          <a:bodyPr wrap="square">
            <a:spAutoFit/>
          </a:bodyPr>
          <a:lstStyle/>
          <a:p>
            <a:pPr algn="ctr" defTabSz="914418">
              <a:lnSpc>
                <a:spcPct val="120000"/>
              </a:lnSpc>
              <a:defRPr/>
            </a:pPr>
            <a:endParaRPr lang="th-TH" sz="800" b="1"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64" name="Rectangle 63"/>
          <p:cNvSpPr/>
          <p:nvPr/>
        </p:nvSpPr>
        <p:spPr>
          <a:xfrm>
            <a:off x="1460375" y="3687084"/>
            <a:ext cx="1189559" cy="224164"/>
          </a:xfrm>
          <a:prstGeom prst="rect">
            <a:avLst/>
          </a:prstGeom>
        </p:spPr>
        <p:txBody>
          <a:bodyPr wrap="square">
            <a:spAutoFit/>
          </a:bodyPr>
          <a:lstStyle/>
          <a:p>
            <a:pPr algn="ctr" defTabSz="914418">
              <a:lnSpc>
                <a:spcPct val="120000"/>
              </a:lnSpc>
              <a:defRPr/>
            </a:pPr>
            <a:endParaRPr lang="th-TH" sz="8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65" name="Rectangle 64"/>
          <p:cNvSpPr/>
          <p:nvPr/>
        </p:nvSpPr>
        <p:spPr>
          <a:xfrm>
            <a:off x="2752905" y="3694616"/>
            <a:ext cx="1163144" cy="224164"/>
          </a:xfrm>
          <a:prstGeom prst="rect">
            <a:avLst/>
          </a:prstGeom>
        </p:spPr>
        <p:txBody>
          <a:bodyPr wrap="square">
            <a:spAutoFit/>
          </a:bodyPr>
          <a:lstStyle/>
          <a:p>
            <a:pPr algn="ctr" defTabSz="914418">
              <a:lnSpc>
                <a:spcPct val="120000"/>
              </a:lnSpc>
              <a:defRPr/>
            </a:pPr>
            <a:endParaRPr lang="th-TH" sz="8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67" name="Rectangle 66"/>
          <p:cNvSpPr/>
          <p:nvPr/>
        </p:nvSpPr>
        <p:spPr>
          <a:xfrm>
            <a:off x="4075268" y="3713625"/>
            <a:ext cx="970658" cy="273601"/>
          </a:xfrm>
          <a:prstGeom prst="rect">
            <a:avLst/>
          </a:prstGeom>
        </p:spPr>
        <p:txBody>
          <a:bodyPr wrap="square">
            <a:spAutoFit/>
          </a:bodyPr>
          <a:lstStyle/>
          <a:p>
            <a:pPr algn="ctr" defTabSz="914418">
              <a:lnSpc>
                <a:spcPct val="120000"/>
              </a:lnSpc>
              <a:defRPr/>
            </a:pPr>
            <a:endParaRPr lang="th-TH" sz="1100" b="1"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69" name="Rectangle 68"/>
          <p:cNvSpPr/>
          <p:nvPr/>
        </p:nvSpPr>
        <p:spPr>
          <a:xfrm>
            <a:off x="5292177" y="3694620"/>
            <a:ext cx="1169476" cy="273601"/>
          </a:xfrm>
          <a:prstGeom prst="rect">
            <a:avLst/>
          </a:prstGeom>
        </p:spPr>
        <p:txBody>
          <a:bodyPr wrap="square">
            <a:spAutoFit/>
          </a:bodyPr>
          <a:lstStyle/>
          <a:p>
            <a:pPr algn="ctr" defTabSz="914418">
              <a:lnSpc>
                <a:spcPct val="120000"/>
              </a:lnSpc>
              <a:defRPr/>
            </a:pPr>
            <a:endParaRPr lang="th-TH" sz="11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70" name="Rectangle 69"/>
          <p:cNvSpPr/>
          <p:nvPr/>
        </p:nvSpPr>
        <p:spPr>
          <a:xfrm>
            <a:off x="6545486" y="3705358"/>
            <a:ext cx="1093067" cy="224164"/>
          </a:xfrm>
          <a:prstGeom prst="rect">
            <a:avLst/>
          </a:prstGeom>
        </p:spPr>
        <p:txBody>
          <a:bodyPr wrap="square">
            <a:spAutoFit/>
          </a:bodyPr>
          <a:lstStyle/>
          <a:p>
            <a:pPr algn="ctr" defTabSz="914418">
              <a:lnSpc>
                <a:spcPct val="120000"/>
              </a:lnSpc>
              <a:defRPr/>
            </a:pPr>
            <a:endParaRPr lang="th-TH" sz="8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71" name="Rectangle 70"/>
          <p:cNvSpPr/>
          <p:nvPr/>
        </p:nvSpPr>
        <p:spPr>
          <a:xfrm>
            <a:off x="7784059" y="3694620"/>
            <a:ext cx="1213784" cy="224164"/>
          </a:xfrm>
          <a:prstGeom prst="rect">
            <a:avLst/>
          </a:prstGeom>
        </p:spPr>
        <p:txBody>
          <a:bodyPr wrap="square">
            <a:spAutoFit/>
          </a:bodyPr>
          <a:lstStyle/>
          <a:p>
            <a:pPr algn="ctr" defTabSz="914418">
              <a:lnSpc>
                <a:spcPct val="120000"/>
              </a:lnSpc>
              <a:defRPr/>
            </a:pPr>
            <a:endParaRPr lang="th-TH" sz="800" kern="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72" name="Pentagon 71"/>
          <p:cNvSpPr/>
          <p:nvPr/>
        </p:nvSpPr>
        <p:spPr>
          <a:xfrm>
            <a:off x="3571582" y="691615"/>
            <a:ext cx="2316250" cy="355006"/>
          </a:xfrm>
          <a:prstGeom prst="homePlate">
            <a:avLst>
              <a:gd name="adj" fmla="val 256"/>
            </a:avLst>
          </a:prstGeom>
          <a:solidFill>
            <a:schemeClr val="accent3">
              <a:lumMod val="60000"/>
              <a:lumOff val="40000"/>
            </a:schemeClr>
          </a:solidFill>
          <a:ln w="190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2400" dirty="0">
              <a:solidFill>
                <a:prstClr val="white"/>
              </a:solidFill>
            </a:endParaRPr>
          </a:p>
        </p:txBody>
      </p:sp>
      <p:sp>
        <p:nvSpPr>
          <p:cNvPr id="73" name="Rectangle 72"/>
          <p:cNvSpPr/>
          <p:nvPr/>
        </p:nvSpPr>
        <p:spPr>
          <a:xfrm>
            <a:off x="3956426" y="736147"/>
            <a:ext cx="1435173" cy="230832"/>
          </a:xfrm>
          <a:prstGeom prst="rect">
            <a:avLst/>
          </a:prstGeom>
        </p:spPr>
        <p:txBody>
          <a:bodyPr wrap="square">
            <a:spAutoFit/>
          </a:bodyPr>
          <a:lstStyle/>
          <a:p>
            <a:pPr algn="ctr" defTabSz="914418">
              <a:defRPr/>
            </a:pPr>
            <a:r>
              <a:rPr lang="en-US" sz="900" b="1" dirty="0">
                <a:solidFill>
                  <a:prstClr val="black"/>
                </a:solidFill>
                <a:latin typeface="Tahoma" pitchFamily="34" charset="0"/>
                <a:ea typeface="Tahoma" pitchFamily="34" charset="0"/>
                <a:cs typeface="Tahoma" pitchFamily="34" charset="0"/>
              </a:rPr>
              <a:t>SDGs</a:t>
            </a:r>
            <a:endParaRPr lang="th-TH" sz="900" b="1" dirty="0">
              <a:solidFill>
                <a:prstClr val="black"/>
              </a:solidFill>
              <a:latin typeface="Tahoma" pitchFamily="34" charset="0"/>
              <a:ea typeface="Tahoma" pitchFamily="34" charset="0"/>
              <a:cs typeface="Tahoma" pitchFamily="34" charset="0"/>
            </a:endParaRPr>
          </a:p>
        </p:txBody>
      </p:sp>
      <p:sp>
        <p:nvSpPr>
          <p:cNvPr id="74" name="Pentagon 73"/>
          <p:cNvSpPr/>
          <p:nvPr/>
        </p:nvSpPr>
        <p:spPr>
          <a:xfrm rot="5400000">
            <a:off x="3624863" y="1009948"/>
            <a:ext cx="2179823" cy="2301773"/>
          </a:xfrm>
          <a:prstGeom prst="homePlate">
            <a:avLst>
              <a:gd name="adj" fmla="val 5877"/>
            </a:avLst>
          </a:prstGeom>
          <a:solidFill>
            <a:schemeClr val="accent3">
              <a:lumMod val="20000"/>
              <a:lumOff val="80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3920">
              <a:solidFill>
                <a:prstClr val="white"/>
              </a:solidFill>
            </a:endParaRPr>
          </a:p>
        </p:txBody>
      </p:sp>
      <p:sp>
        <p:nvSpPr>
          <p:cNvPr id="75" name="Rectangle 74"/>
          <p:cNvSpPr/>
          <p:nvPr/>
        </p:nvSpPr>
        <p:spPr>
          <a:xfrm>
            <a:off x="3577963" y="1032312"/>
            <a:ext cx="2362189" cy="2100575"/>
          </a:xfrm>
          <a:prstGeom prst="rect">
            <a:avLst/>
          </a:prstGeom>
        </p:spPr>
        <p:txBody>
          <a:bodyPr wrap="square">
            <a:spAutoFit/>
          </a:bodyPr>
          <a:lstStyle/>
          <a:p>
            <a:pPr marL="114300" lvl="2" indent="-114300">
              <a:buFontTx/>
              <a:buAutoNum type="arabicPeriod"/>
            </a:pPr>
            <a:r>
              <a:rPr lang="th-TH" sz="450" b="1" i="1" dirty="0">
                <a:solidFill>
                  <a:prstClr val="black"/>
                </a:solidFill>
                <a:latin typeface="Tahoma" panose="020B0604030504040204" pitchFamily="34" charset="0"/>
                <a:ea typeface="Tahoma" panose="020B0604030504040204" pitchFamily="34" charset="0"/>
                <a:cs typeface="Tahoma" panose="020B0604030504040204" pitchFamily="34" charset="0"/>
              </a:rPr>
              <a:t>ยุติความยากจน ทุกรูปแบบในทุกที่</a:t>
            </a:r>
            <a:endParaRPr lang="en-US" sz="450" b="1" i="1"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ยุติความหิวโหย บรรลุ ความมั่นคงทางอาหาร และยกระดับโภชนาการ และ ส่งเสริมเกษตรกรรมที่ยั่งยืน</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สร้างหลักประกันว่า คนมีชีวิตที่มีสุขภาพดี และส่งเสริมสวัสดิภาพ สำหรับทุกคนในทุกวัย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สร้างหลักประกันว่าทุกคนมี การศึกษาที่มีคุณภาพอย่าง ครอบคลุมและเท่าเทียม และ สนับสนุนโอกาสในการเรียนรู้ ตลอดชีวิต</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บรรลุความเสมอภาค ระหว่างเพศและเสริมสร้าง ความเข้มแข็งของผู้หญิงและ เด็กหญิงทุกคน</a:t>
            </a: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สร้างหลักประกันให้มีน้ำใช้ และมีการบริหารจัดการน้ำและการสุขาภิบาลอย่าง ยั่งยืนสำหรับทุกคน</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สร้างหลักประกันให้ทุกคน เข้าถึงพลังงานสมัยใหม่ใน ราคาที่ย่อมเยา เชื่อถือได้ และยั่งยืน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b="1" i="1" dirty="0">
                <a:solidFill>
                  <a:prstClr val="black"/>
                </a:solidFill>
                <a:latin typeface="Tahoma" panose="020B0604030504040204" pitchFamily="34" charset="0"/>
                <a:ea typeface="Tahoma" panose="020B0604030504040204" pitchFamily="34" charset="0"/>
                <a:cs typeface="Tahoma" panose="020B0604030504040204" pitchFamily="34" charset="0"/>
              </a:rPr>
              <a:t>ส่งเสริมการเติบโตทาง ศก. ที่ ต่อเนื่อง ครอบคลุม และยั่งยืน การจ้างงานเต็มที่และมีผลิต ภาพ และการมีงานที่มีคุณค่า สำหรับทุกคน</a:t>
            </a:r>
            <a:endParaRPr lang="en-US" sz="450" b="1" i="1"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สร้างโครงสร้างพื นฐานที่มี ความทนทาน ส่งเสริมการ พัฒนาอุตสาหกรรม ที่ครอบคลุมและยั่งยืน และ ส่งเสริมนวัตกรรม</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ลดความไม่เสมอภาค ภายในและระหว่างประเทศ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ทำให้เมืองและการตั้งถิ่นฐาน ของมนุษย์มีความครอบคลุม ปลอดภัย มีภูมิต้านทาน และ ยั่งยืน  </a:t>
            </a: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สร้างหลักประกันให้มี รูปแบบการบริโภคและ ผลิตที่ยั่งยืน</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ดำเนินการอย่างเร่งด่วนเพื่อ ต่อสู้กับการเปลี่ยนแปลงสภาพ ภูมิอากาศและผลกระทบ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อนุรักษ์และใช้ประโยชน์จาก มหาสมุทร ทะเลและทรัพยากร ทางทะเลอย่างยั่งยืนเพื่อการ พัฒนาที่ยั่งยืน</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ปกป้อง ฟื้นฟู และส่งเสริมการใช้ระบบนิเวศบนบกอย่างยั่งยืน การบริหารจัดการป่าไม้ที่ยั่งยืน การต่อต้านการกลายสภาพเป็น ทะเลทราย หยุดยั้งการเสื่อมโทรมของที่ดินและฟื้นฟูสภาพดิน และหยุดยั้งการสูญเสียความหลากหลายทางชีวภาพ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dirty="0">
                <a:solidFill>
                  <a:prstClr val="black"/>
                </a:solidFill>
                <a:latin typeface="Tahoma" panose="020B0604030504040204" pitchFamily="34" charset="0"/>
                <a:ea typeface="Tahoma" panose="020B0604030504040204" pitchFamily="34" charset="0"/>
                <a:cs typeface="Tahoma" panose="020B0604030504040204" pitchFamily="34" charset="0"/>
              </a:rPr>
              <a:t>ส่งเสริมสังคมที่สงบสุขและ ครอบคลุมเพื่อการพัฒนาที่ยั่งยืน ให้ทุกคนเข้าถึงความยุติธรรม และสร้างสถาบันที่มีประสิทธิผล รับผิดรับชอบและครอบคลุมในทุก ระดับ </a:t>
            </a:r>
            <a:endParaRPr lang="en-US" sz="45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114300" lvl="2" indent="-114300">
              <a:buFontTx/>
              <a:buAutoNum type="arabicPeriod"/>
            </a:pPr>
            <a:r>
              <a:rPr lang="th-TH" sz="450" b="1" i="1" dirty="0">
                <a:solidFill>
                  <a:prstClr val="black"/>
                </a:solidFill>
                <a:latin typeface="Tahoma" panose="020B0604030504040204" pitchFamily="34" charset="0"/>
                <a:ea typeface="Tahoma" panose="020B0604030504040204" pitchFamily="34" charset="0"/>
                <a:cs typeface="Tahoma" panose="020B0604030504040204" pitchFamily="34" charset="0"/>
              </a:rPr>
              <a:t>เสริมความเข้มแข็งให้แก่กลไก การดำเนินงานและฟื้นฟู หุ้นส่วนความร่วมมือระดับโลก สำหรับการพัฒนาที่ยั่งยืน</a:t>
            </a:r>
          </a:p>
        </p:txBody>
      </p:sp>
      <p:sp>
        <p:nvSpPr>
          <p:cNvPr id="77" name="Slide Number Placeholder 2"/>
          <p:cNvSpPr>
            <a:spLocks noGrp="1"/>
          </p:cNvSpPr>
          <p:nvPr>
            <p:ph type="sldNum" sz="quarter" idx="12"/>
          </p:nvPr>
        </p:nvSpPr>
        <p:spPr>
          <a:xfrm>
            <a:off x="7658332" y="5068748"/>
            <a:ext cx="1324072" cy="605915"/>
          </a:xfrm>
        </p:spPr>
        <p:txBody>
          <a:bodyPr/>
          <a:lstStyle/>
          <a:p>
            <a:pPr marL="112713" indent="-112713" algn="l">
              <a:defRPr/>
            </a:pPr>
            <a:r>
              <a:rPr lang="en-US" altLang="en-US" sz="700" dirty="0" smtClean="0">
                <a:solidFill>
                  <a:schemeClr val="tx1"/>
                </a:solidFill>
                <a:latin typeface="Tahoma" panose="020B0604030504040204" pitchFamily="34" charset="0"/>
                <a:ea typeface="Tahoma" panose="020B0604030504040204" pitchFamily="34" charset="0"/>
                <a:cs typeface="Tahoma" panose="020B0604030504040204" pitchFamily="34" charset="0"/>
              </a:rPr>
              <a:t>1</a:t>
            </a:r>
            <a:r>
              <a:rPr lang="th-TH" altLang="en-US" sz="7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จำนวน</a:t>
            </a:r>
            <a:r>
              <a:rPr lang="th-TH" altLang="en-US" sz="700" dirty="0">
                <a:solidFill>
                  <a:schemeClr val="tx1"/>
                </a:solidFill>
                <a:latin typeface="Tahoma" panose="020B0604030504040204" pitchFamily="34" charset="0"/>
                <a:ea typeface="Tahoma" panose="020B0604030504040204" pitchFamily="34" charset="0"/>
                <a:cs typeface="Tahoma" panose="020B0604030504040204" pitchFamily="34" charset="0"/>
              </a:rPr>
              <a:t>รัฐวิสาหกิจเป้าหมายที่มีแผนฟื้นฟูฐานะการเงินที่สามารถมีผลประกอบการตาม</a:t>
            </a:r>
            <a:r>
              <a:rPr lang="th-TH" altLang="en-US" sz="700" dirty="0" smtClean="0">
                <a:solidFill>
                  <a:schemeClr val="tx1"/>
                </a:solidFill>
                <a:latin typeface="Tahoma" panose="020B0604030504040204" pitchFamily="34" charset="0"/>
                <a:ea typeface="Tahoma" panose="020B0604030504040204" pitchFamily="34" charset="0"/>
                <a:cs typeface="Tahoma" panose="020B0604030504040204" pitchFamily="34" charset="0"/>
              </a:rPr>
              <a:t>เป้าหมาย</a:t>
            </a:r>
            <a:endParaRPr lang="th-TH" altLang="en-US" sz="700"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78" name="Pentagon 77"/>
          <p:cNvSpPr/>
          <p:nvPr/>
        </p:nvSpPr>
        <p:spPr>
          <a:xfrm rot="5400000">
            <a:off x="5998919" y="967281"/>
            <a:ext cx="2190039" cy="2376891"/>
          </a:xfrm>
          <a:prstGeom prst="homePlate">
            <a:avLst>
              <a:gd name="adj" fmla="val 6414"/>
            </a:avLst>
          </a:prstGeom>
          <a:solidFill>
            <a:srgbClr val="F9EEED"/>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solidFill>
                <a:prstClr val="white"/>
              </a:solidFill>
            </a:endParaRPr>
          </a:p>
        </p:txBody>
      </p:sp>
      <p:sp>
        <p:nvSpPr>
          <p:cNvPr id="79" name="Rectangle 78"/>
          <p:cNvSpPr/>
          <p:nvPr/>
        </p:nvSpPr>
        <p:spPr>
          <a:xfrm>
            <a:off x="5865661" y="1077509"/>
            <a:ext cx="1351397" cy="2277547"/>
          </a:xfrm>
          <a:prstGeom prst="rect">
            <a:avLst/>
          </a:prstGeom>
          <a:noFill/>
        </p:spPr>
        <p:txBody>
          <a:bodyPr wrap="square">
            <a:spAutoFit/>
          </a:bodyPr>
          <a:lstStyle/>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แผนงานบูรณาการสร้างความปรองดองและสมานฉันท์</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แผนงานบูรณาการขับเคลื่อนการแก้ไขปัญหาจังหวัดชายแดนภาคใต้</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แผนงานบูรณาการจัดการปัญหาแรงงานต่างด้าวและการค้ามนุษย์</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แผนงานบูรณาการป้องกัน ปราบปราม และบำบัดรักษาผู้ติดยาเสพติด</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แผนงานบูรณาการพัฒนาอุตสาหกรรมศักยภาพ</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แผนงานบูรณาการส่งเสริมวิสาหกิจขนาดกลางและขนาดย่อม</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แผนงานบูรณาการพัฒนาพื้นที่เขตเศรษฐกิจพิเศษ</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แผนงานบูรณาการพัฒนาโครงสร้างพื้นฐานและระบบโลจิสติกส์</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แผนงานบูรณาการพัฒนาเศรษฐกิจดิจิทัล</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แผนงานบูรณาการส่งเสริมการวิจัยและพัฒนา</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แผนงานบูรณาการสร้างรายได้จากการท่องเที่ยวและบริการ</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แผนงานบูรณาการพัฒนา</a:t>
            </a:r>
            <a:r>
              <a:rPr lang="th-TH" sz="500" dirty="0" smtClean="0">
                <a:solidFill>
                  <a:prstClr val="black"/>
                </a:solidFill>
                <a:latin typeface="Tahoma" pitchFamily="34" charset="0"/>
                <a:ea typeface="Tahoma" pitchFamily="34" charset="0"/>
                <a:cs typeface="Tahoma" pitchFamily="34" charset="0"/>
              </a:rPr>
              <a:t>ศักยภาพคน</a:t>
            </a:r>
            <a:r>
              <a:rPr lang="th-TH" sz="500" dirty="0">
                <a:solidFill>
                  <a:prstClr val="black"/>
                </a:solidFill>
                <a:latin typeface="Tahoma" pitchFamily="34" charset="0"/>
                <a:ea typeface="Tahoma" pitchFamily="34" charset="0"/>
                <a:cs typeface="Tahoma" pitchFamily="34" charset="0"/>
              </a:rPr>
              <a:t>ตามช่วงวัย</a:t>
            </a:r>
          </a:p>
          <a:p>
            <a:pPr marL="139700" lvl="2" indent="-139700">
              <a:buFont typeface="+mj-lt"/>
              <a:buAutoNum type="arabicPeriod"/>
              <a:defRPr/>
            </a:pPr>
            <a:r>
              <a:rPr lang="th-TH" sz="500" dirty="0">
                <a:solidFill>
                  <a:prstClr val="black"/>
                </a:solidFill>
                <a:latin typeface="Tahoma" pitchFamily="34" charset="0"/>
                <a:ea typeface="Tahoma" pitchFamily="34" charset="0"/>
                <a:cs typeface="Tahoma" pitchFamily="34" charset="0"/>
              </a:rPr>
              <a:t>แผนงานบูรณาการยกระดับคุณภาพการศึกษาและการเรียนรู้ตลอดชีวิต</a:t>
            </a:r>
          </a:p>
          <a:p>
            <a:pPr marL="228600" lvl="2" indent="-228600">
              <a:buFont typeface="+mj-lt"/>
              <a:buAutoNum type="arabicPeriod"/>
              <a:defRPr/>
            </a:pPr>
            <a:endParaRPr lang="th-TH" sz="600" dirty="0">
              <a:solidFill>
                <a:prstClr val="black"/>
              </a:solidFill>
              <a:latin typeface="Tahoma" pitchFamily="34" charset="0"/>
              <a:ea typeface="Tahoma" pitchFamily="34" charset="0"/>
              <a:cs typeface="Tahoma" pitchFamily="34" charset="0"/>
            </a:endParaRPr>
          </a:p>
          <a:p>
            <a:pPr marL="0" lvl="2">
              <a:defRPr/>
            </a:pPr>
            <a:endParaRPr lang="th-TH" sz="600" dirty="0">
              <a:solidFill>
                <a:prstClr val="black"/>
              </a:solidFill>
              <a:latin typeface="Tahoma" pitchFamily="34" charset="0"/>
              <a:ea typeface="Tahoma" pitchFamily="34" charset="0"/>
              <a:cs typeface="Tahoma" pitchFamily="34" charset="0"/>
            </a:endParaRPr>
          </a:p>
        </p:txBody>
      </p:sp>
      <p:sp>
        <p:nvSpPr>
          <p:cNvPr id="80" name="Rectangle 79"/>
          <p:cNvSpPr/>
          <p:nvPr/>
        </p:nvSpPr>
        <p:spPr>
          <a:xfrm>
            <a:off x="7031808" y="1081292"/>
            <a:ext cx="1355694" cy="2154436"/>
          </a:xfrm>
          <a:prstGeom prst="rect">
            <a:avLst/>
          </a:prstGeom>
          <a:noFill/>
        </p:spPr>
        <p:txBody>
          <a:bodyPr wrap="square">
            <a:spAutoFit/>
          </a:bodyPr>
          <a:lstStyle/>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a:t>
            </a:r>
            <a:r>
              <a:rPr lang="th-TH" sz="500" dirty="0" smtClean="0">
                <a:solidFill>
                  <a:prstClr val="black"/>
                </a:solidFill>
                <a:latin typeface="Tahoma" pitchFamily="34" charset="0"/>
                <a:ea typeface="Tahoma" pitchFamily="34" charset="0"/>
                <a:cs typeface="Tahoma" pitchFamily="34" charset="0"/>
              </a:rPr>
              <a:t>พัฒนาเศรษฐกิจ</a:t>
            </a:r>
            <a:r>
              <a:rPr lang="th-TH" sz="500" dirty="0">
                <a:solidFill>
                  <a:prstClr val="black"/>
                </a:solidFill>
                <a:latin typeface="Tahoma" pitchFamily="34" charset="0"/>
                <a:ea typeface="Tahoma" pitchFamily="34" charset="0"/>
                <a:cs typeface="Tahoma" pitchFamily="34" charset="0"/>
              </a:rPr>
              <a:t>ฐานรากและชุมชนเข้มแข็ง</a:t>
            </a:r>
          </a:p>
          <a:p>
            <a:pPr marL="139700" lvl="2" indent="-139700">
              <a:buFont typeface="+mj-lt"/>
              <a:buAutoNum type="arabicPeriod" startAt="14"/>
              <a:defRPr/>
            </a:pPr>
            <a:r>
              <a:rPr lang="th-TH" sz="600" b="1" i="1" dirty="0">
                <a:solidFill>
                  <a:prstClr val="black"/>
                </a:solidFill>
                <a:latin typeface="Tahoma" pitchFamily="34" charset="0"/>
                <a:ea typeface="Tahoma" pitchFamily="34" charset="0"/>
                <a:cs typeface="Tahoma" pitchFamily="34" charset="0"/>
              </a:rPr>
              <a:t>แผนงานบูรณาการจัดการปัญหาที่ดินทำกิน</a:t>
            </a:r>
          </a:p>
          <a:p>
            <a:pPr marL="139700" lvl="2" indent="-139700">
              <a:buFont typeface="+mj-lt"/>
              <a:buAutoNum type="arabicPeriod" startAt="14"/>
              <a:defRPr/>
            </a:pPr>
            <a:r>
              <a:rPr lang="th-TH" sz="600" b="1" i="1" dirty="0">
                <a:solidFill>
                  <a:prstClr val="black"/>
                </a:solidFill>
                <a:latin typeface="Tahoma" pitchFamily="34" charset="0"/>
                <a:ea typeface="Tahoma" pitchFamily="34" charset="0"/>
                <a:cs typeface="Tahoma" pitchFamily="34" charset="0"/>
              </a:rPr>
              <a:t>แผนงานบูรณาการพัฒนาระบบประกันสุขภาพ</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แผนงานบูรณาการสร้างความเสมอภาคเพื่อรองรับสังคมผู้สูงอายุ</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แผนงานบูรณาการบริหารจัดการขยะและสื่งแวดล้อม</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แผนงานบูรณาการพัฒนาและเพิ่มประสิทธิภาพการใช้พลังงานที่เป็นมิตรกับสิ่งแวดล้อม</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แผนงานบูรณาการบริหารจัดการทรัพยากรน้ำ</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แผนงานบูรณาการป้องกัน ปราบปรามการทุจริตและประพฤติมิชอบ</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แผนงานบูรณาการปฏิรูปกฎหมายและพัฒนากระบวนการยุติธรรม</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แผนงานบูรณาการอำนวยความสะดวกทางธุรกิจ</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แผนงานบูรณาการส่งเสริมการกระจายอำนาจให้แก่องค์กรปกครองส่วนท้องถิ่น</a:t>
            </a:r>
          </a:p>
          <a:p>
            <a:pPr marL="139700" lvl="2" indent="-139700">
              <a:buFont typeface="+mj-lt"/>
              <a:buAutoNum type="arabicPeriod" startAt="14"/>
              <a:defRPr/>
            </a:pPr>
            <a:r>
              <a:rPr lang="th-TH" sz="500" dirty="0">
                <a:solidFill>
                  <a:prstClr val="black"/>
                </a:solidFill>
                <a:latin typeface="Tahoma" pitchFamily="34" charset="0"/>
                <a:ea typeface="Tahoma" pitchFamily="34" charset="0"/>
                <a:cs typeface="Tahoma" pitchFamily="34" charset="0"/>
              </a:rPr>
              <a:t>แผนงานบูรณาการส่งเสริมการพัฒนาจังหวัดและกลุ่มจังหวัดแบบบูรณาการ</a:t>
            </a:r>
          </a:p>
          <a:p>
            <a:pPr marL="228600" lvl="2" indent="-228600">
              <a:buFont typeface="+mj-lt"/>
              <a:buAutoNum type="arabicPeriod" startAt="14"/>
              <a:defRPr/>
            </a:pPr>
            <a:endParaRPr lang="th-TH" sz="500" dirty="0">
              <a:solidFill>
                <a:prstClr val="black"/>
              </a:solidFill>
              <a:latin typeface="Tahoma" pitchFamily="34" charset="0"/>
              <a:ea typeface="Tahoma" pitchFamily="34" charset="0"/>
              <a:cs typeface="Tahoma" pitchFamily="34" charset="0"/>
            </a:endParaRPr>
          </a:p>
        </p:txBody>
      </p:sp>
      <p:sp>
        <p:nvSpPr>
          <p:cNvPr id="81" name="Pentagon 80"/>
          <p:cNvSpPr/>
          <p:nvPr/>
        </p:nvSpPr>
        <p:spPr>
          <a:xfrm>
            <a:off x="5910835" y="688025"/>
            <a:ext cx="2370895" cy="355006"/>
          </a:xfrm>
          <a:prstGeom prst="homePlate">
            <a:avLst>
              <a:gd name="adj" fmla="val 256"/>
            </a:avLst>
          </a:prstGeom>
          <a:solidFill>
            <a:schemeClr val="accent2">
              <a:lumMod val="40000"/>
              <a:lumOff val="60000"/>
            </a:schemeClr>
          </a:solidFill>
          <a:ln w="19050">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8"/>
            <a:endParaRPr lang="th-TH" sz="2400" dirty="0">
              <a:solidFill>
                <a:prstClr val="white"/>
              </a:solidFill>
            </a:endParaRPr>
          </a:p>
        </p:txBody>
      </p:sp>
      <p:sp>
        <p:nvSpPr>
          <p:cNvPr id="82" name="Rectangle 81"/>
          <p:cNvSpPr/>
          <p:nvPr/>
        </p:nvSpPr>
        <p:spPr>
          <a:xfrm>
            <a:off x="6275787" y="740396"/>
            <a:ext cx="1779402" cy="230832"/>
          </a:xfrm>
          <a:prstGeom prst="rect">
            <a:avLst/>
          </a:prstGeom>
        </p:spPr>
        <p:txBody>
          <a:bodyPr wrap="square">
            <a:spAutoFit/>
          </a:bodyPr>
          <a:lstStyle/>
          <a:p>
            <a:pPr algn="ctr"/>
            <a:r>
              <a:rPr lang="th-TH" altLang="en-US" sz="900" b="1" dirty="0">
                <a:solidFill>
                  <a:srgbClr val="000000"/>
                </a:solidFill>
                <a:latin typeface="Tahoma" pitchFamily="34" charset="0"/>
                <a:cs typeface="Tahoma" pitchFamily="34" charset="0"/>
              </a:rPr>
              <a:t>แผนบูรณา</a:t>
            </a:r>
            <a:r>
              <a:rPr lang="th-TH" altLang="en-US" sz="900" b="1" dirty="0" smtClean="0">
                <a:solidFill>
                  <a:srgbClr val="000000"/>
                </a:solidFill>
                <a:latin typeface="Tahoma" pitchFamily="34" charset="0"/>
                <a:cs typeface="Tahoma" pitchFamily="34" charset="0"/>
              </a:rPr>
              <a:t>การ </a:t>
            </a:r>
            <a:r>
              <a:rPr lang="en-US" altLang="en-US" sz="900" b="1" dirty="0" smtClean="0">
                <a:solidFill>
                  <a:srgbClr val="000000"/>
                </a:solidFill>
                <a:latin typeface="Tahoma" pitchFamily="34" charset="0"/>
                <a:cs typeface="Tahoma" pitchFamily="34" charset="0"/>
              </a:rPr>
              <a:t>25 </a:t>
            </a:r>
            <a:r>
              <a:rPr lang="th-TH" altLang="en-US" sz="900" b="1" dirty="0" smtClean="0">
                <a:solidFill>
                  <a:srgbClr val="000000"/>
                </a:solidFill>
                <a:latin typeface="Tahoma" pitchFamily="34" charset="0"/>
                <a:cs typeface="Tahoma" pitchFamily="34" charset="0"/>
              </a:rPr>
              <a:t>แผนงาน</a:t>
            </a:r>
            <a:endParaRPr lang="th-TH" altLang="en-US" sz="900" b="1" dirty="0">
              <a:solidFill>
                <a:srgbClr val="000000"/>
              </a:solidFill>
              <a:latin typeface="Tahoma" pitchFamily="34" charset="0"/>
              <a:cs typeface="Tahoma" pitchFamily="34" charset="0"/>
            </a:endParaRPr>
          </a:p>
        </p:txBody>
      </p:sp>
      <p:sp>
        <p:nvSpPr>
          <p:cNvPr id="83" name="Rectangle 82"/>
          <p:cNvSpPr/>
          <p:nvPr/>
        </p:nvSpPr>
        <p:spPr>
          <a:xfrm>
            <a:off x="2498562" y="1071181"/>
            <a:ext cx="1079401" cy="1846659"/>
          </a:xfrm>
          <a:prstGeom prst="rect">
            <a:avLst/>
          </a:prstGeom>
        </p:spPr>
        <p:txBody>
          <a:bodyPr wrap="square">
            <a:spAutoFit/>
          </a:bodyPr>
          <a:lstStyle/>
          <a:p>
            <a:pPr marL="139700" indent="-139700">
              <a:buFont typeface="+mj-lt"/>
              <a:buAutoNum type="arabicPeriod"/>
              <a:defRPr/>
            </a:pPr>
            <a:r>
              <a:rPr lang="th-TH" sz="600" dirty="0">
                <a:solidFill>
                  <a:prstClr val="black"/>
                </a:solidFill>
                <a:latin typeface="Tahoma" pitchFamily="34" charset="0"/>
                <a:ea typeface="Tahoma" pitchFamily="34" charset="0"/>
                <a:cs typeface="Tahoma" pitchFamily="34" charset="0"/>
              </a:rPr>
              <a:t>เปลี่ยนจากเกษตรแบ</a:t>
            </a:r>
            <a:r>
              <a:rPr lang="th-TH" sz="600" dirty="0" smtClean="0">
                <a:solidFill>
                  <a:prstClr val="black"/>
                </a:solidFill>
                <a:latin typeface="Tahoma" pitchFamily="34" charset="0"/>
                <a:ea typeface="Tahoma" pitchFamily="34" charset="0"/>
                <a:cs typeface="Tahoma" pitchFamily="34" charset="0"/>
              </a:rPr>
              <a:t>บดั้งเดิม </a:t>
            </a:r>
            <a:r>
              <a:rPr lang="th-TH" sz="600" dirty="0">
                <a:solidFill>
                  <a:prstClr val="black"/>
                </a:solidFill>
                <a:latin typeface="Tahoma" pitchFamily="34" charset="0"/>
                <a:ea typeface="Tahoma" pitchFamily="34" charset="0"/>
                <a:cs typeface="Tahoma" pitchFamily="34" charset="0"/>
              </a:rPr>
              <a:t>(</a:t>
            </a:r>
            <a:r>
              <a:rPr lang="en-US" sz="600" dirty="0">
                <a:solidFill>
                  <a:prstClr val="black"/>
                </a:solidFill>
                <a:latin typeface="Tahoma" pitchFamily="34" charset="0"/>
                <a:ea typeface="Tahoma" pitchFamily="34" charset="0"/>
                <a:cs typeface="Tahoma" pitchFamily="34" charset="0"/>
              </a:rPr>
              <a:t>Traditional Framing)  </a:t>
            </a:r>
            <a:r>
              <a:rPr lang="th-TH" sz="600" dirty="0">
                <a:solidFill>
                  <a:prstClr val="black"/>
                </a:solidFill>
                <a:latin typeface="Tahoma" pitchFamily="34" charset="0"/>
                <a:ea typeface="Tahoma" pitchFamily="34" charset="0"/>
                <a:cs typeface="Tahoma" pitchFamily="34" charset="0"/>
              </a:rPr>
              <a:t>เป็นการเกษตรสมัยใหม่ </a:t>
            </a:r>
            <a:r>
              <a:rPr lang="en-US" sz="600" dirty="0">
                <a:solidFill>
                  <a:prstClr val="black"/>
                </a:solidFill>
                <a:latin typeface="Tahoma" pitchFamily="34" charset="0"/>
                <a:ea typeface="Tahoma" pitchFamily="34" charset="0"/>
                <a:cs typeface="Tahoma" pitchFamily="34" charset="0"/>
              </a:rPr>
              <a:t>(Smart Framing)</a:t>
            </a:r>
          </a:p>
          <a:p>
            <a:pPr marL="139700" indent="-139700">
              <a:buFont typeface="+mj-lt"/>
              <a:buAutoNum type="arabicPeriod"/>
              <a:defRPr/>
            </a:pPr>
            <a:r>
              <a:rPr lang="th-TH" sz="600" b="1" i="1" dirty="0">
                <a:solidFill>
                  <a:prstClr val="black"/>
                </a:solidFill>
                <a:latin typeface="Tahoma" pitchFamily="34" charset="0"/>
                <a:ea typeface="Tahoma" pitchFamily="34" charset="0"/>
                <a:cs typeface="Tahoma" pitchFamily="34" charset="0"/>
              </a:rPr>
              <a:t>เปลี่ยนจาก </a:t>
            </a:r>
            <a:r>
              <a:rPr lang="en-US" sz="600" b="1" i="1" dirty="0">
                <a:solidFill>
                  <a:prstClr val="black"/>
                </a:solidFill>
                <a:latin typeface="Tahoma" pitchFamily="34" charset="0"/>
                <a:ea typeface="Tahoma" pitchFamily="34" charset="0"/>
                <a:cs typeface="Tahoma" pitchFamily="34" charset="0"/>
              </a:rPr>
              <a:t>Traditional SMEs </a:t>
            </a:r>
            <a:r>
              <a:rPr lang="th-TH" sz="600" b="1" i="1" dirty="0">
                <a:solidFill>
                  <a:prstClr val="black"/>
                </a:solidFill>
                <a:latin typeface="Tahoma" pitchFamily="34" charset="0"/>
                <a:ea typeface="Tahoma" pitchFamily="34" charset="0"/>
                <a:cs typeface="Tahoma" pitchFamily="34" charset="0"/>
              </a:rPr>
              <a:t>ไปสู่การเป็น </a:t>
            </a:r>
            <a:r>
              <a:rPr lang="en-US" sz="600" b="1" i="1" dirty="0">
                <a:solidFill>
                  <a:prstClr val="black"/>
                </a:solidFill>
                <a:latin typeface="Tahoma" pitchFamily="34" charset="0"/>
                <a:ea typeface="Tahoma" pitchFamily="34" charset="0"/>
                <a:cs typeface="Tahoma" pitchFamily="34" charset="0"/>
              </a:rPr>
              <a:t>Smart Enterprises </a:t>
            </a:r>
            <a:r>
              <a:rPr lang="th-TH" sz="600" b="1" i="1" dirty="0">
                <a:solidFill>
                  <a:prstClr val="black"/>
                </a:solidFill>
                <a:latin typeface="Tahoma" pitchFamily="34" charset="0"/>
                <a:ea typeface="Tahoma" pitchFamily="34" charset="0"/>
                <a:cs typeface="Tahoma" pitchFamily="34" charset="0"/>
              </a:rPr>
              <a:t>และ </a:t>
            </a:r>
            <a:r>
              <a:rPr lang="en-US" sz="600" b="1" i="1" dirty="0">
                <a:solidFill>
                  <a:prstClr val="black"/>
                </a:solidFill>
                <a:latin typeface="Tahoma" pitchFamily="34" charset="0"/>
                <a:ea typeface="Tahoma" pitchFamily="34" charset="0"/>
                <a:cs typeface="Tahoma" pitchFamily="34" charset="0"/>
              </a:rPr>
              <a:t>Startups </a:t>
            </a:r>
            <a:r>
              <a:rPr lang="th-TH" sz="600" b="1" i="1" dirty="0">
                <a:solidFill>
                  <a:prstClr val="black"/>
                </a:solidFill>
                <a:latin typeface="Tahoma" pitchFamily="34" charset="0"/>
                <a:ea typeface="Tahoma" pitchFamily="34" charset="0"/>
                <a:cs typeface="Tahoma" pitchFamily="34" charset="0"/>
              </a:rPr>
              <a:t>ที่มีศักยภาพสูง</a:t>
            </a:r>
          </a:p>
          <a:p>
            <a:pPr marL="139700" indent="-139700">
              <a:buFont typeface="+mj-lt"/>
              <a:buAutoNum type="arabicPeriod"/>
              <a:defRPr/>
            </a:pPr>
            <a:r>
              <a:rPr lang="th-TH" sz="600" b="1" i="1" dirty="0">
                <a:solidFill>
                  <a:prstClr val="black"/>
                </a:solidFill>
                <a:latin typeface="Tahoma" pitchFamily="34" charset="0"/>
                <a:ea typeface="Tahoma" pitchFamily="34" charset="0"/>
                <a:cs typeface="Tahoma" pitchFamily="34" charset="0"/>
              </a:rPr>
              <a:t>เปลี่ยนจาก </a:t>
            </a:r>
            <a:r>
              <a:rPr lang="en-US" sz="600" b="1" i="1" dirty="0">
                <a:solidFill>
                  <a:prstClr val="black"/>
                </a:solidFill>
                <a:latin typeface="Tahoma" pitchFamily="34" charset="0"/>
                <a:ea typeface="Tahoma" pitchFamily="34" charset="0"/>
                <a:cs typeface="Tahoma" pitchFamily="34" charset="0"/>
              </a:rPr>
              <a:t>Traditional Services </a:t>
            </a:r>
            <a:r>
              <a:rPr lang="th-TH" sz="600" b="1" i="1" dirty="0">
                <a:solidFill>
                  <a:prstClr val="black"/>
                </a:solidFill>
                <a:latin typeface="Tahoma" pitchFamily="34" charset="0"/>
                <a:ea typeface="Tahoma" pitchFamily="34" charset="0"/>
                <a:cs typeface="Tahoma" pitchFamily="34" charset="0"/>
              </a:rPr>
              <a:t>ไปสู่ </a:t>
            </a:r>
            <a:r>
              <a:rPr lang="en-US" sz="600" b="1" i="1" dirty="0">
                <a:solidFill>
                  <a:prstClr val="black"/>
                </a:solidFill>
                <a:latin typeface="Tahoma" pitchFamily="34" charset="0"/>
                <a:ea typeface="Tahoma" pitchFamily="34" charset="0"/>
                <a:cs typeface="Tahoma" pitchFamily="34" charset="0"/>
              </a:rPr>
              <a:t>High Value Services</a:t>
            </a:r>
          </a:p>
          <a:p>
            <a:pPr marL="139700" indent="-139700">
              <a:buFont typeface="+mj-lt"/>
              <a:buAutoNum type="arabicPeriod"/>
              <a:defRPr/>
            </a:pPr>
            <a:r>
              <a:rPr lang="th-TH" sz="600" dirty="0">
                <a:solidFill>
                  <a:prstClr val="black"/>
                </a:solidFill>
                <a:latin typeface="Tahoma" pitchFamily="34" charset="0"/>
                <a:ea typeface="Tahoma" pitchFamily="34" charset="0"/>
                <a:cs typeface="Tahoma" pitchFamily="34" charset="0"/>
              </a:rPr>
              <a:t>เปลี่ยนจากแรงงานทักษะต่ำไปสู่แรงงานที่มีความรู้ ความเชี่ยวชาญ และทักษะสูง</a:t>
            </a:r>
          </a:p>
        </p:txBody>
      </p:sp>
      <p:grpSp>
        <p:nvGrpSpPr>
          <p:cNvPr id="84" name="Group 83"/>
          <p:cNvGrpSpPr/>
          <p:nvPr/>
        </p:nvGrpSpPr>
        <p:grpSpPr>
          <a:xfrm>
            <a:off x="361165" y="3879329"/>
            <a:ext cx="8621239" cy="502388"/>
            <a:chOff x="230188" y="4064490"/>
            <a:chExt cx="8621239" cy="502388"/>
          </a:xfrm>
        </p:grpSpPr>
        <p:sp>
          <p:nvSpPr>
            <p:cNvPr id="85" name="Rectangle 84"/>
            <p:cNvSpPr/>
            <p:nvPr/>
          </p:nvSpPr>
          <p:spPr>
            <a:xfrm>
              <a:off x="230188" y="4078917"/>
              <a:ext cx="590492" cy="461869"/>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solidFill>
                  <a:prstClr val="white"/>
                </a:solidFill>
              </a:endParaRPr>
            </a:p>
          </p:txBody>
        </p:sp>
        <p:sp>
          <p:nvSpPr>
            <p:cNvPr id="86" name="Rectangle 85"/>
            <p:cNvSpPr/>
            <p:nvPr/>
          </p:nvSpPr>
          <p:spPr>
            <a:xfrm>
              <a:off x="856018" y="4078623"/>
              <a:ext cx="652609" cy="454122"/>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87" name="Rectangle 86"/>
            <p:cNvSpPr/>
            <p:nvPr/>
          </p:nvSpPr>
          <p:spPr>
            <a:xfrm>
              <a:off x="1553398" y="4071078"/>
              <a:ext cx="666591" cy="460989"/>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88" name="Rectangle 87"/>
            <p:cNvSpPr/>
            <p:nvPr/>
          </p:nvSpPr>
          <p:spPr>
            <a:xfrm>
              <a:off x="2470490" y="4078622"/>
              <a:ext cx="610606" cy="472797"/>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89" name="Rectangle 88"/>
            <p:cNvSpPr/>
            <p:nvPr/>
          </p:nvSpPr>
          <p:spPr>
            <a:xfrm>
              <a:off x="3127162" y="4078621"/>
              <a:ext cx="709564" cy="488257"/>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90" name="Rectangle 89"/>
            <p:cNvSpPr/>
            <p:nvPr/>
          </p:nvSpPr>
          <p:spPr>
            <a:xfrm>
              <a:off x="3873391" y="4078621"/>
              <a:ext cx="728510" cy="472798"/>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white"/>
                </a:solidFill>
              </a:endParaRPr>
            </a:p>
          </p:txBody>
        </p:sp>
        <p:sp>
          <p:nvSpPr>
            <p:cNvPr id="91" name="Rectangle 90"/>
            <p:cNvSpPr/>
            <p:nvPr/>
          </p:nvSpPr>
          <p:spPr>
            <a:xfrm>
              <a:off x="4618254" y="4078620"/>
              <a:ext cx="636965" cy="481183"/>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black"/>
                </a:solidFill>
              </a:endParaRPr>
            </a:p>
          </p:txBody>
        </p:sp>
        <p:sp>
          <p:nvSpPr>
            <p:cNvPr id="92" name="Rectangle 91"/>
            <p:cNvSpPr/>
            <p:nvPr/>
          </p:nvSpPr>
          <p:spPr>
            <a:xfrm>
              <a:off x="5511958" y="4078620"/>
              <a:ext cx="1581980" cy="462554"/>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black"/>
                </a:solidFill>
              </a:endParaRPr>
            </a:p>
          </p:txBody>
        </p:sp>
        <p:sp>
          <p:nvSpPr>
            <p:cNvPr id="93" name="Rectangle 92"/>
            <p:cNvSpPr/>
            <p:nvPr/>
          </p:nvSpPr>
          <p:spPr>
            <a:xfrm>
              <a:off x="7466109" y="4064490"/>
              <a:ext cx="1385318" cy="469807"/>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solidFill>
                  <a:prstClr val="black"/>
                </a:solidFill>
              </a:endParaRPr>
            </a:p>
          </p:txBody>
        </p:sp>
      </p:grpSp>
      <p:sp>
        <p:nvSpPr>
          <p:cNvPr id="94" name="TextBox 93"/>
          <p:cNvSpPr txBox="1"/>
          <p:nvPr/>
        </p:nvSpPr>
        <p:spPr>
          <a:xfrm>
            <a:off x="283354" y="3879329"/>
            <a:ext cx="766963" cy="477054"/>
          </a:xfrm>
          <a:prstGeom prst="rect">
            <a:avLst/>
          </a:prstGeom>
          <a:noFill/>
        </p:spPr>
        <p:txBody>
          <a:bodyPr wrap="square" rtlCol="0">
            <a:spAutoFit/>
          </a:bodyPr>
          <a:lstStyle/>
          <a:p>
            <a:pPr marL="112713" indent="-112713"/>
            <a:r>
              <a:rPr lang="en-US" sz="700" dirty="0" smtClean="0">
                <a:solidFill>
                  <a:prstClr val="black"/>
                </a:solidFill>
                <a:latin typeface="Tahoma" panose="020B0604030504040204" pitchFamily="34" charset="0"/>
                <a:ea typeface="Tahoma" panose="020B0604030504040204" pitchFamily="34" charset="0"/>
                <a:cs typeface="Tahoma" panose="020B0604030504040204" pitchFamily="34" charset="0"/>
              </a:rPr>
              <a:t>1</a:t>
            </a:r>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การเพิ่มโอกาสทางเศรษฐกิจให้แก่คนฐานราก</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95" name="TextBox 94"/>
          <p:cNvSpPr txBox="1"/>
          <p:nvPr/>
        </p:nvSpPr>
        <p:spPr>
          <a:xfrm>
            <a:off x="934650" y="3885247"/>
            <a:ext cx="786234" cy="515526"/>
          </a:xfrm>
          <a:prstGeom prst="rect">
            <a:avLst/>
          </a:prstGeom>
          <a:noFill/>
        </p:spPr>
        <p:txBody>
          <a:bodyPr wrap="square" rtlCol="0">
            <a:spAutoFit/>
          </a:bodyPr>
          <a:lstStyle/>
          <a:p>
            <a:pPr marL="60325" indent="-60325"/>
            <a:r>
              <a:rPr lang="en-US" sz="550" dirty="0" smtClean="0">
                <a:solidFill>
                  <a:prstClr val="black"/>
                </a:solidFill>
                <a:latin typeface="Tahoma" panose="020B0604030504040204" pitchFamily="34" charset="0"/>
                <a:ea typeface="Tahoma" panose="020B0604030504040204" pitchFamily="34" charset="0"/>
                <a:cs typeface="Tahoma" panose="020B0604030504040204" pitchFamily="34" charset="0"/>
              </a:rPr>
              <a:t>2. </a:t>
            </a:r>
            <a:r>
              <a:rPr lang="th-TH" sz="55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การปฏิรูประบบการออม ค่าตอบแทน และสิทธิประโยชน์เพื่อรองรับสังคมผู้สูงอายุ</a:t>
            </a:r>
            <a:endParaRPr lang="en-US" sz="55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96" name="TextBox 95"/>
          <p:cNvSpPr txBox="1"/>
          <p:nvPr/>
        </p:nvSpPr>
        <p:spPr>
          <a:xfrm>
            <a:off x="1672894" y="3902198"/>
            <a:ext cx="730841" cy="461665"/>
          </a:xfrm>
          <a:prstGeom prst="rect">
            <a:avLst/>
          </a:prstGeom>
          <a:noFill/>
        </p:spPr>
        <p:txBody>
          <a:bodyPr wrap="square" rtlCol="0">
            <a:spAutoFit/>
          </a:bodyPr>
          <a:lstStyle/>
          <a:p>
            <a:pPr marL="60325" indent="-60325"/>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3.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การปฏิรูปการกระจายรายได้และการถือครองทรัพย์สิน</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97" name="TextBox 96"/>
          <p:cNvSpPr txBox="1"/>
          <p:nvPr/>
        </p:nvSpPr>
        <p:spPr>
          <a:xfrm>
            <a:off x="2555913" y="3925295"/>
            <a:ext cx="756093" cy="461665"/>
          </a:xfrm>
          <a:prstGeom prst="rect">
            <a:avLst/>
          </a:prstGeom>
          <a:noFill/>
        </p:spPr>
        <p:txBody>
          <a:bodyPr wrap="square" rtlCol="0">
            <a:spAutoFit/>
          </a:bodyPr>
          <a:lstStyle/>
          <a:p>
            <a:pPr marL="112713" indent="-112713"/>
            <a:r>
              <a:rPr lang="en-US" sz="500" dirty="0" smtClean="0">
                <a:solidFill>
                  <a:prstClr val="black"/>
                </a:solidFill>
                <a:latin typeface="Tahoma" panose="020B0604030504040204" pitchFamily="34" charset="0"/>
                <a:ea typeface="Tahoma" panose="020B0604030504040204" pitchFamily="34" charset="0"/>
                <a:cs typeface="Tahoma" panose="020B0604030504040204" pitchFamily="34" charset="0"/>
              </a:rPr>
              <a:t>4</a:t>
            </a:r>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การปฏิรูปประสิทธิภาพระบบการเงินและตลาดทุน</a:t>
            </a:r>
            <a:endParaRPr lang="en-US" sz="5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98" name="TextBox 97"/>
          <p:cNvSpPr txBox="1"/>
          <p:nvPr/>
        </p:nvSpPr>
        <p:spPr>
          <a:xfrm>
            <a:off x="3204692" y="3856808"/>
            <a:ext cx="850158" cy="553998"/>
          </a:xfrm>
          <a:prstGeom prst="rect">
            <a:avLst/>
          </a:prstGeom>
          <a:noFill/>
        </p:spPr>
        <p:txBody>
          <a:bodyPr wrap="square" rtlCol="0">
            <a:spAutoFit/>
          </a:bodyPr>
          <a:lstStyle/>
          <a:p>
            <a:pPr marL="112713" indent="-112713"/>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5.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การปฏิรูปการส่งเสริมภาคเอกชนในการขับเคลื่อนระบบเศรษฐกิจ</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99" name="TextBox 98"/>
          <p:cNvSpPr txBox="1"/>
          <p:nvPr/>
        </p:nvSpPr>
        <p:spPr>
          <a:xfrm>
            <a:off x="3958631" y="3948364"/>
            <a:ext cx="840529" cy="369332"/>
          </a:xfrm>
          <a:prstGeom prst="rect">
            <a:avLst/>
          </a:prstGeom>
          <a:noFill/>
        </p:spPr>
        <p:txBody>
          <a:bodyPr wrap="square" rtlCol="0">
            <a:spAutoFit/>
          </a:bodyPr>
          <a:lstStyle/>
          <a:p>
            <a:pPr marL="112713" indent="-112713"/>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6.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การปฏิรูประบบการชำระเงินแบบอิเล็กทรอนิกส์</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0" name="TextBox 99"/>
          <p:cNvSpPr txBox="1"/>
          <p:nvPr/>
        </p:nvSpPr>
        <p:spPr>
          <a:xfrm>
            <a:off x="4676671" y="3884754"/>
            <a:ext cx="817482" cy="553998"/>
          </a:xfrm>
          <a:prstGeom prst="rect">
            <a:avLst/>
          </a:prstGeom>
          <a:noFill/>
        </p:spPr>
        <p:txBody>
          <a:bodyPr wrap="square" rtlCol="0">
            <a:spAutoFit/>
          </a:bodyPr>
          <a:lstStyle/>
          <a:p>
            <a:pPr marL="53975" indent="-53975"/>
            <a:r>
              <a:rPr lang="en-US" sz="500" dirty="0" smtClean="0">
                <a:solidFill>
                  <a:prstClr val="black"/>
                </a:solidFill>
                <a:latin typeface="Tahoma" panose="020B0604030504040204" pitchFamily="34" charset="0"/>
                <a:ea typeface="Tahoma" panose="020B0604030504040204" pitchFamily="34" charset="0"/>
                <a:cs typeface="Tahoma" panose="020B0604030504040204" pitchFamily="34" charset="0"/>
              </a:rPr>
              <a:t>7</a:t>
            </a:r>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การพัฒนาพื้นที่เศรษฐกิจและการเชื่อมโยงเศรษฐกิจกับภูมิภาค</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1" name="TextBox 100"/>
          <p:cNvSpPr txBox="1"/>
          <p:nvPr/>
        </p:nvSpPr>
        <p:spPr>
          <a:xfrm>
            <a:off x="5678800" y="3947864"/>
            <a:ext cx="1527709" cy="276999"/>
          </a:xfrm>
          <a:prstGeom prst="rect">
            <a:avLst/>
          </a:prstGeom>
          <a:noFill/>
        </p:spPr>
        <p:txBody>
          <a:bodyPr wrap="square" rtlCol="0">
            <a:spAutoFit/>
          </a:bodyPr>
          <a:lstStyle/>
          <a:p>
            <a:pPr marL="112713" indent="-112713"/>
            <a:r>
              <a:rPr lang="en-US"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8. </a:t>
            </a:r>
            <a:r>
              <a:rPr lang="th-TH" sz="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การปฏิรูปกฎหมายการคลังและการบริหารการคลังของประเทศ</a:t>
            </a:r>
            <a:endParaRPr lang="en-US" sz="6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2" name="TextBox 101"/>
          <p:cNvSpPr txBox="1"/>
          <p:nvPr/>
        </p:nvSpPr>
        <p:spPr>
          <a:xfrm>
            <a:off x="7640134" y="3941750"/>
            <a:ext cx="1355525" cy="415498"/>
          </a:xfrm>
          <a:prstGeom prst="rect">
            <a:avLst/>
          </a:prstGeom>
          <a:noFill/>
        </p:spPr>
        <p:txBody>
          <a:bodyPr wrap="square" rtlCol="0">
            <a:spAutoFit/>
          </a:bodyPr>
          <a:lstStyle/>
          <a:p>
            <a:pPr marL="112713" indent="-112713"/>
            <a:r>
              <a:rPr lang="en-US" sz="700" dirty="0" smtClean="0">
                <a:solidFill>
                  <a:prstClr val="black"/>
                </a:solidFill>
                <a:latin typeface="Tahoma" panose="020B0604030504040204" pitchFamily="34" charset="0"/>
                <a:ea typeface="Tahoma" panose="020B0604030504040204" pitchFamily="34" charset="0"/>
                <a:cs typeface="Tahoma" panose="020B0604030504040204" pitchFamily="34" charset="0"/>
              </a:rPr>
              <a:t>9. </a:t>
            </a:r>
            <a:r>
              <a:rPr lang="th-TH" sz="7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การส่งเสริมความโปร่งใสและเพิ่มประสิทธิภาพในการทำงานของกระทรวงการคลัง</a:t>
            </a:r>
            <a:endParaRPr lang="en-US" sz="7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3" name="TextBox 102"/>
          <p:cNvSpPr txBox="1"/>
          <p:nvPr/>
        </p:nvSpPr>
        <p:spPr>
          <a:xfrm>
            <a:off x="477420" y="3609541"/>
            <a:ext cx="1792478" cy="215444"/>
          </a:xfrm>
          <a:prstGeom prst="rect">
            <a:avLst/>
          </a:prstGeom>
          <a:noFill/>
        </p:spPr>
        <p:txBody>
          <a:bodyPr wrap="none" rtlCol="0">
            <a:spAutoFit/>
          </a:bodyPr>
          <a:lstStyle/>
          <a:p>
            <a:r>
              <a:rPr lang="th-TH" sz="8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การลดความเหลื่อมล้ำทางเศรษฐกิจ</a:t>
            </a:r>
            <a:endParaRPr lang="en-US" sz="8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4" name="Rectangle 103"/>
          <p:cNvSpPr/>
          <p:nvPr/>
        </p:nvSpPr>
        <p:spPr>
          <a:xfrm>
            <a:off x="271574" y="4448911"/>
            <a:ext cx="2174829" cy="379249"/>
          </a:xfrm>
          <a:prstGeom prst="rect">
            <a:avLst/>
          </a:prstGeom>
          <a:noFill/>
          <a:ln w="1905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5" name="Rectangle 104"/>
          <p:cNvSpPr/>
          <p:nvPr/>
        </p:nvSpPr>
        <p:spPr>
          <a:xfrm>
            <a:off x="2546109" y="4440882"/>
            <a:ext cx="2872553" cy="387279"/>
          </a:xfrm>
          <a:prstGeom prst="rect">
            <a:avLst/>
          </a:prstGeom>
          <a:noFill/>
          <a:ln w="19050">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6" name="TextBox 105"/>
          <p:cNvSpPr txBox="1"/>
          <p:nvPr/>
        </p:nvSpPr>
        <p:spPr>
          <a:xfrm>
            <a:off x="2530786" y="3608390"/>
            <a:ext cx="2916183" cy="230832"/>
          </a:xfrm>
          <a:prstGeom prst="rect">
            <a:avLst/>
          </a:prstGeom>
          <a:noFill/>
        </p:spPr>
        <p:txBody>
          <a:bodyPr wrap="none" rtlCol="0">
            <a:spAutoFit/>
          </a:bodyPr>
          <a:lstStyle/>
          <a:p>
            <a:r>
              <a:rPr lang="th-TH" sz="9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การสนับสนุนศักยภาพและความสามารถในการแข่งขัน</a:t>
            </a:r>
            <a:endParaRPr lang="en-US" sz="9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7" name="Rectangle 106"/>
          <p:cNvSpPr/>
          <p:nvPr/>
        </p:nvSpPr>
        <p:spPr>
          <a:xfrm>
            <a:off x="5551040" y="4424926"/>
            <a:ext cx="1866638" cy="414961"/>
          </a:xfrm>
          <a:prstGeom prst="rect">
            <a:avLst/>
          </a:prstGeom>
          <a:noFill/>
          <a:ln w="15875">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8" name="Rectangle 107"/>
          <p:cNvSpPr/>
          <p:nvPr/>
        </p:nvSpPr>
        <p:spPr>
          <a:xfrm>
            <a:off x="7544033" y="4421258"/>
            <a:ext cx="1489362" cy="418629"/>
          </a:xfrm>
          <a:prstGeom prst="rect">
            <a:avLst/>
          </a:prstGeom>
          <a:noFill/>
          <a:ln w="15875">
            <a:solidFill>
              <a:schemeClr val="tx1">
                <a:lumMod val="65000"/>
                <a:lumOff val="3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9" name="TextBox 108"/>
          <p:cNvSpPr txBox="1"/>
          <p:nvPr/>
        </p:nvSpPr>
        <p:spPr>
          <a:xfrm>
            <a:off x="5466890" y="3581560"/>
            <a:ext cx="1963188" cy="230832"/>
          </a:xfrm>
          <a:prstGeom prst="rect">
            <a:avLst/>
          </a:prstGeom>
          <a:noFill/>
        </p:spPr>
        <p:txBody>
          <a:bodyPr wrap="square" rtlCol="0">
            <a:spAutoFit/>
          </a:bodyPr>
          <a:lstStyle/>
          <a:p>
            <a:pPr algn="ctr"/>
            <a:r>
              <a:rPr lang="th-TH" sz="9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การรักษาความยั่งยืนทางการคลัง</a:t>
            </a:r>
            <a:endParaRPr lang="en-US" sz="9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10" name="TextBox 109"/>
          <p:cNvSpPr txBox="1"/>
          <p:nvPr/>
        </p:nvSpPr>
        <p:spPr>
          <a:xfrm>
            <a:off x="7722386" y="3573543"/>
            <a:ext cx="1197782" cy="307777"/>
          </a:xfrm>
          <a:prstGeom prst="rect">
            <a:avLst/>
          </a:prstGeom>
          <a:noFill/>
        </p:spPr>
        <p:txBody>
          <a:bodyPr wrap="square" rtlCol="0">
            <a:spAutoFit/>
          </a:bodyPr>
          <a:lstStyle/>
          <a:p>
            <a:pPr algn="ctr"/>
            <a:r>
              <a:rPr lang="th-TH" sz="700" b="1"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เป็นองค์กรต้นแบบการบริหารอย่างมีธรรมาภิบาล</a:t>
            </a:r>
            <a:endParaRPr lang="en-US" sz="700" b="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11" name="Rectangle 110"/>
          <p:cNvSpPr/>
          <p:nvPr/>
        </p:nvSpPr>
        <p:spPr>
          <a:xfrm>
            <a:off x="5609295" y="5100044"/>
            <a:ext cx="1838292" cy="1263276"/>
          </a:xfrm>
          <a:prstGeom prst="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h-TH" dirty="0" smtClean="0">
                <a:solidFill>
                  <a:prstClr val="white"/>
                </a:solidFill>
              </a:rPr>
              <a:t>อ</a:t>
            </a:r>
            <a:endParaRPr lang="th-TH" dirty="0">
              <a:solidFill>
                <a:prstClr val="white"/>
              </a:solidFill>
            </a:endParaRPr>
          </a:p>
        </p:txBody>
      </p:sp>
      <p:sp>
        <p:nvSpPr>
          <p:cNvPr id="112" name="Rectangle 111"/>
          <p:cNvSpPr/>
          <p:nvPr/>
        </p:nvSpPr>
        <p:spPr>
          <a:xfrm>
            <a:off x="5724758" y="5101870"/>
            <a:ext cx="1616465" cy="630942"/>
          </a:xfrm>
          <a:prstGeom prst="rect">
            <a:avLst/>
          </a:prstGeom>
        </p:spPr>
        <p:txBody>
          <a:bodyPr wrap="square">
            <a:spAutoFit/>
          </a:bodyPr>
          <a:lstStyle/>
          <a:p>
            <a:pPr marL="112713" indent="-112713">
              <a:buFontTx/>
              <a:buAutoNum type="arabicParenR"/>
            </a:pPr>
            <a:r>
              <a:rPr lang="th-TH" altLang="en-US"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หนี้</a:t>
            </a:r>
            <a:r>
              <a:rPr lang="th-TH" altLang="en-US" sz="700" dirty="0">
                <a:solidFill>
                  <a:srgbClr val="0000CC"/>
                </a:solidFill>
                <a:latin typeface="Tahoma" panose="020B0604030504040204" pitchFamily="34" charset="0"/>
                <a:ea typeface="Tahoma" panose="020B0604030504040204" pitchFamily="34" charset="0"/>
                <a:cs typeface="Tahoma" panose="020B0604030504040204" pitchFamily="34" charset="0"/>
              </a:rPr>
              <a:t>สาธารณะคงค้างต่อ </a:t>
            </a:r>
            <a:r>
              <a:rPr lang="en-US" altLang="en-US"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a:t>
            </a:r>
            <a:endParaRPr lang="th-TH" altLang="en-US" sz="70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r>
              <a:rPr lang="th-TH" altLang="en-US" sz="700" dirty="0">
                <a:solidFill>
                  <a:srgbClr val="0000CC"/>
                </a:solidFill>
                <a:latin typeface="Tahoma" panose="020B0604030504040204" pitchFamily="34" charset="0"/>
                <a:ea typeface="Tahoma" panose="020B0604030504040204" pitchFamily="34" charset="0"/>
                <a:cs typeface="Tahoma" panose="020B0604030504040204" pitchFamily="34" charset="0"/>
              </a:rPr>
              <a:t>ความสำเร็จของการเบิกจ่ายเงิน</a:t>
            </a:r>
            <a:r>
              <a:rPr lang="th-TH" altLang="en-US"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งบประมาณ</a:t>
            </a:r>
          </a:p>
          <a:p>
            <a:pPr marL="112713" indent="-112713">
              <a:buFontTx/>
              <a:buAutoNum type="arabicParenR"/>
            </a:pPr>
            <a:r>
              <a:rPr lang="th-TH" altLang="en-US" sz="700" dirty="0">
                <a:latin typeface="Tahoma" panose="020B0604030504040204" pitchFamily="34" charset="0"/>
                <a:ea typeface="Tahoma" panose="020B0604030504040204" pitchFamily="34" charset="0"/>
                <a:cs typeface="Tahoma" panose="020B0604030504040204" pitchFamily="34" charset="0"/>
              </a:rPr>
              <a:t>อันดับ </a:t>
            </a:r>
            <a:r>
              <a:rPr lang="en-US" altLang="en-US" sz="700" dirty="0">
                <a:latin typeface="Tahoma" panose="020B0604030504040204" pitchFamily="34" charset="0"/>
                <a:ea typeface="Tahoma" panose="020B0604030504040204" pitchFamily="34" charset="0"/>
                <a:cs typeface="Tahoma" panose="020B0604030504040204" pitchFamily="34" charset="0"/>
              </a:rPr>
              <a:t>Credit Rating </a:t>
            </a:r>
            <a:r>
              <a:rPr lang="th-TH" altLang="en-US" sz="700" dirty="0">
                <a:latin typeface="Tahoma" panose="020B0604030504040204" pitchFamily="34" charset="0"/>
                <a:ea typeface="Tahoma" panose="020B0604030504040204" pitchFamily="34" charset="0"/>
                <a:cs typeface="Tahoma" panose="020B0604030504040204" pitchFamily="34" charset="0"/>
              </a:rPr>
              <a:t>ของ</a:t>
            </a:r>
            <a:r>
              <a:rPr lang="th-TH" altLang="en-US" sz="700" dirty="0" smtClean="0">
                <a:latin typeface="Tahoma" panose="020B0604030504040204" pitchFamily="34" charset="0"/>
                <a:ea typeface="Tahoma" panose="020B0604030504040204" pitchFamily="34" charset="0"/>
                <a:cs typeface="Tahoma" panose="020B0604030504040204" pitchFamily="34" charset="0"/>
              </a:rPr>
              <a:t>ประเทศ</a:t>
            </a:r>
          </a:p>
          <a:p>
            <a:pPr marL="174625" indent="-174625">
              <a:buFontTx/>
              <a:buAutoNum type="arabicParenR"/>
            </a:pPr>
            <a:endParaRPr lang="en-US" sz="700" dirty="0">
              <a:latin typeface="Tahoma" panose="020B0604030504040204" pitchFamily="34" charset="0"/>
              <a:ea typeface="Tahoma" panose="020B0604030504040204" pitchFamily="34" charset="0"/>
              <a:cs typeface="Tahoma" panose="020B0604030504040204" pitchFamily="34" charset="0"/>
            </a:endParaRPr>
          </a:p>
        </p:txBody>
      </p:sp>
      <p:sp>
        <p:nvSpPr>
          <p:cNvPr id="113" name="Rectangle 112"/>
          <p:cNvSpPr/>
          <p:nvPr/>
        </p:nvSpPr>
        <p:spPr>
          <a:xfrm>
            <a:off x="2675497" y="5115897"/>
            <a:ext cx="2756657" cy="2031325"/>
          </a:xfrm>
          <a:prstGeom prst="rect">
            <a:avLst/>
          </a:prstGeom>
        </p:spPr>
        <p:txBody>
          <a:bodyPr wrap="square">
            <a:spAutoFit/>
          </a:bodyPr>
          <a:lstStyle/>
          <a:p>
            <a:pPr marL="112713" indent="-112713">
              <a:buFontTx/>
              <a:buAutoNum type="arabicParenR"/>
            </a:pPr>
            <a:r>
              <a:rPr lang="th-TH" sz="700" dirty="0">
                <a:latin typeface="Tahoma" panose="020B0604030504040204" pitchFamily="34" charset="0"/>
                <a:ea typeface="Tahoma" panose="020B0604030504040204" pitchFamily="34" charset="0"/>
                <a:cs typeface="Tahoma" panose="020B0604030504040204" pitchFamily="34" charset="0"/>
              </a:rPr>
              <a:t>การขยายตัวของการลงทุนภาครัฐเฉลี่ยไม่ต่ำกว่าร้อยละ </a:t>
            </a:r>
            <a:r>
              <a:rPr lang="en-US" sz="700" dirty="0" smtClean="0">
                <a:latin typeface="Tahoma" panose="020B0604030504040204" pitchFamily="34" charset="0"/>
                <a:ea typeface="Tahoma" panose="020B0604030504040204" pitchFamily="34" charset="0"/>
                <a:cs typeface="Tahoma" panose="020B0604030504040204" pitchFamily="34" charset="0"/>
              </a:rPr>
              <a:t>10</a:t>
            </a:r>
          </a:p>
          <a:p>
            <a:pPr marL="112713" indent="-112713">
              <a:buFontTx/>
              <a:buAutoNum type="arabicParenR"/>
            </a:pPr>
            <a:r>
              <a:rPr lang="th-TH" altLang="en-US" sz="700" dirty="0">
                <a:latin typeface="Tahoma" panose="020B0604030504040204" pitchFamily="34" charset="0"/>
                <a:ea typeface="Tahoma" panose="020B0604030504040204" pitchFamily="34" charset="0"/>
                <a:cs typeface="Tahoma" panose="020B0604030504040204" pitchFamily="34" charset="0"/>
              </a:rPr>
              <a:t>การลงทุนจากความร่วมมือภาครัฐและภาคเอกชน (</a:t>
            </a:r>
            <a:r>
              <a:rPr lang="en-US" altLang="en-US" sz="700" dirty="0">
                <a:latin typeface="Tahoma" panose="020B0604030504040204" pitchFamily="34" charset="0"/>
                <a:ea typeface="Tahoma" panose="020B0604030504040204" pitchFamily="34" charset="0"/>
                <a:cs typeface="Tahoma" panose="020B0604030504040204" pitchFamily="34" charset="0"/>
              </a:rPr>
              <a:t>Public Private Partnership: PPP) </a:t>
            </a:r>
            <a:r>
              <a:rPr lang="th-TH" altLang="en-US" sz="700" dirty="0">
                <a:latin typeface="Tahoma" panose="020B0604030504040204" pitchFamily="34" charset="0"/>
                <a:ea typeface="Tahoma" panose="020B0604030504040204" pitchFamily="34" charset="0"/>
                <a:cs typeface="Tahoma" panose="020B0604030504040204" pitchFamily="34" charset="0"/>
              </a:rPr>
              <a:t>ในการพัฒนาโครงสร้างพื้นฐานเฉลี่ยปีละ </a:t>
            </a:r>
            <a:r>
              <a:rPr lang="en-US" altLang="en-US" sz="700" dirty="0">
                <a:latin typeface="Tahoma" panose="020B0604030504040204" pitchFamily="34" charset="0"/>
                <a:ea typeface="Tahoma" panose="020B0604030504040204" pitchFamily="34" charset="0"/>
                <a:cs typeface="Tahoma" panose="020B0604030504040204" pitchFamily="34" charset="0"/>
              </a:rPr>
              <a:t>47</a:t>
            </a:r>
            <a:r>
              <a:rPr lang="th-TH" altLang="en-US" sz="700" dirty="0">
                <a:latin typeface="Tahoma" panose="020B0604030504040204" pitchFamily="34" charset="0"/>
                <a:ea typeface="Tahoma" panose="020B0604030504040204" pitchFamily="34" charset="0"/>
                <a:cs typeface="Tahoma" panose="020B0604030504040204" pitchFamily="34" charset="0"/>
              </a:rPr>
              <a:t>,</a:t>
            </a:r>
            <a:r>
              <a:rPr lang="en-US" altLang="en-US" sz="700" dirty="0">
                <a:latin typeface="Tahoma" panose="020B0604030504040204" pitchFamily="34" charset="0"/>
                <a:ea typeface="Tahoma" panose="020B0604030504040204" pitchFamily="34" charset="0"/>
                <a:cs typeface="Tahoma" panose="020B0604030504040204" pitchFamily="34" charset="0"/>
              </a:rPr>
              <a:t>000</a:t>
            </a:r>
            <a:r>
              <a:rPr lang="th-TH" altLang="en-US" sz="700" dirty="0">
                <a:latin typeface="Tahoma" panose="020B0604030504040204" pitchFamily="34" charset="0"/>
                <a:ea typeface="Tahoma" panose="020B0604030504040204" pitchFamily="34" charset="0"/>
                <a:cs typeface="Tahoma" panose="020B0604030504040204" pitchFamily="34" charset="0"/>
              </a:rPr>
              <a:t> ล้าน</a:t>
            </a:r>
            <a:r>
              <a:rPr lang="th-TH" altLang="en-US" sz="700" dirty="0" smtClean="0">
                <a:latin typeface="Tahoma" panose="020B0604030504040204" pitchFamily="34" charset="0"/>
                <a:ea typeface="Tahoma" panose="020B0604030504040204" pitchFamily="34" charset="0"/>
                <a:cs typeface="Tahoma" panose="020B0604030504040204" pitchFamily="34" charset="0"/>
              </a:rPr>
              <a:t>บาท</a:t>
            </a:r>
            <a:endParaRPr lang="en-US" altLang="en-US" sz="700" dirty="0" smtClean="0">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r>
              <a:rPr lang="th-TH" altLang="en-US" sz="700" dirty="0">
                <a:solidFill>
                  <a:srgbClr val="0000CC"/>
                </a:solidFill>
                <a:latin typeface="Tahoma" panose="020B0604030504040204" pitchFamily="34" charset="0"/>
                <a:ea typeface="Tahoma" panose="020B0604030504040204" pitchFamily="34" charset="0"/>
                <a:cs typeface="Tahoma" panose="020B0604030504040204" pitchFamily="34" charset="0"/>
              </a:rPr>
              <a:t>รายได้สุทธิของรัฐบาลต่อ </a:t>
            </a:r>
            <a:r>
              <a:rPr lang="en-US" altLang="en-US" sz="700" dirty="0">
                <a:solidFill>
                  <a:srgbClr val="0000CC"/>
                </a:solidFill>
                <a:latin typeface="Tahoma" panose="020B0604030504040204" pitchFamily="34" charset="0"/>
                <a:ea typeface="Tahoma" panose="020B0604030504040204" pitchFamily="34" charset="0"/>
                <a:cs typeface="Tahoma" panose="020B0604030504040204" pitchFamily="34" charset="0"/>
              </a:rPr>
              <a:t>GDP</a:t>
            </a:r>
            <a:endParaRPr lang="th-TH" altLang="en-US" sz="700" dirty="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r>
              <a:rPr lang="th-TH" altLang="en-US" sz="700" dirty="0">
                <a:latin typeface="Tahoma" panose="020B0604030504040204" pitchFamily="34" charset="0"/>
                <a:ea typeface="Tahoma" panose="020B0604030504040204" pitchFamily="34" charset="0"/>
                <a:cs typeface="Tahoma" panose="020B0604030504040204" pitchFamily="34" charset="0"/>
              </a:rPr>
              <a:t>ร้อยละของนิติบุคคลยื่นเสียภาษีต่อนิติบุคคลที่ยังดำเนินกิจการ</a:t>
            </a:r>
            <a:endParaRPr lang="en-US" sz="700" dirty="0">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r>
              <a:rPr lang="th-TH" altLang="en-US" sz="700" dirty="0">
                <a:latin typeface="Tahoma" panose="020B0604030504040204" pitchFamily="34" charset="0"/>
                <a:ea typeface="Tahoma" panose="020B0604030504040204" pitchFamily="34" charset="0"/>
                <a:cs typeface="Tahoma" panose="020B0604030504040204" pitchFamily="34" charset="0"/>
              </a:rPr>
              <a:t>จำนวนรายบุคคลธรรมดายื่นเสียภาษีเพิ่มขึ้น</a:t>
            </a:r>
            <a:endParaRPr lang="en-US" sz="700" dirty="0">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r>
              <a:rPr lang="th-TH" altLang="en-US" sz="700" dirty="0">
                <a:latin typeface="Tahoma" panose="020B0604030504040204" pitchFamily="34" charset="0"/>
                <a:ea typeface="Tahoma" panose="020B0604030504040204" pitchFamily="34" charset="0"/>
                <a:cs typeface="Tahoma" panose="020B0604030504040204" pitchFamily="34" charset="0"/>
              </a:rPr>
              <a:t>ความสำเร็จของระบบ </a:t>
            </a:r>
            <a:r>
              <a:rPr lang="en-US" altLang="en-US" sz="700" dirty="0" smtClean="0">
                <a:latin typeface="Tahoma" panose="020B0604030504040204" pitchFamily="34" charset="0"/>
                <a:ea typeface="Tahoma" panose="020B0604030504040204" pitchFamily="34" charset="0"/>
                <a:cs typeface="Tahoma" panose="020B0604030504040204" pitchFamily="34" charset="0"/>
              </a:rPr>
              <a:t>NSW</a:t>
            </a:r>
          </a:p>
          <a:p>
            <a:pPr marL="112713" indent="-112713">
              <a:buFontTx/>
              <a:buAutoNum type="arabicParenR"/>
            </a:pPr>
            <a:r>
              <a:rPr lang="th-TH" altLang="en-US" sz="700" dirty="0" smtClean="0">
                <a:latin typeface="Tahoma" panose="020B0604030504040204" pitchFamily="34" charset="0"/>
                <a:ea typeface="Tahoma" panose="020B0604030504040204" pitchFamily="34" charset="0"/>
                <a:cs typeface="Tahoma" panose="020B0604030504040204" pitchFamily="34" charset="0"/>
              </a:rPr>
              <a:t>รายได้</a:t>
            </a:r>
            <a:r>
              <a:rPr lang="th-TH" altLang="en-US" sz="700" dirty="0">
                <a:latin typeface="Tahoma" panose="020B0604030504040204" pitchFamily="34" charset="0"/>
                <a:ea typeface="Tahoma" panose="020B0604030504040204" pitchFamily="34" charset="0"/>
                <a:cs typeface="Tahoma" panose="020B0604030504040204" pitchFamily="34" charset="0"/>
              </a:rPr>
              <a:t>ที่จัดเก็บได้จากการบริหารที่ราชพัสดุทั่ว</a:t>
            </a:r>
            <a:r>
              <a:rPr lang="th-TH" altLang="en-US" sz="700" dirty="0" smtClean="0">
                <a:latin typeface="Tahoma" panose="020B0604030504040204" pitchFamily="34" charset="0"/>
                <a:ea typeface="Tahoma" panose="020B0604030504040204" pitchFamily="34" charset="0"/>
                <a:cs typeface="Tahoma" panose="020B0604030504040204" pitchFamily="34" charset="0"/>
              </a:rPr>
              <a:t>ประเทศ</a:t>
            </a:r>
          </a:p>
          <a:p>
            <a:pPr marL="112713" lvl="0" indent="-112713">
              <a:buFontTx/>
              <a:buAutoNum type="arabicParenR"/>
            </a:pPr>
            <a:r>
              <a:rPr lang="th-TH" sz="700" spc="-30" dirty="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จำนวนมาตรการการคลังการเงินเพื่อสนับสนุนศักยภาพและความสามารถในการแข่งขัน (</a:t>
            </a:r>
            <a:r>
              <a:rPr lang="en-US" sz="700" spc="-30" dirty="0">
                <a:solidFill>
                  <a:srgbClr val="0000CC"/>
                </a:solidFill>
                <a:latin typeface="Tahoma" panose="020B0604030504040204" pitchFamily="34" charset="0"/>
                <a:ea typeface="Tahoma" panose="020B0604030504040204" pitchFamily="34" charset="0"/>
                <a:cs typeface="Tahoma" panose="020B0604030504040204" pitchFamily="34" charset="0"/>
              </a:rPr>
              <a:t>10 </a:t>
            </a:r>
            <a:r>
              <a:rPr lang="th-TH" sz="700" spc="-30" dirty="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endParaRPr lang="th-TH" sz="700" spc="-3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112713" lvl="0" indent="-112713">
              <a:buFontTx/>
              <a:buAutoNum type="arabicParenR"/>
            </a:pPr>
            <a:r>
              <a:rPr lang="th-TH" sz="700" spc="-30" dirty="0" smtClean="0">
                <a:latin typeface="Tahoma" panose="020B0604030504040204" pitchFamily="34" charset="0"/>
                <a:ea typeface="Tahoma" panose="020B0604030504040204" pitchFamily="34" charset="0"/>
                <a:cs typeface="Tahoma" panose="020B0604030504040204" pitchFamily="34" charset="0"/>
              </a:rPr>
              <a:t>อันดับ</a:t>
            </a:r>
            <a:r>
              <a:rPr lang="th-TH" sz="700" spc="-30" dirty="0">
                <a:latin typeface="Tahoma" panose="020B0604030504040204" pitchFamily="34" charset="0"/>
                <a:ea typeface="Tahoma" panose="020B0604030504040204" pitchFamily="34" charset="0"/>
                <a:cs typeface="Tahoma" panose="020B0604030504040204" pitchFamily="34" charset="0"/>
              </a:rPr>
              <a:t>ความสามารถในการแข่งขันทางเศรษฐกิจของประเทศไทยโดย </a:t>
            </a:r>
            <a:r>
              <a:rPr lang="en-US" sz="700" spc="-30" dirty="0">
                <a:latin typeface="Tahoma" panose="020B0604030504040204" pitchFamily="34" charset="0"/>
                <a:ea typeface="Tahoma" panose="020B0604030504040204" pitchFamily="34" charset="0"/>
                <a:cs typeface="Tahoma" panose="020B0604030504040204" pitchFamily="34" charset="0"/>
              </a:rPr>
              <a:t>IMD </a:t>
            </a:r>
            <a:r>
              <a:rPr lang="th-TH" sz="700" spc="-30" dirty="0">
                <a:latin typeface="Tahoma" panose="020B0604030504040204" pitchFamily="34" charset="0"/>
                <a:ea typeface="Tahoma" panose="020B0604030504040204" pitchFamily="34" charset="0"/>
                <a:cs typeface="Tahoma" panose="020B0604030504040204" pitchFamily="34" charset="0"/>
              </a:rPr>
              <a:t>เลื่อนขึ้นไปอยู่ในกลุ่ม 1 ใน 25 ของประเทศแรกที่ได้รับการจัดอันดับ</a:t>
            </a:r>
            <a:r>
              <a:rPr lang="th-TH" sz="700" spc="-30" dirty="0" smtClean="0">
                <a:latin typeface="Tahoma" panose="020B0604030504040204" pitchFamily="34" charset="0"/>
                <a:ea typeface="Tahoma" panose="020B0604030504040204" pitchFamily="34" charset="0"/>
                <a:cs typeface="Tahoma" panose="020B0604030504040204" pitchFamily="34" charset="0"/>
              </a:rPr>
              <a:t>ทั้งหมด</a:t>
            </a:r>
            <a:endParaRPr lang="th-TH" sz="700" spc="-30" dirty="0">
              <a:latin typeface="Tahoma" panose="020B0604030504040204" pitchFamily="34" charset="0"/>
              <a:ea typeface="Tahoma" panose="020B0604030504040204" pitchFamily="34" charset="0"/>
              <a:cs typeface="Tahoma" panose="020B0604030504040204" pitchFamily="34" charset="0"/>
            </a:endParaRPr>
          </a:p>
          <a:p>
            <a:pPr marL="112713" lvl="0" indent="-112713">
              <a:buFontTx/>
              <a:buAutoNum type="arabicParenR"/>
            </a:pPr>
            <a:endParaRPr lang="th-TH" sz="700" spc="-30" dirty="0" smtClean="0">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endParaRPr lang="en-US" sz="700" dirty="0">
              <a:latin typeface="Tahoma" panose="020B0604030504040204" pitchFamily="34" charset="0"/>
              <a:ea typeface="Tahoma" panose="020B0604030504040204" pitchFamily="34" charset="0"/>
              <a:cs typeface="Tahoma" panose="020B0604030504040204" pitchFamily="34" charset="0"/>
            </a:endParaRPr>
          </a:p>
          <a:p>
            <a:endParaRPr lang="en-US" sz="700" dirty="0">
              <a:latin typeface="Tahoma" panose="020B0604030504040204" pitchFamily="34" charset="0"/>
              <a:ea typeface="Tahoma" panose="020B0604030504040204" pitchFamily="34" charset="0"/>
              <a:cs typeface="Tahoma" panose="020B0604030504040204" pitchFamily="34" charset="0"/>
            </a:endParaRPr>
          </a:p>
          <a:p>
            <a:pPr marL="112713" indent="-112713">
              <a:buFontTx/>
              <a:buAutoNum type="arabicParenR"/>
            </a:pPr>
            <a:endParaRPr lang="en-US" sz="700" dirty="0">
              <a:latin typeface="Tahoma" panose="020B0604030504040204" pitchFamily="34" charset="0"/>
              <a:ea typeface="Tahoma" panose="020B0604030504040204" pitchFamily="34" charset="0"/>
              <a:cs typeface="Tahoma" panose="020B0604030504040204" pitchFamily="34" charset="0"/>
            </a:endParaRPr>
          </a:p>
        </p:txBody>
      </p:sp>
      <p:grpSp>
        <p:nvGrpSpPr>
          <p:cNvPr id="114" name="Group 113"/>
          <p:cNvGrpSpPr/>
          <p:nvPr/>
        </p:nvGrpSpPr>
        <p:grpSpPr>
          <a:xfrm>
            <a:off x="6048932" y="4507302"/>
            <a:ext cx="827324" cy="213411"/>
            <a:chOff x="5634329" y="4446342"/>
            <a:chExt cx="827324" cy="213411"/>
          </a:xfrm>
        </p:grpSpPr>
        <p:sp>
          <p:nvSpPr>
            <p:cNvPr id="115" name="Rounded Rectangle 114"/>
            <p:cNvSpPr/>
            <p:nvPr/>
          </p:nvSpPr>
          <p:spPr>
            <a:xfrm>
              <a:off x="5634329" y="4446342"/>
              <a:ext cx="231332" cy="20097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6</a:t>
              </a:r>
            </a:p>
          </p:txBody>
        </p:sp>
        <p:sp>
          <p:nvSpPr>
            <p:cNvPr id="116" name="Rounded Rectangle 115"/>
            <p:cNvSpPr/>
            <p:nvPr/>
          </p:nvSpPr>
          <p:spPr>
            <a:xfrm>
              <a:off x="5898795" y="4451196"/>
              <a:ext cx="231332" cy="20097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3</a:t>
              </a:r>
            </a:p>
          </p:txBody>
        </p:sp>
        <p:sp>
          <p:nvSpPr>
            <p:cNvPr id="117" name="Rounded Rectangle 116"/>
            <p:cNvSpPr/>
            <p:nvPr/>
          </p:nvSpPr>
          <p:spPr>
            <a:xfrm>
              <a:off x="6158569" y="4451985"/>
              <a:ext cx="303084" cy="207768"/>
            </a:xfrm>
            <a:prstGeom prst="round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17</a:t>
              </a:r>
              <a:endParaRPr lang="en-US" sz="6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grpSp>
        <p:nvGrpSpPr>
          <p:cNvPr id="118" name="Group 117"/>
          <p:cNvGrpSpPr/>
          <p:nvPr/>
        </p:nvGrpSpPr>
        <p:grpSpPr>
          <a:xfrm>
            <a:off x="7843037" y="4482456"/>
            <a:ext cx="833419" cy="210712"/>
            <a:chOff x="7554083" y="4421496"/>
            <a:chExt cx="833419" cy="210712"/>
          </a:xfrm>
        </p:grpSpPr>
        <p:sp>
          <p:nvSpPr>
            <p:cNvPr id="119" name="Rounded Rectangle 118"/>
            <p:cNvSpPr/>
            <p:nvPr/>
          </p:nvSpPr>
          <p:spPr>
            <a:xfrm>
              <a:off x="8084418" y="4421496"/>
              <a:ext cx="303084" cy="207768"/>
            </a:xfrm>
            <a:prstGeom prst="round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17</a:t>
              </a:r>
              <a:endParaRPr lang="en-US" sz="6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0" name="Rounded Rectangle 119"/>
            <p:cNvSpPr/>
            <p:nvPr/>
          </p:nvSpPr>
          <p:spPr>
            <a:xfrm>
              <a:off x="7554083" y="4431238"/>
              <a:ext cx="231332" cy="20097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6</a:t>
              </a:r>
            </a:p>
          </p:txBody>
        </p:sp>
        <p:sp>
          <p:nvSpPr>
            <p:cNvPr id="121" name="Rounded Rectangle 120"/>
            <p:cNvSpPr/>
            <p:nvPr/>
          </p:nvSpPr>
          <p:spPr>
            <a:xfrm>
              <a:off x="7830121" y="4431238"/>
              <a:ext cx="231332" cy="20097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3</a:t>
              </a:r>
            </a:p>
          </p:txBody>
        </p:sp>
      </p:grpSp>
      <p:grpSp>
        <p:nvGrpSpPr>
          <p:cNvPr id="122" name="Group 121"/>
          <p:cNvGrpSpPr/>
          <p:nvPr/>
        </p:nvGrpSpPr>
        <p:grpSpPr>
          <a:xfrm>
            <a:off x="620683" y="4515857"/>
            <a:ext cx="1431037" cy="216377"/>
            <a:chOff x="620683" y="4454897"/>
            <a:chExt cx="1431037" cy="216377"/>
          </a:xfrm>
        </p:grpSpPr>
        <p:sp>
          <p:nvSpPr>
            <p:cNvPr id="123" name="Rounded Rectangle 122"/>
            <p:cNvSpPr/>
            <p:nvPr/>
          </p:nvSpPr>
          <p:spPr>
            <a:xfrm>
              <a:off x="620683" y="4459512"/>
              <a:ext cx="231332" cy="20097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4</a:t>
              </a:r>
              <a:endPar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4" name="Rounded Rectangle 123"/>
            <p:cNvSpPr/>
            <p:nvPr/>
          </p:nvSpPr>
          <p:spPr>
            <a:xfrm>
              <a:off x="889075" y="4454897"/>
              <a:ext cx="231332" cy="20097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2</a:t>
              </a:r>
              <a:endPar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5" name="Rounded Rectangle 124"/>
            <p:cNvSpPr/>
            <p:nvPr/>
          </p:nvSpPr>
          <p:spPr>
            <a:xfrm>
              <a:off x="1167040" y="4461417"/>
              <a:ext cx="231332" cy="200970"/>
            </a:xfrm>
            <a:prstGeom prst="round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1</a:t>
              </a:r>
            </a:p>
          </p:txBody>
        </p:sp>
        <p:sp>
          <p:nvSpPr>
            <p:cNvPr id="126" name="Rounded Rectangle 125"/>
            <p:cNvSpPr/>
            <p:nvPr/>
          </p:nvSpPr>
          <p:spPr>
            <a:xfrm>
              <a:off x="1427183" y="4463024"/>
              <a:ext cx="350538" cy="20825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16</a:t>
              </a:r>
              <a:endParaRPr lang="en-US" sz="8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27" name="Rounded Rectangle 126"/>
            <p:cNvSpPr/>
            <p:nvPr/>
          </p:nvSpPr>
          <p:spPr>
            <a:xfrm>
              <a:off x="1820388" y="4459512"/>
              <a:ext cx="231332" cy="200970"/>
            </a:xfrm>
            <a:prstGeom prst="round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3</a:t>
              </a:r>
            </a:p>
          </p:txBody>
        </p:sp>
      </p:grpSp>
      <p:grpSp>
        <p:nvGrpSpPr>
          <p:cNvPr id="128" name="Group 127"/>
          <p:cNvGrpSpPr/>
          <p:nvPr/>
        </p:nvGrpSpPr>
        <p:grpSpPr>
          <a:xfrm>
            <a:off x="3096481" y="4502362"/>
            <a:ext cx="1691543" cy="211553"/>
            <a:chOff x="2637239" y="4441402"/>
            <a:chExt cx="1691543" cy="211553"/>
          </a:xfrm>
        </p:grpSpPr>
        <p:grpSp>
          <p:nvGrpSpPr>
            <p:cNvPr id="129" name="Group 5"/>
            <p:cNvGrpSpPr/>
            <p:nvPr/>
          </p:nvGrpSpPr>
          <p:grpSpPr>
            <a:xfrm>
              <a:off x="2637239" y="4441402"/>
              <a:ext cx="1453211" cy="211553"/>
              <a:chOff x="2637239" y="4441402"/>
              <a:chExt cx="1453211" cy="211553"/>
            </a:xfrm>
          </p:grpSpPr>
          <p:sp>
            <p:nvSpPr>
              <p:cNvPr id="131" name="Rounded Rectangle 130"/>
              <p:cNvSpPr/>
              <p:nvPr/>
            </p:nvSpPr>
            <p:spPr>
              <a:xfrm>
                <a:off x="2637239" y="4446342"/>
                <a:ext cx="231332" cy="200970"/>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2</a:t>
                </a:r>
              </a:p>
            </p:txBody>
          </p:sp>
          <p:sp>
            <p:nvSpPr>
              <p:cNvPr id="132" name="Rounded Rectangle 94"/>
              <p:cNvSpPr/>
              <p:nvPr/>
            </p:nvSpPr>
            <p:spPr>
              <a:xfrm>
                <a:off x="2925458" y="4451985"/>
                <a:ext cx="231332" cy="200970"/>
              </a:xfrm>
              <a:prstGeom prst="round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3</a:t>
                </a:r>
                <a:endPar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33" name="Rounded Rectangle 132"/>
              <p:cNvSpPr/>
              <p:nvPr/>
            </p:nvSpPr>
            <p:spPr>
              <a:xfrm>
                <a:off x="3215343" y="4451985"/>
                <a:ext cx="231332" cy="20097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rPr>
                  <a:t>2</a:t>
                </a:r>
              </a:p>
            </p:txBody>
          </p:sp>
          <p:sp>
            <p:nvSpPr>
              <p:cNvPr id="134" name="Rounded Rectangle 133"/>
              <p:cNvSpPr/>
              <p:nvPr/>
            </p:nvSpPr>
            <p:spPr>
              <a:xfrm>
                <a:off x="3471986" y="4447994"/>
                <a:ext cx="231332" cy="200970"/>
              </a:xfrm>
              <a:prstGeom prst="round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8</a:t>
                </a:r>
                <a:endPar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sp>
            <p:nvSpPr>
              <p:cNvPr id="135" name="Rounded Rectangle 134"/>
              <p:cNvSpPr/>
              <p:nvPr/>
            </p:nvSpPr>
            <p:spPr>
              <a:xfrm>
                <a:off x="3739912" y="4441402"/>
                <a:ext cx="350538" cy="208250"/>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15</a:t>
                </a:r>
                <a:endParaRPr lang="en-US" sz="8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sp>
          <p:nvSpPr>
            <p:cNvPr id="130" name="Rounded Rectangle 129"/>
            <p:cNvSpPr/>
            <p:nvPr/>
          </p:nvSpPr>
          <p:spPr>
            <a:xfrm>
              <a:off x="4126166" y="4449717"/>
              <a:ext cx="202616" cy="188631"/>
            </a:xfrm>
            <a:prstGeom prst="round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dirty="0" smtClean="0">
                  <a:solidFill>
                    <a:prstClr val="white"/>
                  </a:solidFill>
                  <a:latin typeface="Tahoma" panose="020B0604030504040204" pitchFamily="34" charset="0"/>
                  <a:ea typeface="Tahoma" panose="020B0604030504040204" pitchFamily="34" charset="0"/>
                  <a:cs typeface="Tahoma" panose="020B0604030504040204" pitchFamily="34" charset="0"/>
                </a:rPr>
                <a:t>6</a:t>
              </a:r>
              <a:endParaRPr lang="en-US" sz="1100" b="1" dirty="0">
                <a:solidFill>
                  <a:prstClr val="white"/>
                </a:solidFill>
                <a:latin typeface="Tahoma" panose="020B0604030504040204" pitchFamily="34" charset="0"/>
                <a:ea typeface="Tahoma" panose="020B0604030504040204" pitchFamily="34" charset="0"/>
                <a:cs typeface="Tahoma" panose="020B0604030504040204" pitchFamily="34" charset="0"/>
              </a:endParaRPr>
            </a:p>
          </p:txBody>
        </p:sp>
      </p:grpSp>
      <p:cxnSp>
        <p:nvCxnSpPr>
          <p:cNvPr id="136" name="Elbow Connector 135"/>
          <p:cNvCxnSpPr/>
          <p:nvPr/>
        </p:nvCxnSpPr>
        <p:spPr>
          <a:xfrm rot="16200000" flipV="1">
            <a:off x="-439373" y="2508942"/>
            <a:ext cx="1629004" cy="500198"/>
          </a:xfrm>
          <a:prstGeom prst="bentConnector3">
            <a:avLst>
              <a:gd name="adj1" fmla="val 5629"/>
            </a:avLst>
          </a:prstGeom>
          <a:ln w="15875">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7" name="Elbow Connector 136"/>
          <p:cNvCxnSpPr/>
          <p:nvPr/>
        </p:nvCxnSpPr>
        <p:spPr>
          <a:xfrm rot="16200000" flipV="1">
            <a:off x="794220" y="1585904"/>
            <a:ext cx="2198618" cy="1742277"/>
          </a:xfrm>
          <a:prstGeom prst="bentConnector3">
            <a:avLst>
              <a:gd name="adj1" fmla="val 4053"/>
            </a:avLst>
          </a:prstGeom>
          <a:ln w="15875">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8" name="Elbow Connector 137"/>
          <p:cNvCxnSpPr/>
          <p:nvPr/>
        </p:nvCxnSpPr>
        <p:spPr>
          <a:xfrm rot="10800000">
            <a:off x="892178" y="3005436"/>
            <a:ext cx="4943702" cy="566005"/>
          </a:xfrm>
          <a:prstGeom prst="bentConnector3">
            <a:avLst>
              <a:gd name="adj1" fmla="val 100028"/>
            </a:avLst>
          </a:prstGeom>
          <a:ln w="15875">
            <a:solidFill>
              <a:schemeClr val="tx1">
                <a:lumMod val="50000"/>
                <a:lumOff val="50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39" name="Elbow Connector 138"/>
          <p:cNvCxnSpPr/>
          <p:nvPr/>
        </p:nvCxnSpPr>
        <p:spPr>
          <a:xfrm rot="5400000" flipH="1" flipV="1">
            <a:off x="-92447" y="2280706"/>
            <a:ext cx="2214071" cy="368127"/>
          </a:xfrm>
          <a:prstGeom prst="bentConnector3">
            <a:avLst>
              <a:gd name="adj1" fmla="val 9094"/>
            </a:avLst>
          </a:prstGeom>
          <a:ln w="15875">
            <a:solidFill>
              <a:schemeClr val="tx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0" name="Elbow Connector 139"/>
          <p:cNvCxnSpPr/>
          <p:nvPr/>
        </p:nvCxnSpPr>
        <p:spPr>
          <a:xfrm rot="16200000" flipV="1">
            <a:off x="1847568" y="2106169"/>
            <a:ext cx="1989171" cy="955122"/>
          </a:xfrm>
          <a:prstGeom prst="bentConnector3">
            <a:avLst>
              <a:gd name="adj1" fmla="val 6658"/>
            </a:avLst>
          </a:prstGeom>
          <a:ln w="15875">
            <a:solidFill>
              <a:schemeClr val="tx2"/>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p:nvPr/>
        </p:nvCxnSpPr>
        <p:spPr>
          <a:xfrm flipV="1">
            <a:off x="2675497" y="1725111"/>
            <a:ext cx="0" cy="1629945"/>
          </a:xfrm>
          <a:prstGeom prst="straightConnector1">
            <a:avLst/>
          </a:prstGeom>
          <a:ln w="15875">
            <a:solidFill>
              <a:srgbClr val="7030A0"/>
            </a:solidFill>
            <a:tailEnd type="oval"/>
          </a:ln>
        </p:spPr>
        <p:style>
          <a:lnRef idx="1">
            <a:schemeClr val="accent1"/>
          </a:lnRef>
          <a:fillRef idx="0">
            <a:schemeClr val="accent1"/>
          </a:fillRef>
          <a:effectRef idx="0">
            <a:schemeClr val="accent1"/>
          </a:effectRef>
          <a:fontRef idx="minor">
            <a:schemeClr val="tx1"/>
          </a:fontRef>
        </p:style>
      </p:cxnSp>
      <p:cxnSp>
        <p:nvCxnSpPr>
          <p:cNvPr id="142" name="Straight Connector 141"/>
          <p:cNvCxnSpPr/>
          <p:nvPr/>
        </p:nvCxnSpPr>
        <p:spPr>
          <a:xfrm>
            <a:off x="2675497" y="3355056"/>
            <a:ext cx="999088" cy="0"/>
          </a:xfrm>
          <a:prstGeom prst="line">
            <a:avLst/>
          </a:prstGeom>
          <a:ln w="15875">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p:nvPr/>
        </p:nvCxnSpPr>
        <p:spPr>
          <a:xfrm>
            <a:off x="3661511" y="3355056"/>
            <a:ext cx="1325" cy="205588"/>
          </a:xfrm>
          <a:prstGeom prst="straightConnector1">
            <a:avLst/>
          </a:prstGeom>
          <a:ln w="15875">
            <a:solidFill>
              <a:srgbClr val="7030A0"/>
            </a:solidFill>
            <a:tailEnd type="oval"/>
          </a:ln>
        </p:spPr>
        <p:style>
          <a:lnRef idx="1">
            <a:schemeClr val="accent1"/>
          </a:lnRef>
          <a:fillRef idx="0">
            <a:schemeClr val="accent1"/>
          </a:fillRef>
          <a:effectRef idx="0">
            <a:schemeClr val="accent1"/>
          </a:effectRef>
          <a:fontRef idx="minor">
            <a:schemeClr val="tx1"/>
          </a:fontRef>
        </p:style>
      </p:cxnSp>
      <p:cxnSp>
        <p:nvCxnSpPr>
          <p:cNvPr id="144" name="Elbow Connector 143"/>
          <p:cNvCxnSpPr/>
          <p:nvPr/>
        </p:nvCxnSpPr>
        <p:spPr>
          <a:xfrm rot="5400000" flipH="1" flipV="1">
            <a:off x="1737991" y="1701277"/>
            <a:ext cx="2450795" cy="1333377"/>
          </a:xfrm>
          <a:prstGeom prst="bentConnector3">
            <a:avLst>
              <a:gd name="adj1" fmla="val 14466"/>
            </a:avLst>
          </a:prstGeom>
          <a:ln w="15875">
            <a:solidFill>
              <a:schemeClr val="accent3">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5" name="Elbow Connector 144"/>
          <p:cNvCxnSpPr>
            <a:stCxn id="34" idx="0"/>
          </p:cNvCxnSpPr>
          <p:nvPr/>
        </p:nvCxnSpPr>
        <p:spPr>
          <a:xfrm rot="16200000" flipV="1">
            <a:off x="2954359" y="2547964"/>
            <a:ext cx="1675000" cy="390639"/>
          </a:xfrm>
          <a:prstGeom prst="bentConnector3">
            <a:avLst>
              <a:gd name="adj1" fmla="val 8927"/>
            </a:avLst>
          </a:prstGeom>
          <a:ln w="15875">
            <a:solidFill>
              <a:schemeClr val="accent3">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6" name="Elbow Connector 145"/>
          <p:cNvCxnSpPr/>
          <p:nvPr/>
        </p:nvCxnSpPr>
        <p:spPr>
          <a:xfrm rot="16200000" flipV="1">
            <a:off x="5548753" y="3072796"/>
            <a:ext cx="486924" cy="455053"/>
          </a:xfrm>
          <a:prstGeom prst="bentConnector3">
            <a:avLst>
              <a:gd name="adj1" fmla="val 17807"/>
            </a:avLst>
          </a:prstGeom>
          <a:ln w="15875">
            <a:solidFill>
              <a:schemeClr val="accent3">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47" name="Straight Arrow Connector 146"/>
          <p:cNvCxnSpPr/>
          <p:nvPr/>
        </p:nvCxnSpPr>
        <p:spPr>
          <a:xfrm flipV="1">
            <a:off x="5459570" y="3041836"/>
            <a:ext cx="2428" cy="313220"/>
          </a:xfrm>
          <a:prstGeom prst="straightConnector1">
            <a:avLst/>
          </a:prstGeom>
          <a:ln w="15875">
            <a:solidFill>
              <a:schemeClr val="accent3">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p:nvPr/>
        </p:nvCxnSpPr>
        <p:spPr>
          <a:xfrm>
            <a:off x="5440608" y="3352958"/>
            <a:ext cx="2518095" cy="2098"/>
          </a:xfrm>
          <a:prstGeom prst="line">
            <a:avLst/>
          </a:prstGeom>
          <a:ln w="15875">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Arrow Connector 148"/>
          <p:cNvCxnSpPr/>
          <p:nvPr/>
        </p:nvCxnSpPr>
        <p:spPr>
          <a:xfrm>
            <a:off x="7958703" y="3360964"/>
            <a:ext cx="0" cy="217352"/>
          </a:xfrm>
          <a:prstGeom prst="straightConnector1">
            <a:avLst/>
          </a:prstGeom>
          <a:ln w="15875">
            <a:solidFill>
              <a:schemeClr val="accent3">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0" name="Straight Arrow Connector 149"/>
          <p:cNvCxnSpPr/>
          <p:nvPr/>
        </p:nvCxnSpPr>
        <p:spPr>
          <a:xfrm flipV="1">
            <a:off x="966291" y="2992896"/>
            <a:ext cx="2428" cy="313220"/>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1" name="Straight Connector 150"/>
          <p:cNvCxnSpPr/>
          <p:nvPr/>
        </p:nvCxnSpPr>
        <p:spPr>
          <a:xfrm flipV="1">
            <a:off x="951657" y="3306752"/>
            <a:ext cx="6891380" cy="180"/>
          </a:xfrm>
          <a:prstGeom prst="line">
            <a:avLst/>
          </a:prstGeom>
          <a:ln w="158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Arrow Connector 151"/>
          <p:cNvCxnSpPr/>
          <p:nvPr/>
        </p:nvCxnSpPr>
        <p:spPr>
          <a:xfrm>
            <a:off x="7843037" y="3308211"/>
            <a:ext cx="0" cy="270105"/>
          </a:xfrm>
          <a:prstGeom prst="straightConnector1">
            <a:avLst/>
          </a:prstGeom>
          <a:ln w="15875">
            <a:solidFill>
              <a:schemeClr val="tx1">
                <a:lumMod val="50000"/>
                <a:lumOff val="50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3" name="Straight Arrow Connector 152"/>
          <p:cNvCxnSpPr/>
          <p:nvPr/>
        </p:nvCxnSpPr>
        <p:spPr>
          <a:xfrm>
            <a:off x="7621234" y="3383639"/>
            <a:ext cx="1" cy="177982"/>
          </a:xfrm>
          <a:prstGeom prst="straightConnector1">
            <a:avLst/>
          </a:prstGeom>
          <a:ln w="15875">
            <a:solidFill>
              <a:schemeClr val="tx2"/>
            </a:solidFill>
            <a:tailEnd type="oval"/>
          </a:ln>
        </p:spPr>
        <p:style>
          <a:lnRef idx="1">
            <a:schemeClr val="accent1"/>
          </a:lnRef>
          <a:fillRef idx="0">
            <a:schemeClr val="accent1"/>
          </a:fillRef>
          <a:effectRef idx="0">
            <a:schemeClr val="accent1"/>
          </a:effectRef>
          <a:fontRef idx="minor">
            <a:schemeClr val="tx1"/>
          </a:fontRef>
        </p:style>
      </p:cxnSp>
      <p:cxnSp>
        <p:nvCxnSpPr>
          <p:cNvPr id="154" name="Straight Connector 153"/>
          <p:cNvCxnSpPr/>
          <p:nvPr/>
        </p:nvCxnSpPr>
        <p:spPr>
          <a:xfrm>
            <a:off x="2195736" y="3382005"/>
            <a:ext cx="5442817" cy="16175"/>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55" name="Straight Arrow Connector 154"/>
          <p:cNvCxnSpPr/>
          <p:nvPr/>
        </p:nvCxnSpPr>
        <p:spPr>
          <a:xfrm flipV="1">
            <a:off x="2208158" y="1697524"/>
            <a:ext cx="10040" cy="1689862"/>
          </a:xfrm>
          <a:prstGeom prst="straightConnector1">
            <a:avLst/>
          </a:prstGeom>
          <a:ln w="15875">
            <a:solidFill>
              <a:schemeClr val="tx2"/>
            </a:solidFill>
            <a:tailEnd type="oval"/>
          </a:ln>
        </p:spPr>
        <p:style>
          <a:lnRef idx="1">
            <a:schemeClr val="accent1"/>
          </a:lnRef>
          <a:fillRef idx="0">
            <a:schemeClr val="accent1"/>
          </a:fillRef>
          <a:effectRef idx="0">
            <a:schemeClr val="accent1"/>
          </a:effectRef>
          <a:fontRef idx="minor">
            <a:schemeClr val="tx1"/>
          </a:fontRef>
        </p:style>
      </p:cxnSp>
      <p:cxnSp>
        <p:nvCxnSpPr>
          <p:cNvPr id="156" name="Elbow Connector 155"/>
          <p:cNvCxnSpPr/>
          <p:nvPr/>
        </p:nvCxnSpPr>
        <p:spPr>
          <a:xfrm rot="5400000" flipH="1" flipV="1">
            <a:off x="5073458" y="1504280"/>
            <a:ext cx="2220150" cy="1858269"/>
          </a:xfrm>
          <a:prstGeom prst="bentConnector3">
            <a:avLst>
              <a:gd name="adj1" fmla="val 14697"/>
            </a:avLst>
          </a:prstGeom>
          <a:ln w="15875">
            <a:solidFill>
              <a:schemeClr val="accent2">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157" name="Straight Arrow Connector 156"/>
          <p:cNvCxnSpPr/>
          <p:nvPr/>
        </p:nvCxnSpPr>
        <p:spPr>
          <a:xfrm flipH="1" flipV="1">
            <a:off x="7200617" y="1586571"/>
            <a:ext cx="5892" cy="1871279"/>
          </a:xfrm>
          <a:prstGeom prst="straightConnector1">
            <a:avLst/>
          </a:prstGeom>
          <a:ln w="15875">
            <a:solidFill>
              <a:schemeClr val="accent2">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58" name="Straight Connector 157"/>
          <p:cNvCxnSpPr/>
          <p:nvPr/>
        </p:nvCxnSpPr>
        <p:spPr>
          <a:xfrm>
            <a:off x="1747251" y="3429193"/>
            <a:ext cx="5442817" cy="16175"/>
          </a:xfrm>
          <a:prstGeom prst="line">
            <a:avLst/>
          </a:prstGeom>
          <a:ln w="158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Arrow Connector 158"/>
          <p:cNvCxnSpPr/>
          <p:nvPr/>
        </p:nvCxnSpPr>
        <p:spPr>
          <a:xfrm flipH="1">
            <a:off x="1740579" y="3413744"/>
            <a:ext cx="9071" cy="146900"/>
          </a:xfrm>
          <a:prstGeom prst="straightConnector1">
            <a:avLst/>
          </a:prstGeom>
          <a:ln w="15875">
            <a:solidFill>
              <a:schemeClr val="accent2">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0" name="Straight Arrow Connector 159"/>
          <p:cNvCxnSpPr/>
          <p:nvPr/>
        </p:nvCxnSpPr>
        <p:spPr>
          <a:xfrm>
            <a:off x="6212162" y="3387999"/>
            <a:ext cx="1" cy="177982"/>
          </a:xfrm>
          <a:prstGeom prst="straightConnector1">
            <a:avLst/>
          </a:prstGeom>
          <a:ln w="15875">
            <a:solidFill>
              <a:schemeClr val="tx2"/>
            </a:solidFill>
            <a:tailEnd type="oval"/>
          </a:ln>
        </p:spPr>
        <p:style>
          <a:lnRef idx="1">
            <a:schemeClr val="accent1"/>
          </a:lnRef>
          <a:fillRef idx="0">
            <a:schemeClr val="accent1"/>
          </a:fillRef>
          <a:effectRef idx="0">
            <a:schemeClr val="accent1"/>
          </a:effectRef>
          <a:fontRef idx="minor">
            <a:schemeClr val="tx1"/>
          </a:fontRef>
        </p:style>
      </p:cxnSp>
      <p:cxnSp>
        <p:nvCxnSpPr>
          <p:cNvPr id="161" name="Straight Arrow Connector 160"/>
          <p:cNvCxnSpPr/>
          <p:nvPr/>
        </p:nvCxnSpPr>
        <p:spPr>
          <a:xfrm flipV="1">
            <a:off x="8438195" y="1807941"/>
            <a:ext cx="1243" cy="1441605"/>
          </a:xfrm>
          <a:prstGeom prst="straightConnector1">
            <a:avLst/>
          </a:prstGeom>
          <a:ln w="15875">
            <a:solidFill>
              <a:schemeClr val="bg2">
                <a:lumMod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p:nvPr/>
        </p:nvCxnSpPr>
        <p:spPr>
          <a:xfrm flipV="1">
            <a:off x="8305388" y="1392875"/>
            <a:ext cx="17370" cy="1869143"/>
          </a:xfrm>
          <a:prstGeom prst="straightConnector1">
            <a:avLst/>
          </a:prstGeom>
          <a:ln w="15875">
            <a:solidFill>
              <a:schemeClr val="bg2">
                <a:lumMod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3" name="Straight Arrow Connector 162"/>
          <p:cNvCxnSpPr/>
          <p:nvPr/>
        </p:nvCxnSpPr>
        <p:spPr>
          <a:xfrm flipH="1">
            <a:off x="4674012" y="3245910"/>
            <a:ext cx="1159" cy="325532"/>
          </a:xfrm>
          <a:prstGeom prst="straightConnector1">
            <a:avLst/>
          </a:prstGeom>
          <a:ln w="15875">
            <a:solidFill>
              <a:schemeClr val="bg2">
                <a:lumMod val="2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164" name="Straight Connector 163"/>
          <p:cNvCxnSpPr/>
          <p:nvPr/>
        </p:nvCxnSpPr>
        <p:spPr>
          <a:xfrm flipV="1">
            <a:off x="2051720" y="3254976"/>
            <a:ext cx="6380094" cy="4783"/>
          </a:xfrm>
          <a:prstGeom prst="line">
            <a:avLst/>
          </a:prstGeom>
          <a:ln w="15875">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Arrow Connector 164"/>
          <p:cNvCxnSpPr/>
          <p:nvPr/>
        </p:nvCxnSpPr>
        <p:spPr>
          <a:xfrm flipH="1">
            <a:off x="2074581" y="3258450"/>
            <a:ext cx="1159" cy="325532"/>
          </a:xfrm>
          <a:prstGeom prst="straightConnector1">
            <a:avLst/>
          </a:prstGeom>
          <a:ln w="15875">
            <a:solidFill>
              <a:schemeClr val="bg2">
                <a:lumMod val="25000"/>
              </a:schemeClr>
            </a:solidFill>
            <a:tailEnd type="oval"/>
          </a:ln>
        </p:spPr>
        <p:style>
          <a:lnRef idx="1">
            <a:schemeClr val="accent1"/>
          </a:lnRef>
          <a:fillRef idx="0">
            <a:schemeClr val="accent1"/>
          </a:fillRef>
          <a:effectRef idx="0">
            <a:schemeClr val="accent1"/>
          </a:effectRef>
          <a:fontRef idx="minor">
            <a:schemeClr val="tx1"/>
          </a:fontRef>
        </p:style>
      </p:cxnSp>
      <p:sp>
        <p:nvSpPr>
          <p:cNvPr id="166" name="TextBox 165"/>
          <p:cNvSpPr txBox="1"/>
          <p:nvPr/>
        </p:nvSpPr>
        <p:spPr>
          <a:xfrm>
            <a:off x="0" y="5302846"/>
            <a:ext cx="353943" cy="96284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vert="vert270" wrap="square" rtlCol="0">
            <a:spAutoFit/>
          </a:bodyPr>
          <a:lstStyle/>
          <a:p>
            <a:pPr algn="ctr"/>
            <a:r>
              <a:rPr lang="th-TH" sz="1100" dirty="0" smtClean="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rPr>
              <a:t>ตัวชี้วัดก.คลัง</a:t>
            </a:r>
            <a:endParaRPr lang="en-US" sz="1100" dirty="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67" name="TextBox 166"/>
          <p:cNvSpPr txBox="1"/>
          <p:nvPr/>
        </p:nvSpPr>
        <p:spPr>
          <a:xfrm>
            <a:off x="-72389" y="3490881"/>
            <a:ext cx="346249" cy="1575440"/>
          </a:xfrm>
          <a:prstGeom prst="rect">
            <a:avLst/>
          </a:prstGeom>
          <a:noFill/>
          <a:ln>
            <a:noFill/>
          </a:ln>
        </p:spPr>
        <p:style>
          <a:lnRef idx="2">
            <a:schemeClr val="accent4"/>
          </a:lnRef>
          <a:fillRef idx="1">
            <a:schemeClr val="lt1"/>
          </a:fillRef>
          <a:effectRef idx="0">
            <a:schemeClr val="accent4"/>
          </a:effectRef>
          <a:fontRef idx="minor">
            <a:schemeClr val="dk1"/>
          </a:fontRef>
        </p:style>
        <p:txBody>
          <a:bodyPr vert="vert270" wrap="square" rtlCol="0">
            <a:spAutoFit/>
          </a:bodyPr>
          <a:lstStyle/>
          <a:p>
            <a:pPr algn="ctr"/>
            <a:r>
              <a:rPr lang="th-TH" sz="1050" dirty="0" smtClean="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rPr>
              <a:t>เป้าหมาย</a:t>
            </a:r>
            <a:r>
              <a:rPr lang="en-US" sz="1050" dirty="0" smtClean="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rPr>
              <a:t>/</a:t>
            </a:r>
            <a:r>
              <a:rPr lang="th-TH" sz="1050" dirty="0" smtClean="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rPr>
              <a:t>ยุทธศาสตร์</a:t>
            </a:r>
            <a:endParaRPr lang="en-US" sz="1050" dirty="0">
              <a:solidFill>
                <a:schemeClr val="tx1">
                  <a:lumMod val="50000"/>
                  <a:lumOff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168" name="Rectangle 167"/>
          <p:cNvSpPr/>
          <p:nvPr/>
        </p:nvSpPr>
        <p:spPr>
          <a:xfrm>
            <a:off x="415140" y="5141179"/>
            <a:ext cx="1970086" cy="630942"/>
          </a:xfrm>
          <a:prstGeom prst="rect">
            <a:avLst/>
          </a:prstGeom>
        </p:spPr>
        <p:txBody>
          <a:bodyPr wrap="square">
            <a:spAutoFit/>
          </a:bodyPr>
          <a:lstStyle/>
          <a:p>
            <a:pPr marL="85725" indent="-85725">
              <a:buAutoNum type="arabicParenR"/>
            </a:pPr>
            <a:r>
              <a:rPr lang="th-TH"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จำนวน</a:t>
            </a:r>
            <a:r>
              <a:rPr lang="th-TH" sz="700" dirty="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มาตรการการคลังการเงินเพื่อลดความเหลื่อมล้ำทางเศรษฐกิจและสังคม (</a:t>
            </a:r>
            <a:r>
              <a:rPr lang="en-US" sz="700" dirty="0">
                <a:solidFill>
                  <a:srgbClr val="0000CC"/>
                </a:solidFill>
                <a:latin typeface="Tahoma" panose="020B0604030504040204" pitchFamily="34" charset="0"/>
                <a:ea typeface="Tahoma" panose="020B0604030504040204" pitchFamily="34" charset="0"/>
                <a:cs typeface="Tahoma" panose="020B0604030504040204" pitchFamily="34" charset="0"/>
              </a:rPr>
              <a:t>5 </a:t>
            </a:r>
            <a:r>
              <a:rPr lang="th-TH" sz="700" dirty="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a:t>
            </a:r>
            <a:r>
              <a:rPr lang="th-TH"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p>
          <a:p>
            <a:pPr marL="85725" indent="-85725">
              <a:buAutoNum type="arabicParenR"/>
            </a:pPr>
            <a:r>
              <a:rPr lang="th-TH" sz="700" dirty="0">
                <a:latin typeface="Tahoma" panose="020B0604030504040204" pitchFamily="34" charset="0"/>
                <a:ea typeface="Tahoma" panose="020B0604030504040204" pitchFamily="34" charset="0"/>
                <a:cs typeface="Tahoma" panose="020B0604030504040204" pitchFamily="34" charset="0"/>
              </a:rPr>
              <a:t> </a:t>
            </a:r>
            <a:r>
              <a:rPr lang="th-TH" sz="700" dirty="0" smtClean="0">
                <a:latin typeface="Tahoma" panose="020B0604030504040204" pitchFamily="34" charset="0"/>
                <a:ea typeface="Tahoma" panose="020B0604030504040204" pitchFamily="34" charset="0"/>
                <a:cs typeface="Tahoma" panose="020B0604030504040204" pitchFamily="34" charset="0"/>
              </a:rPr>
              <a:t>ค่า</a:t>
            </a:r>
            <a:r>
              <a:rPr lang="th-TH" sz="700" dirty="0">
                <a:latin typeface="Tahoma" panose="020B0604030504040204" pitchFamily="34" charset="0"/>
                <a:ea typeface="Tahoma" panose="020B0604030504040204" pitchFamily="34" charset="0"/>
                <a:cs typeface="Tahoma" panose="020B0604030504040204" pitchFamily="34" charset="0"/>
              </a:rPr>
              <a:t>สัมประสิทธิ์ความไม่เสมอภาค (</a:t>
            </a:r>
            <a:r>
              <a:rPr lang="en-US" sz="700" dirty="0" err="1">
                <a:latin typeface="Tahoma" panose="020B0604030504040204" pitchFamily="34" charset="0"/>
                <a:ea typeface="Tahoma" panose="020B0604030504040204" pitchFamily="34" charset="0"/>
                <a:cs typeface="Tahoma" panose="020B0604030504040204" pitchFamily="34" charset="0"/>
              </a:rPr>
              <a:t>Gini</a:t>
            </a:r>
            <a:r>
              <a:rPr lang="en-US" sz="700" dirty="0">
                <a:latin typeface="Tahoma" panose="020B0604030504040204" pitchFamily="34" charset="0"/>
                <a:ea typeface="Tahoma" panose="020B0604030504040204" pitchFamily="34" charset="0"/>
                <a:cs typeface="Tahoma" panose="020B0604030504040204" pitchFamily="34" charset="0"/>
              </a:rPr>
              <a:t> </a:t>
            </a:r>
            <a:r>
              <a:rPr lang="en-US" sz="700" dirty="0" err="1">
                <a:latin typeface="Tahoma" panose="020B0604030504040204" pitchFamily="34" charset="0"/>
                <a:ea typeface="Tahoma" panose="020B0604030504040204" pitchFamily="34" charset="0"/>
                <a:cs typeface="Tahoma" panose="020B0604030504040204" pitchFamily="34" charset="0"/>
              </a:rPr>
              <a:t>CoefficientCoefficient</a:t>
            </a:r>
            <a:r>
              <a:rPr lang="en-US" sz="700" dirty="0">
                <a:latin typeface="Tahoma" panose="020B0604030504040204" pitchFamily="34" charset="0"/>
                <a:ea typeface="Tahoma" panose="020B0604030504040204" pitchFamily="34" charset="0"/>
                <a:cs typeface="Tahoma" panose="020B0604030504040204" pitchFamily="34" charset="0"/>
              </a:rPr>
              <a:t>) </a:t>
            </a:r>
            <a:r>
              <a:rPr lang="th-TH" sz="700" dirty="0">
                <a:latin typeface="Tahoma" panose="020B0604030504040204" pitchFamily="34" charset="0"/>
                <a:ea typeface="Tahoma" panose="020B0604030504040204" pitchFamily="34" charset="0"/>
                <a:cs typeface="Tahoma" panose="020B0604030504040204" pitchFamily="34" charset="0"/>
              </a:rPr>
              <a:t>ด้าน</a:t>
            </a:r>
            <a:r>
              <a:rPr lang="th-TH" sz="700" dirty="0" smtClean="0">
                <a:latin typeface="Tahoma" panose="020B0604030504040204" pitchFamily="34" charset="0"/>
                <a:ea typeface="Tahoma" panose="020B0604030504040204" pitchFamily="34" charset="0"/>
                <a:cs typeface="Tahoma" panose="020B0604030504040204" pitchFamily="34" charset="0"/>
              </a:rPr>
              <a:t>รายได้ลดลง</a:t>
            </a:r>
            <a:r>
              <a:rPr lang="th-TH" sz="700" dirty="0">
                <a:latin typeface="Tahoma" panose="020B0604030504040204" pitchFamily="34" charset="0"/>
                <a:ea typeface="Tahoma" panose="020B0604030504040204" pitchFamily="34" charset="0"/>
                <a:cs typeface="Tahoma" panose="020B0604030504040204" pitchFamily="34" charset="0"/>
              </a:rPr>
              <a:t>เหลือ 0.41 เมื่อสิ้นสุดแผนพัฒนาฯ ฉบับที่ </a:t>
            </a:r>
            <a:r>
              <a:rPr lang="th-TH" sz="700" dirty="0" smtClean="0">
                <a:latin typeface="Tahoma" panose="020B0604030504040204" pitchFamily="34" charset="0"/>
                <a:ea typeface="Tahoma" panose="020B0604030504040204" pitchFamily="34" charset="0"/>
                <a:cs typeface="Tahoma" panose="020B0604030504040204" pitchFamily="34" charset="0"/>
              </a:rPr>
              <a:t>12</a:t>
            </a:r>
            <a:endParaRPr lang="en-US" sz="700" dirty="0">
              <a:latin typeface="Tahoma" panose="020B0604030504040204" pitchFamily="34" charset="0"/>
              <a:ea typeface="Tahoma" panose="020B0604030504040204" pitchFamily="34" charset="0"/>
              <a:cs typeface="Tahoma" panose="020B0604030504040204" pitchFamily="34" charset="0"/>
            </a:endParaRPr>
          </a:p>
        </p:txBody>
      </p:sp>
      <p:sp>
        <p:nvSpPr>
          <p:cNvPr id="169" name="Down Arrow 168"/>
          <p:cNvSpPr/>
          <p:nvPr/>
        </p:nvSpPr>
        <p:spPr>
          <a:xfrm>
            <a:off x="1087293" y="4848396"/>
            <a:ext cx="552311" cy="24329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0" name="TextBox 169"/>
          <p:cNvSpPr txBox="1"/>
          <p:nvPr/>
        </p:nvSpPr>
        <p:spPr>
          <a:xfrm>
            <a:off x="284751" y="6685329"/>
            <a:ext cx="3575018" cy="200055"/>
          </a:xfrm>
          <a:prstGeom prst="rect">
            <a:avLst/>
          </a:prstGeom>
          <a:noFill/>
        </p:spPr>
        <p:txBody>
          <a:bodyPr wrap="none" rtlCol="0">
            <a:spAutoFit/>
          </a:bodyPr>
          <a:lstStyle/>
          <a:p>
            <a:r>
              <a:rPr lang="th-TH" sz="700" b="1" dirty="0" smtClean="0">
                <a:latin typeface="Tahoma" panose="020B0604030504040204" pitchFamily="34" charset="0"/>
                <a:ea typeface="Tahoma" panose="020B0604030504040204" pitchFamily="34" charset="0"/>
                <a:cs typeface="Tahoma" panose="020B0604030504040204" pitchFamily="34" charset="0"/>
              </a:rPr>
              <a:t>หมายเหตุ </a:t>
            </a:r>
            <a:r>
              <a:rPr lang="en-US" sz="700" dirty="0" smtClean="0">
                <a:latin typeface="Tahoma" panose="020B0604030504040204" pitchFamily="34" charset="0"/>
                <a:ea typeface="Tahoma" panose="020B0604030504040204" pitchFamily="34" charset="0"/>
                <a:cs typeface="Tahoma" panose="020B0604030504040204" pitchFamily="34" charset="0"/>
              </a:rPr>
              <a:t>: </a:t>
            </a:r>
            <a:r>
              <a:rPr lang="th-TH" sz="7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สีน้ำเงิน</a:t>
            </a:r>
            <a:r>
              <a:rPr lang="th-TH" sz="700" dirty="0" smtClean="0">
                <a:latin typeface="Tahoma" panose="020B0604030504040204" pitchFamily="34" charset="0"/>
                <a:ea typeface="Tahoma" panose="020B0604030504040204" pitchFamily="34" charset="0"/>
                <a:cs typeface="Tahoma" panose="020B0604030504040204" pitchFamily="34" charset="0"/>
              </a:rPr>
              <a:t> หมายถึง ตัวชี้วัดในเอกสารงบประมาณที่เสนอ ครม. เมื่อวันที่ </a:t>
            </a:r>
            <a:r>
              <a:rPr lang="en-US" sz="700" dirty="0" smtClean="0">
                <a:latin typeface="Tahoma" panose="020B0604030504040204" pitchFamily="34" charset="0"/>
                <a:ea typeface="Tahoma" panose="020B0604030504040204" pitchFamily="34" charset="0"/>
                <a:cs typeface="Tahoma" panose="020B0604030504040204" pitchFamily="34" charset="0"/>
              </a:rPr>
              <a:t>11 </a:t>
            </a:r>
            <a:r>
              <a:rPr lang="th-TH" sz="700" dirty="0" smtClean="0">
                <a:latin typeface="Tahoma" panose="020B0604030504040204" pitchFamily="34" charset="0"/>
                <a:ea typeface="Tahoma" panose="020B0604030504040204" pitchFamily="34" charset="0"/>
                <a:cs typeface="Tahoma" panose="020B0604030504040204" pitchFamily="34" charset="0"/>
              </a:rPr>
              <a:t>ต.ค. </a:t>
            </a:r>
            <a:r>
              <a:rPr lang="en-US" sz="700" dirty="0" smtClean="0">
                <a:latin typeface="Tahoma" panose="020B0604030504040204" pitchFamily="34" charset="0"/>
                <a:ea typeface="Tahoma" panose="020B0604030504040204" pitchFamily="34" charset="0"/>
                <a:cs typeface="Tahoma" panose="020B0604030504040204" pitchFamily="34" charset="0"/>
              </a:rPr>
              <a:t>59</a:t>
            </a:r>
            <a:endParaRPr lang="en-US" sz="700" dirty="0">
              <a:latin typeface="Tahoma" panose="020B0604030504040204" pitchFamily="34" charset="0"/>
              <a:ea typeface="Tahoma" panose="020B0604030504040204" pitchFamily="34" charset="0"/>
              <a:cs typeface="Tahoma" panose="020B0604030504040204" pitchFamily="34" charset="0"/>
            </a:endParaRPr>
          </a:p>
        </p:txBody>
      </p:sp>
      <p:sp>
        <p:nvSpPr>
          <p:cNvPr id="171" name="Down Arrow 170"/>
          <p:cNvSpPr/>
          <p:nvPr/>
        </p:nvSpPr>
        <p:spPr>
          <a:xfrm>
            <a:off x="6256759" y="4853883"/>
            <a:ext cx="552311" cy="24329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2" name="Down Arrow 171"/>
          <p:cNvSpPr/>
          <p:nvPr/>
        </p:nvSpPr>
        <p:spPr>
          <a:xfrm>
            <a:off x="3731657" y="4848395"/>
            <a:ext cx="552311" cy="24329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3" name="Down Arrow 172"/>
          <p:cNvSpPr/>
          <p:nvPr/>
        </p:nvSpPr>
        <p:spPr>
          <a:xfrm>
            <a:off x="8050083" y="4845845"/>
            <a:ext cx="552311" cy="243299"/>
          </a:xfrm>
          <a:prstGeom prst="downArrow">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4" name="Slide Number Placeholder 1"/>
          <p:cNvSpPr txBox="1">
            <a:spLocks/>
          </p:cNvSpPr>
          <p:nvPr/>
        </p:nvSpPr>
        <p:spPr bwMode="auto">
          <a:xfrm>
            <a:off x="7019925" y="6356350"/>
            <a:ext cx="2057400" cy="3651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th-TH"/>
            </a:defPPr>
            <a:lvl1pPr marL="0" algn="r" defTabSz="914400" rtl="0" eaLnBrk="1" fontAlgn="base" latinLnBrk="0" hangingPunct="1">
              <a:lnSpc>
                <a:spcPct val="90000"/>
              </a:lnSpc>
              <a:spcBef>
                <a:spcPts val="10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1pPr>
            <a:lvl2pPr marL="742950" indent="-28575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Calibri" panose="020F0502020204030204" pitchFamily="34" charset="0"/>
                <a:ea typeface="+mn-ea"/>
                <a:cs typeface="Cordia New" panose="020B0304020202020204" pitchFamily="34" charset="-34"/>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alibri" panose="020F0502020204030204" pitchFamily="34" charset="0"/>
                <a:ea typeface="+mn-ea"/>
                <a:cs typeface="Cordia New" panose="020B0304020202020204" pitchFamily="34" charset="-34"/>
              </a:defRPr>
            </a:lvl3pPr>
            <a:lvl4pPr marL="16002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4pPr>
            <a:lvl5pPr marL="20574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5pPr>
            <a:lvl6pPr marL="2514600" indent="-228600" algn="l" defTabSz="914400" rtl="0" eaLnBrk="0" fontAlgn="base" latinLnBrk="0" hangingPunct="0">
              <a:lnSpc>
                <a:spcPct val="90000"/>
              </a:lnSpc>
              <a:spcBef>
                <a:spcPts val="5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6pPr>
            <a:lvl7pPr marL="2971800" indent="-228600" algn="l" defTabSz="914400" rtl="0" eaLnBrk="0" fontAlgn="base" latinLnBrk="0" hangingPunct="0">
              <a:lnSpc>
                <a:spcPct val="90000"/>
              </a:lnSpc>
              <a:spcBef>
                <a:spcPts val="5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7pPr>
            <a:lvl8pPr marL="3429000" indent="-228600" algn="l" defTabSz="914400" rtl="0" eaLnBrk="0" fontAlgn="base" latinLnBrk="0" hangingPunct="0">
              <a:lnSpc>
                <a:spcPct val="90000"/>
              </a:lnSpc>
              <a:spcBef>
                <a:spcPts val="5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8pPr>
            <a:lvl9pPr marL="3886200" indent="-228600" algn="l" defTabSz="914400" rtl="0" eaLnBrk="0" fontAlgn="base" latinLnBrk="0" hangingPunct="0">
              <a:lnSpc>
                <a:spcPct val="90000"/>
              </a:lnSpc>
              <a:spcBef>
                <a:spcPts val="500"/>
              </a:spcBef>
              <a:spcAft>
                <a:spcPct val="0"/>
              </a:spcAft>
              <a:buFont typeface="Arial" panose="020B0604020202020204" pitchFamily="34" charset="0"/>
              <a:buChar char="•"/>
              <a:defRPr sz="2800" kern="1200">
                <a:solidFill>
                  <a:schemeClr val="tx1"/>
                </a:solidFill>
                <a:latin typeface="Calibri" panose="020F0502020204030204" pitchFamily="34" charset="0"/>
                <a:ea typeface="+mn-ea"/>
                <a:cs typeface="Cordia New" panose="020B0304020202020204" pitchFamily="34" charset="-34"/>
              </a:defRPr>
            </a:lvl9pPr>
          </a:lstStyle>
          <a:p>
            <a:pPr>
              <a:lnSpc>
                <a:spcPct val="100000"/>
              </a:lnSpc>
              <a:spcBef>
                <a:spcPct val="0"/>
              </a:spcBef>
              <a:buFontTx/>
              <a:buNone/>
            </a:pPr>
            <a:r>
              <a:rPr lang="en-US" altLang="th-TH" sz="1000" dirty="0" smtClean="0">
                <a:solidFill>
                  <a:srgbClr val="898989"/>
                </a:solidFill>
                <a:latin typeface="Tahoma" panose="020B0604030504040204" pitchFamily="34" charset="0"/>
                <a:cs typeface="Tahoma" panose="020B0604030504040204" pitchFamily="34" charset="0"/>
              </a:rPr>
              <a:t>27</a:t>
            </a:r>
            <a:endParaRPr lang="th-TH" altLang="th-TH" sz="1000" dirty="0" smtClean="0">
              <a:solidFill>
                <a:srgbClr val="898989"/>
              </a:solidFill>
              <a:latin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4260009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9"/>
          <p:cNvSpPr>
            <a:spLocks noChangeArrowheads="1"/>
          </p:cNvSpPr>
          <p:nvPr/>
        </p:nvSpPr>
        <p:spPr bwMode="auto">
          <a:xfrm>
            <a:off x="639304" y="653951"/>
            <a:ext cx="67881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th-TH" altLang="th-TH" sz="1400" b="1" u="sng" dirty="0" smtClean="0">
                <a:solidFill>
                  <a:srgbClr val="FF0000"/>
                </a:solidFill>
                <a:latin typeface="Tahoma" pitchFamily="34" charset="0"/>
                <a:cs typeface="Tahoma" pitchFamily="34" charset="0"/>
              </a:rPr>
              <a:t>ตัวอย่าง</a:t>
            </a:r>
            <a:r>
              <a:rPr lang="th-TH" altLang="th-TH" sz="1400" b="1" dirty="0" smtClean="0">
                <a:solidFill>
                  <a:srgbClr val="FF0000"/>
                </a:solidFill>
                <a:latin typeface="Tahoma" pitchFamily="34" charset="0"/>
                <a:cs typeface="Tahoma" pitchFamily="34" charset="0"/>
              </a:rPr>
              <a:t> </a:t>
            </a:r>
            <a:r>
              <a:rPr lang="th-TH" altLang="th-TH" sz="1400" b="1" dirty="0" smtClean="0">
                <a:latin typeface="Tahoma" pitchFamily="34" charset="0"/>
                <a:cs typeface="Tahoma" pitchFamily="34" charset="0"/>
              </a:rPr>
              <a:t>ตัวชี้วัดของกระทรวงการคลัง</a:t>
            </a:r>
            <a:endParaRPr lang="th-TH" altLang="th-TH" sz="1400" b="1" dirty="0">
              <a:latin typeface="Tahoma" pitchFamily="34" charset="0"/>
              <a:cs typeface="Tahoma" pitchFamily="34" charset="0"/>
            </a:endParaRPr>
          </a:p>
        </p:txBody>
      </p:sp>
      <p:graphicFrame>
        <p:nvGraphicFramePr>
          <p:cNvPr id="54" name="Table 53"/>
          <p:cNvGraphicFramePr>
            <a:graphicFrameLocks noGrp="1"/>
          </p:cNvGraphicFramePr>
          <p:nvPr>
            <p:extLst>
              <p:ext uri="{D42A27DB-BD31-4B8C-83A1-F6EECF244321}">
                <p14:modId xmlns:p14="http://schemas.microsoft.com/office/powerpoint/2010/main" val="851520022"/>
              </p:ext>
            </p:extLst>
          </p:nvPr>
        </p:nvGraphicFramePr>
        <p:xfrm>
          <a:off x="790117" y="980081"/>
          <a:ext cx="8287207" cy="5556397"/>
        </p:xfrm>
        <a:graphic>
          <a:graphicData uri="http://schemas.openxmlformats.org/drawingml/2006/table">
            <a:tbl>
              <a:tblPr firstRow="1" bandRow="1">
                <a:tableStyleId>{E8B1032C-EA38-4F05-BA0D-38AFFFC7BED3}</a:tableStyleId>
              </a:tblPr>
              <a:tblGrid>
                <a:gridCol w="4645979">
                  <a:extLst>
                    <a:ext uri="{9D8B030D-6E8A-4147-A177-3AD203B41FA5}">
                      <a16:colId xmlns:a16="http://schemas.microsoft.com/office/drawing/2014/main" val="20000"/>
                    </a:ext>
                  </a:extLst>
                </a:gridCol>
                <a:gridCol w="3641228">
                  <a:extLst>
                    <a:ext uri="{9D8B030D-6E8A-4147-A177-3AD203B41FA5}">
                      <a16:colId xmlns:a16="http://schemas.microsoft.com/office/drawing/2014/main" val="20001"/>
                    </a:ext>
                  </a:extLst>
                </a:gridCol>
              </a:tblGrid>
              <a:tr h="396065">
                <a:tc>
                  <a:txBody>
                    <a:bodyPr/>
                    <a:lstStyle/>
                    <a:p>
                      <a:pPr algn="ctr"/>
                      <a:r>
                        <a:rPr lang="th-TH" sz="105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สรุปตัวชี้วัดของกระทรวงการคลัง</a:t>
                      </a:r>
                      <a:endParaRPr lang="en-US" sz="105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anchor="ctr">
                    <a:solidFill>
                      <a:schemeClr val="accent6">
                        <a:lumMod val="20000"/>
                        <a:lumOff val="80000"/>
                      </a:schemeClr>
                    </a:solidFill>
                  </a:tcPr>
                </a:tc>
                <a:tc>
                  <a:txBody>
                    <a:bodyPr/>
                    <a:lstStyle/>
                    <a:p>
                      <a:pPr algn="ctr"/>
                      <a:r>
                        <a:rPr lang="th-TH" sz="1050" dirty="0" smtClean="0">
                          <a:effectLst/>
                          <a:latin typeface="Tahoma" panose="020B0604030504040204" pitchFamily="34" charset="0"/>
                          <a:ea typeface="Tahoma" panose="020B0604030504040204" pitchFamily="34" charset="0"/>
                          <a:cs typeface="Tahoma" panose="020B0604030504040204" pitchFamily="34" charset="0"/>
                        </a:rPr>
                        <a:t>ตัวชี้วัดในมิติ</a:t>
                      </a:r>
                      <a:r>
                        <a:rPr lang="en-US" sz="1050" dirty="0" smtClean="0">
                          <a:effectLst/>
                          <a:latin typeface="Tahoma" panose="020B0604030504040204" pitchFamily="34" charset="0"/>
                          <a:ea typeface="Tahoma" panose="020B0604030504040204" pitchFamily="34" charset="0"/>
                          <a:cs typeface="Tahoma" panose="020B0604030504040204" pitchFamily="34" charset="0"/>
                        </a:rPr>
                        <a:t> Functional Based</a:t>
                      </a:r>
                      <a:r>
                        <a:rPr lang="en-US" sz="1050" baseline="0" dirty="0" smtClean="0">
                          <a:effectLst/>
                          <a:latin typeface="Tahoma" panose="020B0604030504040204" pitchFamily="34" charset="0"/>
                          <a:ea typeface="Tahoma" panose="020B0604030504040204" pitchFamily="34" charset="0"/>
                          <a:cs typeface="Tahoma" panose="020B0604030504040204" pitchFamily="34" charset="0"/>
                        </a:rPr>
                        <a:t> </a:t>
                      </a:r>
                      <a:r>
                        <a:rPr lang="th-TH" sz="1050" baseline="0" dirty="0" smtClean="0">
                          <a:effectLst/>
                          <a:latin typeface="Tahoma" panose="020B0604030504040204" pitchFamily="34" charset="0"/>
                          <a:ea typeface="Tahoma" panose="020B0604030504040204" pitchFamily="34" charset="0"/>
                          <a:cs typeface="Tahoma" panose="020B0604030504040204" pitchFamily="34" charset="0"/>
                        </a:rPr>
                        <a:t>ตามมาตรา </a:t>
                      </a:r>
                      <a:r>
                        <a:rPr lang="en-US" sz="1050" baseline="0" dirty="0" smtClean="0">
                          <a:effectLst/>
                          <a:latin typeface="Tahoma" panose="020B0604030504040204" pitchFamily="34" charset="0"/>
                          <a:ea typeface="Tahoma" panose="020B0604030504040204" pitchFamily="34" charset="0"/>
                          <a:cs typeface="Tahoma" panose="020B0604030504040204" pitchFamily="34" charset="0"/>
                        </a:rPr>
                        <a:t>44</a:t>
                      </a:r>
                      <a:r>
                        <a:rPr lang="th-TH" sz="1050" dirty="0" smtClean="0">
                          <a:effectLst/>
                          <a:latin typeface="Tahoma" panose="020B0604030504040204" pitchFamily="34" charset="0"/>
                          <a:ea typeface="Tahoma" panose="020B0604030504040204" pitchFamily="34" charset="0"/>
                          <a:cs typeface="Tahoma" panose="020B0604030504040204" pitchFamily="34" charset="0"/>
                        </a:rPr>
                        <a:t> และ</a:t>
                      </a:r>
                      <a:br>
                        <a:rPr lang="th-TH" sz="1050" dirty="0" smtClean="0">
                          <a:effectLst/>
                          <a:latin typeface="Tahoma" panose="020B0604030504040204" pitchFamily="34" charset="0"/>
                          <a:ea typeface="Tahoma" panose="020B0604030504040204" pitchFamily="34" charset="0"/>
                          <a:cs typeface="Tahoma" panose="020B0604030504040204" pitchFamily="34" charset="0"/>
                        </a:rPr>
                      </a:br>
                      <a:r>
                        <a:rPr lang="th-TH" sz="1050" dirty="0" smtClean="0">
                          <a:effectLst/>
                          <a:latin typeface="Tahoma" panose="020B0604030504040204" pitchFamily="34" charset="0"/>
                          <a:ea typeface="Tahoma" panose="020B0604030504040204" pitchFamily="34" charset="0"/>
                          <a:cs typeface="Tahoma" panose="020B0604030504040204" pitchFamily="34" charset="0"/>
                        </a:rPr>
                        <a:t>ตามเอกสารงบประมาณ</a:t>
                      </a:r>
                      <a:endParaRPr lang="en-US" sz="105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anchor="ctr">
                    <a:solidFill>
                      <a:schemeClr val="accent6">
                        <a:lumMod val="20000"/>
                        <a:lumOff val="80000"/>
                      </a:schemeClr>
                    </a:solidFill>
                  </a:tcPr>
                </a:tc>
                <a:extLst>
                  <a:ext uri="{0D108BD9-81ED-4DB2-BD59-A6C34878D82A}">
                    <a16:rowId xmlns:a16="http://schemas.microsoft.com/office/drawing/2014/main" val="10000"/>
                  </a:ext>
                </a:extLst>
              </a:tr>
              <a:tr h="256466">
                <a:tc>
                  <a:txBody>
                    <a:bodyPr/>
                    <a:lstStyle/>
                    <a:p>
                      <a:pPr marL="1797050" indent="-1797050" algn="l"/>
                      <a:r>
                        <a:rPr lang="en-US"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1. </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รายได้สุทธิของรัฐบาลต่อ </a:t>
                      </a:r>
                      <a:r>
                        <a:rPr lang="en-US"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(กรมศุลกากร</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กรมสรรพากร </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กรมสรรพสามิต</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 </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กรมธนารักษ์</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สศค. </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สคร.</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endParaRPr lang="en-US" sz="100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0" indent="0">
                        <a:tabLst>
                          <a:tab pos="177800" algn="l"/>
                        </a:tabLst>
                      </a:pP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1.</a:t>
                      </a:r>
                      <a:r>
                        <a:rPr 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รายได้สุทธิของรัฐบาลต่อ</a:t>
                      </a: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GDP</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(ร้อยละ </a:t>
                      </a: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15.98)</a:t>
                      </a:r>
                      <a:endParaRPr lang="th-TH" sz="1000" b="0" spc="-5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1"/>
                  </a:ext>
                </a:extLst>
              </a:tr>
              <a:tr h="2347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2.</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หนี้สาธารณะคงค้างต่อ </a:t>
                      </a:r>
                      <a:r>
                        <a:rPr lang="en-US"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a:t>
                      </a:r>
                      <a:r>
                        <a:rPr lang="en-US" altLang="en-US" sz="100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(สบน.)</a:t>
                      </a:r>
                      <a:endPar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87313" indent="-87313"/>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2.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หนี้สาธารณะคงค้างต่อ </a:t>
                      </a:r>
                      <a:r>
                        <a:rPr lang="en-US"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ไม่เกิน (ร้อยละ 50)</a:t>
                      </a:r>
                      <a:endParaRPr lang="th-TH" sz="1000" b="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2"/>
                  </a:ext>
                </a:extLst>
              </a:tr>
              <a:tr h="381396">
                <a:tc>
                  <a:txBody>
                    <a:bodyPr/>
                    <a:lstStyle/>
                    <a:p>
                      <a:pPr algn="l"/>
                      <a:r>
                        <a:rPr lang="en-US"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3. </a:t>
                      </a:r>
                      <a:r>
                        <a:rPr lang="th-TH" alt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ความสำเร็จของการเบิกจ่ายเงินงบประมาณ (บก.)</a:t>
                      </a:r>
                      <a:endParaRPr lang="en-US" sz="100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88900" indent="-88900">
                        <a:tabLst>
                          <a:tab pos="177800" algn="l"/>
                        </a:tabLst>
                      </a:pPr>
                      <a:r>
                        <a:rPr lang="en-US"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rPr>
                        <a:t>3. </a:t>
                      </a:r>
                      <a:r>
                        <a:rPr lang="th-TH"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rPr>
                        <a:t>ร้อยละการเบิกจ่ายงบประมาณรายจ่ายลงทุน (ร้อยละ </a:t>
                      </a:r>
                      <a:r>
                        <a:rPr lang="en-US"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rPr>
                        <a:t>87)</a:t>
                      </a:r>
                      <a:r>
                        <a:rPr lang="th-TH"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endParaRPr lang="en-US" sz="1000" spc="-4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p>
                      <a:pPr marL="88900" marR="0" lvl="0" indent="-88900" algn="l" defTabSz="914400" rtl="0" eaLnBrk="1" fontAlgn="auto" latinLnBrk="0" hangingPunct="1">
                        <a:lnSpc>
                          <a:spcPct val="100000"/>
                        </a:lnSpc>
                        <a:spcBef>
                          <a:spcPts val="0"/>
                        </a:spcBef>
                        <a:spcAft>
                          <a:spcPts val="0"/>
                        </a:spcAft>
                        <a:buClrTx/>
                        <a:buSzTx/>
                        <a:buFontTx/>
                        <a:buNone/>
                        <a:tabLst>
                          <a:tab pos="177800" algn="l"/>
                        </a:tabLst>
                        <a:defRPr/>
                      </a:pPr>
                      <a:r>
                        <a:rPr lang="en-US" sz="1000" spc="-5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1000" spc="-50" dirty="0" smtClean="0">
                          <a:solidFill>
                            <a:srgbClr val="0000CC"/>
                          </a:solidFill>
                          <a:latin typeface="Tahoma" panose="020B0604030504040204" pitchFamily="34" charset="0"/>
                          <a:ea typeface="Tahoma" panose="020B0604030504040204" pitchFamily="34" charset="0"/>
                          <a:cs typeface="Tahoma" panose="020B0604030504040204" pitchFamily="34" charset="0"/>
                        </a:rPr>
                        <a:t>ร้อยละการเบิกจ่ายงบประมาณรายจ่ายภาพรวม (ร้อยละ </a:t>
                      </a:r>
                      <a:r>
                        <a:rPr lang="en-US" sz="1000" spc="-50" dirty="0" smtClean="0">
                          <a:solidFill>
                            <a:srgbClr val="0000CC"/>
                          </a:solidFill>
                          <a:latin typeface="Tahoma" panose="020B0604030504040204" pitchFamily="34" charset="0"/>
                          <a:ea typeface="Tahoma" panose="020B0604030504040204" pitchFamily="34" charset="0"/>
                          <a:cs typeface="Tahoma" panose="020B0604030504040204" pitchFamily="34" charset="0"/>
                        </a:rPr>
                        <a:t>96)</a:t>
                      </a:r>
                      <a:endParaRPr lang="th-TH" sz="1000" b="0" spc="-4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3"/>
                  </a:ext>
                </a:extLst>
              </a:tr>
              <a:tr h="234705">
                <a:tc>
                  <a:txBody>
                    <a:bodyPr/>
                    <a:lstStyle/>
                    <a:p>
                      <a:pPr algn="l"/>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ร้อยละของนิติบุคคลยื่นเสียภาษีต่อนิติบุคคลที่ยังดำเนินกิจการ (กรมสรรพากร)</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4"/>
                  </a:ext>
                </a:extLst>
              </a:tr>
              <a:tr h="234705">
                <a:tc>
                  <a:txBody>
                    <a:bodyPr/>
                    <a:lstStyle/>
                    <a:p>
                      <a:pPr algn="l"/>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จำนวนรายบุคคลธรรมดายื่นเสียภาษีเพิ่มขึ้น (กรมสรรพากร)</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5"/>
                  </a:ext>
                </a:extLst>
              </a:tr>
              <a:tr h="243511">
                <a:tc>
                  <a:txBody>
                    <a:bodyPr/>
                    <a:lstStyle/>
                    <a:p>
                      <a:pPr algn="l"/>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อันดับ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Credit Rating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ของประเทศ (สบน.)</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6"/>
                  </a:ext>
                </a:extLst>
              </a:tr>
              <a:tr h="381396">
                <a:tc>
                  <a:txBody>
                    <a:bodyPr/>
                    <a:lstStyle/>
                    <a:p>
                      <a:pPr marL="228600" indent="-228600" algn="l">
                        <a:tabLst>
                          <a:tab pos="228600" algn="l"/>
                        </a:tabLst>
                      </a:pP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7.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จำนวนรัฐวิสาหกิจเป้าหมายที่มีแผนฟื้นฟูฐานะการเงินที่สามารถมีผลประกอบการตามเป้าหมาย (สคร.)</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7"/>
                  </a:ext>
                </a:extLst>
              </a:tr>
              <a:tr h="381396">
                <a:tc>
                  <a:txBody>
                    <a:bodyPr/>
                    <a:lstStyle/>
                    <a:p>
                      <a:pPr marL="228600" indent="-228600" algn="l">
                        <a:tabLst>
                          <a:tab pos="228600" algn="l"/>
                        </a:tabLst>
                      </a:pP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รายได้ที่จัดเก็บได้จากการบริหารที่ราชพัสดุทั่วประเทศ (ระดับความสำเร็จของการบริหารที่ราชพัสดุ) (กรมธนารักษ์)</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8"/>
                  </a:ext>
                </a:extLst>
              </a:tr>
              <a:tr h="234705">
                <a:tc>
                  <a:txBody>
                    <a:bodyPr/>
                    <a:lstStyle/>
                    <a:p>
                      <a:pPr algn="l"/>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9.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ความสำเร็จของระบบ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NSW</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(กรมศุลกากร)</a:t>
                      </a: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9"/>
                  </a:ext>
                </a:extLst>
              </a:tr>
              <a:tr h="381396">
                <a:tc>
                  <a:txBody>
                    <a:bodyPr/>
                    <a:lstStyle/>
                    <a:p>
                      <a:pPr marL="228600" marR="0" indent="-228600" algn="l" defTabSz="914400" rtl="0" eaLnBrk="1" fontAlgn="auto" latinLnBrk="0" hangingPunct="1">
                        <a:lnSpc>
                          <a:spcPct val="100000"/>
                        </a:lnSpc>
                        <a:spcBef>
                          <a:spcPts val="0"/>
                        </a:spcBef>
                        <a:spcAft>
                          <a:spcPts val="0"/>
                        </a:spcAft>
                        <a:buClrTx/>
                        <a:buSzTx/>
                        <a:buFontTx/>
                        <a:buNone/>
                        <a:tabLst>
                          <a:tab pos="168275" algn="l"/>
                        </a:tabLst>
                        <a:defRPr/>
                      </a:pP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10.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การลงทุนจากความร่วมมือภาครัฐและภาคเอกชน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Public Private Partnership: PPP)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ในการพัฒนาโครงสร้างพื้นฐานเฉลี่ยปีละ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47</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000</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ล้านบาท (สป.กค.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สคร.)</a:t>
                      </a:r>
                      <a:endPar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10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10"/>
                  </a:ext>
                </a:extLst>
              </a:tr>
              <a:tr h="349207">
                <a:tc>
                  <a:txBody>
                    <a:bodyPr/>
                    <a:lstStyle/>
                    <a:p>
                      <a:pPr marL="180975" marR="0" lvl="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11. </a:t>
                      </a:r>
                      <a:r>
                        <a:rPr lang="th-TH"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จำนวนมาตรการการคลังการเงินเพื่อสนับสนุนศักยภาพและความสามารถในการแข่งขัน (</a:t>
                      </a:r>
                      <a:r>
                        <a:rPr lang="en-US"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10 </a:t>
                      </a:r>
                      <a:r>
                        <a:rPr lang="th-TH"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p>
                  </a:txBody>
                  <a:tcPr>
                    <a:solidFill>
                      <a:schemeClr val="bg1"/>
                    </a:solidFill>
                  </a:tcPr>
                </a:tc>
                <a:tc>
                  <a:txBody>
                    <a:bodyPr/>
                    <a:lstStyle/>
                    <a:p>
                      <a:pPr marL="180975" marR="0" lvl="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4. </a:t>
                      </a:r>
                      <a:r>
                        <a:rPr lang="th-TH"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จำนวนมาตรการการคลังการเงินเพื่อสนับสนุนศักยภาพและความสามารถในการแข่งขัน (</a:t>
                      </a:r>
                      <a:r>
                        <a:rPr lang="en-US"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10 </a:t>
                      </a:r>
                      <a:r>
                        <a:rPr lang="th-TH" sz="100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p>
                  </a:txBody>
                  <a:tcPr>
                    <a:solidFill>
                      <a:schemeClr val="bg1"/>
                    </a:solidFill>
                  </a:tcPr>
                </a:tc>
                <a:extLst>
                  <a:ext uri="{0D108BD9-81ED-4DB2-BD59-A6C34878D82A}">
                    <a16:rowId xmlns:a16="http://schemas.microsoft.com/office/drawing/2014/main" val="10011"/>
                  </a:ext>
                </a:extLst>
              </a:tr>
              <a:tr h="385015">
                <a:tc>
                  <a:txBody>
                    <a:bodyPr/>
                    <a:lstStyle/>
                    <a:p>
                      <a:pPr marL="180975" indent="-180975" algn="l">
                        <a:buFont typeface="Arial" panose="020B0604020202020204" pitchFamily="34" charset="0"/>
                        <a:buNone/>
                      </a:pP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12.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จำนวนมาตรการการคลังการเงินเพื่อลดความเหลื่อมล้ำทางเศรษฐกิจและสังคม </a:t>
                      </a:r>
                      <a:b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b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5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endParaRPr lang="en-US" sz="1000" b="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pPr marL="180975" indent="-180975" algn="l">
                        <a:buFont typeface="Arial" panose="020B0604020202020204" pitchFamily="34" charset="0"/>
                        <a:buNone/>
                      </a:pP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5.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จำนวนมาตรการการคลังการเงินเพื่อลดความเหลื่อมล้ำทางเศรษฐกิจและสังคม (</a:t>
                      </a: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5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endParaRPr lang="en-US" sz="10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2"/>
                  </a:ext>
                </a:extLst>
              </a:tr>
              <a:tr h="381396">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13. </a:t>
                      </a:r>
                      <a:r>
                        <a:rPr lang="th-TH" altLang="en-US" sz="1000" dirty="0" smtClean="0">
                          <a:solidFill>
                            <a:schemeClr val="tx1"/>
                          </a:solidFill>
                          <a:latin typeface="Tahoma" pitchFamily="34" charset="0"/>
                          <a:ea typeface="Tahoma" panose="020B0604030504040204" pitchFamily="34" charset="0"/>
                          <a:cs typeface="Tahoma" panose="020B0604030504040204" pitchFamily="34" charset="0"/>
                        </a:rPr>
                        <a:t>ค่าสัมประสิทธิ์ความไม่เสมอภาค</a:t>
                      </a: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 </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Gini</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CoefficientCoefficient</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ด้านรายได้</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ลดลงเหลือ</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0.41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เมื่อสิ้นสุดแผนพัฒนาฯ</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ฉบับที่</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12</a:t>
                      </a: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  </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(สป.กค.)</a:t>
                      </a:r>
                    </a:p>
                  </a:txBody>
                  <a:tcPr anchor="ctr">
                    <a:solidFill>
                      <a:schemeClr val="bg1"/>
                    </a:solidFill>
                  </a:tcPr>
                </a:tc>
                <a:tc>
                  <a:txBody>
                    <a:bodyPr/>
                    <a:lstStyle/>
                    <a:p>
                      <a:pPr marL="185738" indent="-185738" algn="l"/>
                      <a:endParaRPr lang="en-US" sz="9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3"/>
                  </a:ext>
                </a:extLst>
              </a:tr>
              <a:tr h="239029">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14.</a:t>
                      </a:r>
                      <a:r>
                        <a:rPr lang="th-TH"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การขยายตัวของการลงทุนภาครัฐเฉลี่ยไม่ต่ำกว่าร้อยละ </a:t>
                      </a:r>
                      <a:r>
                        <a:rPr lang="en-US" alt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10</a:t>
                      </a:r>
                      <a:r>
                        <a:rPr lang="th-TH" altLang="en-US" sz="1000" dirty="0" smtClean="0">
                          <a:solidFill>
                            <a:schemeClr val="tx1"/>
                          </a:solidFill>
                          <a:latin typeface="Tahoma" pitchFamily="34" charset="0"/>
                          <a:ea typeface="Tahoma" panose="020B0604030504040204" pitchFamily="34" charset="0"/>
                          <a:cs typeface="Tahoma" panose="020B0604030504040204" pitchFamily="34" charset="0"/>
                        </a:rPr>
                        <a:t> (สป.กค. </a:t>
                      </a: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 </a:t>
                      </a:r>
                      <a:r>
                        <a:rPr lang="th-TH" altLang="en-US" sz="1000" dirty="0" smtClean="0">
                          <a:solidFill>
                            <a:schemeClr val="tx1"/>
                          </a:solidFill>
                          <a:latin typeface="Tahoma" pitchFamily="34" charset="0"/>
                          <a:ea typeface="Tahoma" panose="020B0604030504040204" pitchFamily="34" charset="0"/>
                          <a:cs typeface="Tahoma" panose="020B0604030504040204" pitchFamily="34" charset="0"/>
                        </a:rPr>
                        <a:t>สคร.)</a:t>
                      </a:r>
                    </a:p>
                  </a:txBody>
                  <a:tcPr anchor="ctr">
                    <a:solidFill>
                      <a:schemeClr val="bg1"/>
                    </a:solidFill>
                  </a:tcPr>
                </a:tc>
                <a:tc>
                  <a:txBody>
                    <a:bodyPr/>
                    <a:lstStyle/>
                    <a:p>
                      <a:pPr marL="185738" indent="-185738" algn="l"/>
                      <a:endParaRPr lang="en-US" sz="9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4"/>
                  </a:ext>
                </a:extLst>
              </a:tr>
              <a:tr h="511957">
                <a:tc>
                  <a:txBody>
                    <a:bodyPr/>
                    <a:lstStyle/>
                    <a:p>
                      <a:pPr marL="180975" marR="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1000" dirty="0" smtClean="0">
                          <a:solidFill>
                            <a:schemeClr val="tx1"/>
                          </a:solidFill>
                          <a:latin typeface="Tahoma" pitchFamily="34" charset="0"/>
                          <a:ea typeface="Tahoma" panose="020B0604030504040204" pitchFamily="34" charset="0"/>
                          <a:cs typeface="Tahoma" panose="020B0604030504040204" pitchFamily="34" charset="0"/>
                        </a:rPr>
                        <a:t>15 .</a:t>
                      </a:r>
                      <a:r>
                        <a:rPr lang="th-TH" altLang="en-US" sz="1000" dirty="0" smtClean="0">
                          <a:solidFill>
                            <a:schemeClr val="tx1"/>
                          </a:solidFill>
                          <a:latin typeface="Tahoma" pitchFamily="34" charset="0"/>
                          <a:ea typeface="Tahoma" panose="020B0604030504040204" pitchFamily="34" charset="0"/>
                          <a:cs typeface="Tahoma" panose="020B0604030504040204" pitchFamily="34" charset="0"/>
                        </a:rPr>
                        <a:t>อันดับความสามารถในการแข่งขันทาง</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เศรษฐกิจของประเทศไทยโดย</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IMD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เลื่อนขึ้นไปอยู่ในกล</a:t>
                      </a:r>
                      <a:r>
                        <a:rPr lang="th-TH"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ม 1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ใน</a:t>
                      </a:r>
                      <a:r>
                        <a:rPr lang="en-US" sz="1000" dirty="0" smtClean="0">
                          <a:solidFill>
                            <a:schemeClr val="tx1"/>
                          </a:solidFill>
                          <a:latin typeface="Tahoma" panose="020B0604030504040204" pitchFamily="34" charset="0"/>
                          <a:ea typeface="Tahoma" panose="020B0604030504040204" pitchFamily="34" charset="0"/>
                          <a:cs typeface="Tahoma" panose="020B0604030504040204" pitchFamily="34" charset="0"/>
                        </a:rPr>
                        <a:t> 25 </a:t>
                      </a:r>
                      <a:r>
                        <a:rPr lang="en-US" sz="10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ของประเทศแรกที่ได้รับการจัดอันดับทั้งหมด</a:t>
                      </a:r>
                      <a:r>
                        <a:rPr lang="th-TH" altLang="en-US" sz="1000" dirty="0" smtClean="0">
                          <a:solidFill>
                            <a:schemeClr val="tx1"/>
                          </a:solidFill>
                          <a:latin typeface="Tahoma" pitchFamily="34" charset="0"/>
                          <a:ea typeface="Tahoma" panose="020B0604030504040204" pitchFamily="34" charset="0"/>
                          <a:cs typeface="Tahoma" panose="020B0604030504040204" pitchFamily="34" charset="0"/>
                        </a:rPr>
                        <a:t> (สศค.)</a:t>
                      </a:r>
                    </a:p>
                  </a:txBody>
                  <a:tcPr anchor="ctr">
                    <a:solidFill>
                      <a:schemeClr val="bg1"/>
                    </a:solidFill>
                  </a:tcPr>
                </a:tc>
                <a:tc>
                  <a:txBody>
                    <a:bodyPr/>
                    <a:lstStyle/>
                    <a:p>
                      <a:pPr marL="185738" indent="-185738" algn="l"/>
                      <a:endParaRPr lang="en-US" sz="9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5"/>
                  </a:ext>
                </a:extLst>
              </a:tr>
            </a:tbl>
          </a:graphicData>
        </a:graphic>
      </p:graphicFrame>
      <p:sp>
        <p:nvSpPr>
          <p:cNvPr id="55" name="Rectangle 12"/>
          <p:cNvSpPr>
            <a:spLocks noChangeArrowheads="1"/>
          </p:cNvSpPr>
          <p:nvPr/>
        </p:nvSpPr>
        <p:spPr bwMode="auto">
          <a:xfrm>
            <a:off x="132883" y="1439080"/>
            <a:ext cx="639762"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56" name="Rectangle 82"/>
          <p:cNvSpPr>
            <a:spLocks noChangeArrowheads="1"/>
          </p:cNvSpPr>
          <p:nvPr/>
        </p:nvSpPr>
        <p:spPr bwMode="auto">
          <a:xfrm>
            <a:off x="-40835" y="2126506"/>
            <a:ext cx="9001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ยุทธศาสตร์ชาติ</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57" name="Rectangle 79"/>
          <p:cNvSpPr>
            <a:spLocks noChangeArrowheads="1"/>
          </p:cNvSpPr>
          <p:nvPr/>
        </p:nvSpPr>
        <p:spPr bwMode="auto">
          <a:xfrm>
            <a:off x="-25400" y="2925068"/>
            <a:ext cx="9001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ยุทธศาสตร์ชาติ</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58" name="Rectangle 80"/>
          <p:cNvSpPr>
            <a:spLocks noChangeArrowheads="1"/>
          </p:cNvSpPr>
          <p:nvPr/>
        </p:nvSpPr>
        <p:spPr bwMode="auto">
          <a:xfrm>
            <a:off x="67187" y="3194050"/>
            <a:ext cx="7651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ยุทธฯจัดสรร</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59" name="Rectangle 81"/>
          <p:cNvSpPr>
            <a:spLocks noChangeArrowheads="1"/>
          </p:cNvSpPr>
          <p:nvPr/>
        </p:nvSpPr>
        <p:spPr bwMode="auto">
          <a:xfrm>
            <a:off x="-28382" y="3578473"/>
            <a:ext cx="8985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ยุทธศาสตร์ชาติ</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60" name="Rectangle 78"/>
          <p:cNvSpPr>
            <a:spLocks noChangeArrowheads="1"/>
          </p:cNvSpPr>
          <p:nvPr/>
        </p:nvSpPr>
        <p:spPr bwMode="auto">
          <a:xfrm>
            <a:off x="141685" y="1743421"/>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schemeClr val="tx1">
                    <a:lumMod val="50000"/>
                    <a:lumOff val="50000"/>
                  </a:schemeClr>
                </a:solidFill>
                <a:latin typeface="Tahoma" pitchFamily="34" charset="0"/>
                <a:cs typeface="Tahoma" pitchFamily="34" charset="0"/>
              </a:rPr>
              <a:t>แผนฯ </a:t>
            </a:r>
            <a:r>
              <a:rPr lang="en-US" altLang="en-US" sz="700" i="1" u="sng" dirty="0">
                <a:solidFill>
                  <a:schemeClr val="tx1">
                    <a:lumMod val="50000"/>
                    <a:lumOff val="50000"/>
                  </a:schemeClr>
                </a:solidFill>
                <a:latin typeface="Tahoma" pitchFamily="34" charset="0"/>
                <a:cs typeface="Tahoma" pitchFamily="34" charset="0"/>
              </a:rPr>
              <a:t>12 + </a:t>
            </a:r>
            <a:r>
              <a:rPr lang="th-TH" altLang="en-US" sz="700" i="1" u="sng" dirty="0">
                <a:solidFill>
                  <a:schemeClr val="tx1">
                    <a:lumMod val="50000"/>
                    <a:lumOff val="50000"/>
                  </a:schemeClr>
                </a:solidFill>
                <a:latin typeface="Tahoma" pitchFamily="34" charset="0"/>
                <a:cs typeface="Tahoma" pitchFamily="34" charset="0"/>
              </a:rPr>
              <a:t>ยุทธฯจัดสรร</a:t>
            </a:r>
            <a:r>
              <a:rPr lang="en-US" altLang="en-US" sz="700" i="1" dirty="0">
                <a:solidFill>
                  <a:schemeClr val="tx1">
                    <a:lumMod val="50000"/>
                    <a:lumOff val="50000"/>
                  </a:schemeClr>
                </a:solidFill>
                <a:latin typeface="Tahoma" pitchFamily="34" charset="0"/>
                <a:cs typeface="Tahoma" pitchFamily="34" charset="0"/>
              </a:rPr>
              <a:t>: </a:t>
            </a:r>
            <a:endParaRPr lang="th-TH" altLang="en-US" sz="700" dirty="0">
              <a:solidFill>
                <a:schemeClr val="tx1">
                  <a:lumMod val="50000"/>
                  <a:lumOff val="50000"/>
                </a:schemeClr>
              </a:solidFill>
            </a:endParaRPr>
          </a:p>
        </p:txBody>
      </p:sp>
      <p:sp>
        <p:nvSpPr>
          <p:cNvPr id="61" name="Rectangle 83"/>
          <p:cNvSpPr>
            <a:spLocks noChangeArrowheads="1"/>
          </p:cNvSpPr>
          <p:nvPr/>
        </p:nvSpPr>
        <p:spPr bwMode="auto">
          <a:xfrm>
            <a:off x="-28382" y="4006775"/>
            <a:ext cx="900112"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ยุทธศาสตร์ชาติ</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62" name="Rectangle 78"/>
          <p:cNvSpPr>
            <a:spLocks noChangeArrowheads="1"/>
          </p:cNvSpPr>
          <p:nvPr/>
        </p:nvSpPr>
        <p:spPr bwMode="auto">
          <a:xfrm>
            <a:off x="170929" y="2386285"/>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schemeClr val="tx1">
                    <a:lumMod val="50000"/>
                    <a:lumOff val="50000"/>
                  </a:schemeClr>
                </a:solidFill>
                <a:latin typeface="Tahoma" pitchFamily="34" charset="0"/>
                <a:cs typeface="Tahoma" pitchFamily="34" charset="0"/>
              </a:rPr>
              <a:t>แผนฯ </a:t>
            </a:r>
            <a:r>
              <a:rPr lang="en-US" altLang="en-US" sz="700" i="1" u="sng" dirty="0">
                <a:solidFill>
                  <a:schemeClr val="tx1">
                    <a:lumMod val="50000"/>
                    <a:lumOff val="50000"/>
                  </a:schemeClr>
                </a:solidFill>
                <a:latin typeface="Tahoma" pitchFamily="34" charset="0"/>
                <a:cs typeface="Tahoma" pitchFamily="34" charset="0"/>
              </a:rPr>
              <a:t>12 + </a:t>
            </a:r>
            <a:r>
              <a:rPr lang="th-TH" altLang="en-US" sz="700" i="1" u="sng" dirty="0">
                <a:solidFill>
                  <a:schemeClr val="tx1">
                    <a:lumMod val="50000"/>
                    <a:lumOff val="50000"/>
                  </a:schemeClr>
                </a:solidFill>
                <a:latin typeface="Tahoma" pitchFamily="34" charset="0"/>
                <a:cs typeface="Tahoma" pitchFamily="34" charset="0"/>
              </a:rPr>
              <a:t>ยุทธฯจัดสรร</a:t>
            </a:r>
            <a:r>
              <a:rPr lang="en-US" altLang="en-US" sz="700" i="1" dirty="0">
                <a:solidFill>
                  <a:schemeClr val="tx1">
                    <a:lumMod val="50000"/>
                    <a:lumOff val="50000"/>
                  </a:schemeClr>
                </a:solidFill>
                <a:latin typeface="Tahoma" pitchFamily="34" charset="0"/>
                <a:cs typeface="Tahoma" pitchFamily="34" charset="0"/>
              </a:rPr>
              <a:t>: </a:t>
            </a:r>
            <a:endParaRPr lang="th-TH" altLang="en-US" sz="700" dirty="0">
              <a:solidFill>
                <a:schemeClr val="tx1">
                  <a:lumMod val="50000"/>
                  <a:lumOff val="50000"/>
                </a:schemeClr>
              </a:solidFill>
            </a:endParaRPr>
          </a:p>
        </p:txBody>
      </p:sp>
      <p:sp>
        <p:nvSpPr>
          <p:cNvPr id="63" name="Rectangle 78"/>
          <p:cNvSpPr>
            <a:spLocks noChangeArrowheads="1"/>
          </p:cNvSpPr>
          <p:nvPr/>
        </p:nvSpPr>
        <p:spPr bwMode="auto">
          <a:xfrm>
            <a:off x="168496" y="2636912"/>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schemeClr val="tx1">
                    <a:lumMod val="50000"/>
                    <a:lumOff val="50000"/>
                  </a:schemeClr>
                </a:solidFill>
                <a:latin typeface="Tahoma" pitchFamily="34" charset="0"/>
                <a:cs typeface="Tahoma" pitchFamily="34" charset="0"/>
              </a:rPr>
              <a:t>แผนฯ </a:t>
            </a:r>
            <a:r>
              <a:rPr lang="en-US" altLang="en-US" sz="700" i="1" u="sng" dirty="0">
                <a:solidFill>
                  <a:schemeClr val="tx1">
                    <a:lumMod val="50000"/>
                    <a:lumOff val="50000"/>
                  </a:schemeClr>
                </a:solidFill>
                <a:latin typeface="Tahoma" pitchFamily="34" charset="0"/>
                <a:cs typeface="Tahoma" pitchFamily="34" charset="0"/>
              </a:rPr>
              <a:t>12 + </a:t>
            </a:r>
            <a:r>
              <a:rPr lang="th-TH" altLang="en-US" sz="700" i="1" u="sng" dirty="0">
                <a:solidFill>
                  <a:schemeClr val="tx1">
                    <a:lumMod val="50000"/>
                    <a:lumOff val="50000"/>
                  </a:schemeClr>
                </a:solidFill>
                <a:latin typeface="Tahoma" pitchFamily="34" charset="0"/>
                <a:cs typeface="Tahoma" pitchFamily="34" charset="0"/>
              </a:rPr>
              <a:t>ยุทธฯจัดสรร</a:t>
            </a:r>
            <a:r>
              <a:rPr lang="en-US" altLang="en-US" sz="700" i="1" dirty="0">
                <a:solidFill>
                  <a:schemeClr val="tx1">
                    <a:lumMod val="50000"/>
                    <a:lumOff val="50000"/>
                  </a:schemeClr>
                </a:solidFill>
                <a:latin typeface="Tahoma" pitchFamily="34" charset="0"/>
                <a:cs typeface="Tahoma" pitchFamily="34" charset="0"/>
              </a:rPr>
              <a:t>: </a:t>
            </a:r>
            <a:endParaRPr lang="th-TH" altLang="en-US" sz="700" dirty="0">
              <a:solidFill>
                <a:schemeClr val="tx1">
                  <a:lumMod val="50000"/>
                  <a:lumOff val="50000"/>
                </a:schemeClr>
              </a:solidFill>
            </a:endParaRPr>
          </a:p>
        </p:txBody>
      </p:sp>
      <p:sp>
        <p:nvSpPr>
          <p:cNvPr id="64" name="Rectangle 94"/>
          <p:cNvSpPr>
            <a:spLocks noChangeArrowheads="1"/>
          </p:cNvSpPr>
          <p:nvPr/>
        </p:nvSpPr>
        <p:spPr bwMode="auto">
          <a:xfrm>
            <a:off x="141685" y="4221212"/>
            <a:ext cx="6635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67" name="Rectangle 63"/>
          <p:cNvSpPr>
            <a:spLocks noChangeArrowheads="1"/>
          </p:cNvSpPr>
          <p:nvPr/>
        </p:nvSpPr>
        <p:spPr bwMode="auto">
          <a:xfrm>
            <a:off x="165497" y="4634086"/>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22" name="Rectangle 63"/>
          <p:cNvSpPr>
            <a:spLocks noChangeArrowheads="1"/>
          </p:cNvSpPr>
          <p:nvPr/>
        </p:nvSpPr>
        <p:spPr bwMode="auto">
          <a:xfrm>
            <a:off x="211358" y="5448664"/>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24" name="Rectangle 63"/>
          <p:cNvSpPr>
            <a:spLocks noChangeArrowheads="1"/>
          </p:cNvSpPr>
          <p:nvPr/>
        </p:nvSpPr>
        <p:spPr bwMode="auto">
          <a:xfrm>
            <a:off x="193895" y="5805264"/>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25" name="Rectangle 63"/>
          <p:cNvSpPr>
            <a:spLocks noChangeArrowheads="1"/>
          </p:cNvSpPr>
          <p:nvPr/>
        </p:nvSpPr>
        <p:spPr bwMode="auto">
          <a:xfrm>
            <a:off x="181323" y="6165304"/>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
        <p:nvSpPr>
          <p:cNvPr id="27" name="TextBox 26"/>
          <p:cNvSpPr txBox="1"/>
          <p:nvPr/>
        </p:nvSpPr>
        <p:spPr>
          <a:xfrm>
            <a:off x="141334" y="138840"/>
            <a:ext cx="9073008" cy="369332"/>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6. </a:t>
            </a:r>
            <a:r>
              <a:rPr lang="th-TH" sz="1800" b="1" dirty="0" smtClean="0">
                <a:solidFill>
                  <a:prstClr val="black"/>
                </a:solidFill>
                <a:latin typeface="Tahoma" pitchFamily="34" charset="0"/>
                <a:cs typeface="Tahoma" pitchFamily="34" charset="0"/>
              </a:rPr>
              <a:t>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ของหน่วยงานกลางตามยุทธศาสตร์ชาติและแผนฯ </a:t>
            </a:r>
            <a:r>
              <a:rPr lang="en-US" sz="1800" b="1" dirty="0" smtClean="0">
                <a:solidFill>
                  <a:prstClr val="black"/>
                </a:solidFill>
                <a:latin typeface="Tahoma" pitchFamily="34" charset="0"/>
                <a:cs typeface="Tahoma" pitchFamily="34" charset="0"/>
              </a:rPr>
              <a:t>12</a:t>
            </a:r>
            <a:endParaRPr lang="en-US" altLang="th-TH" sz="1800" b="1" dirty="0">
              <a:solidFill>
                <a:srgbClr val="000000"/>
              </a:solidFill>
              <a:latin typeface="Tahoma" pitchFamily="34" charset="0"/>
              <a:cs typeface="Tahoma" pitchFamily="34" charset="0"/>
            </a:endParaRPr>
          </a:p>
        </p:txBody>
      </p:sp>
      <p:sp>
        <p:nvSpPr>
          <p:cNvPr id="2" name="Slide Number Placeholder 1"/>
          <p:cNvSpPr>
            <a:spLocks noGrp="1"/>
          </p:cNvSpPr>
          <p:nvPr>
            <p:ph type="sldNum" sz="quarter" idx="12"/>
          </p:nvPr>
        </p:nvSpPr>
        <p:spPr>
          <a:xfrm>
            <a:off x="7019925" y="6520259"/>
            <a:ext cx="2057400" cy="365125"/>
          </a:xfrm>
        </p:spPr>
        <p:txBody>
          <a:bodyPr/>
          <a:lstStyle/>
          <a:p>
            <a:pPr>
              <a:defRPr/>
            </a:pPr>
            <a:fld id="{78C4FC67-E36D-458E-BC27-A170CA27DBEB}" type="slidenum">
              <a:rPr lang="th-TH" altLang="th-TH" smtClean="0"/>
              <a:pPr>
                <a:defRPr/>
              </a:pPr>
              <a:t>28</a:t>
            </a:fld>
            <a:endParaRPr lang="th-TH" altLang="th-TH" dirty="0"/>
          </a:p>
        </p:txBody>
      </p:sp>
      <p:sp>
        <p:nvSpPr>
          <p:cNvPr id="20" name="Rectangle 63"/>
          <p:cNvSpPr>
            <a:spLocks noChangeArrowheads="1"/>
          </p:cNvSpPr>
          <p:nvPr/>
        </p:nvSpPr>
        <p:spPr bwMode="auto">
          <a:xfrm>
            <a:off x="181323" y="5003775"/>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schemeClr val="tx1">
                    <a:lumMod val="50000"/>
                    <a:lumOff val="50000"/>
                  </a:schemeClr>
                </a:solidFill>
                <a:latin typeface="Tahoma" pitchFamily="34" charset="0"/>
                <a:cs typeface="Tahoma" pitchFamily="34" charset="0"/>
              </a:rPr>
              <a:t>แผนฯ </a:t>
            </a:r>
            <a:r>
              <a:rPr lang="en-US" altLang="en-US" sz="800" i="1" u="sng" dirty="0">
                <a:solidFill>
                  <a:schemeClr val="tx1">
                    <a:lumMod val="50000"/>
                    <a:lumOff val="50000"/>
                  </a:schemeClr>
                </a:solidFill>
                <a:latin typeface="Tahoma" pitchFamily="34" charset="0"/>
                <a:cs typeface="Tahoma" pitchFamily="34" charset="0"/>
              </a:rPr>
              <a:t>12</a:t>
            </a:r>
            <a:r>
              <a:rPr lang="en-US" altLang="en-US" sz="800" i="1" dirty="0">
                <a:solidFill>
                  <a:schemeClr val="tx1">
                    <a:lumMod val="50000"/>
                    <a:lumOff val="50000"/>
                  </a:schemeClr>
                </a:solidFill>
                <a:latin typeface="Tahoma" pitchFamily="34" charset="0"/>
                <a:cs typeface="Tahoma" pitchFamily="34" charset="0"/>
              </a:rPr>
              <a:t>: </a:t>
            </a:r>
            <a:endParaRPr lang="th-TH" altLang="en-US" sz="800" dirty="0">
              <a:solidFill>
                <a:schemeClr val="tx1">
                  <a:lumMod val="50000"/>
                  <a:lumOff val="50000"/>
                </a:schemeClr>
              </a:solidFill>
            </a:endParaRPr>
          </a:p>
        </p:txBody>
      </p:sp>
    </p:spTree>
    <p:extLst>
      <p:ext uri="{BB962C8B-B14F-4D97-AF65-F5344CB8AC3E}">
        <p14:creationId xmlns:p14="http://schemas.microsoft.com/office/powerpoint/2010/main" val="1736919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4" name="Table 53"/>
          <p:cNvGraphicFramePr>
            <a:graphicFrameLocks noGrp="1"/>
          </p:cNvGraphicFramePr>
          <p:nvPr>
            <p:extLst>
              <p:ext uri="{D42A27DB-BD31-4B8C-83A1-F6EECF244321}">
                <p14:modId xmlns:p14="http://schemas.microsoft.com/office/powerpoint/2010/main" val="1077144408"/>
              </p:ext>
            </p:extLst>
          </p:nvPr>
        </p:nvGraphicFramePr>
        <p:xfrm>
          <a:off x="790117" y="980082"/>
          <a:ext cx="8287207" cy="5113020"/>
        </p:xfrm>
        <a:graphic>
          <a:graphicData uri="http://schemas.openxmlformats.org/drawingml/2006/table">
            <a:tbl>
              <a:tblPr firstRow="1" bandRow="1">
                <a:tableStyleId>{E8B1032C-EA38-4F05-BA0D-38AFFFC7BED3}</a:tableStyleId>
              </a:tblPr>
              <a:tblGrid>
                <a:gridCol w="4285939">
                  <a:extLst>
                    <a:ext uri="{9D8B030D-6E8A-4147-A177-3AD203B41FA5}">
                      <a16:colId xmlns:a16="http://schemas.microsoft.com/office/drawing/2014/main" val="20000"/>
                    </a:ext>
                  </a:extLst>
                </a:gridCol>
                <a:gridCol w="4001268">
                  <a:extLst>
                    <a:ext uri="{9D8B030D-6E8A-4147-A177-3AD203B41FA5}">
                      <a16:colId xmlns:a16="http://schemas.microsoft.com/office/drawing/2014/main" val="20001"/>
                    </a:ext>
                  </a:extLst>
                </a:gridCol>
              </a:tblGrid>
              <a:tr h="242991">
                <a:tc>
                  <a:txBody>
                    <a:bodyPr/>
                    <a:lstStyle/>
                    <a:p>
                      <a:pPr algn="ctr"/>
                      <a:r>
                        <a:rPr lang="th-TH" sz="105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สรุปตัวชี้วัดของกระทรวงการคลัง</a:t>
                      </a:r>
                      <a:endParaRPr lang="en-US" sz="1050"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anchor="ctr">
                    <a:solidFill>
                      <a:schemeClr val="accent6">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050"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สรุปตัวชี้วัดของสำนักงานคณะกรรมการนโยบายรัฐวิสาหกิจ</a:t>
                      </a:r>
                      <a:endParaRPr lang="en-US" sz="1050" dirty="0" smtClean="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anchor="ctr">
                    <a:solidFill>
                      <a:schemeClr val="accent6">
                        <a:lumMod val="20000"/>
                        <a:lumOff val="80000"/>
                      </a:schemeClr>
                    </a:solidFill>
                  </a:tcPr>
                </a:tc>
                <a:extLst>
                  <a:ext uri="{0D108BD9-81ED-4DB2-BD59-A6C34878D82A}">
                    <a16:rowId xmlns:a16="http://schemas.microsoft.com/office/drawing/2014/main" val="10000"/>
                  </a:ext>
                </a:extLst>
              </a:tr>
              <a:tr h="338714">
                <a:tc>
                  <a:txBody>
                    <a:bodyPr/>
                    <a:lstStyle/>
                    <a:p>
                      <a:pPr marL="228600" indent="-228600" algn="l">
                        <a:buAutoNum type="arabicPeriod"/>
                      </a:pPr>
                      <a:r>
                        <a:rPr lang="th-TH"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รายได้สุทธิของรัฐบาลต่อ </a:t>
                      </a:r>
                      <a:r>
                        <a:rPr lang="en-US"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a:t>
                      </a:r>
                      <a:r>
                        <a:rPr lang="th-TH"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p>
                    <a:p>
                      <a:pPr marL="0" indent="0" algn="l">
                        <a:buNone/>
                      </a:pPr>
                      <a:r>
                        <a:rPr lang="th-TH" altLang="en-US" sz="8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(กรมศุลกากร</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กรมสรรพากร </a:t>
                      </a:r>
                      <a:r>
                        <a:rPr lang="en-US"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กรมสรรพสามิต</a:t>
                      </a:r>
                      <a:r>
                        <a:rPr lang="en-US"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 </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กรมธนารักษ์</a:t>
                      </a:r>
                      <a:r>
                        <a:rPr lang="en-US"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สศค. </a:t>
                      </a:r>
                      <a:r>
                        <a:rPr lang="en-US"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8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สคร.</a:t>
                      </a:r>
                      <a:r>
                        <a:rPr lang="th-TH" altLang="en-US" sz="8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endParaRPr lang="en-US" sz="800" i="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0" indent="0">
                        <a:tabLst>
                          <a:tab pos="177800" algn="l"/>
                        </a:tabLst>
                      </a:pP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1.</a:t>
                      </a:r>
                      <a:r>
                        <a:rPr lang="en-US" sz="9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รายได้สุทธิของรัฐบาลต่อ</a:t>
                      </a: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 GDP</a:t>
                      </a: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(ร้อยละ </a:t>
                      </a: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15.98)</a:t>
                      </a: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endParaRPr lang="th-TH" sz="900" b="0" i="0" spc="-5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1"/>
                  </a:ext>
                </a:extLst>
              </a:tr>
              <a:tr h="22090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2.</a:t>
                      </a:r>
                      <a:r>
                        <a:rPr lang="en-US" altLang="en-US" sz="9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9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หนี้สาธารณะคงค้างต่อ </a:t>
                      </a:r>
                      <a:r>
                        <a:rPr lang="en-US"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GDP</a:t>
                      </a:r>
                      <a:r>
                        <a:rPr lang="en-US" altLang="en-US" sz="900" i="0" baseline="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altLang="en-US" sz="8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(สบน.)</a:t>
                      </a:r>
                      <a:endPar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87313" indent="-87313"/>
                      <a:endParaRPr lang="th-TH" sz="900" b="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2"/>
                  </a:ext>
                </a:extLst>
              </a:tr>
              <a:tr h="220901">
                <a:tc>
                  <a:txBody>
                    <a:bodyPr/>
                    <a:lstStyle/>
                    <a:p>
                      <a:pPr algn="l"/>
                      <a:r>
                        <a:rPr lang="en-US"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3. </a:t>
                      </a:r>
                      <a:r>
                        <a:rPr lang="th-TH" alt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 ความสำเร็จของการเบิกจ่ายเงินงบประมาณ </a:t>
                      </a:r>
                      <a:r>
                        <a:rPr lang="th-TH" altLang="en-US" sz="8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(บก.)</a:t>
                      </a:r>
                      <a:endParaRPr lang="en-US" sz="900" i="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88900" indent="-88900">
                        <a:tabLst>
                          <a:tab pos="177800" algn="l"/>
                        </a:tabLst>
                      </a:pPr>
                      <a:endParaRPr lang="th-TH" sz="900" b="0" spc="-4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3"/>
                  </a:ext>
                </a:extLst>
              </a:tr>
              <a:tr h="220901">
                <a:tc>
                  <a:txBody>
                    <a:bodyPr/>
                    <a:lstStyle/>
                    <a:p>
                      <a:pPr algn="l"/>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4.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ร้อยละของนิติบุคคลยื่นเสียภาษีต่อนิติบุคคลที่ยังดำเนินกิจการ</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(กรมสรรพากร)</a:t>
                      </a:r>
                      <a:endParaRPr lang="en-US" sz="8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4"/>
                  </a:ext>
                </a:extLst>
              </a:tr>
              <a:tr h="220901">
                <a:tc>
                  <a:txBody>
                    <a:bodyPr/>
                    <a:lstStyle/>
                    <a:p>
                      <a:pPr algn="l"/>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5.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จำนวนรายบุคคลธรรมดายื่นเสียภาษีเพิ่มขึ้น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(กรมสรรพากร)</a:t>
                      </a: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5"/>
                  </a:ext>
                </a:extLst>
              </a:tr>
              <a:tr h="220901">
                <a:tc>
                  <a:txBody>
                    <a:bodyPr/>
                    <a:lstStyle/>
                    <a:p>
                      <a:pPr algn="l"/>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6.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อันดับ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Credit Rating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ของประเทศ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(สบน.)</a:t>
                      </a: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6"/>
                  </a:ext>
                </a:extLst>
              </a:tr>
              <a:tr h="353441">
                <a:tc>
                  <a:txBody>
                    <a:bodyPr/>
                    <a:lstStyle/>
                    <a:p>
                      <a:pPr marL="168275" indent="-168275" algn="l">
                        <a:tabLst>
                          <a:tab pos="168275" algn="l"/>
                        </a:tabLst>
                      </a:pP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7.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จำนวนรัฐวิสาหกิจเป้าหมายที่มีแผนฟื้นฟูฐานะการเงินที่สามารถมีผลประกอบการตามเป้าหมาย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(สคร.)</a:t>
                      </a:r>
                      <a:endParaRPr lang="en-US" sz="8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2.</a:t>
                      </a:r>
                      <a:r>
                        <a:rPr lang="en-US" altLang="en-US" sz="9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จำนวนรัฐวิสาหกิจเป้าหมายที่มีแผนฟื้นฟูฐานะการเงินที่สามารถมีผลประกอบการตามเป้าหมาย (สคร.)</a:t>
                      </a:r>
                      <a:endPar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7"/>
                  </a:ext>
                </a:extLst>
              </a:tr>
              <a:tr h="353441">
                <a:tc>
                  <a:txBody>
                    <a:bodyPr/>
                    <a:lstStyle/>
                    <a:p>
                      <a:pPr marL="228600" indent="-228600" algn="l">
                        <a:tabLst>
                          <a:tab pos="228600" algn="l"/>
                        </a:tabLst>
                      </a:pP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8.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รายได้ที่จัดเก็บได้จากการบริหารที่ราชพัสดุทั่วประเทศ (ระดับความสำเร็จของการบริหารที่ราชพัสดุ)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(กรมธนารักษ์)</a:t>
                      </a:r>
                      <a:endParaRPr lang="en-US" sz="8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8"/>
                  </a:ext>
                </a:extLst>
              </a:tr>
              <a:tr h="220901">
                <a:tc>
                  <a:txBody>
                    <a:bodyPr/>
                    <a:lstStyle/>
                    <a:p>
                      <a:pPr algn="l"/>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9.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ความสำเร็จของระบบ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NSW</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(กรมศุลกากร)</a:t>
                      </a: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ct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09"/>
                  </a:ext>
                </a:extLst>
              </a:tr>
              <a:tr h="353441">
                <a:tc>
                  <a:txBody>
                    <a:bodyPr/>
                    <a:lstStyle/>
                    <a:p>
                      <a:pPr marL="228600" marR="0" indent="-228600" algn="l" defTabSz="914400" rtl="0" eaLnBrk="1" fontAlgn="auto" latinLnBrk="0" hangingPunct="1">
                        <a:lnSpc>
                          <a:spcPct val="100000"/>
                        </a:lnSpc>
                        <a:spcBef>
                          <a:spcPts val="0"/>
                        </a:spcBef>
                        <a:spcAft>
                          <a:spcPts val="0"/>
                        </a:spcAft>
                        <a:buClrTx/>
                        <a:buSzTx/>
                        <a:buFontTx/>
                        <a:buNone/>
                        <a:tabLst>
                          <a:tab pos="168275" algn="l"/>
                        </a:tabLst>
                        <a:defRPr/>
                      </a:pP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10.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การลงทุนจากความร่วมมือภาครัฐและภาคเอกชน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Public Private Partnership: PPP)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ในการพัฒนาโครงสร้างพื้นฐานเฉลี่ยปีละ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47</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000</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ล้านบาท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(สป.กค. </a:t>
                      </a:r>
                      <a:r>
                        <a:rPr lang="en-US"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สคร.)</a:t>
                      </a:r>
                      <a:endParaRPr 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3.</a:t>
                      </a:r>
                      <a:r>
                        <a:rPr lang="en-US" altLang="en-US" sz="9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การลงทุนจากความร่วมมือภาครัฐและภาคเอกชน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Public Private Partnership: PPP) </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ในการพัฒนาโครงสร้างพื้นฐานเฉลี่ยปีละ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47</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000</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ล้านบาท (สป.กค.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สคร.)</a:t>
                      </a:r>
                      <a:endPar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10"/>
                  </a:ext>
                </a:extLst>
              </a:tr>
              <a:tr h="338714">
                <a:tc>
                  <a:txBody>
                    <a:bodyPr/>
                    <a:lstStyle/>
                    <a:p>
                      <a:pPr marL="180975" marR="0" lvl="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9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11. </a:t>
                      </a:r>
                      <a:r>
                        <a:rPr lang="th-TH" sz="9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จำนวนมาตรการการคลังการเงินเพื่อสนับสนุนศักยภาพและความสามารถในการแข่งขัน </a:t>
                      </a:r>
                      <a:r>
                        <a:rPr lang="en-US" sz="9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
                      </a:r>
                      <a:br>
                        <a:rPr lang="en-US" sz="9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br>
                      <a:r>
                        <a:rPr lang="th-TH" sz="8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en-US" sz="8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10 </a:t>
                      </a:r>
                      <a:r>
                        <a:rPr lang="th-TH" sz="800" i="0" spc="-3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p>
                  </a:txBody>
                  <a:tcPr>
                    <a:solidFill>
                      <a:schemeClr val="bg1"/>
                    </a:solidFill>
                  </a:tcPr>
                </a:tc>
                <a:tc>
                  <a:txBody>
                    <a:bodyPr/>
                    <a:lstStyle/>
                    <a:p>
                      <a:pPr marL="180975" marR="0" lvl="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sz="900" spc="-3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1"/>
                  </a:ext>
                </a:extLst>
              </a:tr>
              <a:tr h="353441">
                <a:tc>
                  <a:txBody>
                    <a:bodyPr/>
                    <a:lstStyle/>
                    <a:p>
                      <a:pPr marL="180975" indent="-180975" algn="l">
                        <a:buFont typeface="Arial" panose="020B0604020202020204" pitchFamily="34" charset="0"/>
                        <a:buNone/>
                      </a:pP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12. </a:t>
                      </a: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จำนวนมาตรการการคลังการเงินเพื่อลดความเหลื่อมล้ำทางเศรษฐกิจและสังคม </a:t>
                      </a:r>
                      <a:b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b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a:t>
                      </a:r>
                      <a:r>
                        <a:rPr lang="en-US"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5 </a:t>
                      </a:r>
                      <a:r>
                        <a:rPr lang="th-TH" sz="900" i="0" dirty="0" smtClean="0">
                          <a:solidFill>
                            <a:srgbClr val="0000CC"/>
                          </a:solidFill>
                          <a:latin typeface="Tahoma" panose="020B0604030504040204" pitchFamily="34" charset="0"/>
                          <a:ea typeface="Tahoma" panose="020B0604030504040204" pitchFamily="34" charset="0"/>
                          <a:cs typeface="Tahoma" panose="020B0604030504040204" pitchFamily="34" charset="0"/>
                        </a:rPr>
                        <a:t>มาตรการ) </a:t>
                      </a:r>
                      <a:endParaRPr lang="en-US" sz="900" b="0" i="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tc>
                  <a:txBody>
                    <a:bodyPr/>
                    <a:lstStyle/>
                    <a:p>
                      <a:pPr marL="180975" indent="-180975" algn="l">
                        <a:buFont typeface="Arial" panose="020B0604020202020204" pitchFamily="34" charset="0"/>
                        <a:buNone/>
                      </a:pPr>
                      <a:endParaRPr lang="en-US" sz="9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2"/>
                  </a:ext>
                </a:extLst>
              </a:tr>
              <a:tr h="353441">
                <a:tc>
                  <a:txBody>
                    <a:bodyPr/>
                    <a:lstStyle/>
                    <a:p>
                      <a:pPr marL="168275" marR="0" indent="-1682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13. </a:t>
                      </a:r>
                      <a:r>
                        <a:rPr lang="th-TH" altLang="en-US" sz="900" dirty="0" smtClean="0">
                          <a:solidFill>
                            <a:schemeClr val="tx1"/>
                          </a:solidFill>
                          <a:latin typeface="Tahoma" pitchFamily="34" charset="0"/>
                          <a:ea typeface="Tahoma" panose="020B0604030504040204" pitchFamily="34" charset="0"/>
                          <a:cs typeface="Tahoma" panose="020B0604030504040204" pitchFamily="34" charset="0"/>
                        </a:rPr>
                        <a:t>ค่าสัมประสิทธิ์ความไม่เสมอภาค</a:t>
                      </a: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 </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Gini</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CoefficientCoefficient</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ด้านรายได้ลดลงเหลือ</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0.41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เมื่อสิ้นสุดแผนพัฒนาฯ</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ฉบับที่</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12</a:t>
                      </a: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  </a:t>
                      </a:r>
                      <a:r>
                        <a:rPr lang="th-TH" altLang="en-US" sz="800" dirty="0" smtClean="0">
                          <a:solidFill>
                            <a:schemeClr val="tx1"/>
                          </a:solidFill>
                          <a:latin typeface="Tahoma" panose="020B0604030504040204" pitchFamily="34" charset="0"/>
                          <a:ea typeface="Tahoma" panose="020B0604030504040204" pitchFamily="34" charset="0"/>
                          <a:cs typeface="Tahoma" panose="020B0604030504040204" pitchFamily="34" charset="0"/>
                        </a:rPr>
                        <a:t>(สป.กค.)</a:t>
                      </a:r>
                      <a:endPar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marL="185738" indent="-185738" algn="l"/>
                      <a:endParaRPr lang="en-US" sz="8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3"/>
                  </a:ext>
                </a:extLst>
              </a:tr>
              <a:tr h="220901">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14.</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การขยายตัวของการลงทุนภาครัฐเฉลี่ยไม่ต่ำกว่าร้อยละ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10</a:t>
                      </a:r>
                      <a:r>
                        <a:rPr lang="th-TH" altLang="en-US" sz="9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altLang="en-US" sz="700" dirty="0" smtClean="0">
                          <a:solidFill>
                            <a:schemeClr val="tx1"/>
                          </a:solidFill>
                          <a:latin typeface="Tahoma" pitchFamily="34" charset="0"/>
                          <a:ea typeface="Tahoma" panose="020B0604030504040204" pitchFamily="34" charset="0"/>
                          <a:cs typeface="Tahoma" panose="020B0604030504040204" pitchFamily="34" charset="0"/>
                        </a:rPr>
                        <a:t>(สป.กค. </a:t>
                      </a:r>
                      <a:r>
                        <a:rPr lang="en-US" altLang="en-US" sz="700" dirty="0" smtClean="0">
                          <a:solidFill>
                            <a:schemeClr val="tx1"/>
                          </a:solidFill>
                          <a:latin typeface="Tahoma" pitchFamily="34" charset="0"/>
                          <a:ea typeface="Tahoma" panose="020B0604030504040204" pitchFamily="34" charset="0"/>
                          <a:cs typeface="Tahoma" panose="020B0604030504040204" pitchFamily="34" charset="0"/>
                        </a:rPr>
                        <a:t>/ </a:t>
                      </a:r>
                      <a:r>
                        <a:rPr lang="th-TH" altLang="en-US" sz="700" dirty="0" smtClean="0">
                          <a:solidFill>
                            <a:schemeClr val="tx1"/>
                          </a:solidFill>
                          <a:latin typeface="Tahoma" pitchFamily="34" charset="0"/>
                          <a:ea typeface="Tahoma" panose="020B0604030504040204" pitchFamily="34" charset="0"/>
                          <a:cs typeface="Tahoma" panose="020B0604030504040204" pitchFamily="34" charset="0"/>
                        </a:rPr>
                        <a:t>สคร.)</a:t>
                      </a:r>
                    </a:p>
                  </a:txBody>
                  <a:tcPr anchor="ctr">
                    <a:solidFill>
                      <a:schemeClr val="bg1"/>
                    </a:solidFill>
                  </a:tcPr>
                </a:tc>
                <a:tc>
                  <a:txBody>
                    <a:bodyPr/>
                    <a:lstStyle/>
                    <a:p>
                      <a:pPr marL="185738" marR="0" indent="-185738" algn="l" defTabSz="914400" rtl="0" eaLnBrk="1" fontAlgn="auto" latinLnBrk="0" hangingPunct="1">
                        <a:lnSpc>
                          <a:spcPct val="100000"/>
                        </a:lnSpc>
                        <a:spcBef>
                          <a:spcPts val="0"/>
                        </a:spcBef>
                        <a:spcAft>
                          <a:spcPts val="0"/>
                        </a:spcAft>
                        <a:buClrTx/>
                        <a:buSzTx/>
                        <a:buFontTx/>
                        <a:buNone/>
                        <a:tabLst/>
                        <a:defRPr/>
                      </a:pP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4.</a:t>
                      </a:r>
                      <a:r>
                        <a:rPr lang="th-TH"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การขยายตัวของการลงทุนภาครัฐเฉลี่ยไม่ต่ำกว่าร้อยละ </a:t>
                      </a:r>
                      <a:r>
                        <a:rPr lang="en-US" alt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10</a:t>
                      </a:r>
                      <a:endParaRPr lang="th-TH" altLang="en-US" sz="900" dirty="0" smtClean="0">
                        <a:solidFill>
                          <a:srgbClr val="FF0000"/>
                        </a:solidFill>
                        <a:latin typeface="Tahoma"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4"/>
                  </a:ext>
                </a:extLst>
              </a:tr>
              <a:tr h="353441">
                <a:tc>
                  <a:txBody>
                    <a:bodyPr/>
                    <a:lstStyle/>
                    <a:p>
                      <a:pPr marL="180975" marR="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900" dirty="0" smtClean="0">
                          <a:solidFill>
                            <a:schemeClr val="tx1"/>
                          </a:solidFill>
                          <a:latin typeface="Tahoma" pitchFamily="34" charset="0"/>
                          <a:ea typeface="Tahoma" panose="020B0604030504040204" pitchFamily="34" charset="0"/>
                          <a:cs typeface="Tahoma" panose="020B0604030504040204" pitchFamily="34" charset="0"/>
                        </a:rPr>
                        <a:t>15 .</a:t>
                      </a:r>
                      <a:r>
                        <a:rPr lang="th-TH" altLang="en-US" sz="900" dirty="0" smtClean="0">
                          <a:solidFill>
                            <a:schemeClr val="tx1"/>
                          </a:solidFill>
                          <a:latin typeface="Tahoma" pitchFamily="34" charset="0"/>
                          <a:ea typeface="Tahoma" panose="020B0604030504040204" pitchFamily="34" charset="0"/>
                          <a:cs typeface="Tahoma" panose="020B0604030504040204" pitchFamily="34" charset="0"/>
                        </a:rPr>
                        <a:t>อันดับความสามารถในการแข่งขันทาง</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เศรษฐกิจของประเทศไทยโดย</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IMD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เลื่อนขึ้นไปอยู่ในกล</a:t>
                      </a:r>
                      <a:r>
                        <a:rPr lang="th-TH"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ม 1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ใน</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25 </a:t>
                      </a:r>
                      <a:r>
                        <a:rPr lang="en-US" sz="900"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ของประเทศแรกที่ได้รับการจัดอันดับทั้งหมด</a:t>
                      </a:r>
                      <a:r>
                        <a:rPr lang="th-TH" altLang="en-US" sz="900" dirty="0" smtClean="0">
                          <a:solidFill>
                            <a:schemeClr val="tx1"/>
                          </a:solidFill>
                          <a:latin typeface="Tahoma" pitchFamily="34" charset="0"/>
                          <a:ea typeface="Tahoma" panose="020B0604030504040204" pitchFamily="34" charset="0"/>
                          <a:cs typeface="Tahoma" panose="020B0604030504040204" pitchFamily="34" charset="0"/>
                        </a:rPr>
                        <a:t> </a:t>
                      </a:r>
                      <a:r>
                        <a:rPr lang="th-TH" altLang="en-US" sz="800" dirty="0" smtClean="0">
                          <a:solidFill>
                            <a:schemeClr val="tx1"/>
                          </a:solidFill>
                          <a:latin typeface="Tahoma" pitchFamily="34" charset="0"/>
                          <a:ea typeface="Tahoma" panose="020B0604030504040204" pitchFamily="34" charset="0"/>
                          <a:cs typeface="Tahoma" panose="020B0604030504040204" pitchFamily="34" charset="0"/>
                        </a:rPr>
                        <a:t>(สศค.)</a:t>
                      </a:r>
                    </a:p>
                  </a:txBody>
                  <a:tcPr anchor="ctr">
                    <a:solidFill>
                      <a:schemeClr val="bg1"/>
                    </a:solidFill>
                  </a:tcPr>
                </a:tc>
                <a:tc>
                  <a:txBody>
                    <a:bodyPr/>
                    <a:lstStyle/>
                    <a:p>
                      <a:pPr marL="185738" indent="-185738" algn="l"/>
                      <a:endParaRPr lang="en-US" sz="800" b="0" dirty="0">
                        <a:solidFill>
                          <a:srgbClr val="0000CC"/>
                        </a:solidFill>
                        <a:latin typeface="Tahoma" panose="020B0604030504040204" pitchFamily="34" charset="0"/>
                        <a:ea typeface="Tahoma" panose="020B0604030504040204" pitchFamily="34" charset="0"/>
                        <a:cs typeface="Tahoma" panose="020B0604030504040204" pitchFamily="34" charset="0"/>
                      </a:endParaRPr>
                    </a:p>
                  </a:txBody>
                  <a:tcPr>
                    <a:solidFill>
                      <a:schemeClr val="bg1"/>
                    </a:solidFill>
                  </a:tcPr>
                </a:tc>
                <a:extLst>
                  <a:ext uri="{0D108BD9-81ED-4DB2-BD59-A6C34878D82A}">
                    <a16:rowId xmlns:a16="http://schemas.microsoft.com/office/drawing/2014/main" val="10015"/>
                  </a:ext>
                </a:extLst>
              </a:tr>
              <a:tr h="298777">
                <a:tc>
                  <a:txBody>
                    <a:bodyPr/>
                    <a:lstStyle/>
                    <a:p>
                      <a:pPr marL="180975" marR="0" indent="-180975"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th-TH" altLang="en-US" sz="800" dirty="0" smtClean="0">
                        <a:solidFill>
                          <a:schemeClr val="tx1"/>
                        </a:solidFill>
                        <a:latin typeface="Tahoma" pitchFamily="34" charset="0"/>
                        <a:ea typeface="Tahoma" panose="020B0604030504040204" pitchFamily="34" charset="0"/>
                        <a:cs typeface="Tahoma" panose="020B0604030504040204" pitchFamily="34" charset="0"/>
                      </a:endParaRPr>
                    </a:p>
                  </a:txBody>
                  <a:tcPr anchor="ctr">
                    <a:solidFill>
                      <a:schemeClr val="bg1"/>
                    </a:solidFill>
                  </a:tcPr>
                </a:tc>
                <a:tc>
                  <a:txBody>
                    <a:bodyPr/>
                    <a:lstStyle/>
                    <a:p>
                      <a:pPr algn="l"/>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5.</a:t>
                      </a:r>
                      <a:r>
                        <a:rPr lang="en-US" sz="900" baseline="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รายได้ที่จัดเก็บจากรัฐวิสาหกิจและหลักทรัพย์ของรัฐเป็นไปตามเป้าหมาย </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th-TH"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p>
                    <a:p>
                      <a:pPr algn="l"/>
                      <a:r>
                        <a:rPr lang="th-TH"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   (ลบ.</a:t>
                      </a:r>
                      <a:r>
                        <a:rPr lang="en-US" sz="9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endParaRPr lang="en-US" sz="900" dirty="0">
                        <a:solidFill>
                          <a:schemeClr val="tx1"/>
                        </a:solidFill>
                        <a:latin typeface="Tahoma" panose="020B0604030504040204" pitchFamily="34" charset="0"/>
                        <a:ea typeface="Tahoma" panose="020B0604030504040204" pitchFamily="34" charset="0"/>
                        <a:cs typeface="Tahoma" panose="020B0604030504040204" pitchFamily="34" charset="0"/>
                      </a:endParaRPr>
                    </a:p>
                  </a:txBody>
                  <a:tcPr anchor="ctr">
                    <a:solidFill>
                      <a:schemeClr val="bg1"/>
                    </a:solidFill>
                  </a:tcPr>
                </a:tc>
                <a:extLst>
                  <a:ext uri="{0D108BD9-81ED-4DB2-BD59-A6C34878D82A}">
                    <a16:rowId xmlns:a16="http://schemas.microsoft.com/office/drawing/2014/main" val="10016"/>
                  </a:ext>
                </a:extLst>
              </a:tr>
            </a:tbl>
          </a:graphicData>
        </a:graphic>
      </p:graphicFrame>
      <p:sp>
        <p:nvSpPr>
          <p:cNvPr id="55" name="Rectangle 12"/>
          <p:cNvSpPr>
            <a:spLocks noChangeArrowheads="1"/>
          </p:cNvSpPr>
          <p:nvPr/>
        </p:nvSpPr>
        <p:spPr bwMode="auto">
          <a:xfrm>
            <a:off x="129893" y="1287852"/>
            <a:ext cx="639762"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56" name="Rectangle 82"/>
          <p:cNvSpPr>
            <a:spLocks noChangeArrowheads="1"/>
          </p:cNvSpPr>
          <p:nvPr/>
        </p:nvSpPr>
        <p:spPr bwMode="auto">
          <a:xfrm>
            <a:off x="-48992" y="1885694"/>
            <a:ext cx="9001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ยุทธศาสตร์ชาติ</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57" name="Rectangle 79"/>
          <p:cNvSpPr>
            <a:spLocks noChangeArrowheads="1"/>
          </p:cNvSpPr>
          <p:nvPr/>
        </p:nvSpPr>
        <p:spPr bwMode="auto">
          <a:xfrm>
            <a:off x="-28382" y="2684065"/>
            <a:ext cx="90011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ยุทธศาสตร์ชาติ</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58" name="Rectangle 80"/>
          <p:cNvSpPr>
            <a:spLocks noChangeArrowheads="1"/>
          </p:cNvSpPr>
          <p:nvPr/>
        </p:nvSpPr>
        <p:spPr bwMode="auto">
          <a:xfrm>
            <a:off x="41575" y="2905894"/>
            <a:ext cx="7651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ยุทธฯจัดสรร</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59" name="Rectangle 81"/>
          <p:cNvSpPr>
            <a:spLocks noChangeArrowheads="1"/>
          </p:cNvSpPr>
          <p:nvPr/>
        </p:nvSpPr>
        <p:spPr bwMode="auto">
          <a:xfrm>
            <a:off x="-23308" y="3240434"/>
            <a:ext cx="89852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ยุทธศาสตร์ชาติ</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60" name="Rectangle 78"/>
          <p:cNvSpPr>
            <a:spLocks noChangeArrowheads="1"/>
          </p:cNvSpPr>
          <p:nvPr/>
        </p:nvSpPr>
        <p:spPr bwMode="auto">
          <a:xfrm>
            <a:off x="105172" y="1587318"/>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prstClr val="black">
                    <a:lumMod val="50000"/>
                    <a:lumOff val="50000"/>
                  </a:prstClr>
                </a:solidFill>
                <a:latin typeface="Tahoma" pitchFamily="34" charset="0"/>
                <a:cs typeface="Tahoma" pitchFamily="34" charset="0"/>
              </a:rPr>
              <a:t>แผนฯ </a:t>
            </a:r>
            <a:r>
              <a:rPr lang="en-US" altLang="en-US" sz="700" i="1" u="sng" dirty="0">
                <a:solidFill>
                  <a:prstClr val="black">
                    <a:lumMod val="50000"/>
                    <a:lumOff val="50000"/>
                  </a:prstClr>
                </a:solidFill>
                <a:latin typeface="Tahoma" pitchFamily="34" charset="0"/>
                <a:cs typeface="Tahoma" pitchFamily="34" charset="0"/>
              </a:rPr>
              <a:t>12 + </a:t>
            </a:r>
            <a:r>
              <a:rPr lang="th-TH" altLang="en-US" sz="700" i="1" u="sng" dirty="0">
                <a:solidFill>
                  <a:prstClr val="black">
                    <a:lumMod val="50000"/>
                    <a:lumOff val="50000"/>
                  </a:prstClr>
                </a:solidFill>
                <a:latin typeface="Tahoma" pitchFamily="34" charset="0"/>
                <a:cs typeface="Tahoma" pitchFamily="34" charset="0"/>
              </a:rPr>
              <a:t>ยุทธฯจัดสรร</a:t>
            </a:r>
            <a:r>
              <a:rPr lang="en-US" altLang="en-US" sz="700" i="1" dirty="0">
                <a:solidFill>
                  <a:prstClr val="black">
                    <a:lumMod val="50000"/>
                    <a:lumOff val="50000"/>
                  </a:prstClr>
                </a:solidFill>
                <a:latin typeface="Tahoma" pitchFamily="34" charset="0"/>
                <a:cs typeface="Tahoma" pitchFamily="34" charset="0"/>
              </a:rPr>
              <a:t>: </a:t>
            </a:r>
            <a:endParaRPr lang="th-TH" altLang="en-US" sz="700" dirty="0">
              <a:solidFill>
                <a:prstClr val="black">
                  <a:lumMod val="50000"/>
                  <a:lumOff val="50000"/>
                </a:prstClr>
              </a:solidFill>
            </a:endParaRPr>
          </a:p>
        </p:txBody>
      </p:sp>
      <p:sp>
        <p:nvSpPr>
          <p:cNvPr id="61" name="Rectangle 83"/>
          <p:cNvSpPr>
            <a:spLocks noChangeArrowheads="1"/>
          </p:cNvSpPr>
          <p:nvPr/>
        </p:nvSpPr>
        <p:spPr bwMode="auto">
          <a:xfrm>
            <a:off x="-21100" y="3610123"/>
            <a:ext cx="900112"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ยุทธศาสตร์ชาติ</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62" name="Rectangle 78"/>
          <p:cNvSpPr>
            <a:spLocks noChangeArrowheads="1"/>
          </p:cNvSpPr>
          <p:nvPr/>
        </p:nvSpPr>
        <p:spPr bwMode="auto">
          <a:xfrm>
            <a:off x="50658" y="2098352"/>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prstClr val="black">
                    <a:lumMod val="50000"/>
                    <a:lumOff val="50000"/>
                  </a:prstClr>
                </a:solidFill>
                <a:latin typeface="Tahoma" pitchFamily="34" charset="0"/>
                <a:cs typeface="Tahoma" pitchFamily="34" charset="0"/>
              </a:rPr>
              <a:t>แผนฯ </a:t>
            </a:r>
            <a:r>
              <a:rPr lang="en-US" altLang="en-US" sz="700" i="1" u="sng" dirty="0">
                <a:solidFill>
                  <a:prstClr val="black">
                    <a:lumMod val="50000"/>
                    <a:lumOff val="50000"/>
                  </a:prstClr>
                </a:solidFill>
                <a:latin typeface="Tahoma" pitchFamily="34" charset="0"/>
                <a:cs typeface="Tahoma" pitchFamily="34" charset="0"/>
              </a:rPr>
              <a:t>12 + </a:t>
            </a:r>
            <a:r>
              <a:rPr lang="th-TH" altLang="en-US" sz="700" i="1" u="sng" dirty="0">
                <a:solidFill>
                  <a:prstClr val="black">
                    <a:lumMod val="50000"/>
                    <a:lumOff val="50000"/>
                  </a:prstClr>
                </a:solidFill>
                <a:latin typeface="Tahoma" pitchFamily="34" charset="0"/>
                <a:cs typeface="Tahoma" pitchFamily="34" charset="0"/>
              </a:rPr>
              <a:t>ยุทธฯจัดสรร</a:t>
            </a:r>
            <a:r>
              <a:rPr lang="en-US" altLang="en-US" sz="700" i="1" dirty="0">
                <a:solidFill>
                  <a:prstClr val="black">
                    <a:lumMod val="50000"/>
                    <a:lumOff val="50000"/>
                  </a:prstClr>
                </a:solidFill>
                <a:latin typeface="Tahoma" pitchFamily="34" charset="0"/>
                <a:cs typeface="Tahoma" pitchFamily="34" charset="0"/>
              </a:rPr>
              <a:t>: </a:t>
            </a:r>
            <a:endParaRPr lang="th-TH" altLang="en-US" sz="700" dirty="0">
              <a:solidFill>
                <a:prstClr val="black">
                  <a:lumMod val="50000"/>
                  <a:lumOff val="50000"/>
                </a:prstClr>
              </a:solidFill>
            </a:endParaRPr>
          </a:p>
        </p:txBody>
      </p:sp>
      <p:sp>
        <p:nvSpPr>
          <p:cNvPr id="63" name="Rectangle 78"/>
          <p:cNvSpPr>
            <a:spLocks noChangeArrowheads="1"/>
          </p:cNvSpPr>
          <p:nvPr/>
        </p:nvSpPr>
        <p:spPr bwMode="auto">
          <a:xfrm>
            <a:off x="40892" y="2324496"/>
            <a:ext cx="7000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700" i="1" u="sng" dirty="0">
                <a:solidFill>
                  <a:prstClr val="black">
                    <a:lumMod val="50000"/>
                    <a:lumOff val="50000"/>
                  </a:prstClr>
                </a:solidFill>
                <a:latin typeface="Tahoma" pitchFamily="34" charset="0"/>
                <a:cs typeface="Tahoma" pitchFamily="34" charset="0"/>
              </a:rPr>
              <a:t>แผนฯ </a:t>
            </a:r>
            <a:r>
              <a:rPr lang="en-US" altLang="en-US" sz="700" i="1" u="sng" dirty="0">
                <a:solidFill>
                  <a:prstClr val="black">
                    <a:lumMod val="50000"/>
                    <a:lumOff val="50000"/>
                  </a:prstClr>
                </a:solidFill>
                <a:latin typeface="Tahoma" pitchFamily="34" charset="0"/>
                <a:cs typeface="Tahoma" pitchFamily="34" charset="0"/>
              </a:rPr>
              <a:t>12 + </a:t>
            </a:r>
            <a:r>
              <a:rPr lang="th-TH" altLang="en-US" sz="700" i="1" u="sng" dirty="0">
                <a:solidFill>
                  <a:prstClr val="black">
                    <a:lumMod val="50000"/>
                    <a:lumOff val="50000"/>
                  </a:prstClr>
                </a:solidFill>
                <a:latin typeface="Tahoma" pitchFamily="34" charset="0"/>
                <a:cs typeface="Tahoma" pitchFamily="34" charset="0"/>
              </a:rPr>
              <a:t>ยุทธฯจัดสรร</a:t>
            </a:r>
            <a:r>
              <a:rPr lang="en-US" altLang="en-US" sz="700" i="1" dirty="0">
                <a:solidFill>
                  <a:prstClr val="black">
                    <a:lumMod val="50000"/>
                    <a:lumOff val="50000"/>
                  </a:prstClr>
                </a:solidFill>
                <a:latin typeface="Tahoma" pitchFamily="34" charset="0"/>
                <a:cs typeface="Tahoma" pitchFamily="34" charset="0"/>
              </a:rPr>
              <a:t>: </a:t>
            </a:r>
            <a:endParaRPr lang="th-TH" altLang="en-US" sz="700" dirty="0">
              <a:solidFill>
                <a:prstClr val="black">
                  <a:lumMod val="50000"/>
                  <a:lumOff val="50000"/>
                </a:prstClr>
              </a:solidFill>
            </a:endParaRPr>
          </a:p>
        </p:txBody>
      </p:sp>
      <p:sp>
        <p:nvSpPr>
          <p:cNvPr id="64" name="Rectangle 94"/>
          <p:cNvSpPr>
            <a:spLocks noChangeArrowheads="1"/>
          </p:cNvSpPr>
          <p:nvPr/>
        </p:nvSpPr>
        <p:spPr bwMode="auto">
          <a:xfrm>
            <a:off x="77405" y="3857186"/>
            <a:ext cx="663575"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67" name="Rectangle 63"/>
          <p:cNvSpPr>
            <a:spLocks noChangeArrowheads="1"/>
          </p:cNvSpPr>
          <p:nvPr/>
        </p:nvSpPr>
        <p:spPr bwMode="auto">
          <a:xfrm>
            <a:off x="89310" y="4166492"/>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22" name="Rectangle 63"/>
          <p:cNvSpPr>
            <a:spLocks noChangeArrowheads="1"/>
          </p:cNvSpPr>
          <p:nvPr/>
        </p:nvSpPr>
        <p:spPr bwMode="auto">
          <a:xfrm>
            <a:off x="165497" y="4855928"/>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24" name="Rectangle 63"/>
          <p:cNvSpPr>
            <a:spLocks noChangeArrowheads="1"/>
          </p:cNvSpPr>
          <p:nvPr/>
        </p:nvSpPr>
        <p:spPr bwMode="auto">
          <a:xfrm>
            <a:off x="141334" y="5158800"/>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25" name="Rectangle 63"/>
          <p:cNvSpPr>
            <a:spLocks noChangeArrowheads="1"/>
          </p:cNvSpPr>
          <p:nvPr/>
        </p:nvSpPr>
        <p:spPr bwMode="auto">
          <a:xfrm>
            <a:off x="129893" y="5468132"/>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27" name="TextBox 26"/>
          <p:cNvSpPr txBox="1"/>
          <p:nvPr/>
        </p:nvSpPr>
        <p:spPr>
          <a:xfrm>
            <a:off x="141334" y="138840"/>
            <a:ext cx="9073008" cy="369332"/>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6. </a:t>
            </a:r>
            <a:r>
              <a:rPr lang="th-TH" sz="1800" b="1" dirty="0" smtClean="0">
                <a:solidFill>
                  <a:prstClr val="black"/>
                </a:solidFill>
                <a:latin typeface="Tahoma" pitchFamily="34" charset="0"/>
                <a:cs typeface="Tahoma" pitchFamily="34" charset="0"/>
              </a:rPr>
              <a:t>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ของหน่วยงานกลางตามยุทธศาสตร์ชาติและแผนฯ </a:t>
            </a:r>
            <a:r>
              <a:rPr lang="en-US" sz="1800" b="1" dirty="0" smtClean="0">
                <a:solidFill>
                  <a:prstClr val="black"/>
                </a:solidFill>
                <a:latin typeface="Tahoma" pitchFamily="34" charset="0"/>
                <a:cs typeface="Tahoma" pitchFamily="34" charset="0"/>
              </a:rPr>
              <a:t>12</a:t>
            </a:r>
            <a:endParaRPr lang="en-US" altLang="th-TH" sz="1800" b="1" dirty="0">
              <a:solidFill>
                <a:srgbClr val="000000"/>
              </a:solidFill>
              <a:latin typeface="Tahoma" pitchFamily="34" charset="0"/>
              <a:cs typeface="Tahoma" pitchFamily="34" charset="0"/>
            </a:endParaRPr>
          </a:p>
        </p:txBody>
      </p:sp>
      <p:sp>
        <p:nvSpPr>
          <p:cNvPr id="2" name="Slide Number Placeholder 1"/>
          <p:cNvSpPr>
            <a:spLocks noGrp="1"/>
          </p:cNvSpPr>
          <p:nvPr>
            <p:ph type="sldNum" sz="quarter" idx="12"/>
          </p:nvPr>
        </p:nvSpPr>
        <p:spPr>
          <a:xfrm>
            <a:off x="7019925" y="6520259"/>
            <a:ext cx="2057400" cy="365125"/>
          </a:xfrm>
        </p:spPr>
        <p:txBody>
          <a:bodyPr/>
          <a:lstStyle/>
          <a:p>
            <a:pPr>
              <a:defRPr/>
            </a:pPr>
            <a:fld id="{78C4FC67-E36D-458E-BC27-A170CA27DBEB}" type="slidenum">
              <a:rPr lang="th-TH" altLang="th-TH" smtClean="0"/>
              <a:pPr>
                <a:defRPr/>
              </a:pPr>
              <a:t>29</a:t>
            </a:fld>
            <a:endParaRPr lang="th-TH" altLang="th-TH" dirty="0"/>
          </a:p>
        </p:txBody>
      </p:sp>
      <p:sp>
        <p:nvSpPr>
          <p:cNvPr id="20" name="Rectangle 63"/>
          <p:cNvSpPr>
            <a:spLocks noChangeArrowheads="1"/>
          </p:cNvSpPr>
          <p:nvPr/>
        </p:nvSpPr>
        <p:spPr bwMode="auto">
          <a:xfrm>
            <a:off x="141334" y="4484303"/>
            <a:ext cx="639763"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th-TH" altLang="en-US" sz="800" i="1" u="sng" dirty="0">
                <a:solidFill>
                  <a:prstClr val="black">
                    <a:lumMod val="50000"/>
                    <a:lumOff val="50000"/>
                  </a:prstClr>
                </a:solidFill>
                <a:latin typeface="Tahoma" pitchFamily="34" charset="0"/>
                <a:cs typeface="Tahoma" pitchFamily="34" charset="0"/>
              </a:rPr>
              <a:t>แผนฯ </a:t>
            </a:r>
            <a:r>
              <a:rPr lang="en-US" altLang="en-US" sz="800" i="1" u="sng" dirty="0">
                <a:solidFill>
                  <a:prstClr val="black">
                    <a:lumMod val="50000"/>
                    <a:lumOff val="50000"/>
                  </a:prstClr>
                </a:solidFill>
                <a:latin typeface="Tahoma" pitchFamily="34" charset="0"/>
                <a:cs typeface="Tahoma" pitchFamily="34" charset="0"/>
              </a:rPr>
              <a:t>12</a:t>
            </a:r>
            <a:r>
              <a:rPr lang="en-US" altLang="en-US" sz="800" i="1" dirty="0">
                <a:solidFill>
                  <a:prstClr val="black">
                    <a:lumMod val="50000"/>
                    <a:lumOff val="50000"/>
                  </a:prstClr>
                </a:solidFill>
                <a:latin typeface="Tahoma" pitchFamily="34" charset="0"/>
                <a:cs typeface="Tahoma" pitchFamily="34" charset="0"/>
              </a:rPr>
              <a:t>: </a:t>
            </a:r>
            <a:endParaRPr lang="th-TH" altLang="en-US" sz="800" dirty="0">
              <a:solidFill>
                <a:prstClr val="black">
                  <a:lumMod val="50000"/>
                  <a:lumOff val="50000"/>
                </a:prstClr>
              </a:solidFill>
            </a:endParaRPr>
          </a:p>
        </p:txBody>
      </p:sp>
      <p:sp>
        <p:nvSpPr>
          <p:cNvPr id="21" name="Rectangle 29"/>
          <p:cNvSpPr>
            <a:spLocks noChangeArrowheads="1"/>
          </p:cNvSpPr>
          <p:nvPr/>
        </p:nvSpPr>
        <p:spPr bwMode="auto">
          <a:xfrm>
            <a:off x="683568" y="667671"/>
            <a:ext cx="67881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th-TH" altLang="th-TH" sz="1400" b="1" u="sng" dirty="0" smtClean="0">
                <a:solidFill>
                  <a:srgbClr val="FF0000"/>
                </a:solidFill>
                <a:latin typeface="Tahoma" pitchFamily="34" charset="0"/>
                <a:cs typeface="Tahoma" pitchFamily="34" charset="0"/>
              </a:rPr>
              <a:t>ตัวอย่าง</a:t>
            </a:r>
            <a:r>
              <a:rPr lang="th-TH" altLang="th-TH" sz="1400" b="1" dirty="0" smtClean="0">
                <a:solidFill>
                  <a:srgbClr val="FF0000"/>
                </a:solidFill>
                <a:latin typeface="Tahoma" pitchFamily="34" charset="0"/>
                <a:cs typeface="Tahoma" pitchFamily="34" charset="0"/>
              </a:rPr>
              <a:t> </a:t>
            </a:r>
            <a:r>
              <a:rPr lang="th-TH" altLang="th-TH" sz="1400" b="1" dirty="0" smtClean="0">
                <a:latin typeface="Tahoma" pitchFamily="34" charset="0"/>
                <a:cs typeface="Tahoma" pitchFamily="34" charset="0"/>
              </a:rPr>
              <a:t>ตัวชี้วัดของสำนักงานคณะกรรมการนโยบายรัฐวิสาหกิจ </a:t>
            </a:r>
            <a:endParaRPr lang="th-TH" altLang="th-TH" sz="1400" b="1" dirty="0">
              <a:latin typeface="Tahoma" pitchFamily="34" charset="0"/>
              <a:cs typeface="Tahoma" pitchFamily="34" charset="0"/>
            </a:endParaRPr>
          </a:p>
        </p:txBody>
      </p:sp>
      <p:sp>
        <p:nvSpPr>
          <p:cNvPr id="6" name="TextBox 5"/>
          <p:cNvSpPr txBox="1"/>
          <p:nvPr/>
        </p:nvSpPr>
        <p:spPr>
          <a:xfrm>
            <a:off x="879011" y="6165304"/>
            <a:ext cx="3038007" cy="861774"/>
          </a:xfrm>
          <a:prstGeom prst="rect">
            <a:avLst/>
          </a:prstGeom>
          <a:noFill/>
        </p:spPr>
        <p:txBody>
          <a:bodyPr wrap="square" rtlCol="0">
            <a:spAutoFit/>
          </a:bodyPr>
          <a:lstStyle/>
          <a:p>
            <a:r>
              <a:rPr lang="th-TH" sz="1000" b="1" dirty="0" smtClean="0">
                <a:latin typeface="Tahoma" panose="020B0604030504040204" pitchFamily="34" charset="0"/>
                <a:ea typeface="Tahoma" panose="020B0604030504040204" pitchFamily="34" charset="0"/>
                <a:cs typeface="Tahoma" panose="020B0604030504040204" pitchFamily="34" charset="0"/>
              </a:rPr>
              <a:t>หมายเหตุ  </a:t>
            </a:r>
            <a:r>
              <a:rPr lang="en-US" sz="1000" b="1" dirty="0" smtClean="0">
                <a:latin typeface="Tahoma" panose="020B0604030504040204" pitchFamily="34" charset="0"/>
                <a:ea typeface="Tahoma" panose="020B0604030504040204" pitchFamily="34" charset="0"/>
                <a:cs typeface="Tahoma" panose="020B0604030504040204" pitchFamily="34" charset="0"/>
              </a:rPr>
              <a:t>: </a:t>
            </a:r>
            <a:r>
              <a:rPr lang="en-US"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ตัวชี้วัดที่ถ่ายทอดมาจากกระทรวง</a:t>
            </a:r>
          </a:p>
          <a:p>
            <a:r>
              <a:rPr lang="th-TH" sz="1000" dirty="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r>
              <a:rPr lang="en-US" sz="1000" dirty="0" smtClean="0">
                <a:latin typeface="Tahoma" panose="020B0604030504040204" pitchFamily="34" charset="0"/>
                <a:ea typeface="Tahoma" panose="020B0604030504040204" pitchFamily="34" charset="0"/>
                <a:cs typeface="Tahoma" panose="020B0604030504040204" pitchFamily="34" charset="0"/>
              </a:rPr>
              <a:t>** </a:t>
            </a:r>
            <a:r>
              <a:rPr lang="th-TH" sz="1000" dirty="0" smtClean="0">
                <a:latin typeface="Tahoma" panose="020B0604030504040204" pitchFamily="34" charset="0"/>
                <a:ea typeface="Tahoma" panose="020B0604030504040204" pitchFamily="34" charset="0"/>
                <a:cs typeface="Tahoma" panose="020B0604030504040204" pitchFamily="34" charset="0"/>
              </a:rPr>
              <a:t>ตัวชี้วัดระดับกรมที่เพิ่มเติม</a:t>
            </a:r>
            <a:endParaRPr lang="en-US" sz="1000" dirty="0">
              <a:latin typeface="Tahoma" panose="020B0604030504040204" pitchFamily="34" charset="0"/>
              <a:ea typeface="Tahoma" panose="020B0604030504040204" pitchFamily="34" charset="0"/>
              <a:cs typeface="Tahoma" panose="020B0604030504040204" pitchFamily="34" charset="0"/>
            </a:endParaRPr>
          </a:p>
          <a:p>
            <a:endParaRPr lang="th-TH" sz="1000" dirty="0" smtClean="0">
              <a:solidFill>
                <a:srgbClr val="0000CC"/>
              </a:solidFill>
              <a:latin typeface="Tahoma" panose="020B0604030504040204" pitchFamily="34" charset="0"/>
              <a:ea typeface="Tahoma" panose="020B0604030504040204" pitchFamily="34" charset="0"/>
              <a:cs typeface="Tahoma" panose="020B0604030504040204" pitchFamily="34" charset="0"/>
            </a:endParaRPr>
          </a:p>
          <a:p>
            <a:r>
              <a:rPr lang="th-TH" sz="1000" spc="-50" dirty="0">
                <a:solidFill>
                  <a:srgbClr val="0000CC"/>
                </a:solidFill>
                <a:latin typeface="Tahoma" panose="020B0604030504040204" pitchFamily="34" charset="0"/>
                <a:ea typeface="Tahoma" panose="020B0604030504040204" pitchFamily="34" charset="0"/>
                <a:cs typeface="Tahoma" panose="020B0604030504040204" pitchFamily="34" charset="0"/>
              </a:rPr>
              <a:t> </a:t>
            </a:r>
            <a:r>
              <a:rPr lang="th-TH" sz="1000" spc="-50" dirty="0" smtClean="0">
                <a:solidFill>
                  <a:srgbClr val="0000CC"/>
                </a:solidFill>
                <a:latin typeface="Tahoma" panose="020B0604030504040204" pitchFamily="34" charset="0"/>
                <a:ea typeface="Tahoma" panose="020B0604030504040204" pitchFamily="34" charset="0"/>
                <a:cs typeface="Tahoma" panose="020B0604030504040204" pitchFamily="34" charset="0"/>
              </a:rPr>
              <a:t>                   </a:t>
            </a:r>
            <a:endParaRPr lang="th-TH" sz="1000" spc="-50" dirty="0">
              <a:solidFill>
                <a:srgbClr val="0000CC"/>
              </a:solidFill>
              <a:latin typeface="Tahoma" panose="020B0604030504040204" pitchFamily="34" charset="0"/>
              <a:ea typeface="Tahoma" panose="020B0604030504040204" pitchFamily="34" charset="0"/>
              <a:cs typeface="Tahoma" panose="020B0604030504040204" pitchFamily="34" charset="0"/>
            </a:endParaRPr>
          </a:p>
          <a:p>
            <a:r>
              <a:rPr lang="th-TH" sz="1000" b="1" dirty="0" smtClean="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26749263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r>
              <a:rPr lang="en-US" altLang="th-TH" dirty="0" smtClean="0"/>
              <a:t>30</a:t>
            </a:r>
            <a:endParaRPr lang="en-US" altLang="th-TH" dirty="0"/>
          </a:p>
        </p:txBody>
      </p:sp>
      <p:sp>
        <p:nvSpPr>
          <p:cNvPr id="3" name="TextBox 2"/>
          <p:cNvSpPr txBox="1"/>
          <p:nvPr/>
        </p:nvSpPr>
        <p:spPr>
          <a:xfrm>
            <a:off x="683568" y="1295154"/>
            <a:ext cx="7840681" cy="4493538"/>
          </a:xfrm>
          <a:prstGeom prst="rect">
            <a:avLst/>
          </a:prstGeom>
          <a:noFill/>
        </p:spPr>
        <p:txBody>
          <a:bodyPr wrap="square" rtlCol="0">
            <a:spAutoFit/>
          </a:bodyPr>
          <a:lstStyle/>
          <a:p>
            <a:r>
              <a:rPr lang="th-TH" sz="1800" b="1" dirty="0" smtClean="0">
                <a:latin typeface="Tahoma" panose="020B0604030504040204" pitchFamily="34" charset="0"/>
                <a:ea typeface="Tahoma" panose="020B0604030504040204" pitchFamily="34" charset="0"/>
                <a:cs typeface="Tahoma" panose="020B0604030504040204" pitchFamily="34" charset="0"/>
              </a:rPr>
              <a:t>ประเด็นที่ยังเป็นปัญหาของการบูรณาการตัวชี้วัดของหน่วยงานกลาง</a:t>
            </a:r>
          </a:p>
          <a:p>
            <a:endParaRPr lang="en-US" sz="1800" b="1" dirty="0" smtClean="0">
              <a:latin typeface="Tahoma" panose="020B0604030504040204" pitchFamily="34" charset="0"/>
              <a:ea typeface="Tahoma" panose="020B0604030504040204" pitchFamily="34" charset="0"/>
              <a:cs typeface="Tahoma" panose="020B0604030504040204" pitchFamily="34" charset="0"/>
            </a:endParaRPr>
          </a:p>
          <a:p>
            <a:pPr marL="342900" lvl="0" indent="-342900" algn="thaiDist">
              <a:spcBef>
                <a:spcPts val="600"/>
              </a:spcBef>
              <a:buAutoNum type="arabicPeriod"/>
            </a:pP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การจัดทำตัวชี้วัดตามเอกสารงบประมาณในระยะแรก มีข้อจำกัดเรื่องของเวลา ข้อมูลพื้นฐานในการกำหนดเป้าหมาย ความรู้ความเข้าใจของหน่วยงานที่เกี่ยวข้อง</a:t>
            </a:r>
          </a:p>
          <a:p>
            <a:pPr marL="342900" lvl="0" indent="-342900" algn="thaiDist">
              <a:spcBef>
                <a:spcPts val="600"/>
              </a:spcBef>
              <a:buAutoNum type="arabicPeriod"/>
            </a:pP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ในการจัดทำโครงการและตัวชี้วัดต้องตอบโจทย์และสอดคล้องกับทิศทางของประเทศ </a:t>
            </a:r>
            <a:b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b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เช่น ยุทธศาสตร์ชาติ แผนพัฒนาฯ </a:t>
            </a:r>
            <a:r>
              <a:rPr lang="en-US"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12</a:t>
            </a: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Thailand</a:t>
            </a: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4.0</a:t>
            </a: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 โดยต้องเชื่อมโยงเป้าหมายระดับชาติลงสู่ระดับโครงการ</a:t>
            </a:r>
          </a:p>
          <a:p>
            <a:pPr marL="342900" lvl="0" indent="-342900" algn="thaiDist">
              <a:spcBef>
                <a:spcPts val="600"/>
              </a:spcBef>
              <a:spcAft>
                <a:spcPts val="0"/>
              </a:spcAft>
              <a:tabLst>
                <a:tab pos="457200" algn="l"/>
                <a:tab pos="810260" algn="l"/>
                <a:tab pos="900430" algn="l"/>
              </a:tabLst>
            </a:pPr>
            <a:r>
              <a:rPr lang="en-US"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3.</a:t>
            </a: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  ตัวชี้วัดตาม</a:t>
            </a:r>
            <a:r>
              <a:rPr lang="th-TH" sz="1600" dirty="0">
                <a:solidFill>
                  <a:prstClr val="black"/>
                </a:solidFill>
                <a:latin typeface="Tahoma" panose="020B0604030504040204" pitchFamily="34" charset="0"/>
                <a:ea typeface="Tahoma" panose="020B0604030504040204" pitchFamily="34" charset="0"/>
                <a:cs typeface="Tahoma" panose="020B0604030504040204" pitchFamily="34" charset="0"/>
              </a:rPr>
              <a:t>เอกสาร</a:t>
            </a:r>
            <a:r>
              <a:rPr lang="th-TH" sz="1600" dirty="0" smtClean="0">
                <a:solidFill>
                  <a:prstClr val="black"/>
                </a:solidFill>
                <a:latin typeface="Tahoma" panose="020B0604030504040204" pitchFamily="34" charset="0"/>
                <a:ea typeface="Tahoma" panose="020B0604030504040204" pitchFamily="34" charset="0"/>
                <a:cs typeface="Tahoma" panose="020B0604030504040204" pitchFamily="34" charset="0"/>
              </a:rPr>
              <a:t>งบประมาณ ยังขาดตัวชี้วัดที่สำคัญหลายตัว</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ที่จะต้องเชื่อมโยงกับแผนพัฒนาฯ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12</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และการพัฒนาที่ยั่งยืน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SDG</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a:t>
            </a:r>
            <a:endParaRPr lang="en-US" sz="1100" dirty="0">
              <a:latin typeface="Tahoma" panose="020B0604030504040204" pitchFamily="34" charset="0"/>
              <a:ea typeface="Tahoma" panose="020B0604030504040204" pitchFamily="34" charset="0"/>
              <a:cs typeface="Tahoma" panose="020B0604030504040204" pitchFamily="34" charset="0"/>
            </a:endParaRPr>
          </a:p>
          <a:p>
            <a:pPr marL="342900" lvl="0" indent="-342900" algn="thaiDist">
              <a:spcBef>
                <a:spcPts val="600"/>
              </a:spcBef>
              <a:spcAft>
                <a:spcPts val="0"/>
              </a:spcAft>
              <a:tabLst>
                <a:tab pos="363538" algn="l"/>
                <a:tab pos="457200" algn="l"/>
                <a:tab pos="809625" algn="l"/>
              </a:tabLst>
            </a:pPr>
            <a:r>
              <a:rPr lang="en-US"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4.</a:t>
            </a: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  ไม่</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มีการกำหนดค่าเป้าหมายที่ชัดเจนไว้ในแผนฯ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12</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หรือบางตัวชี้วัดมีการ</a:t>
            </a: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กำหนด</a:t>
            </a:r>
            <a:b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br>
            <a:r>
              <a:rPr lang="th-TH"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ค่า</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เป้าหมายไว้เฉพาะในปี พ.ศ. </a:t>
            </a:r>
            <a:r>
              <a:rPr lang="en-US" sz="1600" dirty="0">
                <a:solidFill>
                  <a:srgbClr val="000000"/>
                </a:solidFill>
                <a:latin typeface="Tahoma" panose="020B0604030504040204" pitchFamily="34" charset="0"/>
                <a:ea typeface="Tahoma" panose="020B0604030504040204" pitchFamily="34" charset="0"/>
                <a:cs typeface="Tahoma" panose="020B0604030504040204" pitchFamily="34" charset="0"/>
              </a:rPr>
              <a:t>2564</a:t>
            </a:r>
            <a:r>
              <a:rPr lang="th-TH" sz="1600" dirty="0">
                <a:solidFill>
                  <a:srgbClr val="000000"/>
                </a:solidFill>
                <a:latin typeface="Tahoma" panose="020B0604030504040204" pitchFamily="34" charset="0"/>
                <a:ea typeface="Tahoma" panose="020B0604030504040204" pitchFamily="34" charset="0"/>
                <a:cs typeface="Tahoma" panose="020B0604030504040204" pitchFamily="34" charset="0"/>
              </a:rPr>
              <a:t> ซึ่งเป็นปีสุดท้ายของแผน โดยไม่มีการทอนเป้าหมายไว้เป็นรายปี </a:t>
            </a:r>
            <a:endParaRPr lang="en-US" sz="1100" dirty="0">
              <a:latin typeface="Tahoma" panose="020B0604030504040204" pitchFamily="34" charset="0"/>
              <a:ea typeface="Tahoma" panose="020B0604030504040204" pitchFamily="34" charset="0"/>
              <a:cs typeface="Tahoma" panose="020B0604030504040204" pitchFamily="34" charset="0"/>
            </a:endParaRPr>
          </a:p>
          <a:p>
            <a:pPr lvl="0" algn="thaiDist">
              <a:spcBef>
                <a:spcPts val="1200"/>
              </a:spcBef>
            </a:pPr>
            <a:endParaRPr lang="th-TH" sz="1800" b="1"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lvl="0"/>
            <a:endParaRPr lang="th-TH" sz="1800" b="1" dirty="0">
              <a:solidFill>
                <a:prstClr val="black"/>
              </a:solidFill>
              <a:latin typeface="Tahoma" panose="020B0604030504040204" pitchFamily="34" charset="0"/>
              <a:ea typeface="Tahoma" panose="020B0604030504040204" pitchFamily="34" charset="0"/>
              <a:cs typeface="Tahoma" panose="020B0604030504040204" pitchFamily="34" charset="0"/>
            </a:endParaRPr>
          </a:p>
          <a:p>
            <a:r>
              <a:rPr lang="en-US" sz="1800" b="1" dirty="0" smtClean="0">
                <a:latin typeface="Tahoma" panose="020B0604030504040204" pitchFamily="34" charset="0"/>
                <a:ea typeface="Tahoma" panose="020B0604030504040204" pitchFamily="34" charset="0"/>
                <a:cs typeface="Tahoma" panose="020B0604030504040204" pitchFamily="34" charset="0"/>
              </a:rPr>
              <a:t> </a:t>
            </a:r>
            <a:endParaRPr lang="en-US" sz="1800" b="1" dirty="0">
              <a:latin typeface="Tahoma" panose="020B0604030504040204" pitchFamily="34" charset="0"/>
              <a:ea typeface="Tahoma" panose="020B0604030504040204" pitchFamily="34" charset="0"/>
              <a:cs typeface="Tahoma" panose="020B0604030504040204" pitchFamily="34" charset="0"/>
            </a:endParaRPr>
          </a:p>
        </p:txBody>
      </p:sp>
      <p:sp>
        <p:nvSpPr>
          <p:cNvPr id="5" name="TextBox 4"/>
          <p:cNvSpPr txBox="1"/>
          <p:nvPr/>
        </p:nvSpPr>
        <p:spPr>
          <a:xfrm>
            <a:off x="96077" y="52354"/>
            <a:ext cx="9073008" cy="646331"/>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7. </a:t>
            </a:r>
            <a:r>
              <a:rPr lang="th-TH" sz="1800" b="1" dirty="0" smtClean="0">
                <a:solidFill>
                  <a:prstClr val="black"/>
                </a:solidFill>
                <a:latin typeface="Tahoma" pitchFamily="34" charset="0"/>
                <a:cs typeface="Tahoma" pitchFamily="34" charset="0"/>
              </a:rPr>
              <a:t>ปัญหาของการบูร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a:t>
            </a:r>
            <a:br>
              <a:rPr lang="th-TH" sz="1800" b="1" dirty="0" smtClean="0">
                <a:solidFill>
                  <a:prstClr val="black"/>
                </a:solidFill>
                <a:latin typeface="Tahoma" pitchFamily="34" charset="0"/>
                <a:cs typeface="Tahoma" pitchFamily="34" charset="0"/>
              </a:rPr>
            </a:br>
            <a:r>
              <a:rPr lang="th-TH" sz="1800" b="1" dirty="0" smtClean="0">
                <a:solidFill>
                  <a:prstClr val="black"/>
                </a:solidFill>
                <a:latin typeface="Tahoma" pitchFamily="34" charset="0"/>
                <a:cs typeface="Tahoma" pitchFamily="34" charset="0"/>
              </a:rPr>
              <a:t>และแผนฯ </a:t>
            </a:r>
            <a:r>
              <a:rPr lang="en-US" sz="1800" b="1" dirty="0" smtClean="0">
                <a:solidFill>
                  <a:prstClr val="black"/>
                </a:solidFill>
                <a:latin typeface="Tahoma" pitchFamily="34" charset="0"/>
                <a:cs typeface="Tahoma" pitchFamily="34" charset="0"/>
              </a:rPr>
              <a:t>12</a:t>
            </a:r>
            <a:endParaRPr lang="en-US" altLang="th-TH" sz="1800" b="1" dirty="0">
              <a:solidFill>
                <a:srgbClr val="000000"/>
              </a:solidFill>
              <a:latin typeface="Tahoma" pitchFamily="34" charset="0"/>
              <a:cs typeface="Tahoma" pitchFamily="34" charset="0"/>
            </a:endParaRPr>
          </a:p>
        </p:txBody>
      </p:sp>
    </p:spTree>
    <p:extLst>
      <p:ext uri="{BB962C8B-B14F-4D97-AF65-F5344CB8AC3E}">
        <p14:creationId xmlns:p14="http://schemas.microsoft.com/office/powerpoint/2010/main" val="90717459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86600" y="6469170"/>
            <a:ext cx="2057400" cy="365125"/>
          </a:xfrm>
        </p:spPr>
        <p:txBody>
          <a:bodyPr/>
          <a:lstStyle/>
          <a:p>
            <a:pPr>
              <a:defRPr/>
            </a:pPr>
            <a:fld id="{78C4FC67-E36D-458E-BC27-A170CA27DBEB}" type="slidenum">
              <a:rPr lang="th-TH" altLang="th-TH" smtClean="0"/>
              <a:pPr>
                <a:defRPr/>
              </a:pPr>
              <a:t>31</a:t>
            </a:fld>
            <a:endParaRPr lang="th-TH" altLang="th-TH" dirty="0"/>
          </a:p>
        </p:txBody>
      </p:sp>
      <p:graphicFrame>
        <p:nvGraphicFramePr>
          <p:cNvPr id="14" name="Table 13"/>
          <p:cNvGraphicFramePr>
            <a:graphicFrameLocks noGrp="1"/>
          </p:cNvGraphicFramePr>
          <p:nvPr>
            <p:extLst/>
          </p:nvPr>
        </p:nvGraphicFramePr>
        <p:xfrm>
          <a:off x="129047" y="958467"/>
          <a:ext cx="8893495" cy="5621300"/>
        </p:xfrm>
        <a:graphic>
          <a:graphicData uri="http://schemas.openxmlformats.org/drawingml/2006/table">
            <a:tbl>
              <a:tblPr firstRow="1">
                <a:tableStyleId>{93296810-A885-4BE3-A3E7-6D5BEEA58F35}</a:tableStyleId>
              </a:tblPr>
              <a:tblGrid>
                <a:gridCol w="7453336">
                  <a:extLst>
                    <a:ext uri="{9D8B030D-6E8A-4147-A177-3AD203B41FA5}">
                      <a16:colId xmlns:a16="http://schemas.microsoft.com/office/drawing/2014/main" val="20000"/>
                    </a:ext>
                  </a:extLst>
                </a:gridCol>
                <a:gridCol w="278630">
                  <a:extLst>
                    <a:ext uri="{9D8B030D-6E8A-4147-A177-3AD203B41FA5}">
                      <a16:colId xmlns:a16="http://schemas.microsoft.com/office/drawing/2014/main" val="20001"/>
                    </a:ext>
                  </a:extLst>
                </a:gridCol>
                <a:gridCol w="290383">
                  <a:extLst>
                    <a:ext uri="{9D8B030D-6E8A-4147-A177-3AD203B41FA5}">
                      <a16:colId xmlns:a16="http://schemas.microsoft.com/office/drawing/2014/main" val="20002"/>
                    </a:ext>
                  </a:extLst>
                </a:gridCol>
                <a:gridCol w="290383">
                  <a:extLst>
                    <a:ext uri="{9D8B030D-6E8A-4147-A177-3AD203B41FA5}">
                      <a16:colId xmlns:a16="http://schemas.microsoft.com/office/drawing/2014/main" val="20003"/>
                    </a:ext>
                  </a:extLst>
                </a:gridCol>
                <a:gridCol w="290383">
                  <a:extLst>
                    <a:ext uri="{9D8B030D-6E8A-4147-A177-3AD203B41FA5}">
                      <a16:colId xmlns:a16="http://schemas.microsoft.com/office/drawing/2014/main" val="20004"/>
                    </a:ext>
                  </a:extLst>
                </a:gridCol>
                <a:gridCol w="290380">
                  <a:extLst>
                    <a:ext uri="{9D8B030D-6E8A-4147-A177-3AD203B41FA5}">
                      <a16:colId xmlns:a16="http://schemas.microsoft.com/office/drawing/2014/main" val="20005"/>
                    </a:ext>
                  </a:extLst>
                </a:gridCol>
              </a:tblGrid>
              <a:tr h="413076">
                <a:tc>
                  <a:txBody>
                    <a:bodyPr/>
                    <a:lstStyle/>
                    <a:p>
                      <a:r>
                        <a:rPr lang="th-TH" sz="1200" dirty="0" smtClean="0">
                          <a:latin typeface="Tahoma" panose="020B0604030504040204" pitchFamily="34" charset="0"/>
                          <a:ea typeface="Tahoma" panose="020B0604030504040204" pitchFamily="34" charset="0"/>
                          <a:cs typeface="Tahoma" panose="020B0604030504040204" pitchFamily="34" charset="0"/>
                        </a:rPr>
                        <a:t>ยุทธศาสตร์ที่ 3 การสร้างความเข้มแข็งทางเศรษฐกิจและแข่งขันได้อย่างยั่งยืน</a:t>
                      </a:r>
                    </a:p>
                    <a:p>
                      <a:r>
                        <a:rPr lang="th-TH" sz="1200" dirty="0" smtClean="0">
                          <a:latin typeface="Tahoma" panose="020B0604030504040204" pitchFamily="34" charset="0"/>
                          <a:ea typeface="Tahoma" panose="020B0604030504040204" pitchFamily="34" charset="0"/>
                          <a:cs typeface="Tahoma" panose="020B0604030504040204" pitchFamily="34" charset="0"/>
                        </a:rPr>
                        <a:t>                         3.1 เศรษฐกิจขยายตัวอย่างมีเสถียรภาพและยั่งยืน</a:t>
                      </a:r>
                      <a:endParaRPr lang="en-US" sz="1200" b="1" dirty="0">
                        <a:solidFill>
                          <a:schemeClr val="bg1"/>
                        </a:solidFill>
                        <a:latin typeface="Tahoma" panose="020B0604030504040204" pitchFamily="34" charset="0"/>
                        <a:ea typeface="Tahoma" panose="020B0604030504040204" pitchFamily="34" charset="0"/>
                        <a:cs typeface="Tahoma" panose="020B0604030504040204" pitchFamily="34" charset="0"/>
                      </a:endParaRPr>
                    </a:p>
                  </a:txBody>
                  <a:tcPr marL="3941" marR="3941" marT="3941" marB="0"/>
                </a:tc>
                <a:tc>
                  <a:txBody>
                    <a:bodyPr/>
                    <a:lstStyle/>
                    <a:p>
                      <a:pPr algn="ctr" fontAlgn="t"/>
                      <a:r>
                        <a:rPr lang="th-TH" sz="1050" u="none" strike="noStrike" dirty="0" smtClean="0">
                          <a:effectLst/>
                          <a:latin typeface="Tahoma" panose="020B0604030504040204" pitchFamily="34" charset="0"/>
                          <a:ea typeface="Tahoma" panose="020B0604030504040204" pitchFamily="34" charset="0"/>
                          <a:cs typeface="Tahoma" panose="020B0604030504040204" pitchFamily="34" charset="0"/>
                        </a:rPr>
                        <a:t>สนร</a:t>
                      </a:r>
                      <a:endParaRPr lang="th-TH" sz="1050" b="1" i="0" u="none" strike="noStrike"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3941" marR="3941" marT="3941" marB="0" anchor="ctr"/>
                </a:tc>
                <a:tc>
                  <a:txBody>
                    <a:bodyPr/>
                    <a:lstStyle/>
                    <a:p>
                      <a:pPr algn="ctr" fontAlgn="t"/>
                      <a:r>
                        <a:rPr lang="th-TH" sz="1050" u="none" strike="noStrike" dirty="0" smtClean="0">
                          <a:effectLst/>
                          <a:latin typeface="Tahoma" panose="020B0604030504040204" pitchFamily="34" charset="0"/>
                          <a:ea typeface="Tahoma" panose="020B0604030504040204" pitchFamily="34" charset="0"/>
                          <a:cs typeface="Tahoma" panose="020B0604030504040204" pitchFamily="34" charset="0"/>
                        </a:rPr>
                        <a:t>กค</a:t>
                      </a:r>
                      <a:endParaRPr lang="th-TH" sz="1050" b="1" i="0" u="none" strike="noStrike"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3941" marR="3941" marT="3941" marB="0" anchor="ctr"/>
                </a:tc>
                <a:tc>
                  <a:txBody>
                    <a:bodyPr/>
                    <a:lstStyle/>
                    <a:p>
                      <a:pPr algn="ctr" fontAlgn="t"/>
                      <a:r>
                        <a:rPr lang="th-TH" sz="1050" u="none" strike="noStrike" dirty="0" smtClean="0">
                          <a:effectLst/>
                          <a:latin typeface="Tahoma" panose="020B0604030504040204" pitchFamily="34" charset="0"/>
                          <a:ea typeface="Tahoma" panose="020B0604030504040204" pitchFamily="34" charset="0"/>
                          <a:cs typeface="Tahoma" panose="020B0604030504040204" pitchFamily="34" charset="0"/>
                        </a:rPr>
                        <a:t>คค</a:t>
                      </a:r>
                      <a:endParaRPr lang="th-TH" sz="1050" b="1" i="0" u="none" strike="noStrike"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3941" marR="3941" marT="3941" marB="0" anchor="ctr"/>
                </a:tc>
                <a:tc>
                  <a:txBody>
                    <a:bodyPr/>
                    <a:lstStyle/>
                    <a:p>
                      <a:pPr algn="ctr" fontAlgn="t"/>
                      <a:r>
                        <a:rPr lang="th-TH" sz="1050" u="none" strike="noStrike" dirty="0" smtClean="0">
                          <a:effectLst/>
                          <a:latin typeface="Tahoma" panose="020B0604030504040204" pitchFamily="34" charset="0"/>
                          <a:ea typeface="Tahoma" panose="020B0604030504040204" pitchFamily="34" charset="0"/>
                          <a:cs typeface="Tahoma" panose="020B0604030504040204" pitchFamily="34" charset="0"/>
                        </a:rPr>
                        <a:t>พณ</a:t>
                      </a:r>
                      <a:endParaRPr lang="th-TH" sz="1050" b="1" i="0" u="none" strike="noStrike"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3941" marR="3941" marT="3941" marB="0" anchor="ctr"/>
                </a:tc>
                <a:tc>
                  <a:txBody>
                    <a:bodyPr/>
                    <a:lstStyle/>
                    <a:p>
                      <a:pPr algn="ctr" fontAlgn="t"/>
                      <a:r>
                        <a:rPr lang="th-TH" sz="1050" u="none" strike="noStrike" dirty="0" smtClean="0">
                          <a:effectLst/>
                          <a:latin typeface="Tahoma" panose="020B0604030504040204" pitchFamily="34" charset="0"/>
                          <a:ea typeface="Tahoma" panose="020B0604030504040204" pitchFamily="34" charset="0"/>
                          <a:cs typeface="Tahoma" panose="020B0604030504040204" pitchFamily="34" charset="0"/>
                        </a:rPr>
                        <a:t>รง </a:t>
                      </a:r>
                      <a:endParaRPr lang="th-TH" sz="1050" b="1" i="0" u="none" strike="noStrike" dirty="0">
                        <a:solidFill>
                          <a:schemeClr val="bg1"/>
                        </a:solidFill>
                        <a:effectLst/>
                        <a:latin typeface="Tahoma" panose="020B0604030504040204" pitchFamily="34" charset="0"/>
                        <a:ea typeface="Tahoma" panose="020B0604030504040204" pitchFamily="34" charset="0"/>
                        <a:cs typeface="Tahoma" panose="020B0604030504040204" pitchFamily="34" charset="0"/>
                      </a:endParaRPr>
                    </a:p>
                  </a:txBody>
                  <a:tcPr marL="3941" marR="3941" marT="3941" marB="0" anchor="ctr"/>
                </a:tc>
                <a:extLst>
                  <a:ext uri="{0D108BD9-81ED-4DB2-BD59-A6C34878D82A}">
                    <a16:rowId xmlns:a16="http://schemas.microsoft.com/office/drawing/2014/main" val="10000"/>
                  </a:ext>
                </a:extLst>
              </a:tr>
              <a:tr h="281594">
                <a:tc gridSpan="6">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1 เศรษฐกิจเติบโตได้ตามศักยภาพ ประชาชนมีความเป็นอยู่และคุณภาพชีวิตที่ดีขึ้น</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solidFill>
                      <a:schemeClr val="accent6">
                        <a:lumMod val="40000"/>
                        <a:lumOff val="60000"/>
                      </a:schemeClr>
                    </a:solidFill>
                  </a:tcPr>
                </a:tc>
                <a:tc hMerge="1">
                  <a:txBody>
                    <a:bodyPr/>
                    <a:lstStyle/>
                    <a:p>
                      <a:endParaRPr lang="en-US" dirty="0"/>
                    </a:p>
                  </a:txBody>
                  <a:tcPr marL="3941" marR="3941" marT="3941" marB="0"/>
                </a:tc>
                <a:tc hMerge="1">
                  <a:txBody>
                    <a:bodyPr/>
                    <a:lstStyle/>
                    <a:p>
                      <a:endParaRPr lang="en-US"/>
                    </a:p>
                  </a:txBody>
                  <a:tcPr marL="3941" marR="3941" marT="3941" marB="0"/>
                </a:tc>
                <a:tc hMerge="1">
                  <a:txBody>
                    <a:bodyPr/>
                    <a:lstStyle/>
                    <a:p>
                      <a:endParaRPr lang="en-US" dirty="0"/>
                    </a:p>
                  </a:txBody>
                  <a:tcPr marL="3941" marR="3941" marT="3941" marB="0"/>
                </a:tc>
                <a:tc hMerge="1">
                  <a:txBody>
                    <a:bodyPr/>
                    <a:lstStyle/>
                    <a:p>
                      <a:endParaRPr lang="en-US" dirty="0"/>
                    </a:p>
                  </a:txBody>
                  <a:tcPr marL="3941" marR="3941" marT="3941" marB="0"/>
                </a:tc>
                <a:tc hMerge="1">
                  <a:txBody>
                    <a:bodyPr/>
                    <a:lstStyle/>
                    <a:p>
                      <a:endParaRPr lang="en-US" dirty="0"/>
                    </a:p>
                  </a:txBody>
                  <a:tcPr marL="3941" marR="3941" marT="3941" marB="0"/>
                </a:tc>
                <a:extLst>
                  <a:ext uri="{0D108BD9-81ED-4DB2-BD59-A6C34878D82A}">
                    <a16:rowId xmlns:a16="http://schemas.microsoft.com/office/drawing/2014/main" val="10001"/>
                  </a:ext>
                </a:extLst>
              </a:tr>
              <a:tr h="225555">
                <a:tc>
                  <a:txBody>
                    <a:bodyPr/>
                    <a:lstStyle/>
                    <a:p>
                      <a:pPr algn="l" fontAlgn="ct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ตัวชี้วัด 1.1 อัตราขยายตัวทางเศรษฐกิจเฉลี่ยในช่วงแผนพัฒนาฯ ฉบับที่ 12 ไม่ต่ำกว่าร้อยละ 5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02"/>
                  </a:ext>
                </a:extLst>
              </a:tr>
              <a:tr h="441472">
                <a:tc>
                  <a:txBody>
                    <a:bodyPr/>
                    <a:lstStyle/>
                    <a:p>
                      <a:pPr marL="625475" indent="-625475" algn="l" fontAlgn="ct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ตัวชี้วัด 1.2 รายได้ต่อหัวไม่ต่ำกว่า 8,200 ดอลลาร์ สรอ. ณ สิ้นแผนพัฒนาฯ ฉบับที่ 12  (ปี 64) และรายได้สุทธิของรัฐบาลต่อ</a:t>
                      </a:r>
                      <a:r>
                        <a:rPr lang="th-TH" sz="1050" i="1" u="none" strike="noStrike" dirty="0" smtClean="0">
                          <a:solidFill>
                            <a:srgbClr val="FF0000"/>
                          </a:solidFill>
                          <a:effectLst/>
                          <a:latin typeface="Tahoma" panose="020B0604030504040204" pitchFamily="34" charset="0"/>
                          <a:ea typeface="Tahoma" panose="020B0604030504040204" pitchFamily="34" charset="0"/>
                          <a:cs typeface="Tahoma" panose="020B0604030504040204" pitchFamily="34" charset="0"/>
                        </a:rPr>
                        <a:t>มูลค่า   ผลิตภัณฑ์</a:t>
                      </a: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มวลรวมในประเทศไม่ต่ำกว่าร้อยละ 19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03"/>
                  </a:ext>
                </a:extLst>
              </a:tr>
              <a:tr h="256400">
                <a:tc gridSpan="6">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2 การลงทุนภาครัฐและเอกชนขยายตัวอย่างต่อเนื่อง</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solidFill>
                      <a:schemeClr val="accent6">
                        <a:lumMod val="40000"/>
                        <a:lumOff val="60000"/>
                      </a:schemeClr>
                    </a:solidFill>
                  </a:tcPr>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04"/>
                  </a:ext>
                </a:extLst>
              </a:tr>
              <a:tr h="225555">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2.1 อัตราขยายตัวของการลงทุนภาครัฐไม่ต่ำกว่าร้อยละ 10 ต่อปี</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r>
                        <a:rPr lang="th-TH" sz="1200" u="none" strike="noStrike" dirty="0" smtClean="0">
                          <a:effectLst/>
                        </a:rPr>
                        <a:t> </a:t>
                      </a: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05"/>
                  </a:ext>
                </a:extLst>
              </a:tr>
              <a:tr h="225555">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2.2 อัตราขยายตัวของการลงทุนภาคเอกชนไม่ต่ำกว่าร้อยละ 7.5 ต่อปี</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marL="171450" indent="-171450" algn="ctr" fontAlgn="ctr">
                        <a:buFont typeface="Wingdings" panose="05000000000000000000" pitchFamily="2" charset="2"/>
                        <a:buChar char="ü"/>
                      </a:pPr>
                      <a:r>
                        <a:rPr lang="th-TH" sz="1200" u="none" strike="noStrike" dirty="0" smtClean="0">
                          <a:effectLst/>
                        </a:rPr>
                        <a:t> </a:t>
                      </a: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06"/>
                  </a:ext>
                </a:extLst>
              </a:tr>
              <a:tr h="256400">
                <a:tc gridSpan="6">
                  <a:txBody>
                    <a:bodyPr/>
                    <a:lstStyle/>
                    <a:p>
                      <a:pPr algn="l" fontAlgn="t"/>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3 พัฒนาภาคส่งออกในขยายตัวและเป็นกลไกสำคัญในการขับเคลื่อนเศรษฐกิจไทย</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solidFill>
                      <a:schemeClr val="accent6">
                        <a:lumMod val="40000"/>
                        <a:lumOff val="60000"/>
                      </a:schemeClr>
                    </a:solidFill>
                  </a:tcPr>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07"/>
                  </a:ext>
                </a:extLst>
              </a:tr>
              <a:tr h="225555">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3.1 อัตราการขยายตัวของมูลค่าการส่งออกเฉลี่ยไม่ต่ำกว่าร้อยละ 4.0</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r>
                        <a:rPr lang="th-TH" sz="1200" u="none" strike="noStrike" dirty="0" smtClean="0">
                          <a:effectLst/>
                          <a:sym typeface="Wingdings 2" panose="05020102010507070707" pitchFamily="18" charset="2"/>
                        </a:rPr>
                        <a:t></a:t>
                      </a: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08"/>
                  </a:ext>
                </a:extLst>
              </a:tr>
              <a:tr h="209076">
                <a:tc gridSpan="6">
                  <a:txBody>
                    <a:bodyPr/>
                    <a:lstStyle/>
                    <a:p>
                      <a:pPr algn="l" fontAlgn="t"/>
                      <a:r>
                        <a:rPr lang="th-TH" sz="1050" i="1"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4 เพิ่มผลิตภาพการผลิตของ</a:t>
                      </a:r>
                      <a:r>
                        <a:rPr lang="th-TH" sz="1050" i="1" u="none" strike="noStrike" dirty="0" smtClean="0">
                          <a:effectLst/>
                          <a:latin typeface="Tahoma" panose="020B0604030504040204" pitchFamily="34" charset="0"/>
                          <a:ea typeface="Tahoma" panose="020B0604030504040204" pitchFamily="34" charset="0"/>
                          <a:cs typeface="Tahoma" panose="020B0604030504040204" pitchFamily="34" charset="0"/>
                        </a:rPr>
                        <a:t>ประเทศ</a:t>
                      </a:r>
                      <a:r>
                        <a:rPr lang="th-TH" sz="1200" i="1" u="none" strike="noStrike" dirty="0" smtClean="0">
                          <a:effectLst/>
                        </a:rPr>
                        <a:t> </a:t>
                      </a:r>
                      <a:endParaRPr lang="th-TH" sz="1200" b="0" i="1"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solidFill>
                      <a:schemeClr val="accent6">
                        <a:lumMod val="40000"/>
                        <a:lumOff val="60000"/>
                      </a:schemeClr>
                    </a:solidFill>
                  </a:tcP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marL="0" indent="0" algn="ctr" fontAlgn="ctr">
                        <a:buFont typeface="Wingdings" panose="05000000000000000000" pitchFamily="2" charset="2"/>
                        <a:buNone/>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09"/>
                  </a:ext>
                </a:extLst>
              </a:tr>
              <a:tr h="225555">
                <a:tc>
                  <a:txBody>
                    <a:bodyPr/>
                    <a:lstStyle/>
                    <a:p>
                      <a:pPr algn="l" fontAlgn="ct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ตัวชี้วัด 4.1 ผลิตภาพการผลิตของปัจจัยการผลิตไม่ต่ำกว่าร้อยละ 2.5 ต่อปี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10"/>
                  </a:ext>
                </a:extLst>
              </a:tr>
              <a:tr h="225555">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4.2 ผลิตภาพการผลิตของปัจจัยแรงงานไม่ต่ำกว่าร้อยละ 2.5 ต่อปี</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r>
                        <a:rPr lang="th-TH" sz="1200" u="none" strike="noStrike" dirty="0" smtClean="0">
                          <a:effectLst/>
                        </a:rPr>
                        <a:t> </a:t>
                      </a: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11"/>
                  </a:ext>
                </a:extLst>
              </a:tr>
              <a:tr h="256400">
                <a:tc gridSpan="6">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5 รักษาเสถียรภาพของการขยายตัวทางเศรษฐกิจ</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solidFill>
                      <a:schemeClr val="accent6">
                        <a:lumMod val="40000"/>
                        <a:lumOff val="60000"/>
                      </a:schemeClr>
                    </a:solidFill>
                  </a:tcPr>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12"/>
                  </a:ext>
                </a:extLst>
              </a:tr>
              <a:tr h="225555">
                <a:tc>
                  <a:txBody>
                    <a:bodyPr/>
                    <a:lstStyle/>
                    <a:p>
                      <a:pPr algn="l" fontAlgn="ctr"/>
                      <a:r>
                        <a:rPr lang="th-TH" sz="1050"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a:t>
                      </a: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วชี้วัด 5.1 อัตราเงินเฟ้อระยะปานกลางอยู่ที่ร้อยละ 2.5 +/- 1.5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13"/>
                  </a:ext>
                </a:extLst>
              </a:tr>
              <a:tr h="225555">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5.2 หนี้สาธารณะคงค้าง ณ สิ้นแผนพัฒนาฯ ฉบับที่ 12 ไม่เกินร้อยละ 55 ของผลิตภัณฑ์มวลรวมในประเทศ</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marL="171450" indent="-171450" algn="ctr" fontAlgn="ctr">
                        <a:buFont typeface="Wingdings" panose="05000000000000000000" pitchFamily="2" charset="2"/>
                        <a:buChar char="ü"/>
                      </a:pPr>
                      <a:r>
                        <a:rPr lang="th-TH" sz="1200" u="none" strike="noStrike" dirty="0" smtClean="0">
                          <a:effectLst/>
                        </a:rPr>
                        <a:t> </a:t>
                      </a: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14"/>
                  </a:ext>
                </a:extLst>
              </a:tr>
              <a:tr h="225555">
                <a:tc>
                  <a:txBody>
                    <a:bodyPr/>
                    <a:lstStyle/>
                    <a:p>
                      <a:pPr algn="l" fontAlgn="ctr"/>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ตัวชี้วัด 5.3 ดุลบัญชีเดินสะพัดไม่เกินร้อยละ 2 ต่อผลิตภัณฑ์มวลรวมในประเทศ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15"/>
                  </a:ext>
                </a:extLst>
              </a:tr>
              <a:tr h="193945">
                <a:tc gridSpan="6">
                  <a:txBody>
                    <a:bodyPr/>
                    <a:lstStyle/>
                    <a:p>
                      <a:pPr algn="l" fontAlgn="t"/>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6 เพิ่มการลงทุนจากความร่วมมือภาครัฐและภาคเอกชนในการพัฒนาโครงสร้างพื้นฐานของประเทศ</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solidFill>
                      <a:schemeClr val="accent6">
                        <a:lumMod val="40000"/>
                        <a:lumOff val="60000"/>
                      </a:schemeClr>
                    </a:solidFill>
                  </a:tcPr>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16"/>
                  </a:ext>
                </a:extLst>
              </a:tr>
              <a:tr h="197023">
                <a:tc>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6.1 การลงทุนจากความร่วมมือภาครัฐและภาคเอกชนในการพัฒนาโครงการโครงสร้างพื้นฐานเฉลี่ยปีละ 47,000 ล้านบาท</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marL="171450" indent="-171450" algn="ctr" fontAlgn="t">
                        <a:buFont typeface="Wingdings" panose="05000000000000000000" pitchFamily="2" charset="2"/>
                        <a:buChar char="ü"/>
                      </a:pPr>
                      <a:r>
                        <a:rPr lang="th-TH" sz="1200" u="none" strike="noStrike" dirty="0" smtClean="0">
                          <a:effectLst/>
                        </a:rPr>
                        <a:t> </a:t>
                      </a:r>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17"/>
                  </a:ext>
                </a:extLst>
              </a:tr>
              <a:tr h="256400">
                <a:tc gridSpan="6">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7 ประชาชนและผู้ประกอบการเข้าสู่ระบบภาษีมากขึ้น</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solidFill>
                      <a:schemeClr val="accent6">
                        <a:lumMod val="40000"/>
                        <a:lumOff val="60000"/>
                      </a:schemeClr>
                    </a:solidFill>
                  </a:tcP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tc hMerge="1">
                  <a:txBody>
                    <a:bodyPr/>
                    <a:lstStyle/>
                    <a:p>
                      <a:pPr algn="ctr" fontAlgn="ct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nchor="ctr"/>
                </a:tc>
                <a:extLst>
                  <a:ext uri="{0D108BD9-81ED-4DB2-BD59-A6C34878D82A}">
                    <a16:rowId xmlns:a16="http://schemas.microsoft.com/office/drawing/2014/main" val="10018"/>
                  </a:ext>
                </a:extLst>
              </a:tr>
              <a:tr h="225555">
                <a:tc>
                  <a:txBody>
                    <a:bodyPr/>
                    <a:lstStyle/>
                    <a:p>
                      <a:pPr algn="l" fontAlgn="t"/>
                      <a:r>
                        <a:rPr lang="th-TH" sz="105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rPr>
                        <a:t>ตัวชี้วัด 7.1 จำนวนการยื่นแบบเพื่อชำระภาษีประชาชนและผู้ประกอบการที่เข้าข่ายต้องเสียภาษีเพิ่มขึ้น </a:t>
                      </a:r>
                      <a:endParaRPr lang="th-TH" sz="1050" b="0" i="1" u="none" strike="noStrike" dirty="0">
                        <a:solidFill>
                          <a:srgbClr val="FF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19"/>
                  </a:ext>
                </a:extLst>
              </a:tr>
              <a:tr h="256400">
                <a:tc gridSpan="6">
                  <a:txBody>
                    <a:bodyPr/>
                    <a:lstStyle/>
                    <a:p>
                      <a:pPr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เป้าหมายที่ 8 ประเทศไทยมีขีดความสามารถในการแข่งขันทางเศรษฐกิจสูงขึ้น </a:t>
                      </a:r>
                      <a:endParaRPr lang="th-TH" sz="1050" b="1"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solidFill>
                      <a:schemeClr val="accent6">
                        <a:lumMod val="40000"/>
                        <a:lumOff val="60000"/>
                      </a:schemeClr>
                    </a:solidFill>
                  </a:tcPr>
                </a:tc>
                <a:tc hMerge="1">
                  <a:txBody>
                    <a:bodyPr/>
                    <a:lstStyle/>
                    <a:p>
                      <a:pPr marL="171450" indent="-171450" algn="ctr" fontAlgn="t">
                        <a:buFont typeface="Wingdings" panose="05000000000000000000" pitchFamily="2" charset="2"/>
                        <a:buChar char="ü"/>
                      </a:pPr>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hMerge="1">
                  <a:txBody>
                    <a:bodyPr/>
                    <a:lstStyle/>
                    <a:p>
                      <a:pPr algn="ctr" fontAlgn="t"/>
                      <a:endParaRPr lang="th-TH" sz="1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20"/>
                  </a:ext>
                </a:extLst>
              </a:tr>
              <a:tr h="347564">
                <a:tc>
                  <a:txBody>
                    <a:bodyPr/>
                    <a:lstStyle/>
                    <a:p>
                      <a:pPr marL="685800" indent="-685800" algn="l" fontAlgn="ct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ตัวชี้วัด 8.1 อันดับความสามารถในการแข่งขันทางเศรษฐกิจของประเทศไทยโดย </a:t>
                      </a:r>
                      <a:r>
                        <a:rPr lang="en-US" sz="1050" u="none" strike="noStrike" dirty="0">
                          <a:effectLst/>
                          <a:latin typeface="Tahoma" panose="020B0604030504040204" pitchFamily="34" charset="0"/>
                          <a:ea typeface="Tahoma" panose="020B0604030504040204" pitchFamily="34" charset="0"/>
                          <a:cs typeface="Tahoma" panose="020B0604030504040204" pitchFamily="34" charset="0"/>
                        </a:rPr>
                        <a:t>IMD </a:t>
                      </a:r>
                      <a:r>
                        <a:rPr lang="th-TH" sz="1050" u="none" strike="noStrike" dirty="0">
                          <a:effectLst/>
                          <a:latin typeface="Tahoma" panose="020B0604030504040204" pitchFamily="34" charset="0"/>
                          <a:ea typeface="Tahoma" panose="020B0604030504040204" pitchFamily="34" charset="0"/>
                          <a:cs typeface="Tahoma" panose="020B0604030504040204" pitchFamily="34" charset="0"/>
                        </a:rPr>
                        <a:t>เลื่อนขึ้นไปอยู่ในกลุ่ม 1 ใน 25 ของประเทศแรกที่ได้รับการจัดอันดับทั้งหมด</a:t>
                      </a:r>
                      <a:endParaRPr lang="th-TH" sz="1050" b="0" i="0" u="none" strike="noStrike" dirty="0">
                        <a:solidFill>
                          <a:srgbClr val="000000"/>
                        </a:solidFill>
                        <a:effectLst/>
                        <a:latin typeface="Tahoma" panose="020B0604030504040204" pitchFamily="34" charset="0"/>
                        <a:ea typeface="Tahoma" panose="020B0604030504040204" pitchFamily="34" charset="0"/>
                        <a:cs typeface="Tahoma" panose="020B0604030504040204" pitchFamily="34" charset="0"/>
                      </a:endParaRPr>
                    </a:p>
                  </a:txBody>
                  <a:tcPr marL="9525" marR="9525" marT="9525" marB="0" anchor="ctr"/>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marL="171450" indent="-171450" algn="ctr" fontAlgn="t">
                        <a:buFont typeface="Wingdings" panose="05000000000000000000" pitchFamily="2" charset="2"/>
                        <a:buChar char="ü"/>
                      </a:pPr>
                      <a:r>
                        <a:rPr lang="th-TH" sz="1200" u="none" strike="noStrike" dirty="0" smtClean="0">
                          <a:effectLst/>
                        </a:rPr>
                        <a:t> </a:t>
                      </a:r>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marL="171450" indent="-171450" algn="ctr" fontAlgn="t">
                        <a:buFont typeface="Wingdings" panose="05000000000000000000" pitchFamily="2" charset="2"/>
                        <a:buChar char="ü"/>
                      </a:pPr>
                      <a:r>
                        <a:rPr lang="th-TH" sz="1200" u="none" strike="noStrike" dirty="0" smtClean="0">
                          <a:effectLst/>
                        </a:rPr>
                        <a:t> </a:t>
                      </a:r>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tc>
                  <a:txBody>
                    <a:bodyPr/>
                    <a:lstStyle/>
                    <a:p>
                      <a:pPr algn="ctr" fontAlgn="t"/>
                      <a:endParaRPr lang="th-TH" sz="1200" b="1" i="0" u="none" strike="noStrike" dirty="0">
                        <a:solidFill>
                          <a:srgbClr val="000000"/>
                        </a:solidFill>
                        <a:effectLst/>
                        <a:latin typeface="TH SarabunPSK" panose="020B0500040200020003" pitchFamily="34" charset="-34"/>
                        <a:cs typeface="TH SarabunPSK" panose="020B0500040200020003" pitchFamily="34" charset="-34"/>
                      </a:endParaRPr>
                    </a:p>
                  </a:txBody>
                  <a:tcPr marL="3941" marR="3941" marT="3941" marB="0"/>
                </a:tc>
                <a:extLst>
                  <a:ext uri="{0D108BD9-81ED-4DB2-BD59-A6C34878D82A}">
                    <a16:rowId xmlns:a16="http://schemas.microsoft.com/office/drawing/2014/main" val="10021"/>
                  </a:ext>
                </a:extLst>
              </a:tr>
            </a:tbl>
          </a:graphicData>
        </a:graphic>
      </p:graphicFrame>
      <p:grpSp>
        <p:nvGrpSpPr>
          <p:cNvPr id="16" name="Group 15"/>
          <p:cNvGrpSpPr/>
          <p:nvPr/>
        </p:nvGrpSpPr>
        <p:grpSpPr>
          <a:xfrm>
            <a:off x="163803" y="6589473"/>
            <a:ext cx="2927720" cy="253916"/>
            <a:chOff x="-2428783" y="4370353"/>
            <a:chExt cx="2927720" cy="253916"/>
          </a:xfrm>
        </p:grpSpPr>
        <p:sp>
          <p:nvSpPr>
            <p:cNvPr id="17" name="TextBox 16"/>
            <p:cNvSpPr txBox="1"/>
            <p:nvPr/>
          </p:nvSpPr>
          <p:spPr>
            <a:xfrm>
              <a:off x="-2428783" y="4370353"/>
              <a:ext cx="2927720" cy="253916"/>
            </a:xfrm>
            <a:prstGeom prst="rect">
              <a:avLst/>
            </a:prstGeom>
            <a:noFill/>
            <a:ln>
              <a:noFill/>
            </a:ln>
          </p:spPr>
          <p:txBody>
            <a:bodyPr wrap="square" rtlCol="0">
              <a:spAutoFit/>
            </a:bodyPr>
            <a:lstStyle/>
            <a:p>
              <a:r>
                <a:rPr lang="th-TH" sz="1050" i="1" dirty="0" smtClean="0">
                  <a:solidFill>
                    <a:prstClr val="black"/>
                  </a:solidFill>
                  <a:latin typeface="Tahoma" panose="020B0604030504040204" pitchFamily="34" charset="0"/>
                  <a:ea typeface="Tahoma" panose="020B0604030504040204" pitchFamily="34" charset="0"/>
                  <a:cs typeface="Tahoma" panose="020B0604030504040204" pitchFamily="34" charset="0"/>
                </a:rPr>
                <a:t>หมายเหตุ </a:t>
              </a:r>
              <a:r>
                <a:rPr lang="en-US" sz="1050" i="1"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050" i="1" dirty="0" smtClean="0">
                  <a:solidFill>
                    <a:prstClr val="black"/>
                  </a:solidFill>
                  <a:latin typeface="Tahoma" panose="020B0604030504040204" pitchFamily="34" charset="0"/>
                  <a:ea typeface="Tahoma" panose="020B0604030504040204" pitchFamily="34" charset="0"/>
                  <a:cs typeface="Tahoma" panose="020B0604030504040204" pitchFamily="34" charset="0"/>
                </a:rPr>
                <a:t>    สีแดง ไม่มีการถ่ายทอดตัวชี้วัด</a:t>
              </a:r>
              <a:endParaRPr lang="en-US" sz="1050" i="1"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8" name="Rectangle 17"/>
            <p:cNvSpPr/>
            <p:nvPr/>
          </p:nvSpPr>
          <p:spPr>
            <a:xfrm>
              <a:off x="-1692994" y="4409436"/>
              <a:ext cx="143718" cy="18583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i="1" dirty="0">
                <a:solidFill>
                  <a:srgbClr val="FF0000"/>
                </a:solidFill>
              </a:endParaRPr>
            </a:p>
          </p:txBody>
        </p:sp>
      </p:grpSp>
      <p:sp>
        <p:nvSpPr>
          <p:cNvPr id="9" name="Rectangle 3"/>
          <p:cNvSpPr>
            <a:spLocks noChangeArrowheads="1"/>
          </p:cNvSpPr>
          <p:nvPr/>
        </p:nvSpPr>
        <p:spPr bwMode="auto">
          <a:xfrm>
            <a:off x="103088" y="600326"/>
            <a:ext cx="868363" cy="307975"/>
          </a:xfrm>
          <a:prstGeom prst="rect">
            <a:avLst/>
          </a:prstGeom>
          <a:solidFill>
            <a:schemeClr val="tx1">
              <a:lumMod val="65000"/>
              <a:lumOff val="35000"/>
            </a:schemeClr>
          </a:solidFill>
          <a:ln>
            <a:noFill/>
          </a:ln>
          <a:extLst/>
        </p:spPr>
        <p:txBody>
          <a:bodyPr>
            <a:spAutoFit/>
          </a:bodyPr>
          <a:lstStyle/>
          <a:p>
            <a:r>
              <a:rPr lang="th-TH" altLang="th-TH" sz="1400" b="1" dirty="0">
                <a:solidFill>
                  <a:prstClr val="white"/>
                </a:solidFill>
                <a:latin typeface="Tahoma" pitchFamily="34" charset="0"/>
                <a:cs typeface="Tahoma" pitchFamily="34" charset="0"/>
              </a:rPr>
              <a:t>ตัวอย่าง</a:t>
            </a:r>
            <a:endParaRPr lang="th-TH" altLang="th-TH" sz="1400" dirty="0">
              <a:solidFill>
                <a:prstClr val="white"/>
              </a:solidFill>
              <a:latin typeface="Tahoma" pitchFamily="34" charset="0"/>
              <a:cs typeface="Tahoma" pitchFamily="34" charset="0"/>
            </a:endParaRPr>
          </a:p>
        </p:txBody>
      </p:sp>
      <p:sp>
        <p:nvSpPr>
          <p:cNvPr id="3" name="Rectangle 2"/>
          <p:cNvSpPr/>
          <p:nvPr/>
        </p:nvSpPr>
        <p:spPr>
          <a:xfrm>
            <a:off x="1045135" y="688483"/>
            <a:ext cx="8838728" cy="307777"/>
          </a:xfrm>
          <a:prstGeom prst="rect">
            <a:avLst/>
          </a:prstGeom>
        </p:spPr>
        <p:txBody>
          <a:bodyPr wrap="square">
            <a:spAutoFit/>
          </a:bodyPr>
          <a:lstStyle/>
          <a:p>
            <a:r>
              <a:rPr lang="th-TH" sz="14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การเชื่อมโยงตัวชี้วัดตาม</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แผนพัฒนาฯ </a:t>
            </a:r>
            <a:r>
              <a:rPr lang="en-US" sz="1400" dirty="0">
                <a:solidFill>
                  <a:srgbClr val="000000"/>
                </a:solidFill>
                <a:latin typeface="Tahoma" panose="020B0604030504040204" pitchFamily="34" charset="0"/>
                <a:ea typeface="Tahoma" panose="020B0604030504040204" pitchFamily="34" charset="0"/>
                <a:cs typeface="Tahoma" panose="020B0604030504040204" pitchFamily="34" charset="0"/>
              </a:rPr>
              <a:t>12</a:t>
            </a: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th-TH" sz="1400" dirty="0" smtClean="0">
                <a:solidFill>
                  <a:prstClr val="black"/>
                </a:solidFill>
                <a:latin typeface="Tahoma" panose="020B0604030504040204" pitchFamily="34" charset="0"/>
                <a:ea typeface="Tahoma" panose="020B0604030504040204" pitchFamily="34" charset="0"/>
                <a:cs typeface="Tahoma" panose="020B0604030504040204" pitchFamily="34" charset="0"/>
              </a:rPr>
              <a:t>ที่</a:t>
            </a:r>
            <a:r>
              <a:rPr lang="th-TH" sz="1400" dirty="0">
                <a:solidFill>
                  <a:prstClr val="black"/>
                </a:solidFill>
                <a:latin typeface="Tahoma" panose="020B0604030504040204" pitchFamily="34" charset="0"/>
                <a:ea typeface="Tahoma" panose="020B0604030504040204" pitchFamily="34" charset="0"/>
                <a:cs typeface="Tahoma" panose="020B0604030504040204" pitchFamily="34" charset="0"/>
              </a:rPr>
              <a:t>สำคัญหลาย</a:t>
            </a:r>
            <a:r>
              <a:rPr lang="th-TH" sz="1400" dirty="0" smtClean="0">
                <a:solidFill>
                  <a:prstClr val="black"/>
                </a:solidFill>
                <a:latin typeface="Tahoma" panose="020B0604030504040204" pitchFamily="34" charset="0"/>
                <a:ea typeface="Tahoma" panose="020B0604030504040204" pitchFamily="34" charset="0"/>
                <a:cs typeface="Tahoma" panose="020B0604030504040204" pitchFamily="34" charset="0"/>
              </a:rPr>
              <a:t>ตัว ยังไม่มีการถ่ายทอดตัวชี้วัดไปยังหน่วยงาน</a:t>
            </a:r>
            <a:endParaRPr lang="th-TH" sz="1400" dirty="0">
              <a:solidFill>
                <a:prstClr val="black"/>
              </a:solidFill>
            </a:endParaRPr>
          </a:p>
        </p:txBody>
      </p:sp>
      <p:sp>
        <p:nvSpPr>
          <p:cNvPr id="10" name="TextBox 9"/>
          <p:cNvSpPr txBox="1"/>
          <p:nvPr/>
        </p:nvSpPr>
        <p:spPr>
          <a:xfrm>
            <a:off x="179512" y="0"/>
            <a:ext cx="9073008" cy="646331"/>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7. </a:t>
            </a:r>
            <a:r>
              <a:rPr lang="th-TH" sz="1800" b="1" dirty="0" smtClean="0">
                <a:solidFill>
                  <a:prstClr val="black"/>
                </a:solidFill>
                <a:latin typeface="Tahoma" pitchFamily="34" charset="0"/>
                <a:cs typeface="Tahoma" pitchFamily="34" charset="0"/>
              </a:rPr>
              <a:t>ปัญหาของการบูร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a:t>
            </a:r>
            <a:br>
              <a:rPr lang="th-TH" sz="1800" b="1" dirty="0" smtClean="0">
                <a:solidFill>
                  <a:prstClr val="black"/>
                </a:solidFill>
                <a:latin typeface="Tahoma" pitchFamily="34" charset="0"/>
                <a:cs typeface="Tahoma" pitchFamily="34" charset="0"/>
              </a:rPr>
            </a:br>
            <a:r>
              <a:rPr lang="th-TH" sz="1800" b="1" dirty="0" smtClean="0">
                <a:solidFill>
                  <a:prstClr val="black"/>
                </a:solidFill>
                <a:latin typeface="Tahoma" pitchFamily="34" charset="0"/>
                <a:cs typeface="Tahoma" pitchFamily="34" charset="0"/>
              </a:rPr>
              <a:t>และแผนฯ </a:t>
            </a:r>
            <a:r>
              <a:rPr lang="en-US" sz="1800" b="1" dirty="0" smtClean="0">
                <a:solidFill>
                  <a:prstClr val="black"/>
                </a:solidFill>
                <a:latin typeface="Tahoma" pitchFamily="34" charset="0"/>
                <a:cs typeface="Tahoma" pitchFamily="34" charset="0"/>
              </a:rPr>
              <a:t>12 </a:t>
            </a:r>
            <a:r>
              <a:rPr lang="th-TH" sz="1800" b="1" dirty="0" smtClean="0">
                <a:solidFill>
                  <a:prstClr val="black"/>
                </a:solidFill>
                <a:latin typeface="Tahoma" pitchFamily="34" charset="0"/>
                <a:cs typeface="Tahoma" pitchFamily="34" charset="0"/>
              </a:rPr>
              <a:t>(ต่อ)</a:t>
            </a:r>
            <a:endParaRPr lang="en-US" altLang="th-TH" sz="1800" b="1" dirty="0">
              <a:solidFill>
                <a:srgbClr val="000000"/>
              </a:solidFill>
              <a:latin typeface="Tahoma" pitchFamily="34" charset="0"/>
              <a:cs typeface="Tahoma" pitchFamily="34" charset="0"/>
            </a:endParaRPr>
          </a:p>
        </p:txBody>
      </p:sp>
    </p:spTree>
    <p:extLst>
      <p:ext uri="{BB962C8B-B14F-4D97-AF65-F5344CB8AC3E}">
        <p14:creationId xmlns:p14="http://schemas.microsoft.com/office/powerpoint/2010/main" val="13122448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lide Number Placeholder 3"/>
          <p:cNvSpPr>
            <a:spLocks noGrp="1"/>
          </p:cNvSpPr>
          <p:nvPr>
            <p:ph type="sldNum" sz="quarter" idx="12"/>
          </p:nvPr>
        </p:nvSpPr>
        <p:spPr>
          <a:xfrm>
            <a:off x="6979796" y="6484868"/>
            <a:ext cx="2133600" cy="365125"/>
          </a:xfrm>
        </p:spPr>
        <p:txBody>
          <a:bodyPr/>
          <a:lstStyle/>
          <a:p>
            <a:r>
              <a:rPr lang="en-US" sz="1200" dirty="0" smtClean="0"/>
              <a:t>32</a:t>
            </a:r>
            <a:endParaRPr lang="th-TH" sz="1200" dirty="0"/>
          </a:p>
        </p:txBody>
      </p:sp>
      <p:cxnSp>
        <p:nvCxnSpPr>
          <p:cNvPr id="2" name="Straight Connector 1"/>
          <p:cNvCxnSpPr/>
          <p:nvPr/>
        </p:nvCxnSpPr>
        <p:spPr>
          <a:xfrm>
            <a:off x="0" y="764704"/>
            <a:ext cx="9144000" cy="0"/>
          </a:xfrm>
          <a:prstGeom prst="line">
            <a:avLst/>
          </a:prstGeom>
          <a:ln>
            <a:solidFill>
              <a:schemeClr val="accent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0" name="Rectangle 3"/>
          <p:cNvSpPr>
            <a:spLocks noChangeArrowheads="1"/>
          </p:cNvSpPr>
          <p:nvPr/>
        </p:nvSpPr>
        <p:spPr bwMode="auto">
          <a:xfrm>
            <a:off x="23292" y="904175"/>
            <a:ext cx="868363" cy="307975"/>
          </a:xfrm>
          <a:prstGeom prst="rect">
            <a:avLst/>
          </a:prstGeom>
          <a:solidFill>
            <a:schemeClr val="tx1">
              <a:lumMod val="65000"/>
              <a:lumOff val="35000"/>
            </a:schemeClr>
          </a:solidFill>
          <a:ln>
            <a:noFill/>
          </a:ln>
          <a:extLst/>
        </p:spPr>
        <p:txBody>
          <a:bodyPr>
            <a:spAutoFit/>
          </a:bodyPr>
          <a:lstStyle/>
          <a:p>
            <a:r>
              <a:rPr lang="th-TH" altLang="th-TH" sz="1400" b="1" dirty="0">
                <a:solidFill>
                  <a:prstClr val="white"/>
                </a:solidFill>
                <a:latin typeface="Tahoma" pitchFamily="34" charset="0"/>
                <a:cs typeface="Tahoma" pitchFamily="34" charset="0"/>
              </a:rPr>
              <a:t>ตัวอย่าง</a:t>
            </a:r>
            <a:endParaRPr lang="th-TH" altLang="th-TH" sz="1400" dirty="0">
              <a:solidFill>
                <a:prstClr val="white"/>
              </a:solidFill>
              <a:latin typeface="Tahoma" pitchFamily="34" charset="0"/>
              <a:cs typeface="Tahoma" pitchFamily="34" charset="0"/>
            </a:endParaRPr>
          </a:p>
        </p:txBody>
      </p:sp>
      <p:sp>
        <p:nvSpPr>
          <p:cNvPr id="27" name="TextBox 26"/>
          <p:cNvSpPr txBox="1"/>
          <p:nvPr/>
        </p:nvSpPr>
        <p:spPr>
          <a:xfrm>
            <a:off x="1043608" y="888885"/>
            <a:ext cx="7727336" cy="338554"/>
          </a:xfrm>
          <a:prstGeom prst="rect">
            <a:avLst/>
          </a:prstGeom>
          <a:noFill/>
        </p:spPr>
        <p:txBody>
          <a:bodyPr wrap="square" rtlCol="0">
            <a:spAutoFit/>
          </a:bodyPr>
          <a:lstStyle/>
          <a:p>
            <a:r>
              <a:rPr lang="en-US" sz="1600" b="1" dirty="0" smtClean="0">
                <a:solidFill>
                  <a:prstClr val="black">
                    <a:lumMod val="75000"/>
                    <a:lumOff val="25000"/>
                  </a:prstClr>
                </a:solidFill>
                <a:latin typeface="Tahoma" pitchFamily="34" charset="0"/>
                <a:ea typeface="Tahoma" pitchFamily="34" charset="0"/>
                <a:cs typeface="Tahoma" pitchFamily="34" charset="0"/>
              </a:rPr>
              <a:t> </a:t>
            </a:r>
            <a:r>
              <a:rPr lang="th-TH" sz="1600" b="1" dirty="0" smtClean="0">
                <a:solidFill>
                  <a:prstClr val="black">
                    <a:lumMod val="75000"/>
                    <a:lumOff val="25000"/>
                  </a:prstClr>
                </a:solidFill>
                <a:latin typeface="Tahoma" pitchFamily="34" charset="0"/>
                <a:ea typeface="Tahoma" pitchFamily="34" charset="0"/>
                <a:cs typeface="Tahoma" pitchFamily="34" charset="0"/>
              </a:rPr>
              <a:t>ตัวชี้วัดที่มีการกำหนดค่าเป้าหมายไม่ชัดเจน </a:t>
            </a:r>
            <a:endParaRPr lang="th-TH" sz="1600" b="1" dirty="0">
              <a:solidFill>
                <a:prstClr val="black">
                  <a:lumMod val="75000"/>
                  <a:lumOff val="25000"/>
                </a:prstClr>
              </a:solidFill>
              <a:latin typeface="Tahoma" pitchFamily="34" charset="0"/>
              <a:ea typeface="Tahoma" pitchFamily="34" charset="0"/>
              <a:cs typeface="Tahoma" pitchFamily="34" charset="0"/>
            </a:endParaRPr>
          </a:p>
        </p:txBody>
      </p:sp>
      <p:graphicFrame>
        <p:nvGraphicFramePr>
          <p:cNvPr id="28" name="Table 27"/>
          <p:cNvGraphicFramePr>
            <a:graphicFrameLocks noGrp="1"/>
          </p:cNvGraphicFramePr>
          <p:nvPr>
            <p:extLst>
              <p:ext uri="{D42A27DB-BD31-4B8C-83A1-F6EECF244321}">
                <p14:modId xmlns:p14="http://schemas.microsoft.com/office/powerpoint/2010/main" val="1747058462"/>
              </p:ext>
            </p:extLst>
          </p:nvPr>
        </p:nvGraphicFramePr>
        <p:xfrm>
          <a:off x="503548" y="1351619"/>
          <a:ext cx="8267396" cy="4345085"/>
        </p:xfrm>
        <a:graphic>
          <a:graphicData uri="http://schemas.openxmlformats.org/drawingml/2006/table">
            <a:tbl>
              <a:tblPr firstRow="1"/>
              <a:tblGrid>
                <a:gridCol w="2066849">
                  <a:extLst>
                    <a:ext uri="{9D8B030D-6E8A-4147-A177-3AD203B41FA5}">
                      <a16:colId xmlns:a16="http://schemas.microsoft.com/office/drawing/2014/main" val="20000"/>
                    </a:ext>
                  </a:extLst>
                </a:gridCol>
                <a:gridCol w="2066849">
                  <a:extLst>
                    <a:ext uri="{9D8B030D-6E8A-4147-A177-3AD203B41FA5}">
                      <a16:colId xmlns:a16="http://schemas.microsoft.com/office/drawing/2014/main" val="20001"/>
                    </a:ext>
                  </a:extLst>
                </a:gridCol>
                <a:gridCol w="1609582">
                  <a:extLst>
                    <a:ext uri="{9D8B030D-6E8A-4147-A177-3AD203B41FA5}">
                      <a16:colId xmlns:a16="http://schemas.microsoft.com/office/drawing/2014/main" val="20002"/>
                    </a:ext>
                  </a:extLst>
                </a:gridCol>
                <a:gridCol w="2524116">
                  <a:extLst>
                    <a:ext uri="{9D8B030D-6E8A-4147-A177-3AD203B41FA5}">
                      <a16:colId xmlns:a16="http://schemas.microsoft.com/office/drawing/2014/main" val="20003"/>
                    </a:ext>
                  </a:extLst>
                </a:gridCol>
              </a:tblGrid>
              <a:tr h="312258">
                <a:tc>
                  <a:txBody>
                    <a:bodyPr/>
                    <a:lstStyle/>
                    <a:p>
                      <a:pPr lvl="0" algn="ctr"/>
                      <a:r>
                        <a:rPr lang="th-TH" sz="1100" b="1" dirty="0" smtClean="0">
                          <a:solidFill>
                            <a:schemeClr val="tx1"/>
                          </a:solidFill>
                          <a:latin typeface="Tahoma" pitchFamily="34" charset="0"/>
                          <a:ea typeface="Tahoma" pitchFamily="34" charset="0"/>
                          <a:cs typeface="Tahoma" pitchFamily="34" charset="0"/>
                        </a:rPr>
                        <a:t>ยุทธศาสตร์</a:t>
                      </a:r>
                      <a:endParaRPr lang="en-US" sz="11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lvl="0" algn="ctr"/>
                      <a:r>
                        <a:rPr lang="th-TH" sz="1100" b="1" dirty="0" smtClean="0">
                          <a:solidFill>
                            <a:schemeClr val="tx1"/>
                          </a:solidFill>
                          <a:latin typeface="Tahoma" pitchFamily="34" charset="0"/>
                          <a:ea typeface="Tahoma" pitchFamily="34" charset="0"/>
                          <a:cs typeface="Tahoma" pitchFamily="34" charset="0"/>
                        </a:rPr>
                        <a:t>เป้าหมาย</a:t>
                      </a:r>
                      <a:endParaRPr lang="en-US" sz="1100" b="1" dirty="0">
                        <a:solidFill>
                          <a:schemeClr val="tx1"/>
                        </a:solidFill>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lvl="0" algn="ctr"/>
                      <a:r>
                        <a:rPr lang="th-TH" sz="1100" b="1" dirty="0" smtClean="0">
                          <a:solidFill>
                            <a:schemeClr val="tx1"/>
                          </a:solidFill>
                          <a:latin typeface="Tahoma" pitchFamily="34" charset="0"/>
                          <a:ea typeface="Tahoma" pitchFamily="34" charset="0"/>
                          <a:cs typeface="Tahoma" pitchFamily="34" charset="0"/>
                        </a:rPr>
                        <a:t>ส่วนราชการ</a:t>
                      </a:r>
                      <a:endParaRPr lang="en-US" sz="1100" b="1" dirty="0">
                        <a:solidFill>
                          <a:schemeClr val="tx1"/>
                        </a:solidFill>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lvl="0" algn="ctr"/>
                      <a:r>
                        <a:rPr lang="th-TH" sz="1100" b="1" dirty="0" smtClean="0">
                          <a:solidFill>
                            <a:schemeClr val="tx1"/>
                          </a:solidFill>
                          <a:latin typeface="Tahoma" pitchFamily="34" charset="0"/>
                          <a:ea typeface="Tahoma" pitchFamily="34" charset="0"/>
                          <a:cs typeface="Tahoma" pitchFamily="34" charset="0"/>
                        </a:rPr>
                        <a:t>ตัวชี้วัด</a:t>
                      </a:r>
                      <a:endParaRPr lang="en-US" sz="1100" b="1" dirty="0">
                        <a:solidFill>
                          <a:schemeClr val="tx1"/>
                        </a:solidFill>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extLst>
                  <a:ext uri="{0D108BD9-81ED-4DB2-BD59-A6C34878D82A}">
                    <a16:rowId xmlns:a16="http://schemas.microsoft.com/office/drawing/2014/main" val="10000"/>
                  </a:ext>
                </a:extLst>
              </a:tr>
              <a:tr h="471961">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ยุทธศาสตร์ที่</a:t>
                      </a: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a:t>
                      </a:r>
                      <a:r>
                        <a:rPr lang="en-US"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1</a:t>
                      </a: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การเสริมสร้างและพัฒนาศักยภาพทุนมนุษย์</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เป้าหมายที่ </a:t>
                      </a: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1</a:t>
                      </a: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คนไทยส่วนใหญ่มีทัศนคติและพฤติกรรมตามบรรทัดฐานที่ดีของสังคม</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กระทรวงวัฒนธรรม</a:t>
                      </a: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en-US" sz="1100" b="1" dirty="0" smtClean="0">
                          <a:effectLst/>
                          <a:latin typeface="Tahoma" panose="020B0604030504040204" pitchFamily="34" charset="0"/>
                          <a:ea typeface="Tahoma" panose="020B0604030504040204" pitchFamily="34" charset="0"/>
                          <a:cs typeface="Tahoma" panose="020B0604030504040204" pitchFamily="34" charset="0"/>
                        </a:rPr>
                        <a:t>1.</a:t>
                      </a:r>
                      <a:r>
                        <a:rPr lang="th-TH" sz="1100" b="1" dirty="0" smtClean="0">
                          <a:effectLst/>
                          <a:latin typeface="Tahoma" panose="020B0604030504040204" pitchFamily="34" charset="0"/>
                          <a:ea typeface="Tahoma" panose="020B0604030504040204" pitchFamily="34" charset="0"/>
                          <a:cs typeface="Tahoma" panose="020B0604030504040204" pitchFamily="34" charset="0"/>
                        </a:rPr>
                        <a:t> ประชากรอายุ </a:t>
                      </a:r>
                      <a:r>
                        <a:rPr lang="en-US" sz="1100" b="1" dirty="0" smtClean="0">
                          <a:effectLst/>
                          <a:latin typeface="Tahoma" panose="020B0604030504040204" pitchFamily="34" charset="0"/>
                          <a:ea typeface="Tahoma" panose="020B0604030504040204" pitchFamily="34" charset="0"/>
                          <a:cs typeface="Tahoma" panose="020B0604030504040204" pitchFamily="34" charset="0"/>
                        </a:rPr>
                        <a:t>13</a:t>
                      </a:r>
                      <a:r>
                        <a:rPr lang="th-TH" sz="1100" b="1" dirty="0" smtClean="0">
                          <a:effectLst/>
                          <a:latin typeface="Tahoma" panose="020B0604030504040204" pitchFamily="34" charset="0"/>
                          <a:ea typeface="Tahoma" panose="020B0604030504040204" pitchFamily="34" charset="0"/>
                          <a:cs typeface="Tahoma" panose="020B0604030504040204" pitchFamily="34" charset="0"/>
                        </a:rPr>
                        <a:t> ปั ขึ้นไปมีกิจกรรมการปฏิบัติตนที่สะท้อนการมีคุณธรรมจริยธรรมเพิ่มขึ้น</a:t>
                      </a:r>
                      <a:endParaRPr lang="en-US" sz="1100" b="1" dirty="0" smtClean="0">
                        <a:solidFill>
                          <a:prstClr val="black"/>
                        </a:solidFill>
                        <a:latin typeface="Tahoma" pitchFamily="34" charset="0"/>
                        <a:ea typeface="Tahoma" pitchFamily="34" charset="0"/>
                        <a:cs typeface="Tahoma" pitchFamily="34" charset="0"/>
                      </a:endParaRPr>
                    </a:p>
                    <a:p>
                      <a:pPr marL="0" marR="0" indent="0" algn="thaiDist" defTabSz="914400" rtl="0" eaLnBrk="1" fontAlgn="auto" latinLnBrk="0" hangingPunct="1">
                        <a:lnSpc>
                          <a:spcPct val="100000"/>
                        </a:lnSpc>
                        <a:spcBef>
                          <a:spcPts val="0"/>
                        </a:spcBef>
                        <a:spcAft>
                          <a:spcPts val="0"/>
                        </a:spcAft>
                        <a:buClrTx/>
                        <a:buSzTx/>
                        <a:buFontTx/>
                        <a:buNone/>
                        <a:tabLst/>
                        <a:defRPr/>
                      </a:pP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205726">
                <a:tc>
                  <a:txBody>
                    <a:bodyPr/>
                    <a:lstStyle/>
                    <a:p>
                      <a:pPr algn="thaiDist">
                        <a:spcAft>
                          <a:spcPts val="0"/>
                        </a:spcAft>
                      </a:pPr>
                      <a:endParaRPr lang="en-US" sz="1100" b="1" dirty="0">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thaiDist">
                        <a:spcAft>
                          <a:spcPts val="0"/>
                        </a:spcAft>
                      </a:pPr>
                      <a:endParaRPr lang="en-US" sz="1100" b="1" dirty="0">
                        <a:effectLst/>
                        <a:latin typeface="Tahoma" pitchFamily="34" charset="0"/>
                        <a:ea typeface="Tahoma" pitchFamily="34" charset="0"/>
                        <a:cs typeface="Tahoma"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กระทรวงยุติธรรม</a:t>
                      </a:r>
                    </a:p>
                    <a:p>
                      <a:pPr algn="ctr">
                        <a:spcAft>
                          <a:spcPts val="0"/>
                        </a:spcAft>
                      </a:pPr>
                      <a:endParaRPr lang="en-US" sz="1100" b="1" dirty="0">
                        <a:effectLst/>
                        <a:latin typeface="Tahoma" pitchFamily="34" charset="0"/>
                        <a:ea typeface="Tahoma" pitchFamily="34" charset="0"/>
                        <a:cs typeface="Tahoma"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thaiDist">
                        <a:spcAft>
                          <a:spcPts val="0"/>
                        </a:spcAft>
                      </a:pPr>
                      <a:r>
                        <a:rPr lang="en-US" sz="1100" b="1" dirty="0" smtClean="0">
                          <a:effectLst/>
                          <a:latin typeface="Tahoma" pitchFamily="34" charset="0"/>
                          <a:ea typeface="Tahoma" pitchFamily="34" charset="0"/>
                          <a:cs typeface="Tahoma" pitchFamily="34" charset="0"/>
                        </a:rPr>
                        <a:t>2. </a:t>
                      </a:r>
                      <a:r>
                        <a:rPr lang="th-TH" sz="1100" b="1" dirty="0" smtClean="0">
                          <a:effectLst/>
                          <a:latin typeface="Tahoma" pitchFamily="34" charset="0"/>
                          <a:ea typeface="Tahoma" pitchFamily="34" charset="0"/>
                          <a:cs typeface="Tahoma" pitchFamily="34" charset="0"/>
                        </a:rPr>
                        <a:t>คดีอาญามีสัดส่วนลดลง</a:t>
                      </a:r>
                      <a:endParaRPr lang="en-US" sz="1100" b="1" dirty="0">
                        <a:effectLst/>
                        <a:latin typeface="Tahoma" pitchFamily="34" charset="0"/>
                        <a:ea typeface="Tahoma" pitchFamily="34" charset="0"/>
                        <a:cs typeface="Tahoma"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3175"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2"/>
                  </a:ext>
                </a:extLst>
              </a:tr>
              <a:tr h="1152467">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dirty="0" smtClean="0">
                          <a:effectLst/>
                          <a:latin typeface="Tahoma" pitchFamily="34" charset="0"/>
                          <a:ea typeface="Tahoma" pitchFamily="34" charset="0"/>
                          <a:cs typeface="Tahoma" pitchFamily="34" charset="0"/>
                        </a:rPr>
                        <a:t>ยุทธศาสตร์ที่</a:t>
                      </a:r>
                      <a:r>
                        <a:rPr lang="th-TH" sz="1100" b="1" baseline="0" dirty="0" smtClean="0">
                          <a:effectLst/>
                          <a:latin typeface="Tahoma" pitchFamily="34" charset="0"/>
                          <a:ea typeface="Tahoma" pitchFamily="34" charset="0"/>
                          <a:cs typeface="Tahoma" pitchFamily="34" charset="0"/>
                        </a:rPr>
                        <a:t> </a:t>
                      </a:r>
                      <a:r>
                        <a:rPr lang="en-US" sz="1100" b="1" baseline="0" dirty="0" smtClean="0">
                          <a:effectLst/>
                          <a:latin typeface="Tahoma" pitchFamily="34" charset="0"/>
                          <a:ea typeface="Tahoma" pitchFamily="34" charset="0"/>
                          <a:cs typeface="Tahoma" pitchFamily="34" charset="0"/>
                        </a:rPr>
                        <a:t>2</a:t>
                      </a:r>
                      <a:r>
                        <a:rPr lang="th-TH" sz="1100" b="1" baseline="0" dirty="0" smtClean="0">
                          <a:effectLst/>
                          <a:latin typeface="Tahoma" pitchFamily="34" charset="0"/>
                          <a:ea typeface="Tahoma" pitchFamily="34" charset="0"/>
                          <a:cs typeface="Tahoma" pitchFamily="34" charset="0"/>
                        </a:rPr>
                        <a:t> การสร้างความเป็นธรรมลดความเหลื่อมล้ำในสังคม</a:t>
                      </a:r>
                      <a:endParaRPr lang="en-US" sz="1100" b="1" dirty="0">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thaiDist">
                        <a:spcAft>
                          <a:spcPts val="0"/>
                        </a:spcAft>
                      </a:pPr>
                      <a:r>
                        <a:rPr lang="th-TH" sz="1100" b="1" dirty="0" smtClean="0">
                          <a:effectLst/>
                          <a:latin typeface="Tahoma" pitchFamily="34" charset="0"/>
                          <a:ea typeface="Tahoma" pitchFamily="34" charset="0"/>
                          <a:cs typeface="Tahoma" pitchFamily="34" charset="0"/>
                        </a:rPr>
                        <a:t>เป้าหมายที่ </a:t>
                      </a:r>
                      <a:r>
                        <a:rPr lang="en-US" sz="1100" b="1" dirty="0" smtClean="0">
                          <a:effectLst/>
                          <a:latin typeface="Tahoma" pitchFamily="34" charset="0"/>
                          <a:ea typeface="Tahoma" pitchFamily="34" charset="0"/>
                          <a:cs typeface="Tahoma" pitchFamily="34" charset="0"/>
                        </a:rPr>
                        <a:t>1</a:t>
                      </a:r>
                      <a:r>
                        <a:rPr lang="th-TH" sz="1100" b="1" baseline="0" dirty="0" smtClean="0">
                          <a:effectLst/>
                          <a:latin typeface="Tahoma" pitchFamily="34" charset="0"/>
                          <a:ea typeface="Tahoma" pitchFamily="34" charset="0"/>
                          <a:cs typeface="Tahoma" pitchFamily="34" charset="0"/>
                        </a:rPr>
                        <a:t> ลดปัญหาความเหลื่อมล้ำด้านรายได้ของกลุ่มคนที่มีฐานะทางเศรษฐกิจสังคม ที่แตกต่างกัน และแก้ไขปัญหาความยากจน</a:t>
                      </a:r>
                      <a:endParaRPr lang="en-US" sz="1100" b="1" dirty="0">
                        <a:effectLst/>
                        <a:latin typeface="Tahoma" pitchFamily="34" charset="0"/>
                        <a:ea typeface="Tahoma" pitchFamily="34" charset="0"/>
                        <a:cs typeface="Tahoma"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กระทรวงมหาดไทย</a:t>
                      </a: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สัดส่วนหนี้สินต่อรายได้ทั้งหมดของครัวเรือนที่ยากจนที่สุดลดลง</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3"/>
                  </a:ext>
                </a:extLst>
              </a:tr>
              <a:tr h="215898">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ยุทธศาสตร์ที่</a:t>
                      </a: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a:t>
                      </a:r>
                      <a:r>
                        <a:rPr lang="en-US"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5</a:t>
                      </a: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การเสริมสร้างความมั่นคงแห่งชาติเพื่อการพัฒนาประเทศสู่ความมั่งคั่งและยั่งยืน</a:t>
                      </a:r>
                      <a:endParaRPr lang="en-US" sz="1100" b="1" dirty="0">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thaiDist">
                        <a:spcAft>
                          <a:spcPts val="0"/>
                        </a:spcAft>
                      </a:pPr>
                      <a:r>
                        <a:rPr lang="th-TH" sz="1100" b="1" dirty="0" smtClean="0">
                          <a:effectLst/>
                          <a:latin typeface="Tahoma" pitchFamily="34" charset="0"/>
                          <a:ea typeface="Tahoma" pitchFamily="34" charset="0"/>
                          <a:cs typeface="Tahoma" pitchFamily="34" charset="0"/>
                        </a:rPr>
                        <a:t>เป้าหมายที่ </a:t>
                      </a:r>
                      <a:r>
                        <a:rPr lang="en-US" sz="1100" b="1" dirty="0" smtClean="0">
                          <a:effectLst/>
                          <a:latin typeface="Tahoma" pitchFamily="34" charset="0"/>
                          <a:ea typeface="Tahoma" pitchFamily="34" charset="0"/>
                          <a:cs typeface="Tahoma" pitchFamily="34" charset="0"/>
                        </a:rPr>
                        <a:t>4</a:t>
                      </a:r>
                      <a:r>
                        <a:rPr lang="th-TH" sz="1100" b="1" dirty="0" smtClean="0">
                          <a:effectLst/>
                          <a:latin typeface="Tahoma" pitchFamily="34" charset="0"/>
                          <a:ea typeface="Tahoma" pitchFamily="34" charset="0"/>
                          <a:cs typeface="Tahoma" pitchFamily="34" charset="0"/>
                        </a:rPr>
                        <a:t> ประเทศไทยมีความสัมพันธ์และความร่วมมือด้านความมั่นคงในกลุ่มประเทศสมาชิกอาเซียน</a:t>
                      </a:r>
                      <a:r>
                        <a:rPr lang="th-TH" sz="1100" b="1" baseline="0" dirty="0" smtClean="0">
                          <a:effectLst/>
                          <a:latin typeface="Tahoma" pitchFamily="34" charset="0"/>
                          <a:ea typeface="Tahoma" pitchFamily="34" charset="0"/>
                          <a:cs typeface="Tahoma" pitchFamily="34" charset="0"/>
                        </a:rPr>
                        <a:t> มิตรประเทศ และนานาประเทศในการป้องกันภัยคุกคามในรูปแบบต่างๆ ควบคุมไปกับการรักษาประโยชน์ของชาติ</a:t>
                      </a:r>
                      <a:endParaRPr lang="en-US" sz="1100" b="1" dirty="0">
                        <a:effectLst/>
                        <a:latin typeface="Tahoma" pitchFamily="34" charset="0"/>
                        <a:ea typeface="Tahoma" pitchFamily="34" charset="0"/>
                        <a:cs typeface="Tahoma" pitchFamily="34" charset="0"/>
                      </a:endParaRP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กระทรวงมหาดไทย</a:t>
                      </a: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จำนวนคดีที่เกี่ยวข้องกับยาเสพติดลดลง</a:t>
                      </a:r>
                    </a:p>
                  </a:txBody>
                  <a:tcPr>
                    <a:lnL w="3175" cap="flat" cmpd="sng" algn="ctr">
                      <a:noFill/>
                      <a:prstDash val="solid"/>
                      <a:round/>
                      <a:headEnd type="none" w="med" len="med"/>
                      <a:tailEnd type="none" w="med" len="med"/>
                    </a:lnL>
                    <a:lnR w="31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3175" cap="flat" cmpd="sng" algn="ctr">
                      <a:no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4"/>
                  </a:ext>
                </a:extLst>
              </a:tr>
              <a:tr h="215898">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endParaRPr lang="en-US" sz="1100" b="1" dirty="0">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thaiDist">
                        <a:spcAft>
                          <a:spcPts val="0"/>
                        </a:spcAft>
                      </a:pPr>
                      <a:endParaRPr lang="en-US" sz="1100" b="1" dirty="0">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thaiDist" defTabSz="914400" rtl="0" eaLnBrk="1" fontAlgn="auto" latinLnBrk="0" hangingPunct="1">
                        <a:lnSpc>
                          <a:spcPct val="100000"/>
                        </a:lnSpc>
                        <a:spcBef>
                          <a:spcPts val="0"/>
                        </a:spcBef>
                        <a:spcAft>
                          <a:spcPts val="0"/>
                        </a:spcAft>
                        <a:buClrTx/>
                        <a:buSzTx/>
                        <a:buFontTx/>
                        <a:buNone/>
                        <a:tabLst/>
                        <a:defRPr/>
                      </a:pP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5"/>
                  </a:ext>
                </a:extLst>
              </a:tr>
            </a:tbl>
          </a:graphicData>
        </a:graphic>
      </p:graphicFrame>
      <p:sp>
        <p:nvSpPr>
          <p:cNvPr id="8" name="TextBox 7"/>
          <p:cNvSpPr txBox="1"/>
          <p:nvPr/>
        </p:nvSpPr>
        <p:spPr>
          <a:xfrm>
            <a:off x="179512" y="0"/>
            <a:ext cx="9073008" cy="646331"/>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7. </a:t>
            </a:r>
            <a:r>
              <a:rPr lang="th-TH" sz="1800" b="1" dirty="0" smtClean="0">
                <a:solidFill>
                  <a:prstClr val="black"/>
                </a:solidFill>
                <a:latin typeface="Tahoma" pitchFamily="34" charset="0"/>
                <a:cs typeface="Tahoma" pitchFamily="34" charset="0"/>
              </a:rPr>
              <a:t>ปัญหาของการบูร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a:t>
            </a:r>
            <a:br>
              <a:rPr lang="th-TH" sz="1800" b="1" dirty="0" smtClean="0">
                <a:solidFill>
                  <a:prstClr val="black"/>
                </a:solidFill>
                <a:latin typeface="Tahoma" pitchFamily="34" charset="0"/>
                <a:cs typeface="Tahoma" pitchFamily="34" charset="0"/>
              </a:rPr>
            </a:br>
            <a:r>
              <a:rPr lang="th-TH" sz="1800" b="1" dirty="0" smtClean="0">
                <a:solidFill>
                  <a:prstClr val="black"/>
                </a:solidFill>
                <a:latin typeface="Tahoma" pitchFamily="34" charset="0"/>
                <a:cs typeface="Tahoma" pitchFamily="34" charset="0"/>
              </a:rPr>
              <a:t>และแผนฯ </a:t>
            </a:r>
            <a:r>
              <a:rPr lang="en-US" sz="1800" b="1" dirty="0" smtClean="0">
                <a:solidFill>
                  <a:prstClr val="black"/>
                </a:solidFill>
                <a:latin typeface="Tahoma" pitchFamily="34" charset="0"/>
                <a:cs typeface="Tahoma" pitchFamily="34" charset="0"/>
              </a:rPr>
              <a:t>12 </a:t>
            </a:r>
            <a:r>
              <a:rPr lang="th-TH" sz="1800" b="1" dirty="0" smtClean="0">
                <a:solidFill>
                  <a:prstClr val="black"/>
                </a:solidFill>
                <a:latin typeface="Tahoma" pitchFamily="34" charset="0"/>
                <a:cs typeface="Tahoma" pitchFamily="34" charset="0"/>
              </a:rPr>
              <a:t>(ต่อ)</a:t>
            </a:r>
            <a:endParaRPr lang="en-US" altLang="th-TH" sz="1800" b="1" dirty="0">
              <a:solidFill>
                <a:srgbClr val="000000"/>
              </a:solidFill>
              <a:latin typeface="Tahoma" pitchFamily="34" charset="0"/>
              <a:cs typeface="Tahoma" pitchFamily="34" charset="0"/>
            </a:endParaRPr>
          </a:p>
        </p:txBody>
      </p:sp>
    </p:spTree>
    <p:extLst>
      <p:ext uri="{BB962C8B-B14F-4D97-AF65-F5344CB8AC3E}">
        <p14:creationId xmlns:p14="http://schemas.microsoft.com/office/powerpoint/2010/main" val="31885414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lide Number Placeholder 3"/>
          <p:cNvSpPr>
            <a:spLocks noGrp="1"/>
          </p:cNvSpPr>
          <p:nvPr>
            <p:ph type="sldNum" sz="quarter" idx="12"/>
          </p:nvPr>
        </p:nvSpPr>
        <p:spPr>
          <a:xfrm>
            <a:off x="6979796" y="6484868"/>
            <a:ext cx="2133600" cy="365125"/>
          </a:xfrm>
        </p:spPr>
        <p:txBody>
          <a:bodyPr/>
          <a:lstStyle/>
          <a:p>
            <a:r>
              <a:rPr lang="en-US" sz="1200" dirty="0" smtClean="0"/>
              <a:t>33</a:t>
            </a:r>
            <a:endParaRPr lang="th-TH" sz="1200" dirty="0"/>
          </a:p>
        </p:txBody>
      </p:sp>
      <p:cxnSp>
        <p:nvCxnSpPr>
          <p:cNvPr id="2" name="Straight Connector 1"/>
          <p:cNvCxnSpPr/>
          <p:nvPr/>
        </p:nvCxnSpPr>
        <p:spPr>
          <a:xfrm>
            <a:off x="0" y="764704"/>
            <a:ext cx="9144000" cy="0"/>
          </a:xfrm>
          <a:prstGeom prst="line">
            <a:avLst/>
          </a:prstGeom>
          <a:ln>
            <a:solidFill>
              <a:schemeClr val="accent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0" name="Rectangle 3"/>
          <p:cNvSpPr>
            <a:spLocks noChangeArrowheads="1"/>
          </p:cNvSpPr>
          <p:nvPr/>
        </p:nvSpPr>
        <p:spPr bwMode="auto">
          <a:xfrm>
            <a:off x="23292" y="904175"/>
            <a:ext cx="868363" cy="307975"/>
          </a:xfrm>
          <a:prstGeom prst="rect">
            <a:avLst/>
          </a:prstGeom>
          <a:solidFill>
            <a:schemeClr val="tx1">
              <a:lumMod val="65000"/>
              <a:lumOff val="35000"/>
            </a:schemeClr>
          </a:solidFill>
          <a:ln>
            <a:noFill/>
          </a:ln>
          <a:extLst/>
        </p:spPr>
        <p:txBody>
          <a:bodyPr>
            <a:spAutoFit/>
          </a:bodyPr>
          <a:lstStyle/>
          <a:p>
            <a:r>
              <a:rPr lang="th-TH" altLang="th-TH" sz="1400" b="1" dirty="0">
                <a:solidFill>
                  <a:prstClr val="white"/>
                </a:solidFill>
                <a:latin typeface="Tahoma" pitchFamily="34" charset="0"/>
                <a:cs typeface="Tahoma" pitchFamily="34" charset="0"/>
              </a:rPr>
              <a:t>ตัวอย่าง</a:t>
            </a:r>
            <a:endParaRPr lang="th-TH" altLang="th-TH" sz="1400" dirty="0">
              <a:solidFill>
                <a:prstClr val="white"/>
              </a:solidFill>
              <a:latin typeface="Tahoma" pitchFamily="34" charset="0"/>
              <a:cs typeface="Tahoma" pitchFamily="34" charset="0"/>
            </a:endParaRPr>
          </a:p>
        </p:txBody>
      </p:sp>
      <p:sp>
        <p:nvSpPr>
          <p:cNvPr id="12" name="TextBox 11"/>
          <p:cNvSpPr txBox="1"/>
          <p:nvPr/>
        </p:nvSpPr>
        <p:spPr>
          <a:xfrm>
            <a:off x="981570" y="919762"/>
            <a:ext cx="8130834" cy="584775"/>
          </a:xfrm>
          <a:prstGeom prst="rect">
            <a:avLst/>
          </a:prstGeom>
          <a:noFill/>
        </p:spPr>
        <p:txBody>
          <a:bodyPr wrap="square" rtlCol="0">
            <a:spAutoFit/>
          </a:bodyPr>
          <a:lstStyle/>
          <a:p>
            <a:r>
              <a:rPr lang="en-US" sz="1600" b="1" dirty="0" smtClean="0">
                <a:solidFill>
                  <a:prstClr val="black">
                    <a:lumMod val="75000"/>
                    <a:lumOff val="25000"/>
                  </a:prstClr>
                </a:solidFill>
                <a:latin typeface="Tahoma" pitchFamily="34" charset="0"/>
                <a:ea typeface="Tahoma" pitchFamily="34" charset="0"/>
                <a:cs typeface="Tahoma" pitchFamily="34" charset="0"/>
              </a:rPr>
              <a:t>   </a:t>
            </a:r>
            <a:r>
              <a:rPr lang="th-TH" sz="1600" b="1" dirty="0" smtClean="0">
                <a:solidFill>
                  <a:prstClr val="black">
                    <a:lumMod val="75000"/>
                    <a:lumOff val="25000"/>
                  </a:prstClr>
                </a:solidFill>
                <a:latin typeface="Tahoma" pitchFamily="34" charset="0"/>
                <a:ea typeface="Tahoma" pitchFamily="34" charset="0"/>
                <a:cs typeface="Tahoma" pitchFamily="34" charset="0"/>
              </a:rPr>
              <a:t>ตัวชี้วัดที่มีการกำหนดค่าเป้าหมายไว้เฉพาะปีสุดท้ายของแผนฯ </a:t>
            </a:r>
            <a:r>
              <a:rPr lang="en-US" sz="1600" b="1" dirty="0" smtClean="0">
                <a:solidFill>
                  <a:prstClr val="black">
                    <a:lumMod val="75000"/>
                    <a:lumOff val="25000"/>
                  </a:prstClr>
                </a:solidFill>
                <a:latin typeface="Tahoma" pitchFamily="34" charset="0"/>
                <a:ea typeface="Tahoma" pitchFamily="34" charset="0"/>
                <a:cs typeface="Tahoma" pitchFamily="34" charset="0"/>
              </a:rPr>
              <a:t>12</a:t>
            </a:r>
            <a:r>
              <a:rPr lang="th-TH" sz="1600" b="1" dirty="0" smtClean="0">
                <a:solidFill>
                  <a:prstClr val="black">
                    <a:lumMod val="75000"/>
                    <a:lumOff val="25000"/>
                  </a:prstClr>
                </a:solidFill>
                <a:latin typeface="Tahoma" pitchFamily="34" charset="0"/>
                <a:ea typeface="Tahoma" pitchFamily="34" charset="0"/>
                <a:cs typeface="Tahoma" pitchFamily="34" charset="0"/>
              </a:rPr>
              <a:t> (พ.ศ. </a:t>
            </a:r>
            <a:r>
              <a:rPr lang="en-US" sz="1600" b="1" dirty="0" smtClean="0">
                <a:solidFill>
                  <a:prstClr val="black">
                    <a:lumMod val="75000"/>
                    <a:lumOff val="25000"/>
                  </a:prstClr>
                </a:solidFill>
                <a:latin typeface="Tahoma" pitchFamily="34" charset="0"/>
                <a:ea typeface="Tahoma" pitchFamily="34" charset="0"/>
                <a:cs typeface="Tahoma" pitchFamily="34" charset="0"/>
              </a:rPr>
              <a:t>2564</a:t>
            </a:r>
            <a:r>
              <a:rPr lang="th-TH" sz="1600" b="1" dirty="0" smtClean="0">
                <a:solidFill>
                  <a:prstClr val="black">
                    <a:lumMod val="75000"/>
                    <a:lumOff val="25000"/>
                  </a:prstClr>
                </a:solidFill>
                <a:latin typeface="Tahoma" pitchFamily="34" charset="0"/>
                <a:ea typeface="Tahoma" pitchFamily="34" charset="0"/>
                <a:cs typeface="Tahoma" pitchFamily="34" charset="0"/>
              </a:rPr>
              <a:t>)</a:t>
            </a:r>
            <a:br>
              <a:rPr lang="th-TH" sz="1600" b="1" dirty="0" smtClean="0">
                <a:solidFill>
                  <a:prstClr val="black">
                    <a:lumMod val="75000"/>
                    <a:lumOff val="25000"/>
                  </a:prstClr>
                </a:solidFill>
                <a:latin typeface="Tahoma" pitchFamily="34" charset="0"/>
                <a:ea typeface="Tahoma" pitchFamily="34" charset="0"/>
                <a:cs typeface="Tahoma" pitchFamily="34" charset="0"/>
              </a:rPr>
            </a:br>
            <a:r>
              <a:rPr lang="th-TH" sz="1600" b="1" dirty="0" smtClean="0">
                <a:solidFill>
                  <a:prstClr val="black">
                    <a:lumMod val="75000"/>
                    <a:lumOff val="25000"/>
                  </a:prstClr>
                </a:solidFill>
                <a:latin typeface="Tahoma" pitchFamily="34" charset="0"/>
                <a:ea typeface="Tahoma" pitchFamily="34" charset="0"/>
                <a:cs typeface="Tahoma" pitchFamily="34" charset="0"/>
              </a:rPr>
              <a:t>   โดยไม่มีการทอนเป้าหมายไว้เป็นรายปี</a:t>
            </a:r>
            <a:endParaRPr lang="th-TH" sz="1600" b="1" dirty="0">
              <a:solidFill>
                <a:prstClr val="black">
                  <a:lumMod val="75000"/>
                  <a:lumOff val="25000"/>
                </a:prstClr>
              </a:solidFill>
              <a:latin typeface="Tahoma" pitchFamily="34" charset="0"/>
              <a:ea typeface="Tahoma" pitchFamily="34" charset="0"/>
              <a:cs typeface="Tahoma" pitchFamily="34" charset="0"/>
            </a:endParaRPr>
          </a:p>
        </p:txBody>
      </p:sp>
      <p:graphicFrame>
        <p:nvGraphicFramePr>
          <p:cNvPr id="14" name="Table 13"/>
          <p:cNvGraphicFramePr>
            <a:graphicFrameLocks noGrp="1"/>
          </p:cNvGraphicFramePr>
          <p:nvPr>
            <p:extLst>
              <p:ext uri="{D42A27DB-BD31-4B8C-83A1-F6EECF244321}">
                <p14:modId xmlns:p14="http://schemas.microsoft.com/office/powerpoint/2010/main" val="429424575"/>
              </p:ext>
            </p:extLst>
          </p:nvPr>
        </p:nvGraphicFramePr>
        <p:xfrm>
          <a:off x="190972" y="1695624"/>
          <a:ext cx="8362996" cy="2813496"/>
        </p:xfrm>
        <a:graphic>
          <a:graphicData uri="http://schemas.openxmlformats.org/drawingml/2006/table">
            <a:tbl>
              <a:tblPr firstRow="1"/>
              <a:tblGrid>
                <a:gridCol w="1822012">
                  <a:extLst>
                    <a:ext uri="{9D8B030D-6E8A-4147-A177-3AD203B41FA5}">
                      <a16:colId xmlns:a16="http://schemas.microsoft.com/office/drawing/2014/main" val="20000"/>
                    </a:ext>
                  </a:extLst>
                </a:gridCol>
                <a:gridCol w="1073169">
                  <a:extLst>
                    <a:ext uri="{9D8B030D-6E8A-4147-A177-3AD203B41FA5}">
                      <a16:colId xmlns:a16="http://schemas.microsoft.com/office/drawing/2014/main" val="20001"/>
                    </a:ext>
                  </a:extLst>
                </a:gridCol>
                <a:gridCol w="1073169">
                  <a:extLst>
                    <a:ext uri="{9D8B030D-6E8A-4147-A177-3AD203B41FA5}">
                      <a16:colId xmlns:a16="http://schemas.microsoft.com/office/drawing/2014/main" val="20002"/>
                    </a:ext>
                  </a:extLst>
                </a:gridCol>
                <a:gridCol w="1073169">
                  <a:extLst>
                    <a:ext uri="{9D8B030D-6E8A-4147-A177-3AD203B41FA5}">
                      <a16:colId xmlns:a16="http://schemas.microsoft.com/office/drawing/2014/main" val="20003"/>
                    </a:ext>
                  </a:extLst>
                </a:gridCol>
                <a:gridCol w="1073169">
                  <a:extLst>
                    <a:ext uri="{9D8B030D-6E8A-4147-A177-3AD203B41FA5}">
                      <a16:colId xmlns:a16="http://schemas.microsoft.com/office/drawing/2014/main" val="20004"/>
                    </a:ext>
                  </a:extLst>
                </a:gridCol>
                <a:gridCol w="1073169">
                  <a:extLst>
                    <a:ext uri="{9D8B030D-6E8A-4147-A177-3AD203B41FA5}">
                      <a16:colId xmlns:a16="http://schemas.microsoft.com/office/drawing/2014/main" val="20005"/>
                    </a:ext>
                  </a:extLst>
                </a:gridCol>
                <a:gridCol w="1175139">
                  <a:extLst>
                    <a:ext uri="{9D8B030D-6E8A-4147-A177-3AD203B41FA5}">
                      <a16:colId xmlns:a16="http://schemas.microsoft.com/office/drawing/2014/main" val="20006"/>
                    </a:ext>
                  </a:extLst>
                </a:gridCol>
              </a:tblGrid>
              <a:tr h="393240">
                <a:tc>
                  <a:txBody>
                    <a:bodyPr/>
                    <a:lstStyle/>
                    <a:p>
                      <a:pPr lvl="0" algn="ctr"/>
                      <a:r>
                        <a:rPr lang="th-TH" sz="1100" b="1" dirty="0" smtClean="0">
                          <a:solidFill>
                            <a:schemeClr val="tx1"/>
                          </a:solidFill>
                          <a:latin typeface="Tahoma" pitchFamily="34" charset="0"/>
                          <a:ea typeface="Tahoma" pitchFamily="34" charset="0"/>
                          <a:cs typeface="Tahoma" pitchFamily="34" charset="0"/>
                        </a:rPr>
                        <a:t>ตัวชี้วัด</a:t>
                      </a:r>
                      <a:endParaRPr lang="en-US" sz="1100" b="1" dirty="0">
                        <a:solidFill>
                          <a:schemeClr val="tx1"/>
                        </a:solidFill>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50000"/>
                      </a:schemeClr>
                    </a:solidFill>
                  </a:tcPr>
                </a:tc>
                <a:tc>
                  <a:txBody>
                    <a:bodyPr/>
                    <a:lstStyle/>
                    <a:p>
                      <a:pPr algn="ctr">
                        <a:spcAft>
                          <a:spcPts val="0"/>
                        </a:spcAft>
                      </a:pPr>
                      <a:r>
                        <a:rPr lang="th-TH" sz="1100" b="1" dirty="0" smtClean="0">
                          <a:solidFill>
                            <a:schemeClr val="bg1"/>
                          </a:solidFill>
                          <a:effectLst/>
                          <a:latin typeface="Tahoma" pitchFamily="34" charset="0"/>
                          <a:ea typeface="Tahoma" pitchFamily="34" charset="0"/>
                          <a:cs typeface="Tahoma" pitchFamily="34" charset="0"/>
                        </a:rPr>
                        <a:t>ปี </a:t>
                      </a:r>
                      <a:r>
                        <a:rPr lang="en-US" sz="1100" b="1" dirty="0" smtClean="0">
                          <a:solidFill>
                            <a:schemeClr val="bg1"/>
                          </a:solidFill>
                          <a:effectLst/>
                          <a:latin typeface="Tahoma" pitchFamily="34" charset="0"/>
                          <a:ea typeface="Tahoma" pitchFamily="34" charset="0"/>
                          <a:cs typeface="Tahoma" pitchFamily="34" charset="0"/>
                        </a:rPr>
                        <a:t>2559</a:t>
                      </a: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65000"/>
                      </a:schemeClr>
                    </a:solidFill>
                  </a:tcPr>
                </a:tc>
                <a:tc>
                  <a:txBody>
                    <a:bodyPr/>
                    <a:lstStyle/>
                    <a:p>
                      <a:pPr algn="ctr">
                        <a:spcAft>
                          <a:spcPts val="0"/>
                        </a:spcAft>
                      </a:pPr>
                      <a:r>
                        <a:rPr lang="th-TH" sz="1100" b="1" dirty="0" smtClean="0">
                          <a:solidFill>
                            <a:schemeClr val="bg1"/>
                          </a:solidFill>
                          <a:effectLst/>
                          <a:latin typeface="Tahoma" pitchFamily="34" charset="0"/>
                          <a:ea typeface="Tahoma" pitchFamily="34" charset="0"/>
                          <a:cs typeface="Tahoma" pitchFamily="34" charset="0"/>
                        </a:rPr>
                        <a:t> ปี </a:t>
                      </a:r>
                      <a:r>
                        <a:rPr lang="en-US" sz="1100" b="1" dirty="0" smtClean="0">
                          <a:solidFill>
                            <a:schemeClr val="bg1"/>
                          </a:solidFill>
                          <a:effectLst/>
                          <a:latin typeface="Tahoma" pitchFamily="34" charset="0"/>
                          <a:ea typeface="Tahoma" pitchFamily="34" charset="0"/>
                          <a:cs typeface="Tahoma" pitchFamily="34" charset="0"/>
                        </a:rPr>
                        <a:t>2560</a:t>
                      </a: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lumMod val="75000"/>
                        <a:lumOff val="25000"/>
                      </a:schemeClr>
                    </a:solidFill>
                  </a:tcPr>
                </a:tc>
                <a:tc>
                  <a:txBody>
                    <a:bodyPr/>
                    <a:lstStyle/>
                    <a:p>
                      <a:pPr algn="ctr">
                        <a:spcAft>
                          <a:spcPts val="0"/>
                        </a:spcAft>
                      </a:pPr>
                      <a:r>
                        <a:rPr lang="th-TH" sz="1100" b="1" dirty="0" smtClean="0">
                          <a:solidFill>
                            <a:schemeClr val="bg1"/>
                          </a:solidFill>
                          <a:effectLst/>
                          <a:latin typeface="Tahoma" pitchFamily="34" charset="0"/>
                          <a:ea typeface="Tahoma" pitchFamily="34" charset="0"/>
                          <a:cs typeface="Tahoma" pitchFamily="34" charset="0"/>
                        </a:rPr>
                        <a:t>ปี </a:t>
                      </a:r>
                      <a:r>
                        <a:rPr lang="en-US" sz="1100" b="1" dirty="0" smtClean="0">
                          <a:solidFill>
                            <a:schemeClr val="bg1"/>
                          </a:solidFill>
                          <a:effectLst/>
                          <a:latin typeface="Tahoma" pitchFamily="34" charset="0"/>
                          <a:ea typeface="Tahoma" pitchFamily="34" charset="0"/>
                          <a:cs typeface="Tahoma" pitchFamily="34" charset="0"/>
                        </a:rPr>
                        <a:t>2561</a:t>
                      </a: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bg1"/>
                          </a:solidFill>
                          <a:effectLst/>
                          <a:latin typeface="Tahoma" pitchFamily="34" charset="0"/>
                          <a:ea typeface="Tahoma" pitchFamily="34" charset="0"/>
                          <a:cs typeface="Tahoma" pitchFamily="34" charset="0"/>
                        </a:rPr>
                        <a:t>ปี </a:t>
                      </a:r>
                      <a:r>
                        <a:rPr lang="en-US" sz="1100" b="1" dirty="0" smtClean="0">
                          <a:solidFill>
                            <a:schemeClr val="bg1"/>
                          </a:solidFill>
                          <a:effectLst/>
                          <a:latin typeface="Tahoma" pitchFamily="34" charset="0"/>
                          <a:ea typeface="Tahoma" pitchFamily="34" charset="0"/>
                          <a:cs typeface="Tahoma" pitchFamily="34" charset="0"/>
                        </a:rPr>
                        <a:t>2562</a:t>
                      </a:r>
                    </a:p>
                    <a:p>
                      <a:pPr algn="ctr">
                        <a:spcAft>
                          <a:spcPts val="0"/>
                        </a:spcAft>
                      </a:pP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bg1"/>
                          </a:solidFill>
                          <a:effectLst/>
                          <a:latin typeface="Tahoma" pitchFamily="34" charset="0"/>
                          <a:ea typeface="Tahoma" pitchFamily="34" charset="0"/>
                          <a:cs typeface="Tahoma" pitchFamily="34" charset="0"/>
                        </a:rPr>
                        <a:t>ปี </a:t>
                      </a:r>
                      <a:r>
                        <a:rPr lang="en-US" sz="1100" b="1" dirty="0" smtClean="0">
                          <a:solidFill>
                            <a:schemeClr val="bg1"/>
                          </a:solidFill>
                          <a:effectLst/>
                          <a:latin typeface="Tahoma" pitchFamily="34" charset="0"/>
                          <a:ea typeface="Tahoma" pitchFamily="34" charset="0"/>
                          <a:cs typeface="Tahoma" pitchFamily="34" charset="0"/>
                        </a:rPr>
                        <a:t>2563</a:t>
                      </a:r>
                    </a:p>
                    <a:p>
                      <a:pPr algn="ctr">
                        <a:spcAft>
                          <a:spcPts val="0"/>
                        </a:spcAft>
                      </a:pP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h-TH" sz="1100" b="1" dirty="0" smtClean="0">
                          <a:solidFill>
                            <a:schemeClr val="bg1"/>
                          </a:solidFill>
                          <a:effectLst/>
                          <a:latin typeface="Tahoma" pitchFamily="34" charset="0"/>
                          <a:ea typeface="Tahoma" pitchFamily="34" charset="0"/>
                          <a:cs typeface="Tahoma" pitchFamily="34" charset="0"/>
                        </a:rPr>
                        <a:t>ปี </a:t>
                      </a:r>
                      <a:r>
                        <a:rPr lang="en-US" sz="1100" b="1" dirty="0" smtClean="0">
                          <a:solidFill>
                            <a:schemeClr val="bg1"/>
                          </a:solidFill>
                          <a:effectLst/>
                          <a:latin typeface="Tahoma" pitchFamily="34" charset="0"/>
                          <a:ea typeface="Tahoma" pitchFamily="34" charset="0"/>
                          <a:cs typeface="Tahoma" pitchFamily="34" charset="0"/>
                        </a:rPr>
                        <a:t>2564</a:t>
                      </a:r>
                    </a:p>
                    <a:p>
                      <a:pPr algn="ctr">
                        <a:spcAft>
                          <a:spcPts val="0"/>
                        </a:spcAft>
                      </a:pPr>
                      <a:endParaRPr lang="en-US" sz="1100" b="1" dirty="0">
                        <a:solidFill>
                          <a:schemeClr val="bg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tx1"/>
                    </a:solidFill>
                  </a:tcPr>
                </a:tc>
                <a:extLst>
                  <a:ext uri="{0D108BD9-81ED-4DB2-BD59-A6C34878D82A}">
                    <a16:rowId xmlns:a16="http://schemas.microsoft.com/office/drawing/2014/main" val="10000"/>
                  </a:ext>
                </a:extLst>
              </a:tr>
              <a:tr h="802600">
                <a:tc>
                  <a:txBody>
                    <a:bodyPr/>
                    <a:lstStyle/>
                    <a:p>
                      <a:pPr marL="180975" marR="0" indent="-180975" algn="thaiDist" defTabSz="914400" rtl="0" eaLnBrk="1" fontAlgn="auto" latinLnBrk="0" hangingPunct="1">
                        <a:lnSpc>
                          <a:spcPct val="100000"/>
                        </a:lnSpc>
                        <a:spcBef>
                          <a:spcPts val="0"/>
                        </a:spcBef>
                        <a:spcAft>
                          <a:spcPts val="0"/>
                        </a:spcAft>
                        <a:buClrTx/>
                        <a:buSzTx/>
                        <a:buFontTx/>
                        <a:buNone/>
                        <a:tabLst/>
                        <a:defRPr/>
                      </a:pPr>
                      <a:r>
                        <a:rPr lang="en-US" sz="1100" b="1" dirty="0" smtClean="0">
                          <a:effectLst/>
                          <a:latin typeface="Tahoma" panose="020B0604030504040204" pitchFamily="34" charset="0"/>
                          <a:ea typeface="Tahoma" panose="020B0604030504040204" pitchFamily="34" charset="0"/>
                          <a:cs typeface="Tahoma" panose="020B0604030504040204" pitchFamily="34" charset="0"/>
                        </a:rPr>
                        <a:t>1.</a:t>
                      </a:r>
                      <a:r>
                        <a:rPr lang="th-TH" sz="1100" b="1" dirty="0" smtClean="0">
                          <a:effectLst/>
                          <a:latin typeface="Tahoma" panose="020B0604030504040204" pitchFamily="34" charset="0"/>
                          <a:ea typeface="Tahoma" panose="020B0604030504040204" pitchFamily="34" charset="0"/>
                          <a:cs typeface="Tahoma" panose="020B0604030504040204" pitchFamily="34" charset="0"/>
                        </a:rPr>
                        <a:t> </a:t>
                      </a:r>
                      <a:r>
                        <a:rPr lang="th-TH" sz="1100" b="1" dirty="0" smtClean="0">
                          <a:solidFill>
                            <a:prstClr val="black"/>
                          </a:solidFill>
                          <a:latin typeface="Tahoma" pitchFamily="34" charset="0"/>
                          <a:ea typeface="Tahoma" pitchFamily="34" charset="0"/>
                          <a:cs typeface="Tahoma" pitchFamily="34" charset="0"/>
                        </a:rPr>
                        <a:t>พื้นที่ทำเกษตรกรรมยั่งยืนเพิ่มขึ้นเป็น </a:t>
                      </a:r>
                      <a:r>
                        <a:rPr lang="en-US" sz="1100" b="1" dirty="0" smtClean="0">
                          <a:solidFill>
                            <a:prstClr val="black"/>
                          </a:solidFill>
                          <a:latin typeface="Tahoma" pitchFamily="34" charset="0"/>
                          <a:ea typeface="Tahoma" pitchFamily="34" charset="0"/>
                          <a:cs typeface="Tahoma" pitchFamily="34" charset="0"/>
                        </a:rPr>
                        <a:t>5,000,000</a:t>
                      </a:r>
                      <a:r>
                        <a:rPr lang="th-TH" sz="1100" b="1" dirty="0" smtClean="0">
                          <a:solidFill>
                            <a:prstClr val="black"/>
                          </a:solidFill>
                          <a:latin typeface="Tahoma" pitchFamily="34" charset="0"/>
                          <a:ea typeface="Tahoma" pitchFamily="34" charset="0"/>
                          <a:cs typeface="Tahoma" pitchFamily="34" charset="0"/>
                        </a:rPr>
                        <a:t> ไร่ในปี </a:t>
                      </a:r>
                      <a:r>
                        <a:rPr lang="en-US" sz="1100" b="1" dirty="0" smtClean="0">
                          <a:solidFill>
                            <a:prstClr val="black"/>
                          </a:solidFill>
                          <a:latin typeface="Tahoma" pitchFamily="34" charset="0"/>
                          <a:ea typeface="Tahoma" pitchFamily="34" charset="0"/>
                          <a:cs typeface="Tahoma" pitchFamily="34" charset="0"/>
                        </a:rPr>
                        <a:t>2564</a:t>
                      </a: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ไม่มีเนื่องจากเป็นตัวชี้วัดใหม่</a:t>
                      </a: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spcAft>
                          <a:spcPts val="0"/>
                        </a:spcAft>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p>
                    <a:p>
                      <a:pPr algn="ctr">
                        <a:spcAft>
                          <a:spcPts val="0"/>
                        </a:spcAft>
                      </a:pPr>
                      <a:endPar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en-US"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5,000,000</a:t>
                      </a:r>
                    </a:p>
                  </a:txBody>
                  <a:tcPr marL="68589" marR="68589" marT="0" marB="0">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1"/>
                  </a:ext>
                </a:extLst>
              </a:tr>
              <a:tr h="342578">
                <a:tc>
                  <a:txBody>
                    <a:bodyPr/>
                    <a:lstStyle/>
                    <a:p>
                      <a:pPr marL="180975" marR="0" indent="-180975" algn="thaiDist"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2.</a:t>
                      </a: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รายได้เงินสดสุทธิทางการเกษตรเพิ่มขึ้นเป็น </a:t>
                      </a:r>
                      <a:r>
                        <a:rPr lang="en-US" sz="1100" b="1" spc="-6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59,400</a:t>
                      </a:r>
                      <a:r>
                        <a:rPr lang="en-US" sz="1100" b="1" spc="-60"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a:t>
                      </a:r>
                      <a:r>
                        <a:rPr lang="th-TH" sz="1100" b="1" spc="-6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บาทต่อครัวเรือน</a:t>
                      </a:r>
                      <a:r>
                        <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ในปี </a:t>
                      </a: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2564</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49,000</a:t>
                      </a:r>
                      <a:r>
                        <a:rPr lang="th-TH" sz="1100" b="1" baseline="0"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 บาทต่อครัวเรือน</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spcAft>
                          <a:spcPts val="0"/>
                        </a:spcAft>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lumMod val="95000"/>
                            <a:lumOff val="5000"/>
                          </a:schemeClr>
                        </a:solidFill>
                        <a:effectLst/>
                        <a:latin typeface="Tahoma" panose="020B0604030504040204" pitchFamily="34" charset="0"/>
                        <a:ea typeface="Tahoma" panose="020B0604030504040204" pitchFamily="34" charset="0"/>
                        <a:cs typeface="Tahoma" panose="020B0604030504040204" pitchFamily="34" charset="0"/>
                      </a:endParaRPr>
                    </a:p>
                  </a:txBody>
                  <a:tcPr marL="68589" marR="68589" marT="0" marB="0">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en-US"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59,400</a:t>
                      </a:r>
                    </a:p>
                  </a:txBody>
                  <a:tcPr marL="68589" marR="68589" marT="0" marB="0">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2"/>
                  </a:ext>
                </a:extLst>
              </a:tr>
              <a:tr h="822176">
                <a:tc>
                  <a:txBody>
                    <a:bodyPr/>
                    <a:lstStyle/>
                    <a:p>
                      <a:pPr marL="180975" indent="-180975" algn="thaiDist">
                        <a:spcAft>
                          <a:spcPts val="0"/>
                        </a:spcAft>
                      </a:pPr>
                      <a:r>
                        <a:rPr lang="en-US" sz="1100" b="1" dirty="0" smtClean="0">
                          <a:effectLst/>
                          <a:latin typeface="Tahoma" pitchFamily="34" charset="0"/>
                          <a:ea typeface="Tahoma" pitchFamily="34" charset="0"/>
                          <a:cs typeface="Tahoma" pitchFamily="34" charset="0"/>
                        </a:rPr>
                        <a:t>3.</a:t>
                      </a:r>
                      <a:r>
                        <a:rPr lang="th-TH" sz="1100" b="1" dirty="0" smtClean="0">
                          <a:effectLst/>
                          <a:latin typeface="Tahoma" pitchFamily="34" charset="0"/>
                          <a:ea typeface="Tahoma" pitchFamily="34" charset="0"/>
                          <a:cs typeface="Tahoma" pitchFamily="34" charset="0"/>
                        </a:rPr>
                        <a:t> ระดับคะแนนดัชนีการรับรู้การทุจริตสูงกว่า</a:t>
                      </a:r>
                      <a:r>
                        <a:rPr lang="th-TH" sz="1100" b="1" spc="70" dirty="0" smtClean="0">
                          <a:effectLst/>
                          <a:latin typeface="Tahoma" pitchFamily="34" charset="0"/>
                          <a:ea typeface="Tahoma" pitchFamily="34" charset="0"/>
                          <a:cs typeface="Tahoma" pitchFamily="34" charset="0"/>
                        </a:rPr>
                        <a:t>ร้อยละ</a:t>
                      </a:r>
                      <a:r>
                        <a:rPr lang="th-TH" sz="1100" b="1" spc="70" baseline="0" dirty="0" smtClean="0">
                          <a:effectLst/>
                          <a:latin typeface="Tahoma" pitchFamily="34" charset="0"/>
                          <a:ea typeface="Tahoma" pitchFamily="34" charset="0"/>
                          <a:cs typeface="Tahoma" pitchFamily="34" charset="0"/>
                        </a:rPr>
                        <a:t> </a:t>
                      </a:r>
                      <a:r>
                        <a:rPr lang="en-US" sz="1100" b="1" spc="70" baseline="0" dirty="0" smtClean="0">
                          <a:effectLst/>
                          <a:latin typeface="Tahoma" pitchFamily="34" charset="0"/>
                          <a:ea typeface="Tahoma" pitchFamily="34" charset="0"/>
                          <a:cs typeface="Tahoma" pitchFamily="34" charset="0"/>
                        </a:rPr>
                        <a:t>50 </a:t>
                      </a:r>
                      <a:r>
                        <a:rPr lang="th-TH" sz="1100" b="1" spc="70" baseline="0" dirty="0" smtClean="0">
                          <a:effectLst/>
                          <a:latin typeface="Tahoma" pitchFamily="34" charset="0"/>
                          <a:ea typeface="Tahoma" pitchFamily="34" charset="0"/>
                          <a:cs typeface="Tahoma" pitchFamily="34" charset="0"/>
                        </a:rPr>
                        <a:t>เมื่อสิ้นสุดแผนฯ </a:t>
                      </a:r>
                      <a:r>
                        <a:rPr lang="en-US" sz="1100" b="1" spc="70" baseline="0" dirty="0" smtClean="0">
                          <a:effectLst/>
                          <a:latin typeface="Tahoma" pitchFamily="34" charset="0"/>
                          <a:ea typeface="Tahoma" pitchFamily="34" charset="0"/>
                          <a:cs typeface="Tahoma" pitchFamily="34" charset="0"/>
                        </a:rPr>
                        <a:t>12</a:t>
                      </a:r>
                      <a:endParaRPr lang="en-US" sz="1100" b="1" spc="70" dirty="0">
                        <a:effectLst/>
                        <a:latin typeface="Tahoma" pitchFamily="34" charset="0"/>
                        <a:ea typeface="Tahoma" pitchFamily="34" charset="0"/>
                        <a:cs typeface="Tahoma" pitchFamily="34" charset="0"/>
                      </a:endParaRPr>
                    </a:p>
                  </a:txBody>
                  <a:tcPr>
                    <a:lnL w="19050" cap="flat" cmpd="sng" algn="ctr">
                      <a:no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en-US" sz="1100" b="1" smtClean="0">
                          <a:solidFill>
                            <a:schemeClr val="tx1"/>
                          </a:solidFill>
                          <a:effectLst/>
                          <a:latin typeface="Tahoma" pitchFamily="34" charset="0"/>
                          <a:ea typeface="Tahoma" pitchFamily="34" charset="0"/>
                          <a:cs typeface="Tahoma" pitchFamily="34" charset="0"/>
                        </a:rPr>
                        <a:t>38</a:t>
                      </a:r>
                      <a:r>
                        <a:rPr lang="en-US" sz="1100" b="1" dirty="0" smtClean="0">
                          <a:solidFill>
                            <a:schemeClr val="tx1"/>
                          </a:solidFill>
                          <a:effectLst/>
                          <a:latin typeface="Tahoma" pitchFamily="34" charset="0"/>
                          <a:ea typeface="Tahoma" pitchFamily="34" charset="0"/>
                          <a:cs typeface="Tahoma" pitchFamily="34" charset="0"/>
                        </a:rPr>
                        <a:t/>
                      </a:r>
                      <a:br>
                        <a:rPr lang="en-US" sz="1100" b="1" dirty="0" smtClean="0">
                          <a:solidFill>
                            <a:schemeClr val="tx1"/>
                          </a:solidFill>
                          <a:effectLst/>
                          <a:latin typeface="Tahoma" pitchFamily="34" charset="0"/>
                          <a:ea typeface="Tahoma" pitchFamily="34" charset="0"/>
                          <a:cs typeface="Tahoma" pitchFamily="34" charset="0"/>
                        </a:rPr>
                      </a:br>
                      <a:r>
                        <a:rPr lang="th-TH" sz="1100" b="1" dirty="0" smtClean="0">
                          <a:solidFill>
                            <a:schemeClr val="tx1"/>
                          </a:solidFill>
                          <a:effectLst/>
                          <a:latin typeface="Tahoma" pitchFamily="34" charset="0"/>
                          <a:ea typeface="Tahoma" pitchFamily="34" charset="0"/>
                          <a:cs typeface="Tahoma" pitchFamily="34" charset="0"/>
                        </a:rPr>
                        <a:t>(ผลการดำเนินงาน)</a:t>
                      </a:r>
                      <a:endParaRPr lang="en-US" sz="1100" b="1"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spcAft>
                          <a:spcPts val="0"/>
                        </a:spcAft>
                      </a:pPr>
                      <a:r>
                        <a:rPr lang="en-US" sz="1100" b="1" dirty="0" smtClean="0">
                          <a:solidFill>
                            <a:schemeClr val="tx1"/>
                          </a:solidFill>
                          <a:effectLst/>
                          <a:latin typeface="Tahoma" pitchFamily="34" charset="0"/>
                          <a:ea typeface="Tahoma" pitchFamily="34" charset="0"/>
                          <a:cs typeface="Tahoma" pitchFamily="34" charset="0"/>
                        </a:rPr>
                        <a:t>….</a:t>
                      </a:r>
                      <a:endParaRPr lang="en-US" sz="1100" b="1"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rPr>
                        <a:t>….</a:t>
                      </a:r>
                      <a:endParaRPr lang="th-TH" sz="1100" b="1" dirty="0" smtClean="0">
                        <a:solidFill>
                          <a:schemeClr val="tx1"/>
                        </a:solidFill>
                        <a:effectLst/>
                        <a:latin typeface="Tahoma" panose="020B0604030504040204" pitchFamily="34" charset="0"/>
                        <a:ea typeface="Tahoma" panose="020B0604030504040204" pitchFamily="34" charset="0"/>
                        <a:cs typeface="Tahoma" panose="020B0604030504040204" pitchFamily="34" charset="0"/>
                      </a:endParaRPr>
                    </a:p>
                  </a:txBody>
                  <a:tcPr>
                    <a:lnL w="3175" cap="flat" cmpd="sng" algn="ctr">
                      <a:solidFill>
                        <a:schemeClr val="bg1"/>
                      </a:solidFill>
                      <a:prstDash val="solid"/>
                      <a:round/>
                      <a:headEnd type="none" w="med" len="med"/>
                      <a:tailEnd type="none" w="med" len="med"/>
                    </a:lnL>
                    <a:lnR w="3175" cap="flat" cmpd="sng" algn="ctr">
                      <a:solidFill>
                        <a:schemeClr val="bg1"/>
                      </a:solid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a:spcAft>
                          <a:spcPts val="0"/>
                        </a:spcAft>
                      </a:pPr>
                      <a:r>
                        <a:rPr lang="th-TH" sz="1100" b="1" dirty="0" smtClean="0">
                          <a:solidFill>
                            <a:schemeClr val="tx1"/>
                          </a:solidFill>
                          <a:effectLst/>
                          <a:latin typeface="Tahoma" pitchFamily="34" charset="0"/>
                          <a:ea typeface="Tahoma" pitchFamily="34" charset="0"/>
                          <a:cs typeface="Tahoma" pitchFamily="34" charset="0"/>
                        </a:rPr>
                        <a:t>มากกว่า</a:t>
                      </a:r>
                      <a:br>
                        <a:rPr lang="th-TH" sz="1100" b="1" dirty="0" smtClean="0">
                          <a:solidFill>
                            <a:schemeClr val="tx1"/>
                          </a:solidFill>
                          <a:effectLst/>
                          <a:latin typeface="Tahoma" pitchFamily="34" charset="0"/>
                          <a:ea typeface="Tahoma" pitchFamily="34" charset="0"/>
                          <a:cs typeface="Tahoma" pitchFamily="34" charset="0"/>
                        </a:rPr>
                      </a:br>
                      <a:r>
                        <a:rPr lang="th-TH" sz="1100" b="1" dirty="0" smtClean="0">
                          <a:solidFill>
                            <a:schemeClr val="tx1"/>
                          </a:solidFill>
                          <a:effectLst/>
                          <a:latin typeface="Tahoma" pitchFamily="34" charset="0"/>
                          <a:ea typeface="Tahoma" pitchFamily="34" charset="0"/>
                          <a:cs typeface="Tahoma" pitchFamily="34" charset="0"/>
                        </a:rPr>
                        <a:t>ร้อยละ</a:t>
                      </a:r>
                      <a:r>
                        <a:rPr lang="th-TH" sz="1100" b="1" baseline="0" dirty="0" smtClean="0">
                          <a:solidFill>
                            <a:schemeClr val="tx1"/>
                          </a:solidFill>
                          <a:effectLst/>
                          <a:latin typeface="Tahoma" pitchFamily="34" charset="0"/>
                          <a:ea typeface="Tahoma" pitchFamily="34" charset="0"/>
                          <a:cs typeface="Tahoma" pitchFamily="34" charset="0"/>
                        </a:rPr>
                        <a:t> </a:t>
                      </a:r>
                      <a:r>
                        <a:rPr lang="en-US" sz="1100" b="1" baseline="0" dirty="0" smtClean="0">
                          <a:solidFill>
                            <a:schemeClr val="tx1"/>
                          </a:solidFill>
                          <a:effectLst/>
                          <a:latin typeface="Tahoma" pitchFamily="34" charset="0"/>
                          <a:ea typeface="Tahoma" pitchFamily="34" charset="0"/>
                          <a:cs typeface="Tahoma" pitchFamily="34" charset="0"/>
                        </a:rPr>
                        <a:t>50</a:t>
                      </a:r>
                      <a:endParaRPr lang="en-US" sz="1100" b="1" dirty="0">
                        <a:solidFill>
                          <a:schemeClr val="tx1"/>
                        </a:solidFill>
                        <a:effectLst/>
                        <a:latin typeface="Tahoma" pitchFamily="34" charset="0"/>
                        <a:ea typeface="Tahoma" pitchFamily="34" charset="0"/>
                        <a:cs typeface="Tahoma" pitchFamily="34" charset="0"/>
                      </a:endParaRPr>
                    </a:p>
                  </a:txBody>
                  <a:tcPr>
                    <a:lnL w="3175" cap="flat" cmpd="sng" algn="ctr">
                      <a:solidFill>
                        <a:schemeClr val="bg1"/>
                      </a:solidFill>
                      <a:prstDash val="solid"/>
                      <a:round/>
                      <a:headEnd type="none" w="med" len="med"/>
                      <a:tailEnd type="none" w="med" len="med"/>
                    </a:lnL>
                    <a:lnR w="19050" cap="flat" cmpd="sng" algn="ctr">
                      <a:noFill/>
                      <a:prstDash val="solid"/>
                      <a:round/>
                      <a:headEnd type="none" w="med" len="med"/>
                      <a:tailEnd type="none" w="med" len="med"/>
                    </a:lnR>
                    <a:lnT w="3175" cap="flat" cmpd="sng" algn="ctr">
                      <a:solidFill>
                        <a:schemeClr val="bg1"/>
                      </a:solidFill>
                      <a:prstDash val="solid"/>
                      <a:round/>
                      <a:headEnd type="none" w="med" len="med"/>
                      <a:tailEnd type="none" w="med" len="med"/>
                    </a:lnT>
                    <a:lnB w="3175"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0003"/>
                  </a:ext>
                </a:extLst>
              </a:tr>
            </a:tbl>
          </a:graphicData>
        </a:graphic>
      </p:graphicFrame>
      <p:sp>
        <p:nvSpPr>
          <p:cNvPr id="8" name="TextBox 7"/>
          <p:cNvSpPr txBox="1"/>
          <p:nvPr/>
        </p:nvSpPr>
        <p:spPr>
          <a:xfrm>
            <a:off x="179512" y="0"/>
            <a:ext cx="9073008" cy="646331"/>
          </a:xfrm>
          <a:prstGeom prst="rect">
            <a:avLst/>
          </a:prstGeom>
          <a:noFill/>
        </p:spPr>
        <p:txBody>
          <a:bodyPr wrap="square" rtlCol="0">
            <a:spAutoFit/>
          </a:bodyPr>
          <a:lstStyle/>
          <a:p>
            <a:pPr marL="339725" indent="-339725">
              <a:defRPr/>
            </a:pPr>
            <a:r>
              <a:rPr lang="en-US" sz="1800" b="1" dirty="0" smtClean="0">
                <a:solidFill>
                  <a:prstClr val="black"/>
                </a:solidFill>
                <a:latin typeface="Tahoma" pitchFamily="34" charset="0"/>
                <a:cs typeface="Tahoma" pitchFamily="34" charset="0"/>
              </a:rPr>
              <a:t>7. </a:t>
            </a:r>
            <a:r>
              <a:rPr lang="th-TH" sz="1800" b="1" dirty="0" smtClean="0">
                <a:solidFill>
                  <a:prstClr val="black"/>
                </a:solidFill>
                <a:latin typeface="Tahoma" pitchFamily="34" charset="0"/>
                <a:cs typeface="Tahoma" pitchFamily="34" charset="0"/>
              </a:rPr>
              <a:t>ปัญหาของการบูร</a:t>
            </a:r>
            <a:r>
              <a:rPr lang="th-TH" sz="1800" b="1" dirty="0">
                <a:solidFill>
                  <a:prstClr val="black"/>
                </a:solidFill>
                <a:latin typeface="Tahoma" pitchFamily="34" charset="0"/>
                <a:cs typeface="Tahoma" pitchFamily="34" charset="0"/>
              </a:rPr>
              <a:t>ณาการตัวชี้วัด</a:t>
            </a:r>
            <a:r>
              <a:rPr lang="th-TH" sz="1800" b="1" dirty="0" smtClean="0">
                <a:solidFill>
                  <a:prstClr val="black"/>
                </a:solidFill>
                <a:latin typeface="Tahoma" pitchFamily="34" charset="0"/>
                <a:cs typeface="Tahoma" pitchFamily="34" charset="0"/>
              </a:rPr>
              <a:t>ของหน่วยงานกลางตามยุทธศาสตร์ชาติ</a:t>
            </a:r>
            <a:br>
              <a:rPr lang="th-TH" sz="1800" b="1" dirty="0" smtClean="0">
                <a:solidFill>
                  <a:prstClr val="black"/>
                </a:solidFill>
                <a:latin typeface="Tahoma" pitchFamily="34" charset="0"/>
                <a:cs typeface="Tahoma" pitchFamily="34" charset="0"/>
              </a:rPr>
            </a:br>
            <a:r>
              <a:rPr lang="th-TH" sz="1800" b="1" dirty="0" smtClean="0">
                <a:solidFill>
                  <a:prstClr val="black"/>
                </a:solidFill>
                <a:latin typeface="Tahoma" pitchFamily="34" charset="0"/>
                <a:cs typeface="Tahoma" pitchFamily="34" charset="0"/>
              </a:rPr>
              <a:t>และแผนฯ </a:t>
            </a:r>
            <a:r>
              <a:rPr lang="en-US" sz="1800" b="1" dirty="0" smtClean="0">
                <a:solidFill>
                  <a:prstClr val="black"/>
                </a:solidFill>
                <a:latin typeface="Tahoma" pitchFamily="34" charset="0"/>
                <a:cs typeface="Tahoma" pitchFamily="34" charset="0"/>
              </a:rPr>
              <a:t>12 </a:t>
            </a:r>
            <a:r>
              <a:rPr lang="th-TH" sz="1800" b="1" dirty="0" smtClean="0">
                <a:solidFill>
                  <a:prstClr val="black"/>
                </a:solidFill>
                <a:latin typeface="Tahoma" pitchFamily="34" charset="0"/>
                <a:cs typeface="Tahoma" pitchFamily="34" charset="0"/>
              </a:rPr>
              <a:t>(ต่อ)</a:t>
            </a:r>
            <a:endParaRPr lang="en-US" altLang="th-TH" sz="1800" b="1" dirty="0">
              <a:solidFill>
                <a:srgbClr val="000000"/>
              </a:solidFill>
              <a:latin typeface="Tahoma" pitchFamily="34" charset="0"/>
              <a:cs typeface="Tahoma" pitchFamily="34" charset="0"/>
            </a:endParaRPr>
          </a:p>
        </p:txBody>
      </p:sp>
    </p:spTree>
    <p:extLst>
      <p:ext uri="{BB962C8B-B14F-4D97-AF65-F5344CB8AC3E}">
        <p14:creationId xmlns:p14="http://schemas.microsoft.com/office/powerpoint/2010/main" val="1454013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0" y="914792"/>
            <a:ext cx="9144000" cy="523421"/>
          </a:xfrm>
          <a:prstGeom prst="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p:cNvSpPr>
            <a:spLocks noGrp="1"/>
          </p:cNvSpPr>
          <p:nvPr>
            <p:ph type="sldNum" sz="quarter" idx="12"/>
          </p:nvPr>
        </p:nvSpPr>
        <p:spPr/>
        <p:txBody>
          <a:bodyPr/>
          <a:lstStyle/>
          <a:p>
            <a:pPr>
              <a:defRPr/>
            </a:pPr>
            <a:r>
              <a:rPr lang="en-US" altLang="th-TH" dirty="0" smtClean="0"/>
              <a:t>34</a:t>
            </a:r>
            <a:endParaRPr lang="th-TH" altLang="th-TH" dirty="0"/>
          </a:p>
        </p:txBody>
      </p:sp>
      <p:sp>
        <p:nvSpPr>
          <p:cNvPr id="3" name="Rectangle 2"/>
          <p:cNvSpPr/>
          <p:nvPr/>
        </p:nvSpPr>
        <p:spPr>
          <a:xfrm>
            <a:off x="77914" y="-3398"/>
            <a:ext cx="8277646" cy="707886"/>
          </a:xfrm>
          <a:prstGeom prst="rect">
            <a:avLst/>
          </a:prstGeom>
        </p:spPr>
        <p:txBody>
          <a:bodyPr wrap="square">
            <a:spAutoFit/>
          </a:bodyPr>
          <a:lstStyle/>
          <a:p>
            <a:pPr marL="342900" indent="-342900" eaLnBrk="0" fontAlgn="base" hangingPunct="0">
              <a:spcBef>
                <a:spcPct val="0"/>
              </a:spcBef>
              <a:spcAft>
                <a:spcPct val="0"/>
              </a:spcAft>
              <a:defRPr/>
            </a:pPr>
            <a:r>
              <a:rPr lang="en-US" sz="2000" b="1" kern="0" dirty="0" smtClean="0">
                <a:solidFill>
                  <a:sysClr val="windowText" lastClr="000000"/>
                </a:solidFill>
                <a:latin typeface="Tahoma" pitchFamily="34" charset="0"/>
                <a:ea typeface="Tahoma" pitchFamily="34" charset="0"/>
                <a:cs typeface="Tahoma" pitchFamily="34" charset="0"/>
              </a:rPr>
              <a:t>8. </a:t>
            </a:r>
            <a:r>
              <a:rPr lang="th-TH" sz="2000" b="1" kern="0" dirty="0" smtClean="0">
                <a:solidFill>
                  <a:sysClr val="windowText" lastClr="000000"/>
                </a:solidFill>
                <a:latin typeface="Tahoma" pitchFamily="34" charset="0"/>
                <a:ea typeface="Tahoma" pitchFamily="34" charset="0"/>
                <a:cs typeface="Tahoma" pitchFamily="34" charset="0"/>
              </a:rPr>
              <a:t>แนวทาง</a:t>
            </a:r>
            <a:r>
              <a:rPr lang="th-TH" altLang="th-TH" sz="2000" b="1" dirty="0" smtClean="0">
                <a:solidFill>
                  <a:srgbClr val="000000"/>
                </a:solidFill>
                <a:latin typeface="Tahoma" panose="020B0604030504040204" pitchFamily="34" charset="0"/>
                <a:cs typeface="Tahoma" panose="020B0604030504040204" pitchFamily="34" charset="0"/>
              </a:rPr>
              <a:t>การ</a:t>
            </a:r>
            <a:r>
              <a:rPr lang="th-TH" altLang="en-US" sz="20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2000" b="1" dirty="0" smtClean="0">
                <a:solidFill>
                  <a:prstClr val="black"/>
                </a:solidFill>
                <a:latin typeface="Tahoma" panose="020B0604030504040204" pitchFamily="34" charset="0"/>
                <a:cs typeface="Tahoma" panose="020B0604030504040204" pitchFamily="34" charset="0"/>
              </a:rPr>
              <a:t>ฯ </a:t>
            </a:r>
            <a:r>
              <a:rPr lang="th-TH" altLang="en-US" sz="2000" b="1" dirty="0" smtClean="0">
                <a:solidFill>
                  <a:srgbClr val="000000"/>
                </a:solidFill>
                <a:latin typeface="Tahoma" pitchFamily="34" charset="0"/>
                <a:cs typeface="Tahoma" pitchFamily="34" charset="0"/>
              </a:rPr>
              <a:t>ประจำปีงบประมาณ </a:t>
            </a:r>
            <a:r>
              <a:rPr lang="en-US" altLang="en-US" sz="2000" b="1" dirty="0" smtClean="0">
                <a:solidFill>
                  <a:srgbClr val="000000"/>
                </a:solidFill>
                <a:latin typeface="Tahoma" pitchFamily="34" charset="0"/>
                <a:cs typeface="Tahoma" pitchFamily="34" charset="0"/>
              </a:rPr>
              <a:t>2560</a:t>
            </a:r>
            <a:endParaRPr lang="en-US" altLang="th-TH" sz="1800" b="1" dirty="0">
              <a:solidFill>
                <a:srgbClr val="000000"/>
              </a:solidFill>
              <a:latin typeface="Tahoma" pitchFamily="34" charset="0"/>
              <a:cs typeface="Tahoma" pitchFamily="34" charset="0"/>
            </a:endParaRPr>
          </a:p>
        </p:txBody>
      </p:sp>
      <p:sp>
        <p:nvSpPr>
          <p:cNvPr id="4" name="Rectangle 3"/>
          <p:cNvSpPr/>
          <p:nvPr/>
        </p:nvSpPr>
        <p:spPr>
          <a:xfrm>
            <a:off x="413538" y="1628800"/>
            <a:ext cx="8316924" cy="5403018"/>
          </a:xfrm>
          <a:prstGeom prst="rect">
            <a:avLst/>
          </a:prstGeom>
        </p:spPr>
        <p:txBody>
          <a:bodyPr wrap="square">
            <a:spAutoFit/>
          </a:bodyPr>
          <a:lstStyle/>
          <a:p>
            <a:pPr marL="714375" lvl="0" indent="-357188" algn="thaiDist">
              <a:spcBef>
                <a:spcPts val="1200"/>
              </a:spcBef>
              <a:spcAft>
                <a:spcPts val="0"/>
              </a:spcAft>
              <a:buFont typeface="+mj-lt"/>
              <a:buAutoNum type="arabicParenR"/>
              <a:tabLst>
                <a:tab pos="810260" algn="l"/>
              </a:tabLst>
            </a:pPr>
            <a:r>
              <a:rPr lang="th-TH" sz="1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ให้ </a:t>
            </a:r>
            <a:r>
              <a:rPr lang="th-TH" sz="1400" b="1" dirty="0">
                <a:solidFill>
                  <a:srgbClr val="000000"/>
                </a:solidFill>
                <a:latin typeface="Tahoma" panose="020B0604030504040204" pitchFamily="34" charset="0"/>
                <a:ea typeface="Tahoma" panose="020B0604030504040204" pitchFamily="34" charset="0"/>
                <a:cs typeface="Tahoma" panose="020B0604030504040204" pitchFamily="34" charset="0"/>
              </a:rPr>
              <a:t>อ.ก.พ.ร. เกี่ยวกับการประเมินส่วนราชการตามมาตรการปรับปรุง</a:t>
            </a:r>
            <a:r>
              <a:rPr lang="th-TH" sz="1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ประสิทธิภาพ</a:t>
            </a:r>
            <a:r>
              <a:rPr lang="en-US" sz="1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th-TH" sz="14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ในการปฏิบัติราชการ </a:t>
            </a:r>
            <a:r>
              <a:rPr lang="th-TH" sz="1400" b="1" dirty="0">
                <a:solidFill>
                  <a:srgbClr val="000000"/>
                </a:solidFill>
                <a:latin typeface="Tahoma" panose="020B0604030504040204" pitchFamily="34" charset="0"/>
                <a:ea typeface="Tahoma" panose="020B0604030504040204" pitchFamily="34" charset="0"/>
                <a:cs typeface="Tahoma" panose="020B0604030504040204" pitchFamily="34" charset="0"/>
              </a:rPr>
              <a:t>ทำหน้าที่แต่งตั้งคณะทำงานพิจารณาตัวชี้วัดของส่วนราชการและจังหวัด </a:t>
            </a:r>
            <a:endParaRPr lang="th-TH" sz="1400" b="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715963" lvl="0"/>
            <a:endParaRPr lang="th-TH" sz="1400" b="1" dirty="0" smtClean="0">
              <a:latin typeface="Tahoma" panose="020B0604030504040204" pitchFamily="34" charset="0"/>
              <a:ea typeface="Tahoma" panose="020B0604030504040204" pitchFamily="34" charset="0"/>
              <a:cs typeface="Tahoma" panose="020B0604030504040204" pitchFamily="34" charset="0"/>
            </a:endParaRPr>
          </a:p>
          <a:p>
            <a:pPr marL="715963" lvl="0" indent="-374650"/>
            <a:r>
              <a:rPr lang="en-US" sz="1600" b="1" dirty="0" smtClean="0">
                <a:latin typeface="Tahoma" panose="020B0604030504040204" pitchFamily="34" charset="0"/>
                <a:ea typeface="Tahoma" panose="020B0604030504040204" pitchFamily="34" charset="0"/>
                <a:cs typeface="Tahoma" panose="020B0604030504040204" pitchFamily="34" charset="0"/>
              </a:rPr>
              <a:t>2</a:t>
            </a:r>
            <a:r>
              <a:rPr lang="th-TH" sz="1600" b="1" dirty="0" smtClean="0">
                <a:latin typeface="Tahoma" panose="020B0604030504040204" pitchFamily="34" charset="0"/>
                <a:ea typeface="Tahoma" panose="020B0604030504040204" pitchFamily="34" charset="0"/>
                <a:cs typeface="Tahoma" panose="020B0604030504040204" pitchFamily="34" charset="0"/>
              </a:rPr>
              <a:t>)  </a:t>
            </a:r>
            <a:r>
              <a:rPr lang="th-TH" sz="1400" b="1" dirty="0" smtClean="0">
                <a:latin typeface="Tahoma" panose="020B0604030504040204" pitchFamily="34" charset="0"/>
                <a:ea typeface="Tahoma" panose="020B0604030504040204" pitchFamily="34" charset="0"/>
                <a:cs typeface="Tahoma" panose="020B0604030504040204" pitchFamily="34" charset="0"/>
              </a:rPr>
              <a:t>แต่งตั้ง</a:t>
            </a:r>
            <a:r>
              <a:rPr lang="th-TH" sz="1400" b="1" dirty="0">
                <a:latin typeface="Tahoma" panose="020B0604030504040204" pitchFamily="34" charset="0"/>
                <a:ea typeface="Tahoma" panose="020B0604030504040204" pitchFamily="34" charset="0"/>
                <a:cs typeface="Tahoma" panose="020B0604030504040204" pitchFamily="34" charset="0"/>
              </a:rPr>
              <a:t>คณะทำงานฯ รวม </a:t>
            </a:r>
            <a:r>
              <a:rPr lang="en-US" sz="1400" b="1" dirty="0">
                <a:latin typeface="Tahoma" panose="020B0604030504040204" pitchFamily="34" charset="0"/>
                <a:ea typeface="Tahoma" panose="020B0604030504040204" pitchFamily="34" charset="0"/>
                <a:cs typeface="Tahoma" panose="020B0604030504040204" pitchFamily="34" charset="0"/>
              </a:rPr>
              <a:t>6</a:t>
            </a:r>
            <a:r>
              <a:rPr lang="th-TH" sz="1400" b="1" dirty="0">
                <a:latin typeface="Tahoma" panose="020B0604030504040204" pitchFamily="34" charset="0"/>
                <a:ea typeface="Tahoma" panose="020B0604030504040204" pitchFamily="34" charset="0"/>
                <a:cs typeface="Tahoma" panose="020B0604030504040204" pitchFamily="34" charset="0"/>
              </a:rPr>
              <a:t> คณะ เพื่อทำหน้าที่ในการพิจารณาการ</a:t>
            </a:r>
            <a:r>
              <a:rPr lang="th-TH" sz="1400" b="1" dirty="0" smtClean="0">
                <a:latin typeface="Tahoma" panose="020B0604030504040204" pitchFamily="34" charset="0"/>
                <a:ea typeface="Tahoma" panose="020B0604030504040204" pitchFamily="34" charset="0"/>
                <a:cs typeface="Tahoma" panose="020B0604030504040204" pitchFamily="34" charset="0"/>
              </a:rPr>
              <a:t>ประเมินส่วน</a:t>
            </a:r>
            <a:r>
              <a:rPr lang="th-TH" sz="1400" b="1" dirty="0">
                <a:latin typeface="Tahoma" panose="020B0604030504040204" pitchFamily="34" charset="0"/>
                <a:ea typeface="Tahoma" panose="020B0604030504040204" pitchFamily="34" charset="0"/>
                <a:cs typeface="Tahoma" panose="020B0604030504040204" pitchFamily="34" charset="0"/>
              </a:rPr>
              <a:t>ราชการเป็นรายกลุ่ม ดังนี้ </a:t>
            </a:r>
            <a:endParaRPr lang="en-US" sz="1400" b="1" dirty="0">
              <a:latin typeface="Tahoma" panose="020B0604030504040204" pitchFamily="34" charset="0"/>
              <a:ea typeface="Tahoma" panose="020B0604030504040204" pitchFamily="34" charset="0"/>
              <a:cs typeface="Tahoma" panose="020B0604030504040204" pitchFamily="34" charset="0"/>
            </a:endParaRPr>
          </a:p>
          <a:p>
            <a:pPr marL="1309688" indent="-593725" algn="thaiDist"/>
            <a:r>
              <a:rPr lang="th-TH" sz="1300" dirty="0">
                <a:latin typeface="Tahoma" panose="020B0604030504040204" pitchFamily="34" charset="0"/>
                <a:ea typeface="Tahoma" panose="020B0604030504040204" pitchFamily="34" charset="0"/>
                <a:cs typeface="Tahoma" panose="020B0604030504040204" pitchFamily="34" charset="0"/>
              </a:rPr>
              <a:t>กลุ่ม </a:t>
            </a:r>
            <a:r>
              <a:rPr lang="en-US" sz="1300" dirty="0">
                <a:latin typeface="Tahoma" panose="020B0604030504040204" pitchFamily="34" charset="0"/>
                <a:ea typeface="Tahoma" panose="020B0604030504040204" pitchFamily="34" charset="0"/>
                <a:cs typeface="Tahoma" panose="020B0604030504040204" pitchFamily="34" charset="0"/>
              </a:rPr>
              <a:t>1</a:t>
            </a:r>
            <a:r>
              <a:rPr lang="th-TH" sz="1300" dirty="0">
                <a:latin typeface="Tahoma" panose="020B0604030504040204" pitchFamily="34" charset="0"/>
                <a:ea typeface="Tahoma" panose="020B0604030504040204" pitchFamily="34" charset="0"/>
                <a:cs typeface="Tahoma" panose="020B0604030504040204" pitchFamily="34" charset="0"/>
              </a:rPr>
              <a:t> </a:t>
            </a:r>
            <a:r>
              <a:rPr lang="en-US" sz="1300" dirty="0" smtClean="0">
                <a:latin typeface="Tahoma" panose="020B0604030504040204" pitchFamily="34" charset="0"/>
                <a:ea typeface="Tahoma" panose="020B0604030504040204" pitchFamily="34" charset="0"/>
                <a:cs typeface="Tahoma" panose="020B0604030504040204" pitchFamily="34" charset="0"/>
              </a:rPr>
              <a:t>:</a:t>
            </a:r>
            <a:r>
              <a:rPr lang="th-TH" sz="1300" dirty="0" smtClean="0">
                <a:latin typeface="Tahoma" panose="020B0604030504040204" pitchFamily="34" charset="0"/>
                <a:ea typeface="Tahoma" panose="020B0604030504040204" pitchFamily="34" charset="0"/>
                <a:cs typeface="Tahoma" panose="020B0604030504040204" pitchFamily="34" charset="0"/>
              </a:rPr>
              <a:t> กระทรวงศึกษาธิการ </a:t>
            </a:r>
            <a:r>
              <a:rPr lang="th-TH" sz="1300" dirty="0">
                <a:latin typeface="Tahoma" panose="020B0604030504040204" pitchFamily="34" charset="0"/>
                <a:ea typeface="Tahoma" panose="020B0604030504040204" pitchFamily="34" charset="0"/>
                <a:cs typeface="Tahoma" panose="020B0604030504040204" pitchFamily="34" charset="0"/>
              </a:rPr>
              <a:t>กระทรวงสาธารณสุข กระทรวงการพัฒนาสังคมและ</a:t>
            </a:r>
            <a:r>
              <a:rPr lang="th-TH" sz="1300" dirty="0" smtClean="0">
                <a:latin typeface="Tahoma" panose="020B0604030504040204" pitchFamily="34" charset="0"/>
                <a:ea typeface="Tahoma" panose="020B0604030504040204" pitchFamily="34" charset="0"/>
                <a:cs typeface="Tahoma" panose="020B0604030504040204" pitchFamily="34" charset="0"/>
              </a:rPr>
              <a:t>ควา</a:t>
            </a:r>
            <a:r>
              <a:rPr lang="th-TH" sz="1300" dirty="0">
                <a:latin typeface="Tahoma" panose="020B0604030504040204" pitchFamily="34" charset="0"/>
                <a:ea typeface="Tahoma" panose="020B0604030504040204" pitchFamily="34" charset="0"/>
                <a:cs typeface="Tahoma" panose="020B0604030504040204" pitchFamily="34" charset="0"/>
              </a:rPr>
              <a:t>ม</a:t>
            </a:r>
            <a:r>
              <a:rPr lang="th-TH" sz="1300" dirty="0" smtClean="0">
                <a:latin typeface="Tahoma" panose="020B0604030504040204" pitchFamily="34" charset="0"/>
                <a:ea typeface="Tahoma" panose="020B0604030504040204" pitchFamily="34" charset="0"/>
                <a:cs typeface="Tahoma" panose="020B0604030504040204" pitchFamily="34" charset="0"/>
              </a:rPr>
              <a:t>มั่นคง</a:t>
            </a:r>
            <a:r>
              <a:rPr lang="th-TH" sz="1300" dirty="0">
                <a:latin typeface="Tahoma" panose="020B0604030504040204" pitchFamily="34" charset="0"/>
                <a:ea typeface="Tahoma" panose="020B0604030504040204" pitchFamily="34" charset="0"/>
                <a:cs typeface="Tahoma" panose="020B0604030504040204" pitchFamily="34" charset="0"/>
              </a:rPr>
              <a:t>ของ</a:t>
            </a:r>
            <a:r>
              <a:rPr lang="th-TH" sz="1300" dirty="0" smtClean="0">
                <a:latin typeface="Tahoma" panose="020B0604030504040204" pitchFamily="34" charset="0"/>
                <a:ea typeface="Tahoma" panose="020B0604030504040204" pitchFamily="34" charset="0"/>
                <a:cs typeface="Tahoma" panose="020B0604030504040204" pitchFamily="34" charset="0"/>
              </a:rPr>
              <a:t>มนุษย์</a:t>
            </a:r>
            <a:br>
              <a:rPr lang="th-TH" sz="1300" dirty="0" smtClean="0">
                <a:latin typeface="Tahoma" panose="020B0604030504040204" pitchFamily="34" charset="0"/>
                <a:ea typeface="Tahoma" panose="020B0604030504040204" pitchFamily="34" charset="0"/>
                <a:cs typeface="Tahoma" panose="020B0604030504040204" pitchFamily="34" charset="0"/>
              </a:rPr>
            </a:br>
            <a:r>
              <a:rPr lang="th-TH" sz="1300" dirty="0" smtClean="0">
                <a:latin typeface="Tahoma" panose="020B0604030504040204" pitchFamily="34" charset="0"/>
                <a:ea typeface="Tahoma" panose="020B0604030504040204" pitchFamily="34" charset="0"/>
                <a:cs typeface="Tahoma" panose="020B0604030504040204" pitchFamily="34" charset="0"/>
              </a:rPr>
              <a:t> กระทรวง</a:t>
            </a:r>
            <a:r>
              <a:rPr lang="th-TH" sz="1300" dirty="0">
                <a:latin typeface="Tahoma" panose="020B0604030504040204" pitchFamily="34" charset="0"/>
                <a:ea typeface="Tahoma" panose="020B0604030504040204" pitchFamily="34" charset="0"/>
                <a:cs typeface="Tahoma" panose="020B0604030504040204" pitchFamily="34" charset="0"/>
              </a:rPr>
              <a:t>วัฒนธรรม สำนักงานพระพุทธแห่งชาติ </a:t>
            </a:r>
            <a:r>
              <a:rPr lang="th-TH" sz="1300" dirty="0" smtClean="0">
                <a:latin typeface="Tahoma" panose="020B0604030504040204" pitchFamily="34" charset="0"/>
                <a:ea typeface="Tahoma" panose="020B0604030504040204" pitchFamily="34" charset="0"/>
                <a:cs typeface="Tahoma" panose="020B0604030504040204" pitchFamily="34" charset="0"/>
              </a:rPr>
              <a:t>สำนักงานราช</a:t>
            </a:r>
            <a:r>
              <a:rPr lang="th-TH" sz="1300" dirty="0">
                <a:latin typeface="Tahoma" panose="020B0604030504040204" pitchFamily="34" charset="0"/>
                <a:ea typeface="Tahoma" panose="020B0604030504040204" pitchFamily="34" charset="0"/>
                <a:cs typeface="Tahoma" panose="020B0604030504040204" pitchFamily="34" charset="0"/>
              </a:rPr>
              <a:t>บัณฑิตยสภา สำนักงาน</a:t>
            </a:r>
            <a:r>
              <a:rPr lang="th-TH" sz="1300" dirty="0" smtClean="0">
                <a:latin typeface="Tahoma" panose="020B0604030504040204" pitchFamily="34" charset="0"/>
                <a:ea typeface="Tahoma" panose="020B0604030504040204" pitchFamily="34" charset="0"/>
                <a:cs typeface="Tahoma" panose="020B0604030504040204" pitchFamily="34" charset="0"/>
              </a:rPr>
              <a:t>คณะกรรมการ</a:t>
            </a:r>
            <a:br>
              <a:rPr lang="th-TH" sz="1300" dirty="0" smtClean="0">
                <a:latin typeface="Tahoma" panose="020B0604030504040204" pitchFamily="34" charset="0"/>
                <a:ea typeface="Tahoma" panose="020B0604030504040204" pitchFamily="34" charset="0"/>
                <a:cs typeface="Tahoma" panose="020B0604030504040204" pitchFamily="34" charset="0"/>
              </a:rPr>
            </a:br>
            <a:r>
              <a:rPr lang="th-TH" sz="1300" dirty="0" smtClean="0">
                <a:latin typeface="Tahoma" panose="020B0604030504040204" pitchFamily="34" charset="0"/>
                <a:ea typeface="Tahoma" panose="020B0604030504040204" pitchFamily="34" charset="0"/>
                <a:cs typeface="Tahoma" panose="020B0604030504040204" pitchFamily="34" charset="0"/>
              </a:rPr>
              <a:t> พิเศษ</a:t>
            </a:r>
            <a:r>
              <a:rPr lang="th-TH" sz="1300" dirty="0">
                <a:latin typeface="Tahoma" panose="020B0604030504040204" pitchFamily="34" charset="0"/>
                <a:ea typeface="Tahoma" panose="020B0604030504040204" pitchFamily="34" charset="0"/>
                <a:cs typeface="Tahoma" panose="020B0604030504040204" pitchFamily="34" charset="0"/>
              </a:rPr>
              <a:t>เพื่อประสานงาน</a:t>
            </a:r>
            <a:r>
              <a:rPr lang="th-TH" sz="1300" dirty="0" smtClean="0">
                <a:latin typeface="Tahoma" panose="020B0604030504040204" pitchFamily="34" charset="0"/>
                <a:ea typeface="Tahoma" panose="020B0604030504040204" pitchFamily="34" charset="0"/>
                <a:cs typeface="Tahoma" panose="020B0604030504040204" pitchFamily="34" charset="0"/>
              </a:rPr>
              <a:t>โครงการอัน</a:t>
            </a:r>
            <a:r>
              <a:rPr lang="th-TH" sz="1300" dirty="0">
                <a:latin typeface="Tahoma" panose="020B0604030504040204" pitchFamily="34" charset="0"/>
                <a:ea typeface="Tahoma" panose="020B0604030504040204" pitchFamily="34" charset="0"/>
                <a:cs typeface="Tahoma" panose="020B0604030504040204" pitchFamily="34" charset="0"/>
              </a:rPr>
              <a:t>เนื่องมาจากพระราชดำริ</a:t>
            </a:r>
            <a:endParaRPr lang="en-US" sz="1300" dirty="0">
              <a:latin typeface="Tahoma" panose="020B0604030504040204" pitchFamily="34" charset="0"/>
              <a:ea typeface="Tahoma" panose="020B0604030504040204" pitchFamily="34" charset="0"/>
              <a:cs typeface="Tahoma" panose="020B0604030504040204" pitchFamily="34" charset="0"/>
            </a:endParaRPr>
          </a:p>
          <a:p>
            <a:pPr marL="1309688" indent="-593725" algn="thaiDist"/>
            <a:r>
              <a:rPr lang="th-TH" sz="1300" dirty="0" smtClean="0">
                <a:latin typeface="Tahoma" panose="020B0604030504040204" pitchFamily="34" charset="0"/>
                <a:ea typeface="Tahoma" panose="020B0604030504040204" pitchFamily="34" charset="0"/>
                <a:cs typeface="Tahoma" panose="020B0604030504040204" pitchFamily="34" charset="0"/>
              </a:rPr>
              <a:t>กลุ่ม </a:t>
            </a:r>
            <a:r>
              <a:rPr lang="en-US" sz="1300" dirty="0">
                <a:latin typeface="Tahoma" panose="020B0604030504040204" pitchFamily="34" charset="0"/>
                <a:ea typeface="Tahoma" panose="020B0604030504040204" pitchFamily="34" charset="0"/>
                <a:cs typeface="Tahoma" panose="020B0604030504040204" pitchFamily="34" charset="0"/>
              </a:rPr>
              <a:t>2</a:t>
            </a:r>
            <a:r>
              <a:rPr lang="th-TH" sz="1300" dirty="0">
                <a:latin typeface="Tahoma" panose="020B0604030504040204" pitchFamily="34" charset="0"/>
                <a:ea typeface="Tahoma" panose="020B0604030504040204" pitchFamily="34" charset="0"/>
                <a:cs typeface="Tahoma" panose="020B0604030504040204" pitchFamily="34" charset="0"/>
              </a:rPr>
              <a:t> </a:t>
            </a:r>
            <a:r>
              <a:rPr lang="en-US" sz="1300" dirty="0" smtClean="0">
                <a:latin typeface="Tahoma" panose="020B0604030504040204" pitchFamily="34" charset="0"/>
                <a:ea typeface="Tahoma" panose="020B0604030504040204" pitchFamily="34" charset="0"/>
                <a:cs typeface="Tahoma" panose="020B0604030504040204" pitchFamily="34" charset="0"/>
              </a:rPr>
              <a:t>:</a:t>
            </a:r>
            <a:r>
              <a:rPr lang="th-TH" sz="1300" dirty="0" smtClean="0">
                <a:latin typeface="Tahoma" panose="020B0604030504040204" pitchFamily="34" charset="0"/>
                <a:ea typeface="Tahoma" panose="020B0604030504040204" pitchFamily="34" charset="0"/>
                <a:cs typeface="Tahoma" panose="020B0604030504040204" pitchFamily="34" charset="0"/>
              </a:rPr>
              <a:t> กระทรวงการคลัง </a:t>
            </a:r>
            <a:r>
              <a:rPr lang="th-TH" sz="1300" dirty="0">
                <a:latin typeface="Tahoma" panose="020B0604030504040204" pitchFamily="34" charset="0"/>
                <a:ea typeface="Tahoma" panose="020B0604030504040204" pitchFamily="34" charset="0"/>
                <a:cs typeface="Tahoma" panose="020B0604030504040204" pitchFamily="34" charset="0"/>
              </a:rPr>
              <a:t>กระทรวงพาณิชย์ กระทรวงอุตสาหกรรม และ</a:t>
            </a:r>
            <a:r>
              <a:rPr lang="th-TH" sz="1300" dirty="0" smtClean="0">
                <a:latin typeface="Tahoma" panose="020B0604030504040204" pitchFamily="34" charset="0"/>
                <a:ea typeface="Tahoma" panose="020B0604030504040204" pitchFamily="34" charset="0"/>
                <a:cs typeface="Tahoma" panose="020B0604030504040204" pitchFamily="34" charset="0"/>
              </a:rPr>
              <a:t>สำนักงานคณะกรรมการ</a:t>
            </a:r>
            <a:r>
              <a:rPr lang="th-TH" sz="1300" dirty="0">
                <a:latin typeface="Tahoma" panose="020B0604030504040204" pitchFamily="34" charset="0"/>
                <a:ea typeface="Tahoma" panose="020B0604030504040204" pitchFamily="34" charset="0"/>
                <a:cs typeface="Tahoma" panose="020B0604030504040204" pitchFamily="34" charset="0"/>
              </a:rPr>
              <a:t>ส่งเสริม</a:t>
            </a:r>
            <a:r>
              <a:rPr lang="th-TH" sz="1300" dirty="0" smtClean="0">
                <a:latin typeface="Tahoma" panose="020B0604030504040204" pitchFamily="34" charset="0"/>
                <a:ea typeface="Tahoma" panose="020B0604030504040204" pitchFamily="34" charset="0"/>
                <a:cs typeface="Tahoma" panose="020B0604030504040204" pitchFamily="34" charset="0"/>
              </a:rPr>
              <a:t>การ</a:t>
            </a:r>
            <a:br>
              <a:rPr lang="th-TH" sz="1300" dirty="0" smtClean="0">
                <a:latin typeface="Tahoma" panose="020B0604030504040204" pitchFamily="34" charset="0"/>
                <a:ea typeface="Tahoma" panose="020B0604030504040204" pitchFamily="34" charset="0"/>
                <a:cs typeface="Tahoma" panose="020B0604030504040204" pitchFamily="34" charset="0"/>
              </a:rPr>
            </a:br>
            <a:r>
              <a:rPr lang="th-TH" sz="1300" dirty="0" smtClean="0">
                <a:latin typeface="Tahoma" panose="020B0604030504040204" pitchFamily="34" charset="0"/>
                <a:ea typeface="Tahoma" panose="020B0604030504040204" pitchFamily="34" charset="0"/>
                <a:cs typeface="Tahoma" panose="020B0604030504040204" pitchFamily="34" charset="0"/>
              </a:rPr>
              <a:t> ลงทุน </a:t>
            </a:r>
            <a:r>
              <a:rPr lang="th-TH" sz="1300" dirty="0">
                <a:latin typeface="Tahoma" panose="020B0604030504040204" pitchFamily="34" charset="0"/>
                <a:ea typeface="Tahoma" panose="020B0604030504040204" pitchFamily="34" charset="0"/>
                <a:cs typeface="Tahoma" panose="020B0604030504040204" pitchFamily="34" charset="0"/>
              </a:rPr>
              <a:t>กระทรวงการท่องเที่ยวและกีฬา </a:t>
            </a:r>
            <a:r>
              <a:rPr lang="th-TH" sz="1300" dirty="0" smtClean="0">
                <a:latin typeface="Tahoma" panose="020B0604030504040204" pitchFamily="34" charset="0"/>
                <a:ea typeface="Tahoma" panose="020B0604030504040204" pitchFamily="34" charset="0"/>
                <a:cs typeface="Tahoma" panose="020B0604030504040204" pitchFamily="34" charset="0"/>
              </a:rPr>
              <a:t>กระทรวง</a:t>
            </a:r>
            <a:r>
              <a:rPr lang="th-TH" sz="1300" dirty="0">
                <a:latin typeface="Tahoma" panose="020B0604030504040204" pitchFamily="34" charset="0"/>
                <a:ea typeface="Tahoma" panose="020B0604030504040204" pitchFamily="34" charset="0"/>
                <a:cs typeface="Tahoma" panose="020B0604030504040204" pitchFamily="34" charset="0"/>
              </a:rPr>
              <a:t>คมนาคม กระทรวงแรงงาน</a:t>
            </a:r>
            <a:endParaRPr lang="en-US" sz="1300" dirty="0">
              <a:latin typeface="Tahoma" panose="020B0604030504040204" pitchFamily="34" charset="0"/>
              <a:ea typeface="Tahoma" panose="020B0604030504040204" pitchFamily="34" charset="0"/>
              <a:cs typeface="Tahoma" panose="020B0604030504040204" pitchFamily="34" charset="0"/>
            </a:endParaRPr>
          </a:p>
          <a:p>
            <a:pPr marL="1309688" indent="-593725" algn="thaiDist"/>
            <a:r>
              <a:rPr lang="th-TH" sz="1300" dirty="0">
                <a:latin typeface="Tahoma" panose="020B0604030504040204" pitchFamily="34" charset="0"/>
                <a:ea typeface="Tahoma" panose="020B0604030504040204" pitchFamily="34" charset="0"/>
                <a:cs typeface="Tahoma" panose="020B0604030504040204" pitchFamily="34" charset="0"/>
              </a:rPr>
              <a:t>กลุ่ม </a:t>
            </a:r>
            <a:r>
              <a:rPr lang="en-US" sz="1300" dirty="0">
                <a:latin typeface="Tahoma" panose="020B0604030504040204" pitchFamily="34" charset="0"/>
                <a:ea typeface="Tahoma" panose="020B0604030504040204" pitchFamily="34" charset="0"/>
                <a:cs typeface="Tahoma" panose="020B0604030504040204" pitchFamily="34" charset="0"/>
              </a:rPr>
              <a:t>3</a:t>
            </a:r>
            <a:r>
              <a:rPr lang="th-TH" sz="1300" dirty="0">
                <a:latin typeface="Tahoma" panose="020B0604030504040204" pitchFamily="34" charset="0"/>
                <a:ea typeface="Tahoma" panose="020B0604030504040204" pitchFamily="34" charset="0"/>
                <a:cs typeface="Tahoma" panose="020B0604030504040204" pitchFamily="34" charset="0"/>
              </a:rPr>
              <a:t> </a:t>
            </a:r>
            <a:r>
              <a:rPr lang="en-US" sz="1300" dirty="0" smtClean="0">
                <a:latin typeface="Tahoma" panose="020B0604030504040204" pitchFamily="34" charset="0"/>
                <a:ea typeface="Tahoma" panose="020B0604030504040204" pitchFamily="34" charset="0"/>
                <a:cs typeface="Tahoma" panose="020B0604030504040204" pitchFamily="34" charset="0"/>
              </a:rPr>
              <a:t>:</a:t>
            </a:r>
            <a:r>
              <a:rPr lang="th-TH" sz="1300" dirty="0" smtClean="0">
                <a:latin typeface="Tahoma" panose="020B0604030504040204" pitchFamily="34" charset="0"/>
                <a:ea typeface="Tahoma" panose="020B0604030504040204" pitchFamily="34" charset="0"/>
                <a:cs typeface="Tahoma" panose="020B0604030504040204" pitchFamily="34" charset="0"/>
              </a:rPr>
              <a:t> กระทรวง</a:t>
            </a:r>
            <a:r>
              <a:rPr lang="th-TH" sz="1300" dirty="0">
                <a:latin typeface="Tahoma" panose="020B0604030504040204" pitchFamily="34" charset="0"/>
                <a:ea typeface="Tahoma" panose="020B0604030504040204" pitchFamily="34" charset="0"/>
                <a:cs typeface="Tahoma" panose="020B0604030504040204" pitchFamily="34" charset="0"/>
              </a:rPr>
              <a:t>ทรัพยากรธรรมชาติและสิ่งแวดล้อม กระทรวงเกษตรและ</a:t>
            </a:r>
            <a:r>
              <a:rPr lang="th-TH" sz="1300" dirty="0" smtClean="0">
                <a:latin typeface="Tahoma" panose="020B0604030504040204" pitchFamily="34" charset="0"/>
                <a:ea typeface="Tahoma" panose="020B0604030504040204" pitchFamily="34" charset="0"/>
                <a:cs typeface="Tahoma" panose="020B0604030504040204" pitchFamily="34" charset="0"/>
              </a:rPr>
              <a:t>สหกรณ์ กระทรวง</a:t>
            </a:r>
            <a:r>
              <a:rPr lang="th-TH" sz="1300" dirty="0">
                <a:latin typeface="Tahoma" panose="020B0604030504040204" pitchFamily="34" charset="0"/>
                <a:ea typeface="Tahoma" panose="020B0604030504040204" pitchFamily="34" charset="0"/>
                <a:cs typeface="Tahoma" panose="020B0604030504040204" pitchFamily="34" charset="0"/>
              </a:rPr>
              <a:t>พลังงาน กระทรวงดิจิทัลเพื่อเศรษฐกิจและสังคม </a:t>
            </a:r>
            <a:r>
              <a:rPr lang="th-TH" sz="1300" dirty="0" smtClean="0">
                <a:latin typeface="Tahoma" panose="020B0604030504040204" pitchFamily="34" charset="0"/>
                <a:ea typeface="Tahoma" panose="020B0604030504040204" pitchFamily="34" charset="0"/>
                <a:cs typeface="Tahoma" panose="020B0604030504040204" pitchFamily="34" charset="0"/>
              </a:rPr>
              <a:t>กระทรวงวิทยาศาสตร์</a:t>
            </a:r>
            <a:r>
              <a:rPr lang="th-TH" sz="1300" dirty="0">
                <a:latin typeface="Tahoma" panose="020B0604030504040204" pitchFamily="34" charset="0"/>
                <a:ea typeface="Tahoma" panose="020B0604030504040204" pitchFamily="34" charset="0"/>
                <a:cs typeface="Tahoma" panose="020B0604030504040204" pitchFamily="34" charset="0"/>
              </a:rPr>
              <a:t>และเทคโนโลยี สำนักงานคณะกรรมการวิจัยแห่งชาติ</a:t>
            </a:r>
            <a:endParaRPr lang="en-US" sz="1300" dirty="0">
              <a:latin typeface="Tahoma" panose="020B0604030504040204" pitchFamily="34" charset="0"/>
              <a:ea typeface="Tahoma" panose="020B0604030504040204" pitchFamily="34" charset="0"/>
              <a:cs typeface="Tahoma" panose="020B0604030504040204" pitchFamily="34" charset="0"/>
            </a:endParaRPr>
          </a:p>
          <a:p>
            <a:pPr marL="1309688" indent="-593725" algn="thaiDist"/>
            <a:r>
              <a:rPr lang="th-TH" sz="1300" dirty="0">
                <a:latin typeface="Tahoma" panose="020B0604030504040204" pitchFamily="34" charset="0"/>
                <a:ea typeface="Tahoma" panose="020B0604030504040204" pitchFamily="34" charset="0"/>
                <a:cs typeface="Tahoma" panose="020B0604030504040204" pitchFamily="34" charset="0"/>
              </a:rPr>
              <a:t>กลุ่ม </a:t>
            </a:r>
            <a:r>
              <a:rPr lang="en-US" sz="1300" dirty="0" smtClean="0">
                <a:latin typeface="Tahoma" panose="020B0604030504040204" pitchFamily="34" charset="0"/>
                <a:ea typeface="Tahoma" panose="020B0604030504040204" pitchFamily="34" charset="0"/>
                <a:cs typeface="Tahoma" panose="020B0604030504040204" pitchFamily="34" charset="0"/>
              </a:rPr>
              <a:t>4</a:t>
            </a:r>
            <a:r>
              <a:rPr lang="th-TH" sz="1300" dirty="0" smtClean="0">
                <a:latin typeface="Tahoma" panose="020B0604030504040204" pitchFamily="34" charset="0"/>
                <a:ea typeface="Tahoma" panose="020B0604030504040204" pitchFamily="34" charset="0"/>
                <a:cs typeface="Tahoma" panose="020B0604030504040204" pitchFamily="34" charset="0"/>
              </a:rPr>
              <a:t> </a:t>
            </a:r>
            <a:r>
              <a:rPr lang="en-US" sz="1300" dirty="0" smtClean="0">
                <a:latin typeface="Tahoma" panose="020B0604030504040204" pitchFamily="34" charset="0"/>
                <a:ea typeface="Tahoma" panose="020B0604030504040204" pitchFamily="34" charset="0"/>
                <a:cs typeface="Tahoma" panose="020B0604030504040204" pitchFamily="34" charset="0"/>
              </a:rPr>
              <a:t>:</a:t>
            </a:r>
            <a:r>
              <a:rPr lang="th-TH" sz="1300" dirty="0" smtClean="0">
                <a:latin typeface="Tahoma" panose="020B0604030504040204" pitchFamily="34" charset="0"/>
                <a:ea typeface="Tahoma" panose="020B0604030504040204" pitchFamily="34" charset="0"/>
                <a:cs typeface="Tahoma" panose="020B0604030504040204" pitchFamily="34" charset="0"/>
              </a:rPr>
              <a:t> กระทรวงมหาดไทย </a:t>
            </a:r>
            <a:r>
              <a:rPr lang="th-TH" sz="1300" dirty="0">
                <a:latin typeface="Tahoma" panose="020B0604030504040204" pitchFamily="34" charset="0"/>
                <a:ea typeface="Tahoma" panose="020B0604030504040204" pitchFamily="34" charset="0"/>
                <a:cs typeface="Tahoma" panose="020B0604030504040204" pitchFamily="34" charset="0"/>
              </a:rPr>
              <a:t>กระทรวงยุติธรรม กระทรวงการต่างประเทศ </a:t>
            </a:r>
            <a:r>
              <a:rPr lang="th-TH" sz="1300" dirty="0" smtClean="0">
                <a:latin typeface="Tahoma" panose="020B0604030504040204" pitchFamily="34" charset="0"/>
                <a:ea typeface="Tahoma" panose="020B0604030504040204" pitchFamily="34" charset="0"/>
                <a:cs typeface="Tahoma" panose="020B0604030504040204" pitchFamily="34" charset="0"/>
              </a:rPr>
              <a:t>ศูนย์</a:t>
            </a:r>
            <a:r>
              <a:rPr lang="th-TH" sz="1300" dirty="0">
                <a:latin typeface="Tahoma" panose="020B0604030504040204" pitchFamily="34" charset="0"/>
                <a:ea typeface="Tahoma" panose="020B0604030504040204" pitchFamily="34" charset="0"/>
                <a:cs typeface="Tahoma" panose="020B0604030504040204" pitchFamily="34" charset="0"/>
              </a:rPr>
              <a:t>อำนวยการบริหารจังหวัดชายแดนภาคใต้  สำนักงานป้องกัน</a:t>
            </a:r>
            <a:r>
              <a:rPr lang="th-TH" sz="1300" dirty="0" smtClean="0">
                <a:latin typeface="Tahoma" panose="020B0604030504040204" pitchFamily="34" charset="0"/>
                <a:ea typeface="Tahoma" panose="020B0604030504040204" pitchFamily="34" charset="0"/>
                <a:cs typeface="Tahoma" panose="020B0604030504040204" pitchFamily="34" charset="0"/>
              </a:rPr>
              <a:t>และปราบปราม</a:t>
            </a:r>
            <a:r>
              <a:rPr lang="th-TH" sz="1300" dirty="0">
                <a:latin typeface="Tahoma" panose="020B0604030504040204" pitchFamily="34" charset="0"/>
                <a:ea typeface="Tahoma" panose="020B0604030504040204" pitchFamily="34" charset="0"/>
                <a:cs typeface="Tahoma" panose="020B0604030504040204" pitchFamily="34" charset="0"/>
              </a:rPr>
              <a:t>การฟอกเงิน สำนักงานคณะกรรมการป้องกันและปราบปราม</a:t>
            </a:r>
            <a:r>
              <a:rPr lang="th-TH" sz="1300" dirty="0" smtClean="0">
                <a:latin typeface="Tahoma" panose="020B0604030504040204" pitchFamily="34" charset="0"/>
                <a:ea typeface="Tahoma" panose="020B0604030504040204" pitchFamily="34" charset="0"/>
                <a:cs typeface="Tahoma" panose="020B0604030504040204" pitchFamily="34" charset="0"/>
              </a:rPr>
              <a:t>การทุจริต</a:t>
            </a:r>
            <a:r>
              <a:rPr lang="th-TH" sz="1300" dirty="0">
                <a:latin typeface="Tahoma" panose="020B0604030504040204" pitchFamily="34" charset="0"/>
                <a:ea typeface="Tahoma" panose="020B0604030504040204" pitchFamily="34" charset="0"/>
                <a:cs typeface="Tahoma" panose="020B0604030504040204" pitchFamily="34" charset="0"/>
              </a:rPr>
              <a:t>ในภาครัฐ</a:t>
            </a:r>
            <a:endParaRPr lang="en-US" sz="1300" dirty="0">
              <a:latin typeface="Tahoma" panose="020B0604030504040204" pitchFamily="34" charset="0"/>
              <a:ea typeface="Tahoma" panose="020B0604030504040204" pitchFamily="34" charset="0"/>
              <a:cs typeface="Tahoma" panose="020B0604030504040204" pitchFamily="34" charset="0"/>
            </a:endParaRPr>
          </a:p>
          <a:p>
            <a:pPr marL="715963" algn="thaiDist"/>
            <a:r>
              <a:rPr lang="th-TH" sz="1300" dirty="0">
                <a:latin typeface="Tahoma" panose="020B0604030504040204" pitchFamily="34" charset="0"/>
                <a:ea typeface="Tahoma" panose="020B0604030504040204" pitchFamily="34" charset="0"/>
                <a:cs typeface="Tahoma" panose="020B0604030504040204" pitchFamily="34" charset="0"/>
              </a:rPr>
              <a:t>กลุ่ม </a:t>
            </a:r>
            <a:r>
              <a:rPr lang="en-US" sz="1300" dirty="0">
                <a:latin typeface="Tahoma" panose="020B0604030504040204" pitchFamily="34" charset="0"/>
                <a:ea typeface="Tahoma" panose="020B0604030504040204" pitchFamily="34" charset="0"/>
                <a:cs typeface="Tahoma" panose="020B0604030504040204" pitchFamily="34" charset="0"/>
              </a:rPr>
              <a:t>5</a:t>
            </a:r>
            <a:r>
              <a:rPr lang="th-TH" sz="1300" dirty="0">
                <a:latin typeface="Tahoma" panose="020B0604030504040204" pitchFamily="34" charset="0"/>
                <a:ea typeface="Tahoma" panose="020B0604030504040204" pitchFamily="34" charset="0"/>
                <a:cs typeface="Tahoma" panose="020B0604030504040204" pitchFamily="34" charset="0"/>
              </a:rPr>
              <a:t> </a:t>
            </a:r>
            <a:r>
              <a:rPr lang="en-US" sz="1300" dirty="0">
                <a:latin typeface="Tahoma" panose="020B0604030504040204" pitchFamily="34" charset="0"/>
                <a:ea typeface="Tahoma" panose="020B0604030504040204" pitchFamily="34" charset="0"/>
                <a:cs typeface="Tahoma" panose="020B0604030504040204" pitchFamily="34" charset="0"/>
              </a:rPr>
              <a:t>: </a:t>
            </a:r>
            <a:r>
              <a:rPr lang="th-TH" sz="1300" dirty="0">
                <a:latin typeface="Tahoma" panose="020B0604030504040204" pitchFamily="34" charset="0"/>
                <a:ea typeface="Tahoma" panose="020B0604030504040204" pitchFamily="34" charset="0"/>
                <a:cs typeface="Tahoma" panose="020B0604030504040204" pitchFamily="34" charset="0"/>
              </a:rPr>
              <a:t>สำนักนายกรัฐมนตรี สำนักพระราชวัง สำนักราชเลขาธิการ</a:t>
            </a:r>
            <a:endParaRPr lang="en-US" sz="1300" dirty="0">
              <a:latin typeface="Tahoma" panose="020B0604030504040204" pitchFamily="34" charset="0"/>
              <a:ea typeface="Tahoma" panose="020B0604030504040204" pitchFamily="34" charset="0"/>
              <a:cs typeface="Tahoma" panose="020B0604030504040204" pitchFamily="34" charset="0"/>
            </a:endParaRPr>
          </a:p>
          <a:p>
            <a:pPr marL="715963" algn="thaiDist"/>
            <a:r>
              <a:rPr lang="th-TH" sz="1300" dirty="0">
                <a:latin typeface="Tahoma" panose="020B0604030504040204" pitchFamily="34" charset="0"/>
                <a:ea typeface="Tahoma" panose="020B0604030504040204" pitchFamily="34" charset="0"/>
                <a:cs typeface="Tahoma" panose="020B0604030504040204" pitchFamily="34" charset="0"/>
              </a:rPr>
              <a:t>กลุ่ม </a:t>
            </a:r>
            <a:r>
              <a:rPr lang="en-US" sz="1300" dirty="0">
                <a:latin typeface="Tahoma" panose="020B0604030504040204" pitchFamily="34" charset="0"/>
                <a:ea typeface="Tahoma" panose="020B0604030504040204" pitchFamily="34" charset="0"/>
                <a:cs typeface="Tahoma" panose="020B0604030504040204" pitchFamily="34" charset="0"/>
              </a:rPr>
              <a:t>6 : </a:t>
            </a:r>
            <a:r>
              <a:rPr lang="th-TH" sz="1300" dirty="0">
                <a:latin typeface="Tahoma" panose="020B0604030504040204" pitchFamily="34" charset="0"/>
                <a:ea typeface="Tahoma" panose="020B0604030504040204" pitchFamily="34" charset="0"/>
                <a:cs typeface="Tahoma" panose="020B0604030504040204" pitchFamily="34" charset="0"/>
              </a:rPr>
              <a:t>กลุ่มจังหวัดและ</a:t>
            </a:r>
            <a:r>
              <a:rPr lang="th-TH" sz="1300" dirty="0" smtClean="0">
                <a:latin typeface="Tahoma" panose="020B0604030504040204" pitchFamily="34" charset="0"/>
                <a:ea typeface="Tahoma" panose="020B0604030504040204" pitchFamily="34" charset="0"/>
                <a:cs typeface="Tahoma" panose="020B0604030504040204" pitchFamily="34" charset="0"/>
              </a:rPr>
              <a:t>จังหวัด</a:t>
            </a:r>
          </a:p>
          <a:p>
            <a:pPr marL="715963"/>
            <a:endParaRPr lang="th-TH" sz="1600" dirty="0">
              <a:latin typeface="Tahoma" panose="020B0604030504040204" pitchFamily="34" charset="0"/>
              <a:ea typeface="Tahoma" panose="020B0604030504040204" pitchFamily="34" charset="0"/>
              <a:cs typeface="Tahoma" panose="020B0604030504040204" pitchFamily="34" charset="0"/>
            </a:endParaRPr>
          </a:p>
          <a:p>
            <a:pPr marL="715963" indent="-320675"/>
            <a:r>
              <a:rPr lang="en-US" sz="1400" b="1" dirty="0">
                <a:latin typeface="Tahoma" panose="020B0604030504040204" pitchFamily="34" charset="0"/>
                <a:ea typeface="Tahoma" panose="020B0604030504040204" pitchFamily="34" charset="0"/>
                <a:cs typeface="Tahoma" panose="020B0604030504040204" pitchFamily="34" charset="0"/>
              </a:rPr>
              <a:t>3</a:t>
            </a:r>
            <a:r>
              <a:rPr lang="th-TH" sz="1400" b="1" dirty="0">
                <a:latin typeface="Tahoma" panose="020B0604030504040204" pitchFamily="34" charset="0"/>
                <a:ea typeface="Tahoma" panose="020B0604030504040204" pitchFamily="34" charset="0"/>
                <a:cs typeface="Tahoma" panose="020B0604030504040204" pitchFamily="34" charset="0"/>
              </a:rPr>
              <a:t>) </a:t>
            </a:r>
            <a:r>
              <a:rPr lang="th-TH" sz="1400" b="1" dirty="0" smtClean="0">
                <a:latin typeface="Tahoma" panose="020B0604030504040204" pitchFamily="34" charset="0"/>
                <a:ea typeface="Tahoma" panose="020B0604030504040204" pitchFamily="34" charset="0"/>
                <a:cs typeface="Tahoma" panose="020B0604030504040204" pitchFamily="34" charset="0"/>
              </a:rPr>
              <a:t> คณะ</a:t>
            </a:r>
            <a:r>
              <a:rPr lang="th-TH" sz="1400" b="1" dirty="0">
                <a:latin typeface="Tahoma" panose="020B0604030504040204" pitchFamily="34" charset="0"/>
                <a:ea typeface="Tahoma" panose="020B0604030504040204" pitchFamily="34" charset="0"/>
                <a:cs typeface="Tahoma" panose="020B0604030504040204" pitchFamily="34" charset="0"/>
              </a:rPr>
              <a:t>ทำงานฯ ประชุมเพื่อพิจารณาความเหมาะสมของตัวชี้วัด ค่าเป้าหมาย เกณฑ์การให้คะแนน น้ำหนักของตัวชี้วัด เพื่อใช้ประเมินส่วนราชการตามมาตรการปรับปรุงประสิทธิภาพในการปฏิบัติราชการ ตามมาตรา </a:t>
            </a:r>
            <a:r>
              <a:rPr lang="en-US" sz="1400" b="1" dirty="0">
                <a:latin typeface="Tahoma" panose="020B0604030504040204" pitchFamily="34" charset="0"/>
                <a:ea typeface="Tahoma" panose="020B0604030504040204" pitchFamily="34" charset="0"/>
                <a:cs typeface="Tahoma" panose="020B0604030504040204" pitchFamily="34" charset="0"/>
              </a:rPr>
              <a:t>44</a:t>
            </a:r>
          </a:p>
          <a:p>
            <a:pPr marL="715963" lvl="0"/>
            <a:endParaRPr lang="th-TH" sz="1400" b="1" dirty="0" smtClean="0">
              <a:latin typeface="Tahoma" panose="020B0604030504040204" pitchFamily="34" charset="0"/>
              <a:ea typeface="Tahoma" panose="020B0604030504040204" pitchFamily="34" charset="0"/>
              <a:cs typeface="Tahoma" panose="020B0604030504040204" pitchFamily="34" charset="0"/>
            </a:endParaRPr>
          </a:p>
          <a:p>
            <a:pPr marL="357187" lvl="0" algn="thaiDist">
              <a:lnSpc>
                <a:spcPct val="115000"/>
              </a:lnSpc>
              <a:spcBef>
                <a:spcPts val="1200"/>
              </a:spcBef>
              <a:spcAft>
                <a:spcPts val="0"/>
              </a:spcAft>
            </a:pPr>
            <a:endParaRPr lang="th-TH" sz="1400" b="1" dirty="0" smtClean="0">
              <a:latin typeface="Tahoma" panose="020B0604030504040204" pitchFamily="34" charset="0"/>
              <a:ea typeface="Tahoma" panose="020B0604030504040204" pitchFamily="34" charset="0"/>
              <a:cs typeface="Tahoma" panose="020B0604030504040204" pitchFamily="34" charset="0"/>
            </a:endParaRPr>
          </a:p>
        </p:txBody>
      </p:sp>
      <p:sp>
        <p:nvSpPr>
          <p:cNvPr id="9" name="Rectangle 8"/>
          <p:cNvSpPr/>
          <p:nvPr/>
        </p:nvSpPr>
        <p:spPr>
          <a:xfrm>
            <a:off x="179512" y="1025676"/>
            <a:ext cx="9937104" cy="338554"/>
          </a:xfrm>
          <a:prstGeom prst="rect">
            <a:avLst/>
          </a:prstGeom>
        </p:spPr>
        <p:txBody>
          <a:bodyPr wrap="square">
            <a:spAutoFit/>
          </a:bodyPr>
          <a:lstStyle/>
          <a:p>
            <a:pPr algn="thaiDist">
              <a:spcBef>
                <a:spcPts val="600"/>
              </a:spcBef>
              <a:spcAft>
                <a:spcPts val="600"/>
              </a:spcAft>
            </a:pPr>
            <a:r>
              <a:rPr lang="th-TH" sz="1600" b="1" dirty="0">
                <a:solidFill>
                  <a:srgbClr val="0D0D0D"/>
                </a:solidFill>
                <a:latin typeface="Tahoma" panose="020B0604030504040204" pitchFamily="34" charset="0"/>
                <a:ea typeface="Tahoma" panose="020B0604030504040204" pitchFamily="34" charset="0"/>
                <a:cs typeface="Tahoma" panose="020B0604030504040204" pitchFamily="34" charset="0"/>
              </a:rPr>
              <a:t>แนวทางการกำหนดตัวชี้วัดการประเมินส่วนราชการและจังหวัดประจำปีงบประมาณ พ.ศ. 25</a:t>
            </a:r>
            <a:r>
              <a:rPr lang="en-US" sz="1600" b="1" dirty="0">
                <a:solidFill>
                  <a:srgbClr val="0D0D0D"/>
                </a:solidFill>
                <a:latin typeface="Tahoma" panose="020B0604030504040204" pitchFamily="34" charset="0"/>
                <a:ea typeface="Tahoma" panose="020B0604030504040204" pitchFamily="34" charset="0"/>
                <a:cs typeface="Tahoma" panose="020B0604030504040204" pitchFamily="34" charset="0"/>
              </a:rPr>
              <a:t>60</a:t>
            </a:r>
            <a:endParaRPr lang="en-US" sz="1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7590305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683568" y="4005064"/>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latin typeface="Tahoma" pitchFamily="34" charset="0"/>
                <a:ea typeface="Tahoma" pitchFamily="34" charset="0"/>
                <a:cs typeface="Tahoma" pitchFamily="34" charset="0"/>
              </a:rPr>
              <a:t>คณะที่ </a:t>
            </a:r>
            <a:r>
              <a:rPr lang="en-US" sz="1400" b="1" u="sng" dirty="0" smtClean="0">
                <a:latin typeface="Tahoma" pitchFamily="34" charset="0"/>
                <a:ea typeface="Tahoma" pitchFamily="34" charset="0"/>
                <a:cs typeface="Tahoma" pitchFamily="34" charset="0"/>
              </a:rPr>
              <a:t>4</a:t>
            </a:r>
          </a:p>
          <a:p>
            <a:pPr algn="ctr"/>
            <a:endParaRPr lang="th-TH" sz="1400" b="1" u="sng" dirty="0" smtClean="0">
              <a:latin typeface="Tahoma" pitchFamily="34" charset="0"/>
              <a:ea typeface="Tahoma" pitchFamily="34" charset="0"/>
              <a:cs typeface="Tahoma" pitchFamily="34" charset="0"/>
            </a:endParaRPr>
          </a:p>
          <a:p>
            <a:pPr marL="228600" indent="-228600">
              <a:buAutoNum type="arabicPeriod"/>
            </a:pPr>
            <a:r>
              <a:rPr lang="th-TH" sz="1400" b="1" dirty="0" smtClean="0">
                <a:latin typeface="Tahoma" pitchFamily="34" charset="0"/>
                <a:ea typeface="Tahoma" pitchFamily="34" charset="0"/>
                <a:cs typeface="Tahoma" pitchFamily="34" charset="0"/>
              </a:rPr>
              <a:t>ก.มหาดไทย</a:t>
            </a:r>
          </a:p>
          <a:p>
            <a:pPr marL="228600" indent="-228600">
              <a:buAutoNum type="arabicPeriod"/>
            </a:pPr>
            <a:r>
              <a:rPr lang="th-TH" sz="1400" b="1" dirty="0" smtClean="0">
                <a:latin typeface="Tahoma" pitchFamily="34" charset="0"/>
                <a:ea typeface="Tahoma" pitchFamily="34" charset="0"/>
                <a:cs typeface="Tahoma" pitchFamily="34" charset="0"/>
              </a:rPr>
              <a:t>ก.ยุติธรรม</a:t>
            </a:r>
          </a:p>
          <a:p>
            <a:pPr marL="228600" indent="-228600">
              <a:buAutoNum type="arabicPeriod"/>
            </a:pPr>
            <a:r>
              <a:rPr lang="th-TH" sz="1400" b="1" dirty="0" smtClean="0">
                <a:latin typeface="Tahoma" pitchFamily="34" charset="0"/>
                <a:ea typeface="Tahoma" pitchFamily="34" charset="0"/>
                <a:cs typeface="Tahoma" pitchFamily="34" charset="0"/>
              </a:rPr>
              <a:t>ก.การต่างประเทศ</a:t>
            </a:r>
          </a:p>
          <a:p>
            <a:pPr marL="228600" indent="-228600">
              <a:buAutoNum type="arabicPeriod"/>
            </a:pPr>
            <a:r>
              <a:rPr lang="th-TH" sz="1400" b="1" dirty="0" smtClean="0">
                <a:latin typeface="Tahoma" pitchFamily="34" charset="0"/>
                <a:ea typeface="Tahoma" pitchFamily="34" charset="0"/>
                <a:cs typeface="Tahoma" pitchFamily="34" charset="0"/>
              </a:rPr>
              <a:t>ศอ.ปต. ปปง. ปปท.</a:t>
            </a:r>
          </a:p>
          <a:p>
            <a:pPr marL="228600" indent="-228600">
              <a:buAutoNum type="arabicPeriod"/>
            </a:pPr>
            <a:endParaRPr lang="th-TH" sz="1400" b="1" u="sng" dirty="0" smtClean="0">
              <a:latin typeface="Tahoma" pitchFamily="34" charset="0"/>
              <a:ea typeface="Tahoma" pitchFamily="34" charset="0"/>
              <a:cs typeface="Tahoma" pitchFamily="34" charset="0"/>
            </a:endParaRPr>
          </a:p>
        </p:txBody>
      </p:sp>
      <p:sp>
        <p:nvSpPr>
          <p:cNvPr id="9" name="Rectangle 8"/>
          <p:cNvSpPr/>
          <p:nvPr/>
        </p:nvSpPr>
        <p:spPr>
          <a:xfrm>
            <a:off x="179512" y="-3398"/>
            <a:ext cx="8277646" cy="1015663"/>
          </a:xfrm>
          <a:prstGeom prst="rect">
            <a:avLst/>
          </a:prstGeom>
        </p:spPr>
        <p:txBody>
          <a:bodyPr wrap="square">
            <a:spAutoFit/>
          </a:bodyPr>
          <a:lstStyle/>
          <a:p>
            <a:pPr marL="342900" indent="-342900" eaLnBrk="0" fontAlgn="base" hangingPunct="0">
              <a:spcBef>
                <a:spcPct val="0"/>
              </a:spcBef>
              <a:spcAft>
                <a:spcPct val="0"/>
              </a:spcAft>
              <a:defRPr/>
            </a:pPr>
            <a:r>
              <a:rPr lang="en-US" sz="2000" b="1" kern="0" dirty="0" smtClean="0">
                <a:solidFill>
                  <a:sysClr val="windowText" lastClr="000000"/>
                </a:solidFill>
                <a:latin typeface="Tahoma" pitchFamily="34" charset="0"/>
                <a:ea typeface="Tahoma" pitchFamily="34" charset="0"/>
                <a:cs typeface="Tahoma" pitchFamily="34" charset="0"/>
              </a:rPr>
              <a:t>8. </a:t>
            </a:r>
            <a:r>
              <a:rPr lang="th-TH" sz="2000" b="1" kern="0" dirty="0" smtClean="0">
                <a:solidFill>
                  <a:sysClr val="windowText" lastClr="000000"/>
                </a:solidFill>
                <a:latin typeface="Tahoma" pitchFamily="34" charset="0"/>
                <a:ea typeface="Tahoma" pitchFamily="34" charset="0"/>
                <a:cs typeface="Tahoma" pitchFamily="34" charset="0"/>
              </a:rPr>
              <a:t>แนวทาง</a:t>
            </a:r>
            <a:r>
              <a:rPr lang="th-TH" altLang="th-TH" sz="2000" b="1" dirty="0" smtClean="0">
                <a:solidFill>
                  <a:srgbClr val="000000"/>
                </a:solidFill>
                <a:latin typeface="Tahoma" panose="020B0604030504040204" pitchFamily="34" charset="0"/>
                <a:cs typeface="Tahoma" panose="020B0604030504040204" pitchFamily="34" charset="0"/>
              </a:rPr>
              <a:t>การ</a:t>
            </a:r>
            <a:r>
              <a:rPr lang="th-TH" altLang="en-US" sz="20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2000" b="1" dirty="0" smtClean="0">
                <a:solidFill>
                  <a:prstClr val="black"/>
                </a:solidFill>
                <a:latin typeface="Tahoma" panose="020B0604030504040204" pitchFamily="34" charset="0"/>
                <a:cs typeface="Tahoma" panose="020B0604030504040204" pitchFamily="34" charset="0"/>
              </a:rPr>
              <a:t>ฯ </a:t>
            </a:r>
            <a:r>
              <a:rPr lang="th-TH" altLang="en-US" sz="2000" b="1" dirty="0" smtClean="0">
                <a:solidFill>
                  <a:srgbClr val="000000"/>
                </a:solidFill>
                <a:latin typeface="Tahoma" pitchFamily="34" charset="0"/>
                <a:cs typeface="Tahoma" pitchFamily="34" charset="0"/>
              </a:rPr>
              <a:t>ประจำปีงบประมาณ </a:t>
            </a:r>
            <a:r>
              <a:rPr lang="en-US" altLang="en-US" sz="2000" b="1" dirty="0" smtClean="0">
                <a:solidFill>
                  <a:srgbClr val="000000"/>
                </a:solidFill>
                <a:latin typeface="Tahoma" pitchFamily="34" charset="0"/>
                <a:cs typeface="Tahoma" pitchFamily="34" charset="0"/>
              </a:rPr>
              <a:t>2560</a:t>
            </a:r>
            <a:r>
              <a:rPr lang="th-TH" altLang="en-US" sz="2000" b="1" dirty="0">
                <a:solidFill>
                  <a:srgbClr val="000000"/>
                </a:solidFill>
                <a:latin typeface="Tahoma" pitchFamily="34" charset="0"/>
                <a:cs typeface="Tahoma" pitchFamily="34" charset="0"/>
              </a:rPr>
              <a:t> (ต่อ)</a:t>
            </a:r>
            <a:endParaRPr lang="en-US" altLang="th-TH" sz="2000" b="1" dirty="0">
              <a:solidFill>
                <a:srgbClr val="000000"/>
              </a:solidFill>
              <a:latin typeface="Tahoma" pitchFamily="34" charset="0"/>
              <a:cs typeface="Tahoma" pitchFamily="34" charset="0"/>
            </a:endParaRPr>
          </a:p>
          <a:p>
            <a:pPr marL="342900" indent="-342900" eaLnBrk="0" fontAlgn="base" hangingPunct="0">
              <a:spcBef>
                <a:spcPct val="0"/>
              </a:spcBef>
              <a:spcAft>
                <a:spcPct val="0"/>
              </a:spcAft>
              <a:defRPr/>
            </a:pPr>
            <a:endParaRPr lang="en-US" altLang="th-TH" sz="2000" b="1" dirty="0">
              <a:solidFill>
                <a:srgbClr val="000000"/>
              </a:solidFill>
              <a:latin typeface="Tahoma" pitchFamily="34" charset="0"/>
              <a:cs typeface="Tahoma" pitchFamily="34" charset="0"/>
            </a:endParaRPr>
          </a:p>
        </p:txBody>
      </p:sp>
      <p:sp>
        <p:nvSpPr>
          <p:cNvPr id="10" name="Slide Number Placeholder 1"/>
          <p:cNvSpPr>
            <a:spLocks noGrp="1"/>
          </p:cNvSpPr>
          <p:nvPr>
            <p:ph type="sldNum" sz="quarter" idx="12"/>
          </p:nvPr>
        </p:nvSpPr>
        <p:spPr>
          <a:xfrm>
            <a:off x="7085614" y="6377868"/>
            <a:ext cx="2057400" cy="365125"/>
          </a:xfrm>
        </p:spPr>
        <p:txBody>
          <a:bodyPr/>
          <a:lstStyle/>
          <a:p>
            <a:pPr>
              <a:defRPr/>
            </a:pPr>
            <a:r>
              <a:rPr lang="en-US" altLang="th-TH" dirty="0" smtClean="0"/>
              <a:t>35</a:t>
            </a:r>
            <a:endParaRPr lang="th-TH" altLang="th-TH" dirty="0"/>
          </a:p>
        </p:txBody>
      </p:sp>
      <p:sp>
        <p:nvSpPr>
          <p:cNvPr id="14" name="Rounded Rectangle 13"/>
          <p:cNvSpPr/>
          <p:nvPr/>
        </p:nvSpPr>
        <p:spPr>
          <a:xfrm>
            <a:off x="683568" y="1052736"/>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solidFill>
                  <a:sysClr val="windowText" lastClr="000000"/>
                </a:solidFill>
                <a:latin typeface="Tahoma" pitchFamily="34" charset="0"/>
                <a:ea typeface="Tahoma" pitchFamily="34" charset="0"/>
                <a:cs typeface="Tahoma" pitchFamily="34" charset="0"/>
              </a:rPr>
              <a:t>คณะที่ </a:t>
            </a:r>
            <a:r>
              <a:rPr lang="en-US" sz="1400" b="1" u="sng" dirty="0" smtClean="0">
                <a:solidFill>
                  <a:sysClr val="windowText" lastClr="000000"/>
                </a:solidFill>
                <a:latin typeface="Tahoma" pitchFamily="34" charset="0"/>
                <a:ea typeface="Tahoma" pitchFamily="34" charset="0"/>
                <a:cs typeface="Tahoma" pitchFamily="34" charset="0"/>
              </a:rPr>
              <a:t>1</a:t>
            </a:r>
          </a:p>
          <a:p>
            <a:pPr algn="ctr"/>
            <a:endParaRPr lang="th-TH" sz="1400" b="1" u="sng" dirty="0" smtClean="0">
              <a:solidFill>
                <a:sysClr val="windowText" lastClr="000000"/>
              </a:solidFill>
              <a:latin typeface="Tahoma" pitchFamily="34" charset="0"/>
              <a:ea typeface="Tahoma" pitchFamily="34" charset="0"/>
              <a:cs typeface="Tahoma" pitchFamily="34" charset="0"/>
            </a:endParaRP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ก.ศึกษาธิการ</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ก.สาธารณสุข</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ก.การพัฒนาสังคมฯ</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ก.วัฒนธรรม</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สำนักงานพระพุทธ สนง.ราชบัณฑิตยสภา</a:t>
            </a:r>
            <a:r>
              <a:rPr lang="en-US" sz="1400" b="1"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 </a:t>
            </a:r>
            <a:r>
              <a:rPr lang="th-TH" sz="1400" b="1" dirty="0" smtClean="0">
                <a:solidFill>
                  <a:sysClr val="windowText" lastClr="000000"/>
                </a:solidFill>
                <a:latin typeface="Tahoma" panose="020B0604030504040204" pitchFamily="34" charset="0"/>
                <a:ea typeface="Tahoma" panose="020B0604030504040204" pitchFamily="34" charset="0"/>
                <a:cs typeface="Tahoma" panose="020B0604030504040204" pitchFamily="34" charset="0"/>
              </a:rPr>
              <a:t>สำนักงาน กปร.</a:t>
            </a:r>
            <a:endParaRPr lang="th-TH" sz="1400" b="1" u="sng" dirty="0" smtClean="0">
              <a:solidFill>
                <a:sysClr val="windowText" lastClr="000000"/>
              </a:solidFill>
              <a:latin typeface="Tahoma" pitchFamily="34" charset="0"/>
              <a:ea typeface="Tahoma" pitchFamily="34" charset="0"/>
              <a:cs typeface="Tahoma" pitchFamily="34" charset="0"/>
            </a:endParaRPr>
          </a:p>
        </p:txBody>
      </p:sp>
      <p:sp>
        <p:nvSpPr>
          <p:cNvPr id="18" name="Rounded Rectangle 17"/>
          <p:cNvSpPr/>
          <p:nvPr/>
        </p:nvSpPr>
        <p:spPr>
          <a:xfrm>
            <a:off x="3491880" y="4005064"/>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latin typeface="Tahoma" pitchFamily="34" charset="0"/>
                <a:ea typeface="Tahoma" pitchFamily="34" charset="0"/>
                <a:cs typeface="Tahoma" pitchFamily="34" charset="0"/>
              </a:rPr>
              <a:t>คณะที่ </a:t>
            </a:r>
            <a:r>
              <a:rPr lang="en-US" sz="1400" b="1" u="sng" dirty="0" smtClean="0">
                <a:latin typeface="Tahoma" pitchFamily="34" charset="0"/>
                <a:ea typeface="Tahoma" pitchFamily="34" charset="0"/>
                <a:cs typeface="Tahoma" pitchFamily="34" charset="0"/>
              </a:rPr>
              <a:t>5</a:t>
            </a:r>
          </a:p>
          <a:p>
            <a:pPr algn="ctr"/>
            <a:endParaRPr lang="th-TH" sz="1400" b="1" u="sng" dirty="0" smtClean="0">
              <a:latin typeface="Tahoma" pitchFamily="34" charset="0"/>
              <a:ea typeface="Tahoma" pitchFamily="34" charset="0"/>
              <a:cs typeface="Tahoma" pitchFamily="34" charset="0"/>
            </a:endParaRPr>
          </a:p>
          <a:p>
            <a:pPr marL="228600" indent="-228600">
              <a:buAutoNum type="arabicPeriod"/>
            </a:pPr>
            <a:r>
              <a:rPr lang="th-TH" sz="1400" b="1" dirty="0" smtClean="0">
                <a:latin typeface="Tahoma" pitchFamily="34" charset="0"/>
                <a:ea typeface="Tahoma" pitchFamily="34" charset="0"/>
                <a:cs typeface="Tahoma" pitchFamily="34" charset="0"/>
              </a:rPr>
              <a:t>สำนักนายกรัฐมนตรี </a:t>
            </a:r>
            <a:r>
              <a:rPr lang="en-US" sz="1400" b="1" dirty="0" smtClean="0">
                <a:latin typeface="Tahoma" pitchFamily="34" charset="0"/>
                <a:ea typeface="Tahoma" pitchFamily="34" charset="0"/>
                <a:cs typeface="Tahoma" pitchFamily="34" charset="0"/>
              </a:rPr>
              <a:t>(12 </a:t>
            </a:r>
            <a:r>
              <a:rPr lang="th-TH" sz="1400" b="1" dirty="0" smtClean="0">
                <a:latin typeface="Tahoma" pitchFamily="34" charset="0"/>
                <a:ea typeface="Tahoma" pitchFamily="34" charset="0"/>
                <a:cs typeface="Tahoma" pitchFamily="34" charset="0"/>
              </a:rPr>
              <a:t> กรม)</a:t>
            </a:r>
          </a:p>
          <a:p>
            <a:pPr marL="228600" lvl="0" indent="-228600">
              <a:buFontTx/>
              <a:buAutoNum type="arabicPeriod"/>
              <a:defRPr/>
            </a:pPr>
            <a:r>
              <a:rPr lang="th-TH" sz="1400" b="1" dirty="0" smtClean="0">
                <a:latin typeface="Tahoma" pitchFamily="34" charset="0"/>
                <a:ea typeface="Tahoma" pitchFamily="34" charset="0"/>
                <a:cs typeface="Tahoma" pitchFamily="34" charset="0"/>
              </a:rPr>
              <a:t>สำนักพระราชวัง                                 สำนักราชเลขาธิการ</a:t>
            </a:r>
          </a:p>
          <a:p>
            <a:pPr marL="228600" lvl="0" indent="-228600">
              <a:buFontTx/>
              <a:buAutoNum type="arabicPeriod"/>
              <a:defRPr/>
            </a:pPr>
            <a:endParaRPr lang="th-TH" sz="1400" b="1" u="sng" dirty="0" smtClean="0">
              <a:latin typeface="Tahoma" pitchFamily="34" charset="0"/>
              <a:ea typeface="Tahoma" pitchFamily="34" charset="0"/>
              <a:cs typeface="Tahoma" pitchFamily="34" charset="0"/>
            </a:endParaRPr>
          </a:p>
        </p:txBody>
      </p:sp>
      <p:sp>
        <p:nvSpPr>
          <p:cNvPr id="19" name="Rounded Rectangle 18"/>
          <p:cNvSpPr/>
          <p:nvPr/>
        </p:nvSpPr>
        <p:spPr>
          <a:xfrm>
            <a:off x="3491880" y="1052736"/>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solidFill>
                  <a:sysClr val="windowText" lastClr="000000"/>
                </a:solidFill>
                <a:latin typeface="Tahoma" pitchFamily="34" charset="0"/>
                <a:ea typeface="Tahoma" pitchFamily="34" charset="0"/>
                <a:cs typeface="Tahoma" pitchFamily="34" charset="0"/>
              </a:rPr>
              <a:t>คณะที่ </a:t>
            </a:r>
            <a:r>
              <a:rPr lang="en-US" sz="1400" b="1" u="sng" dirty="0" smtClean="0">
                <a:solidFill>
                  <a:sysClr val="windowText" lastClr="000000"/>
                </a:solidFill>
                <a:latin typeface="Tahoma" pitchFamily="34" charset="0"/>
                <a:ea typeface="Tahoma" pitchFamily="34" charset="0"/>
                <a:cs typeface="Tahoma" pitchFamily="34" charset="0"/>
              </a:rPr>
              <a:t>2</a:t>
            </a:r>
          </a:p>
          <a:p>
            <a:pPr algn="ctr"/>
            <a:endParaRPr lang="th-TH" sz="1400" b="1" u="sng" dirty="0" smtClean="0">
              <a:solidFill>
                <a:sysClr val="windowText" lastClr="000000"/>
              </a:solidFill>
              <a:latin typeface="Tahoma" pitchFamily="34" charset="0"/>
              <a:ea typeface="Tahoma" pitchFamily="34" charset="0"/>
              <a:cs typeface="Tahoma" pitchFamily="34" charset="0"/>
            </a:endParaRPr>
          </a:p>
          <a:p>
            <a:pPr marL="228600" indent="-228600">
              <a:buAutoNum type="arabicPeriod"/>
            </a:pPr>
            <a:r>
              <a:rPr lang="th-TH" sz="1400" b="1" dirty="0" smtClean="0">
                <a:latin typeface="Tahoma" pitchFamily="34" charset="0"/>
                <a:ea typeface="Tahoma" pitchFamily="34" charset="0"/>
                <a:cs typeface="Tahoma" pitchFamily="34" charset="0"/>
              </a:rPr>
              <a:t>ก.การคลัง</a:t>
            </a:r>
          </a:p>
          <a:p>
            <a:pPr marL="228600" indent="-228600">
              <a:buAutoNum type="arabicPeriod"/>
            </a:pPr>
            <a:r>
              <a:rPr lang="th-TH" sz="1400" b="1" dirty="0" smtClean="0">
                <a:latin typeface="Tahoma" pitchFamily="34" charset="0"/>
                <a:ea typeface="Tahoma" pitchFamily="34" charset="0"/>
                <a:cs typeface="Tahoma" pitchFamily="34" charset="0"/>
              </a:rPr>
              <a:t>ก.พาณิชย์</a:t>
            </a:r>
          </a:p>
          <a:p>
            <a:pPr marL="228600" indent="-228600">
              <a:buAutoNum type="arabicPeriod"/>
            </a:pPr>
            <a:r>
              <a:rPr lang="th-TH" sz="1400" b="1" dirty="0" smtClean="0">
                <a:latin typeface="Tahoma" pitchFamily="34" charset="0"/>
                <a:ea typeface="Tahoma" pitchFamily="34" charset="0"/>
                <a:cs typeface="Tahoma" pitchFamily="34" charset="0"/>
              </a:rPr>
              <a:t>ก.อุตสาหกรรม</a:t>
            </a:r>
            <a:br>
              <a:rPr lang="th-TH" sz="1400" b="1" dirty="0" smtClean="0">
                <a:latin typeface="Tahoma" pitchFamily="34" charset="0"/>
                <a:ea typeface="Tahoma" pitchFamily="34" charset="0"/>
                <a:cs typeface="Tahoma" pitchFamily="34" charset="0"/>
              </a:rPr>
            </a:br>
            <a:r>
              <a:rPr lang="th-TH" sz="1400" b="1" dirty="0" smtClean="0">
                <a:latin typeface="Tahoma" pitchFamily="34" charset="0"/>
                <a:ea typeface="Tahoma" pitchFamily="34" charset="0"/>
                <a:cs typeface="Tahoma" pitchFamily="34" charset="0"/>
              </a:rPr>
              <a:t>และ </a:t>
            </a:r>
            <a:r>
              <a:rPr lang="en-US" sz="1400" b="1" dirty="0" smtClean="0">
                <a:latin typeface="Tahoma" pitchFamily="34" charset="0"/>
                <a:ea typeface="Tahoma" pitchFamily="34" charset="0"/>
                <a:cs typeface="Tahoma" pitchFamily="34" charset="0"/>
              </a:rPr>
              <a:t>BOI</a:t>
            </a:r>
          </a:p>
          <a:p>
            <a:pPr marL="228600" indent="-228600">
              <a:buAutoNum type="arabicPeriod"/>
            </a:pPr>
            <a:r>
              <a:rPr lang="th-TH" sz="1400" b="1" dirty="0" smtClean="0">
                <a:latin typeface="Tahoma" pitchFamily="34" charset="0"/>
                <a:ea typeface="Tahoma" pitchFamily="34" charset="0"/>
                <a:cs typeface="Tahoma" pitchFamily="34" charset="0"/>
              </a:rPr>
              <a:t>ก.การท่องเที่ยวฯ</a:t>
            </a:r>
          </a:p>
          <a:p>
            <a:pPr marL="228600" indent="-228600">
              <a:buAutoNum type="arabicPeriod" startAt="5"/>
            </a:pPr>
            <a:r>
              <a:rPr lang="th-TH" sz="1400" b="1" dirty="0" smtClean="0">
                <a:latin typeface="Tahoma" pitchFamily="34" charset="0"/>
                <a:ea typeface="Tahoma" pitchFamily="34" charset="0"/>
                <a:cs typeface="Tahoma" pitchFamily="34" charset="0"/>
              </a:rPr>
              <a:t>ก.คมนาคม</a:t>
            </a:r>
          </a:p>
          <a:p>
            <a:pPr marL="228600" indent="-228600">
              <a:buAutoNum type="arabicPeriod" startAt="5"/>
            </a:pPr>
            <a:r>
              <a:rPr lang="th-TH" sz="1400" b="1" dirty="0" smtClean="0">
                <a:latin typeface="Tahoma" pitchFamily="34" charset="0"/>
                <a:ea typeface="Tahoma" pitchFamily="34" charset="0"/>
                <a:cs typeface="Tahoma" pitchFamily="34" charset="0"/>
              </a:rPr>
              <a:t>ก.แรงงาน</a:t>
            </a:r>
            <a:endParaRPr lang="th-TH" sz="1400" b="1" u="sng" dirty="0" smtClean="0">
              <a:latin typeface="Tahoma" pitchFamily="34" charset="0"/>
              <a:ea typeface="Tahoma" pitchFamily="34" charset="0"/>
              <a:cs typeface="Tahoma" pitchFamily="34" charset="0"/>
            </a:endParaRPr>
          </a:p>
        </p:txBody>
      </p:sp>
      <p:sp>
        <p:nvSpPr>
          <p:cNvPr id="20" name="Rounded Rectangle 19"/>
          <p:cNvSpPr/>
          <p:nvPr/>
        </p:nvSpPr>
        <p:spPr>
          <a:xfrm>
            <a:off x="6300192" y="4005064"/>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latin typeface="Tahoma" pitchFamily="34" charset="0"/>
                <a:ea typeface="Tahoma" pitchFamily="34" charset="0"/>
                <a:cs typeface="Tahoma" pitchFamily="34" charset="0"/>
              </a:rPr>
              <a:t>คณะที่ </a:t>
            </a:r>
            <a:r>
              <a:rPr lang="en-US" sz="1400" b="1" u="sng" dirty="0" smtClean="0">
                <a:latin typeface="Tahoma" pitchFamily="34" charset="0"/>
                <a:ea typeface="Tahoma" pitchFamily="34" charset="0"/>
                <a:cs typeface="Tahoma" pitchFamily="34" charset="0"/>
              </a:rPr>
              <a:t>6</a:t>
            </a:r>
          </a:p>
          <a:p>
            <a:pPr algn="ctr"/>
            <a:endParaRPr lang="th-TH" sz="1400" b="1" u="sng" dirty="0" smtClean="0">
              <a:latin typeface="Tahoma" pitchFamily="34" charset="0"/>
              <a:ea typeface="Tahoma" pitchFamily="34" charset="0"/>
              <a:cs typeface="Tahoma" pitchFamily="34" charset="0"/>
            </a:endParaRPr>
          </a:p>
          <a:p>
            <a:pPr marL="228600" indent="-228600"/>
            <a:r>
              <a:rPr lang="th-TH" sz="1400" b="1" dirty="0" smtClean="0">
                <a:latin typeface="Tahoma" pitchFamily="34" charset="0"/>
                <a:ea typeface="Tahoma" pitchFamily="34" charset="0"/>
                <a:cs typeface="Tahoma" pitchFamily="34" charset="0"/>
              </a:rPr>
              <a:t>กลุ่มจังหวัดและจังหวัด</a:t>
            </a:r>
          </a:p>
          <a:p>
            <a:pPr marL="228600" indent="-228600"/>
            <a:endParaRPr lang="th-TH" sz="1400" b="1" dirty="0" smtClean="0">
              <a:latin typeface="Tahoma" pitchFamily="34" charset="0"/>
              <a:ea typeface="Tahoma" pitchFamily="34" charset="0"/>
              <a:cs typeface="Tahoma" pitchFamily="34" charset="0"/>
            </a:endParaRPr>
          </a:p>
          <a:p>
            <a:pPr marL="228600" indent="-228600"/>
            <a:endParaRPr lang="th-TH" sz="1400" b="1" dirty="0" smtClean="0">
              <a:latin typeface="Tahoma" pitchFamily="34" charset="0"/>
              <a:ea typeface="Tahoma" pitchFamily="34" charset="0"/>
              <a:cs typeface="Tahoma" pitchFamily="34" charset="0"/>
            </a:endParaRPr>
          </a:p>
          <a:p>
            <a:pPr marL="228600" indent="-228600"/>
            <a:endParaRPr lang="th-TH" sz="1400" b="1" dirty="0" smtClean="0">
              <a:latin typeface="Tahoma" pitchFamily="34" charset="0"/>
              <a:ea typeface="Tahoma" pitchFamily="34" charset="0"/>
              <a:cs typeface="Tahoma" pitchFamily="34" charset="0"/>
            </a:endParaRPr>
          </a:p>
          <a:p>
            <a:pPr marL="228600" indent="-228600"/>
            <a:endParaRPr lang="th-TH" sz="1400" b="1" dirty="0" smtClean="0">
              <a:latin typeface="Tahoma" pitchFamily="34" charset="0"/>
              <a:ea typeface="Tahoma" pitchFamily="34" charset="0"/>
              <a:cs typeface="Tahoma" pitchFamily="34" charset="0"/>
            </a:endParaRPr>
          </a:p>
        </p:txBody>
      </p:sp>
      <p:sp>
        <p:nvSpPr>
          <p:cNvPr id="21" name="Rounded Rectangle 20"/>
          <p:cNvSpPr/>
          <p:nvPr/>
        </p:nvSpPr>
        <p:spPr>
          <a:xfrm>
            <a:off x="6300192" y="1052736"/>
            <a:ext cx="2376264" cy="2664296"/>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th-TH" sz="1400" b="1" u="sng" dirty="0" smtClean="0">
                <a:solidFill>
                  <a:sysClr val="windowText" lastClr="000000"/>
                </a:solidFill>
                <a:latin typeface="Tahoma" pitchFamily="34" charset="0"/>
                <a:ea typeface="Tahoma" pitchFamily="34" charset="0"/>
                <a:cs typeface="Tahoma" pitchFamily="34" charset="0"/>
              </a:rPr>
              <a:t>คณะที่ </a:t>
            </a:r>
            <a:r>
              <a:rPr lang="en-US" sz="1400" b="1" u="sng" dirty="0" smtClean="0">
                <a:solidFill>
                  <a:sysClr val="windowText" lastClr="000000"/>
                </a:solidFill>
                <a:latin typeface="Tahoma" pitchFamily="34" charset="0"/>
                <a:ea typeface="Tahoma" pitchFamily="34" charset="0"/>
                <a:cs typeface="Tahoma" pitchFamily="34" charset="0"/>
              </a:rPr>
              <a:t>3</a:t>
            </a:r>
          </a:p>
          <a:p>
            <a:pPr algn="ctr"/>
            <a:endParaRPr lang="th-TH" sz="1400" b="1" u="sng" dirty="0" smtClean="0">
              <a:solidFill>
                <a:sysClr val="windowText" lastClr="000000"/>
              </a:solidFill>
              <a:latin typeface="Tahoma" pitchFamily="34" charset="0"/>
              <a:ea typeface="Tahoma" pitchFamily="34" charset="0"/>
              <a:cs typeface="Tahoma" pitchFamily="34" charset="0"/>
            </a:endParaRPr>
          </a:p>
          <a:p>
            <a:pPr marL="228600" indent="-228600">
              <a:buAutoNum type="arabicPeriod"/>
            </a:pPr>
            <a:r>
              <a:rPr lang="th-TH" sz="1300" b="1" dirty="0" smtClean="0">
                <a:solidFill>
                  <a:sysClr val="windowText" lastClr="000000"/>
                </a:solidFill>
                <a:latin typeface="Tahoma" pitchFamily="34" charset="0"/>
                <a:ea typeface="Tahoma" pitchFamily="34" charset="0"/>
                <a:cs typeface="Tahoma" pitchFamily="34" charset="0"/>
              </a:rPr>
              <a:t>ก.ทรัพยากรธรรมชาติฯ</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ก.เกษตรฯ</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ก.พลังงาน</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ก.ดิจิทัลฯ</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ก.วิทยาศาสตร์ฯ</a:t>
            </a:r>
          </a:p>
          <a:p>
            <a:pPr marL="228600" indent="-228600">
              <a:buAutoNum type="arabicPeriod"/>
            </a:pPr>
            <a:r>
              <a:rPr lang="th-TH" sz="1400" b="1" dirty="0" smtClean="0">
                <a:solidFill>
                  <a:sysClr val="windowText" lastClr="000000"/>
                </a:solidFill>
                <a:latin typeface="Tahoma" pitchFamily="34" charset="0"/>
                <a:ea typeface="Tahoma" pitchFamily="34" charset="0"/>
                <a:cs typeface="Tahoma" pitchFamily="34" charset="0"/>
              </a:rPr>
              <a:t>สนง.คกก.วิจัย</a:t>
            </a:r>
          </a:p>
          <a:p>
            <a:pPr marL="228600" indent="-228600">
              <a:buAutoNum type="arabicPeriod"/>
            </a:pPr>
            <a:endParaRPr lang="th-TH" sz="1400" b="1" dirty="0" smtClean="0">
              <a:solidFill>
                <a:sysClr val="windowText" lastClr="000000"/>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8435279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179512" y="4532064"/>
            <a:ext cx="8352928" cy="1705247"/>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79512" y="2999534"/>
            <a:ext cx="8352928" cy="1293562"/>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79512" y="980728"/>
            <a:ext cx="8352928" cy="1717980"/>
          </a:xfrm>
          <a:prstGeom prst="rect">
            <a:avLst/>
          </a:prstGeom>
          <a:solidFill>
            <a:schemeClr val="bg1"/>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08286" y="1140644"/>
            <a:ext cx="7848872" cy="1368067"/>
          </a:xfrm>
          <a:prstGeom prst="rect">
            <a:avLst/>
          </a:prstGeom>
        </p:spPr>
        <p:txBody>
          <a:bodyPr wrap="square">
            <a:spAutoFit/>
          </a:bodyPr>
          <a:lstStyle/>
          <a:p>
            <a:pPr algn="thaiDist">
              <a:spcBef>
                <a:spcPts val="600"/>
              </a:spcBef>
              <a:spcAft>
                <a:spcPts val="0"/>
              </a:spcAft>
              <a:tabLst>
                <a:tab pos="810260" algn="l"/>
              </a:tabLst>
            </a:pPr>
            <a:r>
              <a:rPr lang="th-TH" sz="1600" b="1" dirty="0">
                <a:solidFill>
                  <a:srgbClr val="0D0D0D"/>
                </a:solidFill>
                <a:latin typeface="Tahoma" panose="020B0604030504040204" pitchFamily="34" charset="0"/>
                <a:ea typeface="Tahoma" panose="020B0604030504040204" pitchFamily="34" charset="0"/>
                <a:cs typeface="Tahoma" panose="020B0604030504040204" pitchFamily="34" charset="0"/>
              </a:rPr>
              <a:t>แนวทางการประเมินส่วนราชการและจังหวัดประจำปีงบประมาณ พ.ศ. 25</a:t>
            </a:r>
            <a:r>
              <a:rPr lang="en-US" sz="1600" b="1" dirty="0">
                <a:solidFill>
                  <a:srgbClr val="0D0D0D"/>
                </a:solidFill>
                <a:latin typeface="Tahoma" panose="020B0604030504040204" pitchFamily="34" charset="0"/>
                <a:ea typeface="Tahoma" panose="020B0604030504040204" pitchFamily="34" charset="0"/>
                <a:cs typeface="Tahoma" panose="020B0604030504040204" pitchFamily="34" charset="0"/>
              </a:rPr>
              <a:t>60</a:t>
            </a:r>
            <a:endParaRPr lang="en-US" sz="1400" dirty="0">
              <a:latin typeface="Tahoma" panose="020B0604030504040204" pitchFamily="34" charset="0"/>
              <a:ea typeface="Tahoma" panose="020B0604030504040204" pitchFamily="34" charset="0"/>
              <a:cs typeface="Tahoma" panose="020B0604030504040204" pitchFamily="34" charset="0"/>
            </a:endParaRPr>
          </a:p>
          <a:p>
            <a:pPr algn="thaiDist">
              <a:lnSpc>
                <a:spcPct val="115000"/>
              </a:lnSpc>
              <a:spcBef>
                <a:spcPts val="300"/>
              </a:spcBef>
              <a:spcAft>
                <a:spcPts val="0"/>
              </a:spcAft>
              <a:tabLst>
                <a:tab pos="810260" algn="l"/>
              </a:tabLst>
            </a:pP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ดำเนินการตามคำสั่งหัวหน้า คสช. ซึ่งกำหนด</a:t>
            </a:r>
            <a:r>
              <a:rPr lang="th-TH" sz="1400" dirty="0">
                <a:latin typeface="Tahoma" panose="020B0604030504040204" pitchFamily="34" charset="0"/>
                <a:ea typeface="Tahoma" panose="020B0604030504040204" pitchFamily="34" charset="0"/>
                <a:cs typeface="Tahoma" panose="020B0604030504040204" pitchFamily="34" charset="0"/>
              </a:rPr>
              <a:t>ผู้ประเมิน คือ </a:t>
            </a:r>
            <a:endParaRPr lang="en-US" sz="1200" dirty="0">
              <a:latin typeface="Tahoma" panose="020B0604030504040204" pitchFamily="34" charset="0"/>
              <a:ea typeface="Tahoma" panose="020B0604030504040204" pitchFamily="34" charset="0"/>
              <a:cs typeface="Tahoma" panose="020B0604030504040204" pitchFamily="34" charset="0"/>
            </a:endParaRPr>
          </a:p>
          <a:p>
            <a:pPr marL="742950" lvl="1" indent="-285750" algn="thaiDist">
              <a:lnSpc>
                <a:spcPct val="115000"/>
              </a:lnSpc>
              <a:spcAft>
                <a:spcPts val="0"/>
              </a:spcAft>
              <a:buFont typeface="TH SarabunPSK" panose="020B0500040200020003" pitchFamily="34" charset="-34"/>
              <a:buAutoNum type="arabicParenBoth"/>
              <a:tabLst>
                <a:tab pos="782320" algn="l"/>
              </a:tabLst>
            </a:pPr>
            <a:r>
              <a:rPr lang="th-TH" sz="1400" dirty="0">
                <a:latin typeface="Tahoma" panose="020B0604030504040204" pitchFamily="34" charset="0"/>
                <a:ea typeface="Tahoma" panose="020B0604030504040204" pitchFamily="34" charset="0"/>
                <a:cs typeface="Tahoma" panose="020B0604030504040204" pitchFamily="34" charset="0"/>
              </a:rPr>
              <a:t>นายกรัฐมนตรี รองนายกรัฐมนตรี หรือรัฐมนตรีประจำสำนักนายกรัฐมนตรี</a:t>
            </a:r>
            <a:endParaRPr lang="en-US" sz="1050" dirty="0">
              <a:latin typeface="Tahoma" panose="020B0604030504040204" pitchFamily="34" charset="0"/>
              <a:ea typeface="Tahoma" panose="020B0604030504040204" pitchFamily="34" charset="0"/>
              <a:cs typeface="Tahoma" panose="020B0604030504040204" pitchFamily="34" charset="0"/>
            </a:endParaRPr>
          </a:p>
          <a:p>
            <a:pPr marL="742950" lvl="1" indent="-285750" algn="thaiDist">
              <a:lnSpc>
                <a:spcPct val="115000"/>
              </a:lnSpc>
              <a:spcAft>
                <a:spcPts val="0"/>
              </a:spcAft>
              <a:buFont typeface="TH SarabunPSK" panose="020B0500040200020003" pitchFamily="34" charset="-34"/>
              <a:buAutoNum type="arabicParenBoth"/>
              <a:tabLst>
                <a:tab pos="782320" algn="l"/>
              </a:tabLst>
            </a:pPr>
            <a:r>
              <a:rPr lang="th-TH" sz="1400" dirty="0" smtClean="0">
                <a:latin typeface="Tahoma" panose="020B0604030504040204" pitchFamily="34" charset="0"/>
                <a:ea typeface="Tahoma" panose="020B0604030504040204" pitchFamily="34" charset="0"/>
                <a:cs typeface="Tahoma" panose="020B0604030504040204" pitchFamily="34" charset="0"/>
              </a:rPr>
              <a:t>รัฐมนตรีว่าการ หรือ</a:t>
            </a:r>
            <a:r>
              <a:rPr lang="th-TH" sz="1400" dirty="0">
                <a:latin typeface="Tahoma" panose="020B0604030504040204" pitchFamily="34" charset="0"/>
                <a:ea typeface="Tahoma" panose="020B0604030504040204" pitchFamily="34" charset="0"/>
                <a:cs typeface="Tahoma" panose="020B0604030504040204" pitchFamily="34" charset="0"/>
              </a:rPr>
              <a:t>รัฐมนตรีช่วยว่าการ</a:t>
            </a:r>
            <a:endParaRPr lang="en-US" sz="1050" dirty="0">
              <a:latin typeface="Tahoma" panose="020B0604030504040204" pitchFamily="34" charset="0"/>
              <a:ea typeface="Tahoma" panose="020B0604030504040204" pitchFamily="34" charset="0"/>
              <a:cs typeface="Tahoma" panose="020B0604030504040204" pitchFamily="34" charset="0"/>
            </a:endParaRPr>
          </a:p>
          <a:p>
            <a:pPr marL="742950" lvl="1" indent="-285750" algn="thaiDist">
              <a:lnSpc>
                <a:spcPct val="115000"/>
              </a:lnSpc>
              <a:spcAft>
                <a:spcPts val="0"/>
              </a:spcAft>
              <a:buFont typeface="TH SarabunPSK" panose="020B0500040200020003" pitchFamily="34" charset="-34"/>
              <a:buAutoNum type="arabicParenBoth"/>
              <a:tabLst>
                <a:tab pos="782320" algn="l"/>
              </a:tabLst>
            </a:pPr>
            <a:r>
              <a:rPr lang="th-TH" sz="1400" dirty="0">
                <a:latin typeface="Tahoma" panose="020B0604030504040204" pitchFamily="34" charset="0"/>
                <a:ea typeface="Tahoma" panose="020B0604030504040204" pitchFamily="34" charset="0"/>
                <a:cs typeface="Tahoma" panose="020B0604030504040204" pitchFamily="34" charset="0"/>
              </a:rPr>
              <a:t>เลขาธิการคณะกรรมการพัฒนาระบบราชการ</a:t>
            </a:r>
            <a:r>
              <a:rPr lang="en-US" sz="1400" dirty="0">
                <a:latin typeface="Tahoma" panose="020B0604030504040204" pitchFamily="34" charset="0"/>
                <a:ea typeface="Tahoma" panose="020B0604030504040204" pitchFamily="34" charset="0"/>
                <a:cs typeface="Tahoma" panose="020B0604030504040204" pitchFamily="34" charset="0"/>
              </a:rPr>
              <a:t> (</a:t>
            </a:r>
            <a:r>
              <a:rPr lang="th-TH" sz="1400" dirty="0">
                <a:latin typeface="Tahoma" panose="020B0604030504040204" pitchFamily="34" charset="0"/>
                <a:ea typeface="Tahoma" panose="020B0604030504040204" pitchFamily="34" charset="0"/>
                <a:cs typeface="Tahoma" panose="020B0604030504040204" pitchFamily="34" charset="0"/>
              </a:rPr>
              <a:t>ประเมินเบื้องต้น)</a:t>
            </a:r>
            <a:endParaRPr lang="en-US" sz="1050"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9"/>
          <p:cNvSpPr/>
          <p:nvPr/>
        </p:nvSpPr>
        <p:spPr>
          <a:xfrm>
            <a:off x="608286" y="3117890"/>
            <a:ext cx="6858000" cy="1054135"/>
          </a:xfrm>
          <a:prstGeom prst="rect">
            <a:avLst/>
          </a:prstGeom>
        </p:spPr>
        <p:txBody>
          <a:bodyPr wrap="square">
            <a:spAutoFit/>
          </a:bodyPr>
          <a:lstStyle/>
          <a:p>
            <a:pPr algn="thaiDist">
              <a:spcBef>
                <a:spcPts val="600"/>
              </a:spcBef>
              <a:spcAft>
                <a:spcPts val="0"/>
              </a:spcAft>
              <a:tabLst>
                <a:tab pos="810260" algn="l"/>
              </a:tabLst>
            </a:pPr>
            <a:r>
              <a:rPr lang="th-TH" sz="1600" b="1" dirty="0">
                <a:solidFill>
                  <a:srgbClr val="000000"/>
                </a:solidFill>
                <a:latin typeface="Tahoma" panose="020B0604030504040204" pitchFamily="34" charset="0"/>
                <a:ea typeface="Tahoma" panose="020B0604030504040204" pitchFamily="34" charset="0"/>
                <a:cs typeface="Tahoma" panose="020B0604030504040204" pitchFamily="34" charset="0"/>
              </a:rPr>
              <a:t>รอบการประเมิน</a:t>
            </a:r>
            <a:r>
              <a:rPr lang="th-TH" sz="1600" b="1" dirty="0">
                <a:solidFill>
                  <a:srgbClr val="0D0D0D"/>
                </a:solidFill>
                <a:latin typeface="Tahoma" panose="020B0604030504040204" pitchFamily="34" charset="0"/>
                <a:ea typeface="Tahoma" panose="020B0604030504040204" pitchFamily="34" charset="0"/>
                <a:cs typeface="Tahoma" panose="020B0604030504040204" pitchFamily="34" charset="0"/>
              </a:rPr>
              <a:t>ส่วนราชการและจังหวัดประจำปีงบประมาณ พ.ศ. 25</a:t>
            </a:r>
            <a:r>
              <a:rPr lang="en-US" sz="1600" b="1" dirty="0">
                <a:solidFill>
                  <a:srgbClr val="0D0D0D"/>
                </a:solidFill>
                <a:latin typeface="Tahoma" panose="020B0604030504040204" pitchFamily="34" charset="0"/>
                <a:ea typeface="Tahoma" panose="020B0604030504040204" pitchFamily="34" charset="0"/>
                <a:cs typeface="Tahoma" panose="020B0604030504040204" pitchFamily="34" charset="0"/>
              </a:rPr>
              <a:t>60</a:t>
            </a:r>
            <a:endParaRPr lang="en-US" sz="1400" dirty="0">
              <a:latin typeface="Tahoma" panose="020B0604030504040204" pitchFamily="34" charset="0"/>
              <a:ea typeface="Tahoma" panose="020B0604030504040204" pitchFamily="34" charset="0"/>
              <a:cs typeface="Tahoma" panose="020B0604030504040204" pitchFamily="34" charset="0"/>
            </a:endParaRPr>
          </a:p>
          <a:p>
            <a:pPr algn="thaiDist">
              <a:spcBef>
                <a:spcPts val="300"/>
              </a:spcBef>
              <a:spcAft>
                <a:spcPts val="0"/>
              </a:spcAft>
            </a:pPr>
            <a:r>
              <a:rPr lang="th-TH" sz="1400" dirty="0">
                <a:solidFill>
                  <a:srgbClr val="000000"/>
                </a:solidFill>
                <a:latin typeface="Tahoma" panose="020B0604030504040204" pitchFamily="34" charset="0"/>
                <a:ea typeface="Tahoma" panose="020B0604030504040204" pitchFamily="34" charset="0"/>
                <a:cs typeface="Tahoma" panose="020B0604030504040204" pitchFamily="34" charset="0"/>
              </a:rPr>
              <a:t>กำหนดรอบการประเมินตามคำสั่งหัวหน้า คสช. </a:t>
            </a:r>
            <a:r>
              <a:rPr lang="th-TH" sz="1400" dirty="0">
                <a:latin typeface="Tahoma" panose="020B0604030504040204" pitchFamily="34" charset="0"/>
                <a:ea typeface="Tahoma" panose="020B0604030504040204" pitchFamily="34" charset="0"/>
                <a:cs typeface="Tahoma" panose="020B0604030504040204" pitchFamily="34" charset="0"/>
              </a:rPr>
              <a:t>ปีละ </a:t>
            </a:r>
            <a:r>
              <a:rPr lang="en-US" sz="1400" dirty="0">
                <a:latin typeface="Tahoma" panose="020B0604030504040204" pitchFamily="34" charset="0"/>
                <a:ea typeface="Tahoma" panose="020B0604030504040204" pitchFamily="34" charset="0"/>
                <a:cs typeface="Tahoma" panose="020B0604030504040204" pitchFamily="34" charset="0"/>
              </a:rPr>
              <a:t>2 </a:t>
            </a:r>
            <a:r>
              <a:rPr lang="th-TH" sz="1400" dirty="0">
                <a:latin typeface="Tahoma" panose="020B0604030504040204" pitchFamily="34" charset="0"/>
                <a:ea typeface="Tahoma" panose="020B0604030504040204" pitchFamily="34" charset="0"/>
                <a:cs typeface="Tahoma" panose="020B0604030504040204" pitchFamily="34" charset="0"/>
              </a:rPr>
              <a:t>ครั้ง ดังนี้</a:t>
            </a:r>
            <a:endParaRPr lang="en-US" sz="1200" dirty="0">
              <a:latin typeface="Tahoma" panose="020B0604030504040204" pitchFamily="34" charset="0"/>
              <a:ea typeface="Tahoma" panose="020B0604030504040204" pitchFamily="34" charset="0"/>
              <a:cs typeface="Tahoma" panose="020B0604030504040204" pitchFamily="34" charset="0"/>
            </a:endParaRPr>
          </a:p>
          <a:p>
            <a:pPr marL="810260" algn="thaiDist">
              <a:spcAft>
                <a:spcPts val="0"/>
              </a:spcAft>
            </a:pPr>
            <a:r>
              <a:rPr lang="th-TH" sz="1400" dirty="0">
                <a:latin typeface="Tahoma" panose="020B0604030504040204" pitchFamily="34" charset="0"/>
                <a:ea typeface="Tahoma" panose="020B0604030504040204" pitchFamily="34" charset="0"/>
                <a:cs typeface="Tahoma" panose="020B0604030504040204" pitchFamily="34" charset="0"/>
              </a:rPr>
              <a:t>	รอบที่ </a:t>
            </a:r>
            <a:r>
              <a:rPr lang="en-US" sz="1400" dirty="0">
                <a:latin typeface="Tahoma" panose="020B0604030504040204" pitchFamily="34" charset="0"/>
                <a:ea typeface="Tahoma" panose="020B0604030504040204" pitchFamily="34" charset="0"/>
                <a:cs typeface="Tahoma" panose="020B0604030504040204" pitchFamily="34" charset="0"/>
              </a:rPr>
              <a:t>1</a:t>
            </a:r>
            <a:r>
              <a:rPr lang="th-TH" sz="1400" dirty="0">
                <a:latin typeface="Tahoma" panose="020B0604030504040204" pitchFamily="34" charset="0"/>
                <a:ea typeface="Tahoma" panose="020B0604030504040204" pitchFamily="34" charset="0"/>
                <a:cs typeface="Tahoma" panose="020B0604030504040204" pitchFamily="34" charset="0"/>
              </a:rPr>
              <a:t> </a:t>
            </a:r>
            <a:r>
              <a:rPr lang="th-TH" sz="1400" dirty="0" smtClean="0">
                <a:latin typeface="Tahoma" panose="020B0604030504040204" pitchFamily="34" charset="0"/>
                <a:ea typeface="Tahoma" panose="020B0604030504040204" pitchFamily="34" charset="0"/>
                <a:cs typeface="Tahoma" panose="020B0604030504040204" pitchFamily="34" charset="0"/>
              </a:rPr>
              <a:t> ตั้งแต่</a:t>
            </a:r>
            <a:r>
              <a:rPr lang="th-TH" sz="1400" dirty="0">
                <a:latin typeface="Tahoma" panose="020B0604030504040204" pitchFamily="34" charset="0"/>
                <a:ea typeface="Tahoma" panose="020B0604030504040204" pitchFamily="34" charset="0"/>
                <a:cs typeface="Tahoma" panose="020B0604030504040204" pitchFamily="34" charset="0"/>
              </a:rPr>
              <a:t>วันที่ 1 ตุลาคม ถึงวันที่ 31 มีนาคม ของทุกปี</a:t>
            </a:r>
            <a:endParaRPr lang="en-US" sz="1200" dirty="0">
              <a:latin typeface="Tahoma" panose="020B0604030504040204" pitchFamily="34" charset="0"/>
              <a:ea typeface="Tahoma" panose="020B0604030504040204" pitchFamily="34" charset="0"/>
              <a:cs typeface="Tahoma" panose="020B0604030504040204" pitchFamily="34" charset="0"/>
            </a:endParaRPr>
          </a:p>
          <a:p>
            <a:pPr marL="810260" algn="thaiDist">
              <a:spcAft>
                <a:spcPts val="0"/>
              </a:spcAft>
            </a:pPr>
            <a:r>
              <a:rPr lang="th-TH" sz="1400" dirty="0">
                <a:latin typeface="Tahoma" panose="020B0604030504040204" pitchFamily="34" charset="0"/>
                <a:ea typeface="Tahoma" panose="020B0604030504040204" pitchFamily="34" charset="0"/>
                <a:cs typeface="Tahoma" panose="020B0604030504040204" pitchFamily="34" charset="0"/>
              </a:rPr>
              <a:t>	รอบที่ </a:t>
            </a:r>
            <a:r>
              <a:rPr lang="en-US" sz="1400" dirty="0">
                <a:latin typeface="Tahoma" panose="020B0604030504040204" pitchFamily="34" charset="0"/>
                <a:ea typeface="Tahoma" panose="020B0604030504040204" pitchFamily="34" charset="0"/>
                <a:cs typeface="Tahoma" panose="020B0604030504040204" pitchFamily="34" charset="0"/>
              </a:rPr>
              <a:t>2 </a:t>
            </a:r>
            <a:r>
              <a:rPr lang="th-TH" sz="1400" dirty="0" smtClean="0">
                <a:latin typeface="Tahoma" panose="020B0604030504040204" pitchFamily="34" charset="0"/>
                <a:ea typeface="Tahoma" panose="020B0604030504040204" pitchFamily="34" charset="0"/>
                <a:cs typeface="Tahoma" panose="020B0604030504040204" pitchFamily="34" charset="0"/>
              </a:rPr>
              <a:t> ตั้งแต่</a:t>
            </a:r>
            <a:r>
              <a:rPr lang="th-TH" sz="1400" dirty="0">
                <a:latin typeface="Tahoma" panose="020B0604030504040204" pitchFamily="34" charset="0"/>
                <a:ea typeface="Tahoma" panose="020B0604030504040204" pitchFamily="34" charset="0"/>
                <a:cs typeface="Tahoma" panose="020B0604030504040204" pitchFamily="34" charset="0"/>
              </a:rPr>
              <a:t>วันที่ 1 เมษายน ถึงวันที่ 30 กันยายน ของทุกปี</a:t>
            </a:r>
            <a:endParaRPr lang="en-US" sz="1400" dirty="0">
              <a:latin typeface="Tahoma" panose="020B0604030504040204" pitchFamily="34" charset="0"/>
              <a:ea typeface="Tahoma" panose="020B0604030504040204" pitchFamily="34" charset="0"/>
              <a:cs typeface="Tahoma" panose="020B0604030504040204" pitchFamily="34" charset="0"/>
            </a:endParaRPr>
          </a:p>
        </p:txBody>
      </p:sp>
      <p:sp>
        <p:nvSpPr>
          <p:cNvPr id="13" name="Rectangle 12"/>
          <p:cNvSpPr/>
          <p:nvPr/>
        </p:nvSpPr>
        <p:spPr>
          <a:xfrm>
            <a:off x="179512" y="-3398"/>
            <a:ext cx="8277646" cy="1015663"/>
          </a:xfrm>
          <a:prstGeom prst="rect">
            <a:avLst/>
          </a:prstGeom>
        </p:spPr>
        <p:txBody>
          <a:bodyPr wrap="square">
            <a:spAutoFit/>
          </a:bodyPr>
          <a:lstStyle/>
          <a:p>
            <a:pPr marL="342900" indent="-342900" eaLnBrk="0" fontAlgn="base" hangingPunct="0">
              <a:spcBef>
                <a:spcPct val="0"/>
              </a:spcBef>
              <a:spcAft>
                <a:spcPct val="0"/>
              </a:spcAft>
              <a:defRPr/>
            </a:pPr>
            <a:r>
              <a:rPr lang="en-US" sz="2000" b="1" kern="0" dirty="0" smtClean="0">
                <a:solidFill>
                  <a:sysClr val="windowText" lastClr="000000"/>
                </a:solidFill>
                <a:latin typeface="Tahoma" pitchFamily="34" charset="0"/>
                <a:ea typeface="Tahoma" pitchFamily="34" charset="0"/>
                <a:cs typeface="Tahoma" pitchFamily="34" charset="0"/>
              </a:rPr>
              <a:t>8. </a:t>
            </a:r>
            <a:r>
              <a:rPr lang="th-TH" sz="2000" b="1" kern="0" dirty="0" smtClean="0">
                <a:solidFill>
                  <a:sysClr val="windowText" lastClr="000000"/>
                </a:solidFill>
                <a:latin typeface="Tahoma" pitchFamily="34" charset="0"/>
                <a:ea typeface="Tahoma" pitchFamily="34" charset="0"/>
                <a:cs typeface="Tahoma" pitchFamily="34" charset="0"/>
              </a:rPr>
              <a:t>แนวทาง</a:t>
            </a:r>
            <a:r>
              <a:rPr lang="th-TH" altLang="th-TH" sz="2000" b="1" dirty="0" smtClean="0">
                <a:solidFill>
                  <a:srgbClr val="000000"/>
                </a:solidFill>
                <a:latin typeface="Tahoma" panose="020B0604030504040204" pitchFamily="34" charset="0"/>
                <a:cs typeface="Tahoma" panose="020B0604030504040204" pitchFamily="34" charset="0"/>
              </a:rPr>
              <a:t>การ</a:t>
            </a:r>
            <a:r>
              <a:rPr lang="th-TH" altLang="en-US" sz="20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a:t>
            </a:r>
            <a:r>
              <a:rPr lang="th-TH" altLang="en-US" sz="2000" b="1" dirty="0" smtClean="0">
                <a:solidFill>
                  <a:prstClr val="black"/>
                </a:solidFill>
                <a:latin typeface="Tahoma" panose="020B0604030504040204" pitchFamily="34" charset="0"/>
                <a:cs typeface="Tahoma" panose="020B0604030504040204" pitchFamily="34" charset="0"/>
              </a:rPr>
              <a:t>ปรับปรุงประสิทธิภาพฯ </a:t>
            </a:r>
            <a:r>
              <a:rPr lang="th-TH" altLang="en-US" sz="2000" b="1" dirty="0" smtClean="0">
                <a:solidFill>
                  <a:srgbClr val="000000"/>
                </a:solidFill>
                <a:latin typeface="Tahoma" pitchFamily="34" charset="0"/>
                <a:cs typeface="Tahoma" pitchFamily="34" charset="0"/>
              </a:rPr>
              <a:t>ประจำปีงบประมาณ </a:t>
            </a:r>
            <a:r>
              <a:rPr lang="en-US" altLang="en-US" sz="2000" b="1" dirty="0" smtClean="0">
                <a:solidFill>
                  <a:srgbClr val="000000"/>
                </a:solidFill>
                <a:latin typeface="Tahoma" pitchFamily="34" charset="0"/>
                <a:cs typeface="Tahoma" pitchFamily="34" charset="0"/>
              </a:rPr>
              <a:t>2560</a:t>
            </a:r>
            <a:r>
              <a:rPr lang="th-TH" altLang="en-US" sz="2000" b="1" dirty="0">
                <a:solidFill>
                  <a:srgbClr val="000000"/>
                </a:solidFill>
                <a:latin typeface="Tahoma" pitchFamily="34" charset="0"/>
                <a:cs typeface="Tahoma" pitchFamily="34" charset="0"/>
              </a:rPr>
              <a:t> (ต่อ)</a:t>
            </a:r>
            <a:endParaRPr lang="en-US" altLang="th-TH" sz="2000" b="1" dirty="0">
              <a:solidFill>
                <a:srgbClr val="000000"/>
              </a:solidFill>
              <a:latin typeface="Tahoma" pitchFamily="34" charset="0"/>
              <a:cs typeface="Tahoma" pitchFamily="34" charset="0"/>
            </a:endParaRPr>
          </a:p>
          <a:p>
            <a:pPr marL="342900" indent="-342900" eaLnBrk="0" fontAlgn="base" hangingPunct="0">
              <a:spcBef>
                <a:spcPct val="0"/>
              </a:spcBef>
              <a:spcAft>
                <a:spcPct val="0"/>
              </a:spcAft>
              <a:defRPr/>
            </a:pPr>
            <a:endParaRPr lang="en-US" altLang="th-TH" sz="2000" b="1" dirty="0">
              <a:solidFill>
                <a:srgbClr val="000000"/>
              </a:solidFill>
              <a:latin typeface="Tahoma" pitchFamily="34" charset="0"/>
              <a:cs typeface="Tahoma" pitchFamily="34" charset="0"/>
            </a:endParaRPr>
          </a:p>
        </p:txBody>
      </p:sp>
      <p:sp>
        <p:nvSpPr>
          <p:cNvPr id="5" name="Rectangle 4"/>
          <p:cNvSpPr/>
          <p:nvPr/>
        </p:nvSpPr>
        <p:spPr>
          <a:xfrm>
            <a:off x="608286" y="4653136"/>
            <a:ext cx="7578080" cy="2031325"/>
          </a:xfrm>
          <a:prstGeom prst="rect">
            <a:avLst/>
          </a:prstGeom>
        </p:spPr>
        <p:txBody>
          <a:bodyPr wrap="square">
            <a:spAutoFit/>
          </a:bodyPr>
          <a:lstStyle/>
          <a:p>
            <a:pPr marR="53340" algn="thaiDist">
              <a:spcBef>
                <a:spcPts val="600"/>
              </a:spcBef>
              <a:tabLst>
                <a:tab pos="810260" algn="l"/>
              </a:tabLst>
            </a:pPr>
            <a:r>
              <a:rPr lang="th-TH" sz="1600" b="1" dirty="0">
                <a:latin typeface="Tahoma" panose="020B0604030504040204" pitchFamily="34" charset="0"/>
                <a:ea typeface="Tahoma" panose="020B0604030504040204" pitchFamily="34" charset="0"/>
                <a:cs typeface="Tahoma" panose="020B0604030504040204" pitchFamily="34" charset="0"/>
              </a:rPr>
              <a:t>การรายงานผลการประเมินผลส่วนราชการตามมาตรการปรับปรุงประสิทธิภาพในการปฏิบัติราชการ </a:t>
            </a:r>
            <a:endParaRPr lang="en-US" sz="1600" dirty="0">
              <a:latin typeface="Tahoma" panose="020B0604030504040204" pitchFamily="34" charset="0"/>
              <a:ea typeface="Tahoma" panose="020B0604030504040204" pitchFamily="34" charset="0"/>
              <a:cs typeface="Tahoma" panose="020B0604030504040204" pitchFamily="34" charset="0"/>
            </a:endParaRPr>
          </a:p>
          <a:p>
            <a:pPr marR="53340" indent="720090" algn="thaiDist">
              <a:spcBef>
                <a:spcPts val="600"/>
              </a:spcBef>
              <a:tabLst>
                <a:tab pos="810260" algn="l"/>
              </a:tabLst>
            </a:pPr>
            <a:r>
              <a:rPr lang="th-TH" sz="1400" dirty="0">
                <a:latin typeface="Tahoma" panose="020B0604030504040204" pitchFamily="34" charset="0"/>
                <a:ea typeface="Tahoma" panose="020B0604030504040204" pitchFamily="34" charset="0"/>
                <a:cs typeface="Tahoma" panose="020B0604030504040204" pitchFamily="34" charset="0"/>
              </a:rPr>
              <a:t>สำนักงาน ก.พ.ร. จะดำเนินการพัฒนาและปรับปรุงระบบการประเมินส่วนราชการตามมาตรการปรับปรุงประสิทธิภาพในการปฏิบัติราชการ ผ่านทางระบบอิเล็กทรอนิกส์ และพัฒนาไป</a:t>
            </a:r>
            <a:br>
              <a:rPr lang="th-TH" sz="1400" dirty="0">
                <a:latin typeface="Tahoma" panose="020B0604030504040204" pitchFamily="34" charset="0"/>
                <a:ea typeface="Tahoma" panose="020B0604030504040204" pitchFamily="34" charset="0"/>
                <a:cs typeface="Tahoma" panose="020B0604030504040204" pitchFamily="34" charset="0"/>
              </a:rPr>
            </a:br>
            <a:r>
              <a:rPr lang="th-TH" sz="1400" dirty="0">
                <a:latin typeface="Tahoma" panose="020B0604030504040204" pitchFamily="34" charset="0"/>
                <a:ea typeface="Tahoma" panose="020B0604030504040204" pitchFamily="34" charset="0"/>
                <a:cs typeface="Tahoma" panose="020B0604030504040204" pitchFamily="34" charset="0"/>
              </a:rPr>
              <a:t>สู่การเชื่อมโยงกับระบบ </a:t>
            </a:r>
            <a:r>
              <a:rPr lang="en-US" sz="1400" dirty="0" smtClean="0">
                <a:latin typeface="Tahoma" panose="020B0604030504040204" pitchFamily="34" charset="0"/>
                <a:ea typeface="Tahoma" panose="020B0604030504040204" pitchFamily="34" charset="0"/>
                <a:cs typeface="Tahoma" panose="020B0604030504040204" pitchFamily="34" charset="0"/>
              </a:rPr>
              <a:t>PMOC</a:t>
            </a:r>
            <a:r>
              <a:rPr lang="th-TH" sz="1400" dirty="0" smtClean="0">
                <a:latin typeface="Tahoma" panose="020B0604030504040204" pitchFamily="34" charset="0"/>
                <a:ea typeface="Tahoma" panose="020B0604030504040204" pitchFamily="34" charset="0"/>
                <a:cs typeface="Tahoma" panose="020B0604030504040204" pitchFamily="34" charset="0"/>
              </a:rPr>
              <a:t> ของ</a:t>
            </a:r>
            <a:r>
              <a:rPr lang="th-TH" sz="1400" dirty="0">
                <a:latin typeface="Tahoma" panose="020B0604030504040204" pitchFamily="34" charset="0"/>
                <a:ea typeface="Tahoma" panose="020B0604030504040204" pitchFamily="34" charset="0"/>
                <a:cs typeface="Tahoma" panose="020B0604030504040204" pitchFamily="34" charset="0"/>
              </a:rPr>
              <a:t>นายกรัฐมนตรี เพื่อให้การรายงานผลรวดเร็วและมีประสิทธิภาพมากยิ่งขึ้น </a:t>
            </a:r>
            <a:endParaRPr lang="en-US" sz="1400" dirty="0">
              <a:latin typeface="Tahoma" panose="020B0604030504040204" pitchFamily="34" charset="0"/>
              <a:ea typeface="Tahoma" panose="020B0604030504040204" pitchFamily="34" charset="0"/>
              <a:cs typeface="Tahoma" panose="020B0604030504040204" pitchFamily="34" charset="0"/>
            </a:endParaRPr>
          </a:p>
          <a:p>
            <a:pPr marR="53340" indent="720090" algn="thaiDist">
              <a:spcBef>
                <a:spcPts val="600"/>
              </a:spcBef>
              <a:tabLst>
                <a:tab pos="810260" algn="l"/>
              </a:tabLst>
            </a:pPr>
            <a:r>
              <a:rPr lang="en-US" dirty="0">
                <a:latin typeface="TH SarabunPSK" panose="020B0500040200020003" pitchFamily="34" charset="-34"/>
                <a:ea typeface="Cordia New" panose="020B0304020202020204" pitchFamily="34" charset="-34"/>
                <a:cs typeface="Cordia New" panose="020B0304020202020204" pitchFamily="34" charset="-34"/>
              </a:rPr>
              <a:t> </a:t>
            </a:r>
            <a:endParaRPr lang="en-US" sz="2400" dirty="0">
              <a:effectLst/>
              <a:latin typeface="Cordia New" panose="020B0304020202020204" pitchFamily="34" charset="-34"/>
              <a:ea typeface="Cordia New" panose="020B0304020202020204" pitchFamily="34" charset="-34"/>
              <a:cs typeface="Cordia New" panose="020B0304020202020204" pitchFamily="34" charset="-34"/>
            </a:endParaRPr>
          </a:p>
        </p:txBody>
      </p:sp>
      <p:sp>
        <p:nvSpPr>
          <p:cNvPr id="12" name="Slide Number Placeholder 1"/>
          <p:cNvSpPr>
            <a:spLocks noGrp="1"/>
          </p:cNvSpPr>
          <p:nvPr>
            <p:ph type="sldNum" sz="quarter" idx="12"/>
          </p:nvPr>
        </p:nvSpPr>
        <p:spPr>
          <a:xfrm>
            <a:off x="7019925" y="6356350"/>
            <a:ext cx="2057400" cy="365125"/>
          </a:xfrm>
        </p:spPr>
        <p:txBody>
          <a:bodyPr/>
          <a:lstStyle/>
          <a:p>
            <a:pPr>
              <a:defRPr/>
            </a:pPr>
            <a:r>
              <a:rPr lang="en-US" altLang="th-TH" dirty="0" smtClean="0"/>
              <a:t>36</a:t>
            </a:r>
            <a:endParaRPr lang="th-TH" altLang="th-TH" dirty="0"/>
          </a:p>
        </p:txBody>
      </p:sp>
    </p:spTree>
    <p:extLst>
      <p:ext uri="{BB962C8B-B14F-4D97-AF65-F5344CB8AC3E}">
        <p14:creationId xmlns:p14="http://schemas.microsoft.com/office/powerpoint/2010/main" val="30751028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085614" y="6377868"/>
            <a:ext cx="2057400" cy="365125"/>
          </a:xfrm>
        </p:spPr>
        <p:txBody>
          <a:bodyPr/>
          <a:lstStyle/>
          <a:p>
            <a:pPr>
              <a:defRPr/>
            </a:pPr>
            <a:r>
              <a:rPr lang="en-US" altLang="th-TH" dirty="0" smtClean="0"/>
              <a:t>37</a:t>
            </a:r>
            <a:endParaRPr lang="th-TH" altLang="th-TH" dirty="0"/>
          </a:p>
        </p:txBody>
      </p:sp>
      <p:cxnSp>
        <p:nvCxnSpPr>
          <p:cNvPr id="5" name="Straight Connector 4"/>
          <p:cNvCxnSpPr/>
          <p:nvPr/>
        </p:nvCxnSpPr>
        <p:spPr>
          <a:xfrm>
            <a:off x="0" y="751688"/>
            <a:ext cx="9144000" cy="0"/>
          </a:xfrm>
          <a:prstGeom prst="line">
            <a:avLst/>
          </a:prstGeom>
          <a:ln>
            <a:solidFill>
              <a:schemeClr val="accent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 name="Title 1"/>
          <p:cNvSpPr txBox="1">
            <a:spLocks/>
          </p:cNvSpPr>
          <p:nvPr/>
        </p:nvSpPr>
        <p:spPr>
          <a:xfrm>
            <a:off x="347585" y="1180644"/>
            <a:ext cx="8330768" cy="516258"/>
          </a:xfrm>
          <a:prstGeom prst="rect">
            <a:avLst/>
          </a:prstGeom>
          <a:solidFill>
            <a:schemeClr val="accent6">
              <a:lumMod val="20000"/>
              <a:lumOff val="80000"/>
            </a:schemeClr>
          </a:solidFill>
        </p:spPr>
        <p:style>
          <a:lnRef idx="0">
            <a:schemeClr val="accent6"/>
          </a:lnRef>
          <a:fillRef idx="3">
            <a:schemeClr val="accent6"/>
          </a:fillRef>
          <a:effectRef idx="3">
            <a:schemeClr val="accent6"/>
          </a:effectRef>
          <a:fontRef idx="minor">
            <a:schemeClr val="lt1"/>
          </a:fontRef>
        </p:style>
        <p:txBody>
          <a:bodyPr anchor="ct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2pPr>
            <a:lvl3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3pPr>
            <a:lvl4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4pPr>
            <a:lvl5pPr algn="l" rtl="0" eaLnBrk="0" fontAlgn="base" hangingPunct="0">
              <a:lnSpc>
                <a:spcPct val="90000"/>
              </a:lnSpc>
              <a:spcBef>
                <a:spcPct val="0"/>
              </a:spcBef>
              <a:spcAft>
                <a:spcPct val="0"/>
              </a:spcAft>
              <a:defRPr sz="4400">
                <a:solidFill>
                  <a:schemeClr val="tx1"/>
                </a:solidFill>
                <a:latin typeface="Calibri Light"/>
                <a:cs typeface="Angsana New" pitchFamily="18" charset="-34"/>
              </a:defRPr>
            </a:lvl5pPr>
            <a:lvl6pPr marL="457200" algn="l" rtl="0" fontAlgn="base">
              <a:lnSpc>
                <a:spcPct val="90000"/>
              </a:lnSpc>
              <a:spcBef>
                <a:spcPct val="0"/>
              </a:spcBef>
              <a:spcAft>
                <a:spcPct val="0"/>
              </a:spcAft>
              <a:defRPr sz="4400">
                <a:solidFill>
                  <a:schemeClr val="tx1"/>
                </a:solidFill>
                <a:latin typeface="Calibri Light"/>
                <a:cs typeface="Angsana New" pitchFamily="18" charset="-34"/>
              </a:defRPr>
            </a:lvl6pPr>
            <a:lvl7pPr marL="914400" algn="l" rtl="0" fontAlgn="base">
              <a:lnSpc>
                <a:spcPct val="90000"/>
              </a:lnSpc>
              <a:spcBef>
                <a:spcPct val="0"/>
              </a:spcBef>
              <a:spcAft>
                <a:spcPct val="0"/>
              </a:spcAft>
              <a:defRPr sz="4400">
                <a:solidFill>
                  <a:schemeClr val="tx1"/>
                </a:solidFill>
                <a:latin typeface="Calibri Light"/>
                <a:cs typeface="Angsana New" pitchFamily="18" charset="-34"/>
              </a:defRPr>
            </a:lvl7pPr>
            <a:lvl8pPr marL="1371600" algn="l" rtl="0" fontAlgn="base">
              <a:lnSpc>
                <a:spcPct val="90000"/>
              </a:lnSpc>
              <a:spcBef>
                <a:spcPct val="0"/>
              </a:spcBef>
              <a:spcAft>
                <a:spcPct val="0"/>
              </a:spcAft>
              <a:defRPr sz="4400">
                <a:solidFill>
                  <a:schemeClr val="tx1"/>
                </a:solidFill>
                <a:latin typeface="Calibri Light"/>
                <a:cs typeface="Angsana New" pitchFamily="18" charset="-34"/>
              </a:defRPr>
            </a:lvl8pPr>
            <a:lvl9pPr marL="1828800" algn="l" rtl="0" fontAlgn="base">
              <a:lnSpc>
                <a:spcPct val="90000"/>
              </a:lnSpc>
              <a:spcBef>
                <a:spcPct val="0"/>
              </a:spcBef>
              <a:spcAft>
                <a:spcPct val="0"/>
              </a:spcAft>
              <a:defRPr sz="4400">
                <a:solidFill>
                  <a:schemeClr val="tx1"/>
                </a:solidFill>
                <a:latin typeface="Calibri Light"/>
                <a:cs typeface="Angsana New" pitchFamily="18" charset="-34"/>
              </a:defRPr>
            </a:lvl9pPr>
          </a:lstStyle>
          <a:p>
            <a:pPr algn="ctr"/>
            <a:r>
              <a:rPr lang="th-TH" sz="1600" b="1" dirty="0">
                <a:latin typeface="Tahoma" panose="020B0604030504040204" pitchFamily="34" charset="0"/>
                <a:ea typeface="Tahoma" panose="020B0604030504040204" pitchFamily="34" charset="0"/>
                <a:cs typeface="Tahoma" panose="020B0604030504040204" pitchFamily="34" charset="0"/>
              </a:rPr>
              <a:t>คณะทำงานพิจารณาการประเมินส่วนราชการตามมาตรการปรับปรุง</a:t>
            </a:r>
            <a:r>
              <a:rPr lang="th-TH" sz="1600" b="1" dirty="0" smtClean="0">
                <a:latin typeface="Tahoma" panose="020B0604030504040204" pitchFamily="34" charset="0"/>
                <a:ea typeface="Tahoma" panose="020B0604030504040204" pitchFamily="34" charset="0"/>
                <a:cs typeface="Tahoma" panose="020B0604030504040204" pitchFamily="34" charset="0"/>
              </a:rPr>
              <a:t>ประสิทธิภาพ</a:t>
            </a:r>
            <a:br>
              <a:rPr lang="th-TH" sz="1600" b="1" dirty="0" smtClean="0">
                <a:latin typeface="Tahoma" panose="020B0604030504040204" pitchFamily="34" charset="0"/>
                <a:ea typeface="Tahoma" panose="020B0604030504040204" pitchFamily="34" charset="0"/>
                <a:cs typeface="Tahoma" panose="020B0604030504040204" pitchFamily="34" charset="0"/>
              </a:rPr>
            </a:br>
            <a:r>
              <a:rPr lang="th-TH" sz="1600" b="1" dirty="0" smtClean="0">
                <a:latin typeface="Tahoma" panose="020B0604030504040204" pitchFamily="34" charset="0"/>
                <a:ea typeface="Tahoma" panose="020B0604030504040204" pitchFamily="34" charset="0"/>
                <a:cs typeface="Tahoma" panose="020B0604030504040204" pitchFamily="34" charset="0"/>
              </a:rPr>
              <a:t>ใน</a:t>
            </a:r>
            <a:r>
              <a:rPr lang="th-TH" sz="1600" b="1" dirty="0">
                <a:latin typeface="Tahoma" panose="020B0604030504040204" pitchFamily="34" charset="0"/>
                <a:ea typeface="Tahoma" panose="020B0604030504040204" pitchFamily="34" charset="0"/>
                <a:cs typeface="Tahoma" panose="020B0604030504040204" pitchFamily="34" charset="0"/>
              </a:rPr>
              <a:t>การปฏิบัติราชการ</a:t>
            </a:r>
            <a:r>
              <a:rPr lang="th-TH" sz="1600" dirty="0">
                <a:latin typeface="Tahoma" panose="020B0604030504040204" pitchFamily="34" charset="0"/>
                <a:ea typeface="Tahoma" panose="020B0604030504040204" pitchFamily="34" charset="0"/>
                <a:cs typeface="Tahoma" panose="020B0604030504040204" pitchFamily="34" charset="0"/>
              </a:rPr>
              <a:t> </a:t>
            </a:r>
            <a:r>
              <a:rPr lang="th-TH" sz="1600" b="1" dirty="0">
                <a:latin typeface="Tahoma" panose="020B0604030504040204" pitchFamily="34" charset="0"/>
                <a:ea typeface="Tahoma" panose="020B0604030504040204" pitchFamily="34" charset="0"/>
                <a:cs typeface="Tahoma" panose="020B0604030504040204" pitchFamily="34" charset="0"/>
              </a:rPr>
              <a:t>(มาตรา </a:t>
            </a:r>
            <a:r>
              <a:rPr lang="en-US" sz="1600" b="1" dirty="0">
                <a:latin typeface="Tahoma" panose="020B0604030504040204" pitchFamily="34" charset="0"/>
                <a:ea typeface="Tahoma" panose="020B0604030504040204" pitchFamily="34" charset="0"/>
                <a:cs typeface="Tahoma" panose="020B0604030504040204" pitchFamily="34" charset="0"/>
              </a:rPr>
              <a:t>44</a:t>
            </a:r>
            <a:r>
              <a:rPr lang="th-TH" sz="1600" b="1" dirty="0">
                <a:latin typeface="Tahoma" panose="020B0604030504040204" pitchFamily="34" charset="0"/>
                <a:ea typeface="Tahoma" panose="020B0604030504040204" pitchFamily="34" charset="0"/>
                <a:cs typeface="Tahoma" panose="020B0604030504040204" pitchFamily="34" charset="0"/>
              </a:rPr>
              <a:t>)</a:t>
            </a:r>
            <a:r>
              <a:rPr lang="th-TH" sz="1600" dirty="0">
                <a:latin typeface="Tahoma" panose="020B0604030504040204" pitchFamily="34" charset="0"/>
                <a:ea typeface="Tahoma" panose="020B0604030504040204" pitchFamily="34" charset="0"/>
                <a:cs typeface="Tahoma" panose="020B0604030504040204" pitchFamily="34" charset="0"/>
              </a:rPr>
              <a:t> </a:t>
            </a:r>
            <a:endParaRPr lang="en-US" sz="1600" dirty="0">
              <a:latin typeface="Tahoma" panose="020B0604030504040204" pitchFamily="34" charset="0"/>
              <a:ea typeface="Tahoma" panose="020B0604030504040204" pitchFamily="34" charset="0"/>
              <a:cs typeface="Tahoma" panose="020B0604030504040204" pitchFamily="34" charset="0"/>
            </a:endParaRPr>
          </a:p>
        </p:txBody>
      </p:sp>
      <p:sp>
        <p:nvSpPr>
          <p:cNvPr id="7" name="Rectangle 6"/>
          <p:cNvSpPr/>
          <p:nvPr/>
        </p:nvSpPr>
        <p:spPr>
          <a:xfrm>
            <a:off x="435357" y="4305403"/>
            <a:ext cx="8385115" cy="1323439"/>
          </a:xfrm>
          <a:prstGeom prst="rect">
            <a:avLst/>
          </a:prstGeom>
          <a:solidFill>
            <a:schemeClr val="bg1">
              <a:lumMod val="85000"/>
            </a:schemeClr>
          </a:solidFill>
        </p:spPr>
        <p:txBody>
          <a:bodyPr wrap="square">
            <a:spAutoFit/>
          </a:bodyPr>
          <a:lstStyle/>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กรรมการ ก.พ.ร. </a:t>
            </a:r>
            <a:r>
              <a:rPr lang="en-US" sz="1200" dirty="0">
                <a:solidFill>
                  <a:prstClr val="black"/>
                </a:solidFill>
                <a:latin typeface="Tahoma" panose="020B0604030504040204" pitchFamily="34" charset="0"/>
                <a:ea typeface="Tahoma" panose="020B0604030504040204" pitchFamily="34" charset="0"/>
                <a:cs typeface="Tahoma" panose="020B0604030504040204" pitchFamily="34" charset="0"/>
              </a:rPr>
              <a:t>/</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อ.ก.พ.ร./ผู้ทรงคุณวุฒิ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เป็นประธานคณะทำงาน </a:t>
            </a:r>
            <a:endPar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ผู้แทนสำนักงาน ก.พ.ร.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เป็นคณะทำงาน</a:t>
            </a:r>
            <a:endPar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ผู้แทน สศช.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เป็นคณะทำงาน</a:t>
            </a:r>
            <a:endPar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ผู้แทนสำนักงบประมาณ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เป็นคณะทำงาน</a:t>
            </a:r>
            <a:endPar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ผู้ทรงคุณวุฒิ จำนวน</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3-5</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คน</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en-US"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เป็นคณะทำงาน </a:t>
            </a:r>
            <a:endParaRPr lang="th-TH"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8" name="Rectangle 7"/>
          <p:cNvSpPr/>
          <p:nvPr/>
        </p:nvSpPr>
        <p:spPr>
          <a:xfrm>
            <a:off x="394462" y="2409207"/>
            <a:ext cx="8373239" cy="1169551"/>
          </a:xfrm>
          <a:prstGeom prst="rect">
            <a:avLst/>
          </a:prstGeom>
          <a:solidFill>
            <a:schemeClr val="bg1">
              <a:lumMod val="85000"/>
            </a:schemeClr>
          </a:solidFill>
        </p:spPr>
        <p:txBody>
          <a:bodyPr wrap="square">
            <a:spAutoFit/>
          </a:bodyPr>
          <a:lstStyle/>
          <a:p>
            <a:pPr marL="357188" indent="-271463">
              <a:spcBef>
                <a:spcPts val="600"/>
              </a:spcBef>
              <a:buFont typeface="+mj-lt"/>
              <a:buAutoNum type="arabicPeriod"/>
              <a:defRPr/>
            </a:pP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พิจารณาความเหมาะสมของตัวชี้วัด ค่า</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เป้าหมาย เกณฑ์</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การให้</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คะแนน และ</a:t>
            </a:r>
            <a:r>
              <a:rPr lang="th-TH" sz="1200" dirty="0" smtClean="0">
                <a:latin typeface="Tahoma" panose="020B0604030504040204" pitchFamily="34" charset="0"/>
                <a:ea typeface="Tahoma" panose="020B0604030504040204" pitchFamily="34" charset="0"/>
                <a:cs typeface="Tahoma" panose="020B0604030504040204" pitchFamily="34" charset="0"/>
              </a:rPr>
              <a:t>น้ำหนักตัวชี้วัด</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ของ</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ส่วน</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ราชการและจังหวัด</a:t>
            </a:r>
            <a:endParaRPr lang="th-TH"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พิจารณาความเหมาะสมของ</a:t>
            </a:r>
            <a:r>
              <a:rPr lang="th-TH" sz="1200" kern="0" dirty="0">
                <a:solidFill>
                  <a:prstClr val="black"/>
                </a:solidFill>
                <a:latin typeface="Tahoma" pitchFamily="34" charset="0"/>
                <a:ea typeface="Tahoma" pitchFamily="34" charset="0"/>
                <a:cs typeface="Tahoma" pitchFamily="34" charset="0"/>
              </a:rPr>
              <a:t>ตัวชี้วัดระหว่างกระทรวงที่มีเป้าหมายร่วมกัน (</a:t>
            </a:r>
            <a:r>
              <a:rPr lang="en-US" sz="1200" kern="0" dirty="0">
                <a:solidFill>
                  <a:prstClr val="black"/>
                </a:solidFill>
                <a:latin typeface="Tahoma" pitchFamily="34" charset="0"/>
                <a:ea typeface="Tahoma" pitchFamily="34" charset="0"/>
                <a:cs typeface="Tahoma" pitchFamily="34" charset="0"/>
              </a:rPr>
              <a:t>Joint KPIs</a:t>
            </a:r>
            <a:r>
              <a:rPr lang="th-TH" sz="1200" kern="0" dirty="0">
                <a:solidFill>
                  <a:prstClr val="black"/>
                </a:solidFill>
                <a:latin typeface="Tahoma" pitchFamily="34" charset="0"/>
                <a:ea typeface="Tahoma" pitchFamily="34" charset="0"/>
                <a:cs typeface="Tahoma" pitchFamily="34" charset="0"/>
              </a:rPr>
              <a:t>) /</a:t>
            </a:r>
            <a:r>
              <a:rPr lang="th-TH" altLang="en-US" sz="1200" dirty="0">
                <a:latin typeface="Tahoma" panose="020B0604030504040204" pitchFamily="34" charset="0"/>
                <a:cs typeface="Tahoma" panose="020B0604030504040204" pitchFamily="34" charset="0"/>
              </a:rPr>
              <a:t>ตัวชี้วัดร่วมระหว่างกระทรวงและจังหวัด (</a:t>
            </a:r>
            <a:r>
              <a:rPr lang="en-US" altLang="en-US" sz="1200" dirty="0">
                <a:latin typeface="Tahoma" panose="020B0604030504040204" pitchFamily="34" charset="0"/>
                <a:cs typeface="Tahoma" panose="020B0604030504040204" pitchFamily="34" charset="0"/>
              </a:rPr>
              <a:t>Function-Area</a:t>
            </a:r>
            <a:r>
              <a:rPr lang="th-TH" altLang="en-US" sz="1200" dirty="0">
                <a:latin typeface="Tahoma" panose="020B0604030504040204" pitchFamily="34" charset="0"/>
                <a:cs typeface="Tahoma" panose="020B0604030504040204" pitchFamily="34" charset="0"/>
              </a:rPr>
              <a:t> </a:t>
            </a:r>
            <a:r>
              <a:rPr lang="en-US" altLang="en-US" sz="1200" dirty="0">
                <a:latin typeface="Tahoma" panose="020B0604030504040204" pitchFamily="34" charset="0"/>
                <a:cs typeface="Tahoma" panose="020B0604030504040204" pitchFamily="34" charset="0"/>
              </a:rPr>
              <a:t>KPIs)</a:t>
            </a:r>
            <a:r>
              <a:rPr lang="th-TH" sz="1200" kern="0" dirty="0">
                <a:solidFill>
                  <a:prstClr val="black"/>
                </a:solidFill>
                <a:latin typeface="Tahoma" pitchFamily="34" charset="0"/>
                <a:ea typeface="Tahoma" pitchFamily="34" charset="0"/>
                <a:cs typeface="Tahoma" pitchFamily="34" charset="0"/>
              </a:rPr>
              <a:t> </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ค่าเป้าหมาย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เกณฑ์</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การให้คะแนน และ</a:t>
            </a:r>
            <a:r>
              <a:rPr lang="th-TH" sz="1200" dirty="0">
                <a:latin typeface="Tahoma" panose="020B0604030504040204" pitchFamily="34" charset="0"/>
                <a:ea typeface="Tahoma" panose="020B0604030504040204" pitchFamily="34" charset="0"/>
                <a:cs typeface="Tahoma" panose="020B0604030504040204" pitchFamily="34" charset="0"/>
              </a:rPr>
              <a:t>น้ำหนัก</a:t>
            </a:r>
            <a:r>
              <a:rPr lang="th-TH" sz="1200" dirty="0" smtClean="0">
                <a:latin typeface="Tahoma" panose="020B0604030504040204" pitchFamily="34" charset="0"/>
                <a:ea typeface="Tahoma" panose="020B0604030504040204" pitchFamily="34" charset="0"/>
                <a:cs typeface="Tahoma" panose="020B0604030504040204" pitchFamily="34" charset="0"/>
              </a:rPr>
              <a:t>ตัวชี้วัด</a:t>
            </a:r>
            <a:endPar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endParaRPr>
          </a:p>
          <a:p>
            <a:pPr marL="357188" indent="-271463">
              <a:spcBef>
                <a:spcPts val="600"/>
              </a:spcBef>
              <a:buFont typeface="+mj-lt"/>
              <a:buAutoNum type="arabicPeriod"/>
              <a:defRPr/>
            </a:pP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ปฏิบัติงาน</a:t>
            </a:r>
            <a:r>
              <a:rPr lang="th-TH" sz="1200" dirty="0">
                <a:solidFill>
                  <a:prstClr val="black"/>
                </a:solidFill>
                <a:latin typeface="Tahoma" panose="020B0604030504040204" pitchFamily="34" charset="0"/>
                <a:ea typeface="Tahoma" panose="020B0604030504040204" pitchFamily="34" charset="0"/>
                <a:cs typeface="Tahoma" panose="020B0604030504040204" pitchFamily="34" charset="0"/>
              </a:rPr>
              <a:t>อื่นๆ </a:t>
            </a:r>
            <a:r>
              <a:rPr lang="th-TH" sz="1200" dirty="0" smtClean="0">
                <a:solidFill>
                  <a:prstClr val="black"/>
                </a:solidFill>
                <a:latin typeface="Tahoma" panose="020B0604030504040204" pitchFamily="34" charset="0"/>
                <a:ea typeface="Tahoma" panose="020B0604030504040204" pitchFamily="34" charset="0"/>
                <a:cs typeface="Tahoma" panose="020B0604030504040204" pitchFamily="34" charset="0"/>
              </a:rPr>
              <a:t>ตามที่</a:t>
            </a:r>
            <a:r>
              <a:rPr lang="th-TH" sz="1200" dirty="0">
                <a:latin typeface="Tahoma" panose="020B0604030504040204" pitchFamily="34" charset="0"/>
                <a:ea typeface="Tahoma" panose="020B0604030504040204" pitchFamily="34" charset="0"/>
                <a:cs typeface="Tahoma" panose="020B0604030504040204" pitchFamily="34" charset="0"/>
              </a:rPr>
              <a:t>คณะอนุกรรมการพัฒนาระบบราชการเกี่ยวกับการประเมินส่วนราชการตามมาตรการปรับปรุงประสิทธิภาพในการปฏิบัติราชการมอบหมาย </a:t>
            </a:r>
            <a:endParaRPr lang="en-US" sz="1200" dirty="0">
              <a:solidFill>
                <a:prstClr val="black"/>
              </a:solidFill>
              <a:latin typeface="Tahoma" panose="020B0604030504040204" pitchFamily="34" charset="0"/>
              <a:ea typeface="Tahoma" panose="020B0604030504040204" pitchFamily="34" charset="0"/>
              <a:cs typeface="Tahoma" panose="020B0604030504040204" pitchFamily="34" charset="0"/>
            </a:endParaRPr>
          </a:p>
        </p:txBody>
      </p:sp>
      <p:sp>
        <p:nvSpPr>
          <p:cNvPr id="10" name="Rectangle 12"/>
          <p:cNvSpPr>
            <a:spLocks noChangeArrowheads="1"/>
          </p:cNvSpPr>
          <p:nvPr/>
        </p:nvSpPr>
        <p:spPr bwMode="auto">
          <a:xfrm>
            <a:off x="508862" y="3873603"/>
            <a:ext cx="3840386" cy="431800"/>
          </a:xfrm>
          <a:prstGeom prst="rect">
            <a:avLst/>
          </a:prstGeom>
          <a:noFill/>
          <a:ln w="9525" algn="ctr">
            <a:noFill/>
            <a:round/>
            <a:headEnd/>
            <a:tailEnd/>
          </a:ln>
        </p:spPr>
        <p:txBody>
          <a:bodyPr anchor="ctr"/>
          <a:lstStyle/>
          <a:p>
            <a:r>
              <a:rPr lang="th-TH" altLang="th-TH" sz="1600" b="1" dirty="0" smtClean="0">
                <a:solidFill>
                  <a:schemeClr val="bg2">
                    <a:lumMod val="50000"/>
                  </a:schemeClr>
                </a:solidFill>
                <a:latin typeface="Tahoma" pitchFamily="34" charset="0"/>
                <a:cs typeface="Tahoma" pitchFamily="34" charset="0"/>
              </a:rPr>
              <a:t>องค์ประกอบ</a:t>
            </a:r>
            <a:endParaRPr lang="th-TH" altLang="th-TH" sz="1600" b="1" dirty="0">
              <a:solidFill>
                <a:schemeClr val="bg2">
                  <a:lumMod val="50000"/>
                </a:schemeClr>
              </a:solidFill>
              <a:latin typeface="Tahoma" pitchFamily="34" charset="0"/>
              <a:cs typeface="Tahoma" pitchFamily="34" charset="0"/>
            </a:endParaRPr>
          </a:p>
        </p:txBody>
      </p:sp>
      <p:sp>
        <p:nvSpPr>
          <p:cNvPr id="11" name="Rectangle 13"/>
          <p:cNvSpPr>
            <a:spLocks noChangeArrowheads="1"/>
          </p:cNvSpPr>
          <p:nvPr/>
        </p:nvSpPr>
        <p:spPr bwMode="auto">
          <a:xfrm>
            <a:off x="436933" y="2000185"/>
            <a:ext cx="1871662" cy="431800"/>
          </a:xfrm>
          <a:prstGeom prst="rect">
            <a:avLst/>
          </a:prstGeom>
          <a:noFill/>
          <a:ln w="9525" algn="ctr">
            <a:noFill/>
            <a:round/>
            <a:headEnd/>
            <a:tailEnd/>
          </a:ln>
        </p:spPr>
        <p:txBody>
          <a:bodyPr anchor="ctr"/>
          <a:lstStyle/>
          <a:p>
            <a:r>
              <a:rPr lang="th-TH" altLang="th-TH" sz="1600" b="1" dirty="0">
                <a:solidFill>
                  <a:schemeClr val="bg2">
                    <a:lumMod val="50000"/>
                  </a:schemeClr>
                </a:solidFill>
                <a:latin typeface="Tahoma" pitchFamily="34" charset="0"/>
                <a:cs typeface="Tahoma" pitchFamily="34" charset="0"/>
              </a:rPr>
              <a:t>อำนาจหน้าที่</a:t>
            </a:r>
          </a:p>
        </p:txBody>
      </p:sp>
      <p:sp>
        <p:nvSpPr>
          <p:cNvPr id="12" name="Rectangle 11"/>
          <p:cNvSpPr/>
          <p:nvPr/>
        </p:nvSpPr>
        <p:spPr>
          <a:xfrm>
            <a:off x="179512" y="-3398"/>
            <a:ext cx="8277646" cy="1015663"/>
          </a:xfrm>
          <a:prstGeom prst="rect">
            <a:avLst/>
          </a:prstGeom>
        </p:spPr>
        <p:txBody>
          <a:bodyPr wrap="square">
            <a:spAutoFit/>
          </a:bodyPr>
          <a:lstStyle/>
          <a:p>
            <a:pPr marL="342900" indent="-342900" eaLnBrk="0" fontAlgn="base" hangingPunct="0">
              <a:spcBef>
                <a:spcPct val="0"/>
              </a:spcBef>
              <a:spcAft>
                <a:spcPct val="0"/>
              </a:spcAft>
              <a:defRPr/>
            </a:pPr>
            <a:r>
              <a:rPr lang="en-US" sz="2000" b="1" kern="0" dirty="0" smtClean="0">
                <a:solidFill>
                  <a:sysClr val="windowText" lastClr="000000"/>
                </a:solidFill>
                <a:latin typeface="Tahoma" pitchFamily="34" charset="0"/>
                <a:ea typeface="Tahoma" pitchFamily="34" charset="0"/>
                <a:cs typeface="Tahoma" pitchFamily="34" charset="0"/>
              </a:rPr>
              <a:t>8. </a:t>
            </a:r>
            <a:r>
              <a:rPr lang="th-TH" sz="2000" b="1" kern="0" dirty="0" smtClean="0">
                <a:solidFill>
                  <a:sysClr val="windowText" lastClr="000000"/>
                </a:solidFill>
                <a:latin typeface="Tahoma" pitchFamily="34" charset="0"/>
                <a:ea typeface="Tahoma" pitchFamily="34" charset="0"/>
                <a:cs typeface="Tahoma" pitchFamily="34" charset="0"/>
              </a:rPr>
              <a:t>แนวทาง</a:t>
            </a:r>
            <a:r>
              <a:rPr lang="th-TH" altLang="th-TH" sz="2000" b="1" dirty="0" smtClean="0">
                <a:solidFill>
                  <a:srgbClr val="000000"/>
                </a:solidFill>
                <a:latin typeface="Tahoma" panose="020B0604030504040204" pitchFamily="34" charset="0"/>
                <a:cs typeface="Tahoma" panose="020B0604030504040204" pitchFamily="34" charset="0"/>
              </a:rPr>
              <a:t>การ</a:t>
            </a:r>
            <a:r>
              <a:rPr lang="th-TH" altLang="en-US" sz="20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2000" b="1" dirty="0" smtClean="0">
                <a:solidFill>
                  <a:prstClr val="black"/>
                </a:solidFill>
                <a:latin typeface="Tahoma" panose="020B0604030504040204" pitchFamily="34" charset="0"/>
                <a:cs typeface="Tahoma" panose="020B0604030504040204" pitchFamily="34" charset="0"/>
              </a:rPr>
              <a:t>ฯ </a:t>
            </a:r>
            <a:r>
              <a:rPr lang="th-TH" altLang="en-US" sz="2000" b="1" dirty="0" smtClean="0">
                <a:solidFill>
                  <a:srgbClr val="000000"/>
                </a:solidFill>
                <a:latin typeface="Tahoma" pitchFamily="34" charset="0"/>
                <a:cs typeface="Tahoma" pitchFamily="34" charset="0"/>
              </a:rPr>
              <a:t>ประจำปีงบประมาณ </a:t>
            </a:r>
            <a:r>
              <a:rPr lang="en-US" altLang="en-US" sz="2000" b="1" dirty="0" smtClean="0">
                <a:solidFill>
                  <a:srgbClr val="000000"/>
                </a:solidFill>
                <a:latin typeface="Tahoma" pitchFamily="34" charset="0"/>
                <a:cs typeface="Tahoma" pitchFamily="34" charset="0"/>
              </a:rPr>
              <a:t>2560</a:t>
            </a:r>
            <a:r>
              <a:rPr lang="th-TH" altLang="en-US" sz="2000" b="1" dirty="0">
                <a:solidFill>
                  <a:srgbClr val="000000"/>
                </a:solidFill>
                <a:latin typeface="Tahoma" pitchFamily="34" charset="0"/>
                <a:cs typeface="Tahoma" pitchFamily="34" charset="0"/>
              </a:rPr>
              <a:t> (ต่อ)</a:t>
            </a:r>
            <a:endParaRPr lang="en-US" altLang="th-TH" sz="2000" b="1" dirty="0">
              <a:solidFill>
                <a:srgbClr val="000000"/>
              </a:solidFill>
              <a:latin typeface="Tahoma" pitchFamily="34" charset="0"/>
              <a:cs typeface="Tahoma" pitchFamily="34" charset="0"/>
            </a:endParaRPr>
          </a:p>
          <a:p>
            <a:pPr marL="342900" indent="-342900" eaLnBrk="0" fontAlgn="base" hangingPunct="0">
              <a:spcBef>
                <a:spcPct val="0"/>
              </a:spcBef>
              <a:spcAft>
                <a:spcPct val="0"/>
              </a:spcAft>
              <a:defRPr/>
            </a:pPr>
            <a:endParaRPr lang="en-US" altLang="th-TH" sz="2000" b="1" dirty="0">
              <a:solidFill>
                <a:srgbClr val="000000"/>
              </a:solidFill>
              <a:latin typeface="Tahoma" pitchFamily="34" charset="0"/>
              <a:cs typeface="Tahoma" pitchFamily="34" charset="0"/>
            </a:endParaRPr>
          </a:p>
        </p:txBody>
      </p:sp>
    </p:spTree>
    <p:extLst>
      <p:ext uri="{BB962C8B-B14F-4D97-AF65-F5344CB8AC3E}">
        <p14:creationId xmlns:p14="http://schemas.microsoft.com/office/powerpoint/2010/main" val="38895424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9684568" y="6849187"/>
            <a:ext cx="2057400" cy="365125"/>
          </a:xfrm>
        </p:spPr>
        <p:txBody>
          <a:bodyPr/>
          <a:lstStyle/>
          <a:p>
            <a:pPr>
              <a:defRPr/>
            </a:pPr>
            <a:fld id="{78C4FC67-E36D-458E-BC27-A170CA27DBEB}" type="slidenum">
              <a:rPr lang="th-TH" altLang="th-TH" smtClean="0"/>
              <a:pPr>
                <a:defRPr/>
              </a:pPr>
              <a:t>38</a:t>
            </a:fld>
            <a:endParaRPr lang="th-TH" altLang="th-TH"/>
          </a:p>
        </p:txBody>
      </p:sp>
      <p:cxnSp>
        <p:nvCxnSpPr>
          <p:cNvPr id="4" name="Straight Connector 3"/>
          <p:cNvCxnSpPr/>
          <p:nvPr/>
        </p:nvCxnSpPr>
        <p:spPr>
          <a:xfrm>
            <a:off x="0" y="751688"/>
            <a:ext cx="9144000" cy="0"/>
          </a:xfrm>
          <a:prstGeom prst="line">
            <a:avLst/>
          </a:prstGeom>
          <a:ln>
            <a:solidFill>
              <a:schemeClr val="accent1"/>
            </a:solidFil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Rectangle 2"/>
          <p:cNvSpPr>
            <a:spLocks noChangeArrowheads="1"/>
          </p:cNvSpPr>
          <p:nvPr/>
        </p:nvSpPr>
        <p:spPr bwMode="auto">
          <a:xfrm>
            <a:off x="644305" y="873125"/>
            <a:ext cx="8208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th-TH" altLang="th-TH" sz="1600" b="1" dirty="0">
                <a:solidFill>
                  <a:srgbClr val="B96D67"/>
                </a:solidFill>
                <a:latin typeface="Tahoma" pitchFamily="34" charset="0"/>
                <a:cs typeface="Tahoma" pitchFamily="34" charset="0"/>
              </a:rPr>
              <a:t>รอบการ</a:t>
            </a:r>
            <a:r>
              <a:rPr lang="th-TH" altLang="en-US" sz="1600" b="1" dirty="0">
                <a:solidFill>
                  <a:srgbClr val="B96D67"/>
                </a:solidFill>
                <a:latin typeface="Tahoma" pitchFamily="34" charset="0"/>
                <a:cs typeface="Tahoma" pitchFamily="34" charset="0"/>
              </a:rPr>
              <a:t>ประเมินส่วนราชการตามมาตรการปรับปรุงประสิทธิภาพในการปฏิบัติราชการ  </a:t>
            </a:r>
          </a:p>
        </p:txBody>
      </p:sp>
      <p:graphicFrame>
        <p:nvGraphicFramePr>
          <p:cNvPr id="6" name="Table 5"/>
          <p:cNvGraphicFramePr>
            <a:graphicFrameLocks noGrp="1"/>
          </p:cNvGraphicFramePr>
          <p:nvPr>
            <p:extLst>
              <p:ext uri="{D42A27DB-BD31-4B8C-83A1-F6EECF244321}">
                <p14:modId xmlns:p14="http://schemas.microsoft.com/office/powerpoint/2010/main" val="2235828298"/>
              </p:ext>
            </p:extLst>
          </p:nvPr>
        </p:nvGraphicFramePr>
        <p:xfrm>
          <a:off x="611560" y="1207776"/>
          <a:ext cx="7751935" cy="5029536"/>
        </p:xfrm>
        <a:graphic>
          <a:graphicData uri="http://schemas.openxmlformats.org/drawingml/2006/table">
            <a:tbl>
              <a:tblPr firstRow="1" bandRow="1">
                <a:tableStyleId>{5C22544A-7EE6-4342-B048-85BDC9FD1C3A}</a:tableStyleId>
              </a:tblPr>
              <a:tblGrid>
                <a:gridCol w="823450">
                  <a:extLst>
                    <a:ext uri="{9D8B030D-6E8A-4147-A177-3AD203B41FA5}">
                      <a16:colId xmlns:a16="http://schemas.microsoft.com/office/drawing/2014/main" val="20000"/>
                    </a:ext>
                  </a:extLst>
                </a:gridCol>
                <a:gridCol w="461899">
                  <a:extLst>
                    <a:ext uri="{9D8B030D-6E8A-4147-A177-3AD203B41FA5}">
                      <a16:colId xmlns:a16="http://schemas.microsoft.com/office/drawing/2014/main" val="20001"/>
                    </a:ext>
                  </a:extLst>
                </a:gridCol>
                <a:gridCol w="461899">
                  <a:extLst>
                    <a:ext uri="{9D8B030D-6E8A-4147-A177-3AD203B41FA5}">
                      <a16:colId xmlns:a16="http://schemas.microsoft.com/office/drawing/2014/main" val="20002"/>
                    </a:ext>
                  </a:extLst>
                </a:gridCol>
                <a:gridCol w="461899">
                  <a:extLst>
                    <a:ext uri="{9D8B030D-6E8A-4147-A177-3AD203B41FA5}">
                      <a16:colId xmlns:a16="http://schemas.microsoft.com/office/drawing/2014/main" val="20003"/>
                    </a:ext>
                  </a:extLst>
                </a:gridCol>
                <a:gridCol w="461899">
                  <a:extLst>
                    <a:ext uri="{9D8B030D-6E8A-4147-A177-3AD203B41FA5}">
                      <a16:colId xmlns:a16="http://schemas.microsoft.com/office/drawing/2014/main" val="20004"/>
                    </a:ext>
                  </a:extLst>
                </a:gridCol>
                <a:gridCol w="461899">
                  <a:extLst>
                    <a:ext uri="{9D8B030D-6E8A-4147-A177-3AD203B41FA5}">
                      <a16:colId xmlns:a16="http://schemas.microsoft.com/office/drawing/2014/main" val="20005"/>
                    </a:ext>
                  </a:extLst>
                </a:gridCol>
                <a:gridCol w="461899">
                  <a:extLst>
                    <a:ext uri="{9D8B030D-6E8A-4147-A177-3AD203B41FA5}">
                      <a16:colId xmlns:a16="http://schemas.microsoft.com/office/drawing/2014/main" val="20006"/>
                    </a:ext>
                  </a:extLst>
                </a:gridCol>
                <a:gridCol w="461899">
                  <a:extLst>
                    <a:ext uri="{9D8B030D-6E8A-4147-A177-3AD203B41FA5}">
                      <a16:colId xmlns:a16="http://schemas.microsoft.com/office/drawing/2014/main" val="20007"/>
                    </a:ext>
                  </a:extLst>
                </a:gridCol>
                <a:gridCol w="461899">
                  <a:extLst>
                    <a:ext uri="{9D8B030D-6E8A-4147-A177-3AD203B41FA5}">
                      <a16:colId xmlns:a16="http://schemas.microsoft.com/office/drawing/2014/main" val="20008"/>
                    </a:ext>
                  </a:extLst>
                </a:gridCol>
                <a:gridCol w="461899">
                  <a:extLst>
                    <a:ext uri="{9D8B030D-6E8A-4147-A177-3AD203B41FA5}">
                      <a16:colId xmlns:a16="http://schemas.microsoft.com/office/drawing/2014/main" val="20009"/>
                    </a:ext>
                  </a:extLst>
                </a:gridCol>
                <a:gridCol w="461899">
                  <a:extLst>
                    <a:ext uri="{9D8B030D-6E8A-4147-A177-3AD203B41FA5}">
                      <a16:colId xmlns:a16="http://schemas.microsoft.com/office/drawing/2014/main" val="20010"/>
                    </a:ext>
                  </a:extLst>
                </a:gridCol>
                <a:gridCol w="461899">
                  <a:extLst>
                    <a:ext uri="{9D8B030D-6E8A-4147-A177-3AD203B41FA5}">
                      <a16:colId xmlns:a16="http://schemas.microsoft.com/office/drawing/2014/main" val="20011"/>
                    </a:ext>
                  </a:extLst>
                </a:gridCol>
                <a:gridCol w="461899">
                  <a:extLst>
                    <a:ext uri="{9D8B030D-6E8A-4147-A177-3AD203B41FA5}">
                      <a16:colId xmlns:a16="http://schemas.microsoft.com/office/drawing/2014/main" val="20012"/>
                    </a:ext>
                  </a:extLst>
                </a:gridCol>
                <a:gridCol w="461899">
                  <a:extLst>
                    <a:ext uri="{9D8B030D-6E8A-4147-A177-3AD203B41FA5}">
                      <a16:colId xmlns:a16="http://schemas.microsoft.com/office/drawing/2014/main" val="20013"/>
                    </a:ext>
                  </a:extLst>
                </a:gridCol>
                <a:gridCol w="461899">
                  <a:extLst>
                    <a:ext uri="{9D8B030D-6E8A-4147-A177-3AD203B41FA5}">
                      <a16:colId xmlns:a16="http://schemas.microsoft.com/office/drawing/2014/main" val="20014"/>
                    </a:ext>
                  </a:extLst>
                </a:gridCol>
                <a:gridCol w="461899">
                  <a:extLst>
                    <a:ext uri="{9D8B030D-6E8A-4147-A177-3AD203B41FA5}">
                      <a16:colId xmlns:a16="http://schemas.microsoft.com/office/drawing/2014/main" val="20015"/>
                    </a:ext>
                  </a:extLst>
                </a:gridCol>
              </a:tblGrid>
              <a:tr h="150329">
                <a:tc rowSpan="2">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gridSpan="3">
                  <a:txBody>
                    <a:bodyPr/>
                    <a:lstStyle/>
                    <a:p>
                      <a:pPr algn="ctr"/>
                      <a:r>
                        <a:rPr lang="en-US" sz="1200" b="1" dirty="0" smtClean="0">
                          <a:latin typeface="Tahoma" panose="020B0604030504040204" pitchFamily="34" charset="0"/>
                          <a:ea typeface="Tahoma" panose="020B0604030504040204" pitchFamily="34" charset="0"/>
                          <a:cs typeface="Tahoma" panose="020B0604030504040204" pitchFamily="34" charset="0"/>
                        </a:rPr>
                        <a:t>2559</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gridSpan="12">
                  <a:txBody>
                    <a:bodyPr/>
                    <a:lstStyle/>
                    <a:p>
                      <a:pPr algn="ctr"/>
                      <a:r>
                        <a:rPr lang="en-US" sz="1200" b="1" dirty="0" smtClean="0">
                          <a:latin typeface="Tahoma" panose="020B0604030504040204" pitchFamily="34" charset="0"/>
                          <a:ea typeface="Tahoma" panose="020B0604030504040204" pitchFamily="34" charset="0"/>
                          <a:cs typeface="Tahoma" panose="020B0604030504040204" pitchFamily="34" charset="0"/>
                        </a:rPr>
                        <a:t>2560</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pPr algn="ct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pPr algn="ct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hMerge="1">
                  <a:txBody>
                    <a:bodyPr/>
                    <a:lstStyle/>
                    <a:p>
                      <a:pPr algn="ct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extLst>
                  <a:ext uri="{0D108BD9-81ED-4DB2-BD59-A6C34878D82A}">
                    <a16:rowId xmlns:a16="http://schemas.microsoft.com/office/drawing/2014/main" val="10000"/>
                  </a:ext>
                </a:extLst>
              </a:tr>
              <a:tr h="182452">
                <a:tc vMerge="1">
                  <a:txBody>
                    <a:bodyPr/>
                    <a:lstStyle/>
                    <a:p>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ตค</a:t>
                      </a: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พย </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ธค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มค</a:t>
                      </a: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กพ</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มีค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เมย</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พค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มิย</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กค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สค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กย</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ตค</a:t>
                      </a: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พย </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a:txBody>
                    <a:bodyPr/>
                    <a:lstStyle/>
                    <a:p>
                      <a:pPr algn="ctr"/>
                      <a:r>
                        <a:rPr lang="th-TH" sz="1200" b="1" dirty="0" smtClean="0">
                          <a:latin typeface="Tahoma" panose="020B0604030504040204" pitchFamily="34" charset="0"/>
                          <a:ea typeface="Tahoma" panose="020B0604030504040204" pitchFamily="34" charset="0"/>
                          <a:cs typeface="Tahoma" panose="020B0604030504040204" pitchFamily="34" charset="0"/>
                        </a:rPr>
                        <a:t>ธค</a:t>
                      </a:r>
                      <a:endParaRPr lang="en-US" sz="12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extLst>
                  <a:ext uri="{0D108BD9-81ED-4DB2-BD59-A6C34878D82A}">
                    <a16:rowId xmlns:a16="http://schemas.microsoft.com/office/drawing/2014/main" val="10001"/>
                  </a:ext>
                </a:extLst>
              </a:tr>
              <a:tr h="1384540">
                <a:tc rowSpan="2">
                  <a:txBody>
                    <a:bodyPr/>
                    <a:lstStyle/>
                    <a:p>
                      <a:r>
                        <a:rPr lang="th-TH" sz="1400" b="1" dirty="0" smtClean="0">
                          <a:latin typeface="Tahoma" panose="020B0604030504040204" pitchFamily="34" charset="0"/>
                          <a:ea typeface="Tahoma" panose="020B0604030504040204" pitchFamily="34" charset="0"/>
                          <a:cs typeface="Tahoma" panose="020B0604030504040204" pitchFamily="34" charset="0"/>
                        </a:rPr>
                        <a:t>รอบที่ </a:t>
                      </a:r>
                      <a:r>
                        <a:rPr lang="en-US" sz="1400" b="1" dirty="0" smtClean="0">
                          <a:latin typeface="Tahoma" panose="020B0604030504040204" pitchFamily="34" charset="0"/>
                          <a:ea typeface="Tahoma" panose="020B0604030504040204" pitchFamily="34" charset="0"/>
                          <a:cs typeface="Tahoma" panose="020B0604030504040204" pitchFamily="34" charset="0"/>
                        </a:rPr>
                        <a:t>1</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b="0" baseline="0" dirty="0" smtClean="0">
                          <a:latin typeface="Tahoma" panose="020B0604030504040204" pitchFamily="34" charset="0"/>
                          <a:ea typeface="Tahoma" panose="020B0604030504040204" pitchFamily="34" charset="0"/>
                          <a:cs typeface="Tahoma" panose="020B0604030504040204" pitchFamily="34" charset="0"/>
                        </a:rPr>
                        <a:t>(1 </a:t>
                      </a:r>
                      <a:r>
                        <a:rPr lang="th-TH" sz="800" b="0" baseline="0" dirty="0" smtClean="0">
                          <a:latin typeface="Tahoma" panose="020B0604030504040204" pitchFamily="34" charset="0"/>
                          <a:ea typeface="Tahoma" panose="020B0604030504040204" pitchFamily="34" charset="0"/>
                          <a:cs typeface="Tahoma" panose="020B0604030504040204" pitchFamily="34" charset="0"/>
                        </a:rPr>
                        <a:t>ต.ค.</a:t>
                      </a:r>
                      <a:r>
                        <a:rPr lang="en-US" sz="800" b="0" baseline="0" dirty="0" smtClean="0">
                          <a:latin typeface="Tahoma" panose="020B0604030504040204" pitchFamily="34" charset="0"/>
                          <a:ea typeface="Tahoma" panose="020B0604030504040204" pitchFamily="34" charset="0"/>
                          <a:cs typeface="Tahoma" panose="020B0604030504040204" pitchFamily="34" charset="0"/>
                        </a:rPr>
                        <a:t> 59</a:t>
                      </a:r>
                      <a:r>
                        <a:rPr lang="th-TH" sz="800" b="0" baseline="0" dirty="0" smtClean="0">
                          <a:latin typeface="Tahoma" panose="020B0604030504040204" pitchFamily="34" charset="0"/>
                          <a:ea typeface="Tahoma" panose="020B0604030504040204" pitchFamily="34" charset="0"/>
                          <a:cs typeface="Tahoma" panose="020B0604030504040204" pitchFamily="34" charset="0"/>
                        </a:rPr>
                        <a:t> </a:t>
                      </a:r>
                      <a:r>
                        <a:rPr lang="en-US" sz="800" b="0" baseline="0" dirty="0" smtClean="0">
                          <a:latin typeface="Tahoma" panose="020B0604030504040204" pitchFamily="34" charset="0"/>
                          <a:ea typeface="Tahoma" panose="020B0604030504040204" pitchFamily="34" charset="0"/>
                          <a:cs typeface="Tahoma" panose="020B0604030504040204" pitchFamily="34" charset="0"/>
                        </a:rPr>
                        <a:t>– 31 </a:t>
                      </a:r>
                      <a:r>
                        <a:rPr lang="th-TH" sz="800" b="0" baseline="0" dirty="0" smtClean="0">
                          <a:latin typeface="Tahoma" panose="020B0604030504040204" pitchFamily="34" charset="0"/>
                          <a:ea typeface="Tahoma" panose="020B0604030504040204" pitchFamily="34" charset="0"/>
                          <a:cs typeface="Tahoma" panose="020B0604030504040204" pitchFamily="34" charset="0"/>
                        </a:rPr>
                        <a:t>มี.ค. </a:t>
                      </a:r>
                      <a:r>
                        <a:rPr lang="en-US" sz="800" b="0" baseline="0" dirty="0" smtClean="0">
                          <a:latin typeface="Tahoma" panose="020B0604030504040204" pitchFamily="34" charset="0"/>
                          <a:ea typeface="Tahoma" panose="020B0604030504040204" pitchFamily="34" charset="0"/>
                          <a:cs typeface="Tahoma" panose="020B0604030504040204" pitchFamily="34" charset="0"/>
                        </a:rPr>
                        <a:t>60</a:t>
                      </a:r>
                      <a:r>
                        <a:rPr lang="en-US" sz="900" b="0" baseline="0" dirty="0" smtClean="0">
                          <a:latin typeface="Tahoma" panose="020B0604030504040204" pitchFamily="34" charset="0"/>
                          <a:ea typeface="Tahoma" panose="020B0604030504040204" pitchFamily="34" charset="0"/>
                          <a:cs typeface="Tahoma" panose="020B0604030504040204" pitchFamily="34" charset="0"/>
                        </a:rPr>
                        <a:t>)</a:t>
                      </a:r>
                    </a:p>
                    <a:p>
                      <a:r>
                        <a:rPr lang="en-US" sz="900" b="1" dirty="0" smtClean="0">
                          <a:latin typeface="Tahoma" panose="020B0604030504040204" pitchFamily="34" charset="0"/>
                          <a:ea typeface="Tahoma" panose="020B0604030504040204" pitchFamily="34" charset="0"/>
                          <a:cs typeface="Tahoma" panose="020B0604030504040204" pitchFamily="34" charset="0"/>
                        </a:rPr>
                        <a:t> </a:t>
                      </a:r>
                      <a:endParaRPr lang="en-US" sz="9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lumMod val="90000"/>
                      </a:schemeClr>
                    </a:solidFill>
                  </a:tcPr>
                </a:tc>
                <a:extLst>
                  <a:ext uri="{0D108BD9-81ED-4DB2-BD59-A6C34878D82A}">
                    <a16:rowId xmlns:a16="http://schemas.microsoft.com/office/drawing/2014/main" val="10002"/>
                  </a:ext>
                </a:extLst>
              </a:tr>
              <a:tr h="432048">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gridSpan="5">
                  <a:txBody>
                    <a:bodyPr/>
                    <a:lstStyle/>
                    <a:p>
                      <a:pPr algn="ctr"/>
                      <a:r>
                        <a:rPr lang="th-TH" sz="1100" b="0" dirty="0" smtClean="0">
                          <a:latin typeface="Tahoma" panose="020B0604030504040204" pitchFamily="34" charset="0"/>
                          <a:ea typeface="Tahoma" panose="020B0604030504040204" pitchFamily="34" charset="0"/>
                          <a:cs typeface="Tahoma" panose="020B0604030504040204" pitchFamily="34" charset="0"/>
                        </a:rPr>
                        <a:t>ระยะเวลาการเก็บข้อมูล</a:t>
                      </a:r>
                      <a:r>
                        <a:rPr lang="th-TH" sz="1100" b="0" baseline="0" dirty="0" smtClean="0">
                          <a:latin typeface="Tahoma" panose="020B0604030504040204" pitchFamily="34" charset="0"/>
                          <a:ea typeface="Tahoma" panose="020B0604030504040204" pitchFamily="34" charset="0"/>
                          <a:cs typeface="Tahoma" panose="020B0604030504040204" pitchFamily="34" charset="0"/>
                        </a:rPr>
                        <a:t> รอบที่ </a:t>
                      </a:r>
                      <a:r>
                        <a:rPr lang="en-US" sz="1100" b="0" baseline="0" dirty="0" smtClean="0">
                          <a:latin typeface="Tahoma" panose="020B0604030504040204" pitchFamily="34" charset="0"/>
                          <a:ea typeface="Tahoma" panose="020B0604030504040204" pitchFamily="34" charset="0"/>
                          <a:cs typeface="Tahoma" panose="020B0604030504040204" pitchFamily="34" charset="0"/>
                        </a:rPr>
                        <a:t>1</a:t>
                      </a:r>
                    </a:p>
                    <a:p>
                      <a:pPr algn="ctr"/>
                      <a:r>
                        <a:rPr lang="en-US" sz="1100" b="0" baseline="0" dirty="0" smtClean="0">
                          <a:latin typeface="Tahoma" panose="020B0604030504040204" pitchFamily="34" charset="0"/>
                          <a:ea typeface="Tahoma" panose="020B0604030504040204" pitchFamily="34" charset="0"/>
                          <a:cs typeface="Tahoma" panose="020B0604030504040204" pitchFamily="34" charset="0"/>
                        </a:rPr>
                        <a:t>(1 </a:t>
                      </a:r>
                      <a:r>
                        <a:rPr lang="th-TH" sz="1100" b="0" baseline="0" dirty="0" smtClean="0">
                          <a:latin typeface="Tahoma" panose="020B0604030504040204" pitchFamily="34" charset="0"/>
                          <a:ea typeface="Tahoma" panose="020B0604030504040204" pitchFamily="34" charset="0"/>
                          <a:cs typeface="Tahoma" panose="020B0604030504040204" pitchFamily="34" charset="0"/>
                        </a:rPr>
                        <a:t>ต.ค.</a:t>
                      </a:r>
                      <a:r>
                        <a:rPr lang="en-US" sz="1100" b="0" baseline="0" dirty="0" smtClean="0">
                          <a:latin typeface="Tahoma" panose="020B0604030504040204" pitchFamily="34" charset="0"/>
                          <a:ea typeface="Tahoma" panose="020B0604030504040204" pitchFamily="34" charset="0"/>
                          <a:cs typeface="Tahoma" panose="020B0604030504040204" pitchFamily="34" charset="0"/>
                        </a:rPr>
                        <a:t> 59</a:t>
                      </a:r>
                      <a:r>
                        <a:rPr lang="th-TH" sz="1100" b="0" baseline="0" dirty="0" smtClean="0">
                          <a:latin typeface="Tahoma" panose="020B0604030504040204" pitchFamily="34" charset="0"/>
                          <a:ea typeface="Tahoma" panose="020B0604030504040204" pitchFamily="34" charset="0"/>
                          <a:cs typeface="Tahoma" panose="020B0604030504040204" pitchFamily="34" charset="0"/>
                        </a:rPr>
                        <a:t> </a:t>
                      </a:r>
                      <a:r>
                        <a:rPr lang="en-US" sz="1100" b="0" baseline="0" dirty="0" smtClean="0">
                          <a:latin typeface="Tahoma" panose="020B0604030504040204" pitchFamily="34" charset="0"/>
                          <a:ea typeface="Tahoma" panose="020B0604030504040204" pitchFamily="34" charset="0"/>
                          <a:cs typeface="Tahoma" panose="020B0604030504040204" pitchFamily="34" charset="0"/>
                        </a:rPr>
                        <a:t>– 28 </a:t>
                      </a:r>
                      <a:r>
                        <a:rPr lang="th-TH" sz="1100" b="0" baseline="0" dirty="0" smtClean="0">
                          <a:latin typeface="Tahoma" panose="020B0604030504040204" pitchFamily="34" charset="0"/>
                          <a:ea typeface="Tahoma" panose="020B0604030504040204" pitchFamily="34" charset="0"/>
                          <a:cs typeface="Tahoma" panose="020B0604030504040204" pitchFamily="34" charset="0"/>
                        </a:rPr>
                        <a:t>ก.พ. </a:t>
                      </a:r>
                      <a:r>
                        <a:rPr lang="en-US" sz="1100" b="0" baseline="0" dirty="0" smtClean="0">
                          <a:latin typeface="Tahoma" panose="020B0604030504040204" pitchFamily="34" charset="0"/>
                          <a:ea typeface="Tahoma" panose="020B0604030504040204" pitchFamily="34" charset="0"/>
                          <a:cs typeface="Tahoma" panose="020B0604030504040204" pitchFamily="34" charset="0"/>
                        </a:rPr>
                        <a:t>60)</a:t>
                      </a:r>
                    </a:p>
                  </a:txBody>
                  <a:tcPr marL="91433" marR="91433" marT="45723" marB="45723">
                    <a:solidFill>
                      <a:schemeClr val="accent6">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1">
                        <a:lumMod val="95000"/>
                      </a:schemeClr>
                    </a:solidFill>
                  </a:tcPr>
                </a:tc>
                <a:tc vMerge="1">
                  <a:txBody>
                    <a:bodyPr/>
                    <a:lstStyle/>
                    <a:p>
                      <a:endParaRPr lang="th-TH"/>
                    </a:p>
                  </a:txBody>
                  <a:tcPr/>
                </a:tc>
                <a:tc vMerge="1">
                  <a:txBody>
                    <a:bodyPr/>
                    <a:lstStyle/>
                    <a:p>
                      <a:endParaRPr lang="th-TH"/>
                    </a:p>
                  </a:txBody>
                  <a:tcPr/>
                </a:tc>
                <a:tc vMerge="1">
                  <a:txBody>
                    <a:bodyPr/>
                    <a:lstStyle/>
                    <a:p>
                      <a:endParaRPr lang="th-TH"/>
                    </a:p>
                  </a:txBody>
                  <a:tcPr/>
                </a:tc>
                <a:extLst>
                  <a:ext uri="{0D108BD9-81ED-4DB2-BD59-A6C34878D82A}">
                    <a16:rowId xmlns:a16="http://schemas.microsoft.com/office/drawing/2014/main" val="10003"/>
                  </a:ext>
                </a:extLst>
              </a:tr>
              <a:tr h="1800200">
                <a:tc rowSpan="2">
                  <a:txBody>
                    <a:bodyPr/>
                    <a:lstStyle/>
                    <a:p>
                      <a:r>
                        <a:rPr lang="th-TH" sz="1400" b="1" dirty="0" smtClean="0">
                          <a:latin typeface="Tahoma" panose="020B0604030504040204" pitchFamily="34" charset="0"/>
                          <a:ea typeface="Tahoma" panose="020B0604030504040204" pitchFamily="34" charset="0"/>
                          <a:cs typeface="Tahoma" panose="020B0604030504040204" pitchFamily="34" charset="0"/>
                        </a:rPr>
                        <a:t>รอบที่</a:t>
                      </a:r>
                      <a:r>
                        <a:rPr lang="th-TH" sz="1400" b="1" baseline="0" dirty="0" smtClean="0">
                          <a:latin typeface="Tahoma" panose="020B0604030504040204" pitchFamily="34" charset="0"/>
                          <a:ea typeface="Tahoma" panose="020B0604030504040204" pitchFamily="34" charset="0"/>
                          <a:cs typeface="Tahoma" panose="020B0604030504040204" pitchFamily="34" charset="0"/>
                        </a:rPr>
                        <a:t> </a:t>
                      </a:r>
                      <a:r>
                        <a:rPr lang="en-US" sz="1400" b="1" baseline="0" dirty="0" smtClean="0">
                          <a:latin typeface="Tahoma" panose="020B0604030504040204" pitchFamily="34" charset="0"/>
                          <a:ea typeface="Tahoma" panose="020B0604030504040204" pitchFamily="34" charset="0"/>
                          <a:cs typeface="Tahoma" panose="020B0604030504040204" pitchFamily="34" charset="0"/>
                        </a:rPr>
                        <a:t>2</a:t>
                      </a:r>
                      <a:endParaRPr lang="th-TH" sz="1400" b="1" baseline="0" dirty="0" smtClean="0">
                        <a:latin typeface="Tahoma" panose="020B0604030504040204" pitchFamily="34" charset="0"/>
                        <a:ea typeface="Tahoma" panose="020B0604030504040204" pitchFamily="34" charset="0"/>
                        <a:cs typeface="Tahoma" panose="020B060403050404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800" b="0" baseline="0" dirty="0" smtClean="0">
                          <a:latin typeface="Tahoma" panose="020B0604030504040204" pitchFamily="34" charset="0"/>
                          <a:ea typeface="Tahoma" panose="020B0604030504040204" pitchFamily="34" charset="0"/>
                          <a:cs typeface="Tahoma" panose="020B0604030504040204" pitchFamily="34" charset="0"/>
                        </a:rPr>
                        <a:t>(1 </a:t>
                      </a:r>
                      <a:r>
                        <a:rPr lang="th-TH" sz="800" b="0" baseline="0" dirty="0" smtClean="0">
                          <a:latin typeface="Tahoma" panose="020B0604030504040204" pitchFamily="34" charset="0"/>
                          <a:ea typeface="Tahoma" panose="020B0604030504040204" pitchFamily="34" charset="0"/>
                          <a:cs typeface="Tahoma" panose="020B0604030504040204" pitchFamily="34" charset="0"/>
                        </a:rPr>
                        <a:t>เม.ย.</a:t>
                      </a:r>
                      <a:r>
                        <a:rPr lang="en-US" sz="800" b="0" baseline="0" dirty="0" smtClean="0">
                          <a:latin typeface="Tahoma" panose="020B0604030504040204" pitchFamily="34" charset="0"/>
                          <a:ea typeface="Tahoma" panose="020B0604030504040204" pitchFamily="34" charset="0"/>
                          <a:cs typeface="Tahoma" panose="020B0604030504040204" pitchFamily="34" charset="0"/>
                        </a:rPr>
                        <a:t> 60</a:t>
                      </a:r>
                      <a:r>
                        <a:rPr lang="th-TH" sz="800" b="0" baseline="0" dirty="0" smtClean="0">
                          <a:latin typeface="Tahoma" panose="020B0604030504040204" pitchFamily="34" charset="0"/>
                          <a:ea typeface="Tahoma" panose="020B0604030504040204" pitchFamily="34" charset="0"/>
                          <a:cs typeface="Tahoma" panose="020B0604030504040204" pitchFamily="34" charset="0"/>
                        </a:rPr>
                        <a:t> </a:t>
                      </a:r>
                      <a:r>
                        <a:rPr lang="en-US" sz="800" b="0" baseline="0" dirty="0" smtClean="0">
                          <a:latin typeface="Tahoma" panose="020B0604030504040204" pitchFamily="34" charset="0"/>
                          <a:ea typeface="Tahoma" panose="020B0604030504040204" pitchFamily="34" charset="0"/>
                          <a:cs typeface="Tahoma" panose="020B0604030504040204" pitchFamily="34" charset="0"/>
                        </a:rPr>
                        <a:t>– 30 </a:t>
                      </a:r>
                      <a:r>
                        <a:rPr lang="th-TH" sz="800" b="0" baseline="0" dirty="0" smtClean="0">
                          <a:latin typeface="Tahoma" panose="020B0604030504040204" pitchFamily="34" charset="0"/>
                          <a:ea typeface="Tahoma" panose="020B0604030504040204" pitchFamily="34" charset="0"/>
                          <a:cs typeface="Tahoma" panose="020B0604030504040204" pitchFamily="34" charset="0"/>
                        </a:rPr>
                        <a:t>ก.ย. </a:t>
                      </a:r>
                      <a:r>
                        <a:rPr lang="en-US" sz="800" b="0" baseline="0" dirty="0" smtClean="0">
                          <a:latin typeface="Tahoma" panose="020B0604030504040204" pitchFamily="34" charset="0"/>
                          <a:ea typeface="Tahoma" panose="020B0604030504040204" pitchFamily="34" charset="0"/>
                          <a:cs typeface="Tahoma" panose="020B0604030504040204" pitchFamily="34" charset="0"/>
                        </a:rPr>
                        <a:t>60)</a:t>
                      </a:r>
                      <a:endParaRPr lang="en-US" sz="800" b="1" baseline="0" dirty="0" smtClean="0">
                        <a:latin typeface="Tahoma" panose="020B0604030504040204" pitchFamily="34" charset="0"/>
                        <a:ea typeface="Tahoma" panose="020B0604030504040204" pitchFamily="34" charset="0"/>
                        <a:cs typeface="Tahoma" panose="020B0604030504040204" pitchFamily="34" charset="0"/>
                      </a:endParaRPr>
                    </a:p>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rowSpan="2">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extLst>
                  <a:ext uri="{0D108BD9-81ED-4DB2-BD59-A6C34878D82A}">
                    <a16:rowId xmlns:a16="http://schemas.microsoft.com/office/drawing/2014/main" val="10004"/>
                  </a:ext>
                </a:extLst>
              </a:tr>
              <a:tr h="432048">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tc gridSpan="5">
                  <a:txBody>
                    <a:bodyPr/>
                    <a:lstStyle/>
                    <a:p>
                      <a:pPr algn="ctr"/>
                      <a:r>
                        <a:rPr lang="th-TH" sz="1100" b="0" dirty="0" smtClean="0">
                          <a:latin typeface="Tahoma" panose="020B0604030504040204" pitchFamily="34" charset="0"/>
                          <a:ea typeface="Tahoma" panose="020B0604030504040204" pitchFamily="34" charset="0"/>
                          <a:cs typeface="Tahoma" panose="020B0604030504040204" pitchFamily="34" charset="0"/>
                        </a:rPr>
                        <a:t>ระยะเวลาการเก็บข้อมูล</a:t>
                      </a:r>
                      <a:r>
                        <a:rPr lang="th-TH" sz="1100" b="0" baseline="0" dirty="0" smtClean="0">
                          <a:latin typeface="Tahoma" panose="020B0604030504040204" pitchFamily="34" charset="0"/>
                          <a:ea typeface="Tahoma" panose="020B0604030504040204" pitchFamily="34" charset="0"/>
                          <a:cs typeface="Tahoma" panose="020B0604030504040204" pitchFamily="34" charset="0"/>
                        </a:rPr>
                        <a:t> รอบที่ </a:t>
                      </a:r>
                      <a:r>
                        <a:rPr lang="en-US" sz="1100" b="0" baseline="0" dirty="0" smtClean="0">
                          <a:latin typeface="Tahoma" panose="020B0604030504040204" pitchFamily="34" charset="0"/>
                          <a:ea typeface="Tahoma" panose="020B0604030504040204" pitchFamily="34" charset="0"/>
                          <a:cs typeface="Tahoma" panose="020B0604030504040204" pitchFamily="34" charset="0"/>
                        </a:rPr>
                        <a:t>2</a:t>
                      </a:r>
                    </a:p>
                    <a:p>
                      <a:pPr algn="ctr"/>
                      <a:r>
                        <a:rPr lang="en-US" sz="1100" b="0" baseline="0" dirty="0" smtClean="0">
                          <a:latin typeface="Tahoma" panose="020B0604030504040204" pitchFamily="34" charset="0"/>
                          <a:ea typeface="Tahoma" panose="020B0604030504040204" pitchFamily="34" charset="0"/>
                          <a:cs typeface="Tahoma" panose="020B0604030504040204" pitchFamily="34" charset="0"/>
                        </a:rPr>
                        <a:t>(1 </a:t>
                      </a:r>
                      <a:r>
                        <a:rPr lang="th-TH" sz="1100" b="0" baseline="0" dirty="0" smtClean="0">
                          <a:latin typeface="Tahoma" panose="020B0604030504040204" pitchFamily="34" charset="0"/>
                          <a:ea typeface="Tahoma" panose="020B0604030504040204" pitchFamily="34" charset="0"/>
                          <a:cs typeface="Tahoma" panose="020B0604030504040204" pitchFamily="34" charset="0"/>
                        </a:rPr>
                        <a:t>มี.ค.</a:t>
                      </a:r>
                      <a:r>
                        <a:rPr lang="en-US" sz="1100" b="0" baseline="0" dirty="0" smtClean="0">
                          <a:latin typeface="Tahoma" panose="020B0604030504040204" pitchFamily="34" charset="0"/>
                          <a:ea typeface="Tahoma" panose="020B0604030504040204" pitchFamily="34" charset="0"/>
                          <a:cs typeface="Tahoma" panose="020B0604030504040204" pitchFamily="34" charset="0"/>
                        </a:rPr>
                        <a:t> 60</a:t>
                      </a:r>
                      <a:r>
                        <a:rPr lang="th-TH" sz="1100" b="0" baseline="0" dirty="0" smtClean="0">
                          <a:latin typeface="Tahoma" panose="020B0604030504040204" pitchFamily="34" charset="0"/>
                          <a:ea typeface="Tahoma" panose="020B0604030504040204" pitchFamily="34" charset="0"/>
                          <a:cs typeface="Tahoma" panose="020B0604030504040204" pitchFamily="34" charset="0"/>
                        </a:rPr>
                        <a:t> </a:t>
                      </a:r>
                      <a:r>
                        <a:rPr lang="en-US" sz="1100" b="0" baseline="0" dirty="0" smtClean="0">
                          <a:latin typeface="Tahoma" panose="020B0604030504040204" pitchFamily="34" charset="0"/>
                          <a:ea typeface="Tahoma" panose="020B0604030504040204" pitchFamily="34" charset="0"/>
                          <a:cs typeface="Tahoma" panose="020B0604030504040204" pitchFamily="34" charset="0"/>
                        </a:rPr>
                        <a:t>– 31 </a:t>
                      </a:r>
                      <a:r>
                        <a:rPr lang="th-TH" sz="1100" b="0" baseline="0" dirty="0" smtClean="0">
                          <a:latin typeface="Tahoma" panose="020B0604030504040204" pitchFamily="34" charset="0"/>
                          <a:ea typeface="Tahoma" panose="020B0604030504040204" pitchFamily="34" charset="0"/>
                          <a:cs typeface="Tahoma" panose="020B0604030504040204" pitchFamily="34" charset="0"/>
                        </a:rPr>
                        <a:t>ก.ค. </a:t>
                      </a:r>
                      <a:r>
                        <a:rPr lang="en-US" sz="1100" b="0" baseline="0" dirty="0" smtClean="0">
                          <a:latin typeface="Tahoma" panose="020B0604030504040204" pitchFamily="34" charset="0"/>
                          <a:ea typeface="Tahoma" panose="020B0604030504040204" pitchFamily="34" charset="0"/>
                          <a:cs typeface="Tahoma" panose="020B0604030504040204" pitchFamily="34" charset="0"/>
                        </a:rPr>
                        <a:t>60)</a:t>
                      </a:r>
                    </a:p>
                  </a:txBody>
                  <a:tcPr marL="91433" marR="91433" marT="45723" marB="45723">
                    <a:solidFill>
                      <a:schemeClr val="accent6">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hMerge="1">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accent4">
                        <a:lumMod val="20000"/>
                        <a:lumOff val="80000"/>
                      </a:schemeClr>
                    </a:solidFill>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tc vMerge="1">
                  <a:txBody>
                    <a:bodyPr/>
                    <a:lstStyle/>
                    <a:p>
                      <a:endParaRPr lang="th-TH"/>
                    </a:p>
                  </a:txBody>
                  <a:tcPr/>
                </a:tc>
                <a:extLst>
                  <a:ext uri="{0D108BD9-81ED-4DB2-BD59-A6C34878D82A}">
                    <a16:rowId xmlns:a16="http://schemas.microsoft.com/office/drawing/2014/main" val="10005"/>
                  </a:ext>
                </a:extLst>
              </a:tr>
              <a:tr h="432048">
                <a:tc>
                  <a:txBody>
                    <a:bodyPr/>
                    <a:lstStyle/>
                    <a:p>
                      <a:pPr algn="ctr"/>
                      <a:r>
                        <a:rPr lang="en-US" sz="1100" b="1" dirty="0" smtClean="0">
                          <a:latin typeface="Tahoma" panose="020B0604030504040204" pitchFamily="34" charset="0"/>
                          <a:ea typeface="Tahoma" panose="020B0604030504040204" pitchFamily="34" charset="0"/>
                          <a:cs typeface="Tahoma" panose="020B0604030504040204" pitchFamily="34" charset="0"/>
                        </a:rPr>
                        <a:t>Site Visit</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nchor="ct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pPr algn="ctr"/>
                      <a:endParaRPr lang="en-US" sz="1100" b="0" baseline="0" dirty="0" smtClean="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tc>
                  <a:txBody>
                    <a:bodyPr/>
                    <a:lstStyle/>
                    <a:p>
                      <a:endParaRPr lang="en-US" sz="1400" b="1" dirty="0">
                        <a:latin typeface="Tahoma" panose="020B0604030504040204" pitchFamily="34" charset="0"/>
                        <a:ea typeface="Tahoma" panose="020B0604030504040204" pitchFamily="34" charset="0"/>
                        <a:cs typeface="Tahoma" panose="020B0604030504040204" pitchFamily="34" charset="0"/>
                      </a:endParaRPr>
                    </a:p>
                  </a:txBody>
                  <a:tcPr marL="91433" marR="91433" marT="45723" marB="45723">
                    <a:solidFill>
                      <a:schemeClr val="bg2"/>
                    </a:solidFill>
                  </a:tcPr>
                </a:tc>
                <a:extLst>
                  <a:ext uri="{0D108BD9-81ED-4DB2-BD59-A6C34878D82A}">
                    <a16:rowId xmlns:a16="http://schemas.microsoft.com/office/drawing/2014/main" val="10006"/>
                  </a:ext>
                </a:extLst>
              </a:tr>
            </a:tbl>
          </a:graphicData>
        </a:graphic>
      </p:graphicFrame>
      <p:sp>
        <p:nvSpPr>
          <p:cNvPr id="7" name="Rectangle 5"/>
          <p:cNvSpPr>
            <a:spLocks noChangeArrowheads="1"/>
          </p:cNvSpPr>
          <p:nvPr/>
        </p:nvSpPr>
        <p:spPr bwMode="auto">
          <a:xfrm>
            <a:off x="1943830" y="2012182"/>
            <a:ext cx="18726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th-TH" sz="1100" dirty="0">
                <a:solidFill>
                  <a:schemeClr val="accent1">
                    <a:lumMod val="50000"/>
                  </a:schemeClr>
                </a:solidFill>
                <a:latin typeface="Tahoma" pitchFamily="34" charset="0"/>
                <a:cs typeface="Tahoma" pitchFamily="34" charset="0"/>
              </a:rPr>
              <a:t>สกพร แจ้ง</a:t>
            </a:r>
            <a:r>
              <a:rPr lang="th-TH" altLang="th-TH" sz="1100" dirty="0" smtClean="0">
                <a:solidFill>
                  <a:schemeClr val="accent1">
                    <a:lumMod val="50000"/>
                  </a:schemeClr>
                </a:solidFill>
                <a:latin typeface="Tahoma" pitchFamily="34" charset="0"/>
                <a:cs typeface="Tahoma" pitchFamily="34" charset="0"/>
              </a:rPr>
              <a:t>ตัวชี้วัดและเกณฑ์</a:t>
            </a:r>
            <a:br>
              <a:rPr lang="th-TH" altLang="th-TH" sz="1100" dirty="0" smtClean="0">
                <a:solidFill>
                  <a:schemeClr val="accent1">
                    <a:lumMod val="50000"/>
                  </a:schemeClr>
                </a:solidFill>
                <a:latin typeface="Tahoma" pitchFamily="34" charset="0"/>
                <a:cs typeface="Tahoma" pitchFamily="34" charset="0"/>
              </a:rPr>
            </a:br>
            <a:r>
              <a:rPr lang="th-TH" altLang="th-TH" sz="1100" dirty="0" smtClean="0">
                <a:solidFill>
                  <a:schemeClr val="accent1">
                    <a:lumMod val="50000"/>
                  </a:schemeClr>
                </a:solidFill>
                <a:latin typeface="Tahoma" pitchFamily="34" charset="0"/>
                <a:cs typeface="Tahoma" pitchFamily="34" charset="0"/>
              </a:rPr>
              <a:t>  ทั้ง </a:t>
            </a:r>
            <a:r>
              <a:rPr lang="en-US" altLang="th-TH" sz="1100" dirty="0">
                <a:solidFill>
                  <a:schemeClr val="accent1">
                    <a:lumMod val="50000"/>
                  </a:schemeClr>
                </a:solidFill>
                <a:latin typeface="Tahoma" pitchFamily="34" charset="0"/>
                <a:cs typeface="Tahoma" pitchFamily="34" charset="0"/>
              </a:rPr>
              <a:t>2</a:t>
            </a:r>
            <a:r>
              <a:rPr lang="th-TH" altLang="th-TH" sz="1100" dirty="0">
                <a:solidFill>
                  <a:schemeClr val="accent1">
                    <a:lumMod val="50000"/>
                  </a:schemeClr>
                </a:solidFill>
                <a:latin typeface="Tahoma" pitchFamily="34" charset="0"/>
                <a:cs typeface="Tahoma" pitchFamily="34" charset="0"/>
              </a:rPr>
              <a:t> </a:t>
            </a:r>
            <a:r>
              <a:rPr lang="th-TH" altLang="th-TH" sz="1100" dirty="0" smtClean="0">
                <a:solidFill>
                  <a:schemeClr val="accent1">
                    <a:lumMod val="50000"/>
                  </a:schemeClr>
                </a:solidFill>
                <a:latin typeface="Tahoma" pitchFamily="34" charset="0"/>
                <a:cs typeface="Tahoma" pitchFamily="34" charset="0"/>
              </a:rPr>
              <a:t>รอบให้</a:t>
            </a:r>
            <a:r>
              <a:rPr lang="th-TH" altLang="th-TH" sz="1100" dirty="0">
                <a:solidFill>
                  <a:schemeClr val="accent1">
                    <a:lumMod val="50000"/>
                  </a:schemeClr>
                </a:solidFill>
                <a:latin typeface="Tahoma" pitchFamily="34" charset="0"/>
                <a:cs typeface="Tahoma" pitchFamily="34" charset="0"/>
              </a:rPr>
              <a:t>ส่วนราชการ</a:t>
            </a:r>
            <a:r>
              <a:rPr lang="en-US" altLang="th-TH" sz="1100" dirty="0">
                <a:solidFill>
                  <a:schemeClr val="accent1">
                    <a:lumMod val="50000"/>
                  </a:schemeClr>
                </a:solidFill>
                <a:latin typeface="Tahoma" pitchFamily="34" charset="0"/>
                <a:cs typeface="Tahoma" pitchFamily="34" charset="0"/>
              </a:rPr>
              <a:t> </a:t>
            </a:r>
            <a:endParaRPr lang="en-US" altLang="en-US" sz="1100" dirty="0">
              <a:solidFill>
                <a:schemeClr val="accent1">
                  <a:lumMod val="50000"/>
                </a:schemeClr>
              </a:solidFill>
            </a:endParaRPr>
          </a:p>
        </p:txBody>
      </p:sp>
      <p:sp>
        <p:nvSpPr>
          <p:cNvPr id="8" name="Rectangle 7"/>
          <p:cNvSpPr>
            <a:spLocks noChangeArrowheads="1"/>
          </p:cNvSpPr>
          <p:nvPr/>
        </p:nvSpPr>
        <p:spPr bwMode="auto">
          <a:xfrm>
            <a:off x="4215419" y="1776565"/>
            <a:ext cx="2405674" cy="430887"/>
          </a:xfrm>
          <a:prstGeom prst="rect">
            <a:avLst/>
          </a:prstGeom>
          <a:noFill/>
          <a:ln>
            <a:noFill/>
          </a:ln>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ส่วนราชการจัดทำรายงานการประเมิน</a:t>
            </a:r>
            <a:r>
              <a:rPr lang="th-TH" altLang="en-US" sz="1100" dirty="0" smtClean="0">
                <a:solidFill>
                  <a:schemeClr val="accent1">
                    <a:lumMod val="50000"/>
                  </a:schemeClr>
                </a:solidFill>
                <a:latin typeface="Tahoma" pitchFamily="34" charset="0"/>
                <a:ea typeface="Tahoma" pitchFamily="34" charset="0"/>
                <a:cs typeface="Tahoma" pitchFamily="34" charset="0"/>
              </a:rPr>
              <a:t>ฯ</a:t>
            </a:r>
            <a:br>
              <a:rPr lang="th-TH" altLang="en-US" sz="1100" dirty="0" smtClean="0">
                <a:solidFill>
                  <a:schemeClr val="accent1">
                    <a:lumMod val="50000"/>
                  </a:schemeClr>
                </a:solidFill>
                <a:latin typeface="Tahoma" pitchFamily="34" charset="0"/>
                <a:ea typeface="Tahoma" pitchFamily="34" charset="0"/>
                <a:cs typeface="Tahoma" pitchFamily="34" charset="0"/>
              </a:rPr>
            </a:br>
            <a:r>
              <a:rPr lang="th-TH" altLang="en-US" sz="1100" dirty="0" smtClean="0">
                <a:solidFill>
                  <a:schemeClr val="accent1">
                    <a:lumMod val="50000"/>
                  </a:schemeClr>
                </a:solidFill>
                <a:latin typeface="Tahoma" pitchFamily="34" charset="0"/>
                <a:ea typeface="Tahoma" pitchFamily="34" charset="0"/>
                <a:cs typeface="Tahoma" pitchFamily="34" charset="0"/>
              </a:rPr>
              <a:t>(</a:t>
            </a:r>
            <a:r>
              <a:rPr lang="en-US" altLang="en-US" sz="1100" dirty="0">
                <a:solidFill>
                  <a:schemeClr val="accent1">
                    <a:lumMod val="50000"/>
                  </a:schemeClr>
                </a:solidFill>
                <a:latin typeface="Tahoma" pitchFamily="34" charset="0"/>
                <a:ea typeface="Tahoma" pitchFamily="34" charset="0"/>
                <a:cs typeface="Tahoma" pitchFamily="34" charset="0"/>
              </a:rPr>
              <a:t>week </a:t>
            </a:r>
            <a:r>
              <a:rPr lang="en-US" altLang="en-US" sz="1100" dirty="0" smtClean="0">
                <a:solidFill>
                  <a:schemeClr val="accent1">
                    <a:lumMod val="50000"/>
                  </a:schemeClr>
                </a:solidFill>
                <a:latin typeface="Tahoma" pitchFamily="34" charset="0"/>
                <a:ea typeface="Tahoma" pitchFamily="34" charset="0"/>
                <a:cs typeface="Tahoma" pitchFamily="34" charset="0"/>
              </a:rPr>
              <a:t>3 </a:t>
            </a:r>
            <a:r>
              <a:rPr lang="th-TH" altLang="en-US" sz="1100" dirty="0" smtClean="0">
                <a:solidFill>
                  <a:schemeClr val="accent1">
                    <a:lumMod val="50000"/>
                  </a:schemeClr>
                </a:solidFill>
                <a:latin typeface="Tahoma" pitchFamily="34" charset="0"/>
                <a:ea typeface="Tahoma" pitchFamily="34" charset="0"/>
                <a:cs typeface="Tahoma" pitchFamily="34" charset="0"/>
              </a:rPr>
              <a:t>ของเดือนมีนาคม</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9" name="Rectangle 11"/>
          <p:cNvSpPr>
            <a:spLocks noChangeArrowheads="1"/>
          </p:cNvSpPr>
          <p:nvPr/>
        </p:nvSpPr>
        <p:spPr bwMode="auto">
          <a:xfrm>
            <a:off x="4215419" y="2192703"/>
            <a:ext cx="234384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เลขาธิการ ก.พ.ร. </a:t>
            </a:r>
            <a:r>
              <a:rPr lang="th-TH" altLang="en-US" sz="1100" dirty="0" smtClean="0">
                <a:solidFill>
                  <a:schemeClr val="accent1">
                    <a:lumMod val="50000"/>
                  </a:schemeClr>
                </a:solidFill>
                <a:latin typeface="Tahoma" pitchFamily="34" charset="0"/>
                <a:ea typeface="Tahoma" pitchFamily="34" charset="0"/>
                <a:cs typeface="Tahoma" pitchFamily="34" charset="0"/>
              </a:rPr>
              <a:t>รายงานผล</a:t>
            </a:r>
            <a:r>
              <a:rPr lang="th-TH" altLang="en-US" sz="1100" dirty="0">
                <a:solidFill>
                  <a:schemeClr val="accent1">
                    <a:lumMod val="50000"/>
                  </a:schemeClr>
                </a:solidFill>
                <a:latin typeface="Tahoma" pitchFamily="34" charset="0"/>
                <a:ea typeface="Tahoma" pitchFamily="34" charset="0"/>
                <a:cs typeface="Tahoma" pitchFamily="34" charset="0"/>
              </a:rPr>
              <a:t>ประเมินฯ </a:t>
            </a:r>
            <a:r>
              <a:rPr lang="th-TH" altLang="en-US" sz="1100" dirty="0" smtClean="0">
                <a:solidFill>
                  <a:schemeClr val="accent1">
                    <a:lumMod val="50000"/>
                  </a:schemeClr>
                </a:solidFill>
                <a:latin typeface="Tahoma" pitchFamily="34" charset="0"/>
                <a:ea typeface="Tahoma" pitchFamily="34" charset="0"/>
                <a:cs typeface="Tahoma" pitchFamily="34" charset="0"/>
              </a:rPr>
              <a:t/>
            </a:r>
            <a:br>
              <a:rPr lang="th-TH" altLang="en-US" sz="1100" dirty="0" smtClean="0">
                <a:solidFill>
                  <a:schemeClr val="accent1">
                    <a:lumMod val="50000"/>
                  </a:schemeClr>
                </a:solidFill>
                <a:latin typeface="Tahoma" pitchFamily="34" charset="0"/>
                <a:ea typeface="Tahoma" pitchFamily="34" charset="0"/>
                <a:cs typeface="Tahoma" pitchFamily="34" charset="0"/>
              </a:rPr>
            </a:br>
            <a:r>
              <a:rPr lang="th-TH" altLang="en-US" sz="1100" dirty="0" smtClean="0">
                <a:solidFill>
                  <a:schemeClr val="accent1">
                    <a:lumMod val="50000"/>
                  </a:schemeClr>
                </a:solidFill>
                <a:latin typeface="Tahoma" pitchFamily="34" charset="0"/>
                <a:ea typeface="Tahoma" pitchFamily="34" charset="0"/>
                <a:cs typeface="Tahoma" pitchFamily="34" charset="0"/>
              </a:rPr>
              <a:t>เบื้องต้น </a:t>
            </a:r>
            <a:r>
              <a:rPr lang="en-US" altLang="en-US" sz="1100" dirty="0" smtClean="0">
                <a:solidFill>
                  <a:schemeClr val="accent1">
                    <a:lumMod val="50000"/>
                  </a:schemeClr>
                </a:solidFill>
                <a:latin typeface="Tahoma" pitchFamily="34" charset="0"/>
                <a:ea typeface="Tahoma" pitchFamily="34" charset="0"/>
                <a:cs typeface="Tahoma" pitchFamily="34" charset="0"/>
              </a:rPr>
              <a:t>(</a:t>
            </a:r>
            <a:r>
              <a:rPr lang="en-US" altLang="en-US" sz="1100" dirty="0">
                <a:solidFill>
                  <a:schemeClr val="accent1">
                    <a:lumMod val="50000"/>
                  </a:schemeClr>
                </a:solidFill>
                <a:latin typeface="Tahoma" pitchFamily="34" charset="0"/>
                <a:ea typeface="Tahoma" pitchFamily="34" charset="0"/>
                <a:cs typeface="Tahoma" pitchFamily="34" charset="0"/>
              </a:rPr>
              <a:t>week </a:t>
            </a:r>
            <a:r>
              <a:rPr lang="en-US" altLang="en-US" sz="1100" dirty="0" smtClean="0">
                <a:solidFill>
                  <a:schemeClr val="accent1">
                    <a:lumMod val="50000"/>
                  </a:schemeClr>
                </a:solidFill>
                <a:latin typeface="Tahoma" pitchFamily="34" charset="0"/>
                <a:ea typeface="Tahoma" pitchFamily="34" charset="0"/>
                <a:cs typeface="Tahoma" pitchFamily="34" charset="0"/>
              </a:rPr>
              <a:t>4 </a:t>
            </a:r>
            <a:r>
              <a:rPr lang="th-TH" altLang="en-US" sz="1100" dirty="0">
                <a:solidFill>
                  <a:schemeClr val="accent1">
                    <a:lumMod val="50000"/>
                  </a:schemeClr>
                </a:solidFill>
                <a:latin typeface="Tahoma" pitchFamily="34" charset="0"/>
                <a:ea typeface="Tahoma" pitchFamily="34" charset="0"/>
                <a:cs typeface="Tahoma" pitchFamily="34" charset="0"/>
              </a:rPr>
              <a:t>ของเดือนมีนาคม</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10" name="Flowchart: Extract 9"/>
          <p:cNvSpPr/>
          <p:nvPr/>
        </p:nvSpPr>
        <p:spPr>
          <a:xfrm>
            <a:off x="3956797" y="1844358"/>
            <a:ext cx="144463"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dirty="0">
              <a:solidFill>
                <a:srgbClr val="C00000"/>
              </a:solidFill>
              <a:latin typeface="Tahoma" pitchFamily="34" charset="0"/>
              <a:ea typeface="Tahoma" pitchFamily="34" charset="0"/>
              <a:cs typeface="Tahoma" pitchFamily="34" charset="0"/>
            </a:endParaRPr>
          </a:p>
        </p:txBody>
      </p:sp>
      <p:sp>
        <p:nvSpPr>
          <p:cNvPr id="11" name="Flowchart: Extract 10"/>
          <p:cNvSpPr/>
          <p:nvPr/>
        </p:nvSpPr>
        <p:spPr>
          <a:xfrm>
            <a:off x="4039747" y="2261653"/>
            <a:ext cx="144462" cy="115887"/>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dirty="0">
              <a:solidFill>
                <a:srgbClr val="C00000"/>
              </a:solidFill>
              <a:latin typeface="Tahoma" pitchFamily="34" charset="0"/>
              <a:ea typeface="Tahoma" pitchFamily="34" charset="0"/>
              <a:cs typeface="Tahoma" pitchFamily="34" charset="0"/>
            </a:endParaRPr>
          </a:p>
        </p:txBody>
      </p:sp>
      <p:sp>
        <p:nvSpPr>
          <p:cNvPr id="12" name="Rectangle 14"/>
          <p:cNvSpPr>
            <a:spLocks noChangeArrowheads="1"/>
          </p:cNvSpPr>
          <p:nvPr/>
        </p:nvSpPr>
        <p:spPr bwMode="auto">
          <a:xfrm>
            <a:off x="4609060" y="3102675"/>
            <a:ext cx="212856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smtClean="0">
                <a:solidFill>
                  <a:srgbClr val="C00000"/>
                </a:solidFill>
                <a:latin typeface="Tahoma" pitchFamily="34" charset="0"/>
                <a:ea typeface="Tahoma" pitchFamily="34" charset="0"/>
                <a:cs typeface="Tahoma" pitchFamily="34" charset="0"/>
              </a:rPr>
              <a:t>ส ก.พ.ร. รวบรวมผลประเมินรอบ </a:t>
            </a:r>
            <a:r>
              <a:rPr lang="en-US" altLang="en-US" sz="1100" dirty="0" smtClean="0">
                <a:solidFill>
                  <a:srgbClr val="C00000"/>
                </a:solidFill>
                <a:latin typeface="Tahoma" pitchFamily="34" charset="0"/>
                <a:ea typeface="Tahoma" pitchFamily="34" charset="0"/>
                <a:cs typeface="Tahoma" pitchFamily="34" charset="0"/>
              </a:rPr>
              <a:t>1</a:t>
            </a:r>
            <a:endParaRPr lang="th-TH" altLang="en-US" sz="1100" dirty="0" smtClean="0">
              <a:solidFill>
                <a:srgbClr val="C00000"/>
              </a:solidFill>
              <a:latin typeface="Tahoma" pitchFamily="34" charset="0"/>
              <a:ea typeface="Tahoma" pitchFamily="34" charset="0"/>
              <a:cs typeface="Tahoma" pitchFamily="34" charset="0"/>
            </a:endParaRPr>
          </a:p>
          <a:p>
            <a:r>
              <a:rPr lang="th-TH" altLang="en-US" sz="1100" dirty="0" smtClean="0">
                <a:solidFill>
                  <a:srgbClr val="C00000"/>
                </a:solidFill>
                <a:latin typeface="Tahoma" pitchFamily="34" charset="0"/>
                <a:ea typeface="Tahoma" pitchFamily="34" charset="0"/>
                <a:cs typeface="Tahoma" pitchFamily="34" charset="0"/>
              </a:rPr>
              <a:t>เสนอนายกรัฐมนตรี</a:t>
            </a:r>
            <a:endParaRPr lang="en-US" altLang="en-US" sz="1100" dirty="0">
              <a:solidFill>
                <a:srgbClr val="C00000"/>
              </a:solidFill>
              <a:latin typeface="Tahoma" pitchFamily="34" charset="0"/>
              <a:ea typeface="Tahoma" pitchFamily="34" charset="0"/>
              <a:cs typeface="Tahoma" pitchFamily="34" charset="0"/>
            </a:endParaRPr>
          </a:p>
        </p:txBody>
      </p:sp>
      <p:sp>
        <p:nvSpPr>
          <p:cNvPr id="13" name="6-Point Star 12"/>
          <p:cNvSpPr/>
          <p:nvPr/>
        </p:nvSpPr>
        <p:spPr>
          <a:xfrm>
            <a:off x="4348637" y="3170725"/>
            <a:ext cx="215900" cy="190500"/>
          </a:xfrm>
          <a:prstGeom prst="star6">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dirty="0">
              <a:solidFill>
                <a:srgbClr val="C00000"/>
              </a:solidFill>
              <a:latin typeface="Tahoma" pitchFamily="34" charset="0"/>
              <a:ea typeface="Tahoma" pitchFamily="34" charset="0"/>
              <a:cs typeface="Tahoma" pitchFamily="34" charset="0"/>
            </a:endParaRPr>
          </a:p>
        </p:txBody>
      </p:sp>
      <p:sp>
        <p:nvSpPr>
          <p:cNvPr id="14" name="Rectangle 17"/>
          <p:cNvSpPr>
            <a:spLocks noChangeArrowheads="1"/>
          </p:cNvSpPr>
          <p:nvPr/>
        </p:nvSpPr>
        <p:spPr bwMode="auto">
          <a:xfrm>
            <a:off x="4338807" y="2653352"/>
            <a:ext cx="316835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รนม/รมต</a:t>
            </a:r>
            <a:r>
              <a:rPr lang="en-US" altLang="en-US" sz="1100" dirty="0">
                <a:solidFill>
                  <a:schemeClr val="accent1">
                    <a:lumMod val="50000"/>
                  </a:schemeClr>
                </a:solidFill>
                <a:latin typeface="Tahoma" pitchFamily="34" charset="0"/>
                <a:ea typeface="Tahoma" pitchFamily="34" charset="0"/>
                <a:cs typeface="Tahoma" pitchFamily="34" charset="0"/>
              </a:rPr>
              <a:t>/</a:t>
            </a:r>
            <a:r>
              <a:rPr lang="th-TH" altLang="en-US" sz="1100" dirty="0">
                <a:solidFill>
                  <a:schemeClr val="accent1">
                    <a:lumMod val="50000"/>
                  </a:schemeClr>
                </a:solidFill>
                <a:latin typeface="Tahoma" pitchFamily="34" charset="0"/>
                <a:ea typeface="Tahoma" pitchFamily="34" charset="0"/>
                <a:cs typeface="Tahoma" pitchFamily="34" charset="0"/>
              </a:rPr>
              <a:t>รมช ส่งผลประเมินให้กับสำนักงาน ก.พ.ร. </a:t>
            </a:r>
            <a:r>
              <a:rPr lang="en-US" altLang="en-US" sz="1100" dirty="0">
                <a:solidFill>
                  <a:schemeClr val="accent1">
                    <a:lumMod val="50000"/>
                  </a:schemeClr>
                </a:solidFill>
                <a:latin typeface="Tahoma" pitchFamily="34" charset="0"/>
                <a:ea typeface="Tahoma" pitchFamily="34" charset="0"/>
                <a:cs typeface="Tahoma" pitchFamily="34" charset="0"/>
              </a:rPr>
              <a:t>(week  </a:t>
            </a:r>
            <a:r>
              <a:rPr lang="en-US" altLang="en-US" sz="1100" dirty="0" smtClean="0">
                <a:solidFill>
                  <a:schemeClr val="accent1">
                    <a:lumMod val="50000"/>
                  </a:schemeClr>
                </a:solidFill>
                <a:latin typeface="Tahoma" pitchFamily="34" charset="0"/>
                <a:ea typeface="Tahoma" pitchFamily="34" charset="0"/>
                <a:cs typeface="Tahoma" pitchFamily="34" charset="0"/>
              </a:rPr>
              <a:t>1 </a:t>
            </a:r>
            <a:r>
              <a:rPr lang="th-TH" altLang="en-US" sz="1100" dirty="0" smtClean="0">
                <a:solidFill>
                  <a:schemeClr val="accent1">
                    <a:lumMod val="50000"/>
                  </a:schemeClr>
                </a:solidFill>
                <a:latin typeface="Tahoma" pitchFamily="34" charset="0"/>
                <a:ea typeface="Tahoma" pitchFamily="34" charset="0"/>
                <a:cs typeface="Tahoma" pitchFamily="34" charset="0"/>
              </a:rPr>
              <a:t>ของเดือนเมษายน</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15" name="Flowchart: Extract 14"/>
          <p:cNvSpPr/>
          <p:nvPr/>
        </p:nvSpPr>
        <p:spPr>
          <a:xfrm>
            <a:off x="4215419" y="2740762"/>
            <a:ext cx="144463"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100" dirty="0">
              <a:solidFill>
                <a:srgbClr val="C00000"/>
              </a:solidFill>
              <a:latin typeface="Tahoma" pitchFamily="34" charset="0"/>
              <a:ea typeface="Tahoma" pitchFamily="34" charset="0"/>
              <a:cs typeface="Tahoma" pitchFamily="34" charset="0"/>
            </a:endParaRPr>
          </a:p>
        </p:txBody>
      </p:sp>
      <p:sp>
        <p:nvSpPr>
          <p:cNvPr id="16" name="Flowchart: Extract 15"/>
          <p:cNvSpPr/>
          <p:nvPr/>
        </p:nvSpPr>
        <p:spPr>
          <a:xfrm>
            <a:off x="6269796" y="3678664"/>
            <a:ext cx="142875"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solidFill>
                <a:srgbClr val="C00000"/>
              </a:solidFill>
            </a:endParaRPr>
          </a:p>
        </p:txBody>
      </p:sp>
      <p:sp>
        <p:nvSpPr>
          <p:cNvPr id="17" name="Flowchart: Extract 16"/>
          <p:cNvSpPr/>
          <p:nvPr/>
        </p:nvSpPr>
        <p:spPr>
          <a:xfrm>
            <a:off x="6341233" y="4110614"/>
            <a:ext cx="144462"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solidFill>
                <a:srgbClr val="C00000"/>
              </a:solidFill>
            </a:endParaRPr>
          </a:p>
        </p:txBody>
      </p:sp>
      <p:sp>
        <p:nvSpPr>
          <p:cNvPr id="18" name="6-Point Star 17"/>
          <p:cNvSpPr/>
          <p:nvPr/>
        </p:nvSpPr>
        <p:spPr>
          <a:xfrm>
            <a:off x="6621093" y="5097141"/>
            <a:ext cx="215900" cy="192087"/>
          </a:xfrm>
          <a:prstGeom prst="star6">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solidFill>
                <a:srgbClr val="C00000"/>
              </a:solidFill>
            </a:endParaRPr>
          </a:p>
        </p:txBody>
      </p:sp>
      <p:sp>
        <p:nvSpPr>
          <p:cNvPr id="19" name="Flowchart: Extract 18"/>
          <p:cNvSpPr/>
          <p:nvPr/>
        </p:nvSpPr>
        <p:spPr>
          <a:xfrm>
            <a:off x="6487028" y="4581918"/>
            <a:ext cx="144463"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solidFill>
                <a:srgbClr val="C00000"/>
              </a:solidFill>
            </a:endParaRPr>
          </a:p>
        </p:txBody>
      </p:sp>
      <p:sp>
        <p:nvSpPr>
          <p:cNvPr id="20" name="Rectangle 19"/>
          <p:cNvSpPr/>
          <p:nvPr/>
        </p:nvSpPr>
        <p:spPr>
          <a:xfrm>
            <a:off x="44574" y="7293813"/>
            <a:ext cx="8247062" cy="461665"/>
          </a:xfrm>
          <a:prstGeom prst="rect">
            <a:avLst/>
          </a:prstGeom>
        </p:spPr>
        <p:txBody>
          <a:bodyPr wrap="square">
            <a:spAutoFit/>
          </a:bodyPr>
          <a:lstStyle/>
          <a:p>
            <a:pPr>
              <a:defRPr/>
            </a:pPr>
            <a:r>
              <a:rPr lang="th-TH" altLang="en-US" sz="1200" b="1" i="1" dirty="0">
                <a:latin typeface="Tahoma" panose="020B0604030504040204" pitchFamily="34" charset="0"/>
                <a:cs typeface="Tahoma" panose="020B0604030504040204" pitchFamily="34" charset="0"/>
              </a:rPr>
              <a:t>หมายเหตุ</a:t>
            </a:r>
          </a:p>
          <a:p>
            <a:pPr marL="228600" indent="-228600">
              <a:buFontTx/>
              <a:buAutoNum type="arabicPeriod"/>
              <a:defRPr/>
            </a:pPr>
            <a:r>
              <a:rPr lang="th-TH" altLang="en-US" sz="1200" i="1" dirty="0">
                <a:latin typeface="Tahoma" panose="020B0604030504040204" pitchFamily="34" charset="0"/>
                <a:cs typeface="Tahoma" panose="020B0604030504040204" pitchFamily="34" charset="0"/>
              </a:rPr>
              <a:t>คงการก็บข้อมูลราย</a:t>
            </a:r>
            <a:r>
              <a:rPr lang="th-TH" altLang="en-US" sz="1200" i="1" dirty="0" smtClean="0">
                <a:latin typeface="Tahoma" panose="020B0604030504040204" pitchFamily="34" charset="0"/>
                <a:cs typeface="Tahoma" panose="020B0604030504040204" pitchFamily="34" charset="0"/>
              </a:rPr>
              <a:t>ปี และมีการตรวจ</a:t>
            </a:r>
            <a:r>
              <a:rPr lang="th-TH" altLang="en-US" sz="1200" i="1" dirty="0">
                <a:latin typeface="Tahoma" panose="020B0604030504040204" pitchFamily="34" charset="0"/>
                <a:cs typeface="Tahoma" panose="020B0604030504040204" pitchFamily="34" charset="0"/>
              </a:rPr>
              <a:t>ประเมิน ณ </a:t>
            </a:r>
            <a:r>
              <a:rPr lang="th-TH" altLang="en-US" sz="1200" i="1" dirty="0" smtClean="0">
                <a:latin typeface="Tahoma" panose="020B0604030504040204" pitchFamily="34" charset="0"/>
                <a:cs typeface="Tahoma" panose="020B0604030504040204" pitchFamily="34" charset="0"/>
              </a:rPr>
              <a:t>สถานที่ (</a:t>
            </a:r>
            <a:r>
              <a:rPr lang="en-US" altLang="en-US" sz="1200" i="1" dirty="0" smtClean="0">
                <a:latin typeface="Tahoma" panose="020B0604030504040204" pitchFamily="34" charset="0"/>
                <a:cs typeface="Tahoma" panose="020B0604030504040204" pitchFamily="34" charset="0"/>
              </a:rPr>
              <a:t>Site Visit) </a:t>
            </a:r>
            <a:r>
              <a:rPr lang="th-TH" altLang="en-US" sz="1200" i="1" dirty="0" smtClean="0">
                <a:latin typeface="Tahoma" panose="020B0604030504040204" pitchFamily="34" charset="0"/>
                <a:cs typeface="Tahoma" panose="020B0604030504040204" pitchFamily="34" charset="0"/>
              </a:rPr>
              <a:t>ของ</a:t>
            </a:r>
            <a:r>
              <a:rPr lang="th-TH" altLang="en-US" sz="1200" i="1" dirty="0">
                <a:latin typeface="Tahoma" panose="020B0604030504040204" pitchFamily="34" charset="0"/>
                <a:cs typeface="Tahoma" panose="020B0604030504040204" pitchFamily="34" charset="0"/>
              </a:rPr>
              <a:t>ส่วนราชการหลังการรายงาน (พ.ย.-ธ.ค.) </a:t>
            </a:r>
          </a:p>
        </p:txBody>
      </p:sp>
      <p:sp>
        <p:nvSpPr>
          <p:cNvPr id="21" name="Flowchart: Extract 20"/>
          <p:cNvSpPr/>
          <p:nvPr/>
        </p:nvSpPr>
        <p:spPr>
          <a:xfrm>
            <a:off x="2588645" y="1844358"/>
            <a:ext cx="144463" cy="114300"/>
          </a:xfrm>
          <a:prstGeom prst="flowChartExtract">
            <a:avLst/>
          </a:prstGeom>
          <a:solidFill>
            <a:srgbClr val="B96D67"/>
          </a:solidFill>
          <a:ln>
            <a:solidFill>
              <a:srgbClr val="B96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C00000"/>
              </a:solidFill>
            </a:endParaRPr>
          </a:p>
        </p:txBody>
      </p:sp>
      <p:sp>
        <p:nvSpPr>
          <p:cNvPr id="22" name="Rectangle 21"/>
          <p:cNvSpPr>
            <a:spLocks noChangeArrowheads="1"/>
          </p:cNvSpPr>
          <p:nvPr/>
        </p:nvSpPr>
        <p:spPr bwMode="auto">
          <a:xfrm>
            <a:off x="6374922" y="3605129"/>
            <a:ext cx="258127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ส่วนราชการจัดทำรายงานการประเมินฯ (</a:t>
            </a:r>
            <a:r>
              <a:rPr lang="en-US" altLang="en-US" sz="1100" dirty="0">
                <a:solidFill>
                  <a:schemeClr val="accent1">
                    <a:lumMod val="50000"/>
                  </a:schemeClr>
                </a:solidFill>
                <a:latin typeface="Tahoma" pitchFamily="34" charset="0"/>
                <a:ea typeface="Tahoma" pitchFamily="34" charset="0"/>
                <a:cs typeface="Tahoma" pitchFamily="34" charset="0"/>
              </a:rPr>
              <a:t>week </a:t>
            </a:r>
            <a:r>
              <a:rPr lang="en-US" altLang="en-US" sz="1100" dirty="0" smtClean="0">
                <a:solidFill>
                  <a:schemeClr val="accent1">
                    <a:lumMod val="50000"/>
                  </a:schemeClr>
                </a:solidFill>
                <a:latin typeface="Tahoma" pitchFamily="34" charset="0"/>
                <a:ea typeface="Tahoma" pitchFamily="34" charset="0"/>
                <a:cs typeface="Tahoma" pitchFamily="34" charset="0"/>
              </a:rPr>
              <a:t>3 </a:t>
            </a:r>
            <a:r>
              <a:rPr lang="th-TH" altLang="en-US" sz="1100" dirty="0" smtClean="0">
                <a:solidFill>
                  <a:schemeClr val="accent1">
                    <a:lumMod val="50000"/>
                  </a:schemeClr>
                </a:solidFill>
                <a:latin typeface="Tahoma" pitchFamily="34" charset="0"/>
                <a:ea typeface="Tahoma" pitchFamily="34" charset="0"/>
                <a:cs typeface="Tahoma" pitchFamily="34" charset="0"/>
              </a:rPr>
              <a:t>ของเดือนสิงหาคม</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23" name="Rectangle 11"/>
          <p:cNvSpPr>
            <a:spLocks noChangeArrowheads="1"/>
          </p:cNvSpPr>
          <p:nvPr/>
        </p:nvSpPr>
        <p:spPr bwMode="auto">
          <a:xfrm>
            <a:off x="6453439" y="4026072"/>
            <a:ext cx="324036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เลขาธิการ ก.พ.ร. </a:t>
            </a:r>
            <a:r>
              <a:rPr lang="th-TH" altLang="en-US" sz="1100" dirty="0" smtClean="0">
                <a:solidFill>
                  <a:schemeClr val="accent1">
                    <a:lumMod val="50000"/>
                  </a:schemeClr>
                </a:solidFill>
                <a:latin typeface="Tahoma" pitchFamily="34" charset="0"/>
                <a:ea typeface="Tahoma" pitchFamily="34" charset="0"/>
                <a:cs typeface="Tahoma" pitchFamily="34" charset="0"/>
              </a:rPr>
              <a:t>รายงานผล</a:t>
            </a:r>
            <a:r>
              <a:rPr lang="th-TH" altLang="en-US" sz="1100" dirty="0">
                <a:solidFill>
                  <a:schemeClr val="accent1">
                    <a:lumMod val="50000"/>
                  </a:schemeClr>
                </a:solidFill>
                <a:latin typeface="Tahoma" pitchFamily="34" charset="0"/>
                <a:ea typeface="Tahoma" pitchFamily="34" charset="0"/>
                <a:cs typeface="Tahoma" pitchFamily="34" charset="0"/>
              </a:rPr>
              <a:t>ประเมินฯ </a:t>
            </a:r>
            <a:r>
              <a:rPr lang="th-TH" altLang="en-US" sz="1100" dirty="0" smtClean="0">
                <a:solidFill>
                  <a:schemeClr val="accent1">
                    <a:lumMod val="50000"/>
                  </a:schemeClr>
                </a:solidFill>
                <a:latin typeface="Tahoma" pitchFamily="34" charset="0"/>
                <a:ea typeface="Tahoma" pitchFamily="34" charset="0"/>
                <a:cs typeface="Tahoma" pitchFamily="34" charset="0"/>
              </a:rPr>
              <a:t/>
            </a:r>
            <a:br>
              <a:rPr lang="th-TH" altLang="en-US" sz="1100" dirty="0" smtClean="0">
                <a:solidFill>
                  <a:schemeClr val="accent1">
                    <a:lumMod val="50000"/>
                  </a:schemeClr>
                </a:solidFill>
                <a:latin typeface="Tahoma" pitchFamily="34" charset="0"/>
                <a:ea typeface="Tahoma" pitchFamily="34" charset="0"/>
                <a:cs typeface="Tahoma" pitchFamily="34" charset="0"/>
              </a:rPr>
            </a:br>
            <a:r>
              <a:rPr lang="th-TH" altLang="en-US" sz="1100" dirty="0" smtClean="0">
                <a:solidFill>
                  <a:schemeClr val="accent1">
                    <a:lumMod val="50000"/>
                  </a:schemeClr>
                </a:solidFill>
                <a:latin typeface="Tahoma" pitchFamily="34" charset="0"/>
                <a:ea typeface="Tahoma" pitchFamily="34" charset="0"/>
                <a:cs typeface="Tahoma" pitchFamily="34" charset="0"/>
              </a:rPr>
              <a:t>เบื้องต้น </a:t>
            </a:r>
            <a:r>
              <a:rPr lang="en-US" altLang="en-US" sz="1100" dirty="0" smtClean="0">
                <a:solidFill>
                  <a:schemeClr val="accent1">
                    <a:lumMod val="50000"/>
                  </a:schemeClr>
                </a:solidFill>
                <a:latin typeface="Tahoma" pitchFamily="34" charset="0"/>
                <a:ea typeface="Tahoma" pitchFamily="34" charset="0"/>
                <a:cs typeface="Tahoma" pitchFamily="34" charset="0"/>
              </a:rPr>
              <a:t>(</a:t>
            </a:r>
            <a:r>
              <a:rPr lang="en-US" altLang="en-US" sz="1100" dirty="0">
                <a:solidFill>
                  <a:schemeClr val="accent1">
                    <a:lumMod val="50000"/>
                  </a:schemeClr>
                </a:solidFill>
                <a:latin typeface="Tahoma" pitchFamily="34" charset="0"/>
                <a:ea typeface="Tahoma" pitchFamily="34" charset="0"/>
                <a:cs typeface="Tahoma" pitchFamily="34" charset="0"/>
              </a:rPr>
              <a:t>week </a:t>
            </a:r>
            <a:r>
              <a:rPr lang="en-US" altLang="en-US" sz="1100" dirty="0" smtClean="0">
                <a:solidFill>
                  <a:schemeClr val="accent1">
                    <a:lumMod val="50000"/>
                  </a:schemeClr>
                </a:solidFill>
                <a:latin typeface="Tahoma" pitchFamily="34" charset="0"/>
                <a:ea typeface="Tahoma" pitchFamily="34" charset="0"/>
                <a:cs typeface="Tahoma" pitchFamily="34" charset="0"/>
              </a:rPr>
              <a:t>4 </a:t>
            </a:r>
            <a:r>
              <a:rPr lang="th-TH" altLang="en-US" sz="1100" dirty="0">
                <a:solidFill>
                  <a:schemeClr val="accent1">
                    <a:lumMod val="50000"/>
                  </a:schemeClr>
                </a:solidFill>
                <a:latin typeface="Tahoma" pitchFamily="34" charset="0"/>
                <a:ea typeface="Tahoma" pitchFamily="34" charset="0"/>
                <a:cs typeface="Tahoma" pitchFamily="34" charset="0"/>
              </a:rPr>
              <a:t>ของ</a:t>
            </a:r>
            <a:r>
              <a:rPr lang="th-TH" altLang="en-US" sz="1100" dirty="0" smtClean="0">
                <a:solidFill>
                  <a:schemeClr val="accent1">
                    <a:lumMod val="50000"/>
                  </a:schemeClr>
                </a:solidFill>
                <a:latin typeface="Tahoma" pitchFamily="34" charset="0"/>
                <a:ea typeface="Tahoma" pitchFamily="34" charset="0"/>
                <a:cs typeface="Tahoma" pitchFamily="34" charset="0"/>
              </a:rPr>
              <a:t>เดือนสิงหาคม</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24" name="Rectangle 17"/>
          <p:cNvSpPr>
            <a:spLocks noChangeArrowheads="1"/>
          </p:cNvSpPr>
          <p:nvPr/>
        </p:nvSpPr>
        <p:spPr bwMode="auto">
          <a:xfrm>
            <a:off x="6644046" y="4541295"/>
            <a:ext cx="316835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chemeClr val="accent1">
                    <a:lumMod val="50000"/>
                  </a:schemeClr>
                </a:solidFill>
                <a:latin typeface="Tahoma" pitchFamily="34" charset="0"/>
                <a:ea typeface="Tahoma" pitchFamily="34" charset="0"/>
                <a:cs typeface="Tahoma" pitchFamily="34" charset="0"/>
              </a:rPr>
              <a:t>รนม/รมต</a:t>
            </a:r>
            <a:r>
              <a:rPr lang="en-US" altLang="en-US" sz="1100" dirty="0">
                <a:solidFill>
                  <a:schemeClr val="accent1">
                    <a:lumMod val="50000"/>
                  </a:schemeClr>
                </a:solidFill>
                <a:latin typeface="Tahoma" pitchFamily="34" charset="0"/>
                <a:ea typeface="Tahoma" pitchFamily="34" charset="0"/>
                <a:cs typeface="Tahoma" pitchFamily="34" charset="0"/>
              </a:rPr>
              <a:t>/</a:t>
            </a:r>
            <a:r>
              <a:rPr lang="th-TH" altLang="en-US" sz="1100" dirty="0">
                <a:solidFill>
                  <a:schemeClr val="accent1">
                    <a:lumMod val="50000"/>
                  </a:schemeClr>
                </a:solidFill>
                <a:latin typeface="Tahoma" pitchFamily="34" charset="0"/>
                <a:ea typeface="Tahoma" pitchFamily="34" charset="0"/>
                <a:cs typeface="Tahoma" pitchFamily="34" charset="0"/>
              </a:rPr>
              <a:t>รมช ส่งผลประเมิน</a:t>
            </a:r>
            <a:r>
              <a:rPr lang="th-TH" altLang="en-US" sz="1100" dirty="0" smtClean="0">
                <a:solidFill>
                  <a:schemeClr val="accent1">
                    <a:lumMod val="50000"/>
                  </a:schemeClr>
                </a:solidFill>
                <a:latin typeface="Tahoma" pitchFamily="34" charset="0"/>
                <a:ea typeface="Tahoma" pitchFamily="34" charset="0"/>
                <a:cs typeface="Tahoma" pitchFamily="34" charset="0"/>
              </a:rPr>
              <a:t>ให้กับ</a:t>
            </a:r>
            <a:br>
              <a:rPr lang="th-TH" altLang="en-US" sz="1100" dirty="0" smtClean="0">
                <a:solidFill>
                  <a:schemeClr val="accent1">
                    <a:lumMod val="50000"/>
                  </a:schemeClr>
                </a:solidFill>
                <a:latin typeface="Tahoma" pitchFamily="34" charset="0"/>
                <a:ea typeface="Tahoma" pitchFamily="34" charset="0"/>
                <a:cs typeface="Tahoma" pitchFamily="34" charset="0"/>
              </a:rPr>
            </a:br>
            <a:r>
              <a:rPr lang="th-TH" altLang="en-US" sz="1100" dirty="0" smtClean="0">
                <a:solidFill>
                  <a:schemeClr val="accent1">
                    <a:lumMod val="50000"/>
                  </a:schemeClr>
                </a:solidFill>
                <a:latin typeface="Tahoma" pitchFamily="34" charset="0"/>
                <a:ea typeface="Tahoma" pitchFamily="34" charset="0"/>
                <a:cs typeface="Tahoma" pitchFamily="34" charset="0"/>
              </a:rPr>
              <a:t>สก.พ.ร. </a:t>
            </a:r>
            <a:r>
              <a:rPr lang="en-US" altLang="en-US" sz="1100" dirty="0">
                <a:solidFill>
                  <a:schemeClr val="accent1">
                    <a:lumMod val="50000"/>
                  </a:schemeClr>
                </a:solidFill>
                <a:latin typeface="Tahoma" pitchFamily="34" charset="0"/>
                <a:ea typeface="Tahoma" pitchFamily="34" charset="0"/>
                <a:cs typeface="Tahoma" pitchFamily="34" charset="0"/>
              </a:rPr>
              <a:t>(</a:t>
            </a:r>
            <a:r>
              <a:rPr lang="en-US" altLang="en-US" sz="1100" dirty="0" smtClean="0">
                <a:solidFill>
                  <a:schemeClr val="accent1">
                    <a:lumMod val="50000"/>
                  </a:schemeClr>
                </a:solidFill>
                <a:latin typeface="Tahoma" pitchFamily="34" charset="0"/>
                <a:ea typeface="Tahoma" pitchFamily="34" charset="0"/>
                <a:cs typeface="Tahoma" pitchFamily="34" charset="0"/>
              </a:rPr>
              <a:t>week 1 </a:t>
            </a:r>
            <a:r>
              <a:rPr lang="th-TH" altLang="en-US" sz="1100" dirty="0" smtClean="0">
                <a:solidFill>
                  <a:schemeClr val="accent1">
                    <a:lumMod val="50000"/>
                  </a:schemeClr>
                </a:solidFill>
                <a:latin typeface="Tahoma" pitchFamily="34" charset="0"/>
                <a:ea typeface="Tahoma" pitchFamily="34" charset="0"/>
                <a:cs typeface="Tahoma" pitchFamily="34" charset="0"/>
              </a:rPr>
              <a:t>ของเดือนกันยายน</a:t>
            </a:r>
            <a:r>
              <a:rPr lang="en-US" altLang="en-US" sz="1100" dirty="0" smtClean="0">
                <a:solidFill>
                  <a:schemeClr val="accent1">
                    <a:lumMod val="50000"/>
                  </a:schemeClr>
                </a:solidFill>
                <a:latin typeface="Tahoma" pitchFamily="34" charset="0"/>
                <a:ea typeface="Tahoma" pitchFamily="34" charset="0"/>
                <a:cs typeface="Tahoma" pitchFamily="34" charset="0"/>
              </a:rPr>
              <a:t>)</a:t>
            </a:r>
            <a:endParaRPr lang="en-US" altLang="en-US" sz="1100" dirty="0">
              <a:solidFill>
                <a:schemeClr val="accent1">
                  <a:lumMod val="50000"/>
                </a:schemeClr>
              </a:solidFill>
              <a:latin typeface="Tahoma" pitchFamily="34" charset="0"/>
              <a:ea typeface="Tahoma" pitchFamily="34" charset="0"/>
              <a:cs typeface="Tahoma" pitchFamily="34" charset="0"/>
            </a:endParaRPr>
          </a:p>
        </p:txBody>
      </p:sp>
      <p:sp>
        <p:nvSpPr>
          <p:cNvPr id="25" name="Rectangle 14"/>
          <p:cNvSpPr>
            <a:spLocks noChangeArrowheads="1"/>
          </p:cNvSpPr>
          <p:nvPr/>
        </p:nvSpPr>
        <p:spPr bwMode="auto">
          <a:xfrm>
            <a:off x="6819664" y="5039069"/>
            <a:ext cx="294394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th-TH" altLang="en-US" sz="1100" dirty="0">
                <a:solidFill>
                  <a:srgbClr val="C00000"/>
                </a:solidFill>
                <a:latin typeface="Tahoma" pitchFamily="34" charset="0"/>
                <a:ea typeface="Tahoma" pitchFamily="34" charset="0"/>
                <a:cs typeface="Tahoma" pitchFamily="34" charset="0"/>
              </a:rPr>
              <a:t>สำนักงาน ก.พ.ร. </a:t>
            </a:r>
            <a:r>
              <a:rPr lang="th-TH" altLang="en-US" sz="1100" dirty="0" smtClean="0">
                <a:solidFill>
                  <a:srgbClr val="C00000"/>
                </a:solidFill>
                <a:latin typeface="Tahoma" pitchFamily="34" charset="0"/>
                <a:ea typeface="Tahoma" pitchFamily="34" charset="0"/>
                <a:cs typeface="Tahoma" pitchFamily="34" charset="0"/>
              </a:rPr>
              <a:t>รวบรวมเสนอ</a:t>
            </a:r>
            <a:br>
              <a:rPr lang="th-TH" altLang="en-US" sz="1100" dirty="0" smtClean="0">
                <a:solidFill>
                  <a:srgbClr val="C00000"/>
                </a:solidFill>
                <a:latin typeface="Tahoma" pitchFamily="34" charset="0"/>
                <a:ea typeface="Tahoma" pitchFamily="34" charset="0"/>
                <a:cs typeface="Tahoma" pitchFamily="34" charset="0"/>
              </a:rPr>
            </a:br>
            <a:r>
              <a:rPr lang="th-TH" altLang="en-US" sz="1100" dirty="0" smtClean="0">
                <a:solidFill>
                  <a:srgbClr val="C00000"/>
                </a:solidFill>
                <a:latin typeface="Tahoma" pitchFamily="34" charset="0"/>
                <a:ea typeface="Tahoma" pitchFamily="34" charset="0"/>
                <a:cs typeface="Tahoma" pitchFamily="34" charset="0"/>
              </a:rPr>
              <a:t>นายกรัฐมนตรี</a:t>
            </a:r>
            <a:r>
              <a:rPr lang="en-US" altLang="en-US" sz="1100" dirty="0" smtClean="0">
                <a:solidFill>
                  <a:srgbClr val="C00000"/>
                </a:solidFill>
                <a:latin typeface="Tahoma" pitchFamily="34" charset="0"/>
                <a:ea typeface="Tahoma" pitchFamily="34" charset="0"/>
                <a:cs typeface="Tahoma" pitchFamily="34" charset="0"/>
              </a:rPr>
              <a:t> </a:t>
            </a:r>
            <a:r>
              <a:rPr lang="en-US" altLang="en-US" sz="1100" dirty="0">
                <a:solidFill>
                  <a:srgbClr val="C00000"/>
                </a:solidFill>
                <a:latin typeface="Tahoma" pitchFamily="34" charset="0"/>
                <a:ea typeface="Tahoma" pitchFamily="34" charset="0"/>
                <a:cs typeface="Tahoma" pitchFamily="34" charset="0"/>
              </a:rPr>
              <a:t>(week </a:t>
            </a:r>
            <a:r>
              <a:rPr lang="en-US" altLang="en-US" sz="1100" dirty="0" smtClean="0">
                <a:solidFill>
                  <a:srgbClr val="C00000"/>
                </a:solidFill>
                <a:latin typeface="Tahoma" pitchFamily="34" charset="0"/>
                <a:ea typeface="Tahoma" pitchFamily="34" charset="0"/>
                <a:cs typeface="Tahoma" pitchFamily="34" charset="0"/>
              </a:rPr>
              <a:t>2 </a:t>
            </a:r>
            <a:r>
              <a:rPr lang="th-TH" altLang="en-US" sz="1100" dirty="0" smtClean="0">
                <a:solidFill>
                  <a:srgbClr val="C00000"/>
                </a:solidFill>
                <a:latin typeface="Tahoma" pitchFamily="34" charset="0"/>
                <a:ea typeface="Tahoma" pitchFamily="34" charset="0"/>
                <a:cs typeface="Tahoma" pitchFamily="34" charset="0"/>
              </a:rPr>
              <a:t>ของเดือน</a:t>
            </a:r>
            <a:br>
              <a:rPr lang="th-TH" altLang="en-US" sz="1100" dirty="0" smtClean="0">
                <a:solidFill>
                  <a:srgbClr val="C00000"/>
                </a:solidFill>
                <a:latin typeface="Tahoma" pitchFamily="34" charset="0"/>
                <a:ea typeface="Tahoma" pitchFamily="34" charset="0"/>
                <a:cs typeface="Tahoma" pitchFamily="34" charset="0"/>
              </a:rPr>
            </a:br>
            <a:r>
              <a:rPr lang="th-TH" altLang="en-US" sz="1100" dirty="0" smtClean="0">
                <a:solidFill>
                  <a:srgbClr val="C00000"/>
                </a:solidFill>
                <a:latin typeface="Tahoma" pitchFamily="34" charset="0"/>
                <a:ea typeface="Tahoma" pitchFamily="34" charset="0"/>
                <a:cs typeface="Tahoma" pitchFamily="34" charset="0"/>
              </a:rPr>
              <a:t>กันยายน</a:t>
            </a:r>
            <a:r>
              <a:rPr lang="en-US" altLang="en-US" sz="1100" dirty="0" smtClean="0">
                <a:solidFill>
                  <a:srgbClr val="C00000"/>
                </a:solidFill>
                <a:latin typeface="Tahoma" pitchFamily="34" charset="0"/>
                <a:ea typeface="Tahoma" pitchFamily="34" charset="0"/>
                <a:cs typeface="Tahoma" pitchFamily="34" charset="0"/>
              </a:rPr>
              <a:t>)</a:t>
            </a:r>
            <a:endParaRPr lang="en-US" altLang="en-US" sz="1100" dirty="0">
              <a:solidFill>
                <a:srgbClr val="C00000"/>
              </a:solidFill>
              <a:latin typeface="Tahoma" pitchFamily="34" charset="0"/>
              <a:ea typeface="Tahoma" pitchFamily="34" charset="0"/>
              <a:cs typeface="Tahoma" pitchFamily="34" charset="0"/>
            </a:endParaRPr>
          </a:p>
        </p:txBody>
      </p:sp>
      <p:sp>
        <p:nvSpPr>
          <p:cNvPr id="26" name="Flowchart: Extract 25"/>
          <p:cNvSpPr/>
          <p:nvPr/>
        </p:nvSpPr>
        <p:spPr>
          <a:xfrm>
            <a:off x="4429691" y="6008825"/>
            <a:ext cx="144463" cy="114300"/>
          </a:xfrm>
          <a:prstGeom prst="flowChartExtract">
            <a:avLst/>
          </a:prstGeom>
          <a:solidFill>
            <a:srgbClr val="0000CC"/>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p>
        </p:txBody>
      </p:sp>
      <p:sp>
        <p:nvSpPr>
          <p:cNvPr id="28" name="Flowchart: Extract 27"/>
          <p:cNvSpPr/>
          <p:nvPr/>
        </p:nvSpPr>
        <p:spPr>
          <a:xfrm>
            <a:off x="6616177" y="6003967"/>
            <a:ext cx="144463" cy="114300"/>
          </a:xfrm>
          <a:prstGeom prst="flowChartExtract">
            <a:avLst/>
          </a:prstGeom>
          <a:solidFill>
            <a:srgbClr val="0000CC"/>
          </a:solidFill>
          <a:ln>
            <a:solidFill>
              <a:srgbClr val="0000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en-US" dirty="0"/>
          </a:p>
        </p:txBody>
      </p:sp>
      <p:cxnSp>
        <p:nvCxnSpPr>
          <p:cNvPr id="29" name="Straight Connector 28"/>
          <p:cNvCxnSpPr/>
          <p:nvPr/>
        </p:nvCxnSpPr>
        <p:spPr>
          <a:xfrm>
            <a:off x="4583660" y="6074621"/>
            <a:ext cx="2034986" cy="0"/>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5087388" y="5864351"/>
            <a:ext cx="934043" cy="253916"/>
          </a:xfrm>
          <a:prstGeom prst="rect">
            <a:avLst/>
          </a:prstGeom>
        </p:spPr>
        <p:txBody>
          <a:bodyPr wrap="square">
            <a:spAutoFit/>
          </a:bodyPr>
          <a:lstStyle/>
          <a:p>
            <a:pPr algn="ctr"/>
            <a:r>
              <a:rPr lang="en-US" altLang="en-US" sz="1050" dirty="0">
                <a:solidFill>
                  <a:srgbClr val="0000CC"/>
                </a:solidFill>
                <a:latin typeface="Tahoma" panose="020B0604030504040204" pitchFamily="34" charset="0"/>
                <a:cs typeface="Tahoma" panose="020B0604030504040204" pitchFamily="34" charset="0"/>
              </a:rPr>
              <a:t>Site Visit</a:t>
            </a:r>
            <a:endParaRPr lang="th-TH" sz="1050" dirty="0">
              <a:solidFill>
                <a:srgbClr val="0000CC"/>
              </a:solidFill>
            </a:endParaRPr>
          </a:p>
        </p:txBody>
      </p:sp>
      <p:sp>
        <p:nvSpPr>
          <p:cNvPr id="31" name="Rectangle 30"/>
          <p:cNvSpPr/>
          <p:nvPr/>
        </p:nvSpPr>
        <p:spPr>
          <a:xfrm>
            <a:off x="179512" y="-3398"/>
            <a:ext cx="8277646" cy="1015663"/>
          </a:xfrm>
          <a:prstGeom prst="rect">
            <a:avLst/>
          </a:prstGeom>
        </p:spPr>
        <p:txBody>
          <a:bodyPr wrap="square">
            <a:spAutoFit/>
          </a:bodyPr>
          <a:lstStyle/>
          <a:p>
            <a:pPr marL="342900" indent="-342900" eaLnBrk="0" fontAlgn="base" hangingPunct="0">
              <a:spcBef>
                <a:spcPct val="0"/>
              </a:spcBef>
              <a:spcAft>
                <a:spcPct val="0"/>
              </a:spcAft>
              <a:defRPr/>
            </a:pPr>
            <a:r>
              <a:rPr lang="en-US" sz="2000" b="1" kern="0" dirty="0" smtClean="0">
                <a:solidFill>
                  <a:sysClr val="windowText" lastClr="000000"/>
                </a:solidFill>
                <a:latin typeface="Tahoma" pitchFamily="34" charset="0"/>
                <a:ea typeface="Tahoma" pitchFamily="34" charset="0"/>
                <a:cs typeface="Tahoma" pitchFamily="34" charset="0"/>
              </a:rPr>
              <a:t>8. </a:t>
            </a:r>
            <a:r>
              <a:rPr lang="th-TH" sz="2000" b="1" kern="0" dirty="0" smtClean="0">
                <a:solidFill>
                  <a:sysClr val="windowText" lastClr="000000"/>
                </a:solidFill>
                <a:latin typeface="Tahoma" pitchFamily="34" charset="0"/>
                <a:ea typeface="Tahoma" pitchFamily="34" charset="0"/>
                <a:cs typeface="Tahoma" pitchFamily="34" charset="0"/>
              </a:rPr>
              <a:t>แนวทาง</a:t>
            </a:r>
            <a:r>
              <a:rPr lang="th-TH" altLang="th-TH" sz="2000" b="1" dirty="0" smtClean="0">
                <a:solidFill>
                  <a:srgbClr val="000000"/>
                </a:solidFill>
                <a:latin typeface="Tahoma" panose="020B0604030504040204" pitchFamily="34" charset="0"/>
                <a:cs typeface="Tahoma" panose="020B0604030504040204" pitchFamily="34" charset="0"/>
              </a:rPr>
              <a:t>การ</a:t>
            </a:r>
            <a:r>
              <a:rPr lang="th-TH" altLang="en-US" sz="2000" b="1" dirty="0">
                <a:solidFill>
                  <a:prstClr val="black"/>
                </a:solidFill>
                <a:latin typeface="Tahoma" panose="020B0604030504040204" pitchFamily="34" charset="0"/>
                <a:cs typeface="Tahoma" panose="020B0604030504040204" pitchFamily="34" charset="0"/>
              </a:rPr>
              <a:t>ประเมินส่วนราชการและจังหวัดตามมาตรการปรับปรุงประสิทธิภาพ</a:t>
            </a:r>
            <a:r>
              <a:rPr lang="th-TH" altLang="en-US" sz="2000" b="1" dirty="0" smtClean="0">
                <a:solidFill>
                  <a:prstClr val="black"/>
                </a:solidFill>
                <a:latin typeface="Tahoma" panose="020B0604030504040204" pitchFamily="34" charset="0"/>
                <a:cs typeface="Tahoma" panose="020B0604030504040204" pitchFamily="34" charset="0"/>
              </a:rPr>
              <a:t>ฯ </a:t>
            </a:r>
            <a:r>
              <a:rPr lang="th-TH" altLang="en-US" sz="2000" b="1" dirty="0" smtClean="0">
                <a:solidFill>
                  <a:srgbClr val="000000"/>
                </a:solidFill>
                <a:latin typeface="Tahoma" pitchFamily="34" charset="0"/>
                <a:cs typeface="Tahoma" pitchFamily="34" charset="0"/>
              </a:rPr>
              <a:t>ประจำปีงบประมาณ </a:t>
            </a:r>
            <a:r>
              <a:rPr lang="en-US" altLang="en-US" sz="2000" b="1" dirty="0" smtClean="0">
                <a:solidFill>
                  <a:srgbClr val="000000"/>
                </a:solidFill>
                <a:latin typeface="Tahoma" pitchFamily="34" charset="0"/>
                <a:cs typeface="Tahoma" pitchFamily="34" charset="0"/>
              </a:rPr>
              <a:t>2560</a:t>
            </a:r>
            <a:r>
              <a:rPr lang="th-TH" altLang="en-US" sz="2000" b="1" dirty="0">
                <a:solidFill>
                  <a:srgbClr val="000000"/>
                </a:solidFill>
                <a:latin typeface="Tahoma" pitchFamily="34" charset="0"/>
                <a:cs typeface="Tahoma" pitchFamily="34" charset="0"/>
              </a:rPr>
              <a:t> (ต่อ)</a:t>
            </a:r>
            <a:endParaRPr lang="en-US" altLang="th-TH" sz="2000" b="1" dirty="0">
              <a:solidFill>
                <a:srgbClr val="000000"/>
              </a:solidFill>
              <a:latin typeface="Tahoma" pitchFamily="34" charset="0"/>
              <a:cs typeface="Tahoma" pitchFamily="34" charset="0"/>
            </a:endParaRPr>
          </a:p>
          <a:p>
            <a:pPr marL="342900" indent="-342900" eaLnBrk="0" fontAlgn="base" hangingPunct="0">
              <a:spcBef>
                <a:spcPct val="0"/>
              </a:spcBef>
              <a:spcAft>
                <a:spcPct val="0"/>
              </a:spcAft>
              <a:defRPr/>
            </a:pPr>
            <a:endParaRPr lang="en-US" altLang="th-TH" sz="2000" b="1" dirty="0">
              <a:solidFill>
                <a:srgbClr val="000000"/>
              </a:solidFill>
              <a:latin typeface="Tahoma" pitchFamily="34" charset="0"/>
              <a:cs typeface="Tahoma" pitchFamily="34" charset="0"/>
            </a:endParaRPr>
          </a:p>
        </p:txBody>
      </p:sp>
      <p:sp>
        <p:nvSpPr>
          <p:cNvPr id="32" name="Slide Number Placeholder 1"/>
          <p:cNvSpPr txBox="1">
            <a:spLocks/>
          </p:cNvSpPr>
          <p:nvPr/>
        </p:nvSpPr>
        <p:spPr>
          <a:xfrm>
            <a:off x="6912864" y="6363855"/>
            <a:ext cx="2057400" cy="365125"/>
          </a:xfrm>
          <a:prstGeom prst="rect">
            <a:avLst/>
          </a:prstGeom>
        </p:spPr>
        <p:txBody>
          <a:bodyPr vert="horz" wrap="square" lIns="91440" tIns="45720" rIns="91440" bIns="45720" numCol="1" anchor="ctr" anchorCtr="0" compatLnSpc="1">
            <a:prstTxWarp prst="textNoShape">
              <a:avLst/>
            </a:prstTxWarp>
          </a:bodyPr>
          <a:lstStyle>
            <a:defPPr>
              <a:defRPr lang="th-TH"/>
            </a:defPPr>
            <a:lvl1pPr marL="0" algn="r" defTabSz="914400" rtl="0" eaLnBrk="0" latinLnBrk="0" hangingPunct="0">
              <a:defRPr sz="1000" kern="1200">
                <a:solidFill>
                  <a:srgbClr val="898989"/>
                </a:solidFill>
                <a:latin typeface="Tahoma" panose="020B0604030504040204" pitchFamily="34" charset="0"/>
                <a:ea typeface="+mn-ea"/>
                <a:cs typeface="Tahoma" panose="020B0604030504040204" pitchFamily="34" charset="0"/>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a:lstStyle>
          <a:p>
            <a:pPr>
              <a:defRPr/>
            </a:pPr>
            <a:r>
              <a:rPr lang="en-US" altLang="th-TH" dirty="0" smtClean="0"/>
              <a:t>38</a:t>
            </a:r>
            <a:endParaRPr lang="th-TH" altLang="th-TH" dirty="0"/>
          </a:p>
        </p:txBody>
      </p:sp>
    </p:spTree>
    <p:extLst>
      <p:ext uri="{BB962C8B-B14F-4D97-AF65-F5344CB8AC3E}">
        <p14:creationId xmlns:p14="http://schemas.microsoft.com/office/powerpoint/2010/main" val="115453116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1"/>
          <p:cNvSpPr txBox="1">
            <a:spLocks noChangeArrowheads="1"/>
          </p:cNvSpPr>
          <p:nvPr/>
        </p:nvSpPr>
        <p:spPr bwMode="auto">
          <a:xfrm>
            <a:off x="0" y="6454775"/>
            <a:ext cx="91249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ngsana New" pitchFamily="18" charset="-34"/>
              </a:defRPr>
            </a:lvl1pPr>
            <a:lvl2pPr marL="742950" indent="-285750" eaLnBrk="0" hangingPunct="0">
              <a:defRPr sz="2800">
                <a:solidFill>
                  <a:schemeClr val="tx1"/>
                </a:solidFill>
                <a:latin typeface="Arial" pitchFamily="34" charset="0"/>
                <a:cs typeface="Angsana New" pitchFamily="18" charset="-34"/>
              </a:defRPr>
            </a:lvl2pPr>
            <a:lvl3pPr marL="1143000" indent="-228600" eaLnBrk="0" hangingPunct="0">
              <a:defRPr sz="2800">
                <a:solidFill>
                  <a:schemeClr val="tx1"/>
                </a:solidFill>
                <a:latin typeface="Arial" pitchFamily="34" charset="0"/>
                <a:cs typeface="Angsana New" pitchFamily="18" charset="-34"/>
              </a:defRPr>
            </a:lvl3pPr>
            <a:lvl4pPr marL="1600200" indent="-228600" eaLnBrk="0" hangingPunct="0">
              <a:defRPr sz="2800">
                <a:solidFill>
                  <a:schemeClr val="tx1"/>
                </a:solidFill>
                <a:latin typeface="Arial" pitchFamily="34" charset="0"/>
                <a:cs typeface="Angsana New" pitchFamily="18" charset="-34"/>
              </a:defRPr>
            </a:lvl4pPr>
            <a:lvl5pPr marL="2057400" indent="-228600" eaLnBrk="0" hangingPunct="0">
              <a:defRPr sz="2800">
                <a:solidFill>
                  <a:schemeClr val="tx1"/>
                </a:solidFill>
                <a:latin typeface="Arial"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Arial"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Arial"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Arial"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Arial" pitchFamily="34" charset="0"/>
                <a:cs typeface="Angsana New" pitchFamily="18" charset="-34"/>
              </a:defRPr>
            </a:lvl9pPr>
          </a:lstStyle>
          <a:p>
            <a:pPr algn="ctr" eaLnBrk="1" fontAlgn="base" hangingPunct="1">
              <a:spcBef>
                <a:spcPct val="0"/>
              </a:spcBef>
              <a:spcAft>
                <a:spcPct val="0"/>
              </a:spcAft>
            </a:pPr>
            <a:r>
              <a:rPr lang="en-US" sz="1600" b="1" dirty="0">
                <a:solidFill>
                  <a:srgbClr val="7F7F7F"/>
                </a:solidFill>
                <a:latin typeface="Tahoma" pitchFamily="34" charset="0"/>
                <a:cs typeface="Tahoma" pitchFamily="34" charset="0"/>
              </a:rPr>
              <a:t>www.opdc.go.th</a:t>
            </a:r>
            <a:endParaRPr lang="th-TH" sz="1600" b="1">
              <a:solidFill>
                <a:srgbClr val="7F7F7F"/>
              </a:solidFill>
              <a:latin typeface="Tahoma" pitchFamily="34" charset="0"/>
              <a:cs typeface="Tahoma" pitchFamily="34" charset="0"/>
            </a:endParaRPr>
          </a:p>
        </p:txBody>
      </p:sp>
    </p:spTree>
    <p:extLst>
      <p:ext uri="{BB962C8B-B14F-4D97-AF65-F5344CB8AC3E}">
        <p14:creationId xmlns:p14="http://schemas.microsoft.com/office/powerpoint/2010/main" val="3111744571"/>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ustom Design">
  <a:themeElements>
    <a:clrScheme name="BlackTie">
      <a:dk1>
        <a:srgbClr val="000000"/>
      </a:dk1>
      <a:lt1>
        <a:srgbClr val="FFFFFF"/>
      </a:lt1>
      <a:dk2>
        <a:srgbClr val="46464A"/>
      </a:dk2>
      <a:lt2>
        <a:srgbClr val="E3DCCF"/>
      </a:lt2>
      <a:accent1>
        <a:srgbClr val="6F6F74"/>
      </a:accent1>
      <a:accent2>
        <a:srgbClr val="A7B789"/>
      </a:accent2>
      <a:accent3>
        <a:srgbClr val="BEAE98"/>
      </a:accent3>
      <a:accent4>
        <a:srgbClr val="92A9B9"/>
      </a:accent4>
      <a:accent5>
        <a:srgbClr val="9C8265"/>
      </a:accent5>
      <a:accent6>
        <a:srgbClr val="8D6974"/>
      </a:accent6>
      <a:hlink>
        <a:srgbClr val="67AABF"/>
      </a:hlink>
      <a:folHlink>
        <a:srgbClr val="B1B5AB"/>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5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7983</TotalTime>
  <Words>11397</Words>
  <Application>Microsoft Office PowerPoint</Application>
  <PresentationFormat>On-screen Show (4:3)</PresentationFormat>
  <Paragraphs>1433</Paragraphs>
  <Slides>39</Slides>
  <Notes>21</Notes>
  <HiddenSlides>1</HiddenSlides>
  <MMClips>0</MMClips>
  <ScaleCrop>false</ScaleCrop>
  <HeadingPairs>
    <vt:vector size="6" baseType="variant">
      <vt:variant>
        <vt:lpstr>Fonts Used</vt:lpstr>
      </vt:variant>
      <vt:variant>
        <vt:i4>11</vt:i4>
      </vt:variant>
      <vt:variant>
        <vt:lpstr>Theme</vt:lpstr>
      </vt:variant>
      <vt:variant>
        <vt:i4>8</vt:i4>
      </vt:variant>
      <vt:variant>
        <vt:lpstr>Slide Titles</vt:lpstr>
      </vt:variant>
      <vt:variant>
        <vt:i4>39</vt:i4>
      </vt:variant>
    </vt:vector>
  </HeadingPairs>
  <TitlesOfParts>
    <vt:vector size="58" baseType="lpstr">
      <vt:lpstr>Angsana New</vt:lpstr>
      <vt:lpstr>Arial</vt:lpstr>
      <vt:lpstr>Calibri</vt:lpstr>
      <vt:lpstr>Calibri Light</vt:lpstr>
      <vt:lpstr>Century Gothic</vt:lpstr>
      <vt:lpstr>Cordia New</vt:lpstr>
      <vt:lpstr>DilleniaUPC</vt:lpstr>
      <vt:lpstr>Tahoma</vt:lpstr>
      <vt:lpstr>TH SarabunPSK</vt:lpstr>
      <vt:lpstr>Wingdings</vt:lpstr>
      <vt:lpstr>Wingdings 2</vt:lpstr>
      <vt:lpstr>Custom Design</vt:lpstr>
      <vt:lpstr>1_Custom Design</vt:lpstr>
      <vt:lpstr>15_Office Theme</vt:lpstr>
      <vt:lpstr>24_Office Theme</vt:lpstr>
      <vt:lpstr>2_Custom Design</vt:lpstr>
      <vt:lpstr>3_Custom Design</vt:lpstr>
      <vt:lpstr>15_Custom Design</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ICafer Lee</cp:lastModifiedBy>
  <cp:revision>641</cp:revision>
  <cp:lastPrinted>2016-12-07T11:05:33Z</cp:lastPrinted>
  <dcterms:created xsi:type="dcterms:W3CDTF">2016-07-31T02:15:35Z</dcterms:created>
  <dcterms:modified xsi:type="dcterms:W3CDTF">2017-02-14T03:06:46Z</dcterms:modified>
</cp:coreProperties>
</file>