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81" r:id="rId2"/>
    <p:sldId id="283" r:id="rId3"/>
    <p:sldId id="284" r:id="rId4"/>
    <p:sldId id="282" r:id="rId5"/>
    <p:sldId id="286" r:id="rId6"/>
    <p:sldId id="293" r:id="rId7"/>
    <p:sldId id="289" r:id="rId8"/>
    <p:sldId id="290" r:id="rId9"/>
    <p:sldId id="291" r:id="rId10"/>
    <p:sldId id="294" r:id="rId11"/>
    <p:sldId id="262" r:id="rId12"/>
    <p:sldId id="261" r:id="rId13"/>
    <p:sldId id="265" r:id="rId14"/>
    <p:sldId id="263" r:id="rId15"/>
    <p:sldId id="256" r:id="rId16"/>
    <p:sldId id="267" r:id="rId17"/>
    <p:sldId id="298" r:id="rId18"/>
    <p:sldId id="287" r:id="rId19"/>
    <p:sldId id="260" r:id="rId20"/>
    <p:sldId id="271" r:id="rId21"/>
    <p:sldId id="259" r:id="rId22"/>
    <p:sldId id="285" r:id="rId23"/>
    <p:sldId id="295" r:id="rId24"/>
    <p:sldId id="296" r:id="rId25"/>
    <p:sldId id="288" r:id="rId26"/>
    <p:sldId id="277" r:id="rId27"/>
    <p:sldId id="297" r:id="rId2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72" y="19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4F62E5B-20F4-4EF9-970E-66D29FE4659B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th-TH"/>
        </a:p>
      </dgm:t>
    </dgm:pt>
    <dgm:pt modelId="{EE4D0433-6142-4743-AFD0-37836C774B81}">
      <dgm:prSet phldrT="[Text]" custT="1"/>
      <dgm:spPr>
        <a:solidFill>
          <a:srgbClr val="00B0F0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ขับเคลื่อนเศรษฐกิจ</a:t>
          </a:r>
        </a:p>
        <a:p>
          <a:r>
            <a: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ด้วยเทคโนโลยีดิจิทัล</a:t>
          </a:r>
        </a:p>
      </dgm:t>
    </dgm:pt>
    <dgm:pt modelId="{30D31B4B-2D4B-45CE-8971-33F79C6534E8}" type="parTrans" cxnId="{11FE78A9-82CD-4329-85FE-2C4733C6D3B7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51F06ED5-EB71-4E48-A0FB-8C9C137DE75E}" type="sibTrans" cxnId="{11FE78A9-82CD-4329-85FE-2C4733C6D3B7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801498-0B17-4E39-95BA-396BE3550EAF}">
      <dgm:prSet phldrT="[Text]" custT="1"/>
      <dgm:spPr>
        <a:solidFill>
          <a:srgbClr val="42FC42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สร้างสังคมคุณภาพ</a:t>
          </a:r>
        </a:p>
        <a:p>
          <a:r>
            <a: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ด้วยเทคโนโลยีดิจิทัล</a:t>
          </a:r>
          <a:endParaRPr lang="th-TH" sz="28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8D225166-9728-40EA-A5CE-864CF47B29D2}" type="parTrans" cxnId="{959925B0-9AF2-47E3-BB79-8353E8FDCC45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E3B25ECE-B30A-40AE-92DF-424661B0AFFA}" type="sibTrans" cxnId="{959925B0-9AF2-47E3-BB79-8353E8FDCC45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C8C9B4F7-32DF-4502-A44B-B713C869874F}">
      <dgm:prSet phldrT="[Text]" custT="1"/>
      <dgm:spPr>
        <a:solidFill>
          <a:srgbClr val="FFFF00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ปรับเปลี่ยนภาครัฐสู่การเป็นรัฐดิจิทัล</a:t>
          </a:r>
          <a:endParaRPr lang="th-TH" sz="28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2A983D5E-059A-4AE6-972D-3426FBD8986D}" type="parTrans" cxnId="{FFDDFC7A-9359-46FF-888F-D951B6D06672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889942A-F165-43DA-B770-9683EE3C420E}" type="sibTrans" cxnId="{FFDDFC7A-9359-46FF-888F-D951B6D06672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0F463F3-FC32-461B-ADF1-6F4F0B1CD8D4}">
      <dgm:prSet phldrT="[Text]" custT="1"/>
      <dgm:spPr>
        <a:solidFill>
          <a:srgbClr val="FF0000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พัฒนากำลังคนเข้าสู่ยุคเศรษฐกิจ/สังคมดิจิทัล</a:t>
          </a:r>
          <a:endParaRPr lang="th-TH" sz="28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9748E63F-A0FA-4331-99C2-C361323A7818}" type="parTrans" cxnId="{DB5987AB-1DB6-41D8-8716-FEF69213FE27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16170B8B-392E-4172-803B-CF891BB75341}" type="sibTrans" cxnId="{DB5987AB-1DB6-41D8-8716-FEF69213FE27}">
      <dgm:prSet/>
      <dgm:spPr/>
      <dgm:t>
        <a:bodyPr/>
        <a:lstStyle/>
        <a:p>
          <a:endParaRPr lang="th-TH" sz="2800" b="1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00E26A50-1585-44D7-AAF1-494735B833A5}">
      <dgm:prSet phldrT="[Text]" custT="1"/>
      <dgm:spPr>
        <a:solidFill>
          <a:srgbClr val="FFFF00"/>
        </a:solidFill>
      </dgm:spPr>
      <dgm:t>
        <a:bodyPr/>
        <a:lstStyle/>
        <a:p>
          <a:r>
            <a:rPr lang="th-TH" sz="2800" b="1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พัฒนาโครงสร้างพื้นฐานดิจิทัล</a:t>
          </a:r>
          <a:endParaRPr lang="th-TH" sz="2800" b="1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gm:t>
    </dgm:pt>
    <dgm:pt modelId="{68AE8C74-2B1C-450B-B300-16743386118A}" type="parTrans" cxnId="{3EE9CD25-3D05-4391-9AE4-EE6D67CAA1CC}">
      <dgm:prSet/>
      <dgm:spPr/>
      <dgm:t>
        <a:bodyPr/>
        <a:lstStyle/>
        <a:p>
          <a:endParaRPr lang="th-TH"/>
        </a:p>
      </dgm:t>
    </dgm:pt>
    <dgm:pt modelId="{2D6768BE-624D-490E-8CF1-3563DFD01FBC}" type="sibTrans" cxnId="{3EE9CD25-3D05-4391-9AE4-EE6D67CAA1CC}">
      <dgm:prSet/>
      <dgm:spPr/>
      <dgm:t>
        <a:bodyPr/>
        <a:lstStyle/>
        <a:p>
          <a:endParaRPr lang="th-TH"/>
        </a:p>
      </dgm:t>
    </dgm:pt>
    <dgm:pt modelId="{648B0BDF-5B14-4D53-B97C-EC98CC021973}" type="pres">
      <dgm:prSet presAssocID="{64F62E5B-20F4-4EF9-970E-66D29FE4659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th-TH"/>
        </a:p>
      </dgm:t>
    </dgm:pt>
    <dgm:pt modelId="{94B5A85A-6B3B-4D19-8D17-62E6EB0B8FD1}" type="pres">
      <dgm:prSet presAssocID="{64F62E5B-20F4-4EF9-970E-66D29FE4659B}" presName="Name1" presStyleCnt="0"/>
      <dgm:spPr/>
    </dgm:pt>
    <dgm:pt modelId="{2DFD6BE5-5668-475C-BBBF-7D1AE3E7B33F}" type="pres">
      <dgm:prSet presAssocID="{64F62E5B-20F4-4EF9-970E-66D29FE4659B}" presName="cycle" presStyleCnt="0"/>
      <dgm:spPr/>
    </dgm:pt>
    <dgm:pt modelId="{A059B1C6-B791-46AE-8C28-0BCAE4BB1AE4}" type="pres">
      <dgm:prSet presAssocID="{64F62E5B-20F4-4EF9-970E-66D29FE4659B}" presName="srcNode" presStyleLbl="node1" presStyleIdx="0" presStyleCnt="5"/>
      <dgm:spPr/>
    </dgm:pt>
    <dgm:pt modelId="{41F41379-0A37-4039-8768-2AC7D78664DD}" type="pres">
      <dgm:prSet presAssocID="{64F62E5B-20F4-4EF9-970E-66D29FE4659B}" presName="conn" presStyleLbl="parChTrans1D2" presStyleIdx="0" presStyleCnt="1"/>
      <dgm:spPr/>
      <dgm:t>
        <a:bodyPr/>
        <a:lstStyle/>
        <a:p>
          <a:endParaRPr lang="th-TH"/>
        </a:p>
      </dgm:t>
    </dgm:pt>
    <dgm:pt modelId="{AD98A582-B011-4547-AD23-33D2B52E09B2}" type="pres">
      <dgm:prSet presAssocID="{64F62E5B-20F4-4EF9-970E-66D29FE4659B}" presName="extraNode" presStyleLbl="node1" presStyleIdx="0" presStyleCnt="5"/>
      <dgm:spPr/>
    </dgm:pt>
    <dgm:pt modelId="{E6A93FE0-D97E-4611-97A6-E2F85C84084E}" type="pres">
      <dgm:prSet presAssocID="{64F62E5B-20F4-4EF9-970E-66D29FE4659B}" presName="dstNode" presStyleLbl="node1" presStyleIdx="0" presStyleCnt="5"/>
      <dgm:spPr/>
    </dgm:pt>
    <dgm:pt modelId="{C233C02B-2DBC-48C7-80B5-A17B887CD472}" type="pres">
      <dgm:prSet presAssocID="{00E26A50-1585-44D7-AAF1-494735B833A5}" presName="text_1" presStyleLbl="node1" presStyleIdx="0" presStyleCnt="5" custLinFactNeighborY="-2969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39C4C83D-4DCB-4A87-A4EA-D7609DDB3BB5}" type="pres">
      <dgm:prSet presAssocID="{00E26A50-1585-44D7-AAF1-494735B833A5}" presName="accent_1" presStyleCnt="0"/>
      <dgm:spPr/>
    </dgm:pt>
    <dgm:pt modelId="{CA9FCC12-F8F8-49F3-9D98-04CE05AFDF30}" type="pres">
      <dgm:prSet presAssocID="{00E26A50-1585-44D7-AAF1-494735B833A5}" presName="accentRepeatNode" presStyleLbl="solidFgAcc1" presStyleIdx="0" presStyleCnt="5"/>
      <dgm:spPr/>
    </dgm:pt>
    <dgm:pt modelId="{B95A6F1A-850E-4A1B-84D0-D9339B320270}" type="pres">
      <dgm:prSet presAssocID="{EE4D0433-6142-4743-AFD0-37836C774B81}" presName="text_2" presStyleLbl="node1" presStyleIdx="1" presStyleCnt="5" custScaleY="137691" custLinFactNeighborX="-1420" custLinFactNeighborY="-18897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E64DF6BB-6A74-42FF-9754-A040CF1D70C6}" type="pres">
      <dgm:prSet presAssocID="{EE4D0433-6142-4743-AFD0-37836C774B81}" presName="accent_2" presStyleCnt="0"/>
      <dgm:spPr/>
    </dgm:pt>
    <dgm:pt modelId="{464B0981-2D34-4747-91CF-10B1C8466CB2}" type="pres">
      <dgm:prSet presAssocID="{EE4D0433-6142-4743-AFD0-37836C774B81}" presName="accentRepeatNode" presStyleLbl="solidFgAcc1" presStyleIdx="1" presStyleCnt="5"/>
      <dgm:spPr/>
    </dgm:pt>
    <dgm:pt modelId="{29141240-297D-4B71-A181-C023C6050BF3}" type="pres">
      <dgm:prSet presAssocID="{C8801498-0B17-4E39-95BA-396BE3550EAF}" presName="text_3" presStyleLbl="node1" presStyleIdx="2" presStyleCnt="5" custScaleY="143350" custLinFactNeighborY="14984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A8711769-82B2-4A3E-8F3D-FEE1B872F47D}" type="pres">
      <dgm:prSet presAssocID="{C8801498-0B17-4E39-95BA-396BE3550EAF}" presName="accent_3" presStyleCnt="0"/>
      <dgm:spPr/>
    </dgm:pt>
    <dgm:pt modelId="{920001D6-D236-4A2C-B1FE-22B053A53E0A}" type="pres">
      <dgm:prSet presAssocID="{C8801498-0B17-4E39-95BA-396BE3550EAF}" presName="accentRepeatNode" presStyleLbl="solidFgAcc1" presStyleIdx="2" presStyleCnt="5"/>
      <dgm:spPr/>
    </dgm:pt>
    <dgm:pt modelId="{78C3C7A0-D525-4C67-8068-A77FD56EF804}" type="pres">
      <dgm:prSet presAssocID="{C8C9B4F7-32DF-4502-A44B-B713C869874F}" presName="text_4" presStyleLbl="node1" presStyleIdx="3" presStyleCnt="5" custLinFactNeighborY="18476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21F67E58-FE0D-45A7-884B-F65653F382CA}" type="pres">
      <dgm:prSet presAssocID="{C8C9B4F7-32DF-4502-A44B-B713C869874F}" presName="accent_4" presStyleCnt="0"/>
      <dgm:spPr/>
    </dgm:pt>
    <dgm:pt modelId="{C162BFFA-63CC-48F8-B90D-1636FF5023DC}" type="pres">
      <dgm:prSet presAssocID="{C8C9B4F7-32DF-4502-A44B-B713C869874F}" presName="accentRepeatNode" presStyleLbl="solidFgAcc1" presStyleIdx="3" presStyleCnt="5"/>
      <dgm:spPr/>
    </dgm:pt>
    <dgm:pt modelId="{E1E455F0-C04D-4A6D-938D-4E44821DB89E}" type="pres">
      <dgm:prSet presAssocID="{90F463F3-FC32-461B-ADF1-6F4F0B1CD8D4}" presName="text_5" presStyleLbl="node1" presStyleIdx="4" presStyleCnt="5" custLinFactNeighborY="20565">
        <dgm:presLayoutVars>
          <dgm:bulletEnabled val="1"/>
        </dgm:presLayoutVars>
      </dgm:prSet>
      <dgm:spPr/>
      <dgm:t>
        <a:bodyPr/>
        <a:lstStyle/>
        <a:p>
          <a:endParaRPr lang="th-TH"/>
        </a:p>
      </dgm:t>
    </dgm:pt>
    <dgm:pt modelId="{F6ADBB77-BF84-44D7-8B67-49A8A3AFF97A}" type="pres">
      <dgm:prSet presAssocID="{90F463F3-FC32-461B-ADF1-6F4F0B1CD8D4}" presName="accent_5" presStyleCnt="0"/>
      <dgm:spPr/>
    </dgm:pt>
    <dgm:pt modelId="{256D3238-2CD8-4F52-9611-92B452AA0421}" type="pres">
      <dgm:prSet presAssocID="{90F463F3-FC32-461B-ADF1-6F4F0B1CD8D4}" presName="accentRepeatNode" presStyleLbl="solidFgAcc1" presStyleIdx="4" presStyleCnt="5"/>
      <dgm:spPr/>
    </dgm:pt>
  </dgm:ptLst>
  <dgm:cxnLst>
    <dgm:cxn modelId="{4D46E048-00A9-4E34-8CE8-7C2A8D82C3EC}" type="presOf" srcId="{EE4D0433-6142-4743-AFD0-37836C774B81}" destId="{B95A6F1A-850E-4A1B-84D0-D9339B320270}" srcOrd="0" destOrd="0" presId="urn:microsoft.com/office/officeart/2008/layout/VerticalCurvedList"/>
    <dgm:cxn modelId="{5AC592F8-C40A-4753-B3F7-ACDCE1ABF280}" type="presOf" srcId="{2D6768BE-624D-490E-8CF1-3563DFD01FBC}" destId="{41F41379-0A37-4039-8768-2AC7D78664DD}" srcOrd="0" destOrd="0" presId="urn:microsoft.com/office/officeart/2008/layout/VerticalCurvedList"/>
    <dgm:cxn modelId="{7BD229D3-1673-4CEE-81F6-5589D5001775}" type="presOf" srcId="{64F62E5B-20F4-4EF9-970E-66D29FE4659B}" destId="{648B0BDF-5B14-4D53-B97C-EC98CC021973}" srcOrd="0" destOrd="0" presId="urn:microsoft.com/office/officeart/2008/layout/VerticalCurvedList"/>
    <dgm:cxn modelId="{3EE9CD25-3D05-4391-9AE4-EE6D67CAA1CC}" srcId="{64F62E5B-20F4-4EF9-970E-66D29FE4659B}" destId="{00E26A50-1585-44D7-AAF1-494735B833A5}" srcOrd="0" destOrd="0" parTransId="{68AE8C74-2B1C-450B-B300-16743386118A}" sibTransId="{2D6768BE-624D-490E-8CF1-3563DFD01FBC}"/>
    <dgm:cxn modelId="{3E61FD53-C92A-4DBE-B394-573211A9AAF1}" type="presOf" srcId="{C8C9B4F7-32DF-4502-A44B-B713C869874F}" destId="{78C3C7A0-D525-4C67-8068-A77FD56EF804}" srcOrd="0" destOrd="0" presId="urn:microsoft.com/office/officeart/2008/layout/VerticalCurvedList"/>
    <dgm:cxn modelId="{11FE78A9-82CD-4329-85FE-2C4733C6D3B7}" srcId="{64F62E5B-20F4-4EF9-970E-66D29FE4659B}" destId="{EE4D0433-6142-4743-AFD0-37836C774B81}" srcOrd="1" destOrd="0" parTransId="{30D31B4B-2D4B-45CE-8971-33F79C6534E8}" sibTransId="{51F06ED5-EB71-4E48-A0FB-8C9C137DE75E}"/>
    <dgm:cxn modelId="{C04AF1B4-F6C2-4B97-8579-9AF5A03744BF}" type="presOf" srcId="{90F463F3-FC32-461B-ADF1-6F4F0B1CD8D4}" destId="{E1E455F0-C04D-4A6D-938D-4E44821DB89E}" srcOrd="0" destOrd="0" presId="urn:microsoft.com/office/officeart/2008/layout/VerticalCurvedList"/>
    <dgm:cxn modelId="{DB5987AB-1DB6-41D8-8716-FEF69213FE27}" srcId="{64F62E5B-20F4-4EF9-970E-66D29FE4659B}" destId="{90F463F3-FC32-461B-ADF1-6F4F0B1CD8D4}" srcOrd="4" destOrd="0" parTransId="{9748E63F-A0FA-4331-99C2-C361323A7818}" sibTransId="{16170B8B-392E-4172-803B-CF891BB75341}"/>
    <dgm:cxn modelId="{959925B0-9AF2-47E3-BB79-8353E8FDCC45}" srcId="{64F62E5B-20F4-4EF9-970E-66D29FE4659B}" destId="{C8801498-0B17-4E39-95BA-396BE3550EAF}" srcOrd="2" destOrd="0" parTransId="{8D225166-9728-40EA-A5CE-864CF47B29D2}" sibTransId="{E3B25ECE-B30A-40AE-92DF-424661B0AFFA}"/>
    <dgm:cxn modelId="{BC510F2D-EDB6-49FF-8A11-A9000C6EDD65}" type="presOf" srcId="{C8801498-0B17-4E39-95BA-396BE3550EAF}" destId="{29141240-297D-4B71-A181-C023C6050BF3}" srcOrd="0" destOrd="0" presId="urn:microsoft.com/office/officeart/2008/layout/VerticalCurvedList"/>
    <dgm:cxn modelId="{B113BAF9-C9E8-4165-AA1C-CD7D72163C4F}" type="presOf" srcId="{00E26A50-1585-44D7-AAF1-494735B833A5}" destId="{C233C02B-2DBC-48C7-80B5-A17B887CD472}" srcOrd="0" destOrd="0" presId="urn:microsoft.com/office/officeart/2008/layout/VerticalCurvedList"/>
    <dgm:cxn modelId="{FFDDFC7A-9359-46FF-888F-D951B6D06672}" srcId="{64F62E5B-20F4-4EF9-970E-66D29FE4659B}" destId="{C8C9B4F7-32DF-4502-A44B-B713C869874F}" srcOrd="3" destOrd="0" parTransId="{2A983D5E-059A-4AE6-972D-3426FBD8986D}" sibTransId="{1889942A-F165-43DA-B770-9683EE3C420E}"/>
    <dgm:cxn modelId="{67B8E061-7176-4817-BB71-3D62599F46D1}" type="presParOf" srcId="{648B0BDF-5B14-4D53-B97C-EC98CC021973}" destId="{94B5A85A-6B3B-4D19-8D17-62E6EB0B8FD1}" srcOrd="0" destOrd="0" presId="urn:microsoft.com/office/officeart/2008/layout/VerticalCurvedList"/>
    <dgm:cxn modelId="{2ABF21B2-5619-4B1B-AE1D-F2D6B341C2F4}" type="presParOf" srcId="{94B5A85A-6B3B-4D19-8D17-62E6EB0B8FD1}" destId="{2DFD6BE5-5668-475C-BBBF-7D1AE3E7B33F}" srcOrd="0" destOrd="0" presId="urn:microsoft.com/office/officeart/2008/layout/VerticalCurvedList"/>
    <dgm:cxn modelId="{F281B9B3-D65E-4D7A-8851-CCF952D44629}" type="presParOf" srcId="{2DFD6BE5-5668-475C-BBBF-7D1AE3E7B33F}" destId="{A059B1C6-B791-46AE-8C28-0BCAE4BB1AE4}" srcOrd="0" destOrd="0" presId="urn:microsoft.com/office/officeart/2008/layout/VerticalCurvedList"/>
    <dgm:cxn modelId="{5D1AEF3E-5BF6-49E5-A0EA-E47726BFB7CF}" type="presParOf" srcId="{2DFD6BE5-5668-475C-BBBF-7D1AE3E7B33F}" destId="{41F41379-0A37-4039-8768-2AC7D78664DD}" srcOrd="1" destOrd="0" presId="urn:microsoft.com/office/officeart/2008/layout/VerticalCurvedList"/>
    <dgm:cxn modelId="{A1C6DA2A-A879-4177-AF87-5874EB07AD8C}" type="presParOf" srcId="{2DFD6BE5-5668-475C-BBBF-7D1AE3E7B33F}" destId="{AD98A582-B011-4547-AD23-33D2B52E09B2}" srcOrd="2" destOrd="0" presId="urn:microsoft.com/office/officeart/2008/layout/VerticalCurvedList"/>
    <dgm:cxn modelId="{D6A69DE7-132B-40B2-97E1-F0AEF5AAA9CA}" type="presParOf" srcId="{2DFD6BE5-5668-475C-BBBF-7D1AE3E7B33F}" destId="{E6A93FE0-D97E-4611-97A6-E2F85C84084E}" srcOrd="3" destOrd="0" presId="urn:microsoft.com/office/officeart/2008/layout/VerticalCurvedList"/>
    <dgm:cxn modelId="{82E37FA1-5AB0-47E3-8790-8627CF15FD00}" type="presParOf" srcId="{94B5A85A-6B3B-4D19-8D17-62E6EB0B8FD1}" destId="{C233C02B-2DBC-48C7-80B5-A17B887CD472}" srcOrd="1" destOrd="0" presId="urn:microsoft.com/office/officeart/2008/layout/VerticalCurvedList"/>
    <dgm:cxn modelId="{642D7E72-F015-41ED-96B1-39CD2642817B}" type="presParOf" srcId="{94B5A85A-6B3B-4D19-8D17-62E6EB0B8FD1}" destId="{39C4C83D-4DCB-4A87-A4EA-D7609DDB3BB5}" srcOrd="2" destOrd="0" presId="urn:microsoft.com/office/officeart/2008/layout/VerticalCurvedList"/>
    <dgm:cxn modelId="{8D7FA513-3B73-4341-890A-93BB8970BB96}" type="presParOf" srcId="{39C4C83D-4DCB-4A87-A4EA-D7609DDB3BB5}" destId="{CA9FCC12-F8F8-49F3-9D98-04CE05AFDF30}" srcOrd="0" destOrd="0" presId="urn:microsoft.com/office/officeart/2008/layout/VerticalCurvedList"/>
    <dgm:cxn modelId="{58B08936-ECC3-4987-B300-89B2ED4CE8D2}" type="presParOf" srcId="{94B5A85A-6B3B-4D19-8D17-62E6EB0B8FD1}" destId="{B95A6F1A-850E-4A1B-84D0-D9339B320270}" srcOrd="3" destOrd="0" presId="urn:microsoft.com/office/officeart/2008/layout/VerticalCurvedList"/>
    <dgm:cxn modelId="{21E39685-2136-4C93-B128-F11BE644F999}" type="presParOf" srcId="{94B5A85A-6B3B-4D19-8D17-62E6EB0B8FD1}" destId="{E64DF6BB-6A74-42FF-9754-A040CF1D70C6}" srcOrd="4" destOrd="0" presId="urn:microsoft.com/office/officeart/2008/layout/VerticalCurvedList"/>
    <dgm:cxn modelId="{FEB73569-D74E-4841-81F8-D38EC7D2C1AD}" type="presParOf" srcId="{E64DF6BB-6A74-42FF-9754-A040CF1D70C6}" destId="{464B0981-2D34-4747-91CF-10B1C8466CB2}" srcOrd="0" destOrd="0" presId="urn:microsoft.com/office/officeart/2008/layout/VerticalCurvedList"/>
    <dgm:cxn modelId="{727F64C1-E591-44D5-91D4-AE453727EC80}" type="presParOf" srcId="{94B5A85A-6B3B-4D19-8D17-62E6EB0B8FD1}" destId="{29141240-297D-4B71-A181-C023C6050BF3}" srcOrd="5" destOrd="0" presId="urn:microsoft.com/office/officeart/2008/layout/VerticalCurvedList"/>
    <dgm:cxn modelId="{1B1C539E-3B32-468B-8FD3-2AED2541FEDC}" type="presParOf" srcId="{94B5A85A-6B3B-4D19-8D17-62E6EB0B8FD1}" destId="{A8711769-82B2-4A3E-8F3D-FEE1B872F47D}" srcOrd="6" destOrd="0" presId="urn:microsoft.com/office/officeart/2008/layout/VerticalCurvedList"/>
    <dgm:cxn modelId="{6A381BE6-D38D-4E80-9ACC-EA7A1044955F}" type="presParOf" srcId="{A8711769-82B2-4A3E-8F3D-FEE1B872F47D}" destId="{920001D6-D236-4A2C-B1FE-22B053A53E0A}" srcOrd="0" destOrd="0" presId="urn:microsoft.com/office/officeart/2008/layout/VerticalCurvedList"/>
    <dgm:cxn modelId="{2AEE627E-373E-465C-818C-06B08303B7CE}" type="presParOf" srcId="{94B5A85A-6B3B-4D19-8D17-62E6EB0B8FD1}" destId="{78C3C7A0-D525-4C67-8068-A77FD56EF804}" srcOrd="7" destOrd="0" presId="urn:microsoft.com/office/officeart/2008/layout/VerticalCurvedList"/>
    <dgm:cxn modelId="{6792477A-D965-4679-B8F8-223E8537BFA2}" type="presParOf" srcId="{94B5A85A-6B3B-4D19-8D17-62E6EB0B8FD1}" destId="{21F67E58-FE0D-45A7-884B-F65653F382CA}" srcOrd="8" destOrd="0" presId="urn:microsoft.com/office/officeart/2008/layout/VerticalCurvedList"/>
    <dgm:cxn modelId="{62B2AB3F-8136-4923-ABFB-5F967B4587A6}" type="presParOf" srcId="{21F67E58-FE0D-45A7-884B-F65653F382CA}" destId="{C162BFFA-63CC-48F8-B90D-1636FF5023DC}" srcOrd="0" destOrd="0" presId="urn:microsoft.com/office/officeart/2008/layout/VerticalCurvedList"/>
    <dgm:cxn modelId="{3E134D0F-E8BC-4DBB-8AA3-59DD0D6EA322}" type="presParOf" srcId="{94B5A85A-6B3B-4D19-8D17-62E6EB0B8FD1}" destId="{E1E455F0-C04D-4A6D-938D-4E44821DB89E}" srcOrd="9" destOrd="0" presId="urn:microsoft.com/office/officeart/2008/layout/VerticalCurvedList"/>
    <dgm:cxn modelId="{AC4CE346-90C1-438A-8686-57842D900333}" type="presParOf" srcId="{94B5A85A-6B3B-4D19-8D17-62E6EB0B8FD1}" destId="{F6ADBB77-BF84-44D7-8B67-49A8A3AFF97A}" srcOrd="10" destOrd="0" presId="urn:microsoft.com/office/officeart/2008/layout/VerticalCurvedList"/>
    <dgm:cxn modelId="{BD70A7C4-C9A7-4B82-9B5A-0343B2C19555}" type="presParOf" srcId="{F6ADBB77-BF84-44D7-8B67-49A8A3AFF97A}" destId="{256D3238-2CD8-4F52-9611-92B452AA042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1F41379-0A37-4039-8768-2AC7D78664DD}">
      <dsp:nvSpPr>
        <dsp:cNvPr id="0" name=""/>
        <dsp:cNvSpPr/>
      </dsp:nvSpPr>
      <dsp:spPr>
        <a:xfrm>
          <a:off x="-6798543" y="-1039505"/>
          <a:ext cx="8091255" cy="8091255"/>
        </a:xfrm>
        <a:prstGeom prst="blockArc">
          <a:avLst>
            <a:gd name="adj1" fmla="val 18900000"/>
            <a:gd name="adj2" fmla="val 2700000"/>
            <a:gd name="adj3" fmla="val 267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33C02B-2DBC-48C7-80B5-A17B887CD472}">
      <dsp:nvSpPr>
        <dsp:cNvPr id="0" name=""/>
        <dsp:cNvSpPr/>
      </dsp:nvSpPr>
      <dsp:spPr>
        <a:xfrm>
          <a:off x="564567" y="152399"/>
          <a:ext cx="5216875" cy="75177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71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พัฒนาโครงสร้างพื้นฐานดิจิทัล</a:t>
          </a:r>
          <a:endParaRPr lang="th-TH" sz="2800" b="1" kern="1200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64567" y="152399"/>
        <a:ext cx="5216875" cy="751770"/>
      </dsp:txXfrm>
    </dsp:sp>
    <dsp:sp modelId="{CA9FCC12-F8F8-49F3-9D98-04CE05AFDF30}">
      <dsp:nvSpPr>
        <dsp:cNvPr id="0" name=""/>
        <dsp:cNvSpPr/>
      </dsp:nvSpPr>
      <dsp:spPr>
        <a:xfrm>
          <a:off x="94710" y="281673"/>
          <a:ext cx="939713" cy="9397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5A6F1A-850E-4A1B-84D0-D9339B320270}">
      <dsp:nvSpPr>
        <dsp:cNvPr id="0" name=""/>
        <dsp:cNvSpPr/>
      </dsp:nvSpPr>
      <dsp:spPr>
        <a:xfrm>
          <a:off x="1036834" y="1219203"/>
          <a:ext cx="4678178" cy="103512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71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ขับเคลื่อนเศรษฐกิจ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ด้วยเทคโนโลยีดิจิทัล</a:t>
          </a:r>
        </a:p>
      </dsp:txBody>
      <dsp:txXfrm>
        <a:off x="1036834" y="1219203"/>
        <a:ext cx="4678178" cy="1035120"/>
      </dsp:txXfrm>
    </dsp:sp>
    <dsp:sp modelId="{464B0981-2D34-4747-91CF-10B1C8466CB2}">
      <dsp:nvSpPr>
        <dsp:cNvPr id="0" name=""/>
        <dsp:cNvSpPr/>
      </dsp:nvSpPr>
      <dsp:spPr>
        <a:xfrm>
          <a:off x="633407" y="1408969"/>
          <a:ext cx="939713" cy="9397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141240-297D-4B71-A181-C023C6050BF3}">
      <dsp:nvSpPr>
        <dsp:cNvPr id="0" name=""/>
        <dsp:cNvSpPr/>
      </dsp:nvSpPr>
      <dsp:spPr>
        <a:xfrm>
          <a:off x="1268601" y="2579935"/>
          <a:ext cx="4512841" cy="1077663"/>
        </a:xfrm>
        <a:prstGeom prst="rect">
          <a:avLst/>
        </a:prstGeom>
        <a:solidFill>
          <a:srgbClr val="42FC4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71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สร้างสังคมคุณภาพ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ด้วยเทคโนโลยีดิจิทัล</a:t>
          </a:r>
          <a:endParaRPr lang="th-TH" sz="2800" b="1" kern="1200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268601" y="2579935"/>
        <a:ext cx="4512841" cy="1077663"/>
      </dsp:txXfrm>
    </dsp:sp>
    <dsp:sp modelId="{920001D6-D236-4A2C-B1FE-22B053A53E0A}">
      <dsp:nvSpPr>
        <dsp:cNvPr id="0" name=""/>
        <dsp:cNvSpPr/>
      </dsp:nvSpPr>
      <dsp:spPr>
        <a:xfrm>
          <a:off x="798744" y="2536265"/>
          <a:ext cx="939713" cy="9397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C3C7A0-D525-4C67-8068-A77FD56EF804}">
      <dsp:nvSpPr>
        <dsp:cNvPr id="0" name=""/>
        <dsp:cNvSpPr/>
      </dsp:nvSpPr>
      <dsp:spPr>
        <a:xfrm>
          <a:off x="1103264" y="3896429"/>
          <a:ext cx="4678178" cy="751770"/>
        </a:xfrm>
        <a:prstGeom prst="rect">
          <a:avLst/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71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ปรับเปลี่ยนภาครัฐสู่การเป็นรัฐดิจิทัล</a:t>
          </a:r>
          <a:endParaRPr lang="th-TH" sz="2800" b="1" kern="1200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1103264" y="3896429"/>
        <a:ext cx="4678178" cy="751770"/>
      </dsp:txXfrm>
    </dsp:sp>
    <dsp:sp modelId="{C162BFFA-63CC-48F8-B90D-1636FF5023DC}">
      <dsp:nvSpPr>
        <dsp:cNvPr id="0" name=""/>
        <dsp:cNvSpPr/>
      </dsp:nvSpPr>
      <dsp:spPr>
        <a:xfrm>
          <a:off x="633407" y="3663560"/>
          <a:ext cx="939713" cy="9397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E455F0-C04D-4A6D-938D-4E44821DB89E}">
      <dsp:nvSpPr>
        <dsp:cNvPr id="0" name=""/>
        <dsp:cNvSpPr/>
      </dsp:nvSpPr>
      <dsp:spPr>
        <a:xfrm>
          <a:off x="564567" y="5039429"/>
          <a:ext cx="5216875" cy="751770"/>
        </a:xfrm>
        <a:prstGeom prst="rect">
          <a:avLst/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96718" tIns="71120" rIns="71120" bIns="7112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800" b="1" kern="1200" dirty="0" smtClean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rPr>
            <a:t>พัฒนากำลังคนเข้าสู่ยุคเศรษฐกิจ/สังคมดิจิทัล</a:t>
          </a:r>
          <a:endParaRPr lang="th-TH" sz="2800" b="1" kern="1200" dirty="0">
            <a:solidFill>
              <a:schemeClr val="tx1"/>
            </a:solidFill>
            <a:latin typeface="TH SarabunPSK" panose="020B0500040200020003" pitchFamily="34" charset="-34"/>
            <a:cs typeface="TH SarabunPSK" panose="020B0500040200020003" pitchFamily="34" charset="-34"/>
          </a:endParaRPr>
        </a:p>
      </dsp:txBody>
      <dsp:txXfrm>
        <a:off x="564567" y="5039429"/>
        <a:ext cx="5216875" cy="751770"/>
      </dsp:txXfrm>
    </dsp:sp>
    <dsp:sp modelId="{256D3238-2CD8-4F52-9611-92B452AA0421}">
      <dsp:nvSpPr>
        <dsp:cNvPr id="0" name=""/>
        <dsp:cNvSpPr/>
      </dsp:nvSpPr>
      <dsp:spPr>
        <a:xfrm>
          <a:off x="94710" y="4790856"/>
          <a:ext cx="939713" cy="93971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29FC3C-8D9A-443C-9D50-2D81C56D3053}" type="datetimeFigureOut">
              <a:rPr lang="th-TH" smtClean="0"/>
              <a:t>06/12/59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6D020F-ABD6-4EC2-AE76-874751205FB2}" type="slidenum">
              <a:rPr lang="th-TH" smtClean="0"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CFFF55-92C7-47EE-9481-C873A09F0F61}" type="datetimeFigureOut">
              <a:rPr lang="th-TH" smtClean="0"/>
              <a:pPr/>
              <a:t>06/12/59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9F415C-5A29-4EAF-B1A2-122FCD9E8EE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799111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th-TH" smtClean="0"/>
              <a:t>ดร. วิสิทธิ์ ล้อธรรมจักร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en-US" smtClean="0"/>
              <a:t>11/17/2014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9FDAF-50F1-4460-9C44-D7F6F88302A5}" type="slidenum">
              <a:rPr lang="th-TH" smtClean="0"/>
              <a:pPr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9144213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33327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6661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8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3290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427665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5184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13782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5549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89660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52241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229803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3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3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0948643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C491C-9879-470C-80A6-3923D316CD63}" type="datetimeFigureOut">
              <a:rPr lang="en-US" smtClean="0"/>
              <a:pPr/>
              <a:t>12/6/2016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8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537C37-0E75-4815-823D-B281CC02BE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3945396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5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0894"/>
          <a:stretch/>
        </p:blipFill>
        <p:spPr>
          <a:xfrm>
            <a:off x="-29671" y="0"/>
            <a:ext cx="9173671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375350"/>
            <a:ext cx="9144000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b="1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การพัฒนาศักยภาพแรงงาน</a:t>
            </a:r>
          </a:p>
          <a:p>
            <a:pPr algn="ctr"/>
            <a:r>
              <a:rPr lang="th-TH" sz="4400" b="1" dirty="0" smtClean="0">
                <a:solidFill>
                  <a:srgbClr val="00B0F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รองรับ</a:t>
            </a:r>
            <a:r>
              <a:rPr lang="th-TH" sz="44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ctr"/>
            <a:r>
              <a:rPr lang="en-US" sz="8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Thailand 4.0</a:t>
            </a:r>
            <a:endParaRPr lang="th-TH" sz="80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07114" y="6324600"/>
            <a:ext cx="2436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ดร.วิสิทธิ์  ล้อธรรมจักร</a:t>
            </a:r>
            <a:endParaRPr lang="th-TH" sz="2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35" y="6211669"/>
            <a:ext cx="22300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600" dirty="0" smtClean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7 ธันวาคม 2559</a:t>
            </a:r>
            <a:endParaRPr lang="th-TH" sz="3600" dirty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29671" y="4793159"/>
            <a:ext cx="91736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 smtClean="0">
                <a:solidFill>
                  <a:srgbClr val="00B0F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กระทรวงแรงงาน</a:t>
            </a:r>
            <a:endParaRPr lang="th-TH" sz="4400" b="1" dirty="0">
              <a:solidFill>
                <a:srgbClr val="00B0F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6454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467600" y="5105400"/>
            <a:ext cx="1295400" cy="457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grpSp>
        <p:nvGrpSpPr>
          <p:cNvPr id="4" name="Group 3"/>
          <p:cNvGrpSpPr/>
          <p:nvPr/>
        </p:nvGrpSpPr>
        <p:grpSpPr>
          <a:xfrm>
            <a:off x="20230" y="354209"/>
            <a:ext cx="9123770" cy="6427591"/>
            <a:chOff x="20230" y="354209"/>
            <a:chExt cx="9123770" cy="6427591"/>
          </a:xfrm>
        </p:grpSpPr>
        <p:pic>
          <p:nvPicPr>
            <p:cNvPr id="2051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498" t="3159" r="8179"/>
            <a:stretch/>
          </p:blipFill>
          <p:spPr bwMode="auto">
            <a:xfrm>
              <a:off x="20230" y="354209"/>
              <a:ext cx="9123770" cy="64275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ounded Rectangle 2"/>
            <p:cNvSpPr/>
            <p:nvPr/>
          </p:nvSpPr>
          <p:spPr>
            <a:xfrm>
              <a:off x="8001000" y="5791200"/>
              <a:ext cx="1143000" cy="53340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xmlns="" val="113785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2" y="7204"/>
            <a:ext cx="9143997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lvl="0"/>
            <a:r>
              <a:rPr lang="th-TH" sz="48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แรงงาน</a:t>
            </a:r>
            <a:r>
              <a:rPr lang="th-TH" sz="48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ไทยและแนวทางการ</a:t>
            </a:r>
            <a:r>
              <a:rPr lang="th-TH" sz="48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</a:t>
            </a:r>
            <a:endParaRPr lang="th-TH" sz="48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" y="838200"/>
            <a:ext cx="914399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h-TH" sz="4400" b="1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ทักษะที่แรงงานได้ขาดแคลน</a:t>
            </a:r>
            <a:endParaRPr lang="th-TH" sz="4400" b="1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3" y="1416624"/>
            <a:ext cx="91439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h-TH" sz="3200" b="1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(ความคิดเห็นของนักลงทุนต่างชาติในไทย)</a:t>
            </a:r>
            <a:endParaRPr lang="th-TH" sz="3200" b="1" dirty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10"/>
          <p:cNvSpPr txBox="1"/>
          <p:nvPr/>
        </p:nvSpPr>
        <p:spPr>
          <a:xfrm>
            <a:off x="3" y="5663514"/>
            <a:ext cx="91439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ทักษะที่เกี่ยวข้องกับ </a:t>
            </a:r>
            <a:r>
              <a:rPr lang="en-US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STEM </a:t>
            </a:r>
            <a:r>
              <a:rPr lang="th-TH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ยังเป็นทักษะที่แรงงานไทยขาดแคลนเป็นอันดับต้นๆ เช่น </a:t>
            </a:r>
            <a:r>
              <a:rPr lang="en-US" sz="32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IT, Numerical, Innovation</a:t>
            </a:r>
            <a:endParaRPr lang="th-TH" sz="3200" b="1" dirty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4" name="กลุ่ม 3"/>
          <p:cNvGrpSpPr/>
          <p:nvPr/>
        </p:nvGrpSpPr>
        <p:grpSpPr>
          <a:xfrm>
            <a:off x="516894" y="1955231"/>
            <a:ext cx="8110212" cy="3708285"/>
            <a:chOff x="516894" y="1955229"/>
            <a:chExt cx="8110212" cy="3708285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3108" t="29736" r="12931" b="10144"/>
            <a:stretch/>
          </p:blipFill>
          <p:spPr bwMode="auto">
            <a:xfrm>
              <a:off x="516894" y="1955229"/>
              <a:ext cx="8110212" cy="37082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สี่เหลี่ยมผืนผ้า 1"/>
            <p:cNvSpPr/>
            <p:nvPr/>
          </p:nvSpPr>
          <p:spPr>
            <a:xfrm>
              <a:off x="6004290" y="2824257"/>
              <a:ext cx="2379059" cy="12094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xmlns="" val="216114812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43" t="3357" r="9013" b="12229"/>
          <a:stretch/>
        </p:blipFill>
        <p:spPr bwMode="auto">
          <a:xfrm>
            <a:off x="-18894" y="914400"/>
            <a:ext cx="9182207" cy="518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284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57174"/>
            <a:ext cx="9144000" cy="660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49398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19" y="0"/>
            <a:ext cx="9144000" cy="6858000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01" r="12637"/>
          <a:stretch/>
        </p:blipFill>
        <p:spPr bwMode="auto">
          <a:xfrm>
            <a:off x="-1" y="0"/>
            <a:ext cx="9140482" cy="68738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7564436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19" y="0"/>
            <a:ext cx="9144000" cy="6858000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-3518" y="0"/>
            <a:ext cx="9147518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4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ความสามารถด้านการแข่งขันของประเทศ (142 ประเทศ)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8068" y="947634"/>
            <a:ext cx="8802638" cy="5910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23856" y="947635"/>
            <a:ext cx="8835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2014</a:t>
            </a:r>
            <a:endParaRPr lang="th-TH" sz="36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358595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19" y="0"/>
            <a:ext cx="9144000" cy="6858000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200024" y="178193"/>
            <a:ext cx="894397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4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ความสามารถด้านการแข่งขันของ</a:t>
            </a:r>
            <a:r>
              <a:rPr lang="th-TH" sz="44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ประเทศ</a:t>
            </a:r>
            <a:endParaRPr lang="th-TH" sz="44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0" y="291267"/>
            <a:ext cx="200025" cy="5810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Rectangle 1"/>
          <p:cNvSpPr/>
          <p:nvPr/>
        </p:nvSpPr>
        <p:spPr>
          <a:xfrm>
            <a:off x="-3518" y="864637"/>
            <a:ext cx="4444889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สิงคโปร์อันดับ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 </a:t>
            </a:r>
            <a:r>
              <a:rPr lang="en-US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7</a:t>
            </a:r>
          </a:p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ฮ่องกงอันดับที่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10</a:t>
            </a:r>
          </a:p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เกาหลีใต้อันดับที่ </a:t>
            </a:r>
            <a:r>
              <a:rPr lang="en-US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16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ญี่ปุ่นอันดับที่ </a:t>
            </a:r>
            <a:r>
              <a:rPr lang="en-US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21</a:t>
            </a:r>
            <a:endParaRPr lang="th-TH" sz="36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262" t="24785" r="2460" b="30388"/>
          <a:stretch/>
        </p:blipFill>
        <p:spPr bwMode="auto">
          <a:xfrm>
            <a:off x="5415" y="3160978"/>
            <a:ext cx="9144000" cy="3279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6412100"/>
            <a:ext cx="69172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: The Global Innovation Index 2014, The Human Factor in Innovation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229511" y="820521"/>
            <a:ext cx="491990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จีน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อันดับที่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29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มาเลเซีย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อันดับที่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33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ซาอุดิอาระเบีย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อันดับที่ </a:t>
            </a:r>
            <a:r>
              <a:rPr lang="en-US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38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1071563" indent="-534988">
              <a:buFont typeface="Wingdings" panose="05000000000000000000" pitchFamily="2" charset="2"/>
              <a:buChar char="Ø"/>
            </a:pPr>
            <a:r>
              <a:rPr lang="th-TH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ไทย</a:t>
            </a:r>
            <a:r>
              <a:rPr lang="th-TH" sz="3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อันดับที่ </a:t>
            </a:r>
            <a:r>
              <a:rPr lang="en-US" sz="36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48</a:t>
            </a:r>
            <a:endParaRPr lang="th-TH" sz="36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088556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19" y="0"/>
            <a:ext cx="9144000" cy="6858000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200024" y="178193"/>
            <a:ext cx="894397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4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ความสามารถด้านการแข่งขันของ</a:t>
            </a:r>
            <a:r>
              <a:rPr lang="th-TH" sz="4400" b="1" dirty="0" smtClean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ประเทศ</a:t>
            </a:r>
            <a:endParaRPr lang="th-TH" sz="4400" b="1" dirty="0">
              <a:ln w="0"/>
              <a:solidFill>
                <a:schemeClr val="accent1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0" y="291267"/>
            <a:ext cx="200025" cy="5810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Cloud Callout 5"/>
          <p:cNvSpPr/>
          <p:nvPr/>
        </p:nvSpPr>
        <p:spPr>
          <a:xfrm>
            <a:off x="2822028" y="947634"/>
            <a:ext cx="6085489" cy="5327042"/>
          </a:xfrm>
          <a:prstGeom prst="cloudCallout">
            <a:avLst>
              <a:gd name="adj1" fmla="val -47066"/>
              <a:gd name="adj2" fmla="val -3712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40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เพิ่มขีดความสามารถในการแข่งขันของ</a:t>
            </a:r>
            <a:r>
              <a:rPr lang="th-TH" sz="4000" b="1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ประเทศ</a:t>
            </a: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th-TH" sz="4000" b="1" dirty="0">
                <a:solidFill>
                  <a:srgbClr val="FFC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การคิดค้น</a:t>
            </a:r>
            <a:r>
              <a:rPr lang="th-TH" sz="4000" b="1" dirty="0" smtClean="0">
                <a:solidFill>
                  <a:srgbClr val="FFC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นวัตกรรม</a:t>
            </a:r>
            <a:endParaRPr lang="en-US" sz="4000" b="1" dirty="0" smtClean="0">
              <a:solidFill>
                <a:srgbClr val="FFC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th-TH" sz="4000" b="1" dirty="0">
                <a:solidFill>
                  <a:srgbClr val="FFFF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การปฏิรูปองค์กรให้สอดรับกับการเพิ่มผลิตภาพ</a:t>
            </a:r>
            <a:endParaRPr lang="en-US" sz="4000" b="1" dirty="0" smtClean="0">
              <a:solidFill>
                <a:srgbClr val="FFFF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0" name="Picture 2" descr="http://www.settrade.com/brokerpage/IPO/webboardUpload/pic/tp340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214795"/>
            <a:ext cx="2880000" cy="205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-3519" y="6399412"/>
            <a:ext cx="9144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ที่มา</a:t>
            </a:r>
            <a:r>
              <a:rPr lang="en-US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:</a:t>
            </a:r>
            <a:r>
              <a:rPr lang="th-TH" sz="2400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 การ</a:t>
            </a:r>
            <a:r>
              <a:rPr lang="th-TH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บรรยายเรื่อง </a:t>
            </a:r>
            <a:r>
              <a:rPr lang="en-US" sz="2400" dirty="0">
                <a:latin typeface="TH SarabunPSK" panose="020B0500040200020003" pitchFamily="34" charset="-34"/>
                <a:cs typeface="TH SarabunPSK" panose="020B0500040200020003" pitchFamily="34" charset="-34"/>
              </a:rPr>
              <a:t>Thailand’s Competitiveness: Creating the Foundations for Higher Productivity</a:t>
            </a:r>
            <a:endParaRPr lang="th-TH" sz="2400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9545" y="3293491"/>
            <a:ext cx="26805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Michael </a:t>
            </a:r>
            <a:r>
              <a:rPr lang="en-US" sz="3600" b="1" dirty="0" smtClean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E. </a:t>
            </a:r>
            <a:r>
              <a:rPr lang="en-US" sz="3600" b="1" dirty="0">
                <a:solidFill>
                  <a:srgbClr val="0070C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Porter</a:t>
            </a:r>
            <a:endParaRPr lang="th-TH" sz="3600" b="1" dirty="0">
              <a:solidFill>
                <a:srgbClr val="0070C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8738223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รูปภาพ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519" y="0"/>
            <a:ext cx="9144000" cy="6858000"/>
          </a:xfrm>
          <a:prstGeom prst="rect">
            <a:avLst/>
          </a:prstGeom>
        </p:spPr>
      </p:pic>
      <p:sp>
        <p:nvSpPr>
          <p:cNvPr id="5" name="กล่องข้อความ 4"/>
          <p:cNvSpPr txBox="1"/>
          <p:nvPr/>
        </p:nvSpPr>
        <p:spPr>
          <a:xfrm>
            <a:off x="200024" y="178193"/>
            <a:ext cx="894397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4400" b="1" dirty="0">
                <a:ln w="0"/>
                <a:solidFill>
                  <a:schemeClr val="accent1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สภาพแรงงานไทย</a:t>
            </a: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0" y="291267"/>
            <a:ext cx="200025" cy="58102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" name="Rectangle 1"/>
          <p:cNvSpPr/>
          <p:nvPr/>
        </p:nvSpPr>
        <p:spPr>
          <a:xfrm>
            <a:off x="100011" y="1138913"/>
            <a:ext cx="9040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600" b="1" dirty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เด็กไทยที่ออกจากระบบการศึกษาเข้าสู่ภาคแรงงาน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95" t="10344" r="7790" b="5875"/>
          <a:stretch/>
        </p:blipFill>
        <p:spPr bwMode="auto">
          <a:xfrm>
            <a:off x="15742" y="1899401"/>
            <a:ext cx="9107553" cy="4958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1640173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-15240" y="76200"/>
            <a:ext cx="9159240" cy="6482484"/>
            <a:chOff x="-15240" y="367896"/>
            <a:chExt cx="9159240" cy="6482484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2221" t="16028" r="27580" b="8227"/>
            <a:stretch/>
          </p:blipFill>
          <p:spPr bwMode="auto">
            <a:xfrm>
              <a:off x="-15240" y="367896"/>
              <a:ext cx="9159240" cy="64824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ounded Rectangle 1"/>
            <p:cNvSpPr/>
            <p:nvPr/>
          </p:nvSpPr>
          <p:spPr>
            <a:xfrm>
              <a:off x="5715000" y="3631998"/>
              <a:ext cx="3276600" cy="1549602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22860" y="5867400"/>
              <a:ext cx="4701540" cy="8382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ctangle 4"/>
          <p:cNvSpPr/>
          <p:nvPr/>
        </p:nvSpPr>
        <p:spPr>
          <a:xfrm>
            <a:off x="-15240" y="6488668"/>
            <a:ext cx="9159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อ้างอิง</a:t>
            </a:r>
            <a:r>
              <a:rPr lang="en-US" dirty="0" smtClean="0"/>
              <a:t>: </a:t>
            </a:r>
            <a:r>
              <a:rPr lang="th-TH" dirty="0" smtClean="0"/>
              <a:t> </a:t>
            </a:r>
            <a:r>
              <a:rPr lang="th-TH" dirty="0"/>
              <a:t>ดร.ปรเมธี  วิมลศิริ เลขาธิการคณะกรรมการพัฒนาการเศรษฐกิจและสังคมแห่งชาติ </a:t>
            </a:r>
          </a:p>
        </p:txBody>
      </p:sp>
    </p:spTree>
    <p:extLst>
      <p:ext uri="{BB962C8B-B14F-4D97-AF65-F5344CB8AC3E}">
        <p14:creationId xmlns:p14="http://schemas.microsoft.com/office/powerpoint/2010/main" xmlns="" val="320097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6200" y="0"/>
            <a:ext cx="9067800" cy="6513490"/>
            <a:chOff x="76200" y="215788"/>
            <a:chExt cx="9067800" cy="6513490"/>
          </a:xfrm>
        </p:grpSpPr>
        <p:pic>
          <p:nvPicPr>
            <p:cNvPr id="5122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2026" t="14749" r="27636" b="8202"/>
            <a:stretch/>
          </p:blipFill>
          <p:spPr bwMode="auto">
            <a:xfrm>
              <a:off x="76200" y="215788"/>
              <a:ext cx="9067800" cy="65134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ounded Rectangle 8"/>
            <p:cNvSpPr/>
            <p:nvPr/>
          </p:nvSpPr>
          <p:spPr>
            <a:xfrm>
              <a:off x="76200" y="3644788"/>
              <a:ext cx="2362200" cy="29718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ctangle 4"/>
          <p:cNvSpPr/>
          <p:nvPr/>
        </p:nvSpPr>
        <p:spPr>
          <a:xfrm>
            <a:off x="-15240" y="6488668"/>
            <a:ext cx="9159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อ้างอิง</a:t>
            </a:r>
            <a:r>
              <a:rPr lang="en-US" dirty="0" smtClean="0"/>
              <a:t>: </a:t>
            </a:r>
            <a:r>
              <a:rPr lang="th-TH" dirty="0" smtClean="0"/>
              <a:t> </a:t>
            </a:r>
            <a:r>
              <a:rPr lang="th-TH" dirty="0"/>
              <a:t>ดร.ปรเมธี  วิมลศิริ เลขาธิการคณะกรรมการพัฒนาการเศรษฐกิจและสังคมแห่งชาติ </a:t>
            </a:r>
          </a:p>
        </p:txBody>
      </p:sp>
    </p:spTree>
    <p:extLst>
      <p:ext uri="{BB962C8B-B14F-4D97-AF65-F5344CB8AC3E}">
        <p14:creationId xmlns:p14="http://schemas.microsoft.com/office/powerpoint/2010/main" xmlns="" val="320097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06680" y="-76200"/>
            <a:ext cx="8884920" cy="6394612"/>
            <a:chOff x="106680" y="234788"/>
            <a:chExt cx="8884920" cy="6394612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2836" t="14673" r="27464" b="8940"/>
            <a:stretch/>
          </p:blipFill>
          <p:spPr bwMode="auto">
            <a:xfrm>
              <a:off x="106680" y="234788"/>
              <a:ext cx="8884920" cy="63946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Rounded Rectangle 8"/>
            <p:cNvSpPr/>
            <p:nvPr/>
          </p:nvSpPr>
          <p:spPr>
            <a:xfrm>
              <a:off x="2743200" y="1600200"/>
              <a:ext cx="3200400" cy="19812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" name="Rounded Rectangle 3"/>
            <p:cNvSpPr/>
            <p:nvPr/>
          </p:nvSpPr>
          <p:spPr>
            <a:xfrm>
              <a:off x="106680" y="1438082"/>
              <a:ext cx="2484120" cy="19812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" name="Rectangle 5"/>
          <p:cNvSpPr/>
          <p:nvPr/>
        </p:nvSpPr>
        <p:spPr>
          <a:xfrm>
            <a:off x="-15240" y="6488668"/>
            <a:ext cx="9159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อ้างอิง</a:t>
            </a:r>
            <a:r>
              <a:rPr lang="en-US" dirty="0" smtClean="0"/>
              <a:t>: </a:t>
            </a:r>
            <a:r>
              <a:rPr lang="th-TH" dirty="0" smtClean="0"/>
              <a:t> </a:t>
            </a:r>
            <a:r>
              <a:rPr lang="th-TH" dirty="0"/>
              <a:t>ดร.ปรเมธี  วิมลศิริ เลขาธิการคณะกรรมการพัฒนาการเศรษฐกิจและสังคมแห่งชาติ </a:t>
            </a:r>
          </a:p>
        </p:txBody>
      </p:sp>
    </p:spTree>
    <p:extLst>
      <p:ext uri="{BB962C8B-B14F-4D97-AF65-F5344CB8AC3E}">
        <p14:creationId xmlns:p14="http://schemas.microsoft.com/office/powerpoint/2010/main" xmlns="" val="269779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-76200"/>
            <a:ext cx="9141160" cy="6629400"/>
            <a:chOff x="0" y="76200"/>
            <a:chExt cx="9141160" cy="6629400"/>
          </a:xfrm>
        </p:grpSpPr>
        <p:pic>
          <p:nvPicPr>
            <p:cNvPr id="8194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801" t="15146" r="27036" b="5997"/>
            <a:stretch/>
          </p:blipFill>
          <p:spPr bwMode="auto">
            <a:xfrm>
              <a:off x="0" y="76200"/>
              <a:ext cx="9141160" cy="6629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ounded Rectangle 1"/>
            <p:cNvSpPr/>
            <p:nvPr/>
          </p:nvSpPr>
          <p:spPr>
            <a:xfrm>
              <a:off x="3505200" y="2590800"/>
              <a:ext cx="1905000" cy="39624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Rectangle 4"/>
          <p:cNvSpPr/>
          <p:nvPr/>
        </p:nvSpPr>
        <p:spPr>
          <a:xfrm>
            <a:off x="-15240" y="6488668"/>
            <a:ext cx="9159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อ้างอิง</a:t>
            </a:r>
            <a:r>
              <a:rPr lang="en-US" dirty="0" smtClean="0"/>
              <a:t>: </a:t>
            </a:r>
            <a:r>
              <a:rPr lang="th-TH" dirty="0" smtClean="0"/>
              <a:t> </a:t>
            </a:r>
            <a:r>
              <a:rPr lang="th-TH" dirty="0"/>
              <a:t>ดร.ปรเมธี  วิมลศิริ เลขาธิการคณะกรรมการพัฒนาการเศรษฐกิจและสังคมแห่งชาติ </a:t>
            </a:r>
          </a:p>
        </p:txBody>
      </p:sp>
    </p:spTree>
    <p:extLst>
      <p:ext uri="{BB962C8B-B14F-4D97-AF65-F5344CB8AC3E}">
        <p14:creationId xmlns:p14="http://schemas.microsoft.com/office/powerpoint/2010/main" xmlns="" val="2697797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477" t="15811" r="28054" b="8201"/>
          <a:stretch/>
        </p:blipFill>
        <p:spPr bwMode="auto">
          <a:xfrm>
            <a:off x="0" y="57153"/>
            <a:ext cx="9144000" cy="657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val 3"/>
          <p:cNvSpPr/>
          <p:nvPr/>
        </p:nvSpPr>
        <p:spPr>
          <a:xfrm>
            <a:off x="1752600" y="1828800"/>
            <a:ext cx="2057400" cy="1752600"/>
          </a:xfrm>
          <a:prstGeom prst="ellipse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1752600" y="3276600"/>
            <a:ext cx="2057400" cy="1752600"/>
          </a:xfrm>
          <a:prstGeom prst="ellipse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9751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6670" y="76200"/>
            <a:ext cx="9117330" cy="6389126"/>
            <a:chOff x="26670" y="228600"/>
            <a:chExt cx="9117330" cy="6389126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1092" t="15140" r="27243" b="8037"/>
            <a:stretch/>
          </p:blipFill>
          <p:spPr bwMode="auto">
            <a:xfrm>
              <a:off x="26670" y="228600"/>
              <a:ext cx="9117330" cy="6389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" name="Rounded Rectangle 1"/>
            <p:cNvSpPr/>
            <p:nvPr/>
          </p:nvSpPr>
          <p:spPr>
            <a:xfrm>
              <a:off x="152400" y="1981200"/>
              <a:ext cx="2438400" cy="8382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6629400" y="3962400"/>
              <a:ext cx="2286000" cy="762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ounded Rectangle 9"/>
            <p:cNvSpPr/>
            <p:nvPr/>
          </p:nvSpPr>
          <p:spPr>
            <a:xfrm>
              <a:off x="152400" y="4038600"/>
              <a:ext cx="2438400" cy="762000"/>
            </a:xfrm>
            <a:prstGeom prst="roundRect">
              <a:avLst/>
            </a:prstGeom>
            <a:noFill/>
            <a:ln w="57150">
              <a:solidFill>
                <a:srgbClr val="FF0000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" name="Rectangle 7"/>
          <p:cNvSpPr/>
          <p:nvPr/>
        </p:nvSpPr>
        <p:spPr>
          <a:xfrm>
            <a:off x="-15240" y="6488668"/>
            <a:ext cx="9159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อ้างอิง</a:t>
            </a:r>
            <a:r>
              <a:rPr lang="en-US" dirty="0" smtClean="0"/>
              <a:t>: </a:t>
            </a:r>
            <a:r>
              <a:rPr lang="th-TH" dirty="0" smtClean="0"/>
              <a:t> สำนักงานคณะกรรมการ</a:t>
            </a:r>
            <a:r>
              <a:rPr lang="th-TH" dirty="0"/>
              <a:t>พัฒนาการเศรษฐกิจและสังคมแห่งชาติ </a:t>
            </a:r>
          </a:p>
        </p:txBody>
      </p:sp>
    </p:spTree>
    <p:extLst>
      <p:ext uri="{BB962C8B-B14F-4D97-AF65-F5344CB8AC3E}">
        <p14:creationId xmlns:p14="http://schemas.microsoft.com/office/powerpoint/2010/main" xmlns="" val="382511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3898" t="7631" r="14563" b="19724"/>
          <a:stretch/>
        </p:blipFill>
        <p:spPr bwMode="auto">
          <a:xfrm>
            <a:off x="0" y="685800"/>
            <a:ext cx="9144000" cy="5223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-15240" y="6488668"/>
            <a:ext cx="91592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อ้างอิง</a:t>
            </a:r>
            <a:r>
              <a:rPr lang="en-US" dirty="0" smtClean="0"/>
              <a:t>: </a:t>
            </a:r>
            <a:r>
              <a:rPr lang="th-TH" dirty="0" smtClean="0"/>
              <a:t> สำนักงานคณะกรรมการ</a:t>
            </a:r>
            <a:r>
              <a:rPr lang="th-TH" dirty="0"/>
              <a:t>พัฒนาการเศรษฐกิจและสังคมแห่งชาติ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1371600"/>
            <a:ext cx="2438400" cy="3810000"/>
          </a:xfrm>
          <a:prstGeom prst="roundRect">
            <a:avLst/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89722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6465"/>
          <a:stretch/>
        </p:blipFill>
        <p:spPr>
          <a:xfrm>
            <a:off x="11464" y="838199"/>
            <a:ext cx="9132536" cy="572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0907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57" t="14625" r="27836" b="8774"/>
          <a:stretch/>
        </p:blipFill>
        <p:spPr bwMode="auto">
          <a:xfrm>
            <a:off x="2" y="186690"/>
            <a:ext cx="9156897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/>
          <p:cNvSpPr/>
          <p:nvPr/>
        </p:nvSpPr>
        <p:spPr>
          <a:xfrm>
            <a:off x="6705600" y="3733800"/>
            <a:ext cx="1828800" cy="990600"/>
          </a:xfrm>
          <a:prstGeom prst="round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6400800" y="5638800"/>
            <a:ext cx="2590800" cy="1066800"/>
          </a:xfrm>
          <a:prstGeom prst="roundRect">
            <a:avLst/>
          </a:prstGeom>
          <a:noFill/>
          <a:ln w="571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00976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048" t="15132" r="28290" b="9417"/>
          <a:stretch/>
        </p:blipFill>
        <p:spPr bwMode="auto">
          <a:xfrm>
            <a:off x="22861" y="228600"/>
            <a:ext cx="9104906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4967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066800"/>
            <a:ext cx="9144000" cy="453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35657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950" t="2372" r="1459" b="12672"/>
          <a:stretch/>
        </p:blipFill>
        <p:spPr bwMode="auto">
          <a:xfrm>
            <a:off x="9440" y="838200"/>
            <a:ext cx="9087253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0756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3890" b="36515"/>
          <a:stretch/>
        </p:blipFill>
        <p:spPr>
          <a:xfrm>
            <a:off x="0" y="0"/>
            <a:ext cx="9144000" cy="22946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38200"/>
            <a:ext cx="9144000" cy="6012244"/>
          </a:xfrm>
          <a:prstGeom prst="rect">
            <a:avLst/>
          </a:prstGeom>
        </p:spPr>
      </p:pic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xmlns="" val="4096568502"/>
              </p:ext>
            </p:extLst>
          </p:nvPr>
        </p:nvGraphicFramePr>
        <p:xfrm>
          <a:off x="0" y="838200"/>
          <a:ext cx="5867400" cy="60122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Left Arrow 4"/>
          <p:cNvSpPr/>
          <p:nvPr/>
        </p:nvSpPr>
        <p:spPr>
          <a:xfrm>
            <a:off x="4114800" y="796504"/>
            <a:ext cx="4953000" cy="1062487"/>
          </a:xfrm>
          <a:prstGeom prst="leftArrow">
            <a:avLst/>
          </a:prstGeom>
          <a:solidFill>
            <a:srgbClr val="FFFFFF">
              <a:alpha val="69804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พัฒนากำลังแรงงานโครงข่ายสื่อสาร </a:t>
            </a:r>
            <a:endParaRPr lang="th-TH" sz="2400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Left Arrow Callout 8"/>
          <p:cNvSpPr/>
          <p:nvPr/>
        </p:nvSpPr>
        <p:spPr>
          <a:xfrm>
            <a:off x="3962400" y="1905000"/>
            <a:ext cx="3657600" cy="17526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87666"/>
            </a:avLst>
          </a:prstGeom>
          <a:solidFill>
            <a:srgbClr val="FFFFFF">
              <a:alpha val="69804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Industry 4.0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 smtClean="0">
                <a:solidFill>
                  <a:sysClr val="windowText" lastClr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Smart farm/Digital farmer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Digital startup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Digital market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Digital Company Transform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Left Arrow Callout 10"/>
          <p:cNvSpPr/>
          <p:nvPr/>
        </p:nvSpPr>
        <p:spPr>
          <a:xfrm>
            <a:off x="3962400" y="3810000"/>
            <a:ext cx="3505200" cy="7620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94829"/>
            </a:avLst>
          </a:prstGeom>
          <a:solidFill>
            <a:srgbClr val="FFFFFF">
              <a:alpha val="69804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พัฒนาหลักสูตร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MOOCs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นวัตกรรมดิจิทัลสำหรับคนพิการ</a:t>
            </a:r>
            <a:endParaRPr lang="th-TH" sz="2400" b="1" dirty="0" smtClean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Left Arrow 11"/>
          <p:cNvSpPr/>
          <p:nvPr/>
        </p:nvSpPr>
        <p:spPr>
          <a:xfrm>
            <a:off x="5257800" y="4648200"/>
            <a:ext cx="1905000" cy="914400"/>
          </a:xfrm>
          <a:prstGeom prst="leftArrow">
            <a:avLst/>
          </a:prstGeom>
          <a:solidFill>
            <a:srgbClr val="FFFFFF">
              <a:alpha val="69804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Digital RMUTT</a:t>
            </a:r>
            <a:endParaRPr lang="th-TH" sz="2400" b="1" dirty="0">
              <a:solidFill>
                <a:srgbClr val="C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Left Arrow Callout 12"/>
          <p:cNvSpPr/>
          <p:nvPr/>
        </p:nvSpPr>
        <p:spPr>
          <a:xfrm>
            <a:off x="5562600" y="5943600"/>
            <a:ext cx="3200400" cy="609600"/>
          </a:xfrm>
          <a:prstGeom prst="leftArrowCallout">
            <a:avLst>
              <a:gd name="adj1" fmla="val 25000"/>
              <a:gd name="adj2" fmla="val 25000"/>
              <a:gd name="adj3" fmla="val 25000"/>
              <a:gd name="adj4" fmla="val 91535"/>
            </a:avLst>
          </a:prstGeom>
          <a:solidFill>
            <a:srgbClr val="FFFFFF">
              <a:alpha val="69804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พัฒนาทักษะ </a:t>
            </a:r>
            <a:r>
              <a:rPr lang="en-US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ICT </a:t>
            </a:r>
            <a:r>
              <a:rPr lang="th-TH" sz="2400" b="1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ของพลเมือง</a:t>
            </a:r>
          </a:p>
        </p:txBody>
      </p:sp>
    </p:spTree>
    <p:extLst>
      <p:ext uri="{BB962C8B-B14F-4D97-AF65-F5344CB8AC3E}">
        <p14:creationId xmlns:p14="http://schemas.microsoft.com/office/powerpoint/2010/main" xmlns="" val="167162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601" r="12637"/>
          <a:stretch/>
        </p:blipFill>
        <p:spPr bwMode="auto">
          <a:xfrm>
            <a:off x="-7883" y="-1"/>
            <a:ext cx="9151883" cy="68824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89157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438400" y="3657600"/>
            <a:ext cx="5257800" cy="1905000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4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อาชีพต่างๆ</a:t>
            </a:r>
            <a:endParaRPr lang="th-TH" sz="48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48000" y="2667000"/>
            <a:ext cx="838200" cy="18288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Automation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943600" y="2667000"/>
            <a:ext cx="838200" cy="18288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ICT</a:t>
            </a:r>
            <a:endParaRPr lang="th-TH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05000" y="1600200"/>
            <a:ext cx="6096000" cy="10668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Industry 4.0</a:t>
            </a:r>
            <a:endParaRPr lang="th-TH" sz="44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776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3321" y="218152"/>
            <a:ext cx="2464137" cy="584775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Smart Electronics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0586" y="1143008"/>
            <a:ext cx="1725152" cy="58477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Industry 4.0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14401" y="2006896"/>
            <a:ext cx="1741182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Automation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05118" y="2006896"/>
            <a:ext cx="1298753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Robotics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5802" y="1988825"/>
            <a:ext cx="2534668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Internet of Things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36728" y="1981205"/>
            <a:ext cx="750526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RFID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30586" y="2971808"/>
            <a:ext cx="1705916" cy="58477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Smart Farm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9171" y="3962409"/>
            <a:ext cx="1919116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Plant Factory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33982" y="3962408"/>
            <a:ext cx="2332691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Farm innovation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09011" y="5838892"/>
            <a:ext cx="792205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สูงวัย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733801" y="5814066"/>
            <a:ext cx="1162498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ยานยนต์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0587" y="4953008"/>
            <a:ext cx="704040" cy="584775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อื่นๆ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257800" y="5823533"/>
            <a:ext cx="1422184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อากาศยาน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4404" y="5814067"/>
            <a:ext cx="1157689" cy="5847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th-TH" sz="32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คนพิการ</a:t>
            </a:r>
            <a:endParaRPr lang="en-US" sz="32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228600" y="814357"/>
            <a:ext cx="0" cy="444246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231003" y="5233965"/>
            <a:ext cx="301986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237216" y="3264195"/>
            <a:ext cx="301986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228600" y="1435395"/>
            <a:ext cx="301986" cy="1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05900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4" y="0"/>
            <a:ext cx="9143999" cy="6847566"/>
          </a:xfrm>
          <a:prstGeom prst="rect">
            <a:avLst/>
          </a:prstGeom>
          <a:gradFill flip="none" rotWithShape="1">
            <a:gsLst>
              <a:gs pos="0">
                <a:schemeClr val="accent5">
                  <a:tint val="50000"/>
                  <a:satMod val="300000"/>
                  <a:alpha val="0"/>
                  <a:lumMod val="0"/>
                  <a:lumOff val="100000"/>
                </a:schemeClr>
              </a:gs>
              <a:gs pos="100000">
                <a:schemeClr val="accent5">
                  <a:tint val="37000"/>
                  <a:satMod val="300000"/>
                </a:schemeClr>
              </a:gs>
              <a:gs pos="0">
                <a:schemeClr val="accent5">
                  <a:tint val="15000"/>
                  <a:satMod val="350000"/>
                  <a:alpha val="57000"/>
                </a:schemeClr>
              </a:gs>
            </a:gsLst>
            <a:path path="shape">
              <a:fillToRect l="50000" t="50000" r="50000" b="50000"/>
            </a:path>
            <a:tileRect/>
          </a:gradFill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0" hangingPunct="0">
              <a:defRPr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Niramit AS" pitchFamily="2" charset="-34"/>
              <a:cs typeface="TH Niramit AS" pitchFamily="2" charset="-34"/>
            </a:endParaRPr>
          </a:p>
        </p:txBody>
      </p:sp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154" b="6262"/>
          <a:stretch>
            <a:fillRect/>
          </a:stretch>
        </p:blipFill>
        <p:spPr bwMode="auto">
          <a:xfrm>
            <a:off x="4644012" y="2974854"/>
            <a:ext cx="4315975" cy="3539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CCCC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FF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333333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1623" y="692696"/>
            <a:ext cx="5185658" cy="36714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47668" y="4575601"/>
            <a:ext cx="1575013" cy="223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786655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355</Words>
  <Application>Microsoft Office PowerPoint</Application>
  <PresentationFormat>นำเสนอทางหน้าจอ (4:3)</PresentationFormat>
  <Paragraphs>74</Paragraphs>
  <Slides>27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27</vt:i4>
      </vt:variant>
    </vt:vector>
  </HeadingPairs>
  <TitlesOfParts>
    <vt:vector size="28" baseType="lpstr">
      <vt:lpstr>Office Theme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ภาพนิ่ง 13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  <vt:lpstr>ภาพนิ่ง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Wisit</dc:creator>
  <cp:lastModifiedBy>Mr.Robin ThaiSakon</cp:lastModifiedBy>
  <cp:revision>23</cp:revision>
  <dcterms:created xsi:type="dcterms:W3CDTF">2016-11-20T23:28:17Z</dcterms:created>
  <dcterms:modified xsi:type="dcterms:W3CDTF">2016-12-06T11:32:41Z</dcterms:modified>
</cp:coreProperties>
</file>