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notesMasterIdLst>
    <p:notesMasterId r:id="rId35"/>
  </p:notesMasterIdLst>
  <p:sldIdLst>
    <p:sldId id="258" r:id="rId2"/>
    <p:sldId id="259" r:id="rId3"/>
    <p:sldId id="274" r:id="rId4"/>
    <p:sldId id="272" r:id="rId5"/>
    <p:sldId id="275" r:id="rId6"/>
    <p:sldId id="276" r:id="rId7"/>
    <p:sldId id="277" r:id="rId8"/>
    <p:sldId id="320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310" r:id="rId25"/>
    <p:sldId id="305" r:id="rId26"/>
    <p:sldId id="306" r:id="rId27"/>
    <p:sldId id="307" r:id="rId28"/>
    <p:sldId id="308" r:id="rId29"/>
    <p:sldId id="309" r:id="rId30"/>
    <p:sldId id="311" r:id="rId31"/>
    <p:sldId id="313" r:id="rId32"/>
    <p:sldId id="314" r:id="rId33"/>
    <p:sldId id="315" r:id="rId3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B1136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0EAB1-EF74-4655-B78A-4E66A19498EC}" type="datetimeFigureOut">
              <a:rPr lang="th-TH" smtClean="0"/>
              <a:pPr/>
              <a:t>29/02/59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A8180-6AA4-406D-BB62-9E91C8D0AAB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185104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A8180-6AA4-406D-BB62-9E91C8D0AAB7}" type="slidenum">
              <a:rPr lang="th-TH" smtClean="0"/>
              <a:pPr/>
              <a:t>24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43" name="Picture 31" descr="SW이미지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0" y="2349500"/>
            <a:ext cx="9144000" cy="2663825"/>
          </a:xfrm>
          <a:prstGeom prst="rect">
            <a:avLst/>
          </a:prstGeom>
          <a:noFill/>
        </p:spPr>
      </p:pic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28575" y="4652963"/>
            <a:ext cx="9115425" cy="2205037"/>
            <a:chOff x="0" y="2640"/>
            <a:chExt cx="5760" cy="1680"/>
          </a:xfrm>
        </p:grpSpPr>
        <p:sp>
          <p:nvSpPr>
            <p:cNvPr id="13345" name="Rectangle 33"/>
            <p:cNvSpPr>
              <a:spLocks noChangeArrowheads="1"/>
            </p:cNvSpPr>
            <p:nvPr userDrawn="1"/>
          </p:nvSpPr>
          <p:spPr bwMode="ltGray">
            <a:xfrm>
              <a:off x="0" y="2640"/>
              <a:ext cx="5760" cy="16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46" name="Rectangle 34"/>
            <p:cNvSpPr>
              <a:spLocks noChangeArrowheads="1"/>
            </p:cNvSpPr>
            <p:nvPr userDrawn="1"/>
          </p:nvSpPr>
          <p:spPr bwMode="ltGray">
            <a:xfrm>
              <a:off x="0" y="2640"/>
              <a:ext cx="5760" cy="9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13347" name="Rectangle 35"/>
          <p:cNvSpPr>
            <a:spLocks noChangeArrowheads="1"/>
          </p:cNvSpPr>
          <p:nvPr/>
        </p:nvSpPr>
        <p:spPr bwMode="ltGray">
          <a:xfrm>
            <a:off x="0" y="0"/>
            <a:ext cx="9144000" cy="22860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0" y="4289425"/>
            <a:ext cx="9097963" cy="676275"/>
            <a:chOff x="0" y="2702"/>
            <a:chExt cx="5731" cy="426"/>
          </a:xfrm>
        </p:grpSpPr>
        <p:sp>
          <p:nvSpPr>
            <p:cNvPr id="13349" name="Freeform 37"/>
            <p:cNvSpPr>
              <a:spLocks/>
            </p:cNvSpPr>
            <p:nvPr/>
          </p:nvSpPr>
          <p:spPr bwMode="ltGray">
            <a:xfrm flipV="1">
              <a:off x="0" y="2702"/>
              <a:ext cx="5731" cy="3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79"/>
                </a:cxn>
                <a:cxn ang="0">
                  <a:pos x="1824" y="739"/>
                </a:cxn>
                <a:cxn ang="0">
                  <a:pos x="3946" y="695"/>
                </a:cxn>
                <a:cxn ang="0">
                  <a:pos x="5731" y="297"/>
                </a:cxn>
                <a:cxn ang="0">
                  <a:pos x="5722" y="153"/>
                </a:cxn>
                <a:cxn ang="0">
                  <a:pos x="0" y="0"/>
                </a:cxn>
              </a:cxnLst>
              <a:rect l="0" t="0" r="r" b="b"/>
              <a:pathLst>
                <a:path w="5731" h="808">
                  <a:moveTo>
                    <a:pt x="0" y="0"/>
                  </a:moveTo>
                  <a:lnTo>
                    <a:pt x="19" y="279"/>
                  </a:lnTo>
                  <a:cubicBezTo>
                    <a:pt x="321" y="399"/>
                    <a:pt x="1170" y="671"/>
                    <a:pt x="1824" y="739"/>
                  </a:cubicBezTo>
                  <a:cubicBezTo>
                    <a:pt x="2478" y="808"/>
                    <a:pt x="3295" y="769"/>
                    <a:pt x="3946" y="695"/>
                  </a:cubicBezTo>
                  <a:cubicBezTo>
                    <a:pt x="4597" y="621"/>
                    <a:pt x="5435" y="387"/>
                    <a:pt x="5731" y="297"/>
                  </a:cubicBezTo>
                  <a:lnTo>
                    <a:pt x="5722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0" name="Freeform 38"/>
            <p:cNvSpPr>
              <a:spLocks/>
            </p:cNvSpPr>
            <p:nvPr/>
          </p:nvSpPr>
          <p:spPr bwMode="ltGray">
            <a:xfrm flipV="1">
              <a:off x="0" y="2749"/>
              <a:ext cx="5731" cy="379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15"/>
                </a:cxn>
                <a:cxn ang="0">
                  <a:pos x="1795" y="771"/>
                </a:cxn>
                <a:cxn ang="0">
                  <a:pos x="3821" y="742"/>
                </a:cxn>
                <a:cxn ang="0">
                  <a:pos x="5731" y="320"/>
                </a:cxn>
                <a:cxn ang="0">
                  <a:pos x="5693" y="0"/>
                </a:cxn>
                <a:cxn ang="0">
                  <a:pos x="0" y="36"/>
                </a:cxn>
              </a:cxnLst>
              <a:rect l="0" t="0" r="r" b="b"/>
              <a:pathLst>
                <a:path w="5731" h="842">
                  <a:moveTo>
                    <a:pt x="0" y="36"/>
                  </a:moveTo>
                  <a:lnTo>
                    <a:pt x="26" y="315"/>
                  </a:lnTo>
                  <a:cubicBezTo>
                    <a:pt x="325" y="438"/>
                    <a:pt x="1163" y="700"/>
                    <a:pt x="1795" y="771"/>
                  </a:cubicBezTo>
                  <a:cubicBezTo>
                    <a:pt x="2427" y="842"/>
                    <a:pt x="3165" y="817"/>
                    <a:pt x="3821" y="742"/>
                  </a:cubicBezTo>
                  <a:cubicBezTo>
                    <a:pt x="4477" y="667"/>
                    <a:pt x="5419" y="444"/>
                    <a:pt x="5731" y="320"/>
                  </a:cubicBezTo>
                  <a:lnTo>
                    <a:pt x="569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0" y="0"/>
            <a:ext cx="9144000" cy="6867525"/>
            <a:chOff x="0" y="0"/>
            <a:chExt cx="5760" cy="4326"/>
          </a:xfrm>
        </p:grpSpPr>
        <p:sp>
          <p:nvSpPr>
            <p:cNvPr id="13352" name="AutoShape 40"/>
            <p:cNvSpPr>
              <a:spLocks noChangeArrowheads="1"/>
            </p:cNvSpPr>
            <p:nvPr/>
          </p:nvSpPr>
          <p:spPr bwMode="white">
            <a:xfrm>
              <a:off x="27" y="24"/>
              <a:ext cx="5709" cy="4272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53" name="Freeform 41"/>
            <p:cNvSpPr>
              <a:spLocks/>
            </p:cNvSpPr>
            <p:nvPr/>
          </p:nvSpPr>
          <p:spPr bwMode="white">
            <a:xfrm>
              <a:off x="3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4" name="Freeform 42"/>
            <p:cNvSpPr>
              <a:spLocks/>
            </p:cNvSpPr>
            <p:nvPr/>
          </p:nvSpPr>
          <p:spPr bwMode="white">
            <a:xfrm rot="-5408600">
              <a:off x="-47" y="4030"/>
              <a:ext cx="336" cy="24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5" name="Freeform 43"/>
            <p:cNvSpPr>
              <a:spLocks/>
            </p:cNvSpPr>
            <p:nvPr/>
          </p:nvSpPr>
          <p:spPr bwMode="white">
            <a:xfrm>
              <a:off x="5520" y="3978"/>
              <a:ext cx="240" cy="348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164" y="196"/>
                </a:cxn>
                <a:cxn ang="0">
                  <a:pos x="84" y="282"/>
                </a:cxn>
                <a:cxn ang="0">
                  <a:pos x="0" y="342"/>
                </a:cxn>
                <a:cxn ang="0">
                  <a:pos x="246" y="348"/>
                </a:cxn>
              </a:cxnLst>
              <a:rect l="0" t="0" r="r" b="b"/>
              <a:pathLst>
                <a:path w="246" h="348">
                  <a:moveTo>
                    <a:pt x="246" y="0"/>
                  </a:moveTo>
                  <a:lnTo>
                    <a:pt x="164" y="196"/>
                  </a:lnTo>
                  <a:lnTo>
                    <a:pt x="84" y="282"/>
                  </a:lnTo>
                  <a:lnTo>
                    <a:pt x="0" y="342"/>
                  </a:lnTo>
                  <a:lnTo>
                    <a:pt x="246" y="348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6" name="Freeform 44"/>
            <p:cNvSpPr>
              <a:spLocks/>
            </p:cNvSpPr>
            <p:nvPr/>
          </p:nvSpPr>
          <p:spPr bwMode="white">
            <a:xfrm rot="5400000"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333" name="Rectangle 21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468313" y="1268413"/>
            <a:ext cx="8153400" cy="742950"/>
          </a:xfrm>
        </p:spPr>
        <p:txBody>
          <a:bodyPr/>
          <a:lstStyle>
            <a:lvl1pPr algn="ctr">
              <a:defRPr sz="3600" b="1"/>
            </a:lvl1pPr>
          </a:lstStyle>
          <a:p>
            <a:r>
              <a:rPr lang="th-TH" altLang="ko-KR" dirty="0" smtClean="0"/>
              <a:t>คลิกเพื่อแก้ไขลักษณะชื่อเรื่องต้นแบบ</a:t>
            </a:r>
            <a:endParaRPr lang="en-US" altLang="ko-KR" dirty="0"/>
          </a:p>
        </p:txBody>
      </p:sp>
      <p:sp>
        <p:nvSpPr>
          <p:cNvPr id="1333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3350" y="5127625"/>
            <a:ext cx="64008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th-TH" altLang="ko-KR" smtClean="0"/>
              <a:t>คลิกเพื่อแก้ไขลักษณะชื่อเรื่องรองต้นแบบ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6600"/>
                </a:solidFill>
              </a:defRPr>
            </a:lvl1pPr>
            <a:lvl2pPr>
              <a:defRPr>
                <a:solidFill>
                  <a:srgbClr val="C00000"/>
                </a:solidFill>
              </a:defRPr>
            </a:lvl2pPr>
            <a:lvl3pPr>
              <a:defRPr>
                <a:solidFill>
                  <a:srgbClr val="7030A0"/>
                </a:solidFill>
              </a:defRPr>
            </a:lvl3pPr>
          </a:lstStyle>
          <a:p>
            <a:pPr lvl="0"/>
            <a:r>
              <a:rPr 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dirty="0" smtClean="0"/>
              <a:t>ระดับที่สอง</a:t>
            </a:r>
          </a:p>
          <a:p>
            <a:pPr lvl="2"/>
            <a:r>
              <a:rPr lang="th-TH" dirty="0" smtClean="0"/>
              <a:t>ระดับที่สาม</a:t>
            </a:r>
          </a:p>
          <a:p>
            <a:pPr lvl="3"/>
            <a:r>
              <a:rPr lang="th-TH" dirty="0" smtClean="0"/>
              <a:t>ระดับที่สี่</a:t>
            </a:r>
          </a:p>
          <a:p>
            <a:pPr lvl="4"/>
            <a:r>
              <a:rPr lang="th-TH" dirty="0" smtClean="0"/>
              <a:t>ระดับที่ห้า</a:t>
            </a:r>
            <a:endParaRPr lang="th-TH" dirty="0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38950" y="333375"/>
            <a:ext cx="2125663" cy="6119813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333375"/>
            <a:ext cx="6229350" cy="6119813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ชื่อเรื่องและ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848600" cy="6096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แผนภูมิ 2"/>
          <p:cNvSpPr>
            <a:spLocks noGrp="1"/>
          </p:cNvSpPr>
          <p:nvPr>
            <p:ph type="chart" idx="1"/>
          </p:nvPr>
        </p:nvSpPr>
        <p:spPr>
          <a:xfrm>
            <a:off x="457200" y="1371600"/>
            <a:ext cx="8229600" cy="5081588"/>
          </a:xfrm>
        </p:spPr>
        <p:txBody>
          <a:bodyPr/>
          <a:lstStyle/>
          <a:p>
            <a:r>
              <a:rPr lang="th-TH" smtClean="0"/>
              <a:t>คลิกไอคอนเพื่อเพิ่มแผนภูมิ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6516688" y="0"/>
            <a:ext cx="2514600" cy="260350"/>
          </a:xfrm>
        </p:spPr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5943600" y="650875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3276600" y="650875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21" name="Picture 33" descr="배너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gray">
          <a:xfrm>
            <a:off x="0" y="285750"/>
            <a:ext cx="9144000" cy="1055688"/>
          </a:xfrm>
          <a:prstGeom prst="rect">
            <a:avLst/>
          </a:prstGeom>
          <a:noFill/>
        </p:spPr>
      </p:pic>
      <p:sp>
        <p:nvSpPr>
          <p:cNvPr id="12322" name="Rectangle 34"/>
          <p:cNvSpPr>
            <a:spLocks noChangeArrowheads="1"/>
          </p:cNvSpPr>
          <p:nvPr/>
        </p:nvSpPr>
        <p:spPr bwMode="ltGray">
          <a:xfrm>
            <a:off x="0" y="0"/>
            <a:ext cx="9144000" cy="241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2323" name="Freeform 35"/>
          <p:cNvSpPr>
            <a:spLocks/>
          </p:cNvSpPr>
          <p:nvPr/>
        </p:nvSpPr>
        <p:spPr bwMode="white">
          <a:xfrm>
            <a:off x="-6350" y="950913"/>
            <a:ext cx="9156700" cy="461962"/>
          </a:xfrm>
          <a:custGeom>
            <a:avLst/>
            <a:gdLst/>
            <a:ahLst/>
            <a:cxnLst>
              <a:cxn ang="0">
                <a:pos x="4" y="365"/>
              </a:cxn>
              <a:cxn ang="0">
                <a:pos x="0" y="246"/>
              </a:cxn>
              <a:cxn ang="0">
                <a:pos x="1837" y="32"/>
              </a:cxn>
              <a:cxn ang="0">
                <a:pos x="3970" y="52"/>
              </a:cxn>
              <a:cxn ang="0">
                <a:pos x="5764" y="231"/>
              </a:cxn>
              <a:cxn ang="0">
                <a:pos x="5768" y="366"/>
              </a:cxn>
              <a:cxn ang="0">
                <a:pos x="4" y="365"/>
              </a:cxn>
            </a:cxnLst>
            <a:rect l="0" t="0" r="r" b="b"/>
            <a:pathLst>
              <a:path w="5768" h="366">
                <a:moveTo>
                  <a:pt x="4" y="365"/>
                </a:moveTo>
                <a:lnTo>
                  <a:pt x="0" y="246"/>
                </a:lnTo>
                <a:cubicBezTo>
                  <a:pt x="304" y="192"/>
                  <a:pt x="1175" y="64"/>
                  <a:pt x="1837" y="32"/>
                </a:cubicBezTo>
                <a:cubicBezTo>
                  <a:pt x="2499" y="0"/>
                  <a:pt x="3316" y="19"/>
                  <a:pt x="3970" y="52"/>
                </a:cubicBezTo>
                <a:cubicBezTo>
                  <a:pt x="4624" y="85"/>
                  <a:pt x="5464" y="179"/>
                  <a:pt x="5764" y="231"/>
                </a:cubicBezTo>
                <a:lnTo>
                  <a:pt x="5768" y="366"/>
                </a:lnTo>
                <a:lnTo>
                  <a:pt x="4" y="36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2324" name="Line 3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white">
          <a:xfrm>
            <a:off x="1116013" y="333375"/>
            <a:ext cx="7848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คลิกเพื่อแก้ไขลักษณะชื่อเรื่องต้นแบบ</a:t>
            </a:r>
            <a:endParaRPr lang="en-US" altLang="ko-KR" dirty="0" smtClean="0"/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508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ko-KR" dirty="0" smtClean="0"/>
              <a:t>ระดับที่สอง</a:t>
            </a:r>
          </a:p>
          <a:p>
            <a:pPr lvl="2"/>
            <a:r>
              <a:rPr lang="th-TH" altLang="ko-KR" dirty="0" smtClean="0"/>
              <a:t>ระดับที่สาม</a:t>
            </a:r>
          </a:p>
          <a:p>
            <a:pPr lvl="3"/>
            <a:r>
              <a:rPr lang="th-TH" altLang="ko-KR" dirty="0" smtClean="0"/>
              <a:t>ระดับที่สี่</a:t>
            </a:r>
          </a:p>
          <a:p>
            <a:pPr lvl="4"/>
            <a:r>
              <a:rPr lang="th-TH" altLang="ko-KR" dirty="0" smtClean="0"/>
              <a:t>ระดับที่ห้า</a:t>
            </a:r>
            <a:endParaRPr lang="en-US" altLang="ko-KR" dirty="0" smtClean="0"/>
          </a:p>
        </p:txBody>
      </p:sp>
      <p:sp>
        <p:nvSpPr>
          <p:cNvPr id="1231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0"/>
            <a:ext cx="25146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solidFill>
                  <a:schemeClr val="bg1"/>
                </a:solidFill>
                <a:latin typeface="+mn-lt"/>
                <a:ea typeface="굴림" pitchFamily="50" charset="-127"/>
              </a:defRPr>
            </a:lvl1pPr>
          </a:lstStyle>
          <a:p>
            <a:fld id="{F8CFA630-13BB-46C4-BD44-B2C5F9B66074}" type="datetimeFigureOut">
              <a:rPr lang="en-US" smtClean="0"/>
              <a:pPr/>
              <a:t>2/29/2016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1231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0875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latin typeface="+mn-lt"/>
                <a:ea typeface="굴림" pitchFamily="50" charset="-127"/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1231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0875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latin typeface="+mn-lt"/>
                <a:ea typeface="굴림" pitchFamily="50" charset="-127"/>
              </a:defRPr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</p:sldLayoutIdLst>
  <p:timing>
    <p:tnLst>
      <p:par>
        <p:cTn id="1" dur="indefinite" restart="never" nodeType="tmRoot"/>
      </p:par>
    </p:tnLst>
  </p:timing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ngsana New" pitchFamily="18" charset="-34"/>
          <a:ea typeface="+mj-ea"/>
          <a:cs typeface="Angsana New" pitchFamily="18" charset="-34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sz="3200" b="1" baseline="0">
          <a:solidFill>
            <a:schemeClr val="tx1">
              <a:lumMod val="75000"/>
            </a:schemeClr>
          </a:solidFill>
          <a:latin typeface="Angsana New" pitchFamily="18" charset="-34"/>
          <a:ea typeface="+mn-ea"/>
          <a:cs typeface="Angsana New" pitchFamily="18" charset="-34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 b="1" baseline="0">
          <a:solidFill>
            <a:srgbClr val="C00000"/>
          </a:solidFill>
          <a:latin typeface="Angsana New" pitchFamily="18" charset="-34"/>
          <a:cs typeface="Angsana New" pitchFamily="18" charset="-34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400" b="1" baseline="0">
          <a:solidFill>
            <a:srgbClr val="006600"/>
          </a:solidFill>
          <a:latin typeface="Angsana New" pitchFamily="18" charset="-34"/>
          <a:cs typeface="Angsana New" pitchFamily="18" charset="-34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 baseline="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 baseline="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hyperlink" Target="http://e-service.dsd.go.th/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image" Target="../media/image3.png"/><Relationship Id="rId7" Type="http://schemas.openxmlformats.org/officeDocument/2006/relationships/slide" Target="slide1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ขั้นตอนการใช้บริการต้องทำอย่างไร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07504" y="1124744"/>
            <a:ext cx="9036496" cy="5081588"/>
          </a:xfrm>
        </p:spPr>
        <p:txBody>
          <a:bodyPr/>
          <a:lstStyle/>
          <a:p>
            <a:r>
              <a:rPr lang="th-TH" dirty="0" smtClean="0"/>
              <a:t>สถานประกอบกิจการ ต้องดำเนินการตามขั้นตอนต่อไปนี้</a:t>
            </a:r>
          </a:p>
          <a:p>
            <a:pPr lvl="1"/>
            <a:r>
              <a:rPr lang="th-TH" dirty="0" smtClean="0"/>
              <a:t>ตรวจสอบข้อมูลสถานประกอบกิจการในระบบ ที่</a:t>
            </a:r>
            <a:r>
              <a:rPr lang="en-US" dirty="0" smtClean="0">
                <a:hlinkClick r:id="rId2"/>
              </a:rPr>
              <a:t> </a:t>
            </a:r>
            <a:r>
              <a:rPr lang="en-US" dirty="0" smtClean="0"/>
              <a:t>http://e-service.dsd.go.th</a:t>
            </a:r>
            <a:endParaRPr lang="th-TH" dirty="0" smtClean="0"/>
          </a:p>
          <a:p>
            <a:pPr lvl="2"/>
            <a:r>
              <a:rPr lang="th-TH" dirty="0" smtClean="0"/>
              <a:t>ถ้ามีข้อมูลสถานประกอบกิจการอยู่ในระบบแล้ว ให้ติดต่อหน่วยงานกรมพัฒนาฝีมือแรงงานพื้นที่ ตามที่ระบบแจ้ง เพื่อขอรับ </a:t>
            </a:r>
            <a:r>
              <a:rPr lang="en-US" dirty="0" smtClean="0"/>
              <a:t>Username Password</a:t>
            </a:r>
            <a:r>
              <a:rPr lang="th-TH" dirty="0" smtClean="0"/>
              <a:t> เข้าระบบ</a:t>
            </a:r>
            <a:endParaRPr lang="en-US" dirty="0" smtClean="0"/>
          </a:p>
          <a:p>
            <a:pPr lvl="2"/>
            <a:r>
              <a:rPr lang="th-TH" dirty="0" smtClean="0"/>
              <a:t>ถ้าไม่มีข้อมูล ต้องสมัครใช้บริการ</a:t>
            </a:r>
          </a:p>
          <a:p>
            <a:pPr lvl="1"/>
            <a:r>
              <a:rPr lang="th-TH" dirty="0" smtClean="0"/>
              <a:t>สมัครเข้าใช้บริการที่</a:t>
            </a:r>
            <a:r>
              <a:rPr lang="en-US" dirty="0" smtClean="0">
                <a:hlinkClick r:id="rId2"/>
              </a:rPr>
              <a:t> </a:t>
            </a:r>
            <a:r>
              <a:rPr lang="en-US" dirty="0" smtClean="0"/>
              <a:t>http://e-service.dsd.go.th</a:t>
            </a:r>
            <a:r>
              <a:rPr lang="th-TH" dirty="0" smtClean="0"/>
              <a:t> (อ่านคู่มือหน้า 2 – 8)</a:t>
            </a:r>
            <a:endParaRPr lang="en-US" dirty="0" smtClean="0"/>
          </a:p>
          <a:p>
            <a:pPr lvl="2"/>
            <a:r>
              <a:rPr lang="th-TH" dirty="0" smtClean="0"/>
              <a:t>สิ่งที่ต้องเตรียมคือ </a:t>
            </a:r>
          </a:p>
          <a:p>
            <a:pPr lvl="3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เลขทะเบียนสถานประกอบกิจการ 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อีเมล์ของสถานประกอบกิจการ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,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ข้อมูลเจ้าของกิจการ/หุ้นส่วน/ผู้มีอำนาจ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ข้อมูลสาขาย่อย (กรณีที่มีสาขาย่อย)</a:t>
            </a:r>
          </a:p>
          <a:p>
            <a:pPr lvl="1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รอผลการพิจารณาตรวจสอบข้อมูลการสมัคร </a:t>
            </a:r>
          </a:p>
          <a:p>
            <a:pPr lvl="2"/>
            <a:r>
              <a:rPr lang="th-TH" dirty="0" smtClean="0"/>
              <a:t>หากผ่านระบบจะแจ้ง</a:t>
            </a:r>
            <a:r>
              <a:rPr lang="en-US" dirty="0" smtClean="0"/>
              <a:t> Username </a:t>
            </a:r>
            <a:r>
              <a:rPr lang="th-TH" dirty="0" smtClean="0"/>
              <a:t>และ </a:t>
            </a:r>
            <a:r>
              <a:rPr lang="en-US" dirty="0" smtClean="0"/>
              <a:t>Password</a:t>
            </a:r>
            <a:r>
              <a:rPr lang="th-TH" dirty="0" smtClean="0"/>
              <a:t> ให้ทราบทางอีเมล์ของสถานประกอบกิจการ</a:t>
            </a:r>
          </a:p>
          <a:p>
            <a:pPr lvl="2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หากไม่ผ่านการพิจารณา ระบบจะแจ้งเหตุผลทางอีเมล์ของสถานประกอบกิจการเช่นกัน</a:t>
            </a:r>
          </a:p>
        </p:txBody>
      </p:sp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2564904"/>
            <a:ext cx="448444" cy="448444"/>
          </a:xfrm>
          <a:prstGeom prst="rect">
            <a:avLst/>
          </a:prstGeom>
        </p:spPr>
      </p:pic>
      <p:pic>
        <p:nvPicPr>
          <p:cNvPr id="5" name="รูปภาพ 4" descr="COMPARE-LOANS-icon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1772816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เมื่อเข้าระบบครั้งแรกต้องทำอะไรบ้าง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ตรวจสอบความถูกต้องครบถ้วนของข้อมูลสถานประกอบกิจการ</a:t>
            </a:r>
          </a:p>
          <a:p>
            <a:pPr lvl="1"/>
            <a:r>
              <a:rPr lang="th-TH" dirty="0" smtClean="0"/>
              <a:t>ข้อมูลพื้นฐาน เช่น ที่อยู่ </a:t>
            </a:r>
            <a:r>
              <a:rPr lang="en-US" dirty="0" smtClean="0"/>
              <a:t>,</a:t>
            </a:r>
            <a:r>
              <a:rPr lang="th-TH" dirty="0" smtClean="0"/>
              <a:t> เบอร์โทรศัพท์ เป็นต้น </a:t>
            </a:r>
          </a:p>
          <a:p>
            <a:pPr lvl="1"/>
            <a:r>
              <a:rPr lang="th-TH" dirty="0" smtClean="0"/>
              <a:t>ข้อมูลรายชื่อเจ้าของกิจการ หุ้นส่วน หรือผู้มีอำนาจ</a:t>
            </a:r>
          </a:p>
          <a:p>
            <a:pPr lvl="1"/>
            <a:r>
              <a:rPr lang="th-TH" dirty="0" smtClean="0"/>
              <a:t>ข้อมูลสาขา </a:t>
            </a:r>
          </a:p>
          <a:p>
            <a:pPr lvl="1"/>
            <a:r>
              <a:rPr lang="th-TH" dirty="0" smtClean="0"/>
              <a:t>ข้อมูลรายชื่อลูกจ้าง</a:t>
            </a:r>
          </a:p>
          <a:p>
            <a:pPr lvl="1"/>
            <a:r>
              <a:rPr lang="th-TH" dirty="0" smtClean="0"/>
              <a:t>ข้อมูลเอกสารแนบ เช่น </a:t>
            </a:r>
            <a:r>
              <a:rPr lang="th-TH" dirty="0"/>
              <a:t>แผนที่ตั้งของสถานประกอบ</a:t>
            </a:r>
            <a:r>
              <a:rPr lang="th-TH" dirty="0" smtClean="0"/>
              <a:t>กิจการ</a:t>
            </a:r>
            <a:r>
              <a:rPr lang="en-US" dirty="0" smtClean="0"/>
              <a:t>,</a:t>
            </a:r>
            <a:r>
              <a:rPr lang="th-TH" dirty="0" smtClean="0"/>
              <a:t> </a:t>
            </a:r>
            <a:r>
              <a:rPr lang="th-TH" dirty="0"/>
              <a:t>แบบ</a:t>
            </a:r>
            <a:r>
              <a:rPr lang="th-TH" dirty="0" smtClean="0"/>
              <a:t>แจ้งบัญชีรายชื่อ</a:t>
            </a:r>
            <a:r>
              <a:rPr lang="th-TH" dirty="0"/>
              <a:t>ลูกจ้าง (</a:t>
            </a:r>
            <a:r>
              <a:rPr lang="th-TH" dirty="0" err="1"/>
              <a:t>สท.</a:t>
            </a:r>
            <a:r>
              <a:rPr lang="th-TH" dirty="0"/>
              <a:t>4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th-TH" dirty="0" smtClean="0"/>
              <a:t>เป็นต้น</a:t>
            </a:r>
          </a:p>
          <a:p>
            <a:r>
              <a:rPr lang="th-TH" dirty="0" smtClean="0"/>
              <a:t>เปลี่ยน </a:t>
            </a:r>
            <a:r>
              <a:rPr lang="en-US" dirty="0" smtClean="0"/>
              <a:t>Password</a:t>
            </a:r>
            <a:r>
              <a:rPr lang="th-TH" dirty="0" smtClean="0"/>
              <a:t> เพื่อความปลอดภัย</a:t>
            </a:r>
          </a:p>
        </p:txBody>
      </p:sp>
      <p:pic>
        <p:nvPicPr>
          <p:cNvPr id="4" name="รูปภาพ 3" descr="COMPARE-LOANS-icon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916832"/>
            <a:ext cx="448444" cy="448444"/>
          </a:xfrm>
          <a:prstGeom prst="rect">
            <a:avLst/>
          </a:prstGeom>
        </p:spPr>
      </p:pic>
      <p:pic>
        <p:nvPicPr>
          <p:cNvPr id="5" name="รูปภาพ 4" descr="COMPARE-LOANS-icon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2492896"/>
            <a:ext cx="448444" cy="448444"/>
          </a:xfrm>
          <a:prstGeom prst="rect">
            <a:avLst/>
          </a:prstGeom>
        </p:spPr>
      </p:pic>
      <p:pic>
        <p:nvPicPr>
          <p:cNvPr id="6" name="รูปภาพ 5" descr="COMPARE-LOANS-icon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996952"/>
            <a:ext cx="448444" cy="448444"/>
          </a:xfrm>
          <a:prstGeom prst="rect">
            <a:avLst/>
          </a:prstGeom>
        </p:spPr>
      </p:pic>
      <p:pic>
        <p:nvPicPr>
          <p:cNvPr id="7" name="รูปภาพ 6" descr="COMPARE-LOANS-icon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3501008"/>
            <a:ext cx="448444" cy="448444"/>
          </a:xfrm>
          <a:prstGeom prst="rect">
            <a:avLst/>
          </a:prstGeom>
        </p:spPr>
      </p:pic>
      <p:pic>
        <p:nvPicPr>
          <p:cNvPr id="8" name="รูปภาพ 7" descr="COMPARE-LOANS-icon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4437112"/>
            <a:ext cx="448444" cy="448444"/>
          </a:xfrm>
          <a:prstGeom prst="rect">
            <a:avLst/>
          </a:prstGeom>
        </p:spPr>
      </p:pic>
      <p:pic>
        <p:nvPicPr>
          <p:cNvPr id="9" name="รูปภาพ 8" descr="COMPARE-LOANS-icon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5013176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 descr="illustration-of-business-woman-in-office_55322317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18224" y="1052736"/>
            <a:ext cx="913816" cy="792088"/>
          </a:xfrm>
          <a:prstGeom prst="rect">
            <a:avLst/>
          </a:prstGeom>
        </p:spPr>
      </p:pic>
      <p:pic>
        <p:nvPicPr>
          <p:cNvPr id="3" name="รูปภาพ 2" descr="eservice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51920" y="2492896"/>
            <a:ext cx="1262714" cy="1127268"/>
          </a:xfrm>
          <a:prstGeom prst="rect">
            <a:avLst/>
          </a:prstGeom>
        </p:spPr>
      </p:pic>
      <p:pic>
        <p:nvPicPr>
          <p:cNvPr id="5" name="Picture 1" descr="office-women-red-icon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83968" y="4005064"/>
            <a:ext cx="443389" cy="652618"/>
          </a:xfrm>
          <a:prstGeom prst="rect">
            <a:avLst/>
          </a:prstGeom>
        </p:spPr>
      </p:pic>
      <p:pic>
        <p:nvPicPr>
          <p:cNvPr id="6" name="รูปภาพ 5" descr="download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83968" y="5085184"/>
            <a:ext cx="443389" cy="588010"/>
          </a:xfrm>
          <a:prstGeom prst="rect">
            <a:avLst/>
          </a:prstGeom>
        </p:spPr>
      </p:pic>
      <p:pic>
        <p:nvPicPr>
          <p:cNvPr id="7" name="รูปภาพ 6" descr="officer-man-icon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283968" y="5949280"/>
            <a:ext cx="411480" cy="548640"/>
          </a:xfrm>
          <a:prstGeom prst="rect">
            <a:avLst/>
          </a:prstGeom>
        </p:spPr>
      </p:pic>
      <p:cxnSp>
        <p:nvCxnSpPr>
          <p:cNvPr id="5122" name="AutoShape 2"/>
          <p:cNvCxnSpPr>
            <a:cxnSpLocks noChangeShapeType="1"/>
            <a:stCxn id="2" idx="2"/>
            <a:endCxn id="3" idx="0"/>
          </p:cNvCxnSpPr>
          <p:nvPr/>
        </p:nvCxnSpPr>
        <p:spPr bwMode="auto">
          <a:xfrm>
            <a:off x="4475132" y="1844824"/>
            <a:ext cx="8145" cy="64807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/>
          <p:cNvCxnSpPr>
            <a:cxnSpLocks noChangeShapeType="1"/>
            <a:endCxn id="6" idx="0"/>
          </p:cNvCxnSpPr>
          <p:nvPr/>
        </p:nvCxnSpPr>
        <p:spPr bwMode="auto">
          <a:xfrm>
            <a:off x="4496637" y="4803150"/>
            <a:ext cx="9026" cy="28203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pic>
        <p:nvPicPr>
          <p:cNvPr id="11" name="รูปภาพ 10"/>
          <p:cNvPicPr/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68760"/>
            <a:ext cx="265271" cy="316865"/>
          </a:xfrm>
          <a:prstGeom prst="rect">
            <a:avLst/>
          </a:prstGeom>
          <a:noFill/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635896" y="6237312"/>
            <a:ext cx="9286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นายทะเบียน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779912" y="5562057"/>
            <a:ext cx="1584176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th-TH" sz="1100" dirty="0" smtClean="0">
                <a:solidFill>
                  <a:srgbClr val="538135"/>
                </a:solidFill>
                <a:latin typeface="Angsana New" pitchFamily="18" charset="-34"/>
                <a:cs typeface="Angsana New" pitchFamily="18" charset="-34"/>
              </a:rPr>
              <a:t>ผู้รับรองหลักสูตร 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067944" y="4653136"/>
            <a:ext cx="9286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เจ้าหน้าที่บันทึก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716016" y="1916832"/>
            <a:ext cx="92868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1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ข้อมูลหลักสูตร/ค่าใช้จ่าย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2987824" y="1340768"/>
            <a:ext cx="1144712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สถานประกอบกิจการ</a:t>
            </a:r>
            <a:endParaRPr kumimoji="0" lang="th-TH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5148064" y="5805264"/>
            <a:ext cx="1364456" cy="772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ผลการพิจารณา อนุมัติ/ไม่อนุมัติ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0" name="AutoShape 2"/>
          <p:cNvCxnSpPr>
            <a:cxnSpLocks noChangeShapeType="1"/>
          </p:cNvCxnSpPr>
          <p:nvPr/>
        </p:nvCxnSpPr>
        <p:spPr bwMode="auto">
          <a:xfrm>
            <a:off x="4499992" y="3645024"/>
            <a:ext cx="0" cy="3600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4"/>
          <p:cNvCxnSpPr>
            <a:cxnSpLocks noChangeShapeType="1"/>
            <a:stCxn id="6" idx="2"/>
          </p:cNvCxnSpPr>
          <p:nvPr/>
        </p:nvCxnSpPr>
        <p:spPr bwMode="auto">
          <a:xfrm>
            <a:off x="4505663" y="5673194"/>
            <a:ext cx="3355" cy="27008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3"/>
          <p:cNvCxnSpPr>
            <a:cxnSpLocks noChangeShapeType="1"/>
          </p:cNvCxnSpPr>
          <p:nvPr/>
        </p:nvCxnSpPr>
        <p:spPr bwMode="auto">
          <a:xfrm flipH="1">
            <a:off x="4716016" y="6309320"/>
            <a:ext cx="2026426" cy="0"/>
          </a:xfrm>
          <a:prstGeom prst="straightConnector1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>
            <a:off x="6732240" y="1268760"/>
            <a:ext cx="0" cy="32403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20" name="ลูกศรเชื่อมต่อแบบตรง 5119"/>
          <p:cNvCxnSpPr/>
          <p:nvPr/>
        </p:nvCxnSpPr>
        <p:spPr>
          <a:xfrm flipH="1">
            <a:off x="5148064" y="3212976"/>
            <a:ext cx="158417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ลูกศรเชื่อมต่อแบบตรง 35"/>
          <p:cNvCxnSpPr/>
          <p:nvPr/>
        </p:nvCxnSpPr>
        <p:spPr>
          <a:xfrm flipH="1">
            <a:off x="4860032" y="1268760"/>
            <a:ext cx="187220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121" name="Text Box 11"/>
          <p:cNvSpPr txBox="1">
            <a:spLocks noChangeArrowheads="1"/>
          </p:cNvSpPr>
          <p:nvPr/>
        </p:nvSpPr>
        <p:spPr bwMode="auto">
          <a:xfrm>
            <a:off x="3059832" y="5949280"/>
            <a:ext cx="143969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พิจารณาอนุมัติ/ลงนาม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125" name="สี่เหลี่ยมผืนผ้า 5124"/>
          <p:cNvSpPr/>
          <p:nvPr/>
        </p:nvSpPr>
        <p:spPr>
          <a:xfrm>
            <a:off x="3131840" y="4293096"/>
            <a:ext cx="12362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solidFill>
                  <a:srgbClr val="002060"/>
                </a:solidFill>
                <a:effectLst/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รับเรื่องและตรวจสอบ</a:t>
            </a:r>
            <a:endParaRPr lang="th-TH" sz="1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auto">
          <a:xfrm>
            <a:off x="3131840" y="5229200"/>
            <a:ext cx="1411381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พิจารณาและส่งลงนาม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40" name="รูปภาพ 39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99992" y="1916832"/>
            <a:ext cx="256223" cy="341630"/>
          </a:xfrm>
          <a:prstGeom prst="rect">
            <a:avLst/>
          </a:prstGeom>
        </p:spPr>
      </p:pic>
      <p:pic>
        <p:nvPicPr>
          <p:cNvPr id="41" name="รูปภาพ 40" descr="forms-icon.pn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499992" y="3645024"/>
            <a:ext cx="202217" cy="269622"/>
          </a:xfrm>
          <a:prstGeom prst="rect">
            <a:avLst/>
          </a:prstGeom>
        </p:spPr>
      </p:pic>
      <p:pic>
        <p:nvPicPr>
          <p:cNvPr id="43" name="รูปภาพ 42" descr="forms-icon.png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572000" y="4797152"/>
            <a:ext cx="183350" cy="256236"/>
          </a:xfrm>
          <a:prstGeom prst="rect">
            <a:avLst/>
          </a:prstGeom>
        </p:spPr>
      </p:pic>
      <p:pic>
        <p:nvPicPr>
          <p:cNvPr id="44" name="รูปภาพ 43" descr="forms-icon.png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572000" y="5805264"/>
            <a:ext cx="183350" cy="256236"/>
          </a:xfrm>
          <a:prstGeom prst="rect">
            <a:avLst/>
          </a:prstGeom>
        </p:spPr>
      </p:pic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1403648" y="1916832"/>
            <a:ext cx="1684195" cy="57957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ข้อมูลทะเบียนสถานประกอบกิจการ</a:t>
            </a:r>
            <a:endParaRPr kumimoji="0" lang="th-T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5128" name="ตัวเชื่อมต่อตรง 5127"/>
          <p:cNvCxnSpPr>
            <a:stCxn id="46" idx="3"/>
            <a:endCxn id="3" idx="1"/>
          </p:cNvCxnSpPr>
          <p:nvPr/>
        </p:nvCxnSpPr>
        <p:spPr>
          <a:xfrm>
            <a:off x="3087843" y="2206617"/>
            <a:ext cx="764077" cy="849913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" name="ชื่อเรื่อง 5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200" dirty="0" smtClean="0"/>
              <a:t>ผังการยื่นรับรองหลักสูตร/ค่าใช้จ่าย (สำหรับสถานประกอบกิจการ)</a:t>
            </a:r>
            <a:endParaRPr lang="th-TH" sz="3200" dirty="0"/>
          </a:p>
        </p:txBody>
      </p:sp>
      <p:cxnSp>
        <p:nvCxnSpPr>
          <p:cNvPr id="61" name="ลูกศรเชื่อมต่อแบบตรง 60"/>
          <p:cNvCxnSpPr/>
          <p:nvPr/>
        </p:nvCxnSpPr>
        <p:spPr>
          <a:xfrm>
            <a:off x="4716016" y="4509120"/>
            <a:ext cx="201622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" name="สี่เหลี่ยมผืนผ้า 63"/>
          <p:cNvSpPr/>
          <p:nvPr/>
        </p:nvSpPr>
        <p:spPr>
          <a:xfrm>
            <a:off x="5148064" y="4221088"/>
            <a:ext cx="9204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solidFill>
                  <a:srgbClr val="FF0000"/>
                </a:solidFill>
                <a:effectLst/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หากมีการแก้ไข</a:t>
            </a:r>
            <a:endParaRPr lang="th-TH" sz="1400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67" name="ตัวเชื่อมต่อตรง 66"/>
          <p:cNvCxnSpPr/>
          <p:nvPr/>
        </p:nvCxnSpPr>
        <p:spPr>
          <a:xfrm>
            <a:off x="6660232" y="1268760"/>
            <a:ext cx="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ตัวเชื่อมต่อตรง 68"/>
          <p:cNvCxnSpPr/>
          <p:nvPr/>
        </p:nvCxnSpPr>
        <p:spPr>
          <a:xfrm>
            <a:off x="6732240" y="1268760"/>
            <a:ext cx="26633" cy="504282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1803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5121" grpId="0"/>
      <p:bldP spid="5125" grpId="0"/>
      <p:bldP spid="5126" grpId="0"/>
      <p:bldP spid="46" grpId="0" animBg="1"/>
      <p:bldP spid="64" grpId="0"/>
      <p:bldP spid="6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เข้าสู่หน้า</a:t>
            </a:r>
            <a:r>
              <a:rPr lang="th-TH" smtClean="0"/>
              <a:t>เว็บไซต์</a:t>
            </a:r>
            <a:r>
              <a:rPr lang="en-US" smtClean="0"/>
              <a:t> e-service</a:t>
            </a:r>
            <a:endParaRPr lang="th-TH" dirty="0"/>
          </a:p>
        </p:txBody>
      </p:sp>
      <p:pic>
        <p:nvPicPr>
          <p:cNvPr id="5" name="รูปภาพ 154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6768475" cy="48605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35896" y="5733256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ngsana New" pitchFamily="18" charset="-34"/>
                <a:cs typeface="Angsana New" pitchFamily="18" charset="-34"/>
              </a:rPr>
              <a:t>http</a:t>
            </a:r>
            <a:r>
              <a:rPr lang="en-US" smtClean="0">
                <a:latin typeface="Angsana New" pitchFamily="18" charset="-34"/>
                <a:cs typeface="Angsana New" pitchFamily="18" charset="-34"/>
              </a:rPr>
              <a:t>://e-service.dsd.go.th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เข้าสู่ระบบ</a:t>
            </a:r>
            <a:endParaRPr lang="th-TH" dirty="0"/>
          </a:p>
        </p:txBody>
      </p:sp>
      <p:pic>
        <p:nvPicPr>
          <p:cNvPr id="3" name="รูปภาพ 155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88840"/>
            <a:ext cx="7632848" cy="24482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4941168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 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U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sername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Password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เลือกเมนู</a:t>
            </a:r>
            <a:endParaRPr lang="th-TH" dirty="0"/>
          </a:p>
        </p:txBody>
      </p:sp>
      <p:pic>
        <p:nvPicPr>
          <p:cNvPr id="3" name="รูปภาพ 15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28800"/>
            <a:ext cx="7704856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15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576" y="1628800"/>
            <a:ext cx="7556822" cy="41877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594928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เลือกสาขา/ผู้มีอำนาจ/หน่วยงานที่ยื่น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6" name="รูปภาพ 5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3429000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เลือกสาขา</a:t>
            </a:r>
            <a:endParaRPr lang="th-TH" dirty="0"/>
          </a:p>
        </p:txBody>
      </p:sp>
      <p:pic>
        <p:nvPicPr>
          <p:cNvPr id="3" name="รูปภาพ 2" descr="2015-07-12_18-28-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9144000" cy="236498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" name="รูปภาพ 0" descr="0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628800"/>
            <a:ext cx="8208912" cy="41044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594928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กรอกข้อมูลเอกสาร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เพิ่มหลักสูตรที่ขอรับรอง</a:t>
            </a:r>
            <a:endParaRPr lang="th-TH" dirty="0"/>
          </a:p>
        </p:txBody>
      </p:sp>
      <p:pic>
        <p:nvPicPr>
          <p:cNvPr id="3" name="รูปภาพ 1" descr="0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2708920"/>
            <a:ext cx="8064896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กรอกข้อมูลหลักสูตร</a:t>
            </a:r>
            <a:endParaRPr lang="th-TH" dirty="0"/>
          </a:p>
        </p:txBody>
      </p:sp>
      <p:pic>
        <p:nvPicPr>
          <p:cNvPr id="3" name="รูปภาพ 16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8496944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กรอกข้อมูลรุ่นในแต่ละหลักสูตร</a:t>
            </a:r>
            <a:endParaRPr lang="th-TH" dirty="0"/>
          </a:p>
        </p:txBody>
      </p:sp>
      <p:pic>
        <p:nvPicPr>
          <p:cNvPr id="3" name="รูปภาพ 2" descr="0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8460432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กรอกข้อมูลรุ่นในแต่ละหลักสูตร</a:t>
            </a:r>
            <a:endParaRPr lang="th-TH" dirty="0"/>
          </a:p>
        </p:txBody>
      </p:sp>
      <p:pic>
        <p:nvPicPr>
          <p:cNvPr id="3" name="รูปภาพ 3" descr="0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578409" cy="302433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23728" y="5157192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เลือกหลักสูตรให้ถูกต้องแล้วเพิ่มรุ่น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กรอกข้อมูลสถานที่ฝึกอบรม</a:t>
            </a:r>
            <a:r>
              <a:rPr lang="en-US" dirty="0" smtClean="0"/>
              <a:t>,</a:t>
            </a:r>
            <a:r>
              <a:rPr lang="th-TH" dirty="0" smtClean="0"/>
              <a:t>จำนวนลูกจ้างที่ใช้สิทธิ์</a:t>
            </a:r>
            <a:endParaRPr lang="th-TH" dirty="0"/>
          </a:p>
        </p:txBody>
      </p:sp>
      <p:pic>
        <p:nvPicPr>
          <p:cNvPr id="3" name="รูปภาพ 4" descr="06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8424936" cy="4994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กรอกค่าใช้จ่ายต่างๆ</a:t>
            </a:r>
            <a:endParaRPr lang="th-TH" dirty="0"/>
          </a:p>
        </p:txBody>
      </p:sp>
      <p:pic>
        <p:nvPicPr>
          <p:cNvPr id="3" name="รูปภาพ 5" descr="0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412776"/>
            <a:ext cx="8562612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ระบบจะสรุปค่าใช้จ่ายที่ขอรับรอง</a:t>
            </a:r>
            <a:endParaRPr lang="th-TH" dirty="0"/>
          </a:p>
        </p:txBody>
      </p:sp>
      <p:pic>
        <p:nvPicPr>
          <p:cNvPr id="3" name="รูปภาพ 6" descr="0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2060848"/>
            <a:ext cx="8438880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แนบไฟล์เอกสาร</a:t>
            </a:r>
            <a:endParaRPr lang="th-TH" dirty="0"/>
          </a:p>
        </p:txBody>
      </p:sp>
      <p:pic>
        <p:nvPicPr>
          <p:cNvPr id="3" name="รูปภาพ 7" descr="0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2276872"/>
            <a:ext cx="8623241" cy="266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แนบไฟล์เอกสารประกอบการพิจารณา</a:t>
            </a:r>
            <a:endParaRPr lang="th-TH" dirty="0"/>
          </a:p>
        </p:txBody>
      </p:sp>
      <p:pic>
        <p:nvPicPr>
          <p:cNvPr id="3" name="รูปภาพ 8" descr="01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608" y="1340768"/>
            <a:ext cx="7056784" cy="514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</a:t>
            </a:r>
            <a:r>
              <a:rPr lang="en-US" dirty="0" smtClean="0"/>
              <a:t> excel</a:t>
            </a:r>
            <a:r>
              <a:rPr lang="th-TH" dirty="0" smtClean="0"/>
              <a:t> รายชื่อผู้เข้าอบรมและใบเซ็นชื่อ</a:t>
            </a:r>
            <a:endParaRPr lang="th-TH" dirty="0"/>
          </a:p>
        </p:txBody>
      </p:sp>
      <p:pic>
        <p:nvPicPr>
          <p:cNvPr id="3" name="รูปภาพ 9" descr="01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7848872" cy="1800200"/>
          </a:xfrm>
          <a:prstGeom prst="rect">
            <a:avLst/>
          </a:prstGeom>
        </p:spPr>
      </p:pic>
      <p:pic>
        <p:nvPicPr>
          <p:cNvPr id="4" name="รูปภาพ 10" descr="012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7544" y="3573016"/>
            <a:ext cx="7848872" cy="1512168"/>
          </a:xfrm>
          <a:prstGeom prst="rect">
            <a:avLst/>
          </a:prstGeom>
        </p:spPr>
      </p:pic>
      <p:pic>
        <p:nvPicPr>
          <p:cNvPr id="5" name="รูปภาพ 4" descr="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5373216"/>
            <a:ext cx="7723442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เลือกสถานะ การรับรอง</a:t>
            </a:r>
            <a:endParaRPr lang="th-TH" dirty="0"/>
          </a:p>
        </p:txBody>
      </p:sp>
      <p:pic>
        <p:nvPicPr>
          <p:cNvPr id="3" name="รูปภาพ 11" descr="01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772816"/>
            <a:ext cx="7920880" cy="28083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7704" y="5157192"/>
            <a:ext cx="5832648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ถ้ายังไม่พร้อมส่ง ให้เลือกสถานะเป็น อยู่ระหว่างการจัดทำ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ระบบจะแจ้ง</a:t>
            </a:r>
            <a:r>
              <a:rPr lang="th-TH" dirty="0" err="1" smtClean="0"/>
              <a:t>สถานะการ</a:t>
            </a:r>
            <a:r>
              <a:rPr lang="th-TH" dirty="0" smtClean="0"/>
              <a:t>รับรองของทุกเอกสารที่ยื่นมา</a:t>
            </a:r>
            <a:endParaRPr lang="th-TH" dirty="0"/>
          </a:p>
        </p:txBody>
      </p:sp>
      <p:pic>
        <p:nvPicPr>
          <p:cNvPr id="3" name="รูปภาพ 12" descr="01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1844824"/>
            <a:ext cx="7920880" cy="3240360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 bwMode="auto">
          <a:xfrm>
            <a:off x="5724128" y="2564904"/>
            <a:ext cx="1440160" cy="2520280"/>
          </a:xfrm>
          <a:prstGeom prst="rect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แจ้งสถานะผ่านทางอีเมล</a:t>
            </a:r>
            <a:r>
              <a:rPr lang="th-TH" dirty="0"/>
              <a:t>์</a:t>
            </a:r>
          </a:p>
        </p:txBody>
      </p:sp>
      <p:pic>
        <p:nvPicPr>
          <p:cNvPr id="3" name="รูปภาพ 175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8280920" cy="345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63688" y="5517232"/>
            <a:ext cx="5832648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อีเมล์จะถูกส่งทุกครั้ง เมื่อเจ้าหน้าที่ดำเนินการตามขั้นตอนตรวจอนุมัติเอกสารที่ยื่นรับรอง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2700" dirty="0" smtClean="0"/>
              <a:t>ฝึกยกระดับฝีมือแรงงานและเปลี่ยนฝึกเปลี่ยนสาขาอาชีพ </a:t>
            </a:r>
            <a:br>
              <a:rPr lang="th-TH" sz="2700" dirty="0" smtClean="0"/>
            </a:br>
            <a:r>
              <a:rPr lang="th-TH" sz="2700" dirty="0" smtClean="0"/>
              <a:t>กรณีดำเนินการส่งฝึก</a:t>
            </a:r>
            <a:r>
              <a:rPr lang="th-TH" sz="2700" dirty="0" smtClean="0">
                <a:solidFill>
                  <a:srgbClr val="FFFF00"/>
                </a:solidFill>
              </a:rPr>
              <a:t>(แบบ </a:t>
            </a:r>
            <a:r>
              <a:rPr lang="th-TH" sz="2700" dirty="0" err="1" smtClean="0">
                <a:solidFill>
                  <a:srgbClr val="FFFF00"/>
                </a:solidFill>
              </a:rPr>
              <a:t>ฝย</a:t>
            </a:r>
            <a:r>
              <a:rPr lang="th-TH" sz="2700" dirty="0" smtClean="0">
                <a:solidFill>
                  <a:srgbClr val="FFFF00"/>
                </a:solidFill>
              </a:rPr>
              <a:t>/</a:t>
            </a:r>
            <a:r>
              <a:rPr lang="th-TH" sz="2700" dirty="0" err="1" smtClean="0">
                <a:solidFill>
                  <a:srgbClr val="FFFF00"/>
                </a:solidFill>
              </a:rPr>
              <a:t>ฝป</a:t>
            </a:r>
            <a:r>
              <a:rPr lang="th-TH" sz="2700" dirty="0" smtClean="0">
                <a:solidFill>
                  <a:srgbClr val="FFFF00"/>
                </a:solidFill>
              </a:rPr>
              <a:t>2-1 )</a:t>
            </a:r>
            <a:endParaRPr lang="th-TH" sz="27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2420888"/>
            <a:ext cx="7128792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ขั้นตอนจะคล้ายกับกรณีดำเนินการฝึกเอง เพียงแต่ไม่ต้องกรอกค่าใช้จ่าย</a:t>
            </a:r>
          </a:p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(อ่านคู่มือหน้า 18 – 23)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503279"/>
            <a:ext cx="7848600" cy="609600"/>
          </a:xfrm>
        </p:spPr>
        <p:txBody>
          <a:bodyPr/>
          <a:lstStyle/>
          <a:p>
            <a:r>
              <a:rPr lang="th-TH" sz="2400" dirty="0" smtClean="0"/>
              <a:t>แบบแสดงการส่งเงินสมทบกองทุนพัฒนาฝีมือแรงงาน </a:t>
            </a:r>
            <a:br>
              <a:rPr lang="th-TH" sz="2400" dirty="0" smtClean="0"/>
            </a:br>
            <a:r>
              <a:rPr lang="th-TH" sz="2400" dirty="0" smtClean="0">
                <a:solidFill>
                  <a:srgbClr val="FFFF00"/>
                </a:solidFill>
              </a:rPr>
              <a:t>(แบบ </a:t>
            </a:r>
            <a:r>
              <a:rPr lang="th-TH" sz="2400" dirty="0" err="1" smtClean="0">
                <a:solidFill>
                  <a:srgbClr val="FFFF00"/>
                </a:solidFill>
              </a:rPr>
              <a:t>สท.</a:t>
            </a:r>
            <a:r>
              <a:rPr lang="th-TH" sz="2400" dirty="0" smtClean="0">
                <a:solidFill>
                  <a:srgbClr val="FFFF00"/>
                </a:solidFill>
              </a:rPr>
              <a:t> 2)</a:t>
            </a:r>
          </a:p>
        </p:txBody>
      </p:sp>
      <p:pic>
        <p:nvPicPr>
          <p:cNvPr id="3" name="รูปภาพ 154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484784"/>
            <a:ext cx="6912768" cy="4752528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140968"/>
            <a:ext cx="2952328" cy="1989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63888" y="558924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30 -32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17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957" y="2114867"/>
            <a:ext cx="5760085" cy="2628265"/>
          </a:xfrm>
          <a:prstGeom prst="rect">
            <a:avLst/>
          </a:prstGeom>
        </p:spPr>
      </p:pic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th-TH" sz="2400" dirty="0"/>
              <a:t>แบบแสดงการส่งเงินสมทบกองทุนพัฒนาฝีมือแรงงาน </a:t>
            </a:r>
            <a:br>
              <a:rPr lang="th-TH" sz="2400" dirty="0"/>
            </a:br>
            <a:r>
              <a:rPr lang="th-TH" sz="2400" dirty="0">
                <a:solidFill>
                  <a:srgbClr val="FFFF00"/>
                </a:solidFill>
              </a:rPr>
              <a:t>(แบบ </a:t>
            </a:r>
            <a:r>
              <a:rPr lang="th-TH" sz="2400" dirty="0" err="1">
                <a:solidFill>
                  <a:srgbClr val="FFFF00"/>
                </a:solidFill>
              </a:rPr>
              <a:t>สท.</a:t>
            </a:r>
            <a:r>
              <a:rPr lang="th-TH" sz="2400" dirty="0">
                <a:solidFill>
                  <a:srgbClr val="FFFF00"/>
                </a:solidFill>
              </a:rPr>
              <a:t> 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กรอกข้อมูลเอกสาร</a:t>
            </a:r>
            <a:endParaRPr lang="th-TH" dirty="0"/>
          </a:p>
        </p:txBody>
      </p:sp>
      <p:pic>
        <p:nvPicPr>
          <p:cNvPr id="3" name="รูปภาพ 179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7488832" cy="2088232"/>
          </a:xfrm>
          <a:prstGeom prst="rect">
            <a:avLst/>
          </a:prstGeom>
        </p:spPr>
      </p:pic>
      <p:pic>
        <p:nvPicPr>
          <p:cNvPr id="4" name="รูปภาพ 180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284984"/>
            <a:ext cx="7560840" cy="3168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กรอกจำนวนลูกจ้าง ณ วันสิ้นเดือนของแต่ละเดือน</a:t>
            </a:r>
            <a:endParaRPr lang="th-TH" dirty="0"/>
          </a:p>
        </p:txBody>
      </p:sp>
      <p:pic>
        <p:nvPicPr>
          <p:cNvPr id="3" name="รูปภาพ 181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24744"/>
            <a:ext cx="5760085" cy="5257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กรอกจำนวนหลักสูตรและจำนวนคนที่ได้รับการเห็นชอบ</a:t>
            </a:r>
            <a:endParaRPr lang="th-TH" dirty="0"/>
          </a:p>
        </p:txBody>
      </p:sp>
      <p:pic>
        <p:nvPicPr>
          <p:cNvPr id="3" name="รูปภาพ 18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7848872" cy="5040560"/>
          </a:xfrm>
          <a:prstGeom prst="rect">
            <a:avLst/>
          </a:prstGeom>
        </p:spPr>
      </p:pic>
      <p:sp>
        <p:nvSpPr>
          <p:cNvPr id="4" name="สี่เหลี่ยมมุมมน 3"/>
          <p:cNvSpPr/>
          <p:nvPr/>
        </p:nvSpPr>
        <p:spPr bwMode="auto">
          <a:xfrm>
            <a:off x="3779912" y="3573016"/>
            <a:ext cx="2232248" cy="2160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คำนวณเงินสมทบ</a:t>
            </a:r>
            <a:endParaRPr lang="th-TH" dirty="0"/>
          </a:p>
        </p:txBody>
      </p:sp>
      <p:pic>
        <p:nvPicPr>
          <p:cNvPr id="3" name="รูปภาพ 183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7488832" cy="2952328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517232"/>
            <a:ext cx="7848872" cy="1209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รูปภาพ 18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4658"/>
          <a:stretch/>
        </p:blipFill>
        <p:spPr bwMode="auto">
          <a:xfrm>
            <a:off x="899592" y="4869160"/>
            <a:ext cx="7056784" cy="6480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แจ้งเปลี่ยนแปลงข้อมูลบริษัท </a:t>
            </a:r>
            <a:r>
              <a:rPr lang="th-TH" dirty="0" smtClean="0">
                <a:solidFill>
                  <a:srgbClr val="FFFF00"/>
                </a:solidFill>
              </a:rPr>
              <a:t>(แบบ </a:t>
            </a:r>
            <a:r>
              <a:rPr lang="th-TH" dirty="0" err="1" smtClean="0">
                <a:solidFill>
                  <a:srgbClr val="FFFF00"/>
                </a:solidFill>
              </a:rPr>
              <a:t>สท.</a:t>
            </a:r>
            <a:r>
              <a:rPr lang="th-TH" dirty="0" smtClean="0">
                <a:solidFill>
                  <a:srgbClr val="FFFF00"/>
                </a:solidFill>
              </a:rPr>
              <a:t>8)</a:t>
            </a:r>
          </a:p>
        </p:txBody>
      </p:sp>
      <p:pic>
        <p:nvPicPr>
          <p:cNvPr id="3" name="รูปภาพ 196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84784"/>
            <a:ext cx="5472608" cy="2880320"/>
          </a:xfrm>
          <a:prstGeom prst="rect">
            <a:avLst/>
          </a:prstGeom>
        </p:spPr>
      </p:pic>
      <p:pic>
        <p:nvPicPr>
          <p:cNvPr id="4" name="รูปภาพ 197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149080"/>
            <a:ext cx="6768752" cy="2088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5896" y="3356992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33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กรอกข้อมูลตามหัวข้อที่ต้องการแจ้งเปลี่ยนแปลง</a:t>
            </a:r>
            <a:endParaRPr lang="th-TH" dirty="0"/>
          </a:p>
        </p:txBody>
      </p:sp>
      <p:pic>
        <p:nvPicPr>
          <p:cNvPr id="3" name="รูปภาพ 19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40768"/>
            <a:ext cx="7704856" cy="5112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หากมีข้อสงสัยการใช้งานระบบ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สามารถโพ</a:t>
            </a:r>
            <a:r>
              <a:rPr lang="th-TH" dirty="0" err="1" smtClean="0"/>
              <a:t>สแจ้ง</a:t>
            </a:r>
            <a:r>
              <a:rPr lang="th-TH" dirty="0" smtClean="0"/>
              <a:t>ปัญหาที่ได้ที่</a:t>
            </a:r>
          </a:p>
          <a:p>
            <a:pPr lvl="1"/>
            <a:r>
              <a:rPr lang="en-US" dirty="0" smtClean="0"/>
              <a:t>http://datacenter.dsd.go.th</a:t>
            </a:r>
            <a:endParaRPr lang="th-TH" dirty="0" smtClean="0"/>
          </a:p>
          <a:p>
            <a:pPr lvl="1"/>
            <a:endParaRPr lang="th-TH" dirty="0"/>
          </a:p>
        </p:txBody>
      </p:sp>
      <p:pic>
        <p:nvPicPr>
          <p:cNvPr id="4" name="รูปภาพ 3" descr="2015-07-08_14-48-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564904"/>
            <a:ext cx="2870565" cy="3823683"/>
          </a:xfrm>
          <a:prstGeom prst="rect">
            <a:avLst/>
          </a:prstGeom>
        </p:spPr>
      </p:pic>
      <p:pic>
        <p:nvPicPr>
          <p:cNvPr id="5" name="รูปภาพ 4" descr="banner_data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356992"/>
            <a:ext cx="1838325" cy="1647825"/>
          </a:xfrm>
          <a:prstGeom prst="rect">
            <a:avLst/>
          </a:prstGeom>
        </p:spPr>
      </p:pic>
      <p:sp>
        <p:nvSpPr>
          <p:cNvPr id="6" name="ลูกศรขวา 5"/>
          <p:cNvSpPr/>
          <p:nvPr/>
        </p:nvSpPr>
        <p:spPr bwMode="auto">
          <a:xfrm rot="19381135">
            <a:off x="3138452" y="5223073"/>
            <a:ext cx="1872208" cy="64807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หากมีข้อสงสัยการใช้งานระบบ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/>
              <a:t> </a:t>
            </a:r>
            <a:r>
              <a:rPr lang="th-TH" dirty="0" smtClean="0"/>
              <a:t>โทรสอบถาม เจ้าหน้าที่หน่วยงานกรมพัฒนาฝีมือแรงงาน พื้นที่ที่ท่านประสานงานการยื่นรับรองหลักสูตรฯ</a:t>
            </a:r>
          </a:p>
          <a:p>
            <a:pPr lvl="1"/>
            <a:r>
              <a:rPr lang="th-TH" dirty="0" smtClean="0"/>
              <a:t>ค้นหาเบอร์โทรศัพท์หน่วยงานได้ที่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http://www.dsd.go.th/dsd/home/agency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08TGp_BizCom_light">
  <a:themeElements>
    <a:clrScheme name="008TGp_BizCom_light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CA3C8"/>
      </a:accent1>
      <a:accent2>
        <a:srgbClr val="FF9900"/>
      </a:accent2>
      <a:accent3>
        <a:srgbClr val="FFFFFF"/>
      </a:accent3>
      <a:accent4>
        <a:srgbClr val="174578"/>
      </a:accent4>
      <a:accent5>
        <a:srgbClr val="ACCEE0"/>
      </a:accent5>
      <a:accent6>
        <a:srgbClr val="E78A00"/>
      </a:accent6>
      <a:hlink>
        <a:srgbClr val="9999FF"/>
      </a:hlink>
      <a:folHlink>
        <a:srgbClr val="969696"/>
      </a:folHlink>
    </a:clrScheme>
    <a:fontScheme name="008TGp_BizCom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008TGp_BizCom_light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008TGp_BizCom_light</Template>
  <TotalTime>718</TotalTime>
  <Words>578</Words>
  <Application>Microsoft Office PowerPoint</Application>
  <PresentationFormat>นำเสนอทางหน้าจอ (4:3)</PresentationFormat>
  <Paragraphs>75</Paragraphs>
  <Slides>33</Slides>
  <Notes>1</Notes>
  <HiddenSlides>1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33</vt:i4>
      </vt:variant>
    </vt:vector>
  </HeadingPairs>
  <TitlesOfParts>
    <vt:vector size="34" baseType="lpstr">
      <vt:lpstr>008TGp_BizCom_light</vt:lpstr>
      <vt:lpstr>ขั้นตอนการใช้บริการต้องทำอย่างไร</vt:lpstr>
      <vt:lpstr>เมื่อเข้าระบบครั้งแรกต้องทำอะไรบ้าง</vt:lpstr>
      <vt:lpstr>ผังการยื่นรับรองหลักสูตร/ค่าใช้จ่าย (สำหรับสถานประกอบกิจการ)</vt:lpstr>
      <vt:lpstr>เข้าสู่หน้าเว็บไซต์ e-service</vt:lpstr>
      <vt:lpstr>เข้าสู่ระบบ</vt:lpstr>
      <vt:lpstr>เลือกเมนู</vt:lpstr>
      <vt:lpstr>ภาพนิ่ง 7</vt:lpstr>
      <vt:lpstr>เลือกสาขา</vt:lpstr>
      <vt:lpstr>ภาพนิ่ง 9</vt:lpstr>
      <vt:lpstr>เพิ่มหลักสูตรที่ขอรับรอง</vt:lpstr>
      <vt:lpstr>กรอกข้อมูลหลักสูตร</vt:lpstr>
      <vt:lpstr>กรอกข้อมูลรุ่นในแต่ละหลักสูตร</vt:lpstr>
      <vt:lpstr>กรอกข้อมูลรุ่นในแต่ละหลักสูตร</vt:lpstr>
      <vt:lpstr>กรอกข้อมูลสถานที่ฝึกอบรม,จำนวนลูกจ้างที่ใช้สิทธิ์</vt:lpstr>
      <vt:lpstr>กรอกค่าใช้จ่ายต่างๆ</vt:lpstr>
      <vt:lpstr>ระบบจะสรุปค่าใช้จ่ายที่ขอรับรอง</vt:lpstr>
      <vt:lpstr>แนบไฟล์เอกสาร</vt:lpstr>
      <vt:lpstr>แนบไฟล์เอกสารประกอบการพิจารณา</vt:lpstr>
      <vt:lpstr>แนบไฟล์ excel รายชื่อผู้เข้าอบรมและใบเซ็นชื่อ</vt:lpstr>
      <vt:lpstr>เลือกสถานะ การรับรอง</vt:lpstr>
      <vt:lpstr>ระบบจะแจ้งสถานะการรับรองของทุกเอกสารที่ยื่นมา</vt:lpstr>
      <vt:lpstr>แจ้งสถานะผ่านทางอีเมล์</vt:lpstr>
      <vt:lpstr>ฝึกยกระดับฝีมือแรงงานและเปลี่ยนฝึกเปลี่ยนสาขาอาชีพ  กรณีดำเนินการส่งฝึก(แบบ ฝย/ฝป2-1 )</vt:lpstr>
      <vt:lpstr>แบบแสดงการส่งเงินสมทบกองทุนพัฒนาฝีมือแรงงาน  (แบบ สท. 2)</vt:lpstr>
      <vt:lpstr>แบบแสดงการส่งเงินสมทบกองทุนพัฒนาฝีมือแรงงาน  (แบบ สท. 2)</vt:lpstr>
      <vt:lpstr>กรอกข้อมูลเอกสาร</vt:lpstr>
      <vt:lpstr>กรอกจำนวนลูกจ้าง ณ วันสิ้นเดือนของแต่ละเดือน</vt:lpstr>
      <vt:lpstr>กรอกจำนวนหลักสูตรและจำนวนคนที่ได้รับการเห็นชอบ</vt:lpstr>
      <vt:lpstr>คำนวณเงินสมทบ</vt:lpstr>
      <vt:lpstr>แจ้งเปลี่ยนแปลงข้อมูลบริษัท (แบบ สท.8)</vt:lpstr>
      <vt:lpstr>กรอกข้อมูลตามหัวข้อที่ต้องการแจ้งเปลี่ยนแปลง</vt:lpstr>
      <vt:lpstr>หากมีข้อสงสัยการใช้งานระบบ</vt:lpstr>
      <vt:lpstr>หากมีข้อสงสัยการใช้งานระบบ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Kraiwit</dc:creator>
  <cp:lastModifiedBy>Win7</cp:lastModifiedBy>
  <cp:revision>113</cp:revision>
  <dcterms:created xsi:type="dcterms:W3CDTF">2015-07-08T00:43:11Z</dcterms:created>
  <dcterms:modified xsi:type="dcterms:W3CDTF">2016-02-29T05:51:19Z</dcterms:modified>
</cp:coreProperties>
</file>