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7" r:id="rId2"/>
    <p:sldId id="258" r:id="rId3"/>
    <p:sldId id="259" r:id="rId4"/>
    <p:sldId id="261" r:id="rId5"/>
    <p:sldId id="260" r:id="rId6"/>
    <p:sldId id="265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572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DA0825-76B5-42F9-8ECA-4E37C4A6DBFB}" type="datetimeFigureOut">
              <a:rPr lang="en-US" smtClean="0"/>
              <a:t>28-Mar-16</a:t>
            </a:fld>
            <a:endParaRPr lang="en-US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28A7DF-3EEC-4832-BB35-AFA70277833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4CE36D4-068A-416A-A4E4-973A312CFE83}" type="datetimeFigureOut">
              <a:rPr lang="en-US" smtClean="0"/>
              <a:t>28-Mar-16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228600" y="6492875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12746-CF5D-4422-9E4D-1A30BABF0E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4CE36D4-068A-416A-A4E4-973A312CFE83}" type="datetimeFigureOut">
              <a:rPr lang="en-US" smtClean="0"/>
              <a:t>28-Mar-16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228600" y="6492875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12746-CF5D-4422-9E4D-1A30BABF0E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4CE36D4-068A-416A-A4E4-973A312CFE83}" type="datetimeFigureOut">
              <a:rPr lang="en-US" smtClean="0"/>
              <a:t>28-Mar-16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228600" y="6492875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12746-CF5D-4422-9E4D-1A30BABF0E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4CE36D4-068A-416A-A4E4-973A312CFE83}" type="datetimeFigureOut">
              <a:rPr lang="en-US" smtClean="0"/>
              <a:t>28-Mar-16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228600" y="6492875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12746-CF5D-4422-9E4D-1A30BABF0E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4CE36D4-068A-416A-A4E4-973A312CFE83}" type="datetimeFigureOut">
              <a:rPr lang="en-US" smtClean="0"/>
              <a:t>28-Mar-16</a:t>
            </a:fld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>
          <a:xfrm>
            <a:off x="228600" y="6492875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12746-CF5D-4422-9E4D-1A30BABF0E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4CE36D4-068A-416A-A4E4-973A312CFE83}" type="datetimeFigureOut">
              <a:rPr lang="en-US" smtClean="0"/>
              <a:t>28-Mar-16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>
          <a:xfrm>
            <a:off x="228600" y="6492875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12746-CF5D-4422-9E4D-1A30BABF0E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4CE36D4-068A-416A-A4E4-973A312CFE83}" type="datetimeFigureOut">
              <a:rPr lang="en-US" smtClean="0"/>
              <a:t>28-Mar-16</a:t>
            </a:fld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>
          <a:xfrm>
            <a:off x="228600" y="6492875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12746-CF5D-4422-9E4D-1A30BABF0E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4CE36D4-068A-416A-A4E4-973A312CFE83}" type="datetimeFigureOut">
              <a:rPr lang="en-US" smtClean="0"/>
              <a:t>28-Mar-16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228600" y="6492875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12746-CF5D-4422-9E4D-1A30BABF0E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4CE36D4-068A-416A-A4E4-973A312CFE83}" type="datetimeFigureOut">
              <a:rPr lang="en-US" smtClean="0"/>
              <a:t>28-Mar-16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228600" y="6492875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12746-CF5D-4422-9E4D-1A30BABF0E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4CE36D4-068A-416A-A4E4-973A312CFE83}" type="datetimeFigureOut">
              <a:rPr lang="en-US" smtClean="0"/>
              <a:t>28-Mar-16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228600" y="6492875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12746-CF5D-4422-9E4D-1A30BABF0E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4CE36D4-068A-416A-A4E4-973A312CFE83}" type="datetimeFigureOut">
              <a:rPr lang="en-US" smtClean="0"/>
              <a:t>28-Mar-16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228600" y="6492875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12746-CF5D-4422-9E4D-1A30BABF0E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dirty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dirty="0" smtClean="0"/>
              <a:t>ระดับที่สอง</a:t>
            </a:r>
          </a:p>
          <a:p>
            <a:pPr lvl="2"/>
            <a:r>
              <a:rPr lang="th-TH" dirty="0" smtClean="0"/>
              <a:t>ระดับที่สาม</a:t>
            </a:r>
          </a:p>
          <a:p>
            <a:pPr lvl="3"/>
            <a:r>
              <a:rPr lang="th-TH" dirty="0" smtClean="0"/>
              <a:t>ระดับที่สี่</a:t>
            </a:r>
          </a:p>
          <a:p>
            <a:pPr lvl="4"/>
            <a:r>
              <a:rPr lang="th-TH" dirty="0" smtClean="0"/>
              <a:t>ระดับที่ห้า</a:t>
            </a:r>
            <a:endParaRPr lang="en-US" dirty="0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112746-CF5D-4422-9E4D-1A30BABF0ED2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รูปภาพ 6" descr="download.jpg"/>
          <p:cNvPicPr>
            <a:picLocks noChangeAspect="1"/>
          </p:cNvPicPr>
          <p:nvPr userDrawn="1"/>
        </p:nvPicPr>
        <p:blipFill>
          <a:blip r:embed="rId14" cstate="print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997965" y="515973"/>
            <a:ext cx="1069835" cy="1084227"/>
          </a:xfrm>
          <a:prstGeom prst="rect">
            <a:avLst/>
          </a:prstGeom>
        </p:spPr>
      </p:pic>
      <p:sp>
        <p:nvSpPr>
          <p:cNvPr id="11" name="สี่เหลี่ยมผืนผ้า 10"/>
          <p:cNvSpPr/>
          <p:nvPr userDrawn="1"/>
        </p:nvSpPr>
        <p:spPr>
          <a:xfrm>
            <a:off x="0" y="6537434"/>
            <a:ext cx="3886200" cy="320566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29242" y="1828800"/>
            <a:ext cx="8890958" cy="1143000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th-TH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การทดสอบมาตรฐานฝีมือแรงงานแห่งชาติ </a:t>
            </a:r>
            <a:endParaRPr lang="en-US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ชื่อเรื่องรอง 2"/>
          <p:cNvSpPr>
            <a:spLocks noGrp="1"/>
          </p:cNvSpPr>
          <p:nvPr>
            <p:ph sz="half" idx="4294967295"/>
          </p:nvPr>
        </p:nvSpPr>
        <p:spPr>
          <a:xfrm>
            <a:off x="1828800" y="3200400"/>
            <a:ext cx="6096000" cy="1143000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buNone/>
            </a:pPr>
            <a:r>
              <a:rPr lang="th-TH" sz="44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+mj-cs"/>
              </a:rPr>
              <a:t>สาขา อาชีพช่างไฟฟ้าภายในอาคาร</a:t>
            </a:r>
            <a:endParaRPr lang="en-US" sz="4400" b="1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ตัวยึดเนื้อหา 2"/>
          <p:cNvSpPr>
            <a:spLocks noGrp="1"/>
          </p:cNvSpPr>
          <p:nvPr>
            <p:ph idx="1"/>
          </p:nvPr>
        </p:nvSpPr>
        <p:spPr>
          <a:xfrm>
            <a:off x="304800" y="1752600"/>
            <a:ext cx="8534400" cy="3429000"/>
          </a:xfrm>
        </p:spPr>
        <p:txBody>
          <a:bodyPr>
            <a:noAutofit/>
          </a:bodyPr>
          <a:lstStyle/>
          <a:p>
            <a:pPr marL="514350" indent="-514350">
              <a:buAutoNum type="arabicPeriod"/>
            </a:pPr>
            <a:r>
              <a:rPr lang="th-TH" sz="3400" dirty="0" smtClean="0">
                <a:latin typeface="Angsana New" pitchFamily="18" charset="-34"/>
                <a:cs typeface="Angsana New" pitchFamily="18" charset="-34"/>
              </a:rPr>
              <a:t>มีอายุ 18 ปีบริบูรณ์ (นับถึงวันยื่นสมัครขอทดสอบมาตรฐานฝีมือแรงงาน)</a:t>
            </a:r>
          </a:p>
          <a:p>
            <a:pPr marL="514350" indent="-514350">
              <a:buAutoNum type="arabicPeriod"/>
            </a:pPr>
            <a:r>
              <a:rPr lang="th-TH" sz="3400" dirty="0" smtClean="0">
                <a:latin typeface="Angsana New" pitchFamily="18" charset="-34"/>
                <a:cs typeface="Angsana New" pitchFamily="18" charset="-34"/>
              </a:rPr>
              <a:t>มีประสบการณ์การทำงานหรือปฏิบัติอาชีพเกี่ยวกับสาขาอาชีพช่างไฟฟ้าภายในอาคารไม่น้อยกว่า 1 ปี </a:t>
            </a:r>
            <a:r>
              <a:rPr lang="th-TH" sz="3400" b="1" u="sng" dirty="0" smtClean="0">
                <a:latin typeface="Angsana New" pitchFamily="18" charset="-34"/>
                <a:cs typeface="Angsana New" pitchFamily="18" charset="-34"/>
              </a:rPr>
              <a:t>หรือ</a:t>
            </a:r>
          </a:p>
          <a:p>
            <a:pPr marL="514350" indent="-514350">
              <a:buAutoNum type="arabicPeriod"/>
            </a:pPr>
            <a:r>
              <a:rPr lang="th-TH" sz="3400" dirty="0" smtClean="0">
                <a:latin typeface="Angsana New" pitchFamily="18" charset="-34"/>
                <a:cs typeface="Angsana New" pitchFamily="18" charset="-34"/>
              </a:rPr>
              <a:t>ผ่านการฝึกฝีมือแรงงานหรือฝึกอาชีพ ในสาขาอาชีพช่างไฟฟ้าภายในอาคารไม่น้อยกว่า 540 ชั่วโมง หรือมีประสบการณ์จากการฝึก หรือปฏิบัติงานในกิจการในสาขาที่เกี่ยวข้องไม่น้อยกว่า 250 ชั่วโมง </a:t>
            </a:r>
            <a:r>
              <a:rPr lang="th-TH" sz="3400" b="1" u="sng" dirty="0" smtClean="0">
                <a:latin typeface="Angsana New" pitchFamily="18" charset="-34"/>
                <a:cs typeface="Angsana New" pitchFamily="18" charset="-34"/>
              </a:rPr>
              <a:t>หรือ</a:t>
            </a:r>
          </a:p>
          <a:p>
            <a:pPr marL="514350" indent="-514350">
              <a:buAutoNum type="arabicPeriod"/>
            </a:pPr>
            <a:r>
              <a:rPr lang="th-TH" sz="3400" dirty="0" smtClean="0">
                <a:latin typeface="Angsana New" pitchFamily="18" charset="-34"/>
                <a:cs typeface="Angsana New" pitchFamily="18" charset="-34"/>
              </a:rPr>
              <a:t>เป็นผู้ที่จบการศึกษาไม่ต่ำกว่าระดับประกาศนียบัตรวิชาชีพ(</a:t>
            </a:r>
            <a:r>
              <a:rPr lang="th-TH" sz="3400" dirty="0" err="1" smtClean="0">
                <a:latin typeface="Angsana New" pitchFamily="18" charset="-34"/>
                <a:cs typeface="Angsana New" pitchFamily="18" charset="-34"/>
              </a:rPr>
              <a:t>ปวช.</a:t>
            </a:r>
            <a:r>
              <a:rPr lang="th-TH" sz="3400" dirty="0" smtClean="0">
                <a:latin typeface="Angsana New" pitchFamily="18" charset="-34"/>
                <a:cs typeface="Angsana New" pitchFamily="18" charset="-34"/>
              </a:rPr>
              <a:t>3)ในสาขาที่เกี่ยวข้องกับอาชีพนี้</a:t>
            </a:r>
            <a:endParaRPr lang="en-US" sz="3400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6" name="ชื่อเรื่อง 1"/>
          <p:cNvSpPr>
            <a:spLocks noGrp="1"/>
          </p:cNvSpPr>
          <p:nvPr>
            <p:ph type="title"/>
          </p:nvPr>
        </p:nvSpPr>
        <p:spPr>
          <a:xfrm>
            <a:off x="381000" y="381000"/>
            <a:ext cx="8229600" cy="1143000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th-TH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คุณสมบัติของผู้เข้ารับการทดสอบ </a:t>
            </a:r>
            <a:endParaRPr lang="en-US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เนื้อหา 3"/>
          <p:cNvSpPr>
            <a:spLocks noGrp="1"/>
          </p:cNvSpPr>
          <p:nvPr>
            <p:ph idx="1"/>
          </p:nvPr>
        </p:nvSpPr>
        <p:spPr>
          <a:xfrm>
            <a:off x="533400" y="1295400"/>
            <a:ext cx="8382000" cy="5105400"/>
          </a:xfrm>
        </p:spPr>
        <p:txBody>
          <a:bodyPr>
            <a:noAutofit/>
          </a:bodyPr>
          <a:lstStyle/>
          <a:p>
            <a:pPr marL="284163" indent="-284163">
              <a:buFont typeface="+mj-lt"/>
              <a:buAutoNum type="arabicPeriod"/>
            </a:pPr>
            <a:r>
              <a:rPr lang="th-TH" sz="3000" dirty="0" smtClean="0">
                <a:latin typeface="Angsana New" pitchFamily="18" charset="-34"/>
                <a:cs typeface="Angsana New" pitchFamily="18" charset="-34"/>
              </a:rPr>
              <a:t>สำเนาบัตรประจำตัวประชาชนหรือสำเนาทะเบียนบ้าน</a:t>
            </a:r>
          </a:p>
          <a:p>
            <a:pPr marL="284163" indent="-284163">
              <a:buFont typeface="+mj-lt"/>
              <a:buAutoNum type="arabicPeriod"/>
            </a:pPr>
            <a:r>
              <a:rPr lang="th-TH" sz="3000" dirty="0" smtClean="0">
                <a:latin typeface="Angsana New" pitchFamily="18" charset="-34"/>
                <a:cs typeface="Angsana New" pitchFamily="18" charset="-34"/>
              </a:rPr>
              <a:t>รูปถ่ายหน้าตรง ไม่สวมหมวก ไม่สวมแว่นตาดำ ขนาด 1 นิ้ว จำนวน 2 รูป</a:t>
            </a:r>
          </a:p>
          <a:p>
            <a:pPr marL="284163" indent="-284163">
              <a:buFont typeface="+mj-lt"/>
              <a:buAutoNum type="arabicPeriod"/>
            </a:pPr>
            <a:r>
              <a:rPr lang="th-TH" sz="3000" dirty="0" smtClean="0">
                <a:latin typeface="Angsana New" pitchFamily="18" charset="-34"/>
                <a:cs typeface="Angsana New" pitchFamily="18" charset="-34"/>
              </a:rPr>
              <a:t>อัตราค่าทดสอบ </a:t>
            </a:r>
          </a:p>
          <a:p>
            <a:pPr marL="749300" indent="-239713"/>
            <a:r>
              <a:rPr lang="th-TH" sz="3000" dirty="0" smtClean="0">
                <a:latin typeface="Angsana New" pitchFamily="18" charset="-34"/>
                <a:cs typeface="Angsana New" pitchFamily="18" charset="-34"/>
              </a:rPr>
              <a:t>ระดับ 1 จำนวน 100 บาท</a:t>
            </a:r>
          </a:p>
          <a:p>
            <a:pPr marL="749300" indent="-239713"/>
            <a:r>
              <a:rPr lang="th-TH" sz="3000" dirty="0" smtClean="0">
                <a:latin typeface="Angsana New" pitchFamily="18" charset="-34"/>
                <a:cs typeface="Angsana New" pitchFamily="18" charset="-34"/>
              </a:rPr>
              <a:t>ระดับ 2 จำนวน 150 บาท</a:t>
            </a:r>
          </a:p>
          <a:p>
            <a:pPr marL="749300" indent="-239713"/>
            <a:r>
              <a:rPr lang="th-TH" sz="3000" dirty="0" smtClean="0">
                <a:latin typeface="Angsana New" pitchFamily="18" charset="-34"/>
                <a:cs typeface="Angsana New" pitchFamily="18" charset="-34"/>
              </a:rPr>
              <a:t>ระดับ 3 จำนวน 200 บาท</a:t>
            </a:r>
          </a:p>
          <a:p>
            <a:pPr marL="284163" indent="-284163">
              <a:buNone/>
            </a:pPr>
            <a:r>
              <a:rPr lang="th-TH" sz="3000" dirty="0" smtClean="0">
                <a:latin typeface="Angsana New" pitchFamily="18" charset="-34"/>
                <a:cs typeface="Angsana New" pitchFamily="18" charset="-34"/>
              </a:rPr>
              <a:t>4. หนังสือรับรองประสบการณ์การทำงาน</a:t>
            </a:r>
            <a:r>
              <a:rPr lang="th-TH" sz="3000" b="1" u="sng" dirty="0" smtClean="0">
                <a:latin typeface="Angsana New" pitchFamily="18" charset="-34"/>
                <a:cs typeface="Angsana New" pitchFamily="18" charset="-34"/>
              </a:rPr>
              <a:t>หรือ</a:t>
            </a:r>
            <a:r>
              <a:rPr lang="th-TH" sz="3000" dirty="0" smtClean="0">
                <a:latin typeface="Angsana New" pitchFamily="18" charset="-34"/>
                <a:cs typeface="Angsana New" pitchFamily="18" charset="-34"/>
              </a:rPr>
              <a:t>การประกอบอาชีพ</a:t>
            </a:r>
            <a:r>
              <a:rPr lang="th-TH" sz="3000" b="1" u="sng" dirty="0" smtClean="0">
                <a:latin typeface="Angsana New" pitchFamily="18" charset="-34"/>
                <a:cs typeface="Angsana New" pitchFamily="18" charset="-34"/>
              </a:rPr>
              <a:t>หรือ</a:t>
            </a:r>
            <a:r>
              <a:rPr lang="th-TH" sz="3000" dirty="0" smtClean="0">
                <a:latin typeface="Angsana New" pitchFamily="18" charset="-34"/>
                <a:cs typeface="Angsana New" pitchFamily="18" charset="-34"/>
              </a:rPr>
              <a:t>สำเนาวุฒิการศึกษา</a:t>
            </a:r>
            <a:r>
              <a:rPr lang="th-TH" sz="3000" dirty="0" smtClean="0">
                <a:latin typeface="Angsana New" pitchFamily="18" charset="-34"/>
                <a:cs typeface="Angsana New" pitchFamily="18" charset="-34"/>
              </a:rPr>
              <a:t>ในสาขาที่เกี่ยวข้องกับอาชีพนี้</a:t>
            </a:r>
          </a:p>
          <a:p>
            <a:pPr marL="284163" indent="-284163">
              <a:buNone/>
            </a:pPr>
            <a:r>
              <a:rPr lang="th-TH" sz="3000" dirty="0" smtClean="0">
                <a:latin typeface="Angsana New" pitchFamily="18" charset="-34"/>
                <a:cs typeface="Angsana New" pitchFamily="18" charset="-34"/>
              </a:rPr>
              <a:t>5. สำเนาหนังสือรับรองผู้ผ่านการทดสอบมาตรฐานฝีมือแรงงานแห่งชาติ (กรณีทดสอบฯ ระดับสูงขึ้น)</a:t>
            </a:r>
            <a:endParaRPr lang="th-TH" sz="3000" dirty="0" smtClean="0">
              <a:latin typeface="Angsana New" pitchFamily="18" charset="-34"/>
              <a:cs typeface="Angsana New" pitchFamily="18" charset="-34"/>
            </a:endParaRPr>
          </a:p>
          <a:p>
            <a:pPr marL="514350" indent="-514350">
              <a:buNone/>
            </a:pPr>
            <a:endParaRPr lang="en-US" sz="3000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2000" y="457200"/>
            <a:ext cx="7162800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th-TH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+mj-cs"/>
              </a:rPr>
              <a:t>หลักฐานประกอบการสมัคร</a:t>
            </a:r>
            <a:endParaRPr lang="en-US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229600" cy="1143000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th-TH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วิธีการทดสอบมาตรฐานฝีมือแรงงาน</a:t>
            </a:r>
            <a:endParaRPr lang="en-U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4525963"/>
          </a:xfrm>
        </p:spPr>
        <p:txBody>
          <a:bodyPr/>
          <a:lstStyle/>
          <a:p>
            <a:pPr marL="393700" indent="-393700">
              <a:buAutoNum type="arabicPeriod"/>
            </a:pP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การทดสอบความรู้ ความเข้าใจ</a:t>
            </a:r>
          </a:p>
          <a:p>
            <a:pPr marL="393700" lvl="1" indent="6350">
              <a:buNone/>
            </a:pPr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ลักษณะข้อสอบเป็นข้อสอบแบบปรนัย 4 ตัวเลือก จำนวน 60 ข้อ เวลา 1 ชั่วโมง คะแนนเต็ม 60 คะแนน คิดเป็นร้อยละ 30 ของคะแนนทั้งหมด</a:t>
            </a:r>
          </a:p>
          <a:p>
            <a:pPr marL="914400" lvl="1" indent="-914400">
              <a:buNone/>
            </a:pP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2. การทดสอบภาคความสามารถ </a:t>
            </a:r>
          </a:p>
          <a:p>
            <a:pPr marL="393700" lvl="1" indent="6350">
              <a:buNone/>
            </a:pPr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แบ่งเป็น 2 แบบทดสอบ คือ แบบทดสอบที่ 1 เวลา 4 ชั่วโมง 30 นาที และ แบบทดสอบที่ 2 เวลา 30 นาที คะแนนเต็ม 400 คะแนน คิดเป็นร้อยละ 70 ของคะแนนทั้งหมด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524000" y="-76200"/>
            <a:ext cx="5791200" cy="1143000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th-TH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แบบทดสอบภาคความสามารถ</a:t>
            </a:r>
            <a:endParaRPr lang="en-US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" name="ตัวยึดเนื้อหา 3" descr="ภาคปฏิบัติไฟฟ้า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3075" r="3509" b="3151"/>
          <a:stretch>
            <a:fillRect/>
          </a:stretch>
        </p:blipFill>
        <p:spPr>
          <a:xfrm>
            <a:off x="838200" y="1600200"/>
            <a:ext cx="7390151" cy="5181600"/>
          </a:xfrm>
        </p:spPr>
      </p:pic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0" y="533400"/>
            <a:ext cx="4038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400" b="1" i="0" u="none" strike="noStrike" kern="1200" spc="50" normalizeH="0" baseline="0" noProof="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แบบทดสอบที่ 1</a:t>
            </a:r>
            <a:endParaRPr kumimoji="0" lang="en-US" sz="4400" b="1" i="0" u="none" strike="noStrike" kern="1200" spc="50" normalizeH="0" baseline="0" noProof="0" dirty="0" smtClean="0">
              <a:ln w="11430"/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ตัวยึดเนื้อหา 3" descr="ภาคปฏิบัติไฟฟ้า.jpg"/>
          <p:cNvPicPr>
            <a:picLocks noChangeAspect="1"/>
          </p:cNvPicPr>
          <p:nvPr/>
        </p:nvPicPr>
        <p:blipFill>
          <a:blip r:embed="rId2" cstate="print"/>
          <a:srcRect l="7995" t="11785" r="10328" b="15819"/>
          <a:stretch>
            <a:fillRect/>
          </a:stretch>
        </p:blipFill>
        <p:spPr>
          <a:xfrm>
            <a:off x="1524000" y="1199606"/>
            <a:ext cx="6172200" cy="5429794"/>
          </a:xfrm>
          <a:prstGeom prst="rect">
            <a:avLst/>
          </a:prstGeom>
        </p:spPr>
      </p:pic>
      <p:sp>
        <p:nvSpPr>
          <p:cNvPr id="9" name="ชื่อเรื่อง 1"/>
          <p:cNvSpPr txBox="1">
            <a:spLocks/>
          </p:cNvSpPr>
          <p:nvPr/>
        </p:nvSpPr>
        <p:spPr>
          <a:xfrm>
            <a:off x="0" y="152400"/>
            <a:ext cx="4038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400" b="1" i="0" u="none" strike="noStrike" kern="1200" spc="50" normalizeH="0" baseline="0" noProof="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แบบทดสอบที่ 2</a:t>
            </a:r>
            <a:endParaRPr kumimoji="0" lang="en-US" sz="4400" b="1" i="0" u="none" strike="noStrike" kern="1200" spc="50" normalizeH="0" baseline="0" noProof="0" dirty="0" smtClean="0">
              <a:ln w="11430"/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</TotalTime>
  <Words>287</Words>
  <Application>Microsoft Office PowerPoint</Application>
  <PresentationFormat>นำเสนอทางหน้าจอ (4:3)</PresentationFormat>
  <Paragraphs>24</Paragraphs>
  <Slides>6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6</vt:i4>
      </vt:variant>
    </vt:vector>
  </HeadingPairs>
  <TitlesOfParts>
    <vt:vector size="7" baseType="lpstr">
      <vt:lpstr>ชุดรูปแบบของ Office</vt:lpstr>
      <vt:lpstr>การทดสอบมาตรฐานฝีมือแรงงานแห่งชาติ </vt:lpstr>
      <vt:lpstr>คุณสมบัติของผู้เข้ารับการทดสอบ </vt:lpstr>
      <vt:lpstr>ภาพนิ่ง 3</vt:lpstr>
      <vt:lpstr>วิธีการทดสอบมาตรฐานฝีมือแรงงาน</vt:lpstr>
      <vt:lpstr>แบบทดสอบภาคความสามารถ</vt:lpstr>
      <vt:lpstr>ภาพนิ่ง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Win7</dc:creator>
  <cp:lastModifiedBy>Win7</cp:lastModifiedBy>
  <cp:revision>13</cp:revision>
  <dcterms:created xsi:type="dcterms:W3CDTF">2016-03-28T01:55:25Z</dcterms:created>
  <dcterms:modified xsi:type="dcterms:W3CDTF">2016-03-28T04:02:23Z</dcterms:modified>
</cp:coreProperties>
</file>