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5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6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7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8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9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10.xml" ContentType="application/vnd.openxmlformats-officedocument.theme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1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12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theme/theme13.xml" ContentType="application/vnd.openxmlformats-officedocument.theme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theme/theme14.xml" ContentType="application/vnd.openxmlformats-officedocument.theme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theme/theme15.xml" ContentType="application/vnd.openxmlformats-officedocument.theme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theme/theme16.xml" ContentType="application/vnd.openxmlformats-officedocument.theme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17.xml" ContentType="application/vnd.openxmlformats-officedocument.theme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theme/theme18.xml" ContentType="application/vnd.openxmlformats-officedocument.theme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theme/theme19.xml" ContentType="application/vnd.openxmlformats-officedocument.theme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notesSlides/notesSlide4.xml" ContentType="application/vnd.openxmlformats-officedocument.presentationml.notesSlide+xml"/>
  <Override PartName="/ppt/ink/ink8.xml" ContentType="application/inkml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8" r:id="rId4"/>
    <p:sldMasterId id="2147483704" r:id="rId5"/>
    <p:sldMasterId id="2147483736" r:id="rId6"/>
    <p:sldMasterId id="2147483752" r:id="rId7"/>
    <p:sldMasterId id="2147483764" r:id="rId8"/>
    <p:sldMasterId id="2147483801" r:id="rId9"/>
    <p:sldMasterId id="2147483828" r:id="rId10"/>
    <p:sldMasterId id="2147483864" r:id="rId11"/>
    <p:sldMasterId id="2147483879" r:id="rId12"/>
    <p:sldMasterId id="2147483894" r:id="rId13"/>
    <p:sldMasterId id="2147483906" r:id="rId14"/>
    <p:sldMasterId id="2147483918" r:id="rId15"/>
    <p:sldMasterId id="2147483933" r:id="rId16"/>
    <p:sldMasterId id="2147483946" r:id="rId17"/>
    <p:sldMasterId id="2147483958" r:id="rId18"/>
    <p:sldMasterId id="2147483970" r:id="rId19"/>
    <p:sldMasterId id="2147483985" r:id="rId20"/>
  </p:sldMasterIdLst>
  <p:notesMasterIdLst>
    <p:notesMasterId r:id="rId119"/>
  </p:notesMasterIdLst>
  <p:sldIdLst>
    <p:sldId id="287" r:id="rId21"/>
    <p:sldId id="371" r:id="rId22"/>
    <p:sldId id="372" r:id="rId23"/>
    <p:sldId id="373" r:id="rId24"/>
    <p:sldId id="374" r:id="rId25"/>
    <p:sldId id="375" r:id="rId26"/>
    <p:sldId id="376" r:id="rId27"/>
    <p:sldId id="377" r:id="rId28"/>
    <p:sldId id="378" r:id="rId29"/>
    <p:sldId id="379" r:id="rId30"/>
    <p:sldId id="380" r:id="rId31"/>
    <p:sldId id="381" r:id="rId32"/>
    <p:sldId id="382" r:id="rId33"/>
    <p:sldId id="383" r:id="rId34"/>
    <p:sldId id="288" r:id="rId35"/>
    <p:sldId id="297" r:id="rId36"/>
    <p:sldId id="298" r:id="rId37"/>
    <p:sldId id="281" r:id="rId38"/>
    <p:sldId id="282" r:id="rId39"/>
    <p:sldId id="283" r:id="rId40"/>
    <p:sldId id="277" r:id="rId41"/>
    <p:sldId id="266" r:id="rId42"/>
    <p:sldId id="284" r:id="rId43"/>
    <p:sldId id="285" r:id="rId44"/>
    <p:sldId id="257" r:id="rId45"/>
    <p:sldId id="261" r:id="rId46"/>
    <p:sldId id="264" r:id="rId47"/>
    <p:sldId id="262" r:id="rId48"/>
    <p:sldId id="267" r:id="rId49"/>
    <p:sldId id="385" r:id="rId50"/>
    <p:sldId id="258" r:id="rId51"/>
    <p:sldId id="259" r:id="rId52"/>
    <p:sldId id="273" r:id="rId53"/>
    <p:sldId id="275" r:id="rId54"/>
    <p:sldId id="260" r:id="rId55"/>
    <p:sldId id="268" r:id="rId56"/>
    <p:sldId id="384" r:id="rId57"/>
    <p:sldId id="389" r:id="rId58"/>
    <p:sldId id="270" r:id="rId59"/>
    <p:sldId id="313" r:id="rId60"/>
    <p:sldId id="310" r:id="rId61"/>
    <p:sldId id="311" r:id="rId62"/>
    <p:sldId id="312" r:id="rId63"/>
    <p:sldId id="307" r:id="rId64"/>
    <p:sldId id="308" r:id="rId65"/>
    <p:sldId id="309" r:id="rId66"/>
    <p:sldId id="301" r:id="rId67"/>
    <p:sldId id="271" r:id="rId68"/>
    <p:sldId id="387" r:id="rId69"/>
    <p:sldId id="314" r:id="rId70"/>
    <p:sldId id="316" r:id="rId71"/>
    <p:sldId id="356" r:id="rId72"/>
    <p:sldId id="317" r:id="rId73"/>
    <p:sldId id="318" r:id="rId74"/>
    <p:sldId id="319" r:id="rId75"/>
    <p:sldId id="320" r:id="rId76"/>
    <p:sldId id="321" r:id="rId77"/>
    <p:sldId id="322" r:id="rId78"/>
    <p:sldId id="357" r:id="rId79"/>
    <p:sldId id="323" r:id="rId80"/>
    <p:sldId id="331" r:id="rId81"/>
    <p:sldId id="325" r:id="rId82"/>
    <p:sldId id="330" r:id="rId83"/>
    <p:sldId id="386" r:id="rId84"/>
    <p:sldId id="332" r:id="rId85"/>
    <p:sldId id="333" r:id="rId86"/>
    <p:sldId id="334" r:id="rId87"/>
    <p:sldId id="351" r:id="rId88"/>
    <p:sldId id="336" r:id="rId89"/>
    <p:sldId id="337" r:id="rId90"/>
    <p:sldId id="352" r:id="rId91"/>
    <p:sldId id="355" r:id="rId92"/>
    <p:sldId id="353" r:id="rId93"/>
    <p:sldId id="354" r:id="rId94"/>
    <p:sldId id="338" r:id="rId95"/>
    <p:sldId id="339" r:id="rId96"/>
    <p:sldId id="341" r:id="rId97"/>
    <p:sldId id="343" r:id="rId98"/>
    <p:sldId id="365" r:id="rId99"/>
    <p:sldId id="358" r:id="rId100"/>
    <p:sldId id="388" r:id="rId101"/>
    <p:sldId id="346" r:id="rId102"/>
    <p:sldId id="347" r:id="rId103"/>
    <p:sldId id="348" r:id="rId104"/>
    <p:sldId id="361" r:id="rId105"/>
    <p:sldId id="349" r:id="rId106"/>
    <p:sldId id="350" r:id="rId107"/>
    <p:sldId id="359" r:id="rId108"/>
    <p:sldId id="366" r:id="rId109"/>
    <p:sldId id="328" r:id="rId110"/>
    <p:sldId id="329" r:id="rId111"/>
    <p:sldId id="363" r:id="rId112"/>
    <p:sldId id="364" r:id="rId113"/>
    <p:sldId id="369" r:id="rId114"/>
    <p:sldId id="370" r:id="rId115"/>
    <p:sldId id="367" r:id="rId116"/>
    <p:sldId id="390" r:id="rId117"/>
    <p:sldId id="368" r:id="rId1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FFCC"/>
    <a:srgbClr val="FFCC00"/>
    <a:srgbClr val="00FF00"/>
    <a:srgbClr val="FF9900"/>
    <a:srgbClr val="FFFFCC"/>
    <a:srgbClr val="CCFF99"/>
    <a:srgbClr val="F25A16"/>
    <a:srgbClr val="996633"/>
    <a:srgbClr val="ABDC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5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6.xml"/><Relationship Id="rId117" Type="http://schemas.openxmlformats.org/officeDocument/2006/relationships/slide" Target="slides/slide97.xml"/><Relationship Id="rId21" Type="http://schemas.openxmlformats.org/officeDocument/2006/relationships/slide" Target="slides/slide1.xml"/><Relationship Id="rId42" Type="http://schemas.openxmlformats.org/officeDocument/2006/relationships/slide" Target="slides/slide22.xml"/><Relationship Id="rId47" Type="http://schemas.openxmlformats.org/officeDocument/2006/relationships/slide" Target="slides/slide27.xml"/><Relationship Id="rId63" Type="http://schemas.openxmlformats.org/officeDocument/2006/relationships/slide" Target="slides/slide43.xml"/><Relationship Id="rId68" Type="http://schemas.openxmlformats.org/officeDocument/2006/relationships/slide" Target="slides/slide48.xml"/><Relationship Id="rId84" Type="http://schemas.openxmlformats.org/officeDocument/2006/relationships/slide" Target="slides/slide64.xml"/><Relationship Id="rId89" Type="http://schemas.openxmlformats.org/officeDocument/2006/relationships/slide" Target="slides/slide69.xml"/><Relationship Id="rId112" Type="http://schemas.openxmlformats.org/officeDocument/2006/relationships/slide" Target="slides/slide92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87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53" Type="http://schemas.openxmlformats.org/officeDocument/2006/relationships/slide" Target="slides/slide33.xml"/><Relationship Id="rId58" Type="http://schemas.openxmlformats.org/officeDocument/2006/relationships/slide" Target="slides/slide38.xml"/><Relationship Id="rId74" Type="http://schemas.openxmlformats.org/officeDocument/2006/relationships/slide" Target="slides/slide54.xml"/><Relationship Id="rId79" Type="http://schemas.openxmlformats.org/officeDocument/2006/relationships/slide" Target="slides/slide59.xml"/><Relationship Id="rId102" Type="http://schemas.openxmlformats.org/officeDocument/2006/relationships/slide" Target="slides/slide82.xml"/><Relationship Id="rId12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1.xml"/><Relationship Id="rId82" Type="http://schemas.openxmlformats.org/officeDocument/2006/relationships/slide" Target="slides/slide62.xml"/><Relationship Id="rId90" Type="http://schemas.openxmlformats.org/officeDocument/2006/relationships/slide" Target="slides/slide70.xml"/><Relationship Id="rId95" Type="http://schemas.openxmlformats.org/officeDocument/2006/relationships/slide" Target="slides/slide75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slide" Target="slides/slide23.xml"/><Relationship Id="rId48" Type="http://schemas.openxmlformats.org/officeDocument/2006/relationships/slide" Target="slides/slide28.xml"/><Relationship Id="rId56" Type="http://schemas.openxmlformats.org/officeDocument/2006/relationships/slide" Target="slides/slide36.xml"/><Relationship Id="rId64" Type="http://schemas.openxmlformats.org/officeDocument/2006/relationships/slide" Target="slides/slide44.xml"/><Relationship Id="rId69" Type="http://schemas.openxmlformats.org/officeDocument/2006/relationships/slide" Target="slides/slide49.xml"/><Relationship Id="rId77" Type="http://schemas.openxmlformats.org/officeDocument/2006/relationships/slide" Target="slides/slide57.xml"/><Relationship Id="rId100" Type="http://schemas.openxmlformats.org/officeDocument/2006/relationships/slide" Target="slides/slide80.xml"/><Relationship Id="rId105" Type="http://schemas.openxmlformats.org/officeDocument/2006/relationships/slide" Target="slides/slide85.xml"/><Relationship Id="rId113" Type="http://schemas.openxmlformats.org/officeDocument/2006/relationships/slide" Target="slides/slide93.xml"/><Relationship Id="rId118" Type="http://schemas.openxmlformats.org/officeDocument/2006/relationships/slide" Target="slides/slide98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1.xml"/><Relationship Id="rId72" Type="http://schemas.openxmlformats.org/officeDocument/2006/relationships/slide" Target="slides/slide52.xml"/><Relationship Id="rId80" Type="http://schemas.openxmlformats.org/officeDocument/2006/relationships/slide" Target="slides/slide60.xml"/><Relationship Id="rId85" Type="http://schemas.openxmlformats.org/officeDocument/2006/relationships/slide" Target="slides/slide65.xml"/><Relationship Id="rId93" Type="http://schemas.openxmlformats.org/officeDocument/2006/relationships/slide" Target="slides/slide73.xml"/><Relationship Id="rId98" Type="http://schemas.openxmlformats.org/officeDocument/2006/relationships/slide" Target="slides/slide78.xml"/><Relationship Id="rId12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openxmlformats.org/officeDocument/2006/relationships/slide" Target="slides/slide26.xml"/><Relationship Id="rId59" Type="http://schemas.openxmlformats.org/officeDocument/2006/relationships/slide" Target="slides/slide39.xml"/><Relationship Id="rId67" Type="http://schemas.openxmlformats.org/officeDocument/2006/relationships/slide" Target="slides/slide47.xml"/><Relationship Id="rId103" Type="http://schemas.openxmlformats.org/officeDocument/2006/relationships/slide" Target="slides/slide83.xml"/><Relationship Id="rId108" Type="http://schemas.openxmlformats.org/officeDocument/2006/relationships/slide" Target="slides/slide88.xml"/><Relationship Id="rId116" Type="http://schemas.openxmlformats.org/officeDocument/2006/relationships/slide" Target="slides/slide96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21.xml"/><Relationship Id="rId54" Type="http://schemas.openxmlformats.org/officeDocument/2006/relationships/slide" Target="slides/slide34.xml"/><Relationship Id="rId62" Type="http://schemas.openxmlformats.org/officeDocument/2006/relationships/slide" Target="slides/slide42.xml"/><Relationship Id="rId70" Type="http://schemas.openxmlformats.org/officeDocument/2006/relationships/slide" Target="slides/slide50.xml"/><Relationship Id="rId75" Type="http://schemas.openxmlformats.org/officeDocument/2006/relationships/slide" Target="slides/slide55.xml"/><Relationship Id="rId83" Type="http://schemas.openxmlformats.org/officeDocument/2006/relationships/slide" Target="slides/slide63.xml"/><Relationship Id="rId88" Type="http://schemas.openxmlformats.org/officeDocument/2006/relationships/slide" Target="slides/slide68.xml"/><Relationship Id="rId91" Type="http://schemas.openxmlformats.org/officeDocument/2006/relationships/slide" Target="slides/slide71.xml"/><Relationship Id="rId96" Type="http://schemas.openxmlformats.org/officeDocument/2006/relationships/slide" Target="slides/slide76.xml"/><Relationship Id="rId111" Type="http://schemas.openxmlformats.org/officeDocument/2006/relationships/slide" Target="slides/slide9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49" Type="http://schemas.openxmlformats.org/officeDocument/2006/relationships/slide" Target="slides/slide29.xml"/><Relationship Id="rId57" Type="http://schemas.openxmlformats.org/officeDocument/2006/relationships/slide" Target="slides/slide37.xml"/><Relationship Id="rId106" Type="http://schemas.openxmlformats.org/officeDocument/2006/relationships/slide" Target="slides/slide86.xml"/><Relationship Id="rId114" Type="http://schemas.openxmlformats.org/officeDocument/2006/relationships/slide" Target="slides/slide94.xml"/><Relationship Id="rId119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1.xml"/><Relationship Id="rId44" Type="http://schemas.openxmlformats.org/officeDocument/2006/relationships/slide" Target="slides/slide24.xml"/><Relationship Id="rId52" Type="http://schemas.openxmlformats.org/officeDocument/2006/relationships/slide" Target="slides/slide32.xml"/><Relationship Id="rId60" Type="http://schemas.openxmlformats.org/officeDocument/2006/relationships/slide" Target="slides/slide40.xml"/><Relationship Id="rId65" Type="http://schemas.openxmlformats.org/officeDocument/2006/relationships/slide" Target="slides/slide45.xml"/><Relationship Id="rId73" Type="http://schemas.openxmlformats.org/officeDocument/2006/relationships/slide" Target="slides/slide53.xml"/><Relationship Id="rId78" Type="http://schemas.openxmlformats.org/officeDocument/2006/relationships/slide" Target="slides/slide58.xml"/><Relationship Id="rId81" Type="http://schemas.openxmlformats.org/officeDocument/2006/relationships/slide" Target="slides/slide61.xml"/><Relationship Id="rId86" Type="http://schemas.openxmlformats.org/officeDocument/2006/relationships/slide" Target="slides/slide66.xml"/><Relationship Id="rId94" Type="http://schemas.openxmlformats.org/officeDocument/2006/relationships/slide" Target="slides/slide74.xml"/><Relationship Id="rId99" Type="http://schemas.openxmlformats.org/officeDocument/2006/relationships/slide" Target="slides/slide79.xml"/><Relationship Id="rId101" Type="http://schemas.openxmlformats.org/officeDocument/2006/relationships/slide" Target="slides/slide81.xml"/><Relationship Id="rId12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19.xml"/><Relationship Id="rId109" Type="http://schemas.openxmlformats.org/officeDocument/2006/relationships/slide" Target="slides/slide89.xml"/><Relationship Id="rId34" Type="http://schemas.openxmlformats.org/officeDocument/2006/relationships/slide" Target="slides/slide14.xml"/><Relationship Id="rId50" Type="http://schemas.openxmlformats.org/officeDocument/2006/relationships/slide" Target="slides/slide30.xml"/><Relationship Id="rId55" Type="http://schemas.openxmlformats.org/officeDocument/2006/relationships/slide" Target="slides/slide35.xml"/><Relationship Id="rId76" Type="http://schemas.openxmlformats.org/officeDocument/2006/relationships/slide" Target="slides/slide56.xml"/><Relationship Id="rId97" Type="http://schemas.openxmlformats.org/officeDocument/2006/relationships/slide" Target="slides/slide77.xml"/><Relationship Id="rId104" Type="http://schemas.openxmlformats.org/officeDocument/2006/relationships/slide" Target="slides/slide84.xml"/><Relationship Id="rId12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1.xml"/><Relationship Id="rId92" Type="http://schemas.openxmlformats.org/officeDocument/2006/relationships/slide" Target="slides/slide72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9.xml"/><Relationship Id="rId24" Type="http://schemas.openxmlformats.org/officeDocument/2006/relationships/slide" Target="slides/slide4.xml"/><Relationship Id="rId40" Type="http://schemas.openxmlformats.org/officeDocument/2006/relationships/slide" Target="slides/slide20.xml"/><Relationship Id="rId45" Type="http://schemas.openxmlformats.org/officeDocument/2006/relationships/slide" Target="slides/slide25.xml"/><Relationship Id="rId66" Type="http://schemas.openxmlformats.org/officeDocument/2006/relationships/slide" Target="slides/slide46.xml"/><Relationship Id="rId87" Type="http://schemas.openxmlformats.org/officeDocument/2006/relationships/slide" Target="slides/slide67.xml"/><Relationship Id="rId110" Type="http://schemas.openxmlformats.org/officeDocument/2006/relationships/slide" Target="slides/slide90.xml"/><Relationship Id="rId115" Type="http://schemas.openxmlformats.org/officeDocument/2006/relationships/slide" Target="slides/slide9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6916FB-50AB-44E9-ADA2-4C72769E44D8}" type="doc">
      <dgm:prSet loTypeId="urn:microsoft.com/office/officeart/2005/8/layout/lProcess2" loCatId="list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th-TH"/>
        </a:p>
      </dgm:t>
    </dgm:pt>
    <dgm:pt modelId="{AA1DEF43-D856-4DA3-A2DA-B0413AB0B813}">
      <dgm:prSet phldrT="[Text]" custT="1"/>
      <dgm:spPr/>
      <dgm:t>
        <a:bodyPr/>
        <a:lstStyle/>
        <a:p>
          <a:endParaRPr lang="th-TH" sz="1400" b="1" dirty="0">
            <a:cs typeface="PSLxKittithada"/>
          </a:endParaRPr>
        </a:p>
      </dgm:t>
    </dgm:pt>
    <dgm:pt modelId="{9D002FFE-45AB-48F4-A94F-FE3535535C4F}" type="parTrans" cxnId="{1D10BDA5-23CF-4CE1-8FE5-CE9A6BFC6B32}">
      <dgm:prSet/>
      <dgm:spPr/>
      <dgm:t>
        <a:bodyPr/>
        <a:lstStyle/>
        <a:p>
          <a:endParaRPr lang="th-TH">
            <a:cs typeface="PSLxKittithada"/>
          </a:endParaRPr>
        </a:p>
      </dgm:t>
    </dgm:pt>
    <dgm:pt modelId="{23CC8BC5-E9EC-40FA-8BB0-F66BE4655CDF}" type="sibTrans" cxnId="{1D10BDA5-23CF-4CE1-8FE5-CE9A6BFC6B32}">
      <dgm:prSet/>
      <dgm:spPr/>
      <dgm:t>
        <a:bodyPr/>
        <a:lstStyle/>
        <a:p>
          <a:endParaRPr lang="th-TH">
            <a:cs typeface="PSLxKittithada"/>
          </a:endParaRPr>
        </a:p>
      </dgm:t>
    </dgm:pt>
    <dgm:pt modelId="{B8D6F53B-4C34-4FA6-BFEA-03FCF07C182C}">
      <dgm:prSet phldrT="[Text]" custT="1"/>
      <dgm:spPr/>
      <dgm:t>
        <a:bodyPr/>
        <a:lstStyle/>
        <a:p>
          <a:endParaRPr lang="th-TH" sz="1400" b="1" dirty="0">
            <a:cs typeface="PSLxKittithada"/>
          </a:endParaRPr>
        </a:p>
      </dgm:t>
    </dgm:pt>
    <dgm:pt modelId="{8A9D9634-A077-43EC-A98B-89C5DD10DB85}" type="parTrans" cxnId="{1AA0F6D9-5441-4E0B-B01D-44E0E20F4946}">
      <dgm:prSet/>
      <dgm:spPr/>
      <dgm:t>
        <a:bodyPr/>
        <a:lstStyle/>
        <a:p>
          <a:endParaRPr lang="th-TH">
            <a:cs typeface="PSLxKittithada"/>
          </a:endParaRPr>
        </a:p>
      </dgm:t>
    </dgm:pt>
    <dgm:pt modelId="{E23EAAED-5FC9-4D99-A01B-8A87687FD794}" type="sibTrans" cxnId="{1AA0F6D9-5441-4E0B-B01D-44E0E20F4946}">
      <dgm:prSet/>
      <dgm:spPr/>
      <dgm:t>
        <a:bodyPr/>
        <a:lstStyle/>
        <a:p>
          <a:endParaRPr lang="th-TH">
            <a:cs typeface="PSLxKittithada"/>
          </a:endParaRPr>
        </a:p>
      </dgm:t>
    </dgm:pt>
    <dgm:pt modelId="{6582F078-7E12-4FEE-B276-F12145D95693}" type="pres">
      <dgm:prSet presAssocID="{106916FB-50AB-44E9-ADA2-4C72769E44D8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F60C45-B794-40E8-B1C0-7FCAD44733B9}" type="pres">
      <dgm:prSet presAssocID="{AA1DEF43-D856-4DA3-A2DA-B0413AB0B813}" presName="compNode" presStyleCnt="0"/>
      <dgm:spPr/>
      <dgm:t>
        <a:bodyPr/>
        <a:lstStyle/>
        <a:p>
          <a:endParaRPr lang="th-TH"/>
        </a:p>
      </dgm:t>
    </dgm:pt>
    <dgm:pt modelId="{B0471ACB-FA5E-4CF4-A6BF-571A86F9DF1E}" type="pres">
      <dgm:prSet presAssocID="{AA1DEF43-D856-4DA3-A2DA-B0413AB0B813}" presName="aNode" presStyleLbl="bgShp" presStyleIdx="0" presStyleCnt="2"/>
      <dgm:spPr/>
      <dgm:t>
        <a:bodyPr/>
        <a:lstStyle/>
        <a:p>
          <a:endParaRPr lang="th-TH"/>
        </a:p>
      </dgm:t>
    </dgm:pt>
    <dgm:pt modelId="{A72B81D5-D05F-4B5B-95C3-477A68C5CD89}" type="pres">
      <dgm:prSet presAssocID="{AA1DEF43-D856-4DA3-A2DA-B0413AB0B813}" presName="textNode" presStyleLbl="bgShp" presStyleIdx="0" presStyleCnt="2"/>
      <dgm:spPr/>
      <dgm:t>
        <a:bodyPr/>
        <a:lstStyle/>
        <a:p>
          <a:endParaRPr lang="th-TH"/>
        </a:p>
      </dgm:t>
    </dgm:pt>
    <dgm:pt modelId="{A3C793A6-DE31-49A3-A0E7-7D532622BEF6}" type="pres">
      <dgm:prSet presAssocID="{AA1DEF43-D856-4DA3-A2DA-B0413AB0B813}" presName="compChildNode" presStyleCnt="0"/>
      <dgm:spPr/>
      <dgm:t>
        <a:bodyPr/>
        <a:lstStyle/>
        <a:p>
          <a:endParaRPr lang="th-TH"/>
        </a:p>
      </dgm:t>
    </dgm:pt>
    <dgm:pt modelId="{8532115B-EAA9-4C24-9EAA-7194FFC15770}" type="pres">
      <dgm:prSet presAssocID="{AA1DEF43-D856-4DA3-A2DA-B0413AB0B813}" presName="theInnerList" presStyleCnt="0"/>
      <dgm:spPr/>
      <dgm:t>
        <a:bodyPr/>
        <a:lstStyle/>
        <a:p>
          <a:endParaRPr lang="th-TH"/>
        </a:p>
      </dgm:t>
    </dgm:pt>
    <dgm:pt modelId="{B0225E0A-2AB9-45B5-B634-DCBD41663F10}" type="pres">
      <dgm:prSet presAssocID="{AA1DEF43-D856-4DA3-A2DA-B0413AB0B813}" presName="aSpace" presStyleCnt="0"/>
      <dgm:spPr/>
      <dgm:t>
        <a:bodyPr/>
        <a:lstStyle/>
        <a:p>
          <a:endParaRPr lang="th-TH"/>
        </a:p>
      </dgm:t>
    </dgm:pt>
    <dgm:pt modelId="{E7F2B318-3C2A-4550-A669-03E08944AC62}" type="pres">
      <dgm:prSet presAssocID="{B8D6F53B-4C34-4FA6-BFEA-03FCF07C182C}" presName="compNode" presStyleCnt="0"/>
      <dgm:spPr/>
      <dgm:t>
        <a:bodyPr/>
        <a:lstStyle/>
        <a:p>
          <a:endParaRPr lang="th-TH"/>
        </a:p>
      </dgm:t>
    </dgm:pt>
    <dgm:pt modelId="{812C0D94-63F7-47B1-957F-6E4458C63786}" type="pres">
      <dgm:prSet presAssocID="{B8D6F53B-4C34-4FA6-BFEA-03FCF07C182C}" presName="aNode" presStyleLbl="bgShp" presStyleIdx="1" presStyleCnt="2" custLinFactNeighborY="-430"/>
      <dgm:spPr/>
      <dgm:t>
        <a:bodyPr/>
        <a:lstStyle/>
        <a:p>
          <a:endParaRPr lang="th-TH"/>
        </a:p>
      </dgm:t>
    </dgm:pt>
    <dgm:pt modelId="{64514B28-17A9-40C4-9ABE-9D3DE943A536}" type="pres">
      <dgm:prSet presAssocID="{B8D6F53B-4C34-4FA6-BFEA-03FCF07C182C}" presName="textNode" presStyleLbl="bgShp" presStyleIdx="1" presStyleCnt="2"/>
      <dgm:spPr/>
      <dgm:t>
        <a:bodyPr/>
        <a:lstStyle/>
        <a:p>
          <a:endParaRPr lang="th-TH"/>
        </a:p>
      </dgm:t>
    </dgm:pt>
    <dgm:pt modelId="{943EC299-797F-4CA5-900F-5D4550C0AB77}" type="pres">
      <dgm:prSet presAssocID="{B8D6F53B-4C34-4FA6-BFEA-03FCF07C182C}" presName="compChildNode" presStyleCnt="0"/>
      <dgm:spPr/>
      <dgm:t>
        <a:bodyPr/>
        <a:lstStyle/>
        <a:p>
          <a:endParaRPr lang="th-TH"/>
        </a:p>
      </dgm:t>
    </dgm:pt>
    <dgm:pt modelId="{1968E8A2-5B6B-4EDB-B50D-96611435E357}" type="pres">
      <dgm:prSet presAssocID="{B8D6F53B-4C34-4FA6-BFEA-03FCF07C182C}" presName="theInnerList" presStyleCnt="0"/>
      <dgm:spPr/>
      <dgm:t>
        <a:bodyPr/>
        <a:lstStyle/>
        <a:p>
          <a:endParaRPr lang="th-TH"/>
        </a:p>
      </dgm:t>
    </dgm:pt>
  </dgm:ptLst>
  <dgm:cxnLst>
    <dgm:cxn modelId="{1D10BDA5-23CF-4CE1-8FE5-CE9A6BFC6B32}" srcId="{106916FB-50AB-44E9-ADA2-4C72769E44D8}" destId="{AA1DEF43-D856-4DA3-A2DA-B0413AB0B813}" srcOrd="0" destOrd="0" parTransId="{9D002FFE-45AB-48F4-A94F-FE3535535C4F}" sibTransId="{23CC8BC5-E9EC-40FA-8BB0-F66BE4655CDF}"/>
    <dgm:cxn modelId="{C62D95A5-8029-4DAC-96EB-EF1CFE672800}" type="presOf" srcId="{B8D6F53B-4C34-4FA6-BFEA-03FCF07C182C}" destId="{812C0D94-63F7-47B1-957F-6E4458C63786}" srcOrd="0" destOrd="0" presId="urn:microsoft.com/office/officeart/2005/8/layout/lProcess2"/>
    <dgm:cxn modelId="{C80E441E-6420-41C6-8B51-061AA4A9C047}" type="presOf" srcId="{AA1DEF43-D856-4DA3-A2DA-B0413AB0B813}" destId="{B0471ACB-FA5E-4CF4-A6BF-571A86F9DF1E}" srcOrd="0" destOrd="0" presId="urn:microsoft.com/office/officeart/2005/8/layout/lProcess2"/>
    <dgm:cxn modelId="{42743FDA-2374-48E9-BA8D-FB0C822E2919}" type="presOf" srcId="{B8D6F53B-4C34-4FA6-BFEA-03FCF07C182C}" destId="{64514B28-17A9-40C4-9ABE-9D3DE943A536}" srcOrd="1" destOrd="0" presId="urn:microsoft.com/office/officeart/2005/8/layout/lProcess2"/>
    <dgm:cxn modelId="{1AA0F6D9-5441-4E0B-B01D-44E0E20F4946}" srcId="{106916FB-50AB-44E9-ADA2-4C72769E44D8}" destId="{B8D6F53B-4C34-4FA6-BFEA-03FCF07C182C}" srcOrd="1" destOrd="0" parTransId="{8A9D9634-A077-43EC-A98B-89C5DD10DB85}" sibTransId="{E23EAAED-5FC9-4D99-A01B-8A87687FD794}"/>
    <dgm:cxn modelId="{1F64891B-A27F-4DA0-904B-B7FA279F3E4B}" type="presOf" srcId="{AA1DEF43-D856-4DA3-A2DA-B0413AB0B813}" destId="{A72B81D5-D05F-4B5B-95C3-477A68C5CD89}" srcOrd="1" destOrd="0" presId="urn:microsoft.com/office/officeart/2005/8/layout/lProcess2"/>
    <dgm:cxn modelId="{4AD05B9B-222B-4448-BF21-1F08C80F43EE}" type="presOf" srcId="{106916FB-50AB-44E9-ADA2-4C72769E44D8}" destId="{6582F078-7E12-4FEE-B276-F12145D95693}" srcOrd="0" destOrd="0" presId="urn:microsoft.com/office/officeart/2005/8/layout/lProcess2"/>
    <dgm:cxn modelId="{9A4CBB22-6576-4A9F-B9D6-8E2200FA41F1}" type="presParOf" srcId="{6582F078-7E12-4FEE-B276-F12145D95693}" destId="{F1F60C45-B794-40E8-B1C0-7FCAD44733B9}" srcOrd="0" destOrd="0" presId="urn:microsoft.com/office/officeart/2005/8/layout/lProcess2"/>
    <dgm:cxn modelId="{CE363492-B133-47AA-ACEC-FA286013F36D}" type="presParOf" srcId="{F1F60C45-B794-40E8-B1C0-7FCAD44733B9}" destId="{B0471ACB-FA5E-4CF4-A6BF-571A86F9DF1E}" srcOrd="0" destOrd="0" presId="urn:microsoft.com/office/officeart/2005/8/layout/lProcess2"/>
    <dgm:cxn modelId="{6802610A-74BC-436C-96ED-D733F58D32DF}" type="presParOf" srcId="{F1F60C45-B794-40E8-B1C0-7FCAD44733B9}" destId="{A72B81D5-D05F-4B5B-95C3-477A68C5CD89}" srcOrd="1" destOrd="0" presId="urn:microsoft.com/office/officeart/2005/8/layout/lProcess2"/>
    <dgm:cxn modelId="{A29B5334-DC88-4FD0-9D0B-74F4FD79E6E7}" type="presParOf" srcId="{F1F60C45-B794-40E8-B1C0-7FCAD44733B9}" destId="{A3C793A6-DE31-49A3-A0E7-7D532622BEF6}" srcOrd="2" destOrd="0" presId="urn:microsoft.com/office/officeart/2005/8/layout/lProcess2"/>
    <dgm:cxn modelId="{97EFBEFD-E728-46DD-8AF0-2F6D993D31CA}" type="presParOf" srcId="{A3C793A6-DE31-49A3-A0E7-7D532622BEF6}" destId="{8532115B-EAA9-4C24-9EAA-7194FFC15770}" srcOrd="0" destOrd="0" presId="urn:microsoft.com/office/officeart/2005/8/layout/lProcess2"/>
    <dgm:cxn modelId="{80BA3A9F-C347-4C2C-82B0-FB32E2E2652E}" type="presParOf" srcId="{6582F078-7E12-4FEE-B276-F12145D95693}" destId="{B0225E0A-2AB9-45B5-B634-DCBD41663F10}" srcOrd="1" destOrd="0" presId="urn:microsoft.com/office/officeart/2005/8/layout/lProcess2"/>
    <dgm:cxn modelId="{265F7933-FCD8-457E-9BA0-55445BC57226}" type="presParOf" srcId="{6582F078-7E12-4FEE-B276-F12145D95693}" destId="{E7F2B318-3C2A-4550-A669-03E08944AC62}" srcOrd="2" destOrd="0" presId="urn:microsoft.com/office/officeart/2005/8/layout/lProcess2"/>
    <dgm:cxn modelId="{8546DF9A-9B2F-4626-A22C-55E874B185FF}" type="presParOf" srcId="{E7F2B318-3C2A-4550-A669-03E08944AC62}" destId="{812C0D94-63F7-47B1-957F-6E4458C63786}" srcOrd="0" destOrd="0" presId="urn:microsoft.com/office/officeart/2005/8/layout/lProcess2"/>
    <dgm:cxn modelId="{475C1620-5163-4648-B6ED-ADAAC4E86095}" type="presParOf" srcId="{E7F2B318-3C2A-4550-A669-03E08944AC62}" destId="{64514B28-17A9-40C4-9ABE-9D3DE943A536}" srcOrd="1" destOrd="0" presId="urn:microsoft.com/office/officeart/2005/8/layout/lProcess2"/>
    <dgm:cxn modelId="{4D131C7C-C711-4043-9F92-1CBCADEEF2EA}" type="presParOf" srcId="{E7F2B318-3C2A-4550-A669-03E08944AC62}" destId="{943EC299-797F-4CA5-900F-5D4550C0AB77}" srcOrd="2" destOrd="0" presId="urn:microsoft.com/office/officeart/2005/8/layout/lProcess2"/>
    <dgm:cxn modelId="{54B3DDA6-C005-473D-AA28-E73B2D144F8E}" type="presParOf" srcId="{943EC299-797F-4CA5-900F-5D4550C0AB77}" destId="{1968E8A2-5B6B-4EDB-B50D-96611435E357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471ACB-FA5E-4CF4-A6BF-571A86F9DF1E}">
      <dsp:nvSpPr>
        <dsp:cNvPr id="0" name=""/>
        <dsp:cNvSpPr/>
      </dsp:nvSpPr>
      <dsp:spPr>
        <a:xfrm>
          <a:off x="1581" y="0"/>
          <a:ext cx="1521407" cy="2533672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400" b="1" kern="1200" dirty="0">
            <a:cs typeface="PSLxKittithada"/>
          </a:endParaRPr>
        </a:p>
      </dsp:txBody>
      <dsp:txXfrm>
        <a:off x="1581" y="0"/>
        <a:ext cx="1521407" cy="760101"/>
      </dsp:txXfrm>
    </dsp:sp>
    <dsp:sp modelId="{812C0D94-63F7-47B1-957F-6E4458C63786}">
      <dsp:nvSpPr>
        <dsp:cNvPr id="0" name=""/>
        <dsp:cNvSpPr/>
      </dsp:nvSpPr>
      <dsp:spPr>
        <a:xfrm>
          <a:off x="1637094" y="0"/>
          <a:ext cx="1521407" cy="2533672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400" b="1" kern="1200" dirty="0">
            <a:cs typeface="PSLxKittithada"/>
          </a:endParaRPr>
        </a:p>
      </dsp:txBody>
      <dsp:txXfrm>
        <a:off x="1637094" y="0"/>
        <a:ext cx="1521407" cy="760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13793" units="1/cm"/>
          <inkml:channelProperty channel="Y" name="resolution" value="45.17647" units="1/cm"/>
        </inkml:channelProperties>
      </inkml:inkSource>
      <inkml:timestamp xml:id="ts0" timeString="2016-08-22T04:16:34.94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10964 5829,'-50'0,"26"0,-1 0,0 0,0 0,0-25,-24 25,24 0,0 0,0 0,1 0,-1 0,0 0,-25 0,1 0,24 0,0 0,0 0,1 0,-1 0,0 0,0 0,0 0,-24 0,24 0,0 0,0 0,0 0,1 0,-1 0,0 0,0 0,0 0,-24 0,24 25,-25 0,50 0,0 0,-24-1,24 1,-25 25,0-25,25-1,0 1,0 0,0 0,0 0,0-1,0 1,0 0,0 0,0 0,0-1,0 1,0 50,0-51,0 1,25-25,-25 25,0 0,25-25,-1 25,1-25,-25 24,25-24,0 0,0 25,-1-25,1 0,0 0,0 0,0 0,24 0,-24 0,25 25,-26-25,51 0,-50 0,24 0,-24 0,0 0,49 0,-49 0,0 0,25 0,-1 0,-24 0,49 0,1 0,-26 0,1-25,-25 25,49-25,-49 25,0 0,0-24,-1 24,1-25,0 0,0 25,-25-25,25 25,-1 0,1 0,0-25,0 1,0-1,0 25,-25-25,24 25,-24-25,0 0,0 1,25-1,0 0,-25 0,0 0,0 1,0-1,0 0,0 0,0 0,0 1,0-1,0 0,-50 0,26 25,-26-25,0 25,-24 0,-1 0,26 0,-26 0,51 0,-1 0,-25 0,25 0,-49 0,49 0,0 0</inkml:trace>
  <inkml:trace contextRef="#ctx0" brushRef="#br0" timeOffset="24176.4657">7665 6945,'0'-24,"-25"-1,25 0,-25 0,1 25,-1 0,0 0,0 0,0 0,1 0,-26 0,25 0,0 0,-24 0,24 0,0 0,0 0,1 0,-1 0,0 0,0 0,0 0,-49 0,49 0,0 0,-24 0,24 0,0 0,0 0,0 0,-24 0,24 0,0 0,-24 0,24 0,0 0,0 0,-24 0,24 25,0 0,0 24,25-24,0 50,0-51,0 1,0 0,0 0,0 24,0-24,0 25,25-25,-25-1,25-24,0 25,-1 0,-24 0,25-25,25 49,-1-49,-24 0,25 0,-50 25,25-25,-1 0,1 0,25 0,-25 0,49 0,-24 0,24 0,1 0,-1 0,-49 0,0 0,-1 0,1 0,0 0,0 0,0 0,-1 0,1 0,0 0,0 0,0 0,-1 0,1 0,0 0,0 0,0 0,-1 0,1 0,0 0</inkml:trace>
  <inkml:trace contextRef="#ctx0" brushRef="#br0" timeOffset="35208.3893">10319 7937,'0'-24,"25"24,0 0,24 0,-24 0,0 0,25 0,-26 0,26 0,-25 24,0-24,-1 0,1 0,25 0,-25 0,24 0,-24 0,0 0,0 0,-1 0,1 0,25 0,-25 0,-1 0,26 0,-25 0,0 0,-1 0,1 0,0 0,0 0,24 0,-24 0,0 0,0 0,0 0,0 0,-1 0,1 0,0 0,25 0,-26 0,1 0,0 0,0 0,0 0,-1 0,1 0,25 0,-25 0,24 0,-24 0,25 0,-26 25,1-25,0 0,0 0,0 0,24 0,-24 0,0 0,0 0,24 25,-24-25,0 0,0 0,-1 0,1 0,50 50,-51-50,1 25,25-25,-25 0,0 0,-1 0,1 0,0 0,0 24,0-24,-1 0,1 25,0-25,0 0,24 0,-24 0,0 0,0 0,0 0,-1 0,26 0,-25 0,0 0,-1 0,-24-49,-24 24,-1 0,-25 0,25 0,1 25,24-25,-25 1,0 24,0-25,0 25,-24-25,24 25,0-25,25 0,-25 25,1 0,-1-24,25-1,-25 0,-25 25,50-25,-24 25,-26-25,25 25,0 0,0 0,1 0,-1 0,-25 0,25 0,1 0,-26 0,25 0,0 0,1 0,-1 0,-25 0,25-24,1 24,-1 0,-25 0,1 0,24 0,0 0,0 0,0 0,1 0,-1 0,0 0,0 0,0 0,-24 0,24 0,0 0,-24 0,24 0,0 0,0 0,0 0,-24 0,24 0,-25 0,25 0,1 0,-1 0,0 0,0 0,0 0,1 0,-1 0,0 0,-25 0,1 0,24 0,0 0,0 0,1 0,-1 0,0 0,0 0,-24 0,24 0,-25 0,25 0,1 0,-1 24,0-24,0 0,25 25,-25-25,1 25,-1 25,0-26,0 1,0 0,25 0,0 0,-24-1,24 1,0 0,0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13793" units="1/cm"/>
          <inkml:channelProperty channel="Y" name="resolution" value="45.17647" units="1/cm"/>
        </inkml:channelProperties>
      </inkml:inkSource>
      <inkml:timestamp xml:id="ts0" timeString="2016-08-22T04:17:55.91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11088 9996,'-25'-25,"25"1,0-1,-25 25,1-25,-1 0,-25 0,25 25,1-24,-1 24,25-25,-25 25,0 0,0 0,1 0,-1 0,25-25,-25 25,0 0,0 0,1 0,-1 0,0 0,0 0,0 0,1 0,-1 0,0 0,-25 0,1 0,24 0,-25 25,1 0,49-1,0 1,-25-25,25 25,0 0,0 0,0-1,-25 1,25 0,0 0,0 0,0 0,0-1,0 1,0 0,0 0,0 0,0-1,0 1,0 0,0 0,0 0,0-1,25 1,-25 0,25 0,-25 0,24-1,-24 1,25-25,0 25,0-25,0 0,0 0,-1 0,26 0,-50 25,25-25,24 0,-24 0,0 0,0 0,0 0,-1 0,1 0,0 0,0 0,0 0,-1 0,26 0,-25 0,0 0,-1 0,1 0,0 0,0 0,0 0,-1 0,1 0,0 0,0 0,0 0,-1-25,1 25,-25-25,0 0,25 1,-25-1,0-25,0 1,0 24</inkml:trace>
  <inkml:trace contextRef="#ctx0" brushRef="#br0" timeOffset="7297.3345">10939 5085,'-25'0,"1"0,-1 0,0 0,0 0,0 0,1 0,-1 0,0 0,0 0,0 0,1 0,-1 0,0 0,0 0,0 0,1 0,-1 0,0 0,0 0,0 0,1 25,-1 0,25-1,0 1,0 0,-25 25,25-26,0 1,0 0,0 0,0 24,0-24,0 25,0-25,0-1,0 1,0 0,0 0,25-25,-25 25,0-1,25-24,-25 25,24-25,1 0,0 0,0 0,0 0,-1 0,1 0,0 0,0 0,24 0,-24 0,0 0,25 50,-26-50,1 0,0 0,0 0,0 0,-1 0,1 0,0 0,0 0,24 0,-24 0,25 0,-25-25,-1 25,1-25,0 0,0 1,0-1,-25 0,24 0,-24 0,0 1,0-1,0 0,25 25,-25-25,0 0,0 1,0-1,25 0,0 25,-25-25,0 0,0-24,0 24,0-25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13793" units="1/cm"/>
          <inkml:channelProperty channel="Y" name="resolution" value="45.17647" units="1/cm"/>
        </inkml:channelProperties>
      </inkml:inkSource>
      <inkml:timestamp xml:id="ts0" timeString="2016-08-22T04:21:54.77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17711 15429,'-25'0,"0"0,0 0,1 0,-26 0,25 0,0 0,1 0,-26 0,25-25,-74 0,49 25,1-25,24 25,-25-25,-49 25,50 0,-26 0,26 0,-1 0,25 0,-24 0,-1 0,25 0,-25 0,26 0,-26 25,25 0,0 0,-24-25,49 25,0-1,-25 1,25 25,-25-50,0 25,25-1,-24 1,24 0,0 25,0-26,0 1,0 0,0 25,0-26,0 51,0-50,0 24,0 1,24-25,26 24,0-24,-50 0,24 0,26-1,0-24,-26 0,26 25,-25-25,25 25,-1 0,1 0,-1-1,-24 1,25 0,-25-25,24 0,-24 0,0 0,24 0,1 25,-25-25,0 0,-1 0,1 0,0 0,25 0,-1 50,1-50,-25 0,24 0,-24 0,0 0,0 24,24 1,-24-25,0 0,-25-25,0 1,25-1,0 25,-1 0,1 0,0 0,0 0,24-25,-24 25,-25-25,25 0,0 25,0-25,-1 1,1 24,-25-25,25 0,0 25,0-25,-25 0,0 1,49-26,-24 25,0-24,0 24,-1 0,-24 0,25 25,-25-25,0 1,25 24,-25-25,0 0,0 0,0-24,0 24,0-25,0 25,0 1,74-26,-74 25,0 0,0 1,0-1,0-25,0 1,0 24,0 0,0 0,0 0,0 0,0 1,0-26,-24 50,-1 0,0-25,0 0,0 1,-24 24,49-25,-50 0,25 25,-24-25,24 25,-25 0,26-25,-26 25,0 0,50-24,-24 24,24-25,-50 25,25 0,-24-25,24 25,-25 0,25 0,-24 0,-1 0,25 0,-24 0,24 0,-50 0,51 0,-26 0,-24 0,24 0,25 0,-24 0,49 25,-25-25,-50 25,51-1,-1-24,0 25,0-25,0 0,1 0</inkml:trace>
  <inkml:trace contextRef="#ctx0" brushRef="#br0" timeOffset="4168.1048">15999 16917,'-24'0,"-1"0,0 0,25-25,-25 25,0 0,1 0,-26 0,0 0,26 0,-26 0,25 0,-74 0,49 0,-24 0,49 0,-25 0,1 0,-1 0,25 0,-49 0,24 0,26 0,-51 0,1 0,49 0,0 25,-24-25,24 0,0 0,0 0,-24 0,24 0,0 0,-25 25,26-25,-1 24,0 1,-25 0,1-25,49 25,-25-25,25 49,0-24,0 0,-25 25,25-26,0 26,-25-25,25 0,0-1,0 1,0 25,0-25,0 24,0-24,0 0,0 0,0 0,25-1,0-24,0 25,-1 0,26 0,-25 0,25-25,-1 24,-24 1,25 0,24 25,-49-26,24 1,-24-25,0 25,0-25,74 0,-49 25,24-25,-24 0,-1 0,1 0,-25 0,24 25,-24-25,25 0,-26 0,26 24,-50 1,74-25,-24 0,-25 0,25 0,-26 0,1 0,0 0,0 0,0 0,-1 0,1 0,0 0,0 0,0 0,-1-25,1 25,0-24,0-1,0 25,24-25,1 0,-25 0,-1 25,-24-49,0 24,50-25,-25 1,0 24,-1 0,-24 0,0-24,25 24,-25 0,0 0,0 0,0 1,0-1,0 0,0 0,0-24,0 24,0 0,0-25,0 26,0-1,0 0,0 0,-25 0,25-24,-49 24,49 0,-25 0,-25 25,26 0,-1 0,0 0,0 0</inkml:trace>
  <inkml:trace contextRef="#ctx0" brushRef="#br0" timeOffset="11512.2377">13990 17934,'-25'0,"1"0,-1 0,0 0,0 0,0 0,-24-50,24 50,0 0,0 0,-24 0,24 0,-25-25,26 25,-26 0,25 0,0 0,-24 0,24-24,-25 24,25 0,1 0,-1 0,0 0,0 0,0 0,1 0,-1 0,0 0,0 0,-24 0,-1 0,25 0,-24 0,24 0,0 24,0-24,25 25,-25 0,-24 0,24 0,0-1,0 1,25 0,-24-25,24 25,0 0,0-1,-25 26,25-25,0 0,0-1,0 1,0 0,0 0,25 0,-25-1,24-24,26 25,-25-25,-25 25,25 0,-1-25,26 0,-25 25,24-25,1 0,-25 24,0-24,-1 0,1 0,0 0,0 0,0 0,24 25,-24-25,0 0,0 0,-1 0,26 0,-25 0,24 0,-24 0,0 0,0 25,0-25,0 0,-1 0,1 0,0 0,0 0,0 0,-1 0,26 0,0 0,-1 0,1 0,-25 0,-1 0,1 0,0 0,0 0,0 0,-1 0,1 0,25 0,-25 0,24 0,-24 0,-25-25,25 0,-25 1,25 24,-25-50,0 0,0 26,24-1,26 25,-50-25,0 0,0-24,0 24,0 0,0 0,0 0,0 1,-25-1,0 25,1-25,-1 25,0 0,25-25,-50 0,26 25,-1-24,0 24,0 0,-24 0,24 0,0 0,0 0,0 0,1 0,-1 0,0 0,0 0,0 0,1 0,-26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13793" units="1/cm"/>
          <inkml:channelProperty channel="Y" name="resolution" value="45.17647" units="1/cm"/>
        </inkml:channelProperties>
      </inkml:inkSource>
      <inkml:timestamp xml:id="ts0" timeString="2016-08-22T04:22:23.59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19695 12750,'-49'0,"24"-25,-25 0,1 25,49-25,-50 25,0-49,1 49,24 0,0 0,0-25,1 25,-1 0,-25-25,25 25,1-25,-26 25,0 0,-24-25,49 25,-49 0,24 0,0 0,1-49,24 49,-25 0,1 0,-1 0,1 0,-1 0,25 0,0 0,-49 0,49 0,-24 0,-1 0,-24 0,49 0,-50 0,26 0,-1 0,25 0,1 0,-26 0,0 0,1 0,24 0,-50 0,26 0,24 0,-25 0,26 0,-26 0,25 0,0 0,-24 0,-1 25,1-25,24 24,-50 1,51-25,-1 0,0 0,25 25,-25 0,-24-25,-1 25,25-25,0 24,1-24,24 25,-25 0,0 0,0 49,0-74,25 25,-24-25,-1 50,0-26,25 1,0 0,-25 25,25-26,0 1,0 0,0 0,0 0,0-1,0 1,0 25,0-25,0 24,25 1,-25 0,25-50,-25 24,25-24,-1 25,1 0,-25 0,0 0,50-1,-1 1,1 0,-25 0,0-25,-1 0,26 49,0-49,-50 25,24 0,1-25,25 25,-25-25,-1 0,1 0,0 0,0 0,0 0,24 0,-24 25,25-25,-26 0,1 0,25 49,-1-49,-24 0,25 0,0 0,-1 0,1 0,-25 0,24 0,-24 0,25 0,-1 0,1 0,-25 0,-1 0,26 0,-25 0,24 0,-24 0,0 0,25 0,-1 0,26 0,-26 0,1 0,24 0,-49 0,49 0,-24 0,0 0,24 0,-49 0,49 0,-49 0,25 0,-25 0,49 0,-49 0,49 0,-24 0,-1 0,1 0,-25 0,24 0,-24 0,25 0,-25 0,24 0,1 0,-1 0,1 0,-25 0,25 0,-1 0,-24 0,25 0,-26 0,26 0,49 0,-24 0,-26 0,-24 0,0-25,49 25,-49 0,0 0,0 0,-1-24,-24-1,50 25,24 0,-24-25,0 0,-26 25,1 0,0 0,0-25,0 25,-25-24,0-1,25 25,-1-25,-24 0,0 0,0 1,0-1,0 0,0 0,25 0,-25 1,0-1,0 0,0 0,0 0,0 1,0-1,0 0,-25 0,1 0,-1 0,-25 1,25-1,0 0,1 0,-1 0,0 25,0-24,-49-1,24 0,1 25,-26-25,1-24,24 49,-24 0,49 0,-25 0,1-25,-1 25,25-25,1 25,-1 0,-25 0,25 0,-24 0,24 0,0 0,0 0,0 0</inkml:trace>
  <inkml:trace contextRef="#ctx0" brushRef="#br0" timeOffset="6719.3018">19621 14312,'0'-25,"25"25,-1 0,1 0,0 0,25 0,-26 0,26 0,-25 0,25 0,-26 0,26 0,0 0,-1 0,-24 0,25 0,-1 0,-24 0,25 0,-26 0,51 0,-50 0,-1 0,26 0,0 0,-1 0,-24 0,25 0,-26 0,51 0,-26 0,-24 0,50 0,-26 0,1 0,24 0,-49 0,25 0,24 0,-24 0,-1 0,26 0,-50 0,-1 0,1 0,50 0,-26 0,-24 0,25 0,-26 0,1 0,0 0,0 0,0 0,24 0,1 0,-1 0,-24 0,25 0,-25 0,24 0,-24 0,25 0,-25 0,49 0,-49 0,0 0,49 0,-49 0,0 0,-1 0,1 0,0 0,25 0,-26 0,1 0,0 0,0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13793" units="1/cm"/>
          <inkml:channelProperty channel="Y" name="resolution" value="45.17647" units="1/cm"/>
        </inkml:channelProperties>
      </inkml:inkSource>
      <inkml:timestamp xml:id="ts0" timeString="2016-08-22T04:24:51.6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23689 11757,'-25'0,"25"-24,-50-1,26 25,-1-25,0 25,0-25,0 25,25-25,-24 25,-1 0,25-24,-25 24,0-25,0 25,1 0,-1-25,0 0,0 25,0 0,1 0,-1 0,0 0,0 0,0 0,1 0,24-25,-25 25,0 0,0 0,0 0,-24 0,24 0,-25 0,25 0,1 0,-1 0,0 0,-25 0,-24 0,24 0,1 0,24 0,0 0,0 25,1-25,-1 25,0-25,0 25,0-25,-24 49,-1-24,25 0,25 0,-24 0,-1-1,0 1,25 0,0 0,-50 24,50-24,0 0,0 0,0 0,0-1,0 1,0 0,0 0,0 0,0-1,0 1,0 0,0 0,0 0,0 0,0-1,25-24,-25 50,25-50,0 0,0 25,-1 0,26 24,-25-49,0 0,-1 0,1 25,0-25,0 0,24 0,-24 0,0 0,0 0,0 0,-1 0,26 0,-25 0,0 0,24 25,-24-25,25 0,-26 0,26 0,-25 0,0 0,24 0,-24 0,0 0,0 0,0 0,-1 0,26 0,-25 0,0 0,-1 0,1 0,0 0,0 0,0 0,-1 0,-24-25,25 25,0 0,0-50,0 50,-25-24,24-1,1 25,-25-25,0 0,25 0,-25 1,0-1,25 0,0 0,-25 0,0 0,0 1,0-1,0 0,0 0,0-24,0 24,0-25,-25 25,25 1,-25-1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13793" units="1/cm"/>
          <inkml:channelProperty channel="Y" name="resolution" value="45.17647" units="1/cm"/>
        </inkml:channelProperties>
      </inkml:inkSource>
      <inkml:timestamp xml:id="ts0" timeString="2016-08-22T04:27:00.72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12179 4316,'-49'0,"-1"0,25 0,-24 0,24 0,0-74,0 74,1 0,-1 0,0 0,-25 0,26 0,-26 0,25 0,-24 0,24 0,0 0,-25 0,26 0,-1 0,0 24,25 1,-25 0,0 25,1-50,24 24,0 1,0 0,0 0,0 24,-25 1,25-25,0 0,0-1,0 1,0 0,0 0,0 0,0-1,0 1,0 0,25 25,-1-25,1-1,0 1,0 0,0-25,-25 25,24-25,-24 25,25-25,-25 24,25-24,0 25,0-25,24 25,-24-25,25 25,-1-25,-24 25,25-25,24 0,-24 0,24 0,-49 0,49 0,-24 0,-25 0,24 0,-24 0,0 0,0 0,24 0,-24 0,25 0,-25-25,-1 25,-24-25,25 0,25 0,-1-24,-24 49,25-25,-50 0,25 25,-1-25,1 1,-25-1,0 0,0-25,0 1,25 24,-25 0,0 0,0 0,0 1,0-1,0-25,0 25,0-24,0 24,0-25,0 26,0-1,-25 0,0 0,-24 0,-1 1,1-1,24 25</inkml:trace>
  <inkml:trace contextRef="#ctx0" brushRef="#br0" timeOffset="4766.7805">12576 6176,'-24'0,"-1"0,0-24,0 24,0-25,0 25,1 0,-1 0,-25-25,25 25,1 0,-1 0,0 0,0 0,0 0,1 0,-1 0,-25 0,25 0,1 0,-1 0,-25 0,25 0,1 0,-1 0,0 0,0 25,-24-25,24 0,0 25,-25-1,26 1,24 0,0 0,0 0,-50 24,50 1,0-25,-50 49,50-49,0 24,0 1,0-25,0 24,-24 1,-1 0,25 24,0-49,-25 25,25-1,-25 1,25-25,0-1,0 26,0 24,0-49,0 25,0-25,0 24,-25-24,25 0,0 0,0-1,0 1,0 0,0 25,0-1,0-24,0 25,0-1,0-24,0 0,0 24,0 1,0-25,0 0,0-1,0 26,0-25,0 0,0 0,0-1,0 26,0 0,0-26,0 1,0 50,0-51,0 1,0 25,0-25,0 24,0-24,0 0,0 0,0-1,25 1,0 0,0 0,0 24,-1-24,1 0,0-25,0 25,0 0,24-25,-24 0,0 0,24 0,-24 0,25 0,-1 0,-24 0,0 0,0 0,0 0,24 0,-24 0,25 0,-26 0,26 0,-25 0,49 0,-49 24,0 1,0-25,24 0,-24 0,0 0,0 0,0 0,-25-49,24 49,1-50,-25 0,0 1,25 24,-25-25,0 26,25-26,24-24,-49 24,0 25,25-24,-25-1,25 0,0-24,-25 49,25 25,-1-49,-24 24,0-50,0 26,0-1,0 0,50-24,-50 24,25-24,-25-50,0 50,0 24,0 0,0 1,0 24,0-25,0 26,0-1,0 0,0-25,0-24,0 49,0 0,0-24,0-26,-25 50,25 1,-25-1,25 0,-25 0,1 25,24-25,-25 25,25-24,0-1,-25 0,25 0,0 0,0 1,0-1,0 0,-25 0,0 25,25-25,0 1,-24 24,24-25,0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13793" units="1/cm"/>
          <inkml:channelProperty channel="Y" name="resolution" value="45.17647" units="1/cm"/>
        </inkml:channelProperties>
      </inkml:inkSource>
      <inkml:timestamp xml:id="ts0" timeString="2016-08-22T07:50:34.9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1736 3175,'25'0,"0"0,0 0,0 0,24 0,-24 0,0 0,24 0,-24 0,0 0,0 0,0 25,-1-25,1 0,0 0,25 25,24-25,-49 0,24 0,1 0,0 0,24 0,-24 0,-26 0,51 0,-50 0,49 0,-24 0,-1 0,1 0,0 0,-26 0,51 0,-26 0,-24 0,25 0,-25 0,24 0,1 0,24 0,-24 0,-25 0,24 0,-24 0,25 0,-26 0,1 0,0 0,0 0,0 0,49 0,-49 0,25 24,-26-24,1 0,25 25,-25-25,49 0,-24 25,24-25,-24 0,24 25,75 24,-124-49,-1 25,1-25,50 25,-26 0,1-25,49 0,-24 25,-1-25,0 0,26 0,-26 0,-24 0,-26 0,51 0,-26 24,1-24,0 0,-26 0,51 0,-26 0,26 0,-1 0,1 0,-1 0,-49 0,99 0,-25 25,0-25,25 50,-49-50,-26 0,75 0,-74 0,99 0,-50 0,25 0,-25 0,-49 0,0 0,24 0,0 0,-49 0,25 0,-1 0,1 0,0 0,-1 0,50 0,-74 0,25 0,-25 0,24 0,1 0,24 0,-24 0,0 0,49 0,-74 0,24-25,26 25,-1 0,-24 0,-26 0,51 0,-1 0,-24 0,-1 0,1-25,-25 25,24 0,1 0,-25 0,25 0,-1-25,-24 25,0 0,49 0,-24 0,-25-24,49 24,-49 0,24 0,1 0,-25 0,24 0,-24 0,0 0,0 0,24 0,1 0,-25-25,0 0,24 25,-24 0,0 0,0 0,24-25,-24 25,25-25,-25 25,-1-24,1 24,0 0,-25-25,25 25,0 0,-1 0,26-50,-25 50,0 0,-1 0,1 0,0 0,0 0,0 0,-1 0,1 0,0 0,49 0,-49 0,25 0,-1 0,-24 0,0 0,0 0,0 0,-1 0,1 0,0 0,0-25,0 25,-1 0,1 0,0 0,0 0,0-24,-1-1,1 25,0 0,0-25,25 25,-26-25,26 0,0 1,-26 24,1 0,0 0,0 0,0 0,-1 0,1-25,0 25,0 0,-25 25,25-1,-1 1,1-25,0 0,0 0,24 0,-24 0,25 0,-25 0,-1 0,26 0,-25 50,0-50,24 0,-24 0,25 0,-26 0,26 0,0 0,-1 0,1 0,0 0,-1 0,1 0,-25 0,24 0,-24 0,25 0,-1 0,-24 0,25 0,24 0,-49 0,24 0,1 0,-25 0,49 0,-24 0,24 0,-24 0,-25 0,24 0,1 0,-25 0,24 0,-24 0,0 0,25 0,-26 0,1 0,0 0,49 0,1 49,-50-49,49 0,0 0,-24 25,-25-25,0 0,24 0,1 0,-25 0,-1 0,1 0,0 0,25 0,-26 25,1 0,50-25,-50 0,24 0,-24 49,49-24,-49-25,25 0,-25 0,49 0,0 50,1-50,-1 0,25 25,125-1,-175-24,26 0,-26 50,26-50,-50 0,24 0,-24 0,25 0,-26 0,51 0,24 0,0 0,-49 0,49 0,75 0,-100 0,-49 0,25 0,-1 0,-24 0,49 25,-49-25,0 0,25 0,24 49,0-49,-49 0,50 0,-1 0,0 0,-24 0,49 0,-74 0,0 0,0 0,24 0,-24 0,0 0,24 0,-24 0,0 0,0 0,25 0,-1 0,1 0,-1 0,-24 0,25 0,-25 0,24 25,-24-25,25 0,24 0,-24 0,-26 0,51 0,-1 0,50 0,-99 0,49 0,-24 0,25 0,-51 0,51 0,-75 25,25-25,24 0,1 0,-1 0,-24 0,0 0,0 0,0 0,-1 0,1 0,25 0,24 0,1 0,-51 0,51 0,49 0,-50 0,-49 0,25 0,-25 0,-25-25,24 25</inkml:trace>
  <inkml:trace contextRef="#ctx0" brushRef="#br0" timeOffset="2400.1083">595 2530,'25'0,"0"0,0 0,0 0,24 0,1 50,24-50,-49 24,0 1,24 0,1 0,-25 0,24 0,-24-25,0 24,0 1,0-25,-25 50</inkml:trace>
  <inkml:trace contextRef="#ctx0" brushRef="#br0" timeOffset="3264.0889">967 2505,'-24'25,"-1"0,0-25,25 25,-25-1,25 1,-25 0,25 0,0 0,-24 0,-1-1,25 26,-25-25,25 0,-25-25</inkml:trace>
  <inkml:trace contextRef="#ctx0" brushRef="#br0" timeOffset="4103.4623">843 2307,'0'25,"0"-1,0 1,25 74,0-49,0 0,-25-26,0 1,25 50,-25-50,24 24,-24-24,0 25,25-26</inkml:trace>
  <inkml:trace contextRef="#ctx0" brushRef="#br0" timeOffset="6559.4832">719 2704,'0'-25,"25"25,50 0,-26 0,-24 0,0 0,0 0,-1 0,51 0,-50 0,-1 0,1 0,0 0,25 0,-26 0,1 0,0 0,-25-25,25 25</inkml:trace>
  <inkml:trace contextRef="#ctx0" brushRef="#br0" timeOffset="27743.3442">6995 1885,'-25'0,"-24"0,24 0,0 0,0 0,-25 0,26 0,-26 0,25 0,-24 0,-1 0,25 0,0 0,-24 0,-1 0,-24 0,24 0,-49 0,74 0,-74 0,74 0,-24 0,-1 0,0 0,-24 0,-1 0,51 0,-76 0,51 0,-50 0,24 0,26 0,-51 0,1 0,25 0,-50 0,49 0,51 0,-51 0,1 0,24 0,-24 0,-26 0,26 0,0 50,-26-50,1 0,74 0,-49 0,24 0,-24 0,49 0,-24 0,24 0,-50 0,-24 0,49 0,-49 0,25 0,-1 25,1-25,49 0,-24 0,24 0,-50 0,-24 24,0 1,-99-25,148 25,0-25,1 0,24 0,-50 0,1 0,49 25,-49 0,-100-1,125 1,-26-25,26 25,-26 0,1 24,49-49,0 25,0 0,-49-25,24 50,-24-26,-25 1,49 25,25-50,-24 25,24-25,0 24,0-24,-24 50,24-50,0 25,0 24,25-24,-25 0,25 25,-49-1,49-24,0 0,0 25,-50-26,50 26,0-25,0 0,0-1,0 1,0 0,25 25,0-26,-25 1,49-25,-49 25,25-25,0 25,0-25,24 49,1-49,0 25,24-25,-24 50,-1-50,-24 0,0 25,0-25,-1 0,26 49,0-49,-25 0,-1 0,26 0,0 0,24 0,0 0,-24 0,-25 0,49 0,-24 0,-25 0,-1 0,26 0,-25 0,0 0,24 0,1 0,-1 0,26 0,-26 0,-24 0,25 0,0 0,-1 0,-24 0,49 0,-24 0,0 0,24 0,-49 0,49 0,25 0,-49 0,-25 0,49 0,1 0,-51 0,51 0,-50-25,24 25,-24-24,50 24,-1 0,0 0,-49 0,25 0,-1 0,1 0,-25 0,24 0,-24 0,50 0,-1 0,-24 0,24 0,0 0,-24 0,49 0,-49 0,-25 0,24 0,1 0,24 0,-49 0,25 0,-1 0,1 0,0 0,-26 0,1 0,0 0,0 0,49 0,-24 0,-25 0,49 0,-49 0,24 0,1 0,0 0,-1 0,1 0,-25 0,49 0,-49 0,25 0,-26 0,1 0,25 0,-25 0,24 0,1 0,-1 0,1 0,-25 0,24 0,-24 0,25 0,-25 0,49-25,-49 0,0 25,24 0,-24 0,0 0,0 0,-1 0,1 0,0 0,0 0,0-25,-1 0,1 25,25 0,-50-24,25 24,24 0,-24-25,0 25,25-25,-26 0,1 0,0 25,0-24,0 24,-25-25,24 25,26-25,-25 0,0 0,-1 1,1-1,0 25,0-25,-25 0,49 0,-49-24,25 49,-25-25,0 0,25-24,-25 24,0 0,0 0,0 0,0 0,0 1,0-26,0 25,0 0,-25-24,0 24,1 0,-1 0,0 25,25-24,-25 24,0-25,1 0,-26 0,50 0,-25 25,0 0,1 0,-1-24,0 24,0-25,-24 0,-1 25,25 0,0 0,-24 0,-1 0,0 0,26 0,-26 0,25 0,0 0,-24 0,24 0,0-25,-24 25,24 0,0 0,-25 0,1-25,-1 25,25 0,1 0,-1 0,0 0,0 0,0 0,1 0,-1 0,-25 0,25 0,-24 0,24 0,-25 0,-24 0,24 0,25 0,1 0,-26 0,25 0,0 0,1 0,-1 0,0 0,-25 0,26 0</inkml:trace>
  <inkml:trace contextRef="#ctx0" brushRef="#br0" timeOffset="121087.1043">1439 3225,'-25'0,"0"0,0 0,0 0,1 0,-1 0,0 24,25 26,0 0,-50-26,50 1,-24 50,-1-51,25 1,0 0,0 0,-25 0,25-1,0 1,0 25,0 0,0-26,0 1,0 0,0 25,0-26,0 26,0-25,0 0,0-1,0 1,0 0,0 0,0 0,0 24,0-24,0 0,0 0,0-1,50 1,-50 0,0 0,24 0,1-25,0 0,25 24,-1-24,-24 25,0-25,24 0,-24 0,0 0,49 0,1 0,-1 0,-49 0,25 0,24 0,-49 0,49 0,-24 0,24 0,1 0,-26 0,1 0,-25 0,49 0,-49 0,25 0,-1 25,1-25,-25 0,49 50,-24-50,-25 0,24 0,-24 0,49 0,-49 0,50 0,-26 0,1 0,-1 0,26 0,-1 24,1 1,-26 0,26-25,-26 0,1 0,-1 0,51 25,-26-25,25 0,-24 25,-50-1,-1-24,51 0,-50 0,24 0,26 0,-26 0,-24 0,49 0,1 0,-50 0,24 0,-24 0,0 0,49 0,1 0,-26 0,1 0,24 0,1 25,-1 0,-49-25,49 0,50 25,-99-25,99 0,-49 0,98 0,-74 0,-24 0,49 0,-50 0,26 25,24-25,-100 0,51 0,-26 0,26 0,-26 0,-24 0,74 0,-49 0,0 0,-1 0,26 0,-26 0,51 0,-26 0,25 0,-49 0,24 0,1 0,-26 0,1 0,-1 0,1 0,0 0,-26 0,51 0,-50 0,24 0,-24 0,25 0,-26 0,51 0,-50 0,0 0,-1 0,26 0,-25 0,49 0,-24 0,24 0,-24 0,-25 0,49 0,-49 0,49 0,-49 0,25 0,49 0,-50 0,51 0,-1 0,0 0,100 0,-125 0,25 0,-24 0,24 0,0 0,-74 0,49 0,-24 0,24 0,-24 0,49 0,-49 0,-1 0,26 0,-50-25,-1 25,26 0,-25 0,24 0,-24 0,0 0,25 0,-1 0,26 0,-26 0,26 0,-1 0,25 0,-49 0,24 0,-24 0,-25 0,0 0,-1 0,26 0,-25 0,24 0,-24 0,0 0,25 0,-1 0,1 0,-1 0,1 0,0 0,24 0,-24 0,-26 0,1 0,0 0,0 0,0 0,-1 0,1 0,0 0,0 0,0 0,24 0,-24 0,0 0,25 0,-1 0,1 0,-1 0,51 0,-51 0,1 0,-1 0,51 0,-1 0,-50 0,-24 0,0 0,0 0,0 0,24 0,-24 0,25 0,-1 0,1 0,0 0,-1 0,26 0,49 0,-25 0,25 0,-50 0,-24-25,-25 25,24 0,-49-25,25 25,0 0,0 0,-1 0,1 0,0 0,0 0,0 0,49 0,-49 0,0 0,-1 0,1 0,0 0,0 0,25-49,-1 49,-24-50,25 25,24-24,-49-1,24 0,-49 26,25-26,-25 25,0 0,0 1,0-26,0 25,0-24,0 24,0-25,0 25,0 1,0-1,0 0,0 0,0 0,0-24,-49 24,49 0,-25-24,0 24,0-25,-24 0,24 1,0 49,0-25,0 25,-24-25,-1 25,0 0,-24 0,0 0,24 0,0 0,-24 0,24 0,26 0,-1 0,0 0,-49 0,49-25,-25 25,25 0,-24 0,-26-24,-24 24,0 0,74 0,0-25,-24 25,24 0,-25 0,25 0,-49 0,24 0,-24 0,24 0,-24 0,0 0,-50 0,0-25,74 0,-49 25,24 0,-24 0,0 0,0 0,74 0,-50-25,-24 25,25 0,-25 0,74 0,-50 0,1 0,0 0,24-24,-24-1,24 25,0-25,-24-25,-1 50,1 0,24-24,-24-26,0 50,-26 0,-24-25,25 25,25-25,-25 25,-1-24,-24-1,75 0,-26 25,-74 0,50 0,25 0,-50 0,-25 0,50 0,0 0,-1-25,-24 25,50 0,-1-25,-49 1,-49-1,98 0,1 0,-25 0,-25 25,49-24,-24 24,-25-25,25 25,24-25,-49 25,100-25,-26 25,-24 0,-1 0,26 0,-100 0,99 0,-24 0,49 0,-25 0,-24 0,-1 0,-24 0,25 25,-1-25,-24 0,25 0,-25 0,49 50,0-50,1 0,-1 24,-24-24,49 0,-50 25,-24 25,0-25,74-25,-74 0,74 24,-24-24,-1 0,-24 25,24-25,-24 25,49-25,-50 0,26 0,-26 25,26 0,24-25,-25 24,-24-24,-1 25,51-25,-51 0,1 25,24-25,-24 0,24 25,25-25,-49 25,24-25,-24 24,49-24,-49 0,49 0,0 0,-24 0,-1 50,0-50,1 25,24-25,0 0,0 0,0 0,1 0,-1 0,-50 0,51 0,-1 0,-25 0,25 0,-24 0,24 0,0 0,0 0,-24 0,24 0,0 0,-24 0,-51 0,76 0,-51 0,50 0,-24 0,-1-25,1 25,24 0,-75-50,26 26,24 24,-24 0,49 0,-49-25,24 25,25 0,1 0,-1 0,0 0,-25 0,26 0,-1 0,0 0,0-25,0 25,-24 0,24 0,0 0,0-25,-49 25,49-25,-24 25,24 0,-25 0,25 0</inkml:trace>
  <inkml:trace contextRef="#ctx0" brushRef="#br0" timeOffset="191487.4018">1463 5854,'-24'0,"-1"0,-25 0,25 25,1-25,-1 0,0 25,0-25,0 0,1 24,24 1,-50-25,50 25,-25 0,0 0,1-1,-1 1,-25 25,1-1,24 1,-25 49,50-74,-25 49,1-24,24 24,0-24,0-25,0 24,24 1,-24-25,50 0,-50-1,25-24,-25 25,49 25,-49 0,0-26,25 1,0 25,-25-25,0-1,0 1,0 25,0-25,0-1,0 26,0-25,0 0,-25 24,0-24,1 25,24-26,-50 1,50 0,0 0,-50 0,50 24,-24-24,24 0,0 24,0-24,-25 25,25-25,0-1,0 1,0 0,0 25,0-26,-25 1,0 0</inkml:trace>
  <inkml:trace contextRef="#ctx0" brushRef="#br0" timeOffset="192549.9125">719 8012,'-24'0,"24"25,0 0,0-1,0 1,0 0,0 0,0 24,24-24,-24 0,0 0,25 0,0 24,25-24,-50 0,24 0,-24-1,25-24,-25 25,50 0,-25 25,-1-50,26 24,-25 1,0 0</inkml:trace>
  <inkml:trace contextRef="#ctx0" brushRef="#br0" timeOffset="198869.9279">3423 8434,'-25'0,"0"0,-24 0,-1 0,25-25,1 25,-1 0,0-25,0 25,-24 0,24 0,-25 0,25 0,-24 0,-1 0,1 0,24 0,0 0,0 0,-49-50,24 50,0 0,26 0,-26-24,25 24,-49 0,49 0,0 0,-24 0,24 0,0 0,0 0,0 0,1 0,-26 0,0 0,26 0,-26 0,25 0,0 0,1 0,-1 0,-25 0,25 0,1 0,-1 0,0 0,0 0,0 0,-24 24,-1-24,25 50,0-50,1 50,-1-26,25 1,-25 0,0 25,25-26,0 1,-25 0,25 0,-24 24,-1-49,25 25,0 25,0-25,0-1,0 1,0 25,0-25,0 24,0-24,0 25,0-25,0 24,0-24,0 0,0 0,0-1,0 1,0 0,25 0,-1 0,1-1,25-24,-1 0,-24 0,25 0,-25 0,24 0,1 0,-25 0,0 0,-1 0,26 0,0 0,24 0,-49 0,0 0,24 0,1 0,-25 0,24 0,-24 0,0 0,0 0,24 0,1 0,-1 0,-24 0,25 0,-25 0,24 0,-24 0,0 0,25 0,-26 0,26 0,0 0,-26 0,1 0,0 0,0 0,0 0,24 0,-24 0,25 0,-26 0,26 0,-25 0,24 0,-24 0,0 0,0 0,0 0,-1 0,1 0,0 0,0 0,0 0,24-24,1 24,-50-25,25 0,-1 25,1-25,0 25,25 0,-25 0,-25-25,49 1,-24-1,0 0,0 25,-25-50,24 26,1-1,-25 0,0-25,0 25,0 1,0-1,0 0,0 0,0 0,0 1</inkml:trace>
  <inkml:trace contextRef="#ctx0" brushRef="#br0" timeOffset="203590.8054">22175 9153,'-74'0,"0"0,24 0,-24 0,-1 0,1 0,24 0,-24 0,49 50,0-50,0 49,0-49,25 50,0-25,-49 49,-1 0,50-49,0 0,0 0,0 24,0-24,-49 25,49 24,-25-24,25-1,-25 26,25-50,-25 49,25-24,0-1,0 26,0-50,0 24,0 26,0-26,0 26,0-51,0 26,0-25,0 0,25 24,-25-24,50 49,-26-49,-24 0,50 0,-25 0,24-25,-24 24,25-24,-25 0,24 0,1 0,0 0,24 0,-24 0,24 0,25 0,0 0,-24 0,24 0,75 0,-75 0,-25 0,26 0,-26-24,25 24,-49 0,24-25,-49 25,0 0,0-25,-25 0,24-24,1-1,-25 25,0-74,124-25,-74 50,-25-1,-1-24,26 25,0-75,-1 99,-49-24,25 49,-25-50,25 75,-25-24,-25-26,0 0,-49 1</inkml:trace>
  <inkml:trace contextRef="#ctx0" brushRef="#br0" timeOffset="205662.39">2604 9203,'25'0,"25"0,24 0,-49 0,50 0,-51 0,51 0,-26 0,-24 0,0 0</inkml:trace>
  <inkml:trace contextRef="#ctx0" brushRef="#br0" timeOffset="206262.4361">2853 9252,'24'0,"1"0,25 0,-25 0,-1 0,1 0,25 0,-25 0,-1 0,1 0</inkml:trace>
  <inkml:trace contextRef="#ctx0" brushRef="#br0" timeOffset="208470.4559">22622 10344,'49'0,"-24"0,25 0,0 0,-1 0,-24 0</inkml:trace>
  <inkml:trace contextRef="#ctx0" brushRef="#br0" timeOffset="208806.3647">22597 10468,'-25'0,"25"24</inkml:trace>
  <inkml:trace contextRef="#ctx0" brushRef="#br0" timeOffset="210478.4362">719 9847,'25'0,"25"0,-50 25,74 0,-74 0,25-25,0 25,-25-1,49 1,-24 25,25-25,-25 24</inkml:trace>
  <inkml:trace contextRef="#ctx0" brushRef="#br0" timeOffset="210949.8594">1042 9922,'-25'0,"0"25,0 24,1-49,24 25,-25 0,-25 25,25-26,-24 26,49-25,-50 0,50-1</inkml:trace>
  <inkml:trace contextRef="#ctx0" brushRef="#br0" timeOffset="211822.9817">595 10344,'75'24,"-50"-24,24 0</inkml:trace>
  <inkml:trace contextRef="#ctx0" brushRef="#br0" timeOffset="213686.2262">521 6077,'25'0,"0"0,-1 25,1-25,0 0,-25 25,25 0,-25 24,99 1,-99-25,25-25,0 49,-1-49,-24 25,25-25</inkml:trace>
  <inkml:trace contextRef="#ctx0" brushRef="#br0" timeOffset="214310.2772">992 5953,'-25'25,"25"25,0-1,-49-24,24 25,-25-1,50-24,-24-25,24 25,0 0,-25-25,0 24,25 1</inkml:trace>
  <inkml:trace contextRef="#ctx0" brushRef="#br0" timeOffset="214670.218">819 6127,'0'49,"0"26,0-50,0 24,0 1,-25 24,25-49,0 0</inkml:trace>
  <inkml:trace contextRef="#ctx0" brushRef="#br0" timeOffset="215374.6123">595 6424,'75'0,"24"0,25-24,-74 24,49 0,-50-25,1 25,-25 0,0-25,-1 25</inkml:trace>
  <inkml:trace contextRef="#ctx0" brushRef="#br0" timeOffset="224326.5897">4217 8756,'25'0,"-1"0,26-25,0-24,-26 49,26-25,-25 0,0 0,-1 25,1 0,0 0,0-25</inkml:trace>
  <inkml:trace contextRef="#ctx0" brushRef="#br0" timeOffset="224990.635">4093 8384,'0'25,"49"24,-24-49,25 50,24 0,-24-26,-50 1,49 0,-49 0,25 0,0-1,0 1</inkml:trace>
  <inkml:trace contextRef="#ctx0" brushRef="#br0" timeOffset="225454.5044">4465 8508,'0'124,"0"-74,-50 49,50-74,-25 24,1-24,-1 0</inkml:trace>
  <inkml:trace contextRef="#ctx0" brushRef="#br0" timeOffset="225870.5404">3969 8731,'25'0,"49"0,25 0,-74 0,74 0,0 25,25 0,75-25,-125 0,-49 25,0-25</inkml:trace>
  <inkml:trace contextRef="#ctx0" brushRef="#br0" timeOffset="233246.8663">2158 11658,'25'0,"24"0,26 0,-50 0,24 0,1 0,-25 0,-1 0,1 0,25 0,-1 0,-24 0,50 0,-26 0,-24 0,0 0,25 0,-1 0,1 0,-25 0,-1 0,26 0,-25 0,0 0,-1 0,1 0,0 0,0 0,24 0,26 0,-26 0,-49 25,25-25,25 0,-1 25,1-25,-25 0,24 0,1 25,-25-25,25 0,-1 0,-24 0,25 0,-1 0,1 0,-25 0,-1 0,51 0,-50 0,24 0,-24 24,0-24,0 0,-1 0,51 0,-50 0,-1 0,1 0,0 0,0 0,0 0,-1 0,1 0,0 0,0 0,24 0,-24 0,0 0,0 0,0 0,24 0,-24 0,0 0,0 0</inkml:trace>
  <inkml:trace contextRef="#ctx0" brushRef="#br0" timeOffset="236453.8619">15875 10914,'-25'0,"0"-25,-24 25,24 0,25-25,-25 25,0-24,-24 24,24 0,-25-25,1 25,24 0,-49 0,24-25,0 25,25 0,-49-25,24 25,-49 0,25 0,-1-25,26 25,-50 0,24-24,-148 24,74 0,75 0,-1 0,-24 0,25 0,-50 0,74 0,-49 0,24 0,-24 0,25 0,-25 0,-1 0,51 0,-1 0,25 0,-24 0,-26 0,75 24,-25-24,-49 25,49 0,-24 25,-1-50,25 49,0-49,1 50,-1-25,0-25,25 24,0 1,-25 0,25 25,0-26,-25 1,25 25,0-25,0 0,0 24,0-24,0 0,0 0,0 24,0-24,0 0,0 0,25-25,0 49,0-24,24 0,-49 0,50-25,24 24,-49-24,50 50,-51-50,26 25,49 0,-49-25,24 24,1 1,-50-25,49 0,-24 0,49 25,-74-25,99 0,-75 25,26-25,24 0,0 0,-25 25,75-25,-49 24,-1-24,-25 0,-24 0,24 0,-24 0,-1 0,-24 0,74 25,-24-25,-26 0,51 0,-26 0,0 0,-49 0,99 0,-74 0,49 0,-24 0,24 0,0 0,-49 0,49 0,-74 0,49 0,-24 0,49 0,0 0,-49-25,-1 25,26-24,-50-1,24 0,-49 0,149-74,-124 99,49-25,-74 0,50 1,-25-26,-1 50,-24-25,25 0,0-24,0 49,-25-50,0 25,0 1,25-1,-1-25,-24 25,0-24,50-1,-25 25,-25 0,0 1,0-26,0 25,0-24,0 24,0-25,0 25,0 1,0-26,-25 25,0 0,0 1,25-1,-24 25,-1-25,0 0,-25 0,26 25,24-24,-50-1,25 25,0-25,1 0,-26 25,0 0,26 0,-26 0,25 0,0 0,-24 0,24 0,0 0,0 0,-24 0,-1 0,0 0,26 0,-1 0,-25 0,1 25,24-25,0 0,-25 50,-24-50,24 0,1 24,-1 1,1 0,-1 0,0-25,1 0,24 25,0-25,0 0,-24 24,-1-24,25 25,1 25,-51-50,50 25,-74-1,74-24,-49 50,24-25,-24 0,24 24,25-49,-24 25,24-25,25 25,-50-25,1 0,-1 0,-24 25,49-1,0-24,0 0,1 0,-1 25</inkml:trace>
  <inkml:trace contextRef="#ctx0" brushRef="#br0" timeOffset="246437.6283">14263 9426,'-25'25,"25"-1,0 1,0 0,0 25,0-26,0 51,0-50,-25-25,25 49,0-24,0 25,0-1,0-24,0 25,0-26,0 1,0 25,0 0,0-1,0 1,-50 24,50-49,0 25,0-26,0 1,0 25,0-1,0-24,0 0,0 25,0-1,0-24</inkml:trace>
  <inkml:trace contextRef="#ctx0" brushRef="#br0" timeOffset="247558.3953">14610 9525,'0'25,"0"0,0 24,0-24,0 0,0 24,0 1,0-25,0 0,0-1,0 26,0-25,0 24,0 1,0-25,0 25,0-26,0 26,0 0,0-1,0 1,0-25,0-1,0 1,0 0,0 0,0 0,0 24,0-24,0 0</inkml:trace>
  <inkml:trace contextRef="#ctx0" brushRef="#br0" timeOffset="249886.0158">13891 10542,'24'25,"1"24,-25-24,25 0,0 0,0 24,-1-24,-24 0,25-25,-25 25,25 24,0-24,0 0,-25 0,24-25,-24 25,25-25,-25 49,25-49,0 0,0 0,-1 0,26-25,-50 1,25 24,-25-25,25 0,24 0,1 0,-50 1,25-1,0 0,-1 0,26 0,-25 1,-25-1,0 0,25 25,-1-25,1 0,-25 1,25 24,0 0,-25-25,25 0,-25 0,49 0,-24 1,0 24,-75 0,1 0,24 0,-50 0,1 0,49 0,-49 0,49 0,-25 0,26 0,-1 0,0 0,0 0,0 0,-24 0,-26 0,50 24,-24-24,-1 25,25-25,-74 50,74-50,1 0,-1 0,0 0</inkml:trace>
  <inkml:trace contextRef="#ctx0" brushRef="#br0" timeOffset="263869.8413">13767 10517,'24'0,"1"0,25 50,-50-1,25-49,-25 25,49 0,-49 0,0 0</inkml:trace>
  <inkml:trace contextRef="#ctx0" brushRef="#br0" timeOffset="265094.4597">13816 10468,'25'0,"0"0,0 0,24 0,1 0,-1 0,-24 0,0 0,0 0,0 0,-1 0,26 0,-25 0,0 0,-1 0,26 0,-25 0,0 0,0 0,-1 0,-24 24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13793" units="1/cm"/>
          <inkml:channelProperty channel="Y" name="resolution" value="45.17647" units="1/cm"/>
        </inkml:channelProperties>
      </inkml:inkSource>
      <inkml:timestamp xml:id="ts0" timeString="2016-08-22T07:56:06.86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4936 6548,'25'0,"0"0,74 0,0 0,-24 0,-26 0,1 0,-1 0,1 0,24 0,-49 0,50 0,-1 0,25 0,-49 0,49 0,-24 0,24 0,-25 0,25-24,-24 24,-26 0,51 0,-26 0,0 0,1 0,-26 0,26 0,-50 0,24 0,51 0,-51 0,-24-25,49 0,1 25,-1 0,-24 0,24-25,1 25,-51 0,51 0,-1-25,-49 25,49-24,26 24,-26 0,1 0,-26 0,26-25,-26 25,26 0,-26 0,26 0,24 0,0 0,0 0,-24 0,-26 0,26 0,-26 0,1 0,0 0,-26 0,51 0,-1 0,-49 0,0 0,24 0,1 0,0 0,24 0,0 0,1 0,49 0,-25 0,-74 0,24 0,-24 25,50-25,-75 24,149 1,-50 0,-25 0,-24-25,-25 0,24 0,1 0,24 0,-24 0,24 0,-24 25,24-1,-49 1,25-25,24 0,-24 0,-1 0,1 25,0-25,-26 0,51 0,-1 0,-24 0,-1 0,51 50,-51-50,50 24,-49-24,0 0,24 0,-24 0,24 0,-49 0,74 0,-49 0,49 25,-25 25,50-50,25 0,25 0,-75 0,-25 0,50 0,-49 0,-1 0,-24 0,24 0,1 0,-1 0,75 0,-50 0,-24 0,98 0,-49-25,0 25,75 0,-75 0,-50 0,1 0,-26 0,26 0,-51 0,51 0,-26 0,1 0,24 0,1 0,-50 0,74 0,-49 0,24 0,-24 0,-1 0,26-25,24 25,-50 0,26 0,-1 0,1 0,-1 0,0 0,-24 0,24 0,-24 0,25 0,-1 0,0 0,1 0,-1 0,50 0,-74 0,-1 0,26 0,-26 0,1 0,0 0,24 0,-24 0,24 0,-24 0,24 0,-24 0,24 0,1 0,-26 0,100 0,-50 0,-24 0,-26 0,100 0,-75 0,1 0,-26 0,-24 0,25 0,0 0,24 0,-24 0,24 0,0 0,1 0,-1 0,-49 0,49 0,-49 0,25 0,24 0,-49 0,25 0,-50 25,0 0,0 0,0-1,-25-24,0 25</inkml:trace>
  <inkml:trace contextRef="#ctx0" brushRef="#br0" timeOffset="4223.3708">5234 8855,'49'25,"-24"0,0-25,25 0,-1 0,1 0,-1 0,1 0,24 0,-49 0,50 0,-1 0,1 0,-26 0,75 0,-25 0,-49 0,24 0,1 0,-1 0,1 0,-26 0,1 0,24 0,-24 0,-1 0,-24 0,50 0,-26 0,26 0,-26 0,26 25,-1-25,-24 0,-1 24,1-24,-25 0,24 0,1 0,49 0,-74 0,74 0,25-49,-49 49,-51 0,51 0,-25 0,24 0,0 0,26-25,-1 25,0 0,0 0,50-25,25 25,-100-25,50 1,-99 24,25-25,24 25,-24 0,-1 0,50 0,1 0,-1 0,25 0,0 0,50 0,-125 0,100 0,-99 0,49 0,-74 0,49 0,25 0,-24 0,24 0,-25 0,1 0,49 0,25 0,-50 0,25 0,-50 0,25 0,1 0,-26 0,-24 0,49 0,-25 0,-24 0,49 0,0 0,1 0,-1 0,0 0,-49 0,49 0,0 0,-25 0,1 0,-50 0,24 0,1 0,49 0,-24 0,-1 0,25 0,-49 0,-1 0,1 0,-25 0,74 0,-49 0,24 0,75 0,-124 0,49 0,-49 99,49-99,-49 0,74 0,1 0,-26 0,25 0,0 0,-24 0,49 0,25-25,24-24,-74 49,1 0,-1 0,-25 0,26-25,-26 25,-24 25,24-25,0 0,1 0,-1 0,1 0,-26 0,50 0,-24 0,-25 0,-1 0,26 0,-1 0,0 0,-24 0,24 0,1 0,-1 0,-49 0,74 0,-49 0,24 0,75 0,-99 0,24 0,-24 0,24 0,1 0,-51 0,51 0,-26 0,26 0,-26 0,1 0,-25 0,0 0,-1 0,26 0,24 0,-24 0,0 0,-1 0,-24 0,25 0,-26 0,26 0,0 0,-25 0,24 0,-24 0,25 0,-26 0,1 0,25 0,-1 0,-24 0</inkml:trace>
  <inkml:trace contextRef="#ctx0" brushRef="#br0" timeOffset="14160.2665">1612 5705,'0'-25,"25"25,0 0,0 25,24 0,-24-25,0 25,0-1,0-24,-1 25,-24 0,25 0,25 0,-25 0,-1-25,-24 24,25 26,0-50,-25 25</inkml:trace>
  <inkml:trace contextRef="#ctx0" brushRef="#br0" timeOffset="14783.0174">1960 5606,'0'49,"-25"-24,-25 25,50-25,-25-25,1 74,-1-49,25 25,0-26,0 1,-25 25,-25-1,50-24,0 25,0-25,-24-1</inkml:trace>
  <inkml:trace contextRef="#ctx0" brushRef="#br0" timeOffset="15551.7069">1860 5556,'0'25,"0"0,0 0,0-1,0 1,0 0,0 0,0 24,0-24,0 0</inkml:trace>
  <inkml:trace contextRef="#ctx0" brushRef="#br0" timeOffset="16191.8991">1687 5730,'25'0,"-1"0,26 25,-25-25,0 24,24-24,-24 25,0-25,49 25,75-25,-50 0,0 0,-24 0,-50 0,-1 0,1 0,0 0</inkml:trace>
  <inkml:trace contextRef="#ctx0" brushRef="#br0" timeOffset="44247.721">5035 10641,'0'25,"25"-25,0 0,25 0,24 0,-24 0,24 0,0 0,1 0,-26 0,26 0,-26 0,1 0,0 0,24 0,1 0,-51 0,51 0,-1 0,1 0,-26 0,50 0,1 0,-26 0,25 0,124 0,-173 0,49 0,25 0,-49 25,-1-25,-24 0,-25 0,-1 0,51 0,-1 0,-24 0,49 0,0 0,50 0,-25 0,-25 0,-24 0,-50 0,49 0,75 0,-100 25,75 24,-24-49,-1 0,0 0,-49 0,-1 0,51 0,-26 0,50 0,-50 0,26 0,-26 0,25 0,0 0,1 0,24-25,-50 25,1 0,-1 0,0 0,50 0,-49 0,-1 0,25 0,-24 0,-26 0,1 0,24 0,1 0,24 0,-49 0,24 0,1 0,-26 0,26 0,-1 0,-24 0,24 0,50 0,-50 0,50 0,-49 0,49 0,74 0,-49 0,-25 0,0 0,0 0,-49 0,24 0,-25 0,-24 0,49 0,25 0,-25 0,1 0,24 0,-25 0,25 0,25 0,-1 0,-73 0,-1 0,26 0,-1 0,-50 0,26 0,-1 0,-24 0,-25 0,-1 0,1 0,0 0</inkml:trace>
  <inkml:trace contextRef="#ctx0" brushRef="#br0" timeOffset="53158.6055">1587 9575,'25'0,"0"24,25 26,-25-25,49-25,-49 49,0-49,-1 25,26 0,-50 0,25 0,0-1,-1-24,-24 25,25 0,0-25,-25 25,25-25,-25 25,25-25,-25 24,24-24</inkml:trace>
  <inkml:trace contextRef="#ctx0" brushRef="#br0" timeOffset="54207.1758">2307 9451,'-25'0,"-25"49,50-24,-49 25,-1-26,1 1,49 0,-50 0,25 0,-24 24,24-24,0 0,-25 24,26 1,-1-25,0 24,25-24,-50 25,26-25,-1 0,0-1,0-24,25 25,-25 0,0 0,1 0,-1-25,25 24,-25 1</inkml:trace>
  <inkml:trace contextRef="#ctx0" brushRef="#br0" timeOffset="56167.7854">1910 9351,'0'25,"0"0,0 49,0-49,-25 25,25 24,0-24,-25-1,25-24,0 0,0 0,0 0,0-1,0 1,0 0,0 0,0 0,0-1,0 1,0 0,0 0,0 0,0 0,0 49,0-24,0-26</inkml:trace>
  <inkml:trace contextRef="#ctx0" brushRef="#br0" timeOffset="58070.917">1488 9897,'25'0,"0"0,0 0,-1 0,1 0,0 0,25 0,-1 0,1 0,0 0,74 0,-50 0,-24 0,24 0,-49 0,24 0,-24 0,25 0,-25 0,-25-25,24 25,-73 25,-1 49,50-49,25-25,0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1478CB-7CC4-471D-83DF-E37A4CFF1B40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A4613-6D4A-497F-B668-249FFEC9FC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492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765559" y="4284651"/>
            <a:ext cx="5485440" cy="41150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z="1600" b="1" smtClean="0">
                <a:latin typeface="Browallia New" pitchFamily="34" charset="-34"/>
                <a:cs typeface="Browallia New" pitchFamily="34" charset="-34"/>
              </a:rPr>
              <a:t>หัวข้อที่ 4 </a:t>
            </a:r>
            <a:r>
              <a:rPr lang="th-TH" sz="1600" smtClean="0">
                <a:latin typeface="Browallia New" pitchFamily="34" charset="-34"/>
                <a:cs typeface="Browallia New" pitchFamily="34" charset="-34"/>
              </a:rPr>
              <a:t>ยุทธศาสตร์การพัฒนาอุตสาหกรรมภายใต้ </a:t>
            </a:r>
            <a:r>
              <a:rPr lang="en-US" sz="1600" smtClean="0">
                <a:latin typeface="Browallia New" pitchFamily="34" charset="-34"/>
                <a:cs typeface="Browallia New" pitchFamily="34" charset="-34"/>
              </a:rPr>
              <a:t>AEC </a:t>
            </a:r>
            <a:r>
              <a:rPr lang="th-TH" sz="1600" smtClean="0">
                <a:latin typeface="Browallia New" pitchFamily="34" charset="-34"/>
                <a:cs typeface="Browallia New" pitchFamily="34" charset="-34"/>
              </a:rPr>
              <a:t>2558</a:t>
            </a:r>
            <a:endParaRPr lang="en-US" sz="1600" smtClean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B5F251-561C-4701-84BC-0E84A0AD5829}" type="slidenum">
              <a:rPr lang="en-US" sz="12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pPr eaLnBrk="1" hangingPunct="1"/>
              <a:t>15</a:t>
            </a:fld>
            <a:endParaRPr lang="en-US" sz="120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cs typeface="Cordia New" pitchFamily="34" charset="-34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6FCA1994-FF72-48C9-AFC7-8227A82CC9EA}" type="slidenum">
              <a:rPr lang="th-TH" sz="1200">
                <a:solidFill>
                  <a:prstClr val="black"/>
                </a:solidFill>
              </a:rPr>
              <a:pPr eaLnBrk="1" hangingPunct="1"/>
              <a:t>17</a:t>
            </a:fld>
            <a:endParaRPr lang="th-TH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080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9080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9080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9080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9080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095E2E50-3D08-45D6-BE20-A21017E78E3D}" type="slidenum">
              <a:rPr lang="en-US" sz="1200">
                <a:solidFill>
                  <a:prstClr val="black"/>
                </a:solidFill>
                <a:latin typeface="Calibri" pitchFamily="34" charset="0"/>
                <a:cs typeface="Cordia New" pitchFamily="34" charset="-34"/>
              </a:rPr>
              <a:pPr eaLnBrk="1" hangingPunct="1"/>
              <a:t>68</a:t>
            </a:fld>
            <a:endParaRPr lang="th-TH" sz="1200">
              <a:solidFill>
                <a:prstClr val="black"/>
              </a:solidFill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47107" name="Rectangle 7"/>
          <p:cNvSpPr txBox="1">
            <a:spLocks noGrp="1" noChangeArrowheads="1"/>
          </p:cNvSpPr>
          <p:nvPr/>
        </p:nvSpPr>
        <p:spPr bwMode="auto">
          <a:xfrm>
            <a:off x="3882649" y="8683934"/>
            <a:ext cx="2973737" cy="458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10" tIns="45207" rIns="90410" bIns="45207" anchor="b"/>
          <a:lstStyle>
            <a:lvl1pPr defTabSz="903288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903288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903288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903288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903288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4F600998-E07B-4931-ABD3-CF9C5049D786}" type="slidenum">
              <a:rPr lang="en-US" sz="1200" smtClean="0">
                <a:solidFill>
                  <a:prstClr val="black"/>
                </a:solidFill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th-TH" sz="1200" smtClean="0">
              <a:solidFill>
                <a:prstClr val="black"/>
              </a:solidFill>
            </a:endParaRPr>
          </a:p>
        </p:txBody>
      </p:sp>
      <p:sp>
        <p:nvSpPr>
          <p:cNvPr id="471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6175" y="685800"/>
            <a:ext cx="4575175" cy="3430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737" y="4344907"/>
            <a:ext cx="5484140" cy="4114139"/>
          </a:xfrm>
        </p:spPr>
        <p:txBody>
          <a:bodyPr lIns="90410" tIns="45207" rIns="90410" bIns="45207"/>
          <a:lstStyle/>
          <a:p>
            <a:pPr eaLnBrk="1" hangingPunct="1"/>
            <a:endParaRPr 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thai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latin typeface="Browallia New" pitchFamily="34" charset="-34"/>
                <a:cs typeface="Browallia New" pitchFamily="34" charset="-34"/>
              </a:rPr>
              <a:t>สภาอุตสาหกรรมฯเห็นความสำคัญต่อการพัฒนาให้ควบคู่ไปกับการดูแลสิ่งแวดล้อมของชุมชนและสังคม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ต้องสามารถลด และควบคุมมลภาวะได้อย่างมีประสิทธิภาพ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เน้นการอนุรักษ์การใช้ทรัพยากรธรรมชาติทั้งในกระบวนการผลิตและระบบโลจิสติกส์ อย่างบูรณาการ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เป็นประโยชน์ทางเศรษฐกิจต่อชุมชนและประเทศชาติ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ไม่เกิดผลกระทบต่อสุขภาพและชีวิตความเป็นอยู่ของชุมชน</a:t>
            </a:r>
          </a:p>
          <a:p>
            <a:pPr algn="thai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34EEDB4-86FB-4793-A27D-008BFECAD158}" type="slidenum">
              <a:rPr lang="en-US">
                <a:solidFill>
                  <a:prstClr val="black"/>
                </a:solidFill>
                <a:cs typeface="Cordia New" pitchFamily="34" charset="-34"/>
              </a:rPr>
              <a:pPr>
                <a:defRPr/>
              </a:pPr>
              <a:t>96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thai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latin typeface="Browallia New" pitchFamily="34" charset="-34"/>
                <a:cs typeface="Browallia New" pitchFamily="34" charset="-34"/>
              </a:rPr>
              <a:t>สภาอุตสาหกรรมฯเห็นความสำคัญต่อการพัฒนาให้ควบคู่ไปกับการดูแลสิ่งแวดล้อมของชุมชนและสังคม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ต้องสามารถลด และควบคุมมลภาวะได้อย่างมีประสิทธิภาพ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เน้นการอนุรักษ์การใช้ทรัพยากรธรรมชาติทั้งในกระบวนการผลิตและระบบโลจิสติกส์ อย่างบูรณาการ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เป็นประโยชน์ทางเศรษฐกิจต่อชุมชนและประเทศชาติ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ไม่เกิดผลกระทบต่อสุขภาพและชีวิตความเป็นอยู่ของชุมชน</a:t>
            </a:r>
          </a:p>
          <a:p>
            <a:pPr algn="thai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34EEDB4-86FB-4793-A27D-008BFECAD158}" type="slidenum">
              <a:rPr lang="en-US">
                <a:solidFill>
                  <a:prstClr val="black"/>
                </a:solidFill>
                <a:cs typeface="Cordia New" pitchFamily="34" charset="-34"/>
              </a:rPr>
              <a:pPr>
                <a:defRPr/>
              </a:pPr>
              <a:t>97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thai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latin typeface="Browallia New" pitchFamily="34" charset="-34"/>
                <a:cs typeface="Browallia New" pitchFamily="34" charset="-34"/>
              </a:rPr>
              <a:t>สภาอุตสาหกรรมฯเห็นความสำคัญต่อการพัฒนาให้ควบคู่ไปกับการดูแลสิ่งแวดล้อมของชุมชนและสังคม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 smtClean="0">
              <a:latin typeface="Browallia New" pitchFamily="34" charset="-34"/>
              <a:cs typeface="Browallia New" pitchFamily="34" charset="-34"/>
            </a:endParaRP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ต้องสามารถลด และควบคุมมลภาวะได้อย่างมีประสิทธิภาพ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เน้นการอนุรักษ์การใช้ทรัพยากรธรรมชาติทั้งในกระบวนการผลิตและระบบโลจิสติกส์ อย่างบูรณาการ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เป็นประโยชน์ทางเศรษฐกิจต่อชุมชนและประเทศชาติ</a:t>
            </a:r>
          </a:p>
          <a:p>
            <a:pPr marL="342900" indent="-342900" algn="thaiDi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sz="1600" dirty="0" smtClean="0">
                <a:latin typeface="Browallia New" pitchFamily="34" charset="-34"/>
                <a:cs typeface="Browallia New" pitchFamily="34" charset="-34"/>
              </a:rPr>
              <a:t>ไม่เกิดผลกระทบต่อสุขภาพและชีวิตความเป็นอยู่ของชุมชน</a:t>
            </a:r>
          </a:p>
          <a:p>
            <a:pPr algn="thai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34EEDB4-86FB-4793-A27D-008BFECAD158}" type="slidenum">
              <a:rPr lang="en-US">
                <a:solidFill>
                  <a:prstClr val="black"/>
                </a:solidFill>
                <a:cs typeface="Cordia New" pitchFamily="34" charset="-34"/>
              </a:rPr>
              <a:pPr>
                <a:defRPr/>
              </a:pPr>
              <a:t>98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2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2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5.xml"/></Relationships>
</file>

<file path=ppt/slideLayouts/_rels/slideLayout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5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5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9.xml"/></Relationships>
</file>

<file path=ppt/slideLayouts/_rels/slideLayout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9.xml"/></Relationships>
</file>

<file path=ppt/slideLayouts/_rels/slideLayout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9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176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975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582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001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473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743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774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665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59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705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647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78E8453-AEE9-4970-B389-B5DDDF9591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971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D63185B-45D8-4FB2-8570-3634E0A1A8C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461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98A4146-2F82-4410-81B7-F0A481437C8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2795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2A0F97C-A69C-49D3-A0E7-47EEE64B162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913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D1D6DEC-2394-477E-B6D0-9C3A3A5483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9397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A2940A9-FA0B-4FA6-9E6F-7FD3DB1FBCA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4694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99562C2-893C-4DD9-88AB-40A277582D5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6938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2ED6FF8-7E45-4455-9CCE-932BCCB1240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4949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AD28765-A2CE-467E-9187-F6668D1DAA7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3119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19B7EB8-774A-4C08-AC70-FB386A32487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918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AC6D11-A03B-4861-AB79-4FDE868BABE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396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F4B710-ECCC-4A6E-BEEB-23277C320C6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C50C2-CE72-4EB8-B3E4-517FEEF11D1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3952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C65D77-9046-401D-94CC-6CA77DF68891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A78EF-28EC-4139-B91E-9015156C85B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5757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FE6DE3-8ADD-46BC-BE57-C2366D67F899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CB09D-66D1-4748-8241-8D1E21641A6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024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5CCA8B-CEE7-4007-8927-E695A4649B5D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5A9BD-263E-4334-823D-A771159833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2850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273ABD-BB20-4B6A-8A08-9E9B855E2AA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76E3E-C23A-4A64-8231-AC16A4536FE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3406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71F184-8A42-47F7-A5F0-19D419BC888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D12E2-F70F-4361-AD83-4FF05F30236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5586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85461A-AC75-407B-B5EE-F5CB3E29EBEF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47613-6553-45EA-8129-5E2BC9DA4C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0788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6B02C2-38D7-4236-9228-B10B81E01C8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23766-A1E4-4A92-A0B9-A1390BCA7F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919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68D017-F988-4B60-95E4-0F5970F46F1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D8152-E936-45F6-AD31-CCFC8783EF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3680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FBB2F3-2154-4010-B73B-24D0A02102A1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99898-E42B-4A3B-BD0F-EFDA7F3E100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3743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AEE72-15DF-4E37-8A77-41B9CE1951C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B34B9-E507-4A25-8D74-E1ABD7A5C8C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3791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33D0076-B5A9-4347-8C1E-D355B290922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EC02B1B-5D77-41B8-B479-84C9683B76A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7975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65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A2AE45F-E7B3-4573-9460-5DEB516D533C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CF7C57F-3A27-4D3E-9F01-571CCEE2C35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6459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7D9A772-5304-42DF-AFB8-4F41D0EA69B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DF4B437-F5BB-4D19-9966-5F7EC5F6AFE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6564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70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6C474B-4956-480D-9B80-39649629CD04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B358B49-0EDA-4762-9EB1-637FF0F38C4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9507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F4B710-ECCC-4A6E-BEEB-23277C320C6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C50C2-CE72-4EB8-B3E4-517FEEF11D1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8581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C65D77-9046-401D-94CC-6CA77DF68891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A78EF-28EC-4139-B91E-9015156C85B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5561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FE6DE3-8ADD-46BC-BE57-C2366D67F899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CB09D-66D1-4748-8241-8D1E21641A6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61872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5CCA8B-CEE7-4007-8927-E695A4649B5D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5A9BD-263E-4334-823D-A771159833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4050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273ABD-BB20-4B6A-8A08-9E9B855E2AA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76E3E-C23A-4A64-8231-AC16A4536FE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9215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71F184-8A42-47F7-A5F0-19D419BC888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D12E2-F70F-4361-AD83-4FF05F30236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8614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85461A-AC75-407B-B5EE-F5CB3E29EBEF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47613-6553-45EA-8129-5E2BC9DA4C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59759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6B02C2-38D7-4236-9228-B10B81E01C8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23766-A1E4-4A92-A0B9-A1390BCA7F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12558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68D017-F988-4B60-95E4-0F5970F46F1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D8152-E936-45F6-AD31-CCFC8783EF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03198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FBB2F3-2154-4010-B73B-24D0A02102A1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99898-E42B-4A3B-BD0F-EFDA7F3E100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8021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AEE72-15DF-4E37-8A77-41B9CE1951C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B34B9-E507-4A25-8D74-E1ABD7A5C8C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208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33D0076-B5A9-4347-8C1E-D355B290922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EC02B1B-5D77-41B8-B479-84C9683B76A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9213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65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A2AE45F-E7B3-4573-9460-5DEB516D533C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CF7C57F-3A27-4D3E-9F01-571CCEE2C35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41261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7D9A772-5304-42DF-AFB8-4F41D0EA69B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DF4B437-F5BB-4D19-9966-5F7EC5F6AFE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6882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70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6C474B-4956-480D-9B80-39649629CD04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B358B49-0EDA-4762-9EB1-637FF0F38C4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1858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F4B710-ECCC-4A6E-BEEB-23277C320C6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C50C2-CE72-4EB8-B3E4-517FEEF11D1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68018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C65D77-9046-401D-94CC-6CA77DF68891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A78EF-28EC-4139-B91E-9015156C85B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93804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FE6DE3-8ADD-46BC-BE57-C2366D67F899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CB09D-66D1-4748-8241-8D1E21641A6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0432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5CCA8B-CEE7-4007-8927-E695A4649B5D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5A9BD-263E-4334-823D-A771159833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00480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273ABD-BB20-4B6A-8A08-9E9B855E2AA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76E3E-C23A-4A64-8231-AC16A4536FE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1246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71F184-8A42-47F7-A5F0-19D419BC888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D12E2-F70F-4361-AD83-4FF05F30236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4871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85461A-AC75-407B-B5EE-F5CB3E29EBEF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47613-6553-45EA-8129-5E2BC9DA4C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03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6B02C2-38D7-4236-9228-B10B81E01C8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23766-A1E4-4A92-A0B9-A1390BCA7F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36465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68D017-F988-4B60-95E4-0F5970F46F1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D8152-E936-45F6-AD31-CCFC8783EF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74391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FBB2F3-2154-4010-B73B-24D0A02102A1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99898-E42B-4A3B-BD0F-EFDA7F3E100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93767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AEE72-15DF-4E37-8A77-41B9CE1951C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B34B9-E507-4A25-8D74-E1ABD7A5C8C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17084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33D0076-B5A9-4347-8C1E-D355B2909222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EC02B1B-5D77-41B8-B479-84C9683B76A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95998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65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A2AE45F-E7B3-4573-9460-5DEB516D533C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CF7C57F-3A27-4D3E-9F01-571CCEE2C35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83730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7D9A772-5304-42DF-AFB8-4F41D0EA69B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DF4B437-F5BB-4D19-9966-5F7EC5F6AFE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28506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70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6C474B-4956-480D-9B80-39649629CD04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B358B49-0EDA-4762-9EB1-637FF0F38C4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45991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5F2874-D68B-4E81-AB06-8B69BFD8ECCE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1ADDA1-310F-4BBF-86DD-FC70A7AD2CB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95045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87531B-E735-4770-8C0C-F1F90BC60B6A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24239-A3E4-4661-B443-A1E6CCDE15C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81803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A1D595-35BE-4D0C-B6EB-51C7352C82C1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A4A32-9688-49F6-A130-193AEDCBCEC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15931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9C286D-EA7A-4FE7-9B6A-E6E02CD90AC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FFB2D-0ADC-40E6-A52D-887F1514287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62696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81D273-20FE-4F18-9137-7FD54DC69420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5CEE1-44D7-4783-AC37-13F2FE4FF43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51930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C89A35-FB5E-4CBA-B180-0702CBDCF8D9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95DD75-9B8C-49E6-B293-98778B2B147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6508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DAF807-5A15-41F6-BD8C-987ED438F74A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5CF948-F7E2-4F67-B267-59AE7D43993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771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FC15D2-260D-481B-8039-225FF80A122E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6316B0-BBE9-45DF-BBC0-78A2DA1972A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5587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693168-DFBB-463D-8E41-4D986BA7C23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522E9-885C-4713-A6EE-A7AA727464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36413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3B18B7-358F-4190-85AF-822B0083C769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D7AFB6-C156-4F79-A6D2-F0E93913395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78951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55A691-071A-4C46-9AB9-03B53FE5E680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98053-093A-43F0-AC2D-24FAF9ED3D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67502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7E99B4E-D92A-4C43-B875-A23E981C8EB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9B88473-45D4-4FBE-945B-8E27422D961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00397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65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CB4465E-7EF6-4630-9BFD-2AB6032E8E46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DA0A1D1-599B-4156-A183-E8C84F19CC4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91530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CBF7F35-EE35-4FFD-A52F-E713DFC530F7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CDFDF07-74A6-42A5-8374-FBC63446B50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33486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70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4367F13-62DF-43C2-879D-27322C407405}" type="datetimeFigureOut">
              <a:rPr lang="th-TH">
                <a:solidFill>
                  <a:srgbClr val="000000"/>
                </a:solidFill>
              </a:rPr>
              <a:pPr/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205008B-D95E-4B7C-B7FA-69699462D78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94845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9D5B1-E1FB-4D13-AA94-F6921CC32258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888C1-8828-4B72-91D1-B263322514C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16301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F2996-151B-45A0-ADF5-ADAC85D9970C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DB52A-4D76-4F16-8A63-4AA76A1C010A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25288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EA85-A6C1-498C-96D3-BCFEEDF56350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CB05E-2CC6-49C7-B2F2-C7316FEB20DC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8634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1313B-B79C-44DF-9175-79B46C28CA1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FA018-80F3-492E-95FB-CE6066481CA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36429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04233-D824-4B1A-9DA0-42CF71B7BAF5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F959D-13A0-485B-83A0-CB99E4C23532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37552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845EA-63D2-4553-8946-6F0CA0273F8D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22612-A576-4C55-B02D-38FBF0F5C81E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4286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CA63E-AF04-4B4B-9BFF-1DC05AA706C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12BE2-48C9-47DD-B2CE-F4D6433581B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80573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66411-BBCC-441C-99CF-91EC39A1B5CF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D2F91-808F-4C8D-83A4-075DDFB8EF9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0197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092D4-E093-41E0-AB4E-16BC2007535B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E72E7-B77E-4B71-A179-E65D3E15F3B4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25903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D73DF-06AF-4692-BD4D-4ED0CFD2435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D306B-F9C5-4B65-8E23-0CC1EBA07028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55765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E5C44-9799-4288-AD94-25A63ADC9CD9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C345D-9C80-4C6F-82B8-D4CCBA5AA91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91243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9D5B1-E1FB-4D13-AA94-F6921CC32258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888C1-8828-4B72-91D1-B263322514C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69151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F2996-151B-45A0-ADF5-ADAC85D9970C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DB52A-4D76-4F16-8A63-4AA76A1C010A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24883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EA85-A6C1-498C-96D3-BCFEEDF56350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CB05E-2CC6-49C7-B2F2-C7316FEB20DC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99807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1313B-B79C-44DF-9175-79B46C28CA1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FA018-80F3-492E-95FB-CE6066481CA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62531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04233-D824-4B1A-9DA0-42CF71B7BAF5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F959D-13A0-485B-83A0-CB99E4C23532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6652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845EA-63D2-4553-8946-6F0CA0273F8D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22612-A576-4C55-B02D-38FBF0F5C81E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46119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CA63E-AF04-4B4B-9BFF-1DC05AA706C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12BE2-48C9-47DD-B2CE-F4D6433581B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995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66411-BBCC-441C-99CF-91EC39A1B5CF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D2F91-808F-4C8D-83A4-075DDFB8EF9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5495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092D4-E093-41E0-AB4E-16BC2007535B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E72E7-B77E-4B71-A179-E65D3E15F3B4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26425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D73DF-06AF-4692-BD4D-4ED0CFD2435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D306B-F9C5-4B65-8E23-0CC1EBA07028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86545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E5C44-9799-4288-AD94-25A63ADC9CD9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C345D-9C80-4C6F-82B8-D4CCBA5AA91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35724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92703-2157-4867-A7ED-D336F198165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03830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9595E-42B4-4CC3-9F0F-CDA91AA7F3C5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19375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82492-BAD4-4AE7-A86D-32993BE09FE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73156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95993-43E8-4855-9679-CC13541E7AC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92324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23D5A-06BC-4E21-8622-D8CCA3FF5F8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40522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2D09F-ADF1-4B1A-B91D-1FBB7D23B9F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0692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266CB-D492-4A65-910B-54B7738F1EB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89103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8C9F2-2F8B-43CC-A80D-E086325155B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93110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E24D2-601F-4543-A08C-FFD1B5572A4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84795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338C8-C00D-4F02-8EFB-1113D47236F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07939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B64FC-C9F1-42C0-AB54-35F03EBC47B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41214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70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493A4-7492-45AC-812D-D9EFEAFEECD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1467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6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4B878-4971-42AD-8B7E-197FEE4466D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75216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508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7490623"/>
      </p:ext>
    </p:extLst>
  </p:cSld>
  <p:clrMapOvr>
    <a:masterClrMapping/>
  </p:clrMapOvr>
  <p:transition spd="slow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D89C22-923F-44BA-AA43-E159A7270E0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363636"/>
      </p:ext>
    </p:extLst>
  </p:cSld>
  <p:clrMapOvr>
    <a:masterClrMapping/>
  </p:clrMapOvr>
  <p:transition>
    <p:fade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DE4E7-7033-4F46-BEAA-3E2C56D96E4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819501"/>
      </p:ext>
    </p:extLst>
  </p:cSld>
  <p:clrMapOvr>
    <a:masterClrMapping/>
  </p:clrMapOvr>
  <p:transition>
    <p:fade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DBF38-353D-4276-82C1-1B3C62E079B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650940"/>
      </p:ext>
    </p:extLst>
  </p:cSld>
  <p:clrMapOvr>
    <a:masterClrMapping/>
  </p:clrMapOvr>
  <p:transition>
    <p:fade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6E3F2-9540-4A18-9177-23FD4CE5A5D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609157"/>
      </p:ext>
    </p:extLst>
  </p:cSld>
  <p:clrMapOvr>
    <a:masterClrMapping/>
  </p:clrMapOvr>
  <p:transition>
    <p:fad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E5BDD-6419-4A73-93C8-B2A13D14EF1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395065"/>
      </p:ext>
    </p:extLst>
  </p:cSld>
  <p:clrMapOvr>
    <a:masterClrMapping/>
  </p:clrMapOvr>
  <p:transition>
    <p:fade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E261F-D2B2-463E-8289-2C59FC5DA0D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887893"/>
      </p:ext>
    </p:extLst>
  </p:cSld>
  <p:clrMapOvr>
    <a:masterClrMapping/>
  </p:clrMapOvr>
  <p:transition>
    <p:fade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10C6B-2B49-42FA-922E-DB753C0A5BA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830660"/>
      </p:ext>
    </p:extLst>
  </p:cSld>
  <p:clrMapOvr>
    <a:masterClrMapping/>
  </p:clrMapOvr>
  <p:transition>
    <p:fade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71868-E6BA-46BB-9BB9-D29BDD33983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058547"/>
      </p:ext>
    </p:extLst>
  </p:cSld>
  <p:clrMapOvr>
    <a:masterClrMapping/>
  </p:clrMapOvr>
  <p:transition>
    <p:fad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48CB4-12B7-4A5E-91B1-BF7F5013C7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136550"/>
      </p:ext>
    </p:extLst>
  </p:cSld>
  <p:clrMapOvr>
    <a:masterClrMapping/>
  </p:clrMapOvr>
  <p:transition>
    <p:fad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B1CAE-1662-4DA1-84A2-985B336A9FE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073113"/>
      </p:ext>
    </p:extLst>
  </p:cSld>
  <p:clrMapOvr>
    <a:masterClrMapping/>
  </p:clrMapOvr>
  <p:transition>
    <p:fad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ED13C-2196-4605-865C-5B9EC49FD79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181192"/>
      </p:ext>
    </p:extLst>
  </p:cSld>
  <p:clrMapOvr>
    <a:masterClrMapping/>
  </p:clrMapOvr>
  <p:transition>
    <p:fade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8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7FCF7DB-45BE-4BDB-8408-F8F95432FF4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900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1A8CF0C-E55C-498C-A59A-2D686BA08C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910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6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BCD591-8272-40C5-8F36-1B5913DB69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997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20A8BD-84D5-411A-9A26-090E9CDB544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182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7"/>
            <a:ext cx="4041775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FAA45D4-964F-4244-ACA4-CAC7FE3AC5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4325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9E6C7CE-CC55-4BDA-977E-1A14CDE7CEF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0975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CEB429C-07E5-49EF-8725-CF5232D2CA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041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106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1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8774E93-41FD-451A-99D8-B1FC1F8E19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927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57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8" indent="0">
              <a:buNone/>
              <a:defRPr sz="2800"/>
            </a:lvl2pPr>
            <a:lvl3pPr marL="914296" indent="0">
              <a:buNone/>
              <a:defRPr sz="2300"/>
            </a:lvl3pPr>
            <a:lvl4pPr marL="1371445" indent="0">
              <a:buNone/>
              <a:defRPr sz="2000"/>
            </a:lvl4pPr>
            <a:lvl5pPr marL="1828592" indent="0">
              <a:buNone/>
              <a:defRPr sz="2000"/>
            </a:lvl5pPr>
            <a:lvl6pPr marL="2285740" indent="0">
              <a:buNone/>
              <a:defRPr sz="2000"/>
            </a:lvl6pPr>
            <a:lvl7pPr marL="2742888" indent="0">
              <a:buNone/>
              <a:defRPr sz="2000"/>
            </a:lvl7pPr>
            <a:lvl8pPr marL="3200036" indent="0">
              <a:buNone/>
              <a:defRPr sz="2000"/>
            </a:lvl8pPr>
            <a:lvl9pPr marL="3657184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9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CED5EF0-48A8-4E07-A045-1FB04AF0D43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741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524A514-5268-4C4A-8373-318C4726210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16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9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9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77B9201-518F-4B1A-B2E7-9ADCCB3C0B9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863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4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00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4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16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4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04617B">
                    <a:shade val="90000"/>
                  </a:srgb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defRPr/>
            </a:pPr>
            <a:fld id="{137A4ACD-ED1B-456E-8175-421B17A2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74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7FCF7DB-45BE-4BDB-8408-F8F95432FF4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8503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1A8CF0C-E55C-498C-A59A-2D686BA08C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3782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49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BCD591-8272-40C5-8F36-1B5913DB69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109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20A8BD-84D5-411A-9A26-090E9CDB544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57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7"/>
            <a:ext cx="4041775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FAA45D4-964F-4244-ACA4-CAC7FE3AC5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958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9E6C7CE-CC55-4BDA-977E-1A14CDE7CEF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145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CEB429C-07E5-49EF-8725-CF5232D2CA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623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94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9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8774E93-41FD-451A-99D8-B1FC1F8E19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7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45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8" indent="0">
              <a:buNone/>
              <a:defRPr sz="2800"/>
            </a:lvl2pPr>
            <a:lvl3pPr marL="914296" indent="0">
              <a:buNone/>
              <a:defRPr sz="2300"/>
            </a:lvl3pPr>
            <a:lvl4pPr marL="1371445" indent="0">
              <a:buNone/>
              <a:defRPr sz="2000"/>
            </a:lvl4pPr>
            <a:lvl5pPr marL="1828592" indent="0">
              <a:buNone/>
              <a:defRPr sz="2000"/>
            </a:lvl5pPr>
            <a:lvl6pPr marL="2285740" indent="0">
              <a:buNone/>
              <a:defRPr sz="2000"/>
            </a:lvl6pPr>
            <a:lvl7pPr marL="2742888" indent="0">
              <a:buNone/>
              <a:defRPr sz="2000"/>
            </a:lvl7pPr>
            <a:lvl8pPr marL="3200036" indent="0">
              <a:buNone/>
              <a:defRPr sz="2000"/>
            </a:lvl8pPr>
            <a:lvl9pPr marL="3657184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83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CED5EF0-48A8-4E07-A045-1FB04AF0D43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823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524A514-5268-4C4A-8373-318C4726210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557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8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8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77B9201-518F-4B1A-B2E7-9ADCCB3C0B9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167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33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27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33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07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33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04617B">
                    <a:shade val="90000"/>
                  </a:srgb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defRPr/>
            </a:pPr>
            <a:fld id="{137A4ACD-ED1B-456E-8175-421B17A2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88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761979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343347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420762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60433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342241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684245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39210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759674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56458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031867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28997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93964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45367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733012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833844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692467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379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975357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763289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67173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523918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331756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5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7FCF7DB-45BE-4BDB-8408-F8F95432FF4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4784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1A8CF0C-E55C-498C-A59A-2D686BA08C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400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3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BCD591-8272-40C5-8F36-1B5913DB69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238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20A8BD-84D5-411A-9A26-090E9CDB544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6428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7"/>
            <a:ext cx="4041775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FAA45D4-964F-4244-ACA4-CAC7FE3AC5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678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9E6C7CE-CC55-4BDA-977E-1A14CDE7CEF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140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CEB429C-07E5-49EF-8725-CF5232D2CA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6515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76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8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8774E93-41FD-451A-99D8-B1FC1F8E19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499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27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8" indent="0">
              <a:buNone/>
              <a:defRPr sz="2800"/>
            </a:lvl2pPr>
            <a:lvl3pPr marL="914296" indent="0">
              <a:buNone/>
              <a:defRPr sz="2300"/>
            </a:lvl3pPr>
            <a:lvl4pPr marL="1371445" indent="0">
              <a:buNone/>
              <a:defRPr sz="2000"/>
            </a:lvl4pPr>
            <a:lvl5pPr marL="1828592" indent="0">
              <a:buNone/>
              <a:defRPr sz="2000"/>
            </a:lvl5pPr>
            <a:lvl6pPr marL="2285740" indent="0">
              <a:buNone/>
              <a:defRPr sz="2000"/>
            </a:lvl6pPr>
            <a:lvl7pPr marL="2742888" indent="0">
              <a:buNone/>
              <a:defRPr sz="2000"/>
            </a:lvl7pPr>
            <a:lvl8pPr marL="3200036" indent="0">
              <a:buNone/>
              <a:defRPr sz="2000"/>
            </a:lvl8pPr>
            <a:lvl9pPr marL="3657184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6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CED5EF0-48A8-4E07-A045-1FB04AF0D43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96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524A514-5268-4C4A-8373-318C4726210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77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6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6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77B9201-518F-4B1A-B2E7-9ADCCB3C0B9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79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1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51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1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45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91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04617B">
                    <a:shade val="90000"/>
                  </a:srgb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defRPr/>
            </a:pPr>
            <a:fld id="{137A4ACD-ED1B-456E-8175-421B17A2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62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22813-904B-4D8A-92AB-EF11ED34E229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A2097-FB6B-48F7-926B-9B896B7871E0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83691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0E7FE-A86D-4B0E-BDC4-187772E7983D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1895A-A8C0-4D3F-B208-77B29E82545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998364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7B2B5-5035-43BA-AC3C-FC8C47D81365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F137D-C549-4835-9E48-EFECDA69E2DA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26703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A84FC-4191-493F-AE56-C83509E4263C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5CBD9-82BD-4929-BB90-0F2BEB21FC1A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181203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6085A-1639-404F-8BBD-336EED55910A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3C1CF-2171-46C9-A7EA-2B0748AE4952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958293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D4794-4572-489D-81B1-98A1A4C53AC9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3D2F4-726E-44E3-B0ED-532DA6A58FC5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732604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3CABB-DB50-49D5-8384-88F7186F1811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A9272-DA84-4A68-89E3-E67B1266B25E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432088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240E-DA64-465B-840E-874D8F787C23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E0DBE-39ED-4677-869E-C6D0E8222E85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792994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D8462-3DB6-45E9-A2E1-E49BE1C50D9E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33A2F-9B5D-4069-8CD8-0480935E0D1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327303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E5A9F-5690-4EFC-BA39-729E81B1F164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3CB46-5C9D-4F1C-8BA4-C94F2DFC9920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717583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7B951-D3EA-439E-B411-42C25FEB51E5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B0C47-9736-4F53-9386-F3C92EAAFD67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13450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457200" y="274708"/>
            <a:ext cx="8229600" cy="58515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B6D0B-83F3-4CF9-83B5-74D3B5DF72B7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9FC4E-D66D-4B3E-AC0B-BC7D2C22354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422532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851075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218563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664986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250134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805250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204601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66022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482133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253375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488144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136773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77076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135384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48965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243634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284728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525874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171484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040565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734053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507834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818736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7FCF7DB-45BE-4BDB-8408-F8F95432FF4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42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1A8CF0C-E55C-498C-A59A-2D686BA08C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258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BCD591-8272-40C5-8F36-1B5913DB69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680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20A8BD-84D5-411A-9A26-090E9CDB544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182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7"/>
            <a:ext cx="4041775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FAA45D4-964F-4244-ACA4-CAC7FE3AC5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180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9E6C7CE-CC55-4BDA-977E-1A14CDE7CEF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862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CEB429C-07E5-49EF-8725-CF5232D2CA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891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6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6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8774E93-41FD-451A-99D8-B1FC1F8E19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2293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7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8" indent="0">
              <a:buNone/>
              <a:defRPr sz="2800"/>
            </a:lvl2pPr>
            <a:lvl3pPr marL="914296" indent="0">
              <a:buNone/>
              <a:defRPr sz="2300"/>
            </a:lvl3pPr>
            <a:lvl4pPr marL="1371445" indent="0">
              <a:buNone/>
              <a:defRPr sz="2000"/>
            </a:lvl4pPr>
            <a:lvl5pPr marL="1828592" indent="0">
              <a:buNone/>
              <a:defRPr sz="2000"/>
            </a:lvl5pPr>
            <a:lvl6pPr marL="2285740" indent="0">
              <a:buNone/>
              <a:defRPr sz="2000"/>
            </a:lvl6pPr>
            <a:lvl7pPr marL="2742888" indent="0">
              <a:buNone/>
              <a:defRPr sz="2000"/>
            </a:lvl7pPr>
            <a:lvl8pPr marL="3200036" indent="0">
              <a:buNone/>
              <a:defRPr sz="2000"/>
            </a:lvl8pPr>
            <a:lvl9pPr marL="3657184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CED5EF0-48A8-4E07-A045-1FB04AF0D43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632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524A514-5268-4C4A-8373-318C4726210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422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77B9201-518F-4B1A-B2E7-9ADCCB3C0B9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77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89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1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89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47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" y="158750"/>
            <a:ext cx="785446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200292" y="6338895"/>
            <a:ext cx="7620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04617B">
                    <a:shade val="90000"/>
                  </a:srgb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defRPr/>
            </a:pPr>
            <a:fld id="{137A4ACD-ED1B-456E-8175-421B17A2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86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302130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069768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875629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747052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520165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506219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078503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78751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174697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186653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463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6" Type="http://schemas.openxmlformats.org/officeDocument/2006/relationships/theme" Target="../theme/theme5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slideLayout" Target="../slideLayouts/slideLayout6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2" Type="http://schemas.openxmlformats.org/officeDocument/2006/relationships/slideLayout" Target="../slideLayouts/slideLayout69.xml"/><Relationship Id="rId16" Type="http://schemas.openxmlformats.org/officeDocument/2006/relationships/theme" Target="../theme/theme6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slideLayout" Target="../slideLayouts/slideLayout117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107.xml"/><Relationship Id="rId21" Type="http://schemas.openxmlformats.org/officeDocument/2006/relationships/image" Target="../media/image6.jpeg"/><Relationship Id="rId7" Type="http://schemas.openxmlformats.org/officeDocument/2006/relationships/slideLayout" Target="../slideLayouts/slideLayout111.xml"/><Relationship Id="rId12" Type="http://schemas.openxmlformats.org/officeDocument/2006/relationships/slideLayout" Target="../slideLayouts/slideLayout116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06.xml"/><Relationship Id="rId16" Type="http://schemas.openxmlformats.org/officeDocument/2006/relationships/image" Target="../media/image1.jpeg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5" Type="http://schemas.openxmlformats.org/officeDocument/2006/relationships/theme" Target="../theme/theme9.xml"/><Relationship Id="rId10" Type="http://schemas.openxmlformats.org/officeDocument/2006/relationships/slideLayout" Target="../slideLayouts/slideLayout114.xml"/><Relationship Id="rId19" Type="http://schemas.openxmlformats.org/officeDocument/2006/relationships/image" Target="../media/image4.jpeg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Relationship Id="rId14" Type="http://schemas.openxmlformats.org/officeDocument/2006/relationships/slideLayout" Target="../slideLayouts/slideLayout11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7.xml"/><Relationship Id="rId13" Type="http://schemas.openxmlformats.org/officeDocument/2006/relationships/slideLayout" Target="../slideLayouts/slideLayout142.xml"/><Relationship Id="rId3" Type="http://schemas.openxmlformats.org/officeDocument/2006/relationships/slideLayout" Target="../slideLayouts/slideLayout132.xml"/><Relationship Id="rId7" Type="http://schemas.openxmlformats.org/officeDocument/2006/relationships/slideLayout" Target="../slideLayouts/slideLayout136.xml"/><Relationship Id="rId12" Type="http://schemas.openxmlformats.org/officeDocument/2006/relationships/slideLayout" Target="../slideLayouts/slideLayout141.xml"/><Relationship Id="rId2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30.xml"/><Relationship Id="rId6" Type="http://schemas.openxmlformats.org/officeDocument/2006/relationships/slideLayout" Target="../slideLayouts/slideLayout135.xml"/><Relationship Id="rId11" Type="http://schemas.openxmlformats.org/officeDocument/2006/relationships/slideLayout" Target="../slideLayouts/slideLayout140.xml"/><Relationship Id="rId5" Type="http://schemas.openxmlformats.org/officeDocument/2006/relationships/slideLayout" Target="../slideLayouts/slideLayout134.xml"/><Relationship Id="rId15" Type="http://schemas.openxmlformats.org/officeDocument/2006/relationships/theme" Target="../theme/theme11.xml"/><Relationship Id="rId10" Type="http://schemas.openxmlformats.org/officeDocument/2006/relationships/slideLayout" Target="../slideLayouts/slideLayout139.xml"/><Relationship Id="rId4" Type="http://schemas.openxmlformats.org/officeDocument/2006/relationships/slideLayout" Target="../slideLayouts/slideLayout133.xml"/><Relationship Id="rId9" Type="http://schemas.openxmlformats.org/officeDocument/2006/relationships/slideLayout" Target="../slideLayouts/slideLayout138.xml"/><Relationship Id="rId14" Type="http://schemas.openxmlformats.org/officeDocument/2006/relationships/slideLayout" Target="../slideLayouts/slideLayout143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slideLayout" Target="../slideLayouts/slideLayout156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5" Type="http://schemas.openxmlformats.org/officeDocument/2006/relationships/theme" Target="../theme/theme12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slideLayout" Target="../slideLayouts/slideLayout157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5.xml"/><Relationship Id="rId3" Type="http://schemas.openxmlformats.org/officeDocument/2006/relationships/slideLayout" Target="../slideLayouts/slideLayout160.xml"/><Relationship Id="rId7" Type="http://schemas.openxmlformats.org/officeDocument/2006/relationships/slideLayout" Target="../slideLayouts/slideLayout16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59.xml"/><Relationship Id="rId1" Type="http://schemas.openxmlformats.org/officeDocument/2006/relationships/slideLayout" Target="../slideLayouts/slideLayout158.xml"/><Relationship Id="rId6" Type="http://schemas.openxmlformats.org/officeDocument/2006/relationships/slideLayout" Target="../slideLayouts/slideLayout163.xml"/><Relationship Id="rId11" Type="http://schemas.openxmlformats.org/officeDocument/2006/relationships/slideLayout" Target="../slideLayouts/slideLayout168.xml"/><Relationship Id="rId5" Type="http://schemas.openxmlformats.org/officeDocument/2006/relationships/slideLayout" Target="../slideLayouts/slideLayout162.xml"/><Relationship Id="rId10" Type="http://schemas.openxmlformats.org/officeDocument/2006/relationships/slideLayout" Target="../slideLayouts/slideLayout167.xml"/><Relationship Id="rId4" Type="http://schemas.openxmlformats.org/officeDocument/2006/relationships/slideLayout" Target="../slideLayouts/slideLayout161.xml"/><Relationship Id="rId9" Type="http://schemas.openxmlformats.org/officeDocument/2006/relationships/slideLayout" Target="../slideLayouts/slideLayout16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6.xml"/><Relationship Id="rId3" Type="http://schemas.openxmlformats.org/officeDocument/2006/relationships/slideLayout" Target="../slideLayouts/slideLayout171.xml"/><Relationship Id="rId7" Type="http://schemas.openxmlformats.org/officeDocument/2006/relationships/slideLayout" Target="../slideLayouts/slideLayout17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70.xml"/><Relationship Id="rId1" Type="http://schemas.openxmlformats.org/officeDocument/2006/relationships/slideLayout" Target="../slideLayouts/slideLayout169.xml"/><Relationship Id="rId6" Type="http://schemas.openxmlformats.org/officeDocument/2006/relationships/slideLayout" Target="../slideLayouts/slideLayout174.xml"/><Relationship Id="rId11" Type="http://schemas.openxmlformats.org/officeDocument/2006/relationships/slideLayout" Target="../slideLayouts/slideLayout179.xml"/><Relationship Id="rId5" Type="http://schemas.openxmlformats.org/officeDocument/2006/relationships/slideLayout" Target="../slideLayouts/slideLayout173.xml"/><Relationship Id="rId10" Type="http://schemas.openxmlformats.org/officeDocument/2006/relationships/slideLayout" Target="../slideLayouts/slideLayout178.xml"/><Relationship Id="rId4" Type="http://schemas.openxmlformats.org/officeDocument/2006/relationships/slideLayout" Target="../slideLayouts/slideLayout172.xml"/><Relationship Id="rId9" Type="http://schemas.openxmlformats.org/officeDocument/2006/relationships/slideLayout" Target="../slideLayouts/slideLayout17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7.xml"/><Relationship Id="rId13" Type="http://schemas.openxmlformats.org/officeDocument/2006/relationships/slideLayout" Target="../slideLayouts/slideLayout192.xml"/><Relationship Id="rId3" Type="http://schemas.openxmlformats.org/officeDocument/2006/relationships/slideLayout" Target="../slideLayouts/slideLayout182.xml"/><Relationship Id="rId7" Type="http://schemas.openxmlformats.org/officeDocument/2006/relationships/slideLayout" Target="../slideLayouts/slideLayout186.xml"/><Relationship Id="rId12" Type="http://schemas.openxmlformats.org/officeDocument/2006/relationships/slideLayout" Target="../slideLayouts/slideLayout191.xml"/><Relationship Id="rId2" Type="http://schemas.openxmlformats.org/officeDocument/2006/relationships/slideLayout" Target="../slideLayouts/slideLayout181.xml"/><Relationship Id="rId1" Type="http://schemas.openxmlformats.org/officeDocument/2006/relationships/slideLayout" Target="../slideLayouts/slideLayout180.xml"/><Relationship Id="rId6" Type="http://schemas.openxmlformats.org/officeDocument/2006/relationships/slideLayout" Target="../slideLayouts/slideLayout185.xml"/><Relationship Id="rId11" Type="http://schemas.openxmlformats.org/officeDocument/2006/relationships/slideLayout" Target="../slideLayouts/slideLayout190.xml"/><Relationship Id="rId5" Type="http://schemas.openxmlformats.org/officeDocument/2006/relationships/slideLayout" Target="../slideLayouts/slideLayout184.xml"/><Relationship Id="rId15" Type="http://schemas.openxmlformats.org/officeDocument/2006/relationships/theme" Target="../theme/theme15.xml"/><Relationship Id="rId10" Type="http://schemas.openxmlformats.org/officeDocument/2006/relationships/slideLayout" Target="../slideLayouts/slideLayout189.xml"/><Relationship Id="rId4" Type="http://schemas.openxmlformats.org/officeDocument/2006/relationships/slideLayout" Target="../slideLayouts/slideLayout183.xml"/><Relationship Id="rId9" Type="http://schemas.openxmlformats.org/officeDocument/2006/relationships/slideLayout" Target="../slideLayouts/slideLayout188.xml"/><Relationship Id="rId14" Type="http://schemas.openxmlformats.org/officeDocument/2006/relationships/slideLayout" Target="../slideLayouts/slideLayout19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1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96.xml"/><Relationship Id="rId7" Type="http://schemas.openxmlformats.org/officeDocument/2006/relationships/slideLayout" Target="../slideLayouts/slideLayout200.xml"/><Relationship Id="rId12" Type="http://schemas.openxmlformats.org/officeDocument/2006/relationships/slideLayout" Target="../slideLayouts/slideLayout205.xml"/><Relationship Id="rId2" Type="http://schemas.openxmlformats.org/officeDocument/2006/relationships/slideLayout" Target="../slideLayouts/slideLayout195.xml"/><Relationship Id="rId1" Type="http://schemas.openxmlformats.org/officeDocument/2006/relationships/slideLayout" Target="../slideLayouts/slideLayout194.xml"/><Relationship Id="rId6" Type="http://schemas.openxmlformats.org/officeDocument/2006/relationships/slideLayout" Target="../slideLayouts/slideLayout199.xml"/><Relationship Id="rId11" Type="http://schemas.openxmlformats.org/officeDocument/2006/relationships/slideLayout" Target="../slideLayouts/slideLayout204.xml"/><Relationship Id="rId5" Type="http://schemas.openxmlformats.org/officeDocument/2006/relationships/slideLayout" Target="../slideLayouts/slideLayout198.xml"/><Relationship Id="rId10" Type="http://schemas.openxmlformats.org/officeDocument/2006/relationships/slideLayout" Target="../slideLayouts/slideLayout203.xml"/><Relationship Id="rId4" Type="http://schemas.openxmlformats.org/officeDocument/2006/relationships/slideLayout" Target="../slideLayouts/slideLayout197.xml"/><Relationship Id="rId9" Type="http://schemas.openxmlformats.org/officeDocument/2006/relationships/slideLayout" Target="../slideLayouts/slideLayout20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3.xml"/><Relationship Id="rId3" Type="http://schemas.openxmlformats.org/officeDocument/2006/relationships/slideLayout" Target="../slideLayouts/slideLayout208.xml"/><Relationship Id="rId7" Type="http://schemas.openxmlformats.org/officeDocument/2006/relationships/slideLayout" Target="../slideLayouts/slideLayout212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207.xml"/><Relationship Id="rId1" Type="http://schemas.openxmlformats.org/officeDocument/2006/relationships/slideLayout" Target="../slideLayouts/slideLayout206.xml"/><Relationship Id="rId6" Type="http://schemas.openxmlformats.org/officeDocument/2006/relationships/slideLayout" Target="../slideLayouts/slideLayout211.xml"/><Relationship Id="rId11" Type="http://schemas.openxmlformats.org/officeDocument/2006/relationships/slideLayout" Target="../slideLayouts/slideLayout216.xml"/><Relationship Id="rId5" Type="http://schemas.openxmlformats.org/officeDocument/2006/relationships/slideLayout" Target="../slideLayouts/slideLayout210.xml"/><Relationship Id="rId10" Type="http://schemas.openxmlformats.org/officeDocument/2006/relationships/slideLayout" Target="../slideLayouts/slideLayout215.xml"/><Relationship Id="rId4" Type="http://schemas.openxmlformats.org/officeDocument/2006/relationships/slideLayout" Target="../slideLayouts/slideLayout209.xml"/><Relationship Id="rId9" Type="http://schemas.openxmlformats.org/officeDocument/2006/relationships/slideLayout" Target="../slideLayouts/slideLayout214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4.xml"/><Relationship Id="rId3" Type="http://schemas.openxmlformats.org/officeDocument/2006/relationships/slideLayout" Target="../slideLayouts/slideLayout219.xml"/><Relationship Id="rId7" Type="http://schemas.openxmlformats.org/officeDocument/2006/relationships/slideLayout" Target="../slideLayouts/slideLayout223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18.xml"/><Relationship Id="rId1" Type="http://schemas.openxmlformats.org/officeDocument/2006/relationships/slideLayout" Target="../slideLayouts/slideLayout217.xml"/><Relationship Id="rId6" Type="http://schemas.openxmlformats.org/officeDocument/2006/relationships/slideLayout" Target="../slideLayouts/slideLayout222.xml"/><Relationship Id="rId11" Type="http://schemas.openxmlformats.org/officeDocument/2006/relationships/slideLayout" Target="../slideLayouts/slideLayout227.xml"/><Relationship Id="rId5" Type="http://schemas.openxmlformats.org/officeDocument/2006/relationships/slideLayout" Target="../slideLayouts/slideLayout221.xml"/><Relationship Id="rId10" Type="http://schemas.openxmlformats.org/officeDocument/2006/relationships/slideLayout" Target="../slideLayouts/slideLayout226.xml"/><Relationship Id="rId4" Type="http://schemas.openxmlformats.org/officeDocument/2006/relationships/slideLayout" Target="../slideLayouts/slideLayout220.xml"/><Relationship Id="rId9" Type="http://schemas.openxmlformats.org/officeDocument/2006/relationships/slideLayout" Target="../slideLayouts/slideLayout225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5.xml"/><Relationship Id="rId13" Type="http://schemas.openxmlformats.org/officeDocument/2006/relationships/slideLayout" Target="../slideLayouts/slideLayout240.xml"/><Relationship Id="rId3" Type="http://schemas.openxmlformats.org/officeDocument/2006/relationships/slideLayout" Target="../slideLayouts/slideLayout230.xml"/><Relationship Id="rId7" Type="http://schemas.openxmlformats.org/officeDocument/2006/relationships/slideLayout" Target="../slideLayouts/slideLayout234.xml"/><Relationship Id="rId12" Type="http://schemas.openxmlformats.org/officeDocument/2006/relationships/slideLayout" Target="../slideLayouts/slideLayout239.xml"/><Relationship Id="rId2" Type="http://schemas.openxmlformats.org/officeDocument/2006/relationships/slideLayout" Target="../slideLayouts/slideLayout229.xml"/><Relationship Id="rId1" Type="http://schemas.openxmlformats.org/officeDocument/2006/relationships/slideLayout" Target="../slideLayouts/slideLayout228.xml"/><Relationship Id="rId6" Type="http://schemas.openxmlformats.org/officeDocument/2006/relationships/slideLayout" Target="../slideLayouts/slideLayout233.xml"/><Relationship Id="rId11" Type="http://schemas.openxmlformats.org/officeDocument/2006/relationships/slideLayout" Target="../slideLayouts/slideLayout238.xml"/><Relationship Id="rId5" Type="http://schemas.openxmlformats.org/officeDocument/2006/relationships/slideLayout" Target="../slideLayouts/slideLayout232.xml"/><Relationship Id="rId15" Type="http://schemas.openxmlformats.org/officeDocument/2006/relationships/theme" Target="../theme/theme19.xml"/><Relationship Id="rId10" Type="http://schemas.openxmlformats.org/officeDocument/2006/relationships/slideLayout" Target="../slideLayouts/slideLayout237.xml"/><Relationship Id="rId4" Type="http://schemas.openxmlformats.org/officeDocument/2006/relationships/slideLayout" Target="../slideLayouts/slideLayout231.xml"/><Relationship Id="rId9" Type="http://schemas.openxmlformats.org/officeDocument/2006/relationships/slideLayout" Target="../slideLayouts/slideLayout236.xml"/><Relationship Id="rId14" Type="http://schemas.openxmlformats.org/officeDocument/2006/relationships/slideLayout" Target="../slideLayouts/slideLayout241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9.xml"/><Relationship Id="rId3" Type="http://schemas.openxmlformats.org/officeDocument/2006/relationships/slideLayout" Target="../slideLayouts/slideLayout244.xml"/><Relationship Id="rId7" Type="http://schemas.openxmlformats.org/officeDocument/2006/relationships/slideLayout" Target="../slideLayouts/slideLayout248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43.xml"/><Relationship Id="rId1" Type="http://schemas.openxmlformats.org/officeDocument/2006/relationships/slideLayout" Target="../slideLayouts/slideLayout242.xml"/><Relationship Id="rId6" Type="http://schemas.openxmlformats.org/officeDocument/2006/relationships/slideLayout" Target="../slideLayouts/slideLayout247.xml"/><Relationship Id="rId11" Type="http://schemas.openxmlformats.org/officeDocument/2006/relationships/slideLayout" Target="../slideLayouts/slideLayout252.xml"/><Relationship Id="rId5" Type="http://schemas.openxmlformats.org/officeDocument/2006/relationships/slideLayout" Target="../slideLayouts/slideLayout246.xml"/><Relationship Id="rId10" Type="http://schemas.openxmlformats.org/officeDocument/2006/relationships/slideLayout" Target="../slideLayouts/slideLayout251.xml"/><Relationship Id="rId4" Type="http://schemas.openxmlformats.org/officeDocument/2006/relationships/slideLayout" Target="../slideLayouts/slideLayout245.xml"/><Relationship Id="rId9" Type="http://schemas.openxmlformats.org/officeDocument/2006/relationships/slideLayout" Target="../slideLayouts/slideLayout2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85FF9-F8E6-4A29-B62E-F8BC62DC8A3E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5ADF-6346-4CE1-9CD6-CE03EB890E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809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B6D373-B86B-4950-B44C-1FA7A1ECAD2D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442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9EC9D4-7A5C-426A-89F1-49B3EE9D1FC1}" type="datetimeFigureOut">
              <a:rPr lang="th-T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318EFB-385B-4D59-97B8-C18AAE7FB3C0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9EC9D4-7A5C-426A-89F1-49B3EE9D1FC1}" type="datetimeFigureOut">
              <a:rPr lang="th-T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318EFB-385B-4D59-97B8-C18AAE7FB3C0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958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9EC9D4-7A5C-426A-89F1-49B3EE9D1FC1}" type="datetimeFigureOut">
              <a:rPr lang="th-TH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22/08/59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318EFB-385B-4D59-97B8-C18AAE7FB3C0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503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E06FA5-F78C-4DF2-9C79-D4EC0C51C662}" type="datetimeFigureOut">
              <a:rPr lang="th-TH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22/08/59</a:t>
            </a:fld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031AFB-64F2-4D0A-A604-30E587CD2541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03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2F147C-3184-45EF-BC70-302EDD3AF5C4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7A3FFD-89B1-4738-B2FA-4530907D6D0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902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2F147C-3184-45EF-BC70-302EDD3AF5C4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7A3FFD-89B1-4738-B2FA-4530907D6D0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388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7" name="Rectangle 3"/>
          <p:cNvSpPr>
            <a:spLocks noChangeArrowheads="1"/>
          </p:cNvSpPr>
          <p:nvPr userDrawn="1"/>
        </p:nvSpPr>
        <p:spPr bwMode="auto"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srgbClr val="000000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>
              <a:solidFill>
                <a:srgbClr val="000000"/>
              </a:solidFill>
            </a:endParaRPr>
          </a:p>
        </p:txBody>
      </p:sp>
      <p:pic>
        <p:nvPicPr>
          <p:cNvPr id="2053" name="Picture 5" descr="images7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6402388"/>
            <a:ext cx="609600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map6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" y="0"/>
            <a:ext cx="5381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images3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64008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fruit"/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" y="6402388"/>
            <a:ext cx="4683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images9"/>
          <p:cNvPicPr>
            <a:picLocks noChangeAspect="1" noChangeArrowheads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5" y="6400870"/>
            <a:ext cx="56197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22"/>
          <p:cNvPicPr>
            <a:picLocks noChangeAspect="1" noChangeArrowheads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64008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81763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AD8270-E6E3-48EC-876B-62C458B2975B}" type="slidenum">
              <a:rPr 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68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62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D505AB-E860-4B8E-9161-E8CBFB33554A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045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07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07"/>
            <a:ext cx="2895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07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5220D8-8C5C-4757-9E4E-26990158CA94}" type="slidenum">
              <a:rPr lang="en-US"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7828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  <p:sldLayoutId id="2147483877" r:id="rId13"/>
    <p:sldLayoutId id="2147483878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148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296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445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592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5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95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95"/>
            <a:ext cx="2895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95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5220D8-8C5C-4757-9E4E-26990158CA94}" type="slidenum">
              <a:rPr lang="en-US"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322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  <p:sldLayoutId id="2147483891" r:id="rId12"/>
    <p:sldLayoutId id="2147483892" r:id="rId13"/>
    <p:sldLayoutId id="2147483893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148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296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445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592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5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888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002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77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77"/>
            <a:ext cx="2895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77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5220D8-8C5C-4757-9E4E-26990158CA94}" type="slidenum">
              <a:rPr lang="en-US"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94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  <p:sldLayoutId id="2147483931" r:id="rId13"/>
    <p:sldLayoutId id="2147483932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148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296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445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592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5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5123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68313" y="1628779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E5B8E3-DA5F-4185-B3EC-7821C3723975}" type="datetime1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22/08/59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cs typeface="Cordia New" pitchFamily="34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250825" y="58055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374BA6-83AB-4395-8C7A-247826980844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210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283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65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7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7"/>
            <a:ext cx="2895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7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5220D8-8C5C-4757-9E4E-26990158CA94}" type="slidenum">
              <a:rPr lang="en-US"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0581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72" r:id="rId2"/>
    <p:sldLayoutId id="2147483973" r:id="rId3"/>
    <p:sldLayoutId id="2147483974" r:id="rId4"/>
    <p:sldLayoutId id="2147483975" r:id="rId5"/>
    <p:sldLayoutId id="2147483976" r:id="rId6"/>
    <p:sldLayoutId id="2147483977" r:id="rId7"/>
    <p:sldLayoutId id="2147483978" r:id="rId8"/>
    <p:sldLayoutId id="2147483979" r:id="rId9"/>
    <p:sldLayoutId id="2147483980" r:id="rId10"/>
    <p:sldLayoutId id="2147483981" r:id="rId11"/>
    <p:sldLayoutId id="2147483982" r:id="rId12"/>
    <p:sldLayoutId id="2147483983" r:id="rId13"/>
    <p:sldLayoutId id="2147483984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148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296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445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592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5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8/22/2016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441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  <p:sldLayoutId id="2147483987" r:id="rId2"/>
    <p:sldLayoutId id="2147483988" r:id="rId3"/>
    <p:sldLayoutId id="2147483989" r:id="rId4"/>
    <p:sldLayoutId id="2147483990" r:id="rId5"/>
    <p:sldLayoutId id="2147483991" r:id="rId6"/>
    <p:sldLayoutId id="2147483992" r:id="rId7"/>
    <p:sldLayoutId id="2147483993" r:id="rId8"/>
    <p:sldLayoutId id="2147483994" r:id="rId9"/>
    <p:sldLayoutId id="2147483995" r:id="rId10"/>
    <p:sldLayoutId id="214748399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9.jpe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18.jpg"/><Relationship Id="rId11" Type="http://schemas.openxmlformats.org/officeDocument/2006/relationships/image" Target="../media/image23.jpeg"/><Relationship Id="rId5" Type="http://schemas.openxmlformats.org/officeDocument/2006/relationships/image" Target="../media/image17.jpg"/><Relationship Id="rId10" Type="http://schemas.openxmlformats.org/officeDocument/2006/relationships/image" Target="../media/image22.jpg"/><Relationship Id="rId4" Type="http://schemas.openxmlformats.org/officeDocument/2006/relationships/image" Target="../media/image16.png"/><Relationship Id="rId9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5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6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30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29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46.png"/><Relationship Id="rId7" Type="http://schemas.openxmlformats.org/officeDocument/2006/relationships/image" Target="../media/image58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0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46.png"/><Relationship Id="rId7" Type="http://schemas.openxmlformats.org/officeDocument/2006/relationships/image" Target="../media/image6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75.xml"/><Relationship Id="rId6" Type="http://schemas.openxmlformats.org/officeDocument/2006/relationships/image" Target="../media/image49.jpg"/><Relationship Id="rId5" Type="http://schemas.openxmlformats.org/officeDocument/2006/relationships/image" Target="../media/image48.png"/><Relationship Id="rId10" Type="http://schemas.openxmlformats.org/officeDocument/2006/relationships/image" Target="../media/image63.png"/><Relationship Id="rId4" Type="http://schemas.openxmlformats.org/officeDocument/2006/relationships/image" Target="../media/image47.png"/><Relationship Id="rId9" Type="http://schemas.openxmlformats.org/officeDocument/2006/relationships/image" Target="../media/image62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0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6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48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68.pn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81.xml"/><Relationship Id="rId5" Type="http://schemas.openxmlformats.org/officeDocument/2006/relationships/image" Target="../media/image70.emf"/><Relationship Id="rId4" Type="http://schemas.openxmlformats.org/officeDocument/2006/relationships/customXml" Target="../ink/ink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81.xml"/><Relationship Id="rId5" Type="http://schemas.openxmlformats.org/officeDocument/2006/relationships/image" Target="../media/image75.emf"/><Relationship Id="rId4" Type="http://schemas.openxmlformats.org/officeDocument/2006/relationships/customXml" Target="../ink/ink4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18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8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23.xml"/><Relationship Id="rId4" Type="http://schemas.openxmlformats.org/officeDocument/2006/relationships/image" Target="../media/image73.pn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emf"/><Relationship Id="rId3" Type="http://schemas.openxmlformats.org/officeDocument/2006/relationships/image" Target="../media/image79.png"/><Relationship Id="rId7" Type="http://schemas.openxmlformats.org/officeDocument/2006/relationships/customXml" Target="../ink/ink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25.jpg"/><Relationship Id="rId5" Type="http://schemas.openxmlformats.org/officeDocument/2006/relationships/image" Target="../media/image24.png"/><Relationship Id="rId4" Type="http://schemas.openxmlformats.org/officeDocument/2006/relationships/image" Target="../media/image80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9.xml"/><Relationship Id="rId4" Type="http://schemas.openxmlformats.org/officeDocument/2006/relationships/image" Target="../media/image80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9.xml"/><Relationship Id="rId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lum bright="48000" contrast="-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/>
          <p:cNvCxnSpPr/>
          <p:nvPr/>
        </p:nvCxnSpPr>
        <p:spPr>
          <a:xfrm rot="10800000">
            <a:off x="1331913" y="1927225"/>
            <a:ext cx="6572250" cy="1588"/>
          </a:xfrm>
          <a:prstGeom prst="line">
            <a:avLst/>
          </a:prstGeom>
          <a:ln cmpd="thinThick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052" name="Group 7"/>
          <p:cNvGrpSpPr>
            <a:grpSpLocks/>
          </p:cNvGrpSpPr>
          <p:nvPr/>
        </p:nvGrpSpPr>
        <p:grpSpPr bwMode="auto">
          <a:xfrm>
            <a:off x="323885" y="2492445"/>
            <a:ext cx="8501063" cy="1000125"/>
            <a:chOff x="214282" y="2143116"/>
            <a:chExt cx="8501122" cy="1000132"/>
          </a:xfrm>
        </p:grpSpPr>
        <p:pic>
          <p:nvPicPr>
            <p:cNvPr id="9" name="Picture 8" descr="Semiconductor-and-Electronics-Industries-in-the-Philippines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4282" y="2143116"/>
              <a:ext cx="1328057" cy="100012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0" name="Picture 9" descr="3d5b04555d40fc795dd7ad25924818e8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58554" y="2143116"/>
              <a:ext cx="1344667" cy="100013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1" name="Picture 10" descr="IndustrialPlant5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09358" y="2143116"/>
              <a:ext cx="1319766" cy="100013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2" name="Picture 11" descr="2siemens-tia-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95638" y="2143116"/>
              <a:ext cx="1319766" cy="100013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3" name="Picture 12" descr="industrie-automation_siemens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71999" y="2143116"/>
              <a:ext cx="1285885" cy="100013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4" name="Picture 13" descr="2678178723_ce70e6232a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66878" y="2143116"/>
              <a:ext cx="1319766" cy="100013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cxnSp>
        <p:nvCxnSpPr>
          <p:cNvPr id="16" name="Straight Connector 15"/>
          <p:cNvCxnSpPr/>
          <p:nvPr/>
        </p:nvCxnSpPr>
        <p:spPr>
          <a:xfrm rot="10800000">
            <a:off x="323885" y="3784600"/>
            <a:ext cx="8501063" cy="1588"/>
          </a:xfrm>
          <a:prstGeom prst="line">
            <a:avLst/>
          </a:prstGeom>
          <a:ln cmpd="thinThick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55" name="Content Placeholder 1"/>
          <p:cNvSpPr>
            <a:spLocks/>
          </p:cNvSpPr>
          <p:nvPr/>
        </p:nvSpPr>
        <p:spPr bwMode="auto">
          <a:xfrm>
            <a:off x="0" y="548700"/>
            <a:ext cx="91440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ctr" eaLnBrk="0" fontAlgn="base" hangingPunct="0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Font typeface="Calibri" pitchFamily="34" charset="0"/>
              <a:buNone/>
              <a:defRPr/>
            </a:pPr>
            <a:r>
              <a:rPr lang="th-TH" sz="3200" b="1" dirty="0" smtClean="0">
                <a:solidFill>
                  <a:srgbClr val="9BBB59">
                    <a:lumMod val="50000"/>
                  </a:srgbClr>
                </a:solidFill>
                <a:latin typeface="Browallia New" pitchFamily="34" charset="-34"/>
                <a:cs typeface="Browallia New" pitchFamily="34" charset="-34"/>
              </a:rPr>
              <a:t>การนำเสนอ</a:t>
            </a:r>
          </a:p>
          <a:p>
            <a:pPr marL="609600" indent="-609600" algn="ctr" eaLnBrk="0" fontAlgn="base" hangingPunct="0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Font typeface="Calibri" pitchFamily="34" charset="0"/>
              <a:buNone/>
              <a:defRPr/>
            </a:pPr>
            <a:r>
              <a:rPr lang="th-TH" sz="3200" b="1" dirty="0" smtClean="0">
                <a:solidFill>
                  <a:srgbClr val="9BBB59">
                    <a:lumMod val="50000"/>
                  </a:srgbClr>
                </a:solidFill>
                <a:latin typeface="Browallia New" pitchFamily="34" charset="-34"/>
                <a:cs typeface="Browallia New" pitchFamily="34" charset="-34"/>
              </a:rPr>
              <a:t>ผลการประเมินโครงการเพิ่มผลิตภาพแรงงาน</a:t>
            </a:r>
          </a:p>
          <a:p>
            <a:pPr marL="609600" indent="-609600" algn="ctr" eaLnBrk="0" fontAlgn="base" hangingPunct="0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Font typeface="Calibri" pitchFamily="34" charset="0"/>
              <a:buNone/>
              <a:defRPr/>
            </a:pPr>
            <a:r>
              <a:rPr lang="th-TH" sz="3200" b="1" dirty="0" smtClean="0">
                <a:solidFill>
                  <a:srgbClr val="9BBB59">
                    <a:lumMod val="50000"/>
                  </a:srgbClr>
                </a:solidFill>
                <a:latin typeface="Browallia New" pitchFamily="34" charset="-34"/>
                <a:cs typeface="Browallia New" pitchFamily="34" charset="-34"/>
              </a:rPr>
              <a:t>ตามความต้องการของสถานประกอบการ พ.ศ. 2558</a:t>
            </a:r>
            <a:endParaRPr lang="th-TH" sz="3200" b="1" dirty="0">
              <a:solidFill>
                <a:srgbClr val="9BBB59">
                  <a:lumMod val="50000"/>
                </a:srgbClr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056" name="Content Placeholder 1"/>
          <p:cNvSpPr>
            <a:spLocks/>
          </p:cNvSpPr>
          <p:nvPr/>
        </p:nvSpPr>
        <p:spPr bwMode="auto">
          <a:xfrm>
            <a:off x="900113" y="4076700"/>
            <a:ext cx="79438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algn="r" eaLnBrk="0" fontAlgn="base" hangingPunct="0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Font typeface="Calibri" pitchFamily="34" charset="0"/>
              <a:buNone/>
            </a:pPr>
            <a:r>
              <a:rPr lang="th-TH" sz="24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กองแผนงานและสารสนเทศ</a:t>
            </a:r>
          </a:p>
          <a:p>
            <a:pPr marL="609600" indent="-609600" algn="r" eaLnBrk="0" fontAlgn="base" hangingPunct="0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Font typeface="Calibri" pitchFamily="34" charset="0"/>
              <a:buNone/>
            </a:pPr>
            <a:r>
              <a:rPr lang="th-TH" sz="24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กรมพัฒนาฝีมือแรงงาน กระทรวงแรงงาน</a:t>
            </a:r>
            <a:endParaRPr lang="th-TH" b="1" dirty="0" smtClean="0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057" name="Content Placeholder 1"/>
          <p:cNvSpPr>
            <a:spLocks/>
          </p:cNvSpPr>
          <p:nvPr/>
        </p:nvSpPr>
        <p:spPr bwMode="auto">
          <a:xfrm>
            <a:off x="571500" y="5643633"/>
            <a:ext cx="7943850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algn="ctr" eaLnBrk="0" fontAlgn="base" hangingPunct="0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Font typeface="Calibri" pitchFamily="34" charset="0"/>
              <a:buNone/>
            </a:pPr>
            <a:r>
              <a:rPr lang="th-TH" sz="2200" b="1" dirty="0" smtClean="0">
                <a:solidFill>
                  <a:prstClr val="black"/>
                </a:solidFill>
                <a:latin typeface="Browallia New" pitchFamily="34" charset="-34"/>
                <a:cs typeface="Browallia New" pitchFamily="34" charset="-34"/>
              </a:rPr>
              <a:t>วันจันทร์ - อังคารที่ 22 – 23 สิงหาคม 2559  เวลา 09.00 -16.00 น. </a:t>
            </a:r>
          </a:p>
          <a:p>
            <a:pPr marL="609600" indent="-609600" algn="ctr" eaLnBrk="0" fontAlgn="base" hangingPunct="0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</a:pPr>
            <a:r>
              <a:rPr lang="th-TH" sz="2200" b="1" dirty="0" smtClean="0">
                <a:solidFill>
                  <a:prstClr val="black"/>
                </a:solidFill>
                <a:latin typeface="Browallia New" pitchFamily="34" charset="-34"/>
                <a:cs typeface="Browallia New" pitchFamily="34" charset="-34"/>
              </a:rPr>
              <a:t>ณ ห้องพาโนรามา 2  </a:t>
            </a:r>
          </a:p>
          <a:p>
            <a:pPr marL="609600" indent="-609600" algn="ctr" eaLnBrk="0" fontAlgn="base" hangingPunct="0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</a:pPr>
            <a:r>
              <a:rPr lang="th-TH" sz="2200" b="1" dirty="0" smtClean="0">
                <a:solidFill>
                  <a:prstClr val="black"/>
                </a:solidFill>
                <a:latin typeface="Browallia New" pitchFamily="34" charset="-34"/>
                <a:cs typeface="Browallia New" pitchFamily="34" charset="-34"/>
              </a:rPr>
              <a:t>โรงแรมดิเอมเมอรัลด์ ถนนรัชดาภิเษก ห้วยขวาง กรุงเทพมหานคร</a:t>
            </a:r>
          </a:p>
        </p:txBody>
      </p:sp>
    </p:spTree>
    <p:extLst>
      <p:ext uri="{BB962C8B-B14F-4D97-AF65-F5344CB8AC3E}">
        <p14:creationId xmlns:p14="http://schemas.microsoft.com/office/powerpoint/2010/main" val="376186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B429C-07E5-49EF-8725-CF5232D2CA91}" type="slidenum">
              <a:rPr lang="en-US" smtClean="0"/>
              <a:pPr>
                <a:defRPr/>
              </a:pPr>
              <a:t>2</a:t>
            </a:fld>
            <a:endParaRPr lang="th-TH"/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00984" y="2267746"/>
            <a:ext cx="884066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3600" b="1" i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การประเมินผลโครงการเพิ่มผลิตภาพแรงงาน</a:t>
            </a:r>
          </a:p>
          <a:p>
            <a:pPr algn="ctr"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3600" b="1" i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ตามความต้องการของสถานประกอบกิจการ พ.ศ.2558</a:t>
            </a:r>
          </a:p>
        </p:txBody>
      </p:sp>
    </p:spTree>
    <p:extLst>
      <p:ext uri="{BB962C8B-B14F-4D97-AF65-F5344CB8AC3E}">
        <p14:creationId xmlns:p14="http://schemas.microsoft.com/office/powerpoint/2010/main" val="69365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 idx="4294967295"/>
          </p:nvPr>
        </p:nvSpPr>
        <p:spPr>
          <a:xfrm>
            <a:off x="295394" y="764707"/>
            <a:ext cx="2836446" cy="66992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th-TH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วัตถุประสงค์</a:t>
            </a:r>
            <a:endParaRPr lang="th-TH" dirty="0">
              <a:solidFill>
                <a:sysClr val="windowText" lastClr="000000"/>
              </a:solidFill>
            </a:endParaRPr>
          </a:p>
        </p:txBody>
      </p:sp>
      <p:sp>
        <p:nvSpPr>
          <p:cNvPr id="5" name="TextBox 24"/>
          <p:cNvSpPr txBox="1">
            <a:spLocks noChangeArrowheads="1"/>
          </p:cNvSpPr>
          <p:nvPr/>
        </p:nvSpPr>
        <p:spPr bwMode="auto">
          <a:xfrm>
            <a:off x="300519" y="1988842"/>
            <a:ext cx="8508022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thaiDist" defTabSz="914296">
              <a:buFont typeface="+mj-lt"/>
              <a:buAutoNum type="arabicPeriod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เพื่อศึกษา วิเคราะห์ ตรวจสอบปัญหา อุปสรรค ผลกระทบของโครงการและนำเสนอแนวทางการปรับปรุงกระบวนการ รูปแบบการบริหารจัดการและการจัดสรรทรัพยากรโครงการ</a:t>
            </a:r>
          </a:p>
          <a:p>
            <a:pPr marL="457200" indent="-457200" algn="thaiDist" defTabSz="914296">
              <a:spcBef>
                <a:spcPts val="1200"/>
              </a:spcBef>
              <a:buFont typeface="+mj-lt"/>
              <a:buAutoNum type="arabicPeriod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เพื่อค้นหาปัจจัยสู่ความสำเร็จ และจุดอ่อน จุดแข็งของการดำเนินการโครงการ และสรุปบทเรียนในด้านกระบวนการขับเคลื่อน และรูปแบบการป้องกันปัญหาสำหรับการจัดทำโครงการในอนาคต</a:t>
            </a:r>
          </a:p>
          <a:p>
            <a:pPr marL="457200" indent="-457200" algn="thaiDist" defTabSz="914296">
              <a:spcBef>
                <a:spcPts val="1200"/>
              </a:spcBef>
              <a:buFont typeface="+mj-lt"/>
              <a:buAutoNum type="arabicPeriod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เพื่อให้</a:t>
            </a:r>
            <a:r>
              <a:rPr lang="th-TH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บุคลากรของกรมพัฒนาฝีมือแรงงานมีความรู้ ความเข้าใจระบบและวิธีการดำเนินงานประเมินผลโครงการ</a:t>
            </a:r>
            <a:endParaRPr lang="en-US" sz="2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สี่เหลี่ยมผืนผ้า 42"/>
          <p:cNvSpPr>
            <a:spLocks noChangeArrowheads="1"/>
          </p:cNvSpPr>
          <p:nvPr/>
        </p:nvSpPr>
        <p:spPr bwMode="auto">
          <a:xfrm>
            <a:off x="0" y="46366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r"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การประเมินผลโครงการเพิ่ม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ผลิตภาพ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แรงงานตาม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ต้องการของ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สถานประกอบ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กิจการ พ.ศ.</a:t>
            </a:r>
            <a:r>
              <a:rPr lang="en-US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2558</a:t>
            </a:r>
            <a:endParaRPr lang="th-TH" sz="16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8591664" y="6381328"/>
            <a:ext cx="433754" cy="40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29" tIns="45715" rIns="91429" bIns="45715" rtlCol="0" anchor="ctr"/>
          <a:lstStyle>
            <a:defPPr>
              <a:defRPr lang="th-TH"/>
            </a:defPPr>
            <a:lvl1pPr algn="r"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fld id="{8AD50515-81CD-4215-91A4-2FE2905548FA}" type="slidenum">
              <a:rPr lang="en-US">
                <a:solidFill>
                  <a:prstClr val="black"/>
                </a:solidFill>
              </a:rPr>
              <a:pPr defTabSz="912813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5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noFill/>
          <a:ln>
            <a:noFill/>
          </a:ln>
        </p:spPr>
        <p:txBody>
          <a:bodyPr lIns="91429" tIns="45715" rIns="91429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0B9730-EB4C-4423-AB0E-53DB8B4D6327}" type="slidenum">
              <a:rPr lang="en-US" sz="20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24"/>
          <p:cNvSpPr txBox="1">
            <a:spLocks noChangeArrowheads="1"/>
          </p:cNvSpPr>
          <p:nvPr/>
        </p:nvSpPr>
        <p:spPr bwMode="auto">
          <a:xfrm>
            <a:off x="185051" y="297464"/>
            <a:ext cx="2459350" cy="6832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2563" indent="-182563" algn="ctr" defTabSz="914296">
              <a:lnSpc>
                <a:spcPct val="120000"/>
              </a:lnSpc>
              <a:defRPr/>
            </a:pPr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วิธีการดำเนินการ</a:t>
            </a:r>
            <a:endParaRPr lang="en-US" sz="3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24"/>
          <p:cNvSpPr txBox="1">
            <a:spLocks noChangeArrowheads="1"/>
          </p:cNvSpPr>
          <p:nvPr/>
        </p:nvSpPr>
        <p:spPr bwMode="auto">
          <a:xfrm>
            <a:off x="539552" y="1007551"/>
            <a:ext cx="8162618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algn="thaiDist" defTabSz="914296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ศึกษาข้อมูลและเอกสารที่เกี่ยวข้อง</a:t>
            </a:r>
          </a:p>
          <a:p>
            <a:pPr marL="514350" indent="-514350" algn="thaiDist" defTabSz="914296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แต่งตั้งคณะทำงานประเมินผลโครงการฯ</a:t>
            </a:r>
          </a:p>
          <a:p>
            <a:pPr marL="514350" indent="-514350" algn="thaiDist" defTabSz="914296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ให้ความรู้เกี่ยวกับหลักและวิธีการประเมินผล ขั้นตอนการดำเนินงาน การวางแผนรวบรวมข้อมูล  การสำรวจ รวบรวม และการประมวลผลเพื่อการวิเคราะห์</a:t>
            </a:r>
          </a:p>
          <a:p>
            <a:pPr marL="514350" indent="-514350" algn="thaiDist" defTabSz="914296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กำหนดประเด็นและข้อมูลสำหรับการประเมินผล รวมทั้งเกณฑ์การประเมิน</a:t>
            </a:r>
          </a:p>
          <a:p>
            <a:pPr marL="514350" indent="-514350" algn="thaiDist" defTabSz="914296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จัดทำแบบสอบถาม แบบสัมภาษณ์ แบบตารางข้อมูลประเมินผล </a:t>
            </a:r>
          </a:p>
          <a:p>
            <a:pPr marL="514350" indent="-514350" defTabSz="914296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รวบรวมข้อมูลเชิงปริมาณและคุณภาพ</a:t>
            </a:r>
            <a:r>
              <a:rPr lang="th-TH" sz="2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-  </a:t>
            </a:r>
            <a:r>
              <a:rPr lang="th-TH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สำรวจโดยคณะทำงานประเมินผลโครงการฯโดยการสัมภาษณ์เชิงลึก</a:t>
            </a:r>
            <a:r>
              <a:rPr lang="th-TH" sz="2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th-TH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สำรวจจากการใช้แบบสอบถาม</a:t>
            </a:r>
          </a:p>
          <a:p>
            <a:pPr defTabSz="914296">
              <a:spcBef>
                <a:spcPts val="600"/>
              </a:spcBef>
              <a:tabLst>
                <a:tab pos="536575" algn="l"/>
              </a:tabLst>
              <a:defRPr/>
            </a:pPr>
            <a:r>
              <a:rPr lang="th-TH" sz="2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รายงานฉบับสมบูรณ์ </a:t>
            </a:r>
            <a:r>
              <a:rPr lang="en-US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260 </a:t>
            </a:r>
            <a:r>
              <a:rPr lang="th-TH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</a:p>
          <a:p>
            <a:pPr marL="514350" indent="-514350" defTabSz="914296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วิเคราะห์และประมวลผลข้อมูล</a:t>
            </a:r>
          </a:p>
          <a:p>
            <a:pPr marL="514350" indent="-514350" defTabSz="914296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th-TH" sz="2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สรุปผลและนำเสนอผลการประเมิน</a:t>
            </a:r>
          </a:p>
        </p:txBody>
      </p:sp>
      <p:sp>
        <p:nvSpPr>
          <p:cNvPr id="6" name="สี่เหลี่ยมผืนผ้า 42"/>
          <p:cNvSpPr>
            <a:spLocks noChangeArrowheads="1"/>
          </p:cNvSpPr>
          <p:nvPr/>
        </p:nvSpPr>
        <p:spPr bwMode="auto">
          <a:xfrm>
            <a:off x="0" y="46366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r"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การประเมินผลโครงการเพิ่ม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ผลิตภาพ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แรงงานตาม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ต้องการของ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สถานประกอบ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กิจการ พ.ศ.</a:t>
            </a:r>
            <a:r>
              <a:rPr lang="en-US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2558</a:t>
            </a:r>
            <a:endParaRPr lang="th-TH" sz="16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4402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defTabSz="912813" eaLnBrk="1" fontAlgn="base" hangingPunct="1">
              <a:spcBef>
                <a:spcPct val="0"/>
              </a:spcBef>
              <a:spcAft>
                <a:spcPct val="0"/>
              </a:spcAft>
            </a:pPr>
            <a:fld id="{056DEA13-FE0A-44BD-9401-4E1458ECA7C4}" type="slidenum">
              <a:rPr lang="en-US" sz="200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pPr defTabSz="912813" eaLnBrk="1" fontAlgn="base" hangingPunct="1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sz="200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868" name="TextBox 24"/>
          <p:cNvSpPr txBox="1">
            <a:spLocks noChangeArrowheads="1"/>
          </p:cNvSpPr>
          <p:nvPr/>
        </p:nvSpPr>
        <p:spPr bwMode="auto">
          <a:xfrm>
            <a:off x="252048" y="764704"/>
            <a:ext cx="3197469" cy="6832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 marL="182563" indent="-18256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defTabSz="912813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ผลที่คาดว่าจะได้รับ</a:t>
            </a:r>
            <a:endParaRPr lang="en-US" sz="3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24"/>
          <p:cNvSpPr txBox="1">
            <a:spLocks noChangeArrowheads="1"/>
          </p:cNvSpPr>
          <p:nvPr/>
        </p:nvSpPr>
        <p:spPr bwMode="auto">
          <a:xfrm>
            <a:off x="252046" y="1628777"/>
            <a:ext cx="863990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 algn="thaiDist" defTabSz="914296">
              <a:buFont typeface="+mj-lt"/>
              <a:buAutoNum type="arabicPeriod"/>
              <a:defRPr/>
            </a:pPr>
            <a:r>
              <a:rPr lang="th-TH" sz="2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ทำให้ทราบปัญหา อุปสรรคและผลกระทบจากการประเมินผลโครงการฯ  ซึ่งจะส่งผลให้แก้ไขปัญหา อุปสรรคได้อย่างตรงจุดและสามารถนำเสนอแนวทางการปรับปรุงกระบวนการ รูปแบบการบริหารจัดการและการจัดสรรทรัพยากรของโครงการได้อย่างถูกต้องเหมาะสม</a:t>
            </a:r>
          </a:p>
          <a:p>
            <a:pPr marL="514350" indent="-514350" algn="thaiDist" defTabSz="914296">
              <a:spcBef>
                <a:spcPts val="2400"/>
              </a:spcBef>
              <a:buFont typeface="+mj-lt"/>
              <a:buAutoNum type="arabicPeriod"/>
              <a:defRPr/>
            </a:pPr>
            <a:r>
              <a:rPr lang="th-TH" sz="2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ทำให้ทราบถึงจุดแข็ง จุดอ่อน ปัจจัยที่นำไปสู่ความสำเร็จ กระบวนการขับเคลื่อนที่เหมาะสมและรูปแบบการป้องกันปัญหาของการดำเนินการโครงการ  ซึ่งจะทำให้การจัดทำโครงการในอนาคตมีความชัดเจนแล้วนำไปสู่การปฏิบัติได้อย่างเกิดประสิทธิผลและประสิทธิภาพ</a:t>
            </a:r>
          </a:p>
          <a:p>
            <a:pPr marL="514350" indent="-514350" algn="thaiDist" defTabSz="914296">
              <a:spcBef>
                <a:spcPts val="2400"/>
              </a:spcBef>
              <a:buFont typeface="+mj-lt"/>
              <a:buAutoNum type="arabicPeriod"/>
              <a:defRPr/>
            </a:pPr>
            <a:r>
              <a:rPr lang="th-TH" sz="2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บุคลากรของกรมพัฒนาฝีมือแรงงานได้รับการพัฒนาองค์ความรู้ด้านการประเมินผลโครงการสำหรับนำไปปรับใช้ประเมินผลโครงการในระยะต่อไปหรือโครงการอื่นๆในอนาคต</a:t>
            </a:r>
            <a:endParaRPr lang="en-US" sz="2600" b="1" dirty="0">
              <a:solidFill>
                <a:prstClr val="black">
                  <a:lumMod val="95000"/>
                  <a:lumOff val="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ผืนผ้า 42"/>
          <p:cNvSpPr>
            <a:spLocks noChangeArrowheads="1"/>
          </p:cNvSpPr>
          <p:nvPr/>
        </p:nvSpPr>
        <p:spPr bwMode="auto">
          <a:xfrm>
            <a:off x="0" y="46366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r"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การประเมินผลโครงการเพิ่ม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ผลิตภาพ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แรงงานตาม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ต้องการของ</a:t>
            </a:r>
            <a:r>
              <a:rPr lang="th-TH" sz="16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สถานประกอบ</a:t>
            </a:r>
            <a:r>
              <a:rPr lang="th-TH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กิจการ พ.ศ.</a:t>
            </a:r>
            <a:r>
              <a:rPr lang="en-US" sz="1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2558</a:t>
            </a:r>
            <a:endParaRPr lang="th-TH" sz="16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6381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B429C-07E5-49EF-8725-CF5232D2CA91}" type="slidenum">
              <a:rPr lang="en-US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18582" y="2228678"/>
            <a:ext cx="884066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3600" b="1" i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ทบทวนข้อมูลโครงการ</a:t>
            </a:r>
            <a:r>
              <a:rPr lang="th-TH" sz="3600" b="1" i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เพิ่มผลิตภาพ</a:t>
            </a:r>
            <a:r>
              <a:rPr lang="th-TH" sz="3600" b="1" i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algn="ctr"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3600" b="1" i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ตาม</a:t>
            </a:r>
            <a:r>
              <a:rPr lang="th-TH" sz="3600" b="1" i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3600" b="1" i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ต้องการของ</a:t>
            </a:r>
            <a:r>
              <a:rPr lang="th-TH" sz="3600" b="1" i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 พ.ศ.</a:t>
            </a:r>
            <a:r>
              <a:rPr lang="th-TH" sz="3600" b="1" i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255</a:t>
            </a:r>
            <a:r>
              <a:rPr lang="en-US" sz="3600" b="1" i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th-TH" sz="3600" b="1" i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231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52404"/>
            <a:ext cx="8686800" cy="83099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defTabSz="912813">
              <a:defRPr/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ขอบเขตข้อกำหนดของงาน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TOR : Terms Of Reference)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โครงการเพิ่มผลิตภาพแรงงานตามความต้องการสถานประกอบกิจการ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1066800"/>
            <a:ext cx="8686800" cy="58262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40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หลักการและเหตุผล</a:t>
            </a:r>
          </a:p>
          <a:p>
            <a:pPr marL="914400" lvl="1" indent="-457200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นโยบายการปรับอัตราค่าจ้างขั้นต่ำปรับเป็น 300 บาท อาจส่งผลต่อ 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SMEs 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914400" lvl="1" indent="-457200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ปี 2558 มีการจัดตั้งประชาคมเศรษฐกิจ</a:t>
            </a:r>
            <a:r>
              <a:rPr lang="th-TH" sz="2800" b="1" dirty="0" err="1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อาเชียน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สถานประกอบการจึงต้อง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พัฒนาขีดความสามารถในการแข่งขันให้</a:t>
            </a:r>
            <a:r>
              <a:rPr lang="th-TH" sz="2800" b="1" dirty="0" smtClean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สูงขึ้น</a:t>
            </a:r>
          </a:p>
          <a:p>
            <a:pPr lvl="1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32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ภารกิจของกระทรวงแรงงานเพื่อรองรับสถานการณ์ดังกล่าว</a:t>
            </a:r>
          </a:p>
          <a:p>
            <a:pPr marL="914400" lvl="1" indent="-457200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การส่งเสริมการพัฒนาศักยภาพการผลิตและการบริหารจัดการ เพื่อ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เพิ่มประสิทธิภาพและผลิตภาพการผลิต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ลดต้นทุนการผลิต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เพิ่มรายได้และเสริมสร้างศักยภาพในการ</a:t>
            </a:r>
            <a:r>
              <a:rPr lang="th-TH" sz="2800" b="1" dirty="0" smtClean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แข่งขันด้วย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การปรับปรุงการเพิ่มผลิตภาพ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(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Productivity Improvement)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endParaRPr lang="en-US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878"/>
            <a:ext cx="2133600" cy="365125"/>
          </a:xfrm>
        </p:spPr>
        <p:txBody>
          <a:bodyPr/>
          <a:lstStyle/>
          <a:p>
            <a:pPr>
              <a:defRPr/>
            </a:pPr>
            <a:fld id="{EBC947E1-9C78-4F37-9FA8-7A316EA3F0B1}" type="slidenum">
              <a:rPr lang="en-US" smtClean="0"/>
              <a:pPr>
                <a:defRPr/>
              </a:pPr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518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52404"/>
            <a:ext cx="8686800" cy="83099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defTabSz="912813">
              <a:defRPr/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ขอบเขตข้อกำหนดของงาน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TOR : Terms Of Reference)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โครงการเพิ่มผลิตภาพแรงงานตามความต้องการสถานประกอบกิจการ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1505" y="1196755"/>
            <a:ext cx="8686800" cy="4268861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40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วัตถุประสงค์</a:t>
            </a:r>
            <a:endParaRPr lang="en-US" sz="40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514350" indent="-514350"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พนักงาน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ในสถานประกอบกิจการมีความรู้และ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ทักษะ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และสามารถนำแนวทางไป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ปฏิบัติเพื่อเพิ่มผลิตภาพแรงงานและลดการสูญเสีย</a:t>
            </a:r>
          </a:p>
          <a:p>
            <a:pPr marL="514350" indent="-514350"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สถาน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ประกอบ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กิจการสามารถ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เพิ่มผลิตภาพแรงงานและลดการ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สูญเสียจากการผลิต/บริการ</a:t>
            </a:r>
          </a:p>
          <a:p>
            <a:pPr marL="514350" indent="-514350"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สถาน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ประกอบกิจการสามารถ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นำไปเป็น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ต้นแบบในสายการผลิตอื่น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ต่อไป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514350" indent="-514350"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บุคลากร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ของ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กรมฯ มี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ความรู้และ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เข้าใจกระบวนการ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คำปรึกษา แนะนำสถานประกอบกิจการ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93380" y="6492878"/>
            <a:ext cx="2133600" cy="365125"/>
          </a:xfrm>
        </p:spPr>
        <p:txBody>
          <a:bodyPr/>
          <a:lstStyle/>
          <a:p>
            <a:pPr>
              <a:defRPr/>
            </a:pPr>
            <a:fld id="{EBC947E1-9C78-4F37-9FA8-7A316EA3F0B1}" type="slidenum">
              <a:rPr lang="en-US" smtClean="0"/>
              <a:pPr>
                <a:defRPr/>
              </a:pPr>
              <a:t>8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4431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-27384"/>
            <a:ext cx="8686800" cy="83099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defTabSz="912813">
              <a:defRPr/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ขอบเขตข้อกำหนดของงาน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TOR : Terms Of Reference)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โครงการเพิ่มผลิตภาพแรงงานตามความต้องการสถานประกอบกิจการ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8582" y="1677980"/>
            <a:ext cx="4187542" cy="5047536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1. อาหาร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และเครื่องดื่ม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2. สิ่ง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ทอและแฟชั่น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3. เฟอร์นิเจอร์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4. หัตถกรรม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5. </a:t>
            </a:r>
            <a:r>
              <a:rPr lang="th-TH" sz="2800" b="1" dirty="0" err="1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อัญ</a:t>
            </a:r>
            <a:r>
              <a:rPr lang="th-TH" sz="2800" b="1" dirty="0" err="1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มณี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และเครื่องประดับ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6. เครื่องจักรกล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และอุปกรณ์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7. พลาสติก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และยาง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8. ชิ้นส่วน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ยานยนต์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9. สิ่งพิมพ์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ไฟฟ้า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และ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อิเล็กทรอนิกส์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877462" y="6381263"/>
            <a:ext cx="2133600" cy="365125"/>
          </a:xfrm>
        </p:spPr>
        <p:txBody>
          <a:bodyPr/>
          <a:lstStyle/>
          <a:p>
            <a:pPr>
              <a:defRPr/>
            </a:pPr>
            <a:fld id="{EBC947E1-9C78-4F37-9FA8-7A316EA3F0B1}" type="slidenum">
              <a:rPr lang="en-US" smtClean="0"/>
              <a:pPr>
                <a:defRPr/>
              </a:pPr>
              <a:t>9</a:t>
            </a:fld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228600" y="908720"/>
            <a:ext cx="3918060" cy="72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3600" b="1" dirty="0" err="1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สปก</a:t>
            </a:r>
            <a:r>
              <a:rPr lang="th-TH" sz="36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.เป้าหมาย  </a:t>
            </a:r>
            <a:r>
              <a:rPr lang="en-US" sz="36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19 </a:t>
            </a:r>
            <a:r>
              <a:rPr lang="th-TH" sz="36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กลุ่มธุรกิจ</a:t>
            </a:r>
            <a:endParaRPr lang="en-US" sz="36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39062" y="1677980"/>
            <a:ext cx="4572000" cy="5047536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11. เซรา</a:t>
            </a:r>
            <a:r>
              <a:rPr lang="th-TH" sz="2800" b="1" dirty="0" err="1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มิก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ค้า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ปลีก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13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โรงแรม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ท่องเที่ยว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14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สร้างสรรค์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และออกแบบ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15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</a:t>
            </a:r>
            <a:r>
              <a:rPr lang="th-TH" sz="2800" b="1" dirty="0" err="1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โล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จิ</a:t>
            </a:r>
            <a:r>
              <a:rPr lang="th-TH" sz="2800" b="1" dirty="0" err="1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สติกส์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16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เพื่อ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สุขภาพ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17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ก่อสร้าง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18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ซ่อม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บำรุง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19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เพื่อ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สังคมและ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สิ่งแวดล้อม</a:t>
            </a:r>
          </a:p>
          <a:p>
            <a:pPr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endParaRPr lang="th-TH" sz="2800" b="1" dirty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7243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52406"/>
            <a:ext cx="8686800" cy="83099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defTabSz="912813">
              <a:defRPr/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ขอบเขตข้อกำหนดของงาน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TOR : Terms Of Reference)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โครงการเพิ่มผลิตภาพแรงงานตามความต้องการสถานประกอบกิจการ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8582" y="1677980"/>
            <a:ext cx="8796818" cy="4127284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0" algn="l"/>
                <a:tab pos="179388" algn="l"/>
              </a:tabLst>
            </a:pPr>
            <a:r>
              <a:rPr lang="th-TH" sz="32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บริหารโครงการ</a:t>
            </a:r>
            <a:endParaRPr lang="en-US" sz="32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514350" indent="-514350"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จัดทำ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แผนการ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ดำเนินงานโครงการ แนวปฏิบัติสำหรับเจ้าหน้าที่เพื่อชี้แจงรายละเอียด ขั้นตอน ระยะเวลา แนวทางในการรายงานผล</a:t>
            </a:r>
          </a:p>
          <a:p>
            <a:pPr marL="514350" indent="-514350"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จัดประชุมชี้แจงร่วมกับที่ปรึกษาเพื่อกำหนดแนวทางดำเนินการ</a:t>
            </a:r>
          </a:p>
          <a:p>
            <a:pPr marL="514350" indent="-514350"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จัดอบรมให้กับเจ้าหน้าที่ของกรมฯ จำนวน 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200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 ระยะเวลา 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วัน เพื่อกำหนดแนวทางของผู้ควบคุมและให้ความรู้</a:t>
            </a:r>
          </a:p>
          <a:p>
            <a:pPr marL="514350" indent="-514350" algn="thaiDist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สถาบัน/ศูนย์แต่งตั้งคณะทำงานคัดเลือก </a:t>
            </a:r>
            <a:r>
              <a:rPr lang="th-TH" sz="2800" b="1" dirty="0" err="1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สปก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จัดประชุมชี้แจงโครงการให้กับ </a:t>
            </a:r>
            <a:r>
              <a:rPr lang="th-TH" sz="2800" b="1" dirty="0" err="1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สปก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 ดำเนินการจัดจ้างที่ปรึกษา</a:t>
            </a:r>
            <a:endParaRPr lang="th-TH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010400" y="6492878"/>
            <a:ext cx="2133600" cy="365125"/>
          </a:xfrm>
        </p:spPr>
        <p:txBody>
          <a:bodyPr/>
          <a:lstStyle/>
          <a:p>
            <a:pPr>
              <a:defRPr/>
            </a:pPr>
            <a:fld id="{EBC947E1-9C78-4F37-9FA8-7A316EA3F0B1}" type="slidenum">
              <a:rPr lang="en-US" smtClean="0"/>
              <a:pPr>
                <a:defRPr/>
              </a:pPr>
              <a:t>10</a:t>
            </a:fld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228600" y="908720"/>
            <a:ext cx="1853392" cy="72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36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วิธีดำเนินการ</a:t>
            </a:r>
            <a:endParaRPr lang="en-US" sz="36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698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-27384"/>
            <a:ext cx="8686800" cy="83099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defTabSz="912813">
              <a:defRPr/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ขอบเขตข้อกำหนดของงาน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TOR : Terms Of Reference)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โครงการเพิ่มผลิตภาพแรงงานตามความต้องการสถานประกอบกิจการ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825349" y="6448254"/>
            <a:ext cx="2133600" cy="365125"/>
          </a:xfrm>
        </p:spPr>
        <p:txBody>
          <a:bodyPr/>
          <a:lstStyle/>
          <a:p>
            <a:pPr>
              <a:defRPr/>
            </a:pPr>
            <a:fld id="{EBC947E1-9C78-4F37-9FA8-7A316EA3F0B1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99268" y="1340771"/>
            <a:ext cx="8771367" cy="4650504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0" algn="l"/>
                <a:tab pos="179388" algn="l"/>
              </a:tabLst>
            </a:pPr>
            <a:r>
              <a:rPr lang="th-TH" sz="28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ให้คำปรึกษา</a:t>
            </a:r>
            <a:endParaRPr lang="en-US" sz="28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357188" indent="-357188" algn="thaiDist" defTabSz="912813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0" algn="l"/>
                <a:tab pos="179388" algn="l"/>
              </a:tabLs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ที่ปรึกษาดำเนินการศึกษา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วิเคราะห์ข้อมูลของสถานประกอบกิจการ สรุปผลการ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วิเคราะห์กำหนดวิธีการ และ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จัดทำแผนการ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ดำเนินงาน จาก </a:t>
            </a: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4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กระบวนงานหลัก ประกอบด้วย</a:t>
            </a:r>
          </a:p>
          <a:p>
            <a:pPr marL="969963" lvl="1" indent="-51435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การปรับปรุงขั้นตอนการทำงาน</a:t>
            </a:r>
          </a:p>
          <a:p>
            <a:pPr marL="969963" lvl="1" indent="-51435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การควบคุมคุณภาพสินค้าและบริการ</a:t>
            </a:r>
          </a:p>
          <a:p>
            <a:pPr marL="969963" lvl="1" indent="-51435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400" b="1" dirty="0" err="1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ระบบโล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จิ</a:t>
            </a:r>
            <a:r>
              <a:rPr lang="th-TH" sz="2400" b="1" dirty="0" err="1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สติกส์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และโซ่</a:t>
            </a:r>
            <a:r>
              <a:rPr lang="th-TH" sz="2400" b="1" dirty="0" err="1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อุปทาน</a:t>
            </a:r>
            <a:endParaRPr lang="th-TH" sz="2400" b="1" dirty="0" smtClean="0">
              <a:solidFill>
                <a:prstClr val="black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969963" lvl="1" indent="-51435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การลดการสูญเสียในวงจรการผลิต</a:t>
            </a:r>
          </a:p>
          <a:p>
            <a:pPr marL="357188" lvl="1" indent="-357188" algn="thaiDist" defTabSz="912813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2.	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ให้คำปรึกษา โดยมีกระบวนงานบังคับ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คือ การปรับปรุงขั้นตอนการ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ทำงาน และเลือกอีก </a:t>
            </a: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กระบวนงาน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รวมเป็น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 กระบวนงาน </a:t>
            </a:r>
          </a:p>
          <a:p>
            <a:pPr algn="thaiDist" defTabSz="91281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357188" algn="l"/>
              </a:tabLst>
            </a:pP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3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. 	สร้าง</a:t>
            </a: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หลักสูตรฝึกอบรม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และฝึกอบรม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พัฒนาให้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ความรู้แก่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พนักงานไม่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น้อยกว่า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ร้อยละ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50</a:t>
            </a:r>
          </a:p>
          <a:p>
            <a:pPr marL="357188" indent="-357188" algn="thaiDist" defTabSz="912813" fontAlgn="base">
              <a:spcBef>
                <a:spcPct val="0"/>
              </a:spcBef>
              <a:spcAft>
                <a:spcPct val="0"/>
              </a:spcAft>
              <a:tabLst>
                <a:tab pos="357188" algn="l"/>
              </a:tabLst>
            </a:pP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4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	นำเสนอความก้าวหน้าในแต่ละช่วงรายงานและรายงานผลการดำเนินงาน เมื่อเสร็จสิ้นต่อคณะกรรมการตรวจการจ้าง</a:t>
            </a:r>
            <a:endParaRPr lang="th-TH" sz="2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9269" y="692696"/>
            <a:ext cx="1853392" cy="72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2813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tabLst>
                <a:tab pos="0" algn="l"/>
                <a:tab pos="179388" algn="l"/>
              </a:tabLst>
            </a:pPr>
            <a:r>
              <a:rPr lang="th-TH" sz="36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วิธีดำเนินการ</a:t>
            </a:r>
            <a:endParaRPr lang="en-US" sz="36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4525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57426"/>
            <a:ext cx="8991600" cy="83099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defTabSz="912813">
              <a:defRPr/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ขอบเขตข้อกำหนดของงาน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TOR : Terms Of Reference)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โครงการเพิ่มผลิตภาพแรงงานตามความต้องการสถานประกอบกิจการ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29029" name="Rectangle 2"/>
          <p:cNvSpPr>
            <a:spLocks noChangeArrowheads="1"/>
          </p:cNvSpPr>
          <p:nvPr/>
        </p:nvSpPr>
        <p:spPr bwMode="auto">
          <a:xfrm>
            <a:off x="76200" y="968379"/>
            <a:ext cx="8991600" cy="4739759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endParaRPr lang="th-TH" sz="10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เข้าร่วมโครงการตามเป้าหมายโครงการเพิ่มผลิตภาพแรงงานตามความต้องการสถานประกอบกิจการ จำนวนสถานประกอบกิจการ 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0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สถานประกอบกิจการสามารถเพิ่มผลิตภาพแรงงานได้ ไม่น้อยกว่าร้อยละ 5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สถานประกอบกิจการสามารถลดการสูญเสียได้ ไม่น้อยกว่าร้อยละ 5</a:t>
            </a:r>
          </a:p>
          <a:p>
            <a:pPr marL="636588" indent="-279400"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บุคลากร</a:t>
            </a:r>
            <a:r>
              <a:rPr lang="th-TH" sz="32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ควบคุม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งาน)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ของ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มีความรู้และเข้าใจในกระบวนการให้คำปรึกษาแนะนำสถานประกอบกิจการในการเพิ่มผลิตภาพแรงงานและลดการสูญเสียในวงจรการผลิตของสถานประกอบ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กิจการ</a:t>
            </a:r>
            <a:endParaRPr lang="th-TH" sz="32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001388" y="6492878"/>
            <a:ext cx="2133600" cy="365125"/>
          </a:xfrm>
        </p:spPr>
        <p:txBody>
          <a:bodyPr/>
          <a:lstStyle/>
          <a:p>
            <a:pPr>
              <a:defRPr/>
            </a:pPr>
            <a:fld id="{EBC947E1-9C78-4F37-9FA8-7A316EA3F0B1}" type="slidenum">
              <a:rPr lang="en-US" smtClean="0"/>
              <a:pPr>
                <a:defRPr/>
              </a:pPr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299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-27384"/>
            <a:ext cx="8991600" cy="83099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defTabSz="912813">
              <a:defRPr/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ขอบเขตข้อกำหนดของงาน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TOR : Terms Of Reference)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โครงการเพิ่มผลิตภาพแรงงานตามความต้องการสถานประกอบกิจการ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22885" name="Rectangle 2"/>
          <p:cNvSpPr>
            <a:spLocks noChangeArrowheads="1"/>
          </p:cNvSpPr>
          <p:nvPr/>
        </p:nvSpPr>
        <p:spPr bwMode="auto">
          <a:xfrm>
            <a:off x="76200" y="855871"/>
            <a:ext cx="8991600" cy="244682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r>
              <a:rPr lang="th-TH" sz="32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ที่คาดว่าจะ</a:t>
            </a:r>
            <a:r>
              <a:rPr lang="th-TH" sz="32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ได้รับ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endParaRPr lang="th-TH" sz="9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1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พนักงานในสถานประกอบกิจการมีความรู้และทักษะจากการให้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คำปรึกษา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endParaRPr lang="th-TH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2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สถานประกอบ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กิจการสามารถ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เพิ่มผลิตภาพแรงงานและลดการ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สูญเสีย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3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ประกอบสามารถนำไปเป็น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ต้นแบบในสายการผลิตอื่น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ต่อไป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4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บุคลากรของกรมพัฒนาฝีมือแรงงานมีความรู้และ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เข้าใจ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010400" y="6492878"/>
            <a:ext cx="2133600" cy="365125"/>
          </a:xfrm>
        </p:spPr>
        <p:txBody>
          <a:bodyPr/>
          <a:lstStyle/>
          <a:p>
            <a:pPr>
              <a:defRPr/>
            </a:pPr>
            <a:fld id="{EBC947E1-9C78-4F37-9FA8-7A316EA3F0B1}" type="slidenum">
              <a:rPr lang="en-US" smtClean="0"/>
              <a:pPr>
                <a:defRPr/>
              </a:pPr>
              <a:t>13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89721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7038626" y="6500300"/>
            <a:ext cx="2133600" cy="365125"/>
          </a:xfrm>
          <a:noFill/>
          <a:ln>
            <a:noFill/>
          </a:ln>
        </p:spPr>
        <p:txBody>
          <a:bodyPr vert="horz" lIns="91429" tIns="45715" rIns="91429" bIns="45715" rtlCol="0" anchor="ctr"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fld id="{ED0B9730-EB4C-4423-AB0E-53DB8B4D6327}" type="slidenum">
              <a:rPr lang="en-US" sz="20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pPr defTabSz="912813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4"/>
          <p:cNvSpPr txBox="1">
            <a:spLocks noChangeArrowheads="1"/>
          </p:cNvSpPr>
          <p:nvPr/>
        </p:nvSpPr>
        <p:spPr bwMode="auto">
          <a:xfrm>
            <a:off x="1187624" y="260649"/>
            <a:ext cx="5777257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th-TH"/>
            </a:defPPr>
            <a:lvl1pPr marL="182563" indent="-182563" algn="ctr" defTabSz="91429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r>
              <a:rPr lang="th-TH" dirty="0" smtClean="0"/>
              <a:t>หน่วยงานที่ดำเนินการและหน้าที่รับผิดชอบ</a:t>
            </a:r>
            <a:endParaRPr lang="en-US" dirty="0"/>
          </a:p>
        </p:txBody>
      </p:sp>
      <p:sp>
        <p:nvSpPr>
          <p:cNvPr id="5" name="TextBox 24"/>
          <p:cNvSpPr txBox="1">
            <a:spLocks noChangeArrowheads="1"/>
          </p:cNvSpPr>
          <p:nvPr/>
        </p:nvSpPr>
        <p:spPr bwMode="auto">
          <a:xfrm>
            <a:off x="384459" y="1137867"/>
            <a:ext cx="8574491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defTabSz="914296">
              <a:buFont typeface="+mj-lt"/>
              <a:buAutoNum type="arabicPeriod"/>
              <a:defRPr/>
            </a:pP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กองพัฒนาศักยภาพแรงงานและผู้ปร</a:t>
            </a:r>
            <a:r>
              <a:rPr lang="th-TH" sz="28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ะ</a:t>
            </a: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กอบกิจการ</a:t>
            </a:r>
            <a:r>
              <a:rPr lang="th-TH" sz="28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กำหนดแผนการดำเนินงาน ควบคุม ติดตามผล และจัดทำคู่มือปฏิบัติการ</a:t>
            </a:r>
          </a:p>
          <a:p>
            <a:pPr marL="514350" indent="-514350" defTabSz="914296">
              <a:spcBef>
                <a:spcPts val="1200"/>
              </a:spcBef>
              <a:buFont typeface="+mj-lt"/>
              <a:buAutoNum type="arabicPeriod"/>
              <a:defRPr/>
            </a:pP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สำนักพัฒนาผู้ฝึกและเทคโนโลยีการฝึก</a:t>
            </a:r>
            <a:r>
              <a:rPr lang="th-TH" sz="28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จัดทำคู่มือการให้คำปรึกษา</a:t>
            </a:r>
          </a:p>
          <a:p>
            <a:pPr marL="514350" indent="-514350" defTabSz="914296">
              <a:spcBef>
                <a:spcPts val="1200"/>
              </a:spcBef>
              <a:buFont typeface="+mj-lt"/>
              <a:buAutoNum type="arabicPeriod"/>
              <a:defRPr/>
            </a:pP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กองการเจ้าหน้าที่</a:t>
            </a:r>
            <a:r>
              <a:rPr lang="th-TH" sz="28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8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จัดฝึกอบรมความรู้แก่เจ้าหน้าที่สำหรับเข้าร่วมในโครงการฯ</a:t>
            </a:r>
          </a:p>
          <a:p>
            <a:pPr marL="514350" indent="-514350" defTabSz="914296">
              <a:spcBef>
                <a:spcPts val="1200"/>
              </a:spcBef>
              <a:buFont typeface="+mj-lt"/>
              <a:buAutoNum type="arabicPeriod"/>
              <a:defRPr/>
            </a:pP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สำนักงานเลขานุการกรม</a:t>
            </a:r>
            <a:r>
              <a:rPr lang="th-TH" sz="28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8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ประชาสัมพันธ์ผลการดำเนินงาน</a:t>
            </a:r>
          </a:p>
          <a:p>
            <a:pPr marL="514350" indent="-514350" defTabSz="914296">
              <a:spcBef>
                <a:spcPts val="1200"/>
              </a:spcBef>
              <a:buFont typeface="+mj-lt"/>
              <a:buAutoNum type="arabicPeriod"/>
              <a:defRPr/>
            </a:pP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สถาบันพัฒนาฝีมือแรงงานภาค  </a:t>
            </a:r>
            <a:r>
              <a:rPr lang="th-TH" sz="28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จัดจ้างที่ปรึกษา กำกับดูแล/ติดตาม</a:t>
            </a:r>
            <a:r>
              <a:rPr lang="th-TH" sz="28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ผลของ </a:t>
            </a:r>
            <a:r>
              <a:rPr lang="th-TH" sz="2800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สพภ</a:t>
            </a:r>
            <a:r>
              <a:rPr lang="th-TH" sz="28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./</a:t>
            </a:r>
            <a:r>
              <a:rPr lang="th-TH" sz="2800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ศพจ</a:t>
            </a:r>
            <a:r>
              <a:rPr lang="th-TH" sz="28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.ในเครือข่าย </a:t>
            </a:r>
            <a:r>
              <a:rPr lang="th-TH" sz="28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และรายงานผลการ</a:t>
            </a:r>
            <a:r>
              <a:rPr lang="th-TH" sz="28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ดำเนินงาน</a:t>
            </a:r>
            <a:endParaRPr lang="th-TH" sz="2800" b="1" dirty="0" smtClean="0">
              <a:solidFill>
                <a:prstClr val="black">
                  <a:lumMod val="95000"/>
                  <a:lumOff val="5000"/>
                </a:prstClr>
              </a:solidFill>
              <a:latin typeface="TH SarabunPSK" pitchFamily="34" charset="-34"/>
              <a:cs typeface="TH SarabunPSK" pitchFamily="34" charset="-34"/>
            </a:endParaRPr>
          </a:p>
          <a:p>
            <a:pPr marL="514350" indent="-514350" defTabSz="914296">
              <a:spcBef>
                <a:spcPts val="1200"/>
              </a:spcBef>
              <a:buFont typeface="+mj-lt"/>
              <a:buAutoNum type="arabicPeriod"/>
              <a:defRPr/>
            </a:pP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ศูนย์พัฒนาฝีมือแรงงาน  </a:t>
            </a:r>
            <a:r>
              <a:rPr lang="th-TH" sz="28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กำกับดูแล/ติดตาม</a:t>
            </a:r>
            <a:r>
              <a:rPr lang="th-TH" sz="28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ผล </a:t>
            </a:r>
            <a:r>
              <a:rPr lang="th-TH" sz="28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และรายงานผลการดำเนินงาน</a:t>
            </a:r>
            <a:endParaRPr lang="th-TH" sz="2800" b="1" dirty="0">
              <a:solidFill>
                <a:prstClr val="black">
                  <a:lumMod val="95000"/>
                  <a:lumOff val="5000"/>
                </a:prstClr>
              </a:solidFill>
              <a:latin typeface="TH SarabunPSK" pitchFamily="34" charset="-34"/>
              <a:cs typeface="TH SarabunPSK" pitchFamily="34" charset="-34"/>
            </a:endParaRPr>
          </a:p>
          <a:p>
            <a:pPr marL="514350" indent="-514350" defTabSz="914296">
              <a:spcBef>
                <a:spcPts val="1200"/>
              </a:spcBef>
              <a:buFont typeface="+mj-lt"/>
              <a:buAutoNum type="arabicPeriod"/>
              <a:defRPr/>
            </a:pPr>
            <a:r>
              <a:rPr lang="th-TH" sz="28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กองแผนงานและสารสนเทศ  </a:t>
            </a:r>
            <a:r>
              <a:rPr lang="th-TH" sz="2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ประเมินผลโครงการฯ</a:t>
            </a:r>
          </a:p>
        </p:txBody>
      </p:sp>
    </p:spTree>
    <p:extLst>
      <p:ext uri="{BB962C8B-B14F-4D97-AF65-F5344CB8AC3E}">
        <p14:creationId xmlns:p14="http://schemas.microsoft.com/office/powerpoint/2010/main" val="30760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3">
            <a:lum bright="48000" contrast="-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95636" y="620758"/>
            <a:ext cx="75968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คิดว่า </a:t>
            </a:r>
          </a:p>
          <a:p>
            <a:pPr algn="ctr"/>
            <a:endParaRPr lang="th-TH" sz="4000" b="1" dirty="0" smtClean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โครงการเพิ่มผลิตภาพแรงงานตามความต้องการของสถานประกอบกิจการ</a:t>
            </a:r>
          </a:p>
          <a:p>
            <a:pPr algn="ctr"/>
            <a:endParaRPr lang="th-TH" sz="4000" b="1" dirty="0" smtClean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u="sng" dirty="0" smtClean="0">
                <a:latin typeface="TH Fah kwang" pitchFamily="2" charset="-34"/>
                <a:cs typeface="TH Fah kwang" pitchFamily="2" charset="-34"/>
              </a:rPr>
              <a:t>“ดี มีประโยชน์ต่อกรมฯ ต่อประเทศ หรือสถานประกอบการ หรือไม่”</a:t>
            </a:r>
            <a:endParaRPr lang="en-US" sz="4000" b="1" u="sng" dirty="0"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640"/>
            <a:ext cx="1417912" cy="141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Hexagon 3"/>
          <p:cNvSpPr/>
          <p:nvPr/>
        </p:nvSpPr>
        <p:spPr>
          <a:xfrm>
            <a:off x="318770" y="327094"/>
            <a:ext cx="720080" cy="587188"/>
          </a:xfrm>
          <a:prstGeom prst="hexagon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Hexagon 7"/>
          <p:cNvSpPr/>
          <p:nvPr/>
        </p:nvSpPr>
        <p:spPr>
          <a:xfrm>
            <a:off x="323534" y="969604"/>
            <a:ext cx="720080" cy="587188"/>
          </a:xfrm>
          <a:prstGeom prst="hexagon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Hexagon 8"/>
          <p:cNvSpPr/>
          <p:nvPr/>
        </p:nvSpPr>
        <p:spPr>
          <a:xfrm>
            <a:off x="971606" y="620688"/>
            <a:ext cx="720080" cy="587188"/>
          </a:xfrm>
          <a:prstGeom prst="hexagon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Hexagon 9"/>
          <p:cNvSpPr/>
          <p:nvPr/>
        </p:nvSpPr>
        <p:spPr>
          <a:xfrm>
            <a:off x="971606" y="1257636"/>
            <a:ext cx="720080" cy="587188"/>
          </a:xfrm>
          <a:prstGeom prst="hexagon">
            <a:avLst/>
          </a:prstGeom>
          <a:blipFill>
            <a:blip r:embed="rId8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Hexagon 10"/>
          <p:cNvSpPr/>
          <p:nvPr/>
        </p:nvSpPr>
        <p:spPr>
          <a:xfrm>
            <a:off x="323534" y="1617676"/>
            <a:ext cx="720080" cy="587188"/>
          </a:xfrm>
          <a:prstGeom prst="hexagon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Hexagon 11"/>
          <p:cNvSpPr/>
          <p:nvPr/>
        </p:nvSpPr>
        <p:spPr>
          <a:xfrm>
            <a:off x="323534" y="2276872"/>
            <a:ext cx="720080" cy="587188"/>
          </a:xfrm>
          <a:prstGeom prst="hexagon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Hexagon 12"/>
          <p:cNvSpPr/>
          <p:nvPr/>
        </p:nvSpPr>
        <p:spPr>
          <a:xfrm>
            <a:off x="1619678" y="908720"/>
            <a:ext cx="720080" cy="587188"/>
          </a:xfrm>
          <a:prstGeom prst="hexagon">
            <a:avLst/>
          </a:prstGeom>
          <a:blipFill>
            <a:blip r:embed="rId11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7950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899592" y="476742"/>
            <a:ext cx="70207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รู้ได้อย่าไรว่า </a:t>
            </a:r>
          </a:p>
          <a:p>
            <a:pPr algn="ctr"/>
            <a:endParaRPr lang="th-TH" sz="4000" b="1" dirty="0" smtClean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โครงการเพิ่มผลิตภาพแรงงานตามความต้องการของสถานประกอบกิจการ</a:t>
            </a:r>
          </a:p>
          <a:p>
            <a:pPr algn="ctr"/>
            <a:r>
              <a:rPr lang="th-TH" sz="4400" b="1" u="sng" dirty="0" smtClean="0">
                <a:solidFill>
                  <a:schemeClr val="accent6"/>
                </a:solidFill>
                <a:latin typeface="TH Fah kwang" pitchFamily="2" charset="-34"/>
                <a:cs typeface="TH Fah kwang" pitchFamily="2" charset="-34"/>
              </a:rPr>
              <a:t>ดี มีประโยชน์ต่อกรมฯ ต่อประเทศ หรือสถานประกอบการ </a:t>
            </a:r>
          </a:p>
          <a:p>
            <a:pPr algn="ctr"/>
            <a:endParaRPr lang="th-TH" sz="4400" b="1" u="sng" dirty="0">
              <a:solidFill>
                <a:schemeClr val="accent6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400" b="1" u="sng" dirty="0" smtClean="0">
                <a:solidFill>
                  <a:schemeClr val="accent6"/>
                </a:solidFill>
                <a:latin typeface="TH Fah kwang" pitchFamily="2" charset="-34"/>
                <a:cs typeface="TH Fah kwang" pitchFamily="2" charset="-34"/>
              </a:rPr>
              <a:t>หรือ ไม่ดี ไม่มีประโยชน์</a:t>
            </a:r>
          </a:p>
        </p:txBody>
      </p:sp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640"/>
            <a:ext cx="1417912" cy="141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238" y="2057583"/>
            <a:ext cx="1487301" cy="13714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374" y="3346719"/>
            <a:ext cx="1533128" cy="15944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91" y="4941168"/>
            <a:ext cx="1874526" cy="164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365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spect="1" noChangeArrowheads="1"/>
          </p:cNvSpPr>
          <p:nvPr/>
        </p:nvSpPr>
        <p:spPr bwMode="auto">
          <a:xfrm>
            <a:off x="0" y="70"/>
            <a:ext cx="9144000" cy="5953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marL="534988" indent="-534988" fontAlgn="base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808535351"/>
              </p:ext>
            </p:extLst>
          </p:nvPr>
        </p:nvGraphicFramePr>
        <p:xfrm>
          <a:off x="345152" y="4038600"/>
          <a:ext cx="3160083" cy="2533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2" descr="C:\Documents and Settings\nutsuchon\Desktop\working parent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93917" y="5696020"/>
            <a:ext cx="1300162" cy="785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3" descr="C:\Documents and Settings\nutsuchon\Desktop\parents with grandmother and grandchild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988" y="5643633"/>
            <a:ext cx="1377950" cy="847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Documents and Settings\nutsuchon\Desktop\84438164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70830" y="5710237"/>
            <a:ext cx="1081088" cy="69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Documents and Settings\nutsuchon\Desktop\102871357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688262" y="5664493"/>
            <a:ext cx="1066800" cy="68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Documents and Settings\nutsuchon\Desktop\82793408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927475" y="5753963"/>
            <a:ext cx="1066800" cy="669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C:\Documents and Settings\nutsuchon\Desktop\75043287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425406" y="5725388"/>
            <a:ext cx="1085850" cy="682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27"/>
          <p:cNvSpPr txBox="1"/>
          <p:nvPr/>
        </p:nvSpPr>
        <p:spPr>
          <a:xfrm>
            <a:off x="755578" y="1412846"/>
            <a:ext cx="74888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เอาอะไรมายืนยัน มีหลักฐานอะไร</a:t>
            </a:r>
          </a:p>
          <a:p>
            <a:pPr algn="ctr"/>
            <a:endParaRPr lang="th-TH" sz="4000" b="1" dirty="0" smtClean="0"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อธิบายให้น่าเชื่อถือหน่อย อย่ามั่ว หรือมโน</a:t>
            </a:r>
          </a:p>
          <a:p>
            <a:pPr algn="ctr"/>
            <a:endParaRPr lang="th-TH" sz="4000" b="1" dirty="0"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พูดแบบน้ำ ใคร ๆ ก็พูดได้</a:t>
            </a:r>
          </a:p>
        </p:txBody>
      </p:sp>
    </p:spTree>
    <p:extLst>
      <p:ext uri="{BB962C8B-B14F-4D97-AF65-F5344CB8AC3E}">
        <p14:creationId xmlns:p14="http://schemas.microsoft.com/office/powerpoint/2010/main" val="31654476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IMG_0208"/>
          <p:cNvPicPr>
            <a:picLocks noChangeAspect="1" noChangeArrowheads="1"/>
          </p:cNvPicPr>
          <p:nvPr/>
        </p:nvPicPr>
        <p:blipFill>
          <a:blip r:embed="rId2">
            <a:lum brigh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4" y="1083578"/>
            <a:ext cx="79208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ที่ว่าดี มีประโยชน์</a:t>
            </a:r>
          </a:p>
          <a:p>
            <a:pPr algn="ctr"/>
            <a:endParaRPr lang="th-TH" sz="4000" b="1" dirty="0"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หรือ ไม่ดี ไม่มีประโยชน์</a:t>
            </a:r>
          </a:p>
          <a:p>
            <a:pPr algn="ctr"/>
            <a:endParaRPr lang="th-TH" sz="4000" b="1" dirty="0"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“</a:t>
            </a:r>
            <a:r>
              <a:rPr lang="th-TH" sz="4800" b="1" u="sng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ถ้าดีหรือไม่ดีแล้ว ทำได้จริงตามที่เขียนไว้หรือเปล่า”</a:t>
            </a:r>
          </a:p>
        </p:txBody>
      </p:sp>
    </p:spTree>
    <p:extLst>
      <p:ext uri="{BB962C8B-B14F-4D97-AF65-F5344CB8AC3E}">
        <p14:creationId xmlns:p14="http://schemas.microsoft.com/office/powerpoint/2010/main" val="313373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52351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ถ้าจะให้ดีกว่าที่ทำอยู่ จะต้องทำอะไรบ้าง และทำอย่างไร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536" y="2286000"/>
            <a:ext cx="1467966" cy="1143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19672" y="3163091"/>
            <a:ext cx="1135732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86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Text Box 3"/>
          <p:cNvSpPr txBox="1">
            <a:spLocks noChangeArrowheads="1"/>
          </p:cNvSpPr>
          <p:nvPr/>
        </p:nvSpPr>
        <p:spPr bwMode="auto">
          <a:xfrm>
            <a:off x="431835" y="1858971"/>
            <a:ext cx="8101013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ngsana New" pitchFamily="18" charset="-34"/>
              </a:defRPr>
            </a:lvl9pPr>
          </a:lstStyle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4000" smtClean="0">
                <a:solidFill>
                  <a:srgbClr val="000000"/>
                </a:solidFill>
                <a:latin typeface="TH Charm of AU" pitchFamily="34" charset="-34"/>
                <a:cs typeface="TH Charm of AU" pitchFamily="34" charset="-34"/>
              </a:rPr>
              <a:t>     	การประเมินผลโครงการ เป็นกระบวนการเก็บรวบรวมข้อมูลและวิเคราะห์ข้อมูลเกี่ยวกับแผนและโครงการ แล้วเปรียบเทียบกับวัตถุประสงค์ของแผนและโครงการที่วางไว้ ซึ่งจะเป็น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4000" smtClean="0">
                <a:solidFill>
                  <a:srgbClr val="000000"/>
                </a:solidFill>
                <a:latin typeface="TH Charm of AU" pitchFamily="34" charset="-34"/>
                <a:cs typeface="TH Charm of AU" pitchFamily="34" charset="-34"/>
              </a:rPr>
              <a:t>ข้อมูลพื้นฐานสำคัญในการปรับปรุงแก้ไข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4000" smtClean="0">
                <a:solidFill>
                  <a:srgbClr val="000000"/>
                </a:solidFill>
                <a:latin typeface="TH Charm of AU" pitchFamily="34" charset="-34"/>
                <a:cs typeface="TH Charm of AU" pitchFamily="34" charset="-34"/>
              </a:rPr>
              <a:t>แผนและโครงการ เพื่อการตัดสินใจ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4000" smtClean="0">
                <a:solidFill>
                  <a:srgbClr val="000000"/>
                </a:solidFill>
                <a:latin typeface="TH Charm of AU" pitchFamily="34" charset="-34"/>
                <a:cs typeface="TH Charm of AU" pitchFamily="34" charset="-34"/>
              </a:rPr>
              <a:t>เกี่ยวกับการดำเนินการต่อไป</a:t>
            </a:r>
          </a:p>
        </p:txBody>
      </p:sp>
      <p:sp>
        <p:nvSpPr>
          <p:cNvPr id="53253" name="WordArt 5"/>
          <p:cNvSpPr>
            <a:spLocks noChangeArrowheads="1" noChangeShapeType="1" noTextEdit="1"/>
          </p:cNvSpPr>
          <p:nvPr/>
        </p:nvSpPr>
        <p:spPr bwMode="auto">
          <a:xfrm>
            <a:off x="4211638" y="333445"/>
            <a:ext cx="4398962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/>
                <a:cs typeface="TH SarabunPSK"/>
              </a:rPr>
              <a:t>การประเมินผลโครงการ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/>
                <a:cs typeface="TH SarabunPSK"/>
              </a:rPr>
              <a:t>Project Evaluation</a:t>
            </a:r>
          </a:p>
        </p:txBody>
      </p:sp>
    </p:spTree>
    <p:extLst>
      <p:ext uri="{BB962C8B-B14F-4D97-AF65-F5344CB8AC3E}">
        <p14:creationId xmlns:p14="http://schemas.microsoft.com/office/powerpoint/2010/main" val="15761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/>
          <p:cNvSpPr txBox="1">
            <a:spLocks noChangeArrowheads="1"/>
          </p:cNvSpPr>
          <p:nvPr/>
        </p:nvSpPr>
        <p:spPr bwMode="auto">
          <a:xfrm>
            <a:off x="112706" y="4918167"/>
            <a:ext cx="8918588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ผลักดันให้มีการแก้ไข</a:t>
            </a:r>
            <a:r>
              <a:rPr lang="th-TH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ปัญหา อุปสรรคได้อย่างตรง</a:t>
            </a:r>
            <a:r>
              <a:rPr lang="th-TH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จุด</a:t>
            </a:r>
          </a:p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การ</a:t>
            </a:r>
            <a:r>
              <a:rPr lang="th-TH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จัดทำโครงการในอนาคต</a:t>
            </a:r>
            <a:r>
              <a:rPr lang="th-TH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มีการ</a:t>
            </a:r>
            <a:r>
              <a:rPr lang="th-TH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ปฏิบัติได้อย่า</a:t>
            </a:r>
            <a:r>
              <a:rPr lang="th-TH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งมีประสิทธิผล</a:t>
            </a:r>
            <a:r>
              <a:rPr lang="th-TH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และ</a:t>
            </a:r>
            <a:r>
              <a:rPr lang="th-TH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Fah kwang" pitchFamily="2" charset="-34"/>
                <a:cs typeface="TH Fah kwang" pitchFamily="2" charset="-34"/>
              </a:rPr>
              <a:t>ประสิทธิภาพ</a:t>
            </a:r>
            <a:endParaRPr lang="th-TH" sz="2400" b="1" dirty="0">
              <a:solidFill>
                <a:schemeClr val="tx1">
                  <a:lumMod val="95000"/>
                  <a:lumOff val="5000"/>
                </a:schemeClr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" name="Round Same Side Corner Rectangle 3"/>
          <p:cNvSpPr/>
          <p:nvPr/>
        </p:nvSpPr>
        <p:spPr>
          <a:xfrm>
            <a:off x="112706" y="116632"/>
            <a:ext cx="8918588" cy="4680520"/>
          </a:xfrm>
          <a:prstGeom prst="round2SameRect">
            <a:avLst>
              <a:gd name="adj1" fmla="val 9859"/>
              <a:gd name="adj2" fmla="val 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lvl="0"/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   1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ความเหมาะสมและความเป็นไปได้ของโครงการ</a:t>
            </a:r>
          </a:p>
          <a:p>
            <a:pPr lvl="0"/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   2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ผลสำเร็จหรือล้มเหลวหรือข้อบกพร่องของโครงการ</a:t>
            </a:r>
          </a:p>
          <a:p>
            <a:pPr lvl="0"/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   3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ปัญหา อุปสรรคและผลกระทบจากการทำโครงการฯ</a:t>
            </a:r>
          </a:p>
          <a:p>
            <a:pPr lvl="0"/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   4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จุดแข็ง จุดอ่อน ปัจจัยที่นำไปสู่ความสำเร็จ</a:t>
            </a:r>
          </a:p>
          <a:p>
            <a:pPr lvl="0"/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   5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ได้มุมมองและข้อคิดใหม่ที่คิดไม่ถึงหรือวิธีที่ดีที่ผู้อื่นทำ</a:t>
            </a:r>
          </a:p>
          <a:p>
            <a:pPr lvl="0"/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   6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ความต้องการ แนวความคิดของผู้มีส่วนเกี่ยวข้อง</a:t>
            </a:r>
          </a:p>
          <a:p>
            <a:pPr lvl="0"/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   7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หลักฐาน ข้อมูลยืนยันผลของโครงการที่เป็นรูปธรรม </a:t>
            </a:r>
          </a:p>
          <a:p>
            <a:pPr lvl="0"/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   8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แนวทางปรับปรุงที่เหมาะสมและถูกต้องในทางปฏิบัติ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73"/>
            <a:ext cx="1659494" cy="169480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83" y="1650656"/>
            <a:ext cx="1502951" cy="16343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entagon 5"/>
          <p:cNvSpPr/>
          <p:nvPr/>
        </p:nvSpPr>
        <p:spPr>
          <a:xfrm>
            <a:off x="467544" y="5812882"/>
            <a:ext cx="2952328" cy="954107"/>
          </a:xfrm>
          <a:prstGeom prst="homePlate">
            <a:avLst>
              <a:gd name="adj" fmla="val 2985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2800" b="1" dirty="0" smtClean="0">
                <a:latin typeface="TH Fah kwang" pitchFamily="2" charset="-34"/>
                <a:cs typeface="TH Fah kwang" pitchFamily="2" charset="-34"/>
              </a:rPr>
              <a:t>ตอบผู้บริหาร </a:t>
            </a:r>
          </a:p>
          <a:p>
            <a:pPr algn="r"/>
            <a:r>
              <a:rPr lang="th-TH" sz="2800" b="1" dirty="0" smtClean="0">
                <a:latin typeface="TH Fah kwang" pitchFamily="2" charset="-34"/>
                <a:cs typeface="TH Fah kwang" pitchFamily="2" charset="-34"/>
              </a:rPr>
              <a:t>ผู้อยากรู้  </a:t>
            </a:r>
            <a:endParaRPr lang="en-US" sz="2800" b="1" dirty="0"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78" y="5877342"/>
            <a:ext cx="917078" cy="7843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hevron 6"/>
          <p:cNvSpPr/>
          <p:nvPr/>
        </p:nvSpPr>
        <p:spPr>
          <a:xfrm>
            <a:off x="3275858" y="5795552"/>
            <a:ext cx="2232248" cy="971368"/>
          </a:xfrm>
          <a:prstGeom prst="chevron">
            <a:avLst>
              <a:gd name="adj" fmla="val 3131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ของบประมาณ</a:t>
            </a:r>
            <a:endParaRPr lang="en-US" sz="3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837" y="5838767"/>
            <a:ext cx="740935" cy="44456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Chevron 12"/>
          <p:cNvSpPr/>
          <p:nvPr/>
        </p:nvSpPr>
        <p:spPr>
          <a:xfrm>
            <a:off x="5364088" y="5805264"/>
            <a:ext cx="2232248" cy="971368"/>
          </a:xfrm>
          <a:prstGeom prst="chevron">
            <a:avLst>
              <a:gd name="adj" fmla="val 3131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พัฒนาประเทศ</a:t>
            </a:r>
            <a:endParaRPr lang="en-US" sz="3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29" y="5877342"/>
            <a:ext cx="1356655" cy="9014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179547" y="260648"/>
            <a:ext cx="1588987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ความสำคัญ</a:t>
            </a:r>
          </a:p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ของ</a:t>
            </a:r>
          </a:p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การประเมินโครงการ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3836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59632" y="548680"/>
            <a:ext cx="6768752" cy="17366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dirty="0" smtClean="0">
                <a:latin typeface="TH Fah kwang" pitchFamily="2" charset="-34"/>
                <a:cs typeface="TH Fah kwang" pitchFamily="2" charset="-34"/>
              </a:rPr>
              <a:t>หลักเกณฑ์และวิธีที่ใช้ในการประเมินผล</a:t>
            </a:r>
          </a:p>
          <a:p>
            <a:pPr algn="ctr"/>
            <a:r>
              <a:rPr lang="th-TH" sz="3200" dirty="0" smtClean="0">
                <a:latin typeface="TH Fah kwang" pitchFamily="2" charset="-34"/>
                <a:cs typeface="TH Fah kwang" pitchFamily="2" charset="-34"/>
              </a:rPr>
              <a:t>โครงการเพิ่มผลิตภาพแรงงานตามความต้องการของสถานประกอบกิจการ พ.ศ.</a:t>
            </a:r>
            <a:r>
              <a:rPr lang="en-US" sz="3200" dirty="0" smtClean="0">
                <a:latin typeface="TH Fah kwang" pitchFamily="2" charset="-34"/>
                <a:cs typeface="TH Fah kwang" pitchFamily="2" charset="-34"/>
              </a:rPr>
              <a:t>2558</a:t>
            </a:r>
            <a:endParaRPr lang="en-US" sz="3200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WordArt 14"/>
          <p:cNvSpPr>
            <a:spLocks noChangeArrowheads="1" noChangeShapeType="1" noTextEdit="1"/>
          </p:cNvSpPr>
          <p:nvPr/>
        </p:nvSpPr>
        <p:spPr bwMode="auto">
          <a:xfrm>
            <a:off x="2264519" y="2782416"/>
            <a:ext cx="4630737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48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การประเมินผล</a:t>
            </a:r>
            <a:endParaRPr lang="en-US" sz="48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H Fah kwang"/>
              <a:cs typeface="TH Fah kwang"/>
            </a:endParaRPr>
          </a:p>
        </p:txBody>
      </p:sp>
      <p:sp>
        <p:nvSpPr>
          <p:cNvPr id="4" name="WordArt 14"/>
          <p:cNvSpPr>
            <a:spLocks noChangeArrowheads="1" noChangeShapeType="1" noTextEdit="1"/>
          </p:cNvSpPr>
          <p:nvPr/>
        </p:nvSpPr>
        <p:spPr bwMode="auto">
          <a:xfrm>
            <a:off x="1259638" y="3860328"/>
            <a:ext cx="6985000" cy="15128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2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โครงการเพิ่มผลิตภาพแรงงาน</a:t>
            </a:r>
          </a:p>
          <a:p>
            <a:pPr algn="ctr"/>
            <a:r>
              <a:rPr lang="th-TH" sz="32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ตามความต้องการของสถานประกอบกิจการ</a:t>
            </a:r>
            <a:endParaRPr lang="en-US" sz="32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H Fah kwang"/>
              <a:cs typeface="TH Fah kwang"/>
            </a:endParaRPr>
          </a:p>
        </p:txBody>
      </p:sp>
    </p:spTree>
    <p:extLst>
      <p:ext uri="{BB962C8B-B14F-4D97-AF65-F5344CB8AC3E}">
        <p14:creationId xmlns:p14="http://schemas.microsoft.com/office/powerpoint/2010/main" val="336886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27619" y="5005554"/>
            <a:ext cx="1663875" cy="1663875"/>
            <a:chOff x="3320962" y="20187"/>
            <a:chExt cx="1663875" cy="1663875"/>
          </a:xfrm>
          <a:scene3d>
            <a:camera prst="orthographicFront"/>
            <a:lightRig rig="flat" dir="t"/>
          </a:scene3d>
        </p:grpSpPr>
        <p:sp>
          <p:nvSpPr>
            <p:cNvPr id="5" name="Oval 4"/>
            <p:cNvSpPr/>
            <p:nvPr/>
          </p:nvSpPr>
          <p:spPr>
            <a:xfrm>
              <a:off x="3320962" y="20187"/>
              <a:ext cx="1663875" cy="1663875"/>
            </a:xfrm>
            <a:prstGeom prst="ellipse">
              <a:avLst/>
            </a:prstGeom>
            <a:gradFill rotWithShape="1">
              <a:gsLst>
                <a:gs pos="0">
                  <a:srgbClr val="4BACC6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4BACC6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4BACC6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6" name="Oval 4"/>
            <p:cNvSpPr/>
            <p:nvPr/>
          </p:nvSpPr>
          <p:spPr>
            <a:xfrm>
              <a:off x="3564631" y="263856"/>
              <a:ext cx="1176537" cy="117653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โครงการ</a:t>
              </a:r>
            </a:p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 smtClean="0">
                  <a:solidFill>
                    <a:sysClr val="window" lastClr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project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059832" y="4974188"/>
            <a:ext cx="3024336" cy="1663875"/>
            <a:chOff x="1371595" y="3200399"/>
            <a:chExt cx="1663875" cy="1663875"/>
          </a:xfrm>
          <a:scene3d>
            <a:camera prst="orthographicFront"/>
            <a:lightRig rig="flat" dir="t"/>
          </a:scene3d>
        </p:grpSpPr>
        <p:sp>
          <p:nvSpPr>
            <p:cNvPr id="8" name="Oval 7"/>
            <p:cNvSpPr/>
            <p:nvPr/>
          </p:nvSpPr>
          <p:spPr>
            <a:xfrm>
              <a:off x="1371595" y="3200399"/>
              <a:ext cx="1663875" cy="1663875"/>
            </a:xfrm>
            <a:prstGeom prst="ellipse">
              <a:avLst/>
            </a:prstGeom>
            <a:gradFill rotWithShape="1">
              <a:gsLst>
                <a:gs pos="0">
                  <a:srgbClr val="4BACC6">
                    <a:hueOff val="-4966938"/>
                    <a:satOff val="19906"/>
                    <a:lumOff val="4314"/>
                    <a:alphaOff val="0"/>
                    <a:shade val="51000"/>
                    <a:satMod val="130000"/>
                  </a:srgbClr>
                </a:gs>
                <a:gs pos="80000">
                  <a:srgbClr val="4BACC6">
                    <a:hueOff val="-4966938"/>
                    <a:satOff val="19906"/>
                    <a:lumOff val="4314"/>
                    <a:alphaOff val="0"/>
                    <a:shade val="93000"/>
                    <a:satMod val="130000"/>
                  </a:srgbClr>
                </a:gs>
                <a:gs pos="100000">
                  <a:srgbClr val="4BACC6">
                    <a:hueOff val="-4966938"/>
                    <a:satOff val="19906"/>
                    <a:lumOff val="4314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9" name="Oval 4"/>
            <p:cNvSpPr/>
            <p:nvPr/>
          </p:nvSpPr>
          <p:spPr>
            <a:xfrm>
              <a:off x="1615264" y="3444068"/>
              <a:ext cx="1176537" cy="117653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2000" b="1" dirty="0" smtClean="0">
                  <a:solidFill>
                    <a:sysClr val="window" lastClr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การปฏิบัติ</a:t>
              </a:r>
            </a:p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 smtClean="0">
                  <a:solidFill>
                    <a:sysClr val="window" lastClr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Implementation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724584" y="5005555"/>
            <a:ext cx="1663875" cy="1663875"/>
            <a:chOff x="5181595" y="3200403"/>
            <a:chExt cx="1663875" cy="1663875"/>
          </a:xfrm>
          <a:scene3d>
            <a:camera prst="orthographicFront"/>
            <a:lightRig rig="flat" dir="t"/>
          </a:scene3d>
        </p:grpSpPr>
        <p:sp>
          <p:nvSpPr>
            <p:cNvPr id="11" name="Oval 10"/>
            <p:cNvSpPr/>
            <p:nvPr/>
          </p:nvSpPr>
          <p:spPr>
            <a:xfrm>
              <a:off x="5181595" y="3200403"/>
              <a:ext cx="1663875" cy="1663875"/>
            </a:xfrm>
            <a:prstGeom prst="ellipse">
              <a:avLst/>
            </a:prstGeom>
            <a:gradFill rotWithShape="1">
              <a:gsLst>
                <a:gs pos="0">
                  <a:srgbClr val="4BACC6">
                    <a:hueOff val="-9933876"/>
                    <a:satOff val="39811"/>
                    <a:lumOff val="8628"/>
                    <a:alphaOff val="0"/>
                    <a:shade val="51000"/>
                    <a:satMod val="130000"/>
                  </a:srgbClr>
                </a:gs>
                <a:gs pos="80000">
                  <a:srgbClr val="4BACC6">
                    <a:hueOff val="-9933876"/>
                    <a:satOff val="39811"/>
                    <a:lumOff val="8628"/>
                    <a:alphaOff val="0"/>
                    <a:shade val="93000"/>
                    <a:satMod val="130000"/>
                  </a:srgbClr>
                </a:gs>
                <a:gs pos="100000">
                  <a:srgbClr val="4BACC6">
                    <a:hueOff val="-9933876"/>
                    <a:satOff val="39811"/>
                    <a:lumOff val="8628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12" name="Oval 4"/>
            <p:cNvSpPr/>
            <p:nvPr/>
          </p:nvSpPr>
          <p:spPr>
            <a:xfrm>
              <a:off x="5425264" y="3444072"/>
              <a:ext cx="1176537" cy="117653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2000" b="1" noProof="0" dirty="0" smtClean="0">
                  <a:solidFill>
                    <a:sysClr val="window" lastClr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ผลงานที่เกิด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 smtClean="0">
                  <a:solidFill>
                    <a:sysClr val="window" lastClr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Result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05526" y="2333849"/>
            <a:ext cx="2808312" cy="2031325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       ปัญหา และมีความจำเป็นต้องทำ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สภาพปัญหา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ปัจจัยที่ทำให้เกิดปัญหา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ผลกระทบของปัญหา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นำไปสู่ วัตถุประสงค์ของโครงการ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แผนการทำงานที่ให้โครงการสำเร็จ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ผลที่ต้องการจากการทำโครงการ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24831"/>
              </p:ext>
            </p:extLst>
          </p:nvPr>
        </p:nvGraphicFramePr>
        <p:xfrm>
          <a:off x="3257854" y="2333848"/>
          <a:ext cx="3415732" cy="2031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7866"/>
                <a:gridCol w="1707866"/>
              </a:tblGrid>
              <a:tr h="2031325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ปัจจัยการโครงการ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20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เงินทุนที่ใช้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20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ผู้เกี่ยวข้อง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20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เวลาที่ต้องใช้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20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ปัจจัยสนับสนุน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US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</a:t>
                      </a:r>
                      <a:r>
                        <a:rPr lang="th-TH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กระบวนการ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0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การศึกษาสภาพ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0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กำหนดแนวทาง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0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ลงมือปฏิบัติ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0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ติดตาม</a:t>
                      </a:r>
                      <a:r>
                        <a:rPr lang="th-TH" sz="2000" b="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ควบคุม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000" b="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สรุปและรายงาน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822252" y="2333778"/>
            <a:ext cx="2052228" cy="203132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txBody>
          <a:bodyPr wrap="square" rtlCol="0">
            <a:noAutofit/>
          </a:bodyPr>
          <a:lstStyle/>
          <a:p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ผลสัมฤทธิ์ ที่เกิดขึ้น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ผลผลิต </a:t>
            </a:r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Output</a:t>
            </a:r>
            <a:endParaRPr lang="th-TH" dirty="0" smtClean="0">
              <a:latin typeface="TH SarabunPSK" pitchFamily="34" charset="-34"/>
              <a:cs typeface="TH SarabunPSK" pitchFamily="34" charset="-34"/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ผลลัพธ์ (</a:t>
            </a:r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Outcome)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ผลสัมฤทธิ์ตามวัตถุประสงค์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773581" y="4427072"/>
            <a:ext cx="2250250" cy="494645"/>
            <a:chOff x="629562" y="466562"/>
            <a:chExt cx="2250250" cy="494645"/>
          </a:xfrm>
        </p:grpSpPr>
        <p:sp>
          <p:nvSpPr>
            <p:cNvPr id="16" name="Up Arrow 15"/>
            <p:cNvSpPr/>
            <p:nvPr/>
          </p:nvSpPr>
          <p:spPr>
            <a:xfrm>
              <a:off x="629562" y="476672"/>
              <a:ext cx="612068" cy="484535"/>
            </a:xfrm>
            <a:prstGeom prst="upArrow">
              <a:avLst/>
            </a:prstGeom>
            <a:solidFill>
              <a:srgbClr val="ABDC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Up Arrow 17"/>
            <p:cNvSpPr/>
            <p:nvPr/>
          </p:nvSpPr>
          <p:spPr>
            <a:xfrm>
              <a:off x="1439652" y="466562"/>
              <a:ext cx="612068" cy="484535"/>
            </a:xfrm>
            <a:prstGeom prst="upArrow">
              <a:avLst/>
            </a:prstGeom>
            <a:solidFill>
              <a:srgbClr val="ABDC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Up Arrow 18"/>
            <p:cNvSpPr/>
            <p:nvPr/>
          </p:nvSpPr>
          <p:spPr>
            <a:xfrm>
              <a:off x="2267744" y="476672"/>
              <a:ext cx="612068" cy="484535"/>
            </a:xfrm>
            <a:prstGeom prst="upArrow">
              <a:avLst/>
            </a:prstGeom>
            <a:solidFill>
              <a:srgbClr val="ABDC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5033" y="4446593"/>
            <a:ext cx="2250250" cy="494645"/>
            <a:chOff x="629562" y="466562"/>
            <a:chExt cx="2250250" cy="494645"/>
          </a:xfrm>
          <a:solidFill>
            <a:schemeClr val="accent6">
              <a:lumMod val="75000"/>
            </a:schemeClr>
          </a:solidFill>
        </p:grpSpPr>
        <p:sp>
          <p:nvSpPr>
            <p:cNvPr id="22" name="Up Arrow 21"/>
            <p:cNvSpPr/>
            <p:nvPr/>
          </p:nvSpPr>
          <p:spPr>
            <a:xfrm>
              <a:off x="629562" y="476672"/>
              <a:ext cx="612068" cy="484535"/>
            </a:xfrm>
            <a:prstGeom prst="up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Up Arrow 22"/>
            <p:cNvSpPr/>
            <p:nvPr/>
          </p:nvSpPr>
          <p:spPr>
            <a:xfrm>
              <a:off x="1439652" y="466562"/>
              <a:ext cx="612068" cy="484535"/>
            </a:xfrm>
            <a:prstGeom prst="up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Up Arrow 23"/>
            <p:cNvSpPr/>
            <p:nvPr/>
          </p:nvSpPr>
          <p:spPr>
            <a:xfrm>
              <a:off x="2267744" y="476672"/>
              <a:ext cx="612068" cy="484535"/>
            </a:xfrm>
            <a:prstGeom prst="up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426206" y="4437182"/>
            <a:ext cx="2250250" cy="494645"/>
            <a:chOff x="629562" y="466562"/>
            <a:chExt cx="2250250" cy="494645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6" name="Up Arrow 25"/>
            <p:cNvSpPr/>
            <p:nvPr/>
          </p:nvSpPr>
          <p:spPr>
            <a:xfrm>
              <a:off x="629562" y="476672"/>
              <a:ext cx="612068" cy="484535"/>
            </a:xfrm>
            <a:prstGeom prst="up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Up Arrow 26"/>
            <p:cNvSpPr/>
            <p:nvPr/>
          </p:nvSpPr>
          <p:spPr>
            <a:xfrm>
              <a:off x="1439652" y="466562"/>
              <a:ext cx="612068" cy="484535"/>
            </a:xfrm>
            <a:prstGeom prst="up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Up Arrow 27"/>
            <p:cNvSpPr/>
            <p:nvPr/>
          </p:nvSpPr>
          <p:spPr>
            <a:xfrm>
              <a:off x="2267744" y="476672"/>
              <a:ext cx="612068" cy="484535"/>
            </a:xfrm>
            <a:prstGeom prst="up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305530" y="1251702"/>
            <a:ext cx="8568952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กระบวนการประเมินผลโครงการ</a:t>
            </a:r>
            <a:endParaRPr lang="en-US" sz="4000" b="1" dirty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3" name="Isosceles Triangle 32"/>
          <p:cNvSpPr/>
          <p:nvPr/>
        </p:nvSpPr>
        <p:spPr>
          <a:xfrm>
            <a:off x="1385646" y="819654"/>
            <a:ext cx="1332148" cy="36004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Isosceles Triangle 34"/>
          <p:cNvSpPr/>
          <p:nvPr/>
        </p:nvSpPr>
        <p:spPr>
          <a:xfrm>
            <a:off x="4164306" y="819654"/>
            <a:ext cx="1332148" cy="36004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35"/>
          <p:cNvSpPr/>
          <p:nvPr/>
        </p:nvSpPr>
        <p:spPr>
          <a:xfrm>
            <a:off x="7236296" y="819654"/>
            <a:ext cx="1332148" cy="36004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/>
          <p:cNvGrpSpPr/>
          <p:nvPr/>
        </p:nvGrpSpPr>
        <p:grpSpPr>
          <a:xfrm>
            <a:off x="76848" y="1901823"/>
            <a:ext cx="822744" cy="807167"/>
            <a:chOff x="3670101" y="3044"/>
            <a:chExt cx="1803796" cy="1803796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sp>
          <p:nvSpPr>
            <p:cNvPr id="38" name="Oval 37"/>
            <p:cNvSpPr/>
            <p:nvPr/>
          </p:nvSpPr>
          <p:spPr>
            <a:xfrm>
              <a:off x="3670101" y="3044"/>
              <a:ext cx="1803796" cy="1803796"/>
            </a:xfrm>
            <a:prstGeom prst="ellipse">
              <a:avLst/>
            </a:prstGeom>
            <a:sp3d extrusionH="50600" prstMaterial="metal">
              <a:bevelT w="101600" h="80600" prst="relaxedInset"/>
              <a:bevelB w="80600" h="806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9" name="Oval 8"/>
            <p:cNvSpPr/>
            <p:nvPr/>
          </p:nvSpPr>
          <p:spPr>
            <a:xfrm>
              <a:off x="3934261" y="267204"/>
              <a:ext cx="1275476" cy="127547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000" b="1" kern="1200" dirty="0" smtClean="0">
                  <a:latin typeface="TH Fah kwang" pitchFamily="2" charset="-34"/>
                  <a:cs typeface="TH Fah kwang" pitchFamily="2" charset="-34"/>
                </a:rPr>
                <a:t>C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843809" y="1901823"/>
            <a:ext cx="834614" cy="732073"/>
            <a:chOff x="1146044" y="2527101"/>
            <a:chExt cx="1803796" cy="1803796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sp>
          <p:nvSpPr>
            <p:cNvPr id="41" name="Oval 40"/>
            <p:cNvSpPr/>
            <p:nvPr/>
          </p:nvSpPr>
          <p:spPr>
            <a:xfrm>
              <a:off x="1146044" y="2527101"/>
              <a:ext cx="1803796" cy="1803796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sp3d extrusionH="50600" prstMaterial="metal">
              <a:bevelT w="101600" h="80600" prst="relaxedInset"/>
              <a:bevelB w="80600" h="806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1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2" name="Oval 20"/>
            <p:cNvSpPr/>
            <p:nvPr/>
          </p:nvSpPr>
          <p:spPr>
            <a:xfrm>
              <a:off x="1410204" y="2791261"/>
              <a:ext cx="1275476" cy="127547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latin typeface="Tahoma" pitchFamily="34" charset="0"/>
                  <a:cs typeface="Tahoma" pitchFamily="34" charset="0"/>
                </a:rPr>
                <a:t>I</a:t>
              </a:r>
              <a:endParaRPr lang="th-TH" sz="2000" b="1" kern="1200" dirty="0"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889519" y="1904909"/>
            <a:ext cx="834614" cy="732073"/>
            <a:chOff x="1146044" y="2527101"/>
            <a:chExt cx="1803796" cy="1803796"/>
          </a:xfrm>
          <a:solidFill>
            <a:srgbClr val="FFC000"/>
          </a:solidFill>
          <a:scene3d>
            <a:camera prst="perspectiveLeft" zoom="91000"/>
            <a:lightRig rig="threePt" dir="t">
              <a:rot lat="0" lon="0" rev="20640000"/>
            </a:lightRig>
          </a:scene3d>
        </p:grpSpPr>
        <p:sp>
          <p:nvSpPr>
            <p:cNvPr id="44" name="Oval 43"/>
            <p:cNvSpPr/>
            <p:nvPr/>
          </p:nvSpPr>
          <p:spPr>
            <a:xfrm>
              <a:off x="1146044" y="2527101"/>
              <a:ext cx="1803796" cy="1803796"/>
            </a:xfrm>
            <a:prstGeom prst="ellipse">
              <a:avLst/>
            </a:prstGeom>
            <a:grpFill/>
            <a:sp3d extrusionH="50600" prstMaterial="metal">
              <a:bevelT w="101600" h="80600" prst="relaxedInset"/>
              <a:bevelB w="80600" h="806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1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5" name="Oval 20"/>
            <p:cNvSpPr/>
            <p:nvPr/>
          </p:nvSpPr>
          <p:spPr>
            <a:xfrm>
              <a:off x="1410204" y="2791261"/>
              <a:ext cx="1275476" cy="127547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latin typeface="Tahoma" pitchFamily="34" charset="0"/>
                  <a:cs typeface="Tahoma" pitchFamily="34" charset="0"/>
                </a:rPr>
                <a:t>P</a:t>
              </a:r>
              <a:endParaRPr lang="th-TH" sz="2000" b="1" kern="1200" dirty="0"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6660232" y="1916902"/>
            <a:ext cx="834614" cy="732073"/>
            <a:chOff x="1146044" y="2527101"/>
            <a:chExt cx="1803796" cy="1803796"/>
          </a:xfrm>
          <a:solidFill>
            <a:srgbClr val="00B0F0"/>
          </a:solidFill>
          <a:scene3d>
            <a:camera prst="perspectiveLeft" zoom="91000"/>
            <a:lightRig rig="threePt" dir="t">
              <a:rot lat="0" lon="0" rev="20640000"/>
            </a:lightRig>
          </a:scene3d>
        </p:grpSpPr>
        <p:sp>
          <p:nvSpPr>
            <p:cNvPr id="47" name="Oval 46"/>
            <p:cNvSpPr/>
            <p:nvPr/>
          </p:nvSpPr>
          <p:spPr>
            <a:xfrm>
              <a:off x="1146044" y="2527101"/>
              <a:ext cx="1803796" cy="1803796"/>
            </a:xfrm>
            <a:prstGeom prst="ellipse">
              <a:avLst/>
            </a:prstGeom>
            <a:grpFill/>
            <a:sp3d extrusionH="50600" prstMaterial="metal">
              <a:bevelT w="101600" h="80600" prst="relaxedInset"/>
              <a:bevelB w="80600" h="806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1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8" name="Oval 20"/>
            <p:cNvSpPr/>
            <p:nvPr/>
          </p:nvSpPr>
          <p:spPr>
            <a:xfrm>
              <a:off x="1410204" y="2791261"/>
              <a:ext cx="1275476" cy="127547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latin typeface="Tahoma" pitchFamily="34" charset="0"/>
                  <a:cs typeface="Tahoma" pitchFamily="34" charset="0"/>
                </a:rPr>
                <a:t>P</a:t>
              </a:r>
              <a:endParaRPr lang="th-TH" sz="2000" b="1" kern="1200" dirty="0"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1889702" y="116632"/>
            <a:ext cx="6012668" cy="57606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i="1" dirty="0" smtClean="0">
                <a:latin typeface="TH SarabunPSK" pitchFamily="34" charset="-34"/>
                <a:cs typeface="TH SarabunPSK" pitchFamily="34" charset="-34"/>
              </a:rPr>
              <a:t>การประเมินผลโครงการ</a:t>
            </a:r>
            <a:endParaRPr lang="en-US" sz="32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5119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8" y="757226"/>
            <a:ext cx="4170040" cy="3103822"/>
          </a:xfrm>
          <a:prstGeom prst="rect">
            <a:avLst/>
          </a:prstGeom>
          <a:ln w="22225">
            <a:solidFill>
              <a:srgbClr val="FF3300"/>
            </a:solidFill>
            <a:prstDash val="sysDash"/>
          </a:ln>
        </p:spPr>
        <p:txBody>
          <a:bodyPr wrap="square">
            <a:noAutofit/>
          </a:bodyPr>
          <a:lstStyle/>
          <a:p>
            <a:pPr lvl="0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      </a:t>
            </a:r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ผลผลิต </a:t>
            </a:r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Output) </a:t>
            </a:r>
            <a:endParaRPr lang="th-TH" sz="3200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หมายถึง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สิ่งที่ได้ออกมา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เป็นรูปธรรม หรือ รับรู้ได้  ที่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จัดทำขึ้นหรือผลิตขึ้น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โดยหน่วยงาน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 เพื่อให้ผู้ที่เกี่ยวข้องหรือบุคลากร ได้ใช้ประโยชน์  หรือ คือ การตอบคำถามที่ว่าจะได้รับอะไรจากการดำเนินงานและหรือกิจกรรม นั้น ๆ </a:t>
            </a:r>
          </a:p>
        </p:txBody>
      </p:sp>
      <p:sp>
        <p:nvSpPr>
          <p:cNvPr id="8" name="Rectangle 7"/>
          <p:cNvSpPr/>
          <p:nvPr/>
        </p:nvSpPr>
        <p:spPr>
          <a:xfrm>
            <a:off x="4896544" y="760706"/>
            <a:ext cx="4067944" cy="3170099"/>
          </a:xfrm>
          <a:prstGeom prst="rect">
            <a:avLst/>
          </a:prstGeom>
          <a:ln w="22225">
            <a:solidFill>
              <a:srgbClr val="7030A0"/>
            </a:solidFill>
            <a:prstDash val="sysDash"/>
          </a:ln>
        </p:spPr>
        <p:txBody>
          <a:bodyPr wrap="square">
            <a:spAutoFit/>
          </a:bodyPr>
          <a:lstStyle/>
          <a:p>
            <a:pPr lvl="0"/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ผลลัพธ์ (</a:t>
            </a:r>
            <a:r>
              <a:rPr lang="en-US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Outcomes) </a:t>
            </a:r>
            <a:endParaRPr lang="th-TH" sz="3200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หมายถึง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ผลประโยชน์ที่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ได้</a:t>
            </a:r>
          </a:p>
          <a:p>
            <a:pPr lvl="0"/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จาก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ผลผลิต และผลกระทบที่มีต่อผู้ที่เกี่ยวข้อง และสิ่งแวดล้อม จากการใช้ประโยชน์จากการจัดทำผลผลิตขึ้นมา  หรือ คือ การตอบคำถามที่ว่าทำไมจึงมีการดำเนินการเพื่อให้ได้ผลผลิต นั้น</a:t>
            </a:r>
          </a:p>
        </p:txBody>
      </p:sp>
      <p:sp>
        <p:nvSpPr>
          <p:cNvPr id="9" name="Rectangle 8"/>
          <p:cNvSpPr/>
          <p:nvPr/>
        </p:nvSpPr>
        <p:spPr>
          <a:xfrm>
            <a:off x="3536555" y="4739660"/>
            <a:ext cx="4662265" cy="156966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th-TH" sz="3200" b="1" i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ผลสัมฤทธิ์ คือ ผลสำเร็จที่เกิดขึ้นจากการทำงานได้ผลผลิตตามเป้าหมายและเกิดผลลัพธ์ตรงตามวัตถุประสงค์</a:t>
            </a:r>
          </a:p>
        </p:txBody>
      </p:sp>
      <p:sp>
        <p:nvSpPr>
          <p:cNvPr id="10" name="Cross 9"/>
          <p:cNvSpPr/>
          <p:nvPr/>
        </p:nvSpPr>
        <p:spPr>
          <a:xfrm>
            <a:off x="4427984" y="1700808"/>
            <a:ext cx="396552" cy="360040"/>
          </a:xfrm>
          <a:prstGeom prst="plus">
            <a:avLst>
              <a:gd name="adj" fmla="val 4243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/>
          <p:cNvSpPr/>
          <p:nvPr/>
        </p:nvSpPr>
        <p:spPr>
          <a:xfrm rot="10800000">
            <a:off x="2204375" y="4199600"/>
            <a:ext cx="1332148" cy="36004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/>
          <p:cNvSpPr/>
          <p:nvPr/>
        </p:nvSpPr>
        <p:spPr>
          <a:xfrm rot="10800000">
            <a:off x="5616116" y="4206528"/>
            <a:ext cx="1332148" cy="36004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05727"/>
            <a:ext cx="2561034" cy="17184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47" y="131854"/>
            <a:ext cx="1777709" cy="16409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09" y="116632"/>
            <a:ext cx="1895961" cy="15841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831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9532" y="1276762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4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ประเมินผลสรุปผลโครงการหลังจากสิ้นสุดการดำเนินงาน เพื่อนำผล</a:t>
            </a:r>
            <a:r>
              <a:rPr lang="th-TH" sz="4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ไป</a:t>
            </a:r>
          </a:p>
          <a:p>
            <a:pPr marL="685800" lvl="0" indent="-685800" fontAlgn="base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th-TH" sz="4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ประกอบการ</a:t>
            </a:r>
            <a:r>
              <a:rPr lang="th-TH" sz="4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ตัดสินใจว่าควรปรับปรุง แก้ไข สานต่อหรือยุติโครงการ </a:t>
            </a:r>
            <a:endParaRPr lang="th-TH" sz="48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685800" lvl="0" indent="-685800" fontAlgn="base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th-TH" sz="4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4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ประเมินความสำเร็จ ความล้มเหลว และจะนำไปพัฒนาต่ออย่างไร</a:t>
            </a:r>
          </a:p>
        </p:txBody>
      </p:sp>
      <p:sp>
        <p:nvSpPr>
          <p:cNvPr id="3" name="Rectangle 2"/>
          <p:cNvSpPr/>
          <p:nvPr/>
        </p:nvSpPr>
        <p:spPr>
          <a:xfrm>
            <a:off x="499411" y="260648"/>
            <a:ext cx="8065028" cy="707886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การประเมินผลแบบ Summative </a:t>
            </a:r>
            <a:r>
              <a:rPr lang="th-TH" sz="4000" b="1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Evaluation </a:t>
            </a:r>
          </a:p>
        </p:txBody>
      </p:sp>
    </p:spTree>
    <p:extLst>
      <p:ext uri="{BB962C8B-B14F-4D97-AF65-F5344CB8AC3E}">
        <p14:creationId xmlns:p14="http://schemas.microsoft.com/office/powerpoint/2010/main" val="55588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250860" y="1511303"/>
            <a:ext cx="4105275" cy="4216539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solidFill>
                  <a:srgbClr val="996600"/>
                </a:solidFill>
                <a:latin typeface="TH SarabunPSK" pitchFamily="34" charset="-34"/>
                <a:cs typeface="TH SarabunPSK" pitchFamily="34" charset="-34"/>
              </a:rPr>
              <a:t>1. การจำแนกตามวัตถุประสงค์  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o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Formative Evaluation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การประเมินความก้าวหน้าของโครงการเมื่อดำเนินการไประยะหนึ่ง เพื่อประเมินปัญหา อุปสรรคสำหรับนำผลไปแก้ไขปรับให้เป็นไปตามแผน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o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Summative Evaluation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การประเมินผลสรุปผลโครงการหลังจากสิ้นสุดการดำเนินงาน เพื่อนำผลไปประกอบการตัดสินใจว่าควรปรับปรุง แก้ไข สานต่อหรือยุติ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โครงการ</a:t>
            </a:r>
            <a:endParaRPr lang="th-TH" sz="24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4572000" y="765177"/>
            <a:ext cx="4356100" cy="59531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FF9900"/>
                </a:solidFill>
                <a:latin typeface="TH SarabunPSK" pitchFamily="34" charset="-34"/>
                <a:cs typeface="TH SarabunPSK" pitchFamily="34" charset="-34"/>
              </a:rPr>
              <a:t>2. การจำแนกตามลำดับเวลา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o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ประเมินผลก่อนดำเนินงานโครงการ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(Pre-Evaluation or Ex-Ante Evaluation)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ประเมินความเป็นไปได้ ความสอดคล้องของ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วัตถุประสงค์ เป้าหมาย การใช้ทรัพยากร และกิจกรรมของโครงการ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o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การประเมินผลระหว่างดำเนินงาน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(Ongoing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Evaluation or Implementation Evaluation or Process Evaluation)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ประเมินการดำเนินงานเป็นไปตามกระบวนการที่กำหนดหรือไม ปัญหา อุปสรร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o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ประเมินผลหลังการดำเนินโครงการ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(Final Evaluation or Post Evaluation or Project Evaluation)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การประเมินความสำเร็จ ความล้มเหลว และจะนำไปพัฒนาต่ออย่างไร</a:t>
            </a:r>
          </a:p>
        </p:txBody>
      </p:sp>
      <p:sp>
        <p:nvSpPr>
          <p:cNvPr id="149511" name="Rectangle 7"/>
          <p:cNvSpPr>
            <a:spLocks noChangeArrowheads="1"/>
          </p:cNvSpPr>
          <p:nvPr/>
        </p:nvSpPr>
        <p:spPr bwMode="auto">
          <a:xfrm>
            <a:off x="468313" y="476319"/>
            <a:ext cx="358143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ประเภทของการประเมินผล</a:t>
            </a:r>
          </a:p>
        </p:txBody>
      </p:sp>
    </p:spTree>
    <p:extLst>
      <p:ext uri="{BB962C8B-B14F-4D97-AF65-F5344CB8AC3E}">
        <p14:creationId xmlns:p14="http://schemas.microsoft.com/office/powerpoint/2010/main" val="143972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81781"/>
              </p:ext>
            </p:extLst>
          </p:nvPr>
        </p:nvGraphicFramePr>
        <p:xfrm>
          <a:off x="5004048" y="188640"/>
          <a:ext cx="3460750" cy="3048000"/>
        </p:xfrm>
        <a:graphic>
          <a:graphicData uri="http://schemas.openxmlformats.org/drawingml/2006/table">
            <a:tbl>
              <a:tblPr/>
              <a:tblGrid>
                <a:gridCol w="3460750"/>
              </a:tblGrid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ประเมินสภาวะแวดล้อม (บริบท)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Context Evaluation)</a:t>
                      </a:r>
                      <a:endParaRPr kumimoji="0" lang="th-TH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ประเมินปัจจัยนำเข้า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Input Evaluation)</a:t>
                      </a:r>
                      <a:endParaRPr kumimoji="0" lang="th-TH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ประเมินกระบวนการ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Process Evaluation)</a:t>
                      </a:r>
                      <a:endParaRPr kumimoji="0" lang="th-TH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ประเมินผลผลิต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Product Evaluation)</a:t>
                      </a:r>
                      <a:endParaRPr kumimoji="0" lang="th-TH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251520" y="404664"/>
            <a:ext cx="4248472" cy="5760640"/>
            <a:chOff x="179512" y="476672"/>
            <a:chExt cx="4248472" cy="5760640"/>
          </a:xfrm>
        </p:grpSpPr>
        <p:sp>
          <p:nvSpPr>
            <p:cNvPr id="3" name="Rounded Rectangle 2"/>
            <p:cNvSpPr/>
            <p:nvPr/>
          </p:nvSpPr>
          <p:spPr>
            <a:xfrm>
              <a:off x="179512" y="476672"/>
              <a:ext cx="4248472" cy="3672408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US" sz="6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CIPP MODEL</a:t>
              </a:r>
              <a:endParaRPr 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611560" y="1655222"/>
              <a:ext cx="3456384" cy="523220"/>
            </a:xfrm>
            <a:prstGeom prst="rect">
              <a:avLst/>
            </a:prstGeom>
            <a:solidFill>
              <a:srgbClr val="0099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algn="ctr"/>
              <a:r>
                <a:rPr lang="en-US" sz="2800" dirty="0" smtClean="0"/>
                <a:t>Context</a:t>
              </a:r>
              <a:endParaRPr lang="en-US" sz="28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611560" y="2257708"/>
              <a:ext cx="3456384" cy="523220"/>
            </a:xfrm>
            <a:prstGeom prst="rect">
              <a:avLst/>
            </a:prstGeom>
            <a:solidFill>
              <a:srgbClr val="0099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algn="ctr"/>
              <a:r>
                <a:rPr lang="en-US" sz="2800" dirty="0" smtClean="0"/>
                <a:t>Input</a:t>
              </a:r>
              <a:endParaRPr lang="en-US" sz="2800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611560" y="2852936"/>
              <a:ext cx="3456384" cy="523220"/>
            </a:xfrm>
            <a:prstGeom prst="rect">
              <a:avLst/>
            </a:prstGeom>
            <a:solidFill>
              <a:srgbClr val="0099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algn="ctr"/>
              <a:r>
                <a:rPr lang="en-US" sz="2800" dirty="0" smtClean="0"/>
                <a:t>Process</a:t>
              </a:r>
              <a:endParaRPr lang="en-US" sz="2800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611560" y="3429000"/>
              <a:ext cx="3456384" cy="523220"/>
            </a:xfrm>
            <a:prstGeom prst="rect">
              <a:avLst/>
            </a:prstGeom>
            <a:solidFill>
              <a:srgbClr val="0099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algn="ctr"/>
              <a:r>
                <a:rPr lang="en-US" sz="2800" dirty="0" smtClean="0"/>
                <a:t>Product</a:t>
              </a:r>
              <a:endParaRPr lang="en-US" sz="2800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333306" y="4005064"/>
              <a:ext cx="2592288" cy="504056"/>
            </a:xfrm>
            <a:prstGeom prst="rect">
              <a:avLst/>
            </a:prstGeom>
            <a:solidFill>
              <a:srgbClr val="FF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Impact</a:t>
              </a:r>
              <a:endPara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331640" y="4581128"/>
              <a:ext cx="2592288" cy="504056"/>
            </a:xfrm>
            <a:prstGeom prst="rect">
              <a:avLst/>
            </a:prstGeom>
            <a:solidFill>
              <a:srgbClr val="FF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Effectiveness</a:t>
              </a:r>
              <a:endPara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333306" y="5157192"/>
              <a:ext cx="2592288" cy="504056"/>
            </a:xfrm>
            <a:prstGeom prst="rect">
              <a:avLst/>
            </a:prstGeom>
            <a:solidFill>
              <a:srgbClr val="FF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Sustainability</a:t>
              </a:r>
              <a:endPara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333306" y="5733256"/>
              <a:ext cx="2592288" cy="504056"/>
            </a:xfrm>
            <a:prstGeom prst="rect">
              <a:avLst/>
            </a:prstGeom>
            <a:solidFill>
              <a:srgbClr val="FF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Transportability</a:t>
              </a:r>
              <a:endPara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4644010" y="3561619"/>
            <a:ext cx="4248472" cy="30306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r>
              <a:rPr lang="en-US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The five Criteria Model</a:t>
            </a:r>
          </a:p>
          <a:p>
            <a:pPr indent="-457200">
              <a:buFont typeface="Arial" pitchFamily="34" charset="0"/>
              <a:buChar char="•"/>
            </a:pP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ความสอดคล้อง เหมาะสมใน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\  </a:t>
            </a:r>
          </a:p>
          <a:p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การดำเนินการ (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Relevance)</a:t>
            </a:r>
          </a:p>
          <a:p>
            <a:pPr indent="-457200">
              <a:buFont typeface="Arial" pitchFamily="34" charset="0"/>
              <a:buChar char="•"/>
            </a:pP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ประสิทธิผล (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Effectiveness)</a:t>
            </a:r>
          </a:p>
          <a:p>
            <a:pPr indent="-457200">
              <a:buFont typeface="Arial" pitchFamily="34" charset="0"/>
              <a:buChar char="•"/>
            </a:pP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ประสิทธิภาพ (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Efficiency)</a:t>
            </a:r>
          </a:p>
          <a:p>
            <a:pPr indent="-457200">
              <a:buFont typeface="Arial" pitchFamily="34" charset="0"/>
              <a:buChar char="•"/>
            </a:pP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ผลกระทบ (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Impact)</a:t>
            </a:r>
          </a:p>
          <a:p>
            <a:pPr indent="-457200">
              <a:buFont typeface="Arial" pitchFamily="34" charset="0"/>
              <a:buChar char="•"/>
            </a:pP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ความยั่งยืน (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Sustainability)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380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3568" name="Group 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406952"/>
              </p:ext>
            </p:extLst>
          </p:nvPr>
        </p:nvGraphicFramePr>
        <p:xfrm>
          <a:off x="179388" y="260350"/>
          <a:ext cx="8856662" cy="6089904"/>
        </p:xfrm>
        <a:graphic>
          <a:graphicData uri="http://schemas.openxmlformats.org/drawingml/2006/table">
            <a:tbl>
              <a:tblPr/>
              <a:tblGrid>
                <a:gridCol w="3460750"/>
                <a:gridCol w="5395912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ประเภทการประเมิน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แนวทางการประเมิน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ประเมินสภาวะแวดล้อม (บริบท)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Context Evaluation)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เป็นการประเมินบริบทของโครงการว่ามีความ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เหมาะสมหรือไม่ซึ่งประกอบด้วย ความจำเป็นของโครงการ ความต้องการโครงการของกลุ่มเป้าหมาย ความเหมาะสมของโครงการต่อกลุ่มเป้าหมายและความเหมาะสมต่อพื้นที่ดำเนินการโครงการ</a:t>
                      </a:r>
                      <a:endParaRPr kumimoji="0" lang="th-TH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ประเมินปัจจัยนำเข้า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Input Evaluation)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เป็นการประเมินความพร้อมของทรัพยากรที่ถูกนำเข้ามาร่วม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 ประกอบด้วย บุคลากร งบประมาณ แนวทางการ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จัดการ (แผนงาน)  วัสดุอุปกรณ์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ประเมินกระบวนการ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Process Evaluation)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เป็นการประเมินการปฏิบัติตามนโยบาย แผนงานหรือโครงการว่ามีความถูกต้องเหมาะสมเพียงใด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ประเมินผลผลิต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Product Evaluation)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เป็นการประเมินผลที่ได้จากโครงการว่าเป็นไปตามที่คาดหวัง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หรือไม่ เพียงใด</a:t>
                      </a:r>
                      <a:endParaRPr kumimoji="0" lang="th-TH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702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468348" y="116702"/>
            <a:ext cx="820737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การวัดผลสำเร็จของโครงการด้วยเทคนิค</a:t>
            </a:r>
            <a:r>
              <a:rPr lang="en-US" sz="32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The five Criteria Model</a:t>
            </a:r>
            <a:endParaRPr lang="th-TH" sz="32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850318"/>
              </p:ext>
            </p:extLst>
          </p:nvPr>
        </p:nvGraphicFramePr>
        <p:xfrm>
          <a:off x="323563" y="764704"/>
          <a:ext cx="8639423" cy="603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55337"/>
                <a:gridCol w="568408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ประเด็นประเมินผล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ดัชนีวัดผลการปฏิบัติงาน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ความสอดคล้อง (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Relevance)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ความสมเหตุสมผลในการดำเนินการ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สอดคล้อง</a:t>
                      </a: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ของโครงการ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ความซ้ำซ้อนของโครงการ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ประสิทธิผล (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Effectiveness)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การบรรลุ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นวโน้มการบรรลุวัตถุวัตถุประสงค์หรือเป้าหมายที่กำหนดของผลผลิตและผลลัพธ์ที่เกิดจากการดำเนินโครงการ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ประสิทธิภาพ (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Efficiency)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ความสามารถในการดำเนินการให้บรรลุวัตุถุประสงค์ภายในเวลาที่กำหนดไว้</a:t>
                      </a:r>
                      <a:r>
                        <a:rPr lang="th-TH" sz="2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และใช้ทรัพากรตามที่กำหนด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ผลกระทบ (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Impact)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ผลกระทบทั้งจากโครงการโดยตรงและภายนอก</a:t>
                      </a:r>
                      <a:r>
                        <a:rPr lang="th-TH" sz="2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en-US" sz="2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Externalities) </a:t>
                      </a:r>
                      <a:r>
                        <a:rPr lang="th-TH" sz="2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ของโครงการ รวมถึงผลกระทบส่งผ่าน (</a:t>
                      </a:r>
                      <a:r>
                        <a:rPr lang="en-US" sz="2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Spillover Effect)</a:t>
                      </a:r>
                      <a:r>
                        <a:rPr lang="th-TH" sz="2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ทั้งด้านบวกและด้านลบ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ความยั่งยืน (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Sustainability)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ศักยภาพในการดำเนินการอย่างต่อเนื่องเป็นรูปธรรมภายหลังสิ้นสุดโครงการ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โอกาสหรือแนวโน้การขยายผลหรือทำให้เกิดการดำเนินการเพิ่มขึ้น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82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9" name="TextBox 2"/>
          <p:cNvSpPr txBox="1">
            <a:spLocks noChangeArrowheads="1"/>
          </p:cNvSpPr>
          <p:nvPr/>
        </p:nvSpPr>
        <p:spPr bwMode="auto">
          <a:xfrm>
            <a:off x="1490665" y="685800"/>
            <a:ext cx="2166937" cy="598488"/>
          </a:xfrm>
          <a:prstGeom prst="rect">
            <a:avLst/>
          </a:prstGeom>
          <a:solidFill>
            <a:srgbClr val="CC00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prstClr val="white"/>
                </a:solidFill>
                <a:latin typeface="TH K2D July8" pitchFamily="2" charset="-34"/>
                <a:cs typeface="TH K2D July8" pitchFamily="2" charset="-34"/>
              </a:rPr>
              <a:t>Context</a:t>
            </a:r>
          </a:p>
        </p:txBody>
      </p:sp>
      <p:sp>
        <p:nvSpPr>
          <p:cNvPr id="193540" name="TextBox 6"/>
          <p:cNvSpPr txBox="1">
            <a:spLocks noChangeArrowheads="1"/>
          </p:cNvSpPr>
          <p:nvPr/>
        </p:nvSpPr>
        <p:spPr bwMode="auto">
          <a:xfrm>
            <a:off x="42865" y="1416050"/>
            <a:ext cx="14049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prstClr val="black"/>
                </a:solidFill>
                <a:latin typeface="TH K2D July8" pitchFamily="2" charset="-34"/>
                <a:cs typeface="TH K2D July8" pitchFamily="2" charset="-34"/>
              </a:rPr>
              <a:t>โครงการ</a:t>
            </a:r>
            <a:endParaRPr lang="en-US">
              <a:solidFill>
                <a:prstClr val="black"/>
              </a:solidFill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193541" name="TextBox 7"/>
          <p:cNvSpPr txBox="1">
            <a:spLocks noChangeArrowheads="1"/>
          </p:cNvSpPr>
          <p:nvPr/>
        </p:nvSpPr>
        <p:spPr bwMode="auto">
          <a:xfrm>
            <a:off x="42865" y="685800"/>
            <a:ext cx="1404937" cy="598488"/>
          </a:xfrm>
          <a:prstGeom prst="rect">
            <a:avLst/>
          </a:prstGeom>
          <a:solidFill>
            <a:srgbClr val="CC00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prstClr val="white"/>
                </a:solidFill>
                <a:latin typeface="TH K2D July8" pitchFamily="2" charset="-34"/>
                <a:cs typeface="TH K2D July8" pitchFamily="2" charset="-34"/>
              </a:rPr>
              <a:t>ระดับ</a:t>
            </a:r>
            <a:endParaRPr lang="en-US">
              <a:solidFill>
                <a:prstClr val="white"/>
              </a:solidFill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193542" name="TextBox 8"/>
          <p:cNvSpPr txBox="1">
            <a:spLocks noChangeArrowheads="1"/>
          </p:cNvSpPr>
          <p:nvPr/>
        </p:nvSpPr>
        <p:spPr bwMode="auto">
          <a:xfrm>
            <a:off x="3733800" y="685800"/>
            <a:ext cx="1752600" cy="598488"/>
          </a:xfrm>
          <a:prstGeom prst="rect">
            <a:avLst/>
          </a:prstGeom>
          <a:solidFill>
            <a:srgbClr val="CC00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prstClr val="white"/>
                </a:solidFill>
                <a:latin typeface="TH K2D July8" pitchFamily="2" charset="-34"/>
                <a:cs typeface="TH K2D July8" pitchFamily="2" charset="-34"/>
              </a:rPr>
              <a:t>INPUT</a:t>
            </a:r>
          </a:p>
        </p:txBody>
      </p:sp>
      <p:sp>
        <p:nvSpPr>
          <p:cNvPr id="193543" name="TextBox 9"/>
          <p:cNvSpPr txBox="1">
            <a:spLocks noChangeArrowheads="1"/>
          </p:cNvSpPr>
          <p:nvPr/>
        </p:nvSpPr>
        <p:spPr bwMode="auto">
          <a:xfrm>
            <a:off x="5557838" y="685800"/>
            <a:ext cx="1833562" cy="598488"/>
          </a:xfrm>
          <a:prstGeom prst="rect">
            <a:avLst/>
          </a:prstGeom>
          <a:solidFill>
            <a:srgbClr val="CC00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prstClr val="white"/>
                </a:solidFill>
                <a:latin typeface="TH K2D July8" pitchFamily="2" charset="-34"/>
                <a:cs typeface="TH K2D July8" pitchFamily="2" charset="-34"/>
              </a:rPr>
              <a:t>Process</a:t>
            </a:r>
          </a:p>
        </p:txBody>
      </p:sp>
      <p:sp>
        <p:nvSpPr>
          <p:cNvPr id="193544" name="TextBox 10"/>
          <p:cNvSpPr txBox="1">
            <a:spLocks noChangeArrowheads="1"/>
          </p:cNvSpPr>
          <p:nvPr/>
        </p:nvSpPr>
        <p:spPr bwMode="auto">
          <a:xfrm>
            <a:off x="7467600" y="685800"/>
            <a:ext cx="1447800" cy="598488"/>
          </a:xfrm>
          <a:prstGeom prst="rect">
            <a:avLst/>
          </a:prstGeom>
          <a:solidFill>
            <a:srgbClr val="CC00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prstClr val="white"/>
                </a:solidFill>
                <a:latin typeface="TH K2D July8" pitchFamily="2" charset="-34"/>
                <a:cs typeface="TH K2D July8" pitchFamily="2" charset="-34"/>
              </a:rPr>
              <a:t>Product</a:t>
            </a:r>
          </a:p>
        </p:txBody>
      </p:sp>
      <p:graphicFrame>
        <p:nvGraphicFramePr>
          <p:cNvPr id="196663" name="Group 55"/>
          <p:cNvGraphicFramePr>
            <a:graphicFrameLocks noGrp="1"/>
          </p:cNvGraphicFramePr>
          <p:nvPr/>
        </p:nvGraphicFramePr>
        <p:xfrm>
          <a:off x="3733800" y="1270000"/>
          <a:ext cx="1752600" cy="1677990"/>
        </p:xfrm>
        <a:graphic>
          <a:graphicData uri="http://schemas.openxmlformats.org/drawingml/2006/table">
            <a:tbl>
              <a:tblPr/>
              <a:tblGrid>
                <a:gridCol w="1752600"/>
              </a:tblGrid>
              <a:tr h="3353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H SarabunPSK" pitchFamily="34" charset="-34"/>
                          <a:cs typeface="TH SarabunPSK" pitchFamily="34" charset="-34"/>
                        </a:rPr>
                        <a:t>Man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353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H SarabunPSK" pitchFamily="34" charset="-34"/>
                          <a:cs typeface="TH SarabunPSK" pitchFamily="34" charset="-34"/>
                        </a:rPr>
                        <a:t>2. Method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366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H SarabunPSK" pitchFamily="34" charset="-34"/>
                          <a:cs typeface="TH SarabunPSK" pitchFamily="34" charset="-34"/>
                        </a:rPr>
                        <a:t>3. Machine &amp; Material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353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H SarabunPSK" pitchFamily="34" charset="-34"/>
                          <a:cs typeface="TH SarabunPSK" pitchFamily="34" charset="-34"/>
                        </a:rPr>
                        <a:t>4. Money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353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H SarabunPSK" pitchFamily="34" charset="-34"/>
                          <a:cs typeface="TH SarabunPSK" pitchFamily="34" charset="-34"/>
                        </a:rPr>
                        <a:t>5. Marketing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557838" y="1270000"/>
          <a:ext cx="1833562" cy="1676400"/>
        </p:xfrm>
        <a:graphic>
          <a:graphicData uri="http://schemas.openxmlformats.org/drawingml/2006/table">
            <a:tbl>
              <a:tblPr/>
              <a:tblGrid>
                <a:gridCol w="1833562"/>
              </a:tblGrid>
              <a:tr h="6543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วิธีการบริหารโครงการ 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TH SarabunPSK" pitchFamily="34" charset="-34"/>
                      </a:endParaRPr>
                    </a:p>
                  </a:txBody>
                  <a:tcPr marL="86520" marR="86520"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10220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ngsana New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2. กระบวนการเพิ่มผลิตภาพ (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Productivity)</a:t>
                      </a:r>
                    </a:p>
                  </a:txBody>
                  <a:tcPr marL="86520" marR="86520"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7467600" y="1270004"/>
          <a:ext cx="1447800" cy="1676401"/>
        </p:xfrm>
        <a:graphic>
          <a:graphicData uri="http://schemas.openxmlformats.org/drawingml/2006/table">
            <a:tbl>
              <a:tblPr/>
              <a:tblGrid>
                <a:gridCol w="1447800"/>
              </a:tblGrid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OUTPUT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OUTCOME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IMPACT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  <p:sp>
        <p:nvSpPr>
          <p:cNvPr id="193577" name="Rectangle 13"/>
          <p:cNvSpPr>
            <a:spLocks noChangeArrowheads="1"/>
          </p:cNvSpPr>
          <p:nvPr/>
        </p:nvSpPr>
        <p:spPr bwMode="auto">
          <a:xfrm>
            <a:off x="1490665" y="1339850"/>
            <a:ext cx="2166937" cy="1606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ความจำเป็นของโครงการ 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ความต้องการของกลุ่มเป้าหมาย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ความเหมาะสมต่อกลุ่มเป้าหมาย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ความเหมาะสมต่อพื้นที่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ความพร้อมของการดำเนินการ</a:t>
            </a:r>
          </a:p>
        </p:txBody>
      </p:sp>
      <p:sp>
        <p:nvSpPr>
          <p:cNvPr id="193578" name="TextBox 16"/>
          <p:cNvSpPr txBox="1">
            <a:spLocks noChangeArrowheads="1"/>
          </p:cNvSpPr>
          <p:nvPr/>
        </p:nvSpPr>
        <p:spPr bwMode="auto">
          <a:xfrm>
            <a:off x="114300" y="2819400"/>
            <a:ext cx="1333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prstClr val="black"/>
                </a:solidFill>
                <a:latin typeface="TH K2D July8" pitchFamily="2" charset="-34"/>
                <a:cs typeface="TH K2D July8" pitchFamily="2" charset="-34"/>
              </a:rPr>
              <a:t>ผู้ควบคุม</a:t>
            </a:r>
            <a:endParaRPr lang="en-US">
              <a:solidFill>
                <a:prstClr val="black"/>
              </a:solidFill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193579" name="Rectangle 17"/>
          <p:cNvSpPr>
            <a:spLocks noChangeArrowheads="1"/>
          </p:cNvSpPr>
          <p:nvPr/>
        </p:nvSpPr>
        <p:spPr bwMode="auto">
          <a:xfrm>
            <a:off x="1490665" y="2971800"/>
            <a:ext cx="2166937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ความจำเป็นของการควบคุมงาน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ความเหมาะสมต่อบทบาท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ความคาดหวังต่อการควบคุม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แรงจูงใจของผู้ควบคุม</a:t>
            </a:r>
          </a:p>
        </p:txBody>
      </p:sp>
      <p:sp>
        <p:nvSpPr>
          <p:cNvPr id="193580" name="Rectangle 18"/>
          <p:cNvSpPr>
            <a:spLocks noChangeArrowheads="1"/>
          </p:cNvSpPr>
          <p:nvPr/>
        </p:nvSpPr>
        <p:spPr bwMode="auto">
          <a:xfrm>
            <a:off x="3733800" y="2971800"/>
            <a:ext cx="17526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ความรู้/ประสบการณ์ที่มี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งบประมาณ/ค่าใช้จ่าย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ระยะเวลาการทำงาน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การกำหนหน้าที่และวิธี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เครื่องใช้ เอกสารรายงาน</a:t>
            </a:r>
          </a:p>
        </p:txBody>
      </p:sp>
      <p:sp>
        <p:nvSpPr>
          <p:cNvPr id="193581" name="Rectangle 19"/>
          <p:cNvSpPr>
            <a:spLocks noChangeArrowheads="1"/>
          </p:cNvSpPr>
          <p:nvPr/>
        </p:nvSpPr>
        <p:spPr bwMode="auto">
          <a:xfrm>
            <a:off x="5559427" y="2971800"/>
            <a:ext cx="1831975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วิธีการบริหารงานควบคุม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การตามงานเพิ่มผลิตภาพ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การรายงานและแจ้งผล</a:t>
            </a:r>
          </a:p>
        </p:txBody>
      </p:sp>
      <p:sp>
        <p:nvSpPr>
          <p:cNvPr id="193582" name="Rectangle 20"/>
          <p:cNvSpPr>
            <a:spLocks noChangeArrowheads="1"/>
          </p:cNvSpPr>
          <p:nvPr/>
        </p:nvSpPr>
        <p:spPr bwMode="auto">
          <a:xfrm>
            <a:off x="7467600" y="2971800"/>
            <a:ext cx="14478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ความถูกต้องของ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    การรายงาน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การติดตามควบคุม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    ตามแผน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การเข้าติดตาม</a:t>
            </a:r>
          </a:p>
        </p:txBody>
      </p:sp>
      <p:sp>
        <p:nvSpPr>
          <p:cNvPr id="193583" name="Rectangle 52"/>
          <p:cNvSpPr>
            <a:spLocks noChangeArrowheads="1"/>
          </p:cNvSpPr>
          <p:nvPr/>
        </p:nvSpPr>
        <p:spPr bwMode="auto">
          <a:xfrm>
            <a:off x="76200" y="4495800"/>
            <a:ext cx="8991600" cy="2286000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endParaRPr lang="th-TH" sz="280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93584" name="Rectangle 17"/>
          <p:cNvSpPr>
            <a:spLocks noChangeArrowheads="1"/>
          </p:cNvSpPr>
          <p:nvPr/>
        </p:nvSpPr>
        <p:spPr bwMode="auto">
          <a:xfrm>
            <a:off x="1600200" y="5105400"/>
            <a:ext cx="1981200" cy="160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1. เราทำอย่างไร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2. ที่ควรมี ที่ควรเป็น ที่ได้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3. อะไรทำดี อะไรทำไม่ดี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4. ทำอย่างไรจึงจะดี/ไม่ดี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5. มีปัญหา - อุปสรรค์ใด</a:t>
            </a:r>
          </a:p>
        </p:txBody>
      </p:sp>
      <p:sp>
        <p:nvSpPr>
          <p:cNvPr id="193585" name="Rectangle 17"/>
          <p:cNvSpPr>
            <a:spLocks noChangeArrowheads="1"/>
          </p:cNvSpPr>
          <p:nvPr/>
        </p:nvSpPr>
        <p:spPr bwMode="auto">
          <a:xfrm>
            <a:off x="3657600" y="5105400"/>
            <a:ext cx="2090738" cy="160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1. ข้อเสนอแนวทางที่จะทำ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2. การกระทำที่ควรเพิ่มขึ้น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3. ควรทำอะไร อย่างไร ใคร </a:t>
            </a:r>
          </a:p>
        </p:txBody>
      </p:sp>
      <p:sp>
        <p:nvSpPr>
          <p:cNvPr id="193586" name="Rectangle 17"/>
          <p:cNvSpPr>
            <a:spLocks noChangeArrowheads="1"/>
          </p:cNvSpPr>
          <p:nvPr/>
        </p:nvSpPr>
        <p:spPr bwMode="auto">
          <a:xfrm>
            <a:off x="5834065" y="5105400"/>
            <a:ext cx="1785937" cy="160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1. เลือกประเด็นสำคัญ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2. เขียนแผน/โครงการ</a:t>
            </a:r>
          </a:p>
        </p:txBody>
      </p:sp>
      <p:sp>
        <p:nvSpPr>
          <p:cNvPr id="193587" name="Text Box 53"/>
          <p:cNvSpPr txBox="1">
            <a:spLocks noChangeArrowheads="1"/>
          </p:cNvSpPr>
          <p:nvPr/>
        </p:nvSpPr>
        <p:spPr bwMode="auto">
          <a:xfrm>
            <a:off x="76200" y="5257801"/>
            <a:ext cx="1524000" cy="867930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2400" dirty="0">
                <a:solidFill>
                  <a:prstClr val="black"/>
                </a:solidFill>
                <a:latin typeface="Calibri" pitchFamily="34" charset="0"/>
                <a:cs typeface="TH Fah kwang" pitchFamily="2" charset="-34"/>
              </a:rPr>
              <a:t>คำถามเพื่อ</a:t>
            </a:r>
          </a:p>
          <a:p>
            <a:pPr defTabSz="912813" eaLnBrk="1" fontAlgn="base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sz="2400" dirty="0">
                <a:solidFill>
                  <a:prstClr val="black"/>
                </a:solidFill>
                <a:latin typeface="Calibri" pitchFamily="34" charset="0"/>
                <a:cs typeface="TH Fah kwang" pitchFamily="2" charset="-34"/>
              </a:rPr>
              <a:t>ถอดบทเรียน</a:t>
            </a:r>
          </a:p>
        </p:txBody>
      </p:sp>
      <p:sp>
        <p:nvSpPr>
          <p:cNvPr id="193588" name="Rectangle 17"/>
          <p:cNvSpPr>
            <a:spLocks noChangeArrowheads="1"/>
          </p:cNvSpPr>
          <p:nvPr/>
        </p:nvSpPr>
        <p:spPr bwMode="auto">
          <a:xfrm>
            <a:off x="1600200" y="4648200"/>
            <a:ext cx="1981200" cy="381000"/>
          </a:xfrm>
          <a:prstGeom prst="rect">
            <a:avLst/>
          </a:prstGeom>
          <a:solidFill>
            <a:srgbClr val="CC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16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วิเคราะห์ความสำเร็จและปัจจัย</a:t>
            </a:r>
          </a:p>
        </p:txBody>
      </p:sp>
      <p:sp>
        <p:nvSpPr>
          <p:cNvPr id="193589" name="Rectangle 17"/>
          <p:cNvSpPr>
            <a:spLocks noChangeArrowheads="1"/>
          </p:cNvSpPr>
          <p:nvPr/>
        </p:nvSpPr>
        <p:spPr bwMode="auto">
          <a:xfrm>
            <a:off x="3667125" y="4648200"/>
            <a:ext cx="2090738" cy="381000"/>
          </a:xfrm>
          <a:prstGeom prst="rect">
            <a:avLst/>
          </a:prstGeom>
          <a:solidFill>
            <a:srgbClr val="CC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16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สังเคราะห์บทเรียน ข้อเสนอแนะ</a:t>
            </a:r>
          </a:p>
        </p:txBody>
      </p:sp>
      <p:sp>
        <p:nvSpPr>
          <p:cNvPr id="193590" name="Rectangle 17"/>
          <p:cNvSpPr>
            <a:spLocks noChangeArrowheads="1"/>
          </p:cNvSpPr>
          <p:nvPr/>
        </p:nvSpPr>
        <p:spPr bwMode="auto">
          <a:xfrm>
            <a:off x="5834065" y="4648200"/>
            <a:ext cx="1785937" cy="381000"/>
          </a:xfrm>
          <a:prstGeom prst="rect">
            <a:avLst/>
          </a:prstGeom>
          <a:solidFill>
            <a:srgbClr val="CC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1600">
                <a:solidFill>
                  <a:srgbClr val="000000"/>
                </a:solidFill>
                <a:latin typeface="TH SarabunPSK" pitchFamily="34" charset="-34"/>
                <a:cs typeface="Angsana New" pitchFamily="18" charset="-34"/>
              </a:rPr>
              <a:t>สรุปประเด็นและวิธีปฏิบัติ</a:t>
            </a:r>
          </a:p>
        </p:txBody>
      </p:sp>
      <p:sp>
        <p:nvSpPr>
          <p:cNvPr id="193591" name="Text Box 69"/>
          <p:cNvSpPr txBox="1">
            <a:spLocks noChangeArrowheads="1"/>
          </p:cNvSpPr>
          <p:nvPr/>
        </p:nvSpPr>
        <p:spPr bwMode="auto">
          <a:xfrm>
            <a:off x="7696200" y="4953000"/>
            <a:ext cx="1371600" cy="731838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prstClr val="black"/>
                </a:solidFill>
                <a:latin typeface="Calibri" pitchFamily="34" charset="0"/>
                <a:cs typeface="TH Fah kwang" pitchFamily="2" charset="-34"/>
              </a:rPr>
              <a:t>สะท้อนกลับ</a:t>
            </a:r>
          </a:p>
          <a:p>
            <a:pPr defTabSz="912813" eaLnBrk="1" fontAlgn="base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prstClr val="black"/>
                </a:solidFill>
                <a:latin typeface="Calibri" pitchFamily="34" charset="0"/>
                <a:cs typeface="TH Fah kwang" pitchFamily="2" charset="-34"/>
              </a:rPr>
              <a:t>ตนเอง</a:t>
            </a:r>
          </a:p>
        </p:txBody>
      </p:sp>
      <p:sp>
        <p:nvSpPr>
          <p:cNvPr id="193592" name="Text Box 70"/>
          <p:cNvSpPr txBox="1">
            <a:spLocks noChangeArrowheads="1"/>
          </p:cNvSpPr>
          <p:nvPr/>
        </p:nvSpPr>
        <p:spPr bwMode="auto">
          <a:xfrm>
            <a:off x="7772400" y="5699129"/>
            <a:ext cx="1066800" cy="1006475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defTabSz="912813" eaLnBrk="1" fontAlgn="base" hangingPunct="1">
              <a:spcBef>
                <a:spcPct val="50000"/>
              </a:spcBef>
              <a:spcAft>
                <a:spcPct val="0"/>
              </a:spcAft>
              <a:buFontTx/>
              <a:buChar char="o"/>
            </a:pPr>
            <a:r>
              <a:rPr lang="th-TH" sz="2000">
                <a:solidFill>
                  <a:prstClr val="black"/>
                </a:solidFill>
                <a:latin typeface="Calibri" pitchFamily="34" charset="0"/>
              </a:rPr>
              <a:t>ความรู้</a:t>
            </a:r>
          </a:p>
          <a:p>
            <a:pPr defTabSz="912813"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o"/>
            </a:pPr>
            <a:r>
              <a:rPr lang="th-TH" sz="2000">
                <a:solidFill>
                  <a:prstClr val="black"/>
                </a:solidFill>
                <a:latin typeface="Calibri" pitchFamily="34" charset="0"/>
              </a:rPr>
              <a:t>ความคิด</a:t>
            </a:r>
          </a:p>
          <a:p>
            <a:pPr defTabSz="912813"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o"/>
            </a:pPr>
            <a:r>
              <a:rPr lang="th-TH" sz="2000">
                <a:solidFill>
                  <a:prstClr val="black"/>
                </a:solidFill>
                <a:latin typeface="Calibri" pitchFamily="34" charset="0"/>
              </a:rPr>
              <a:t>ความรู้สึก</a:t>
            </a:r>
          </a:p>
        </p:txBody>
      </p:sp>
      <p:sp>
        <p:nvSpPr>
          <p:cNvPr id="2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87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30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7337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52306" y="548680"/>
            <a:ext cx="2520280" cy="53285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Context</a:t>
            </a:r>
            <a:endParaRPr lang="th-TH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บริบทบของโครงการ</a:t>
            </a:r>
          </a:p>
          <a:p>
            <a:pPr marL="342900" lvl="0" indent="-342900">
              <a:buSzPct val="99000"/>
              <a:buFont typeface="Arial" pitchFamily="34" charset="0"/>
              <a:buChar char="•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ความจำเป็นของโครงการ </a:t>
            </a:r>
          </a:p>
          <a:p>
            <a:pPr marL="342900" lvl="0" indent="-342900">
              <a:buSzPct val="99000"/>
              <a:buFont typeface="Arial" pitchFamily="34" charset="0"/>
              <a:buChar char="•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ความต้องการโครงการของกลุ่มเป้าหมาย </a:t>
            </a:r>
          </a:p>
          <a:p>
            <a:pPr marL="342900" lvl="0" indent="-342900">
              <a:buSzPct val="99000"/>
              <a:buFont typeface="Arial" pitchFamily="34" charset="0"/>
              <a:buChar char="•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ความเหมาะสมของโครงการต่อกลุ่มเป้าหมาย</a:t>
            </a:r>
          </a:p>
          <a:p>
            <a:pPr marL="342900" lvl="0" indent="-342900">
              <a:buSzPct val="99000"/>
              <a:buFont typeface="Arial" pitchFamily="34" charset="0"/>
              <a:buChar char="•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ความเหมาะสมต่อพื้นที่ดำเนินการโครงการ</a:t>
            </a:r>
            <a:endParaRPr lang="th-TH" sz="24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1846" y="548680"/>
            <a:ext cx="5256584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ผลการปรับค่าจ้างขั้นต่ำเป็น 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300 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บาท สปก.มีภาระต้นทุนค่าจ้างที่สูงขึ้น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การรวมกลุ่มประชาคมเศรษฐกิจอาเชียนจำเป็นต้องพัฒนาขีดความสามารถในการแข่งขัน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ภารกิจสำคัญที่กรมพัฒนาฝีมือแรงงานต้องพัฒนาศักยภาพแรงงาน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059832" y="2997022"/>
            <a:ext cx="5400600" cy="296251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สาเหตุของการเข้าร่วมโครงการ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ความต้องการเข้าร่วมโครงการ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ความพึงพอใจที่ได้จากการเข้าร่วมโครงการ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ประเภทและกลุ่มสถานประกอบการผู้เข้าร่วมโครงการ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ปริมาณการจัดสรรจำนวนสถานประกอบการ</a:t>
            </a:r>
            <a:endParaRPr lang="en-US" sz="2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7546" y="6093366"/>
            <a:ext cx="8064896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rPr>
              <a:t>การประเมินความต้องการ</a:t>
            </a:r>
            <a:r>
              <a:rPr lang="th-TH" sz="2400" kern="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และความจำเป็น</a:t>
            </a:r>
            <a:r>
              <a:rPr kumimoji="0" lang="th-TH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rPr>
              <a:t>ที่จะดำเนินโครงการ 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6615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156178" y="188640"/>
            <a:ext cx="273630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latin typeface="TH Fah kwang" pitchFamily="2" charset="-34"/>
                <a:cs typeface="TH Fah kwang" pitchFamily="2" charset="-34"/>
              </a:rPr>
              <a:t>ประเมินปัจจัยนำเข้า</a:t>
            </a:r>
          </a:p>
          <a:p>
            <a:pPr algn="ctr"/>
            <a:r>
              <a:rPr lang="th-TH" sz="2400" b="1" dirty="0" smtClean="0">
                <a:latin typeface="TH Fah kwang" pitchFamily="2" charset="-34"/>
                <a:cs typeface="TH Fah kwang" pitchFamily="2" charset="-34"/>
              </a:rPr>
              <a:t>(</a:t>
            </a:r>
            <a:r>
              <a:rPr lang="en-US" sz="2400" b="1" dirty="0" smtClean="0">
                <a:latin typeface="TH Fah kwang" pitchFamily="2" charset="-34"/>
                <a:cs typeface="TH Fah kwang" pitchFamily="2" charset="-34"/>
              </a:rPr>
              <a:t>Input Evaluation</a:t>
            </a:r>
            <a:r>
              <a:rPr lang="th-TH" sz="2400" b="1" dirty="0" smtClean="0">
                <a:latin typeface="TH Fah kwang" pitchFamily="2" charset="-34"/>
                <a:cs typeface="TH Fah kwang" pitchFamily="2" charset="-34"/>
              </a:rPr>
              <a:t>)</a:t>
            </a:r>
          </a:p>
          <a:p>
            <a:pPr algn="ctr"/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ประเมินความพร้อมของทรัพยากรที่ถูกนำเข้ามาร่วม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โครงการ ประกอบด้วย บุคลากร งบประมาณ แนวทางการ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จัดการ (แผนงาน)  วัสดุอุปกรณ์</a:t>
            </a:r>
          </a:p>
          <a:p>
            <a:endParaRPr lang="th-TH" sz="2400" b="1" dirty="0" smtClean="0"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34" y="116632"/>
            <a:ext cx="5688632" cy="72008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ปัจจัยนำเข้า </a:t>
            </a:r>
            <a:r>
              <a:rPr lang="en-US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(Input)</a:t>
            </a: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11560" y="6093296"/>
            <a:ext cx="540060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r">
              <a:buFont typeface="Arial" pitchFamily="34" charset="0"/>
              <a:buChar char="•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วิธีการเข้าร่วมโครงการของสถานประกอบการ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1560" y="1052736"/>
            <a:ext cx="5400600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r">
              <a:buFont typeface="Arial" pitchFamily="34" charset="0"/>
              <a:buChar char="•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งบประมาณที่ได้รับ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31954" y="1772816"/>
            <a:ext cx="540060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r">
              <a:buFont typeface="Arial" pitchFamily="34" charset="0"/>
              <a:buChar char="•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เวลาที่ใช้ในการดำเนินการโครงการ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11560" y="2492896"/>
            <a:ext cx="5400600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r">
              <a:buFont typeface="Arial" pitchFamily="34" charset="0"/>
              <a:buChar char="•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การคัดเลือสถานประกอบการ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11560" y="3212976"/>
            <a:ext cx="5400600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r">
              <a:buFont typeface="Arial" pitchFamily="34" charset="0"/>
              <a:buChar char="•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ที่ปรึกษาที่ดำเนินการ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11560" y="3933056"/>
            <a:ext cx="540060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r">
              <a:buFont typeface="Arial" pitchFamily="34" charset="0"/>
              <a:buChar char="•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แรงงานที่เข้าร่วมโครงการ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11560" y="4653136"/>
            <a:ext cx="5400600" cy="6480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r">
              <a:buFont typeface="Arial" pitchFamily="34" charset="0"/>
              <a:buChar char="•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การประชาสัมพันธ์โครงการ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1560" y="5373216"/>
            <a:ext cx="5400600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r">
              <a:buFont typeface="Arial" pitchFamily="34" charset="0"/>
              <a:buChar char="•"/>
            </a:pP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TOR 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กระบวนการและแผนงานโครงการ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Hexagon 13"/>
          <p:cNvSpPr/>
          <p:nvPr/>
        </p:nvSpPr>
        <p:spPr>
          <a:xfrm>
            <a:off x="6300194" y="4723660"/>
            <a:ext cx="936104" cy="802863"/>
          </a:xfrm>
          <a:prstGeom prst="hexag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Hexagon 14"/>
          <p:cNvSpPr/>
          <p:nvPr/>
        </p:nvSpPr>
        <p:spPr>
          <a:xfrm>
            <a:off x="6342674" y="5501144"/>
            <a:ext cx="936104" cy="802863"/>
          </a:xfrm>
          <a:prstGeom prst="hexago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Hexagon 15"/>
          <p:cNvSpPr/>
          <p:nvPr/>
        </p:nvSpPr>
        <p:spPr>
          <a:xfrm>
            <a:off x="7062758" y="5119554"/>
            <a:ext cx="936104" cy="802863"/>
          </a:xfrm>
          <a:prstGeom prst="hexagon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Hexagon 16"/>
          <p:cNvSpPr/>
          <p:nvPr/>
        </p:nvSpPr>
        <p:spPr>
          <a:xfrm>
            <a:off x="7854842" y="4759514"/>
            <a:ext cx="936104" cy="802863"/>
          </a:xfrm>
          <a:prstGeom prst="hexagon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Hexagon 17"/>
          <p:cNvSpPr/>
          <p:nvPr/>
        </p:nvSpPr>
        <p:spPr>
          <a:xfrm>
            <a:off x="7782834" y="5551602"/>
            <a:ext cx="936104" cy="802863"/>
          </a:xfrm>
          <a:prstGeom prst="hexagon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142" y="3537014"/>
            <a:ext cx="1304752" cy="9386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674" y="3125953"/>
            <a:ext cx="1165048" cy="9453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20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116632"/>
            <a:ext cx="8712968" cy="11521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ประเมินผลผลิต (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Product Evaluation)</a:t>
            </a: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ผลที่ได้จากโครงการว่าเป็นไปตามที่คาดหวังหรือไม่ เพียงใด</a:t>
            </a:r>
          </a:p>
          <a:p>
            <a:pPr algn="ctr"/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30" y="1556792"/>
            <a:ext cx="403244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การบริหารจัดการโครงการ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16022" y="2319333"/>
            <a:ext cx="403244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กระบวนการให้คำปรึกษา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30" y="2276872"/>
            <a:ext cx="4032448" cy="44644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กองพัฒนาศักยภาพแรงงานและผู้ประกอบกิจการ</a:t>
            </a:r>
          </a:p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- กำหนดแผนการดำเนินงานโครงการ</a:t>
            </a:r>
          </a:p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- ควบคุม ติดตามผลการดำเนินงาน</a:t>
            </a:r>
          </a:p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-  จัดทำคู่มือปฏิบัติงานโครงการ</a:t>
            </a:r>
          </a:p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- จัดทำใบประกาศเกียรติคุณและโล่ประกาศเกียรติคุณ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สำนักพัฒนาผู้ฝึกและเทคโนโลยีการฝึก</a:t>
            </a:r>
          </a:p>
          <a:p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-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สัมมนาเชิงปฏิบัติการให้กับที่ปรึกษา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จัดทำคู่มือแนวทางการปฏิบัติงานของที่ปรึกษา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กองการเจ้าหน้าที่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-จัดอบรมให้กับข้าราชการและเจ้าหน้าที่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สำนักงานเลขานุการกรม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-จัดงานพิธีเปิด พิธีปิด ประชาสัมพันธ์ ผลิตสื่อ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จัดประชุมสรุปผลการดำเนินงาน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กองแผนงานและสารสนเทศ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-ประเมินผลโครงการ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16022" y="2784996"/>
            <a:ext cx="4032448" cy="39563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วิเคราะห์ข้อมูล สถานประกอบกิจการ 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วิเคราะห์ ประเมินปัญหาสาเหตุ ที่พบ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กำหนดแนวทางและเครื่องมือแก้ปัญหา</a:t>
            </a:r>
          </a:p>
          <a:p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4. จัดทำแผนการดำเนินงานใน </a:t>
            </a:r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2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กระบวนงาน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เข้าให้คำปรึกษาแนะนำในเชิงลึก</a:t>
            </a:r>
          </a:p>
          <a:p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พัฒนาทักษะและให้ความรู้แก่พนักงาน</a:t>
            </a:r>
          </a:p>
          <a:p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รายงานและนำเสนอความก้าวหน้าในการพัฒนา</a:t>
            </a:r>
          </a:p>
          <a:p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7.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นำเสนอผลสรุปการให้คำปรึกษา</a:t>
            </a:r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dirty="0">
                <a:solidFill>
                  <a:prstClr val="black"/>
                </a:solidFill>
              </a:rPr>
              <a:t>เครื่องมือ 1</a:t>
            </a:r>
          </a:p>
          <a:p>
            <a:pPr lvl="0"/>
            <a:r>
              <a:rPr lang="th-TH" dirty="0">
                <a:solidFill>
                  <a:prstClr val="black"/>
                </a:solidFill>
              </a:rPr>
              <a:t>การอบรมพนักงาน</a:t>
            </a:r>
          </a:p>
          <a:p>
            <a:pPr lvl="0"/>
            <a:r>
              <a:rPr lang="th-TH" dirty="0">
                <a:solidFill>
                  <a:prstClr val="black"/>
                </a:solidFill>
              </a:rPr>
              <a:t>  หลักสูตรการอบรม</a:t>
            </a:r>
          </a:p>
          <a:p>
            <a:pPr lvl="0"/>
            <a:r>
              <a:rPr lang="th-TH" dirty="0">
                <a:solidFill>
                  <a:prstClr val="black"/>
                </a:solidFill>
              </a:rPr>
              <a:t> จัดอบรมพนักงาน (คน)</a:t>
            </a:r>
          </a:p>
          <a:p>
            <a:pPr lvl="0"/>
            <a:r>
              <a:rPr lang="th-TH" dirty="0">
                <a:solidFill>
                  <a:prstClr val="black"/>
                </a:solidFill>
              </a:rPr>
              <a:t>ความสอดคล้องของเนื้อหา</a:t>
            </a:r>
          </a:p>
          <a:p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en-US" sz="2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16022" y="1556792"/>
            <a:ext cx="403244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การดำเนินงานเพิ่มผลิตภาพ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4275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116632"/>
            <a:ext cx="8712968" cy="115212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ประเมินผลผลิต (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Product Evaluation)</a:t>
            </a: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ผลที่ได้จากโครงการว่าเป็นไปตามที่คาดหวังหรือไม่ เพียงใด</a:t>
            </a:r>
          </a:p>
          <a:p>
            <a:pPr algn="ctr"/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30" y="1556792"/>
            <a:ext cx="403244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การบริหารจัดการโครงการ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16022" y="1556792"/>
            <a:ext cx="403244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การดำเนินงานเพิ่มผลิตภาพ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30" y="2276872"/>
            <a:ext cx="4032448" cy="44644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สถาบันพัฒนาฝีมือแรงงานภาค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-รับสมัคร/คัดเลือกสถานประกอบกิจการ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-จัดประชุมชี้แจงโครงการฯ ให้กับสถานประกอบกิจการ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-แต่งตั้งผู้ควบคุมงาน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-ดำเนินการจัดจ้างที่ปรึกษา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-แต่งตั้งคณะกรรมการตรวจรับพัสดุ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-กำกับดูแล/ติดตามประเมินผล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-รายงานผลการดำเนินงานโครงการฯ 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-รับสมัคร/คัดเลือกสถานประกอบกิจการ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-แจ้งรายชื่อผู้ควบคุมงานให้สถาบันพัฒนาฝีมือแรงงานภาค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-กำกับดูแล/ติดตามประเมินผลการให้คำปรึกษา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-รายงานผลการดำเนินโครงการ</a:t>
            </a:r>
          </a:p>
        </p:txBody>
      </p:sp>
      <p:sp>
        <p:nvSpPr>
          <p:cNvPr id="6" name="Rectangle 5"/>
          <p:cNvSpPr/>
          <p:nvPr/>
        </p:nvSpPr>
        <p:spPr>
          <a:xfrm>
            <a:off x="4732967" y="2474893"/>
            <a:ext cx="401550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 smtClean="0">
                <a:latin typeface="TH Fah kwang" pitchFamily="2" charset="-34"/>
                <a:cs typeface="TH Fah kwang" pitchFamily="2" charset="-34"/>
              </a:rPr>
              <a:t>การดำเนินการให้คำปรึกษา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 การกระตุ้นและจูงใจ และสร้างความร่วมมือ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 ความกระตือรือล้น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 รับผิดชอบ ระยะเวลาและช่วงเวลา การเข้า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 การชี้แนะ ถ่ายทอด และพัฒนา เพื่อสร้างความเข้าใจ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 การบริหารจัดการ ทีมงานที่ปรึกษา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 การจัดทีมที่ปรึกษาที่เหมาะสมกับงาน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 ความชัดเจนของข้อมูลในรายงาน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- การสร้างความเชื่อถือ เชื่อมั่นต่อผู้เป็นเจ้าของ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56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95537" y="116632"/>
            <a:ext cx="3567399" cy="280831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ประเมินผลผลิต</a:t>
            </a:r>
          </a:p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Product Evaluation)</a:t>
            </a:r>
            <a:endParaRPr lang="th-TH" sz="24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ผลที่ได้จากโครงการว่าเป็นไปตามที่คาดหวังหรือไม่ เพียงใด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131212" y="235820"/>
            <a:ext cx="4752528" cy="628952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2400" b="1" dirty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ผลิตผลิต </a:t>
            </a:r>
            <a:r>
              <a:rPr lang="en-US" sz="2400" b="1" dirty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Output</a:t>
            </a:r>
          </a:p>
          <a:p>
            <a:r>
              <a:rPr lang="en-US" sz="2400" dirty="0"/>
              <a:t>1. </a:t>
            </a:r>
            <a:r>
              <a:rPr lang="th-TH" sz="2400" dirty="0"/>
              <a:t>ความรู้ทักษะที่ได้รับจากโครงการ</a:t>
            </a:r>
          </a:p>
          <a:p>
            <a:r>
              <a:rPr lang="th-TH" sz="2400" dirty="0"/>
              <a:t>2. การนำประสบการณ์ ความรู้ ทักษะที่ได้ไปใช้เพิ่มผลิตภาพ</a:t>
            </a:r>
          </a:p>
          <a:p>
            <a:r>
              <a:rPr lang="th-TH" sz="2400" dirty="0"/>
              <a:t>3. ผลการ</a:t>
            </a:r>
            <a:r>
              <a:rPr lang="th-TH" sz="2400" dirty="0" smtClean="0"/>
              <a:t>ดำเนินงาน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th-TH" sz="2400" dirty="0" smtClean="0"/>
              <a:t>ลด</a:t>
            </a:r>
            <a:r>
              <a:rPr lang="th-TH" sz="2400" dirty="0"/>
              <a:t>การสูญเสียคิดเป็นมูลค่าหลังสิ้นสุดโครงการ(บาท)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th-TH" sz="2400" dirty="0" smtClean="0"/>
              <a:t>ลด</a:t>
            </a:r>
            <a:r>
              <a:rPr lang="th-TH" sz="2400" dirty="0"/>
              <a:t>การสูญเสียคิดเป็นมูลค่าต่อปี(บาท)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th-TH" sz="2400" dirty="0" smtClean="0"/>
              <a:t>ร้อย</a:t>
            </a:r>
            <a:r>
              <a:rPr lang="th-TH" sz="2400" dirty="0"/>
              <a:t>ละของผลิตภาพแรงงานที่เพิ่มขึ้น</a:t>
            </a:r>
          </a:p>
          <a:p>
            <a:r>
              <a:rPr lang="th-TH" sz="2400" dirty="0"/>
              <a:t>4. คิดที่จะนำระบบไปใช้ต่อ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th-TH" sz="2400" dirty="0" smtClean="0"/>
              <a:t>สาเหตุ</a:t>
            </a:r>
            <a:r>
              <a:rPr lang="th-TH" sz="2400" dirty="0"/>
              <a:t>ที่ไม่นำไปใช้ต่อ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th-TH" sz="2400" dirty="0" smtClean="0"/>
              <a:t>สาเหตุ</a:t>
            </a:r>
            <a:r>
              <a:rPr lang="th-TH" sz="2400" dirty="0"/>
              <a:t>ของการนำไปใช้ต่อ</a:t>
            </a:r>
          </a:p>
          <a:p>
            <a:r>
              <a:rPr lang="th-TH" sz="2400" dirty="0"/>
              <a:t>5. ความเห็น ต่อความเป็นไปได้ที่สถานประกอบการจะนำ วิธีการไปใช้ต่อไป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th-TH" sz="2400" dirty="0" smtClean="0"/>
              <a:t>เหตุผล</a:t>
            </a:r>
            <a:r>
              <a:rPr lang="th-TH" sz="2400" dirty="0"/>
              <a:t>ที่ไม่สามารถนำไปใช้หรือขยายผล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th-TH" sz="2400" dirty="0" smtClean="0"/>
              <a:t>เหตุผล</a:t>
            </a:r>
            <a:r>
              <a:rPr lang="th-TH" sz="2400" dirty="0"/>
              <a:t>ที่ สามารถนำไปใช้หรือขยายผล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23528" y="2924944"/>
            <a:ext cx="3735676" cy="3861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2400" b="1" i="1" dirty="0">
                <a:latin typeface="TH SarabunPSK" pitchFamily="34" charset="-34"/>
                <a:cs typeface="TH SarabunPSK" pitchFamily="34" charset="-34"/>
              </a:rPr>
              <a:t>ผลลัพธ์ (</a:t>
            </a:r>
            <a:r>
              <a:rPr lang="en-US" sz="2400" b="1" i="1" dirty="0">
                <a:latin typeface="TH SarabunPSK" pitchFamily="34" charset="-34"/>
                <a:cs typeface="TH SarabunPSK" pitchFamily="34" charset="-34"/>
              </a:rPr>
              <a:t>Outcome)</a:t>
            </a:r>
          </a:p>
          <a:p>
            <a:r>
              <a:rPr lang="en-US" dirty="0"/>
              <a:t>1. </a:t>
            </a:r>
            <a:r>
              <a:rPr lang="th-TH" dirty="0"/>
              <a:t>ผลที่ได้รับจากการเข้าร่วมโครงการ</a:t>
            </a:r>
          </a:p>
          <a:p>
            <a:r>
              <a:rPr lang="th-TH" dirty="0"/>
              <a:t>     ทัศนคติและพฤติกรรมของพนักงาน</a:t>
            </a:r>
          </a:p>
          <a:p>
            <a:r>
              <a:rPr lang="th-TH" dirty="0"/>
              <a:t>     องค์ความรู้และแนวคิดที่ประยุกต์ใช้ในการทำงาน</a:t>
            </a:r>
          </a:p>
          <a:p>
            <a:r>
              <a:rPr lang="th-TH" dirty="0"/>
              <a:t>     คุณภาพผลผลิตและชิ้นงานที่เกิดขึ้น</a:t>
            </a:r>
          </a:p>
          <a:p>
            <a:r>
              <a:rPr lang="th-TH" dirty="0"/>
              <a:t>     ความพึงพอใจต่อผลการเข้าร่วมโครงการ</a:t>
            </a:r>
          </a:p>
          <a:p>
            <a:r>
              <a:rPr lang="th-TH" dirty="0"/>
              <a:t>2. ความยั่งยืนของกระบวนการที่ทำโครงการ</a:t>
            </a:r>
          </a:p>
          <a:p>
            <a:r>
              <a:rPr lang="th-TH" dirty="0"/>
              <a:t>3. ประโยชน์ที่ได้รับและความต้องการเข้าร่วมในครั้งต่อไป</a:t>
            </a:r>
          </a:p>
          <a:p>
            <a:r>
              <a:rPr lang="th-TH" dirty="0"/>
              <a:t>4. ข้อเสนอแนะจากสถานประกอบการ</a:t>
            </a:r>
          </a:p>
          <a:p>
            <a:r>
              <a:rPr lang="th-TH" dirty="0"/>
              <a:t>5. สรุปข้อเสนอแนะสำหรับการดำเนินการต่อไป</a:t>
            </a:r>
          </a:p>
        </p:txBody>
      </p:sp>
    </p:spTree>
    <p:extLst>
      <p:ext uri="{BB962C8B-B14F-4D97-AF65-F5344CB8AC3E}">
        <p14:creationId xmlns:p14="http://schemas.microsoft.com/office/powerpoint/2010/main" val="248100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404" y="263823"/>
            <a:ext cx="8208912" cy="108012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dirty="0" smtClean="0">
                <a:latin typeface="TH Fah kwang" pitchFamily="2" charset="-34"/>
                <a:cs typeface="TH Fah kwang" pitchFamily="2" charset="-34"/>
              </a:rPr>
              <a:t>เครื่องมือและวิธีการ</a:t>
            </a:r>
            <a:endParaRPr lang="en-US" sz="4800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Pentagon 2"/>
          <p:cNvSpPr/>
          <p:nvPr/>
        </p:nvSpPr>
        <p:spPr>
          <a:xfrm>
            <a:off x="1506813" y="1700808"/>
            <a:ext cx="2273099" cy="1368152"/>
          </a:xfrm>
          <a:prstGeom prst="homePlate">
            <a:avLst>
              <a:gd name="adj" fmla="val 28136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แบบสำรวจ</a:t>
            </a:r>
            <a:endParaRPr lang="en-US" sz="4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41" y="1770127"/>
            <a:ext cx="1152127" cy="1298903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3923928" y="1772886"/>
            <a:ext cx="4968552" cy="1200329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สถานประกอบการ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  	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180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ตัวอย่าง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แรงงานที่เข้าร่วมโครงการ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300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ตัวอย่าง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เจ้าหน้าที่กรมฯ เจ้าหน้าที่ศูนย์/สถาบันฯ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220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ตัวอย่าง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Pentagon 7"/>
          <p:cNvSpPr/>
          <p:nvPr/>
        </p:nvSpPr>
        <p:spPr>
          <a:xfrm>
            <a:off x="1547671" y="3284984"/>
            <a:ext cx="2273099" cy="1368152"/>
          </a:xfrm>
          <a:prstGeom prst="homePlate">
            <a:avLst>
              <a:gd name="adj" fmla="val 28136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Focus Group</a:t>
            </a:r>
            <a:endParaRPr lang="en-US" sz="4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23928" y="3380801"/>
            <a:ext cx="4968552" cy="1200329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สถานประกอบการ 4 ภาค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25    แห่ง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สถาบันพัฒนาฝีมือแรงงาน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     7  ภาค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เจ้าหน้าที่กรมฯ เจ้าหน้าที่ศูนย์/สถาบันฯ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2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ครั้ง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41" y="3356992"/>
            <a:ext cx="1152127" cy="1272338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Pentagon 10"/>
          <p:cNvSpPr/>
          <p:nvPr/>
        </p:nvSpPr>
        <p:spPr>
          <a:xfrm>
            <a:off x="1547671" y="4797152"/>
            <a:ext cx="2273099" cy="1368152"/>
          </a:xfrm>
          <a:prstGeom prst="homePlate">
            <a:avLst>
              <a:gd name="adj" fmla="val 28136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รายงาน</a:t>
            </a:r>
          </a:p>
          <a:p>
            <a:pPr algn="ctr"/>
            <a:r>
              <a:rPr lang="th-TH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ฉบับสมบูรณ์</a:t>
            </a:r>
            <a:endParaRPr lang="en-US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23928" y="4893037"/>
            <a:ext cx="4968552" cy="1128321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txBody>
          <a:bodyPr wrap="square" rtlCol="0">
            <a:no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สถานประกอบการร่วมโครงการ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260    แห่ง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88" y="4797152"/>
            <a:ext cx="111127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194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065075"/>
              </p:ext>
            </p:extLst>
          </p:nvPr>
        </p:nvGraphicFramePr>
        <p:xfrm>
          <a:off x="185055" y="399554"/>
          <a:ext cx="8840366" cy="6370390"/>
        </p:xfrm>
        <a:graphic>
          <a:graphicData uri="http://schemas.openxmlformats.org/drawingml/2006/table">
            <a:tbl>
              <a:tblPr/>
              <a:tblGrid>
                <a:gridCol w="3190508"/>
                <a:gridCol w="5649858"/>
              </a:tblGrid>
              <a:tr h="4070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ข้อมูล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ประเด็น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7857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คู่มือปฏิบัติงานโครงการเพิ่มผลิตภาพฯ ปีงบประมาณ255</a:t>
                      </a: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8</a:t>
                      </a: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(โดยกองพัฒนาศักยภาพแรงงานและผู้ประกอบกิจการ)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เพื่อศึกษาที่มา วัตถุประสงค์  กลุ่มเป้าหมาย วิธีการดำเนินงานและผลที่คาดหวังของโครงการ 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37788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แนวทางปฏิบัติของที่ปรึกษาโครงการเพิ่มผลิตภาพฯ </a:t>
                      </a: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(โดยกองพัฒนาศักยภาพแรงงานและผู้ประกอบกิจการ)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เพื่อศึกษาถึงขั้นตอนในการให้คำปรึกษาของที่ปรึกษาตามกระบวนงานที่กรมฯ    ได้กำหนด การให้ความรู้กับพนักงาน รวมถึงเอกสารที่เกี่ยวข้องเพื่อใช้ประกอบ การส่งงวดงาน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464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คู่มือสำหรับผู้ควบคุมงานโครงการเพิ่ม  ผลิตภาพ</a:t>
                      </a: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(โดยกองพัฒนาศักยภาพแรงงานและผู้ประกอบกิจการ)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เพื่อศึกษาถึงองค์ความรู้และบทบาทหน้าที่ของผู้ควบคุมงานที่จะนำไปใช้ในการควบคุม กำกับดูแลที่ปรึกษาตามโครงการฯ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748515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kumimoji="0" lang="th-TH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ของแต่ละจังหวัด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เพื่อศึกษาถึงระยะเวลาดำเนินงานในแต่ละงวดงาน  และรายละเอียดของขั้นตอนการดำเนินงานของที่ปรึกษา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486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รายงานความคืบหน้าโครงการผ่านระบบสารสนเทศ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เพื่อศึกษาถึงความคืบหน้าการดำเนินงานของแต่ละพื้นที่ในแต่ละช่วงเวลา 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91596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TH SarabunPSK" pitchFamily="34" charset="-34"/>
                        </a:rPr>
                        <a:t>รายงานผลการดำเนินงานของที่ปรึกษา   ฉบับสมบูรณ์ 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เพื่อศึกษารูปแบบการจัดทำรายงาน   วิธีการดำเนินงานในแต่ละกระบวนงาน  หัวข้อการฝึกอบรมให้กับพนักงาน  จำนวนพนักงานที่เข้าร่วม  ตลอดจนถึงผลลัพธ์ของแต่ละกระบวนงาน</a:t>
                      </a:r>
                    </a:p>
                  </a:txBody>
                  <a:tcPr marL="84406" marR="84406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961507" y="-27384"/>
            <a:ext cx="55819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296">
              <a:defRPr/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ข้อมูลที่ใช้ในศึกษาเพื่อกำหนดประเด็นในการประเมินผล</a:t>
            </a:r>
          </a:p>
        </p:txBody>
      </p:sp>
      <p:sp>
        <p:nvSpPr>
          <p:cNvPr id="5" name="Slide Number Placeholder 1"/>
          <p:cNvSpPr txBox="1">
            <a:spLocks/>
          </p:cNvSpPr>
          <p:nvPr/>
        </p:nvSpPr>
        <p:spPr>
          <a:xfrm>
            <a:off x="8263418" y="6448254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lIns="91429" tIns="45715" rIns="91429" bIns="45715" anchor="ctr"/>
          <a:lstStyle>
            <a:defPPr>
              <a:defRPr lang="th-TH"/>
            </a:defPPr>
            <a:lvl1pPr algn="r" eaLnBrk="1" hangingPunct="1">
              <a:defRPr sz="2000">
                <a:latin typeface="TH SarabunPSK" pitchFamily="34" charset="-34"/>
                <a:cs typeface="TH SarabunPSK" pitchFamily="34" charset="-34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fld id="{ED0B9730-EB4C-4423-AB0E-53DB8B4D6327}" type="slidenum">
              <a:rPr lang="en-US">
                <a:solidFill>
                  <a:prstClr val="black"/>
                </a:solidFill>
              </a:rPr>
              <a:pPr defTabSz="912813"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38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699794" y="476672"/>
            <a:ext cx="5976664" cy="7920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i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การประเมิน </a:t>
            </a:r>
            <a:r>
              <a:rPr lang="en-US" sz="3200" b="1" i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CIPP </a:t>
            </a:r>
            <a:r>
              <a:rPr lang="th-TH" sz="3200" b="1" i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ของโครงการ</a:t>
            </a:r>
            <a:endParaRPr lang="en-US" sz="3200" b="1" i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401982" y="3645024"/>
            <a:ext cx="4284476" cy="64807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กระบวนการ (</a:t>
            </a:r>
            <a:r>
              <a:rPr lang="en-US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Process)</a:t>
            </a:r>
            <a:endParaRPr lang="en-US" sz="2800" b="1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1392110" y="4509120"/>
            <a:ext cx="4284476" cy="64807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ผลผลิต (</a:t>
            </a:r>
            <a:r>
              <a:rPr lang="en-US" sz="2800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Product)</a:t>
            </a:r>
            <a:endParaRPr lang="en-US" sz="2800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403648" y="2780928"/>
            <a:ext cx="4284476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ปัจจัยนำเข้า (</a:t>
            </a:r>
            <a:r>
              <a:rPr lang="en-US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Input)</a:t>
            </a:r>
            <a:endParaRPr lang="en-US" sz="2800" b="1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403648" y="1916832"/>
            <a:ext cx="4284476" cy="648072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บริบท (</a:t>
            </a:r>
            <a:r>
              <a:rPr lang="en-US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Context)</a:t>
            </a:r>
            <a:endParaRPr lang="en-US" sz="2800" b="1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051720" y="5445224"/>
            <a:ext cx="4284476" cy="64807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i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ผลประเมิน (</a:t>
            </a:r>
            <a:r>
              <a:rPr lang="en-US" sz="2800" b="1" i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Evaluate Value )</a:t>
            </a:r>
            <a:endParaRPr lang="en-US" sz="2800" b="1" i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6012160" y="1894028"/>
            <a:ext cx="1944216" cy="648072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15.67</a:t>
            </a:r>
            <a:endParaRPr lang="en-US" sz="2800" b="1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6012160" y="2780928"/>
            <a:ext cx="1944216" cy="648072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12.56</a:t>
            </a:r>
            <a:endParaRPr lang="en-US" sz="2800" b="1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6012160" y="3645024"/>
            <a:ext cx="1944216" cy="648072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19.37</a:t>
            </a:r>
            <a:endParaRPr lang="en-US" sz="2800" b="1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012160" y="4509120"/>
            <a:ext cx="1944216" cy="648072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33.75</a:t>
            </a:r>
            <a:endParaRPr lang="en-US" sz="2800" b="1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444208" y="5445224"/>
            <a:ext cx="1512168" cy="648072"/>
          </a:xfrm>
          <a:prstGeom prst="round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81.35</a:t>
            </a:r>
            <a:endParaRPr lang="en-US" sz="2800" b="1" i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343588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42" y="2100912"/>
            <a:ext cx="8136904" cy="3785652"/>
          </a:xfrm>
          <a:prstGeom prst="rect">
            <a:avLst/>
          </a:prstGeom>
          <a:noFill/>
          <a:ln w="22225">
            <a:solidFill>
              <a:srgbClr val="00B05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 ปัจจัยนำสู่ ปัญหาและวัตถุประสงค์ของโครงการ  ไม่สอดคล้องกับสภาพจริง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ค่าจ้าง 300 บาท (ไม่พบสถานประกอบการที่ระบุว่า ต้นทุนสูงเพราะค่าจ้าง 300 บาท)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ขาดหลักฐานต้นทุนสูงที่เกิดจาก ผลิตภาพแรงงานต่ำ (ควรหาตัวเลขหรือหน่วยงานยืนยัน)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สอดคล้องในด้าน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ต้องเพิ่มความได้เปรียบในการแข่งขัน เพราะต้นทุนสูง (สถิติจาก 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IMD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บริบทที่นำไปสู่วัตถุประสงค์ ยังไม่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ครอบคลุม ขาด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บริบทเพื่อการ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พัฒนาแรงงานให้มีผลิตภาพ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3. ปัญหาและความจำเป็นของโครงการ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สอดคล้องกับข้อตระหนักและความต้องการของเอกชน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4. การกำหนดกระบวนการได้ตรง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(ลดการสูญเสีย ลดปัญหาคุณภาพ ขั้นตอน 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Logistics) </a:t>
            </a:r>
            <a:endParaRPr lang="th-TH" sz="24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. แผนงานที่เขียนมีกรอบโครงร่างที่เป็นมารตรฐาน ครบถ้วน (ข้อมูลเชิงประจักษ์)</a:t>
            </a:r>
          </a:p>
          <a:p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6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. ความชัดเจนของเนื้อหาโครงการ ยังมีข้อที่ควรปรับ เนื่องจากมีข้อสงสัยในบางรายการของโครงการ</a:t>
            </a:r>
          </a:p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7. ความชัดเจนในผลลัพธ์  และผลผลิต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95542" y="242206"/>
            <a:ext cx="8136904" cy="1786767"/>
            <a:chOff x="395536" y="454579"/>
            <a:chExt cx="8136904" cy="1786767"/>
          </a:xfrm>
        </p:grpSpPr>
        <p:sp>
          <p:nvSpPr>
            <p:cNvPr id="2" name="TextBox 1"/>
            <p:cNvSpPr txBox="1"/>
            <p:nvPr/>
          </p:nvSpPr>
          <p:spPr>
            <a:xfrm>
              <a:off x="395536" y="454579"/>
              <a:ext cx="8136904" cy="1786767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algn="r"/>
              <a:r>
                <a:rPr lang="th-TH" sz="5400" b="1" i="1" dirty="0" smtClean="0">
                  <a:latin typeface="TH SarabunPSK" pitchFamily="34" charset="-34"/>
                  <a:cs typeface="TH SarabunPSK" pitchFamily="34" charset="-34"/>
                </a:rPr>
                <a:t>บริบท </a:t>
              </a:r>
              <a:r>
                <a:rPr lang="en-US" sz="5400" b="1" i="1" dirty="0" smtClean="0">
                  <a:latin typeface="TH SarabunPSK" pitchFamily="34" charset="-34"/>
                  <a:cs typeface="TH SarabunPSK" pitchFamily="34" charset="-34"/>
                </a:rPr>
                <a:t>: Context</a:t>
              </a:r>
              <a:endParaRPr lang="th-TH" sz="2000" b="1" i="1" dirty="0">
                <a:latin typeface="TH SarabunPSK" pitchFamily="34" charset="-34"/>
                <a:cs typeface="TH SarabunPSK" pitchFamily="34" charset="-34"/>
              </a:endParaRPr>
            </a:p>
            <a:p>
              <a:pPr algn="r"/>
              <a:r>
                <a:rPr lang="th-TH" b="1" i="1" dirty="0" smtClean="0">
                  <a:latin typeface="TH SarabunPSK" pitchFamily="34" charset="-34"/>
                  <a:cs typeface="TH SarabunPSK" pitchFamily="34" charset="-34"/>
                </a:rPr>
                <a:t>ประเมิน</a:t>
              </a:r>
              <a:r>
                <a:rPr lang="th-TH" b="1" i="1" dirty="0">
                  <a:latin typeface="TH SarabunPSK" pitchFamily="34" charset="-34"/>
                  <a:cs typeface="TH SarabunPSK" pitchFamily="34" charset="-34"/>
                </a:rPr>
                <a:t>บริบทของโครงการว่ามี</a:t>
              </a:r>
              <a:r>
                <a:rPr lang="th-TH" b="1" i="1" dirty="0" smtClean="0">
                  <a:latin typeface="TH SarabunPSK" pitchFamily="34" charset="-34"/>
                  <a:cs typeface="TH SarabunPSK" pitchFamily="34" charset="-34"/>
                </a:rPr>
                <a:t>ความเหมาะสมหรือไม่</a:t>
              </a:r>
              <a:endParaRPr lang="th-TH" b="1" i="1" dirty="0">
                <a:latin typeface="TH SarabunPSK" pitchFamily="34" charset="-34"/>
                <a:cs typeface="TH SarabunPSK" pitchFamily="34" charset="-34"/>
              </a:endParaRPr>
            </a:p>
            <a:p>
              <a:pPr algn="r"/>
              <a:r>
                <a:rPr lang="th-TH" b="1" i="1" dirty="0" smtClean="0">
                  <a:latin typeface="TH SarabunPSK" pitchFamily="34" charset="-34"/>
                  <a:cs typeface="TH SarabunPSK" pitchFamily="34" charset="-34"/>
                </a:rPr>
                <a:t>		 ซึ่ง</a:t>
              </a:r>
              <a:r>
                <a:rPr lang="th-TH" b="1" i="1" dirty="0">
                  <a:latin typeface="TH SarabunPSK" pitchFamily="34" charset="-34"/>
                  <a:cs typeface="TH SarabunPSK" pitchFamily="34" charset="-34"/>
                </a:rPr>
                <a:t>ประกอบด้วย ความจำเป็นของโครงการ ความต้องการโครงการของ</a:t>
              </a:r>
              <a:r>
                <a:rPr lang="th-TH" b="1" i="1" dirty="0" smtClean="0">
                  <a:latin typeface="TH SarabunPSK" pitchFamily="34" charset="-34"/>
                  <a:cs typeface="TH SarabunPSK" pitchFamily="34" charset="-34"/>
                </a:rPr>
                <a:t>กลุ่มเป้าหมาย</a:t>
              </a:r>
            </a:p>
            <a:p>
              <a:pPr algn="r"/>
              <a:r>
                <a:rPr lang="th-TH" b="1" i="1" dirty="0" smtClean="0">
                  <a:latin typeface="TH SarabunPSK" pitchFamily="34" charset="-34"/>
                  <a:cs typeface="TH SarabunPSK" pitchFamily="34" charset="-34"/>
                </a:rPr>
                <a:t>ความ</a:t>
              </a:r>
              <a:r>
                <a:rPr lang="th-TH" b="1" i="1" dirty="0">
                  <a:latin typeface="TH SarabunPSK" pitchFamily="34" charset="-34"/>
                  <a:cs typeface="TH SarabunPSK" pitchFamily="34" charset="-34"/>
                </a:rPr>
                <a:t>เหมาะสมของโครงการต่อกลุ่มเป้าหมายและความเหมาะสมต่อพื้นที่ดำเนินการโครงการ</a:t>
              </a:r>
            </a:p>
            <a:p>
              <a:pPr algn="r"/>
              <a:endParaRPr lang="en-US" sz="4800" b="1" i="1" dirty="0"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995" y="548680"/>
              <a:ext cx="2073781" cy="147664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3418" y="548680"/>
              <a:ext cx="1760570" cy="989217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</p:grpSp>
      <p:sp>
        <p:nvSpPr>
          <p:cNvPr id="5" name="Rounded Rectangle 4"/>
          <p:cNvSpPr/>
          <p:nvPr/>
        </p:nvSpPr>
        <p:spPr>
          <a:xfrm>
            <a:off x="107539" y="6021288"/>
            <a:ext cx="8856985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บริบทยังไม่สอดคล้อง วัตถุประสงค์ตรงความต้องการของผู้ประกอบการ  เนื้อหาและวิธีการปรับให้ชัดเจน  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335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2" y="969399"/>
            <a:ext cx="8748464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200"/>
              </a:spcBef>
              <a:spcAft>
                <a:spcPts val="0"/>
              </a:spcAft>
              <a:buFont typeface="DilleniaUPC"/>
              <a:buAutoNum type="arabicPeriod"/>
            </a:pP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หลักการและเหตุผล</a:t>
            </a:r>
            <a:endParaRPr lang="en-US" sz="2400" dirty="0"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indent="180340">
              <a:spcBef>
                <a:spcPts val="600"/>
              </a:spcBef>
              <a:spcAft>
                <a:spcPts val="0"/>
              </a:spcAft>
            </a:pP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	คณะรัฐมนตรีมีมติเมื่อวันที่ 20 พฤศจิกายน 2555 เห็นชอบประกาศคณะกรรมการค่าจ้าง เรื่องอัตราค่าจ้างขั้นต่ำ (ฉบับที่ 7) มีผลใช้บังคับตั้งแต่วันที่ 1 มกราคม 2556 เป็นต้นไป ส่งผลให้อัตรา</a:t>
            </a:r>
            <a:r>
              <a:rPr lang="th-TH" sz="24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ค่าจ้างขั้น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ต่ำปรับเป็น 300 บาท ทั่วประเทศ โดยที่นโยบายการปรับอัตราค่าจ้างขั้นต่ำ 300 บาท ถือว่าเป็นนโยบายที่มีความสำคัญอย่างสูง เพราะค่าจ้างที่เหมาะสมจะมีผลต่อความเป็นอยู่ที่ดีของแรงงาน ช่วยลดความเหลื่อมล้ำในสังคม และเป็นตัวช่วยกระตุ้นการยกระดับอุตสาหกรรมและสร้างกำลังซื้อภายในประเทศ ซึ่งในระยะสั้นนายจ้างที่พึ่งพาแรงงานขั้นต่ำที่มีทักษะน้อยหรือไม่มีทักษะ (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Labor Intensive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) และกลุ่มผู้ประกอบการวิสาหกิจขนาดกลางและขนาดย่อม (</a:t>
            </a:r>
            <a:r>
              <a:rPr lang="en-US" sz="2400" dirty="0">
                <a:latin typeface="TH SarabunPSK" pitchFamily="34" charset="-34"/>
                <a:ea typeface="Times New Roman"/>
                <a:cs typeface="TH SarabunPSK" pitchFamily="34" charset="-34"/>
              </a:rPr>
              <a:t>SMEs) </a:t>
            </a:r>
            <a:r>
              <a:rPr lang="th-TH" sz="2400" dirty="0">
                <a:latin typeface="TH SarabunPSK" pitchFamily="34" charset="-34"/>
                <a:ea typeface="Times New Roman"/>
                <a:cs typeface="TH SarabunPSK" pitchFamily="34" charset="-34"/>
              </a:rPr>
              <a:t>ซึ่งเป็นฐานธุรกิจที่สำคัญของโครงสร้างเศรษฐกิจไทย อาจต้องแบกรับภาระต้นทุนค่าจ้างที่สูงขึ้น ซึ่งจะส่งผลกระทบต่อระบบเศรษฐกิจและสังคมของประเทศ และภายในปี 2558 จะมีการจัดตั้งประชาคมเศรษฐกิจอาเซียน อาเซียนจะกลายเป็นเขตการผลิตเดียวและตลาดเดียวซึ่งหมายถึงจะมีการเคลื่อนย้ายปัจจัยการผลิต วัตถุดิบและแรงงานได้อย่างเสรี และจะมีมาตรฐานสินค้า กฏเกณฑ์และระเบียบเดียวกันในการรวมกลุ่มเปิดเสรีสินค้าและบริการสำหรับหลายสาขา ซึ่งเป็นเป้าหมายที่ท้าทายสำหรับประเทศไทยที่ต้องเร่งดำเนินการและเตรียมความพร้อมในด้านต่าง ๆ สถานประกอบการจึงจำเป็นจะต้องพัฒนาขีดความสามารถในการแข่งขันให้สูงขึ้น</a:t>
            </a:r>
            <a:endParaRPr lang="en-US" sz="2400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1644" y="188640"/>
            <a:ext cx="8386820" cy="648072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txBody>
          <a:bodyPr wrap="square" rtlCol="0">
            <a:noAutofit/>
          </a:bodyPr>
          <a:lstStyle/>
          <a:p>
            <a:pPr algn="r"/>
            <a:r>
              <a:rPr lang="th-TH" sz="4800" b="1" i="1" dirty="0" smtClean="0">
                <a:latin typeface="TH SarabunPSK" pitchFamily="34" charset="-34"/>
                <a:cs typeface="TH SarabunPSK" pitchFamily="34" charset="-34"/>
              </a:rPr>
              <a:t>บริบทโครงการ   </a:t>
            </a:r>
            <a:endParaRPr lang="en-US" sz="48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3439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8" y="548680"/>
            <a:ext cx="7704856" cy="5509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3200" dirty="0">
                <a:solidFill>
                  <a:prstClr val="black"/>
                </a:solidFill>
              </a:rPr>
              <a:t>ธนาคารแห่งประเทศไทย (ธปท.) เปิดเผยรายงาน "ข้อจำกัดด้านแรงงานต่อการเจริญเติบโตทางเศรษฐกิจ" ที่พบว่า ในมิติผลิตภาพแรงงานของไทย หรือการปรับปรุงประสิทธิภาพการผลิตแรงงานไทย ให้มีปริมาณและคุณภาพเพิ่มขึ้น เมื่อเทียบกับสินค้าและบริการที่จะได้รับต่อปัจจัยการผลิตนั้นชะลอตัวลงอย่างมาก โดยผลิตภาพแรงงานไทยในปี 2543 – 2553 อยู่ที่ร้อยละ 2.5 ลดลงเมื่อเทียบกับช่วงปี 2529 – 2539 ที่ร้อยละ 6.7 ซึ่งเป็นการลดทอนศักยภาพการขยายตัวของเศรษฐกิจไทยในช่วงที่ผ่านมา และอาจรุนแรงขึ้นในอนาคต อย่างไรก็ตาม เมื่อเทียบกับในต่างประเทศ เช่น ญี่ปุ่น สิงคโปร์ ฮ่องกง เกาหลีใต้ และมาเลเซีย ที่แม้จะมีทิศทางเช่นเดียวกับไทย แต่ลดลงในอัตราที่น้อยกว่ามาก </a:t>
            </a:r>
            <a:endParaRPr lang="en-US" sz="3200" dirty="0">
              <a:solidFill>
                <a:prstClr val="black"/>
              </a:solidFill>
            </a:endParaRPr>
          </a:p>
        </p:txBody>
      </p:sp>
      <p:pic>
        <p:nvPicPr>
          <p:cNvPr id="3074" name="Picture 2" descr="Spring News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545" y="5733256"/>
            <a:ext cx="22860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266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8" y="757226"/>
            <a:ext cx="4170040" cy="3103822"/>
          </a:xfrm>
          <a:prstGeom prst="rect">
            <a:avLst/>
          </a:prstGeom>
          <a:ln w="22225">
            <a:solidFill>
              <a:srgbClr val="FF3300"/>
            </a:solidFill>
            <a:prstDash val="sysDash"/>
          </a:ln>
        </p:spPr>
        <p:txBody>
          <a:bodyPr wrap="square">
            <a:noAutofit/>
          </a:bodyPr>
          <a:lstStyle/>
          <a:p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      </a:t>
            </a:r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ผลผลิต </a:t>
            </a:r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Output) </a:t>
            </a:r>
            <a:endParaRPr lang="th-TH" sz="3200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หมายถึง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สิ่งที่ได้ออกมา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เป็นรูปธรรม หรือ รับรู้ได้  ที่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จัดทำขึ้นหรือผลิตขึ้น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โดยหน่วยงาน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 เพื่อให้ผู้ที่เกี่ยวข้องหรือบุคลากร ได้ใช้ประโยชน์  หรือ คือ การตอบคำถามที่ว่าจะได้รับอะไรจากการดำเนินงานและหรือกิจกรรม นั้น ๆ </a:t>
            </a:r>
          </a:p>
        </p:txBody>
      </p:sp>
      <p:sp>
        <p:nvSpPr>
          <p:cNvPr id="8" name="Rectangle 7"/>
          <p:cNvSpPr/>
          <p:nvPr/>
        </p:nvSpPr>
        <p:spPr>
          <a:xfrm>
            <a:off x="4896544" y="760706"/>
            <a:ext cx="4067944" cy="3170099"/>
          </a:xfrm>
          <a:prstGeom prst="rect">
            <a:avLst/>
          </a:prstGeom>
          <a:ln w="22225">
            <a:solidFill>
              <a:srgbClr val="7030A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ผลลัพธ์ (</a:t>
            </a:r>
            <a:r>
              <a:rPr lang="en-US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Outcomes) </a:t>
            </a:r>
            <a:endParaRPr lang="th-TH" sz="3200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หมายถึง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ผลประโยชน์ที่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ได้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จาก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ผลผลิต และผลกระทบที่มีต่อผู้ที่เกี่ยวข้อง และสิ่งแวดล้อม จากการใช้ประโยชน์จากการจัดทำผลผลิตขึ้นมา  หรือ คือ การตอบคำถามที่ว่าทำไมจึงมีการดำเนินการเพื่อให้ได้ผลผลิต นั้น</a:t>
            </a:r>
          </a:p>
        </p:txBody>
      </p:sp>
      <p:sp>
        <p:nvSpPr>
          <p:cNvPr id="9" name="Rectangle 8"/>
          <p:cNvSpPr/>
          <p:nvPr/>
        </p:nvSpPr>
        <p:spPr>
          <a:xfrm>
            <a:off x="3536555" y="4739660"/>
            <a:ext cx="4662265" cy="156966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ผลสัมฤทธิ์ คือ ผลสำเร็จที่เกิดขึ้นจากการทำงานได้ผลผลิตตามเป้าหมายและเกิดผลลัพธ์ตรงตามวัตถุประสงค์</a:t>
            </a:r>
          </a:p>
        </p:txBody>
      </p:sp>
      <p:sp>
        <p:nvSpPr>
          <p:cNvPr id="10" name="Cross 9"/>
          <p:cNvSpPr/>
          <p:nvPr/>
        </p:nvSpPr>
        <p:spPr>
          <a:xfrm>
            <a:off x="4427984" y="1700808"/>
            <a:ext cx="396552" cy="360040"/>
          </a:xfrm>
          <a:prstGeom prst="plus">
            <a:avLst>
              <a:gd name="adj" fmla="val 4243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Isosceles Triangle 10"/>
          <p:cNvSpPr/>
          <p:nvPr/>
        </p:nvSpPr>
        <p:spPr>
          <a:xfrm rot="10800000">
            <a:off x="2204375" y="4199600"/>
            <a:ext cx="1332148" cy="36004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Isosceles Triangle 11"/>
          <p:cNvSpPr/>
          <p:nvPr/>
        </p:nvSpPr>
        <p:spPr>
          <a:xfrm rot="10800000">
            <a:off x="5616116" y="4206528"/>
            <a:ext cx="1332148" cy="36004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05727"/>
            <a:ext cx="2561034" cy="17184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47" y="131854"/>
            <a:ext cx="1777709" cy="16409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09" y="116632"/>
            <a:ext cx="1895961" cy="15841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353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1520" y="332656"/>
            <a:ext cx="864096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</a:rPr>
              <a:t>	</a:t>
            </a:r>
            <a:r>
              <a:rPr lang="th-TH" sz="2800" b="1" i="1" dirty="0" smtClean="0">
                <a:solidFill>
                  <a:prstClr val="black"/>
                </a:solidFill>
              </a:rPr>
              <a:t>12.1 </a:t>
            </a:r>
            <a:r>
              <a:rPr lang="th-TH" sz="2800" b="1" i="1" dirty="0">
                <a:solidFill>
                  <a:prstClr val="black"/>
                </a:solidFill>
              </a:rPr>
              <a:t>ผลผลิต</a:t>
            </a:r>
          </a:p>
          <a:p>
            <a:r>
              <a:rPr lang="th-TH" sz="2400" dirty="0">
                <a:solidFill>
                  <a:prstClr val="black"/>
                </a:solidFill>
              </a:rPr>
              <a:t>	</a:t>
            </a:r>
            <a:r>
              <a:rPr lang="th-TH" sz="2400" dirty="0" smtClean="0">
                <a:solidFill>
                  <a:prstClr val="black"/>
                </a:solidFill>
              </a:rPr>
              <a:t>สถาน</a:t>
            </a:r>
            <a:r>
              <a:rPr lang="th-TH" sz="2400" dirty="0">
                <a:solidFill>
                  <a:prstClr val="black"/>
                </a:solidFill>
              </a:rPr>
              <a:t>ประกอบ</a:t>
            </a:r>
            <a:r>
              <a:rPr lang="th-TH" sz="2400" dirty="0" smtClean="0">
                <a:solidFill>
                  <a:prstClr val="black"/>
                </a:solidFill>
              </a:rPr>
              <a:t>กิจการ </a:t>
            </a:r>
            <a:r>
              <a:rPr lang="en-US" sz="2400" dirty="0" smtClean="0">
                <a:solidFill>
                  <a:prstClr val="black"/>
                </a:solidFill>
              </a:rPr>
              <a:t>SME</a:t>
            </a:r>
            <a:r>
              <a:rPr lang="th-TH" sz="2400" dirty="0" smtClean="0">
                <a:solidFill>
                  <a:prstClr val="black"/>
                </a:solidFill>
              </a:rPr>
              <a:t> ที่มีพนักงานในสถานประกอบกิจการ 50 – 200 คน จำนวน 240 </a:t>
            </a:r>
            <a:r>
              <a:rPr lang="th-TH" sz="2400" dirty="0">
                <a:solidFill>
                  <a:prstClr val="black"/>
                </a:solidFill>
              </a:rPr>
              <a:t>แห่ง ใน </a:t>
            </a:r>
            <a:r>
              <a:rPr lang="th-TH" sz="2400" dirty="0" smtClean="0">
                <a:solidFill>
                  <a:prstClr val="black"/>
                </a:solidFill>
              </a:rPr>
              <a:t>19 </a:t>
            </a:r>
            <a:r>
              <a:rPr lang="th-TH" sz="2400" dirty="0">
                <a:solidFill>
                  <a:prstClr val="black"/>
                </a:solidFill>
              </a:rPr>
              <a:t>อุตสาหกรรม ดังนี้ 1) </a:t>
            </a:r>
            <a:r>
              <a:rPr lang="th-TH" sz="2400" dirty="0" smtClean="0">
                <a:solidFill>
                  <a:prstClr val="black"/>
                </a:solidFill>
              </a:rPr>
              <a:t>ธุรกิจอาหารและเครื่องดื่ม 2) .....................................................ได้รับคำปรึกษาแนะนำเชิงลึกในกระบวนงานที่สำคัญทางด้านการเพิ่มผลิตภาพแรงงานและลดการสูญเสียในวงจรการผลิต</a:t>
            </a:r>
          </a:p>
          <a:p>
            <a:r>
              <a:rPr lang="th-TH" sz="2400" dirty="0">
                <a:solidFill>
                  <a:prstClr val="black"/>
                </a:solidFill>
              </a:rPr>
              <a:t>	</a:t>
            </a:r>
            <a:r>
              <a:rPr lang="th-TH" sz="2800" b="1" i="1" dirty="0" smtClean="0">
                <a:solidFill>
                  <a:prstClr val="black"/>
                </a:solidFill>
              </a:rPr>
              <a:t>12.2 </a:t>
            </a:r>
            <a:r>
              <a:rPr lang="th-TH" sz="2800" b="1" i="1" dirty="0">
                <a:solidFill>
                  <a:prstClr val="black"/>
                </a:solidFill>
              </a:rPr>
              <a:t>ผลลัพธ์</a:t>
            </a:r>
          </a:p>
          <a:p>
            <a:r>
              <a:rPr lang="th-TH" sz="2400" dirty="0">
                <a:solidFill>
                  <a:prstClr val="black"/>
                </a:solidFill>
              </a:rPr>
              <a:t>	(1) พนักงานในสถานประกอบ</a:t>
            </a:r>
            <a:r>
              <a:rPr lang="th-TH" sz="2400" dirty="0" smtClean="0">
                <a:solidFill>
                  <a:prstClr val="black"/>
                </a:solidFill>
              </a:rPr>
              <a:t>กิจการมีความรู้และทักษะจาก</a:t>
            </a:r>
            <a:r>
              <a:rPr lang="th-TH" sz="2400" dirty="0">
                <a:solidFill>
                  <a:prstClr val="black"/>
                </a:solidFill>
              </a:rPr>
              <a:t>การให้คำปรึกษาแนะนำเชิงลึก และสามารถนำแนวทางไปปฏิบัติ</a:t>
            </a:r>
            <a:r>
              <a:rPr lang="th-TH" sz="2400" dirty="0" smtClean="0">
                <a:solidFill>
                  <a:prstClr val="black"/>
                </a:solidFill>
              </a:rPr>
              <a:t>เพื่อเพิ่มผลิตภาพแรงงานและลด</a:t>
            </a:r>
            <a:r>
              <a:rPr lang="th-TH" sz="2400" dirty="0">
                <a:solidFill>
                  <a:prstClr val="black"/>
                </a:solidFill>
              </a:rPr>
              <a:t>การสูญเสียในวงจรการ</a:t>
            </a:r>
            <a:r>
              <a:rPr lang="th-TH" sz="2400" dirty="0" smtClean="0">
                <a:solidFill>
                  <a:prstClr val="black"/>
                </a:solidFill>
              </a:rPr>
              <a:t>ผลิต </a:t>
            </a:r>
            <a:endParaRPr lang="th-TH" sz="2400" dirty="0">
              <a:solidFill>
                <a:prstClr val="black"/>
              </a:solidFill>
            </a:endParaRPr>
          </a:p>
          <a:p>
            <a:r>
              <a:rPr lang="th-TH" sz="2400" dirty="0">
                <a:solidFill>
                  <a:prstClr val="black"/>
                </a:solidFill>
              </a:rPr>
              <a:t>	(2) </a:t>
            </a:r>
            <a:r>
              <a:rPr lang="th-TH" sz="2400" dirty="0" smtClean="0">
                <a:solidFill>
                  <a:prstClr val="black"/>
                </a:solidFill>
              </a:rPr>
              <a:t> สถานประกอบกิจการที่เข้าร่วมโครงการ สามารถเพิ่มผลิตภาพแรงงานและลดการสูญเสียจากการผลิต/บริการเพื่อลดต้นทุนที่ไม่ก่อให้เกิดมูลค่าเพิ่ม</a:t>
            </a:r>
          </a:p>
          <a:p>
            <a:r>
              <a:rPr lang="th-TH" sz="2400" dirty="0">
                <a:solidFill>
                  <a:prstClr val="black"/>
                </a:solidFill>
              </a:rPr>
              <a:t>	(3) </a:t>
            </a:r>
            <a:r>
              <a:rPr lang="th-TH" sz="2400" dirty="0" smtClean="0">
                <a:solidFill>
                  <a:prstClr val="black"/>
                </a:solidFill>
              </a:rPr>
              <a:t>สถานประกอบกิจการสามารถนำแนวทางวิธีปฏิบัติในการเพิ่มผลิตภาพแรงงานและลดการสูญเสียในวงจรการผลิตเป็นต้นแบบในสายการผลิตอื่นต่อไป</a:t>
            </a:r>
          </a:p>
          <a:p>
            <a:r>
              <a:rPr lang="th-TH" sz="2400" dirty="0" smtClean="0">
                <a:solidFill>
                  <a:prstClr val="black"/>
                </a:solidFill>
              </a:rPr>
              <a:t>	(4) บุคลากร</a:t>
            </a:r>
            <a:r>
              <a:rPr lang="th-TH" sz="2400" dirty="0">
                <a:solidFill>
                  <a:prstClr val="black"/>
                </a:solidFill>
              </a:rPr>
              <a:t>ของกรมพัฒนาฝีมือแรงงานมี</a:t>
            </a:r>
            <a:r>
              <a:rPr lang="th-TH" sz="2400" dirty="0" smtClean="0">
                <a:solidFill>
                  <a:prstClr val="black"/>
                </a:solidFill>
              </a:rPr>
              <a:t>ความรู้ความเข้าใจในกระบวนการให้คำปรึกษาแนะนำสถานประกอบกิจการในการเพิ่มผลิตภาพแรงงานและลดการสูญเสียในวงจรการผลิตของสถานประกอบกิจการ</a:t>
            </a:r>
          </a:p>
        </p:txBody>
      </p:sp>
    </p:spTree>
    <p:extLst>
      <p:ext uri="{BB962C8B-B14F-4D97-AF65-F5344CB8AC3E}">
        <p14:creationId xmlns:p14="http://schemas.microsoft.com/office/powerpoint/2010/main" val="412638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82130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44</a:t>
            </a:fld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169672"/>
              </p:ext>
            </p:extLst>
          </p:nvPr>
        </p:nvGraphicFramePr>
        <p:xfrm>
          <a:off x="118582" y="620694"/>
          <a:ext cx="4985169" cy="620237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17445"/>
                <a:gridCol w="3171877"/>
                <a:gridCol w="703461"/>
                <a:gridCol w="692386"/>
              </a:tblGrid>
              <a:tr h="402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r>
                        <a:rPr lang="th-TH" sz="22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ต้องการลดต้นทุนของบริษัท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พัฒนาตนเองให้มีความรู้ ทักษะ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101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11.7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เพิ่มผลิตภาพการผลิต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99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11.5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พัฒนาผลิตภาพของพนักงาน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98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11.4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ลดขั้นตอนการทำงานที่ยุ่งยาก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84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9.8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เพิ่มความสามารถในการแข่งขันให้บริษัท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74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ลดปัญหาคุณภาพและงานเสีย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8.1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จัดการคลังสินค้าและสินค้าคงคลัง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5.8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เพิ่มประสบการณ์การทำงาน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5.3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ปรับปรุงการวางแผนการผลิต/จัดหาวัตถุดิบ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38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4.4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ร่วมมือกับทางราชการ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4.1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สร้างต้นแบบสำหรับงานประเภทอื่นต่อไป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3.3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  <a:tr h="4190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ได้รับมอบหมายจากผู้บริหาร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1.4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</a:tr>
            </a:tbl>
          </a:graphicData>
        </a:graphic>
      </p:graphicFrame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369633" y="763330"/>
            <a:ext cx="3655791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u="sng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จากแบบสอบถาม 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  <a:tabLst>
                <a:tab pos="271463" algn="l"/>
              </a:tabLst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พบว่า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14.6 %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ต้องการลดต้นทุนของบริษัท  รองลงมาคือ การพัฒนาตนเอง  การเพิ่มผลิตภาพการผลิต และเพิ่มผลิตภาพพนักงาน</a:t>
            </a:r>
            <a:endParaRPr lang="th-TH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7146" y="44624"/>
            <a:ext cx="35141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defTabSz="914296">
              <a:buFont typeface="Wingdings" pitchFamily="2" charset="2"/>
              <a:buChar char="v"/>
              <a:defRPr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สาเหตุในการเข้าร่วมโครงการ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236689" y="2676976"/>
            <a:ext cx="3655791" cy="34163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rgbClr val="FF3300"/>
            </a:solidFill>
            <a:prstDash val="sysDash"/>
          </a:ln>
          <a:extLst/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u="sng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จากการสัมภาษณ์ </a:t>
            </a:r>
          </a:p>
          <a:p>
            <a:pPr marL="342900" indent="-34290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ประกอบการเข้าร่วมโครงการ ส่วนมาก </a:t>
            </a:r>
            <a:r>
              <a:rPr lang="th-TH" sz="3200" b="1" i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ต้องการลดการสูญเสีย เพิ่มผลิตภาพ หรือลดต้นทุน รองลงมาได้แก่ ต้องการพัฒนา และปรับปรุง</a:t>
            </a:r>
            <a:r>
              <a:rPr lang="th-TH" sz="3200" b="1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คุณภาพ</a:t>
            </a:r>
            <a:endParaRPr lang="en-US" sz="3200" b="1" i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6086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3801" y="649292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45</a:t>
            </a:fld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207146" y="44624"/>
            <a:ext cx="4873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defTabSz="914296">
              <a:buFont typeface="Wingdings" pitchFamily="2" charset="2"/>
              <a:buChar char="v"/>
              <a:defRPr/>
            </a:pPr>
            <a:r>
              <a:rPr lang="th-TH" sz="28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ความคาดหวังต่อประโยชน์ที่ได้จากโครงการ</a:t>
            </a:r>
            <a:endParaRPr lang="th-TH" sz="28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765711"/>
              </p:ext>
            </p:extLst>
          </p:nvPr>
        </p:nvGraphicFramePr>
        <p:xfrm>
          <a:off x="138637" y="567844"/>
          <a:ext cx="5551430" cy="313105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72692"/>
                <a:gridCol w="2964231"/>
                <a:gridCol w="664689"/>
                <a:gridCol w="797627"/>
                <a:gridCol w="852191"/>
              </a:tblGrid>
              <a:tr h="360040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กลุ่มรายการ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ประโยชน์ที่คาดหวัง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3204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ไม่มี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756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</a:t>
                      </a:r>
                      <a:r>
                        <a:rPr lang="th-TH" sz="2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ลดต้นทุนที่เกิดจากการสูญเสียในการผลิตหรือการทำงาน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(4.93)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(24.92)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110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(67.90)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5258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การเพิ่มผลิตภาพการผลิตหรือปรับปรุงขั้นตอนการทำงาน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6.0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(3.73)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40.8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(25.18)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111.5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(68.83)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5258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พนักงานมีประสิทธิภาพและได้รับการพัฒนา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4058" marR="34058" marT="0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7.0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(4.33)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49.8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(30.75)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101.8</a:t>
                      </a:r>
                      <a:b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(62.88)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</a:tbl>
          </a:graphicData>
        </a:graphic>
      </p:graphicFrame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5768444" y="571310"/>
            <a:ext cx="3256977" cy="32932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u="sng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จากแบบสอบถาม </a:t>
            </a:r>
          </a:p>
          <a:p>
            <a:pPr algn="thaiDist" defTabSz="912813" fontAlgn="base">
              <a:spcBef>
                <a:spcPct val="0"/>
              </a:spcBef>
              <a:spcAft>
                <a:spcPct val="0"/>
              </a:spcAft>
              <a:tabLst>
                <a:tab pos="271463" algn="l"/>
              </a:tabLst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พบว่า </a:t>
            </a:r>
            <a:r>
              <a:rPr lang="th-TH" sz="240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สปก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มีความคาดหวังจากประโยชน์ของการเข้าร่วมโครงการ </a:t>
            </a:r>
            <a:r>
              <a:rPr lang="th-TH" sz="3200" b="1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ในการลดต้นทุน  เพิ่มผลิตภาพการผลิต และพนักงานได้รับการพัฒนามากกว่า </a:t>
            </a:r>
            <a:r>
              <a:rPr lang="en-US" sz="3200" b="1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60 %</a:t>
            </a:r>
            <a:endParaRPr lang="th-TH" sz="3200" b="1" i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0" y="4082296"/>
            <a:ext cx="9144000" cy="1938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u="sng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จากการสัมภาษณ์ </a:t>
            </a:r>
          </a:p>
          <a:p>
            <a:pPr marL="342900" indent="-34290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th-TH" sz="2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ด้านการพัฒนา</a:t>
            </a: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พนักงาน  พนักงาน</a:t>
            </a:r>
            <a:r>
              <a:rPr lang="th-TH" sz="2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ได้</a:t>
            </a: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ความรู้ได้</a:t>
            </a:r>
            <a:r>
              <a:rPr lang="th-TH" sz="2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แนวทางการแก้ไขปัญหาได้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ถูกจุดมีส่วนร่วม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สามารถช่วย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คิดวิเคราะห์ปัญหาช่วย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แก้ปัญหา</a:t>
            </a:r>
          </a:p>
          <a:p>
            <a:pPr marL="342900" indent="-34290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ด้านการปรับปรุงและพัฒนาระบบการ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ทำงาน มีระบบการทำงานที่ดีขึ้น</a:t>
            </a:r>
          </a:p>
          <a:p>
            <a:pPr marL="342900" indent="-34290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ด้านการลดการสูญเสียและปัญหาด้าน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คุณภาพ  สามารถลดต้นทุนจากการสูญเสีย ลดเวลาทำงาน ลดของเสีย</a:t>
            </a:r>
          </a:p>
        </p:txBody>
      </p:sp>
    </p:spTree>
    <p:extLst>
      <p:ext uri="{BB962C8B-B14F-4D97-AF65-F5344CB8AC3E}">
        <p14:creationId xmlns:p14="http://schemas.microsoft.com/office/powerpoint/2010/main" val="7346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92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46</a:t>
            </a:fld>
            <a:endParaRPr lang="th-TH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3367575"/>
              </p:ext>
            </p:extLst>
          </p:nvPr>
        </p:nvGraphicFramePr>
        <p:xfrm>
          <a:off x="25" y="587534"/>
          <a:ext cx="9144003" cy="4497650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043934"/>
                <a:gridCol w="395067"/>
                <a:gridCol w="440561"/>
                <a:gridCol w="438164"/>
                <a:gridCol w="453183"/>
                <a:gridCol w="466247"/>
                <a:gridCol w="402250"/>
                <a:gridCol w="380699"/>
                <a:gridCol w="344785"/>
                <a:gridCol w="469291"/>
                <a:gridCol w="361271"/>
                <a:gridCol w="414496"/>
                <a:gridCol w="383095"/>
                <a:gridCol w="450138"/>
                <a:gridCol w="445349"/>
                <a:gridCol w="344785"/>
                <a:gridCol w="306476"/>
                <a:gridCol w="354363"/>
                <a:gridCol w="402250"/>
                <a:gridCol w="402250"/>
                <a:gridCol w="445349"/>
              </a:tblGrid>
              <a:tr h="19264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ปัญหา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0"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ประเภทธุรกิจ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813674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1.อาหาร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และเครื่องดื่ม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2.สิ่ง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ทอและแฟชั่น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3.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เฟอร์นิเจอร์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4.หัตถกรรม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</a:t>
                      </a:r>
                      <a:r>
                        <a:rPr lang="th-TH" sz="1600" u="none" strike="noStrike" dirty="0" err="1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อัญ</a:t>
                      </a:r>
                      <a:r>
                        <a:rPr lang="th-TH" sz="1600" u="none" strike="noStrike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มณี</a:t>
                      </a:r>
                      <a:r>
                        <a:rPr lang="th-TH" sz="1600" u="none" strike="noStrike" dirty="0" err="1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และครื่</a:t>
                      </a:r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องประดับ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6.เครื่องจักรกล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</a:t>
                      </a:r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อุปกรณ์ 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7.พลาสติก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และยาง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8.ชิ้นส่วน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ยานยนต์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9.สิ่งพิมพ์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10.ไฟฟ้า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และอิเล็กทรอนิกส์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11.เซรา</a:t>
                      </a:r>
                      <a:r>
                        <a:rPr lang="th-TH" sz="1600" u="none" strike="noStrike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มิก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12.ค้า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ปลีก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13.โรงแรม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ท่องเที่ยว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14..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สร้างสรรค์และออกแบบ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15.</a:t>
                      </a:r>
                      <a:r>
                        <a:rPr lang="th-TH" sz="1600" u="none" strike="noStrike" dirty="0" err="1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จิ</a:t>
                      </a:r>
                      <a:r>
                        <a:rPr lang="th-TH" sz="1600" u="none" strike="noStrike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สติกส์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16.เพื่อ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สุขภาพ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17.ก่อสร้าง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18.ซ่อม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บำรุง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19.เพื่อ</a:t>
                      </a:r>
                      <a:r>
                        <a:rPr lang="th-TH" sz="16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สังคมและสิ่งแวดล้อม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16115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th-TH" sz="16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6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เกี่ยวกับขั้นตอนในกระบวนการผลิตและบริการ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54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5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257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6970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(38.64)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(69.23)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(68.42)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(52)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(46.67)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(47.5)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(44.44)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(51.85)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(16.67)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(69.23)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(0.62)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(52.34)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85291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16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6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เรื่องของเสียในกระบวนการผลิต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5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264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(10.23)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(17.95)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(21.05)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(13.33)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(15)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(11.54)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(5.26)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(7.41)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(7.69)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(0.31)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(11.41)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2646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th-TH" sz="16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6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การจัดการคลังสินค้า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5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49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264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(13.64)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(6.41)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(5.26)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(50)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(8)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(13.33)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(7.69)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(22.22)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(2.63)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(7.41)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(33.33)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(0.31)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(9.98)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113" marR="7113" marT="770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85080" y="33114"/>
            <a:ext cx="41248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defTabSz="914296"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สภาพปัญหาในแต่ละประเภทกิจการ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51545" y="5301258"/>
            <a:ext cx="8640959" cy="1323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rgbClr val="FF0000"/>
            </a:solidFill>
            <a:prstDash val="sysDash"/>
          </a:ln>
          <a:extLst/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u="sng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จากแบบสอบถาม </a:t>
            </a:r>
          </a:p>
          <a:p>
            <a:pPr defTabSz="912813" fontAlgn="base">
              <a:spcBef>
                <a:spcPct val="0"/>
              </a:spcBef>
              <a:spcAft>
                <a:spcPct val="0"/>
              </a:spcAft>
              <a:tabLst>
                <a:tab pos="271463" algn="l"/>
              </a:tabLst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พบว่า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52.34 %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ของสถานประกอบกิจส่วนใหญ่ประสบปัญหา</a:t>
            </a:r>
            <a:r>
              <a:rPr lang="th-TH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เกี่ยวกับการปรับปรุงขั้นตอนการผลิต  รองลงมาเป็นเรื่องของเสียในกระบวนการผลิตและการจัดการคลังสินค้า</a:t>
            </a:r>
            <a:endParaRPr lang="th-TH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23728" y="2852936"/>
            <a:ext cx="4896544" cy="206210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ปรับปรุงขั้นตอนการผลิต   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52.34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ลดของเสีย                   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11.41</a:t>
            </a:r>
          </a:p>
          <a:p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Logistics                      9.08</a:t>
            </a:r>
          </a:p>
          <a:p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รวม                     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72.83</a:t>
            </a:r>
          </a:p>
        </p:txBody>
      </p:sp>
    </p:spTree>
    <p:extLst>
      <p:ext uri="{BB962C8B-B14F-4D97-AF65-F5344CB8AC3E}">
        <p14:creationId xmlns:p14="http://schemas.microsoft.com/office/powerpoint/2010/main" val="304734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1683"/>
              </p:ext>
            </p:extLst>
          </p:nvPr>
        </p:nvGraphicFramePr>
        <p:xfrm>
          <a:off x="282353" y="251380"/>
          <a:ext cx="8579295" cy="5824398"/>
        </p:xfrm>
        <a:graphic>
          <a:graphicData uri="http://schemas.openxmlformats.org/drawingml/2006/table">
            <a:tbl>
              <a:tblPr/>
              <a:tblGrid>
                <a:gridCol w="5904158"/>
                <a:gridCol w="577452"/>
                <a:gridCol w="530314"/>
                <a:gridCol w="930995"/>
                <a:gridCol w="636376"/>
              </a:tblGrid>
              <a:tr h="635872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เต็ม</a:t>
                      </a:r>
                    </a:p>
                  </a:txBody>
                  <a:tcPr marL="8478" marR="8478" marT="847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</a:t>
                      </a:r>
                    </a:p>
                  </a:txBody>
                  <a:tcPr marL="8478" marR="8478" marT="847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คะแนน (ปรับ)</a:t>
                      </a:r>
                      <a:b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 คะแนน</a:t>
                      </a:r>
                    </a:p>
                  </a:txBody>
                  <a:tcPr marL="8478" marR="8478" marT="847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เต็ม 100 </a:t>
                      </a:r>
                    </a:p>
                  </a:txBody>
                  <a:tcPr marL="8478" marR="8478" marT="847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ปัจจัยนำสู่ ปัญหาและวัตถุประสงค์ของโครงการ  ไม่สอดคล้องกับสภาพจริง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52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3.47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17.33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>
                        <a:buClr>
                          <a:srgbClr val="000000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ค่าจ้าง 300 บาท (ไม่พบสถานประกอบการที่ระบุว่า ต้นทุนสูงเพราะค่าจ้าง 300 บาท)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0.00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>
                        <a:buClr>
                          <a:srgbClr val="000000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ขาดหลักฐานต้นทุนสูงที่เกิดจาก ผลิตภาพแรงงานต่ำ (ควรหาตัวเลขหรือหน่วยงานยืนยัน)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1.00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5.00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>
                        <a:buClr>
                          <a:srgbClr val="000000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สอดคล้องในด้าน </a:t>
                      </a:r>
                      <a:r>
                        <a:rPr lang="th-TH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ต้องเพิ่มความได้เปรียบในการแข่งขัน เพราะต้นทุนสูง (สถิติจาก </a:t>
                      </a:r>
                      <a:r>
                        <a:rPr 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IMD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1.67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8.33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>
                        <a:buClr>
                          <a:srgbClr val="000000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บริบทที่นำไปสู่วัตถุประสงค์ ยังไม่ครอบคลุม ขาด บริบทเพื่อการพัฒนาแรงงานให้มีผลิตภาพ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0.80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4.00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ปัญหาและความจำเป็นของโครงการ </a:t>
                      </a:r>
                      <a:r>
                        <a:rPr lang="th-TH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สอดคล้องกับข้อตระหนักและความต้องการของเอกชน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6.67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33.33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แผนงานที่เขียนมีกรอบโครงร่างที่เป็นมารตรฐาน ครบถ้วน (ข้อมูลเชิงประจักษ์)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3.33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16.67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ความชัดเจนของเนื้อหาโครงการ ยังมีข้อที่ควรปรับ เนื่องจากมีข้อสงสัยในบางรายการ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1.20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6.การกำหนดกระบวนการได้ตรง (ลดการสูญเสีย ลดปัญหาคุณภาพ ขั้นตอน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Logistics)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0.67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3.33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ความชัดเจนในผลลัพธ์  และผลผลิต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0.67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3.33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175">
                <a:tc>
                  <a:txBody>
                    <a:bodyPr/>
                    <a:lstStyle/>
                    <a:p>
                      <a:pPr algn="ctr" fontAlgn="t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รวมคะแนน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235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15.67 </a:t>
                      </a: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80.00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78" marR="8478" marT="847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657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1864" y="98130"/>
            <a:ext cx="8582623" cy="1170630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r"/>
            <a:r>
              <a:rPr lang="th-TH" sz="4400" b="1" i="1" dirty="0" smtClean="0">
                <a:latin typeface="TH SarabunPSK" pitchFamily="34" charset="-34"/>
                <a:cs typeface="TH SarabunPSK" pitchFamily="34" charset="-34"/>
              </a:rPr>
              <a:t>ปัจจัยนำเข้า </a:t>
            </a:r>
            <a:r>
              <a:rPr lang="en-US" sz="4400" b="1" i="1" dirty="0" smtClean="0">
                <a:latin typeface="TH SarabunPSK" pitchFamily="34" charset="-34"/>
                <a:cs typeface="TH SarabunPSK" pitchFamily="34" charset="-34"/>
              </a:rPr>
              <a:t>: Input</a:t>
            </a:r>
            <a:endParaRPr lang="th-TH" sz="1600" b="1" i="1" dirty="0" smtClean="0">
              <a:latin typeface="TH SarabunPSK" pitchFamily="34" charset="-34"/>
              <a:cs typeface="TH SarabunPSK" pitchFamily="34" charset="-34"/>
            </a:endParaRPr>
          </a:p>
          <a:p>
            <a:pPr algn="r"/>
            <a:r>
              <a:rPr lang="th-TH" b="1" i="1" dirty="0" smtClean="0"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b="1" i="1" dirty="0">
                <a:latin typeface="TH SarabunPSK" pitchFamily="34" charset="-34"/>
                <a:cs typeface="TH SarabunPSK" pitchFamily="34" charset="-34"/>
              </a:rPr>
              <a:t>พร้อมของทรัพยากรที่ถูกนำเข้า</a:t>
            </a:r>
            <a:r>
              <a:rPr lang="th-TH" b="1" i="1" dirty="0" smtClean="0">
                <a:latin typeface="TH SarabunPSK" pitchFamily="34" charset="-34"/>
                <a:cs typeface="TH SarabunPSK" pitchFamily="34" charset="-34"/>
              </a:rPr>
              <a:t>มาร่วมโครงการ </a:t>
            </a:r>
            <a:r>
              <a:rPr lang="th-TH" b="1" i="1" dirty="0">
                <a:latin typeface="TH SarabunPSK" pitchFamily="34" charset="-34"/>
                <a:cs typeface="TH SarabunPSK" pitchFamily="34" charset="-34"/>
              </a:rPr>
              <a:t>ประกอบด้วย </a:t>
            </a:r>
            <a:endParaRPr lang="th-TH" b="1" i="1" dirty="0" smtClean="0">
              <a:latin typeface="TH SarabunPSK" pitchFamily="34" charset="-34"/>
              <a:cs typeface="TH SarabunPSK" pitchFamily="34" charset="-34"/>
            </a:endParaRPr>
          </a:p>
          <a:p>
            <a:pPr algn="r"/>
            <a:r>
              <a:rPr lang="th-TH" b="1" i="1" dirty="0" smtClean="0">
                <a:latin typeface="TH SarabunPSK" pitchFamily="34" charset="-34"/>
                <a:cs typeface="TH SarabunPSK" pitchFamily="34" charset="-34"/>
              </a:rPr>
              <a:t>บุคลากร </a:t>
            </a:r>
            <a:r>
              <a:rPr lang="th-TH" b="1" i="1" dirty="0">
                <a:latin typeface="TH SarabunPSK" pitchFamily="34" charset="-34"/>
                <a:cs typeface="TH SarabunPSK" pitchFamily="34" charset="-34"/>
              </a:rPr>
              <a:t>งบประมาณ แนว</a:t>
            </a:r>
            <a:r>
              <a:rPr lang="th-TH" b="1" i="1" dirty="0" smtClean="0">
                <a:latin typeface="TH SarabunPSK" pitchFamily="34" charset="-34"/>
                <a:cs typeface="TH SarabunPSK" pitchFamily="34" charset="-34"/>
              </a:rPr>
              <a:t>ทางการจัดการ </a:t>
            </a:r>
            <a:r>
              <a:rPr lang="th-TH" b="1" i="1" dirty="0">
                <a:latin typeface="TH SarabunPSK" pitchFamily="34" charset="-34"/>
                <a:cs typeface="TH SarabunPSK" pitchFamily="34" charset="-34"/>
              </a:rPr>
              <a:t>(แผนงาน)  วัสดุอุปกรณ์</a:t>
            </a:r>
          </a:p>
          <a:p>
            <a:pPr algn="r"/>
            <a:endParaRPr lang="en-US" sz="4800" b="1" i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69109" y="215584"/>
            <a:ext cx="2850793" cy="687648"/>
            <a:chOff x="569078" y="215573"/>
            <a:chExt cx="3849712" cy="1773267"/>
          </a:xfrm>
        </p:grpSpPr>
        <p:sp>
          <p:nvSpPr>
            <p:cNvPr id="6" name="Hexagon 5"/>
            <p:cNvSpPr/>
            <p:nvPr/>
          </p:nvSpPr>
          <p:spPr>
            <a:xfrm>
              <a:off x="569078" y="358035"/>
              <a:ext cx="936104" cy="802863"/>
            </a:xfrm>
            <a:prstGeom prst="hexagon">
              <a:avLst/>
            </a:prstGeom>
            <a:blipFill>
              <a:blip r:embed="rId2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Hexagon 9"/>
            <p:cNvSpPr/>
            <p:nvPr/>
          </p:nvSpPr>
          <p:spPr>
            <a:xfrm>
              <a:off x="611560" y="1135519"/>
              <a:ext cx="936104" cy="802863"/>
            </a:xfrm>
            <a:prstGeom prst="hexagon">
              <a:avLst/>
            </a:prstGeom>
            <a:blipFill>
              <a:blip r:embed="rId3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Hexagon 10"/>
            <p:cNvSpPr/>
            <p:nvPr/>
          </p:nvSpPr>
          <p:spPr>
            <a:xfrm>
              <a:off x="1331640" y="753929"/>
              <a:ext cx="936104" cy="802863"/>
            </a:xfrm>
            <a:prstGeom prst="hexagon">
              <a:avLst/>
            </a:prstGeom>
            <a:blipFill>
              <a:blip r:embed="rId4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>
              <a:off x="2123728" y="393889"/>
              <a:ext cx="936104" cy="802863"/>
            </a:xfrm>
            <a:prstGeom prst="hexagon">
              <a:avLst/>
            </a:prstGeom>
            <a:blipFill>
              <a:blip r:embed="rId5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>
              <a:off x="2051720" y="1185977"/>
              <a:ext cx="936104" cy="802863"/>
            </a:xfrm>
            <a:prstGeom prst="hexagon">
              <a:avLst/>
            </a:prstGeom>
            <a:blipFill>
              <a:blip r:embed="rId6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4038" y="1040406"/>
              <a:ext cx="1304752" cy="9386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>
                <a:rot lat="19800000" lon="1200000" rev="20820000"/>
              </a:camera>
              <a:lightRig rig="threePt" dir="t"/>
            </a:scene3d>
            <a:sp3d contourW="6350" prstMaterial="matte">
              <a:bevelT w="101600" h="1016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215573"/>
              <a:ext cx="1165048" cy="94532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016896"/>
              </p:ext>
            </p:extLst>
          </p:nvPr>
        </p:nvGraphicFramePr>
        <p:xfrm>
          <a:off x="107504" y="1268761"/>
          <a:ext cx="8946930" cy="56080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12237"/>
                <a:gridCol w="4164427"/>
                <a:gridCol w="1498384"/>
                <a:gridCol w="1471882"/>
              </a:tblGrid>
              <a:tr h="437711">
                <a:tc>
                  <a:txBody>
                    <a:bodyPr/>
                    <a:lstStyle/>
                    <a:p>
                      <a:pPr algn="ctr"/>
                      <a:r>
                        <a:rPr lang="th-TH" sz="2000" b="1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ประเด็นการประเมิน</a:t>
                      </a:r>
                      <a:endParaRPr lang="th-TH" sz="2000" b="1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ข้อคำถาม</a:t>
                      </a:r>
                      <a:endParaRPr lang="th-TH" sz="2000" b="1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ผู้เกี่ยวข้อง</a:t>
                      </a:r>
                      <a:endParaRPr lang="th-TH" sz="2000" b="1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วิธีการ</a:t>
                      </a:r>
                      <a:endParaRPr lang="th-TH" sz="2000" b="1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</a:tr>
              <a:tr h="437711"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r>
                        <a:rPr lang="th-TH" sz="2000" b="0" i="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ความเพียงพอของงบประมาณ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185738" marR="0" indent="-185738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2000" b="0" i="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สัดส่วนของงบประมาณสำหรับบริหารจัดการโครงการ</a:t>
                      </a:r>
                    </a:p>
                    <a:p>
                      <a:pPr marL="185738" marR="0" indent="-185738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2000" b="0" i="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สัดส่วนของงบประมาณสำหรับว่าจ้างที่ปรึกษา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000" b="0" i="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เจ้าหน้าที่</a:t>
                      </a:r>
                      <a:endParaRPr lang="th-TH" sz="2000" b="0" i="0" baseline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000" b="0" i="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ระบบรายงานผล/ค้นคว้าเอกสาร</a:t>
                      </a:r>
                    </a:p>
                  </a:txBody>
                  <a:tcPr marL="84406" marR="84406"/>
                </a:tc>
              </a:tr>
              <a:tr h="436984">
                <a:tc rowSpan="2"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ความสามารถของ</a:t>
                      </a:r>
                    </a:p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ที่ปรึกษา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การคัดเลือก</a:t>
                      </a:r>
                    </a:p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สัดส่วนของจำนวน สปก. ต่อที่ปรึกษา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เจ้าหน้าที่</a:t>
                      </a:r>
                      <a:endParaRPr lang="th-TH" sz="2000" b="0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ระบบรายงานผล</a:t>
                      </a:r>
                      <a:endParaRPr lang="th-TH" sz="2000" b="0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</a:tr>
              <a:tr h="404449">
                <a:tc vMerge="1"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0" i="0" baseline="0" dirty="0" smtClean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ความพึงพอใจต่อที่ปรึกษาด้านความรู้/คุณสมบัติ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เจ้าของ/พนง./จนท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สัมภาษณ์/สอบถาม</a:t>
                      </a:r>
                    </a:p>
                  </a:txBody>
                  <a:tcPr marL="84406" marR="84406"/>
                </a:tc>
              </a:tr>
              <a:tr h="437711"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ความพร้อมของสถานประกอบกิจการ/พนักงาน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การคัดเลือก  การเข้าร่วมโครงการ</a:t>
                      </a:r>
                      <a:endParaRPr lang="en-US" sz="2000" b="0" i="0" baseline="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ความพึงพอใจต่อพนักงานและสปก.</a:t>
                      </a:r>
                    </a:p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สาเหตุที่พนักงานเข้าร่วมโครงการ</a:t>
                      </a:r>
                    </a:p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ข้อปรับปรุงการปฏิบัติงานของ สปก.และพนักงาน</a:t>
                      </a:r>
                      <a:endParaRPr lang="th-TH" sz="2000" b="0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000" b="0" i="0" baseline="0" dirty="0" err="1" smtClean="0">
                          <a:latin typeface="TH SarabunPSK" pitchFamily="34" charset="-34"/>
                          <a:cs typeface="TH SarabunPSK" pitchFamily="34" charset="-34"/>
                        </a:rPr>
                        <a:t>พนง</a:t>
                      </a: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./เจ้าหน้าที่</a:t>
                      </a:r>
                      <a:endParaRPr lang="th-TH" sz="2000" b="0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สัมภาษณ์/แบบสอบถาม</a:t>
                      </a:r>
                    </a:p>
                  </a:txBody>
                  <a:tcPr marL="84406" marR="84406"/>
                </a:tc>
              </a:tr>
              <a:tr h="437711"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ความพร้อมของเจ้าหน้าที่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สาขาที่จบการศึกษาและหน้าที่รับผิดชอบ</a:t>
                      </a:r>
                    </a:p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สาเหตุที่เจ้าหน้าที่ต้องเข้าร่วมโครงการ</a:t>
                      </a:r>
                    </a:p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จำนวนเจ้าหน้าที่ที่รับผิดโครงการในหน่วยปฏิบัติ</a:t>
                      </a:r>
                    </a:p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ความคาดหวังต่อเจ้าหน้าที่</a:t>
                      </a:r>
                    </a:p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ข้อปรับปรุงเจ้าหน้าที่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เจ้าของ/</a:t>
                      </a:r>
                      <a:r>
                        <a:rPr lang="th-TH" sz="2000" b="0" i="0" baseline="0" dirty="0" err="1" smtClean="0">
                          <a:latin typeface="TH SarabunPSK" pitchFamily="34" charset="-34"/>
                          <a:cs typeface="TH SarabunPSK" pitchFamily="34" charset="-34"/>
                        </a:rPr>
                        <a:t>พนง</a:t>
                      </a: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./เจ้าหน้าที่</a:t>
                      </a:r>
                    </a:p>
                    <a:p>
                      <a:endParaRPr lang="th-TH" sz="2000" b="0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สัมภาษณ์/แบบสอบถาม</a:t>
                      </a:r>
                    </a:p>
                  </a:txBody>
                  <a:tcPr marL="84406" marR="84406"/>
                </a:tc>
              </a:tr>
              <a:tr h="437711"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แผนงาน  </a:t>
                      </a:r>
                      <a:r>
                        <a:rPr lang="en-US" sz="2000" b="0" i="0" baseline="0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TOR</a:t>
                      </a:r>
                      <a:endParaRPr lang="th-TH" sz="2000" b="0" i="0" baseline="0" dirty="0" smtClean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185738" indent="-185738">
                        <a:buFont typeface="Arial" pitchFamily="34" charset="0"/>
                        <a:buChar char="•"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เวลาดำเนินการโครงการ  และการประชาสัมพันธ์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โครงการ</a:t>
                      </a:r>
                      <a:endParaRPr lang="th-TH" sz="2000" b="0" i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ระบบรายงานผล</a:t>
                      </a:r>
                    </a:p>
                  </a:txBody>
                  <a:tcPr marL="84406" marR="8440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19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B429C-07E5-49EF-8725-CF5232D2CA91}" type="slidenum">
              <a:rPr lang="en-US" smtClean="0"/>
              <a:pPr>
                <a:defRPr/>
              </a:pPr>
              <a:t>49</a:t>
            </a:fld>
            <a:endParaRPr lang="th-TH"/>
          </a:p>
        </p:txBody>
      </p:sp>
      <p:sp>
        <p:nvSpPr>
          <p:cNvPr id="4" name="Rounded Rectangle 3"/>
          <p:cNvSpPr/>
          <p:nvPr/>
        </p:nvSpPr>
        <p:spPr>
          <a:xfrm>
            <a:off x="7020274" y="764704"/>
            <a:ext cx="2123728" cy="10081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ผลประเมิน   62.82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77821"/>
              </p:ext>
            </p:extLst>
          </p:nvPr>
        </p:nvGraphicFramePr>
        <p:xfrm>
          <a:off x="403771" y="404664"/>
          <a:ext cx="6472484" cy="6398758"/>
        </p:xfrm>
        <a:graphic>
          <a:graphicData uri="http://schemas.openxmlformats.org/drawingml/2006/table">
            <a:tbl>
              <a:tblPr/>
              <a:tblGrid>
                <a:gridCol w="4053700"/>
                <a:gridCol w="604696"/>
                <a:gridCol w="604696"/>
                <a:gridCol w="604696"/>
                <a:gridCol w="604696"/>
              </a:tblGrid>
              <a:tr h="272652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5449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เต็ม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20.00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100.00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งบประมาณ ครบทุกกิจกรรม(จ้างที่ปรึกษา  ค่าบริหาร ฯลฯ</a:t>
                      </a:r>
                    </a:p>
                  </a:txBody>
                  <a:tcPr marL="81735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0.40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ctr">
                        <a:buClr>
                          <a:srgbClr val="000000"/>
                        </a:buClr>
                        <a:buSzPts val="1800"/>
                        <a:buFont typeface="TH SarabunPSK"/>
                        <a:buChar char="("/>
                      </a:pP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สัดส่วนของงบประมาณสำหรับบริหารจัดการโครงการ (22.96)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1735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8.00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สัดส่วนของงบประมาณสำหรับว่าจ้างที่ปรึกษา  (77.04)</a:t>
                      </a:r>
                    </a:p>
                  </a:txBody>
                  <a:tcPr marL="81735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8.00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82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สัดส่วนของสปก. ต่อที่ปรึกษา  (เกณฑ์  1 ต่อ 5 แห่ง) เกิน 7 คน จาก 199 คน</a:t>
                      </a: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9.65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0.39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1.93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ความพึงพอใจต่อที่ปรึกษาด้านความรู้/คุณสมบัติ (89.17%)</a:t>
                      </a: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62.42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2.50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12.48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การปรับปรุงด้านตัวที่ปรึกษา</a:t>
                      </a: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13.00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0.52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ความพึงพอใจต่อพนักงานและสปก.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สาเหตุที่พนักงานเข้าร่วมโครงการ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8.63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0.35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1.73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ข้อปรับปรุงการปฏิบัติงานของ สปก.และพนักงาน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7.21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0.29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1.44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 เจ้าหน้าที่ผู้ควบคุมงาน (ร้อยละ 92.56)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41.65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1.67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8.33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ความเหมาะสมของ วุฒิการศึกษาและหน้าที่รับผิดชอบ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2.96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0.12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0.59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สาเหตุที่เจ้าหน้าที่ต้องเข้าร่วมโครงการ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2.21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0.09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0.44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จำนวนเจ้าหน้าที่ที่รับผิดโครงการในหน่วยปฏิบัติ (2 คน ต่อแห่ง)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ข้อปรับปรุงเจ้าหน้าที่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11.65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0.47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2.33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เวลาดำเนินการโครงการ (ไม่เหมาะสม 7 แห่งจาก 25 แห่ง)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7.2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0.29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1.44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แผนการดำเนินโครงการ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0.40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การคัดเลือก สปก การเข้าร่วมโครงการ (ตั้งคณะกรรมการ) ทุกแห่ง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การคัดเลือกที่ปรึกษา (ตั้งคณะกรรมการ) ครบทุกหน่วยจ้าง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เนื้อหาใน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(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ข้อสงสัย 3 รายการ จาก 10 รายการ)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17.5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0.70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3.50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การประชาสัมพันธ์ (โดยสำนักเลขานุการกรมฯ)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80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314.08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12.56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62.82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65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97508" y="6492916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50</a:t>
            </a:fld>
            <a:endParaRPr lang="th-TH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745382"/>
              </p:ext>
            </p:extLst>
          </p:nvPr>
        </p:nvGraphicFramePr>
        <p:xfrm>
          <a:off x="251521" y="850440"/>
          <a:ext cx="5118108" cy="2056631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592287"/>
                <a:gridCol w="1329378"/>
                <a:gridCol w="1196443"/>
              </a:tblGrid>
              <a:tr h="432049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ค่าใช้จ่าย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งบประมาณ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เบิกจ่าย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61739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th-TH" sz="20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67,500,000.00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61,416,860.53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34702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ค่าบริหารจัดการโครงการ(สถาบัน/ศูนย์)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/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9,600,000.00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/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3,163,651.14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/>
                </a:tc>
              </a:tr>
              <a:tr h="345926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ค่าจ้างที่ปรึกษา 260 แห่ง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/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52,000,000.00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/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51,956,268.81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/>
                </a:tc>
              </a:tr>
              <a:tr h="345206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ค่าดำเนินงานของหน่วยงานส่วนกลาง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5,900,000.00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6,296,940.58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700990"/>
              </p:ext>
            </p:extLst>
          </p:nvPr>
        </p:nvGraphicFramePr>
        <p:xfrm>
          <a:off x="3375559" y="3256449"/>
          <a:ext cx="5184576" cy="345757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658756"/>
                <a:gridCol w="1329378"/>
                <a:gridCol w="1196442"/>
              </a:tblGrid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รายละเอียด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บาท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3,163,651.14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ค่าจัดประชุม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990,162.30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31.30%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ค่าเดินทางไปราชการ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904,534.70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28.59%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ค่าพาหนะ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494,042.10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15.62%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ค่าวัสดุ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320,691.27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10.14%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ค่าน้ำมัน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133,236.82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4.21%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ค่าเบื้ยเลี้ยง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131,081.00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4.14%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ค่าปฏิบัติงานล่วงเวลาราชการ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94,392.00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2.98%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ค่าที่พัก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60,800.00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1.92%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/>
                </a:tc>
              </a:tr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ค่าเอกสาร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9131" marR="8792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34,710.95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1.10%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3375582" y="2824420"/>
            <a:ext cx="323518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2813" fontAlgn="b">
              <a:spcBef>
                <a:spcPct val="0"/>
              </a:spcBef>
              <a:spcAft>
                <a:spcPct val="0"/>
              </a:spcAft>
            </a:pPr>
            <a:r>
              <a:rPr lang="th-TH" sz="22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ค่าบริหารจัดการโครงการ(สถาบัน/ศูนย์)</a:t>
            </a:r>
          </a:p>
        </p:txBody>
      </p:sp>
      <p:sp>
        <p:nvSpPr>
          <p:cNvPr id="9" name="Rectangle 8"/>
          <p:cNvSpPr/>
          <p:nvPr/>
        </p:nvSpPr>
        <p:spPr>
          <a:xfrm>
            <a:off x="52114" y="-27384"/>
            <a:ext cx="3342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งบประมาณสำหรับโครงการ</a:t>
            </a:r>
            <a:endParaRPr lang="th-TH" sz="28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5051" y="453013"/>
            <a:ext cx="46297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2813" fontAlgn="b">
              <a:spcBef>
                <a:spcPct val="0"/>
              </a:spcBef>
              <a:spcAft>
                <a:spcPct val="0"/>
              </a:spcAft>
            </a:pPr>
            <a:r>
              <a:rPr lang="th-TH" sz="22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งบประมาณและการเบิกจ่ายสำหรับค่าใช้จ่ายแต่ละประเภท</a:t>
            </a:r>
            <a:endParaRPr lang="th-TH" sz="22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5652120" y="453013"/>
            <a:ext cx="3240360" cy="196791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ครอบคลุมทุกด้าน และเพียงพอตามเกณฑ์มาตรฐานที่กฏหมายกำหนด</a:t>
            </a: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สัดส่วน 77.04 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: 22.96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1536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24756" y="6520300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51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6069439" y="93234"/>
            <a:ext cx="29169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th-TH" sz="2800" b="1" dirty="0" err="1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สปก</a:t>
            </a:r>
            <a:r>
              <a:rPr lang="th-TH" sz="28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.ในความรับผิดชอบของที่ปรึกษา</a:t>
            </a:r>
            <a:endParaRPr lang="th-TH" sz="28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623428"/>
              </p:ext>
            </p:extLst>
          </p:nvPr>
        </p:nvGraphicFramePr>
        <p:xfrm>
          <a:off x="118603" y="91351"/>
          <a:ext cx="5782797" cy="6578500"/>
        </p:xfrm>
        <a:graphic>
          <a:graphicData uri="http://schemas.openxmlformats.org/drawingml/2006/table">
            <a:tbl>
              <a:tblPr/>
              <a:tblGrid>
                <a:gridCol w="2791695"/>
                <a:gridCol w="1595254"/>
                <a:gridCol w="1395848"/>
              </a:tblGrid>
              <a:tr h="44424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ที่ปรึกษา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รวมจำนวน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.ที่รับผิดชอบ/สัญญา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7906">
                <a:tc rowSpan="3"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ม.เทคโนโลยีพระจอมเกล้าพระนครเหนือ 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สพภ.สมุทรปราการ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39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12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ศพจ.ระยอง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0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สพภ.ราชบุรี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ม.ศรีนครินทรวิโรฒ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สพภ.สุพรรณบุรี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ม.บูรพา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สพภ.ชลบุรี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ม.เทคโนโลยีสุรนารี</a:t>
                      </a:r>
                    </a:p>
                  </a:txBody>
                  <a:tcPr marL="8202" marR="8202" marT="88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.นครราชสีมา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ม.ขอนแก่น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สพภ.ขอนแก่น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06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ม.อุบลราชธานี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สพภ.อุบลราชธานี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06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ม.นเรศวร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.นครสวรรค์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0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สพภ.พิษณุโลก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ม.เชียงใหม่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.ลำปาง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ม.สงขลานครินทร์ วิทยาเขตสุราษฎร์ธานี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สพภ.สุราษฎร์ธานี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ม.สงขลานครินทร์ คณะวิศวกรรมศาสตร์</a:t>
                      </a:r>
                    </a:p>
                  </a:txBody>
                  <a:tcPr marL="8202" marR="8202" marT="88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สพภ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.สงขลา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ม.ราชภัฎอุดรธานี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ศพจ.อุดร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06">
                <a:tc rowSpan="2"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สถาบันฯพระจอมเกล้าเจ้าคุณทหารลาดกระบัง 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ศพจ.นครปฐม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ศพร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.กทม.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ม.เทคโนลีราชมงคลอีสาน</a:t>
                      </a:r>
                    </a:p>
                  </a:txBody>
                  <a:tcPr marL="8202" marR="8202" marT="88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ศพจ.กาฬสินธุ์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มูลนิธิพัฒนาอุตสาหกรรมเครื่องนุ่งห่มไทย</a:t>
                      </a:r>
                    </a:p>
                  </a:txBody>
                  <a:tcPr marL="8202" marR="8202" marT="88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กปส.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8202" marR="8202" marT="88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813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8202" marR="8202" marT="88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8202" marR="8202" marT="88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202" marR="8202" marT="88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069439" y="1340768"/>
            <a:ext cx="2823041" cy="3970318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ข้อมูลจากรายงานฉบับสมบูรณ์ พบว่า</a:t>
            </a:r>
          </a:p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มีที่ปรึกษา รับให้คำปรึกษากับ สปก.จำนวน  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- 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10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แห่งต่อคน  จำนวน 7 ราย</a:t>
            </a:r>
            <a:endParaRPr lang="en-US" sz="3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9099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B429C-07E5-49EF-8725-CF5232D2CA91}" type="slidenum">
              <a:rPr lang="en-US" smtClean="0"/>
              <a:pPr>
                <a:defRPr/>
              </a:pPr>
              <a:t>52</a:t>
            </a:fld>
            <a:endParaRPr lang="th-TH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239780"/>
              </p:ext>
            </p:extLst>
          </p:nvPr>
        </p:nvGraphicFramePr>
        <p:xfrm>
          <a:off x="179522" y="827462"/>
          <a:ext cx="6912769" cy="5913906"/>
        </p:xfrm>
        <a:graphic>
          <a:graphicData uri="http://schemas.openxmlformats.org/drawingml/2006/table">
            <a:tbl>
              <a:tblPr/>
              <a:tblGrid>
                <a:gridCol w="535332"/>
                <a:gridCol w="2094781"/>
                <a:gridCol w="535332"/>
                <a:gridCol w="535332"/>
                <a:gridCol w="535332"/>
                <a:gridCol w="535332"/>
                <a:gridCol w="535332"/>
                <a:gridCol w="535332"/>
                <a:gridCol w="535332"/>
                <a:gridCol w="535332"/>
              </a:tblGrid>
              <a:tr h="305177"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ดัชนีวัดความพึงพอใจ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0517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น้อยมาก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พึงพอใจ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มากที่สุด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พอใจ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ร้อยละ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วางระบบการลดต้นทุนของการทำงาน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104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132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154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85.71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วางระบบการลดการสูญเสียการทำงาน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112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138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90.20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วางระบบการเพิ่มผลิตภาพการทำงาน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117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137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89.54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พัฒนาประสิทธิภาพพนักงาน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85.62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เพิ่มประสิทธิภาพการผลิตหรือการทำงาน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104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152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86.18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ให้ความรู้ ทักษะในหลักวิชาที่เกี่ยวข้อง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107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136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152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89.47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พัฒนาประสบการณ์ให้กับพนักงานมากขึ้น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136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88.89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ช่วยให้ต้นทุนลดลงได้ตามเป้าหมาย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126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82.35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เกิดผลสำเร็จด้านการลดการสูญเสียตามเป้าหมาย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108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134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87.58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17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เกิดผลสำเร็จด้านการเพิ่มผลิตภาพตามเป้าหมาย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110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134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152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88.16 </a:t>
                      </a:r>
                    </a:p>
                  </a:txBody>
                  <a:tcPr marL="6735" marR="6735" marT="67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107510" y="49635"/>
            <a:ext cx="6984776" cy="715089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ความพึงพอใจต่อ ที่ปรึกษา ในการให้คำปรึกษา 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8" y="4437132"/>
            <a:ext cx="5904656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ความพึงพอใจต่อที่ปรึกษา  ในการให้คำปรึกษาเพื่อเพิ่มผลิตภาพแรงงาน</a:t>
            </a:r>
          </a:p>
          <a:p>
            <a:pPr algn="ctr"/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คิดเป็นร้อยละ   89.17</a:t>
            </a:r>
            <a:endParaRPr lang="en-US" sz="28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7291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916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53</a:t>
            </a:fld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144022" y="169476"/>
            <a:ext cx="53640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ควรปรับปรุงที่ปรึกษาเรื่องใด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025186"/>
              </p:ext>
            </p:extLst>
          </p:nvPr>
        </p:nvGraphicFramePr>
        <p:xfrm>
          <a:off x="323528" y="1311347"/>
          <a:ext cx="6048672" cy="52578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83591"/>
                <a:gridCol w="3984895"/>
                <a:gridCol w="816090"/>
                <a:gridCol w="864096"/>
              </a:tblGrid>
              <a:tr h="1784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ทักษะการเป็นที่ปรึกษา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09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การสร้างและกระตุ้นความร่วมมือของพนักงาน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29.70%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เทคนิคการถ่ายทอดและให้คำปรึกษา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11.70%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ความสามารถด้านการเป็นที่ปรึกษา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4.70%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ความรู้ความสามารถที่มี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28.91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ความรู้ ความสามารถในด้านการเพิ่มผลิตภาพ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10.20%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การกำหนดแผนการทำงาน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9.80%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ความรู้ ความสามารถในงานที่ให้คำปรึกษา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9.00%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คุณลักษณะการเป็นที่ปรึกษา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25.00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ความทุ่มเท ตั้งใจและจริงจัง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4.70%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ความมีวินัยในการทำงานตามแผน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3.10%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มนุษย์สัมพันธ์และความเป็นมิตร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2.30%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อื่นๆ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14.80%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0434" y="721639"/>
            <a:ext cx="64751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แสดงความคิดของเจ้าของต่อการปรับปรุงการปฏิบัติงานของที่ปรึกษา</a:t>
            </a:r>
            <a:endParaRPr lang="th-TH" sz="2400" dirty="0" smtClean="0">
              <a:solidFill>
                <a:srgbClr val="4BACC6">
                  <a:lumMod val="50000"/>
                </a:srgbClr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16216" y="1183307"/>
            <a:ext cx="2520280" cy="150810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ต้องปรับปรุงด้าน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ทักษะการเป็นที่ปรึกษา</a:t>
            </a:r>
            <a:endParaRPr lang="en-US" sz="28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584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05793" y="6492916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54</a:t>
            </a:fld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700698"/>
              </p:ext>
            </p:extLst>
          </p:nvPr>
        </p:nvGraphicFramePr>
        <p:xfrm>
          <a:off x="390000" y="1347948"/>
          <a:ext cx="5550156" cy="4241292"/>
        </p:xfrm>
        <a:graphic>
          <a:graphicData uri="http://schemas.openxmlformats.org/drawingml/2006/table">
            <a:tbl>
              <a:tblPr firstRow="1" firstCol="1" bandRow="1"/>
              <a:tblGrid>
                <a:gridCol w="534330"/>
                <a:gridCol w="3215626"/>
                <a:gridCol w="1080120"/>
                <a:gridCol w="720080"/>
              </a:tblGrid>
              <a:tr h="3544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รายการ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จำนวน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ร้อยละ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ต้องการลดต้นทุนของบริษัท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  <a:r>
                        <a:rPr lang="th-TH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,</a:t>
                      </a: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384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19.20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highlight>
                            <a:srgbClr val="FFFF00"/>
                          </a:highlight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ysClr val="windowText" lastClr="000000"/>
                          </a:solidFill>
                          <a:effectLst/>
                          <a:highlight>
                            <a:srgbClr val="FFFF00"/>
                          </a:highlight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พัฒนาตนเองให้มีความรู้ ทักษะ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  <a:r>
                        <a:rPr lang="th-TH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,</a:t>
                      </a: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238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17.20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เพิ่มผลิตภาพการผลิต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  <a:r>
                        <a:rPr lang="th-TH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,</a:t>
                      </a: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058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14.70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highlight>
                            <a:srgbClr val="FFFF00"/>
                          </a:highlight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</a:t>
                      </a:r>
                      <a:endParaRPr lang="en-US" sz="220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ysClr val="windowText" lastClr="000000"/>
                          </a:solidFill>
                          <a:effectLst/>
                          <a:highlight>
                            <a:srgbClr val="FFFF00"/>
                          </a:highlight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พัฒนาผลิตภาพของพนักงาน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975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13.50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highlight>
                            <a:srgbClr val="FFFF00"/>
                          </a:highlight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</a:t>
                      </a:r>
                      <a:endParaRPr lang="en-US" sz="220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ysClr val="windowText" lastClr="000000"/>
                          </a:solidFill>
                          <a:effectLst/>
                          <a:highlight>
                            <a:srgbClr val="FFFF00"/>
                          </a:highlight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เพิ่มประสบการณ์การทำงาน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924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12.80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เพิ่มความสามารถในการแข่งขันให้บริษัท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643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8.90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ได้รับมอบหมายจากผู้บริหาร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497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6.90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ร่วมมือกับทางราชการ</a:t>
                      </a:r>
                      <a:endParaRPr lang="en-US" sz="2200" dirty="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264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3.70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สร้างต้นแบบสำหรับงานประเภทอื่นต่อไป</a:t>
                      </a:r>
                      <a:endParaRPr lang="en-US" sz="220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192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2.70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23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อื่น ๆ</a:t>
                      </a:r>
                      <a:endParaRPr lang="en-US" sz="2200">
                        <a:solidFill>
                          <a:sysClr val="windowText" lastClr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34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ysClr val="windowText" lastClr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0.50</a:t>
                      </a: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23533" y="799914"/>
            <a:ext cx="64142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ตารางที่  แสดงสาเหตุที่พนักงานเข้าร่วมโครงการ</a:t>
            </a:r>
          </a:p>
        </p:txBody>
      </p:sp>
      <p:sp>
        <p:nvSpPr>
          <p:cNvPr id="7" name="Rectangle 6"/>
          <p:cNvSpPr/>
          <p:nvPr/>
        </p:nvSpPr>
        <p:spPr>
          <a:xfrm>
            <a:off x="3" y="5417"/>
            <a:ext cx="4106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สาเหตุที่พนักงานเข้าร่วมโครงการ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300194" y="528638"/>
            <a:ext cx="2448272" cy="291072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เลือกกลุ่มพนักงานได้ตรงตามวัตถุประสงค์โครงการ</a:t>
            </a:r>
          </a:p>
          <a:p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พัฒนาบุคลากร</a:t>
            </a:r>
          </a:p>
          <a:p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ลดการสูญเสีย</a:t>
            </a:r>
          </a:p>
          <a:p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3.. เพิ่มผลิตภาพ</a:t>
            </a:r>
          </a:p>
        </p:txBody>
      </p:sp>
    </p:spTree>
    <p:extLst>
      <p:ext uri="{BB962C8B-B14F-4D97-AF65-F5344CB8AC3E}">
        <p14:creationId xmlns:p14="http://schemas.microsoft.com/office/powerpoint/2010/main" val="28392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26213" y="6492916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55</a:t>
            </a:fld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5" y="385500"/>
            <a:ext cx="6876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ควรมีการปรับปรุงการปฏิบัติงานของ </a:t>
            </a:r>
            <a:r>
              <a:rPr lang="th-TH" sz="2800" b="1" dirty="0" err="1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สปก</a:t>
            </a: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.และพนักงานด้านใด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096175"/>
              </p:ext>
            </p:extLst>
          </p:nvPr>
        </p:nvGraphicFramePr>
        <p:xfrm>
          <a:off x="179531" y="908758"/>
          <a:ext cx="6048671" cy="4357221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83592"/>
                <a:gridCol w="3718738"/>
                <a:gridCol w="898099"/>
                <a:gridCol w="1048242"/>
              </a:tblGrid>
              <a:tr h="3571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endParaRPr lang="en-US" sz="22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การสร้างและกระตุ้นความร่วมมือของพนักงาน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18.6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99"/>
                    </a:solidFill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จิตสำนึกของการเพิ่มผลิตภาพและลดการสูญเสีย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127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17.9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FF99"/>
                    </a:solidFill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ความทุ่มเท ตั้งใจและจริงจัง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84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11.8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FF99"/>
                    </a:solidFill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ความสามารถด้านการคิด วิเคราะห์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82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FF99"/>
                    </a:solidFill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ความรู้ ทักษะด้านการเพิ่มผลิตภาพ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81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11.4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FF99"/>
                    </a:solidFill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ความมีวินัยในการทำงานตามแผน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8.0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การรักษาเวลาการเข้าร่วมกิจกรรม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52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7.3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การประสานงานและการเจรจา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48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6.8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8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มนุษย์สัมพันธ์และความเป็นมิตร 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78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อื่นๆ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3305" marR="633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6372200" y="1268760"/>
            <a:ext cx="2592288" cy="10081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พฤติกรรมพนักงานที่ร่วมโครงการ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16218" y="2492934"/>
            <a:ext cx="2448272" cy="1384995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การทุ่มเทและตั้งใจ</a:t>
            </a:r>
          </a:p>
          <a:p>
            <a:pPr marL="342900" indent="-342900">
              <a:buAutoNum type="arabicPeriod"/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ความรู้ ทักษะในงาน</a:t>
            </a:r>
          </a:p>
          <a:p>
            <a:pPr marL="342900" indent="-342900">
              <a:buAutoNum type="arabicPeriod"/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ทักษะทางการคิด</a:t>
            </a:r>
            <a:endParaRPr lang="en-US" sz="28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5499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916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56</a:t>
            </a:fld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458132"/>
              </p:ext>
            </p:extLst>
          </p:nvPr>
        </p:nvGraphicFramePr>
        <p:xfrm>
          <a:off x="251520" y="864034"/>
          <a:ext cx="4293484" cy="3503290"/>
        </p:xfrm>
        <a:graphic>
          <a:graphicData uri="http://schemas.openxmlformats.org/drawingml/2006/table">
            <a:tbl>
              <a:tblPr/>
              <a:tblGrid>
                <a:gridCol w="2689512"/>
                <a:gridCol w="836854"/>
                <a:gridCol w="767118"/>
              </a:tblGrid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สาขาที่จบการศึกษา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สาขาช่าง หรือด้านวิศวกรรม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110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44.90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สาขารัฐศาสตร์ การปกครอง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10.20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สาขาด้านการศึกษาหรือการสอน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7.76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สาขาคอมพิวเตอร์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6.12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สาขาทางด้านบัญชี/การเงิน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4.90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 ด้านการออกแบบ สถาปัตย์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2.86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 ด้านกฎหมาย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0.41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อื่น ๆ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22.86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032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816066"/>
              </p:ext>
            </p:extLst>
          </p:nvPr>
        </p:nvGraphicFramePr>
        <p:xfrm>
          <a:off x="4788043" y="864072"/>
          <a:ext cx="3921667" cy="3792855"/>
        </p:xfrm>
        <a:graphic>
          <a:graphicData uri="http://schemas.openxmlformats.org/drawingml/2006/table">
            <a:tbl>
              <a:tblPr/>
              <a:tblGrid>
                <a:gridCol w="2592288"/>
                <a:gridCol w="570347"/>
                <a:gridCol w="759032"/>
              </a:tblGrid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หน้าที่รับผิดชอบ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วิทยากรหรือครูฝึก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22.45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งานทดสอบมาตรฐานฝีมือแรงงาน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36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14.69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งานจัดอบรม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14.29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งานวิชาการ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11.84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งานส่งเสริมการพัฒนาฝีมือแรงงาน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11.43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งานแผนและโครงการ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11.43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งาน พ.ร.บ.ส่งเสริม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8.16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งานบริหาร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3.27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อื่นๆ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2.45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79518" y="310757"/>
            <a:ext cx="68762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สาขาที่จบการศึกษาและหน้าที่</a:t>
            </a:r>
            <a:r>
              <a:rPr lang="th-TH" sz="28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รับผิดชอบของเจ้าหน้าที่</a:t>
            </a:r>
            <a:endParaRPr lang="th-TH" sz="28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23534" y="4720917"/>
            <a:ext cx="8496944" cy="173664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จัดเข้าหน้าที่ที่มีความเหมาะสมด้าน วุฒิการศึกษา และหน้าที่รับผิดชอบ   </a:t>
            </a:r>
          </a:p>
          <a:p>
            <a:pPr marL="342900" indent="-342900">
              <a:buAutoNum type="arabicPeriod"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ร้อยละ 55.1  มีวุฒิทางช่าง และ การบริหาร (รัฐศาสตร์) 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2. ร้อยละ 63.27 หน้าที่รับผิดชอบด้าน การพัฒนาแรงงาน  และวิชาการ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0850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86891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57</a:t>
            </a:fld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190095"/>
              </p:ext>
            </p:extLst>
          </p:nvPr>
        </p:nvGraphicFramePr>
        <p:xfrm>
          <a:off x="274134" y="951051"/>
          <a:ext cx="5089973" cy="4241292"/>
        </p:xfrm>
        <a:graphic>
          <a:graphicData uri="http://schemas.openxmlformats.org/drawingml/2006/table">
            <a:tbl>
              <a:tblPr firstRow="1" firstCol="1" bandRow="1"/>
              <a:tblGrid>
                <a:gridCol w="478820"/>
                <a:gridCol w="3265596"/>
                <a:gridCol w="697485"/>
                <a:gridCol w="648072"/>
              </a:tblGrid>
              <a:tr h="3293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ร้อยละ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ผู้บังคับบัญชามอบหมาย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47.2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ต้องการเรียนรู้เพื่อพัฒนาตนเอง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69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15.8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อยู่ในสายงานที่รับผิดชอบโดยตรง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12.6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เคยมีประสบการณ์ในด้านการเพิ่มผลิตภาพ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8.0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มีความคุ้นเคยกับสถานประกอบการ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7.3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ผ่านการอบรมในด้านดังกล่าว    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5.3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มีความรู้ในด้านดังกล่าว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2.3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ไม่ทราบเหตุผล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0.9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มีเวลามากพอที่จะทำได้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อื่น ๆ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51520" y="310755"/>
            <a:ext cx="5701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สาเหตุที่เจ้าหน้าที่ต้องเข้าร่วมโครงการ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5508109" y="1844862"/>
            <a:ext cx="3521674" cy="12268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 ร้อยละ 47.2  พราะได้รับมอบหมาย</a:t>
            </a:r>
          </a:p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2. ร้อยละ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12.6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โดยหน้าที่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617771" y="3501008"/>
            <a:ext cx="3302339" cy="5760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ร้อยละ 15.8 ต้องการเรียนรู้</a:t>
            </a:r>
            <a:endParaRPr lang="en-US" sz="2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508109" y="1196752"/>
            <a:ext cx="3521674" cy="64807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ส่วนทำตามหน้าที่และได้รับมอบหมาย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1542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30619" y="6513785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58</a:t>
            </a:fld>
            <a:endParaRPr lang="th-TH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003305"/>
              </p:ext>
            </p:extLst>
          </p:nvPr>
        </p:nvGraphicFramePr>
        <p:xfrm>
          <a:off x="776512" y="1556792"/>
          <a:ext cx="7559187" cy="3470386"/>
        </p:xfrm>
        <a:graphic>
          <a:graphicData uri="http://schemas.openxmlformats.org/drawingml/2006/table">
            <a:tbl>
              <a:tblPr/>
              <a:tblGrid>
                <a:gridCol w="2968092"/>
                <a:gridCol w="1794661"/>
                <a:gridCol w="2796434"/>
              </a:tblGrid>
              <a:tr h="441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794" marR="7794" marT="84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 (คน)</a:t>
                      </a:r>
                    </a:p>
                  </a:txBody>
                  <a:tcPr marL="7794" marR="7794" marT="84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หมายเหตุ</a:t>
                      </a:r>
                    </a:p>
                  </a:txBody>
                  <a:tcPr marL="7794" marR="7794" marT="84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07151">
                <a:tc>
                  <a:txBody>
                    <a:bodyPr/>
                    <a:lstStyle/>
                    <a:p>
                      <a:pPr algn="l" fontAlgn="t"/>
                      <a:r>
                        <a:rPr lang="th-TH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</a:t>
                      </a:r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ผู้ควบคุมและประสานงาน</a:t>
                      </a:r>
                      <a:b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794" marR="7794" marT="84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342</a:t>
                      </a:r>
                    </a:p>
                  </a:txBody>
                  <a:tcPr marL="7794" marR="7794" marT="84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ไม่พบข้อมูล จำนวน 4 แห่ง </a:t>
                      </a:r>
                      <a:b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ศพร.กทม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อุดรธานี</a:t>
                      </a:r>
                      <a:b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กาฬ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สินธ์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กศป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794" marR="7794" marT="84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3956">
                <a:tc>
                  <a:txBody>
                    <a:bodyPr/>
                    <a:lstStyle/>
                    <a:p>
                      <a:pPr algn="l" fontAlgn="t"/>
                      <a:r>
                        <a:rPr lang="th-TH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</a:t>
                      </a:r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คณะกรรมการตรวจรับพัสดุ</a:t>
                      </a:r>
                    </a:p>
                  </a:txBody>
                  <a:tcPr marL="7794" marR="7794" marT="84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82</a:t>
                      </a:r>
                    </a:p>
                  </a:txBody>
                  <a:tcPr marL="7794" marR="7794" marT="84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ไม่พบข้อมูล จำนวน 3 แห่ง </a:t>
                      </a:r>
                      <a:b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ศพร.กทม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อุดรธานี</a:t>
                      </a:r>
                      <a:b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กาฬ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สินธ์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794" marR="7794" marT="84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06874" y="682419"/>
            <a:ext cx="7643926" cy="769441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2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แสดงจำนวนผู้</a:t>
            </a:r>
            <a:r>
              <a:rPr lang="th-TH" sz="22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ควบคุมและประสานงาน กรรมการตรวจรับพัสดุ โครงการเพิ่มผลิตภาพแรงงานฯ ปี2558</a:t>
            </a:r>
          </a:p>
        </p:txBody>
      </p:sp>
      <p:sp>
        <p:nvSpPr>
          <p:cNvPr id="7" name="Rectangle 6"/>
          <p:cNvSpPr/>
          <p:nvPr/>
        </p:nvSpPr>
        <p:spPr>
          <a:xfrm>
            <a:off x="884382" y="5157192"/>
            <a:ext cx="73434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2813" fontAlgn="b">
              <a:spcBef>
                <a:spcPct val="0"/>
              </a:spcBef>
              <a:spcAft>
                <a:spcPct val="0"/>
              </a:spcAft>
            </a:pPr>
            <a:r>
              <a:rPr lang="th-TH" sz="1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*** ที่มาของข้อมูลจากหนังสือคำสั่ง เรื่องแต่งตั้ง คณะกรรมการผู้ควบคุมงาน และคณะกรรมการตรวจรับพัสดุ ปีงบประมาณ 2558</a:t>
            </a:r>
          </a:p>
        </p:txBody>
      </p:sp>
      <p:sp>
        <p:nvSpPr>
          <p:cNvPr id="8" name="Rectangle 7"/>
          <p:cNvSpPr/>
          <p:nvPr/>
        </p:nvSpPr>
        <p:spPr>
          <a:xfrm>
            <a:off x="25160" y="175559"/>
            <a:ext cx="62030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จำนวนเจ้าหน้าที่ที่รับผิดโครงการในหน่วยปฏิบัติ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568" y="5661248"/>
            <a:ext cx="7920880" cy="1077218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โดยเฉลี่ย ผู้ควบคุมและประสานงาน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   1.32 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คนต่อแห่ง</a:t>
            </a:r>
          </a:p>
          <a:p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          ผู้ตรวจรับมอบงาน          4.56  คนต่อหน่วยการจ้าง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2145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B429C-07E5-49EF-8725-CF5232D2CA91}" type="slidenum">
              <a:rPr lang="en-US" smtClean="0"/>
              <a:pPr>
                <a:defRPr/>
              </a:pPr>
              <a:t>59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988496"/>
              </p:ext>
            </p:extLst>
          </p:nvPr>
        </p:nvGraphicFramePr>
        <p:xfrm>
          <a:off x="107512" y="614080"/>
          <a:ext cx="8373617" cy="6199296"/>
        </p:xfrm>
        <a:graphic>
          <a:graphicData uri="http://schemas.openxmlformats.org/drawingml/2006/table">
            <a:tbl>
              <a:tblPr/>
              <a:tblGrid>
                <a:gridCol w="366341"/>
                <a:gridCol w="2962084"/>
                <a:gridCol w="630649"/>
                <a:gridCol w="630649"/>
                <a:gridCol w="630649"/>
                <a:gridCol w="630649"/>
                <a:gridCol w="630649"/>
                <a:gridCol w="630649"/>
                <a:gridCol w="630649"/>
                <a:gridCol w="630649"/>
              </a:tblGrid>
              <a:tr h="275468"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ดัชนีวัดความพึงพอใจ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น้อยมาก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พึงพอใจ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มากที่สุด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พอใจ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ร้อยละ 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ชี้แจงทำความเข้าใจเกี่ยวกับโครงการได้ชัดเจน</a:t>
                      </a:r>
                      <a:r>
                        <a:rPr lang="th-TH" sz="2000" b="1" i="0" u="none" strike="noStrike">
                          <a:solidFill>
                            <a:srgbClr val="632423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1623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792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201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2796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93.56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เข้าร่วมทำกิจกรรมของโครงการตามเวลาทุกครั้ง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180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1631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791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2615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2800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93.39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ประสานอำนวยความสะดวกด้านระเบียบราชการ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185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1646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757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2605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2797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93.14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ให้คำแนะนำเกี่ยวกับวิธีการทำกิจกรรมโครงการ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170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1678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737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2794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93.70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ตอบคำถามช่วยเหลือพนักงานเมื่อมีข้อสงสัย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171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1694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714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205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2788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93.72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ประสานงานระหว่างบริษัทกับที่ปรึกษาได้ดี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1710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714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2626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2787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94.22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กระตุ้นพนักงานให้ตื่นตัวทำโครงการให้สำเร็จ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1698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681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2573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2786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92.35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รายงานความคืบหน้าให้แก่พนักงานและบริษัท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1633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673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2488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2694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92.35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ติดตามการทำงานของที่ปรึกษาให้ได้ตามแผน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1678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726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2576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2783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92.56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6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แก้ปัญหาข้อขัดแย้งระหว่างที่ปรึกษากับบริษัท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177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1702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682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205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2589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2784</a:t>
                      </a: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93.00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608" marR="8608" marT="860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1520" y="116652"/>
            <a:ext cx="820891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ความพึงพอใจ ต่อการทำงานของเจ้าหน้าที่ผู้ควบคุม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6" y="2348880"/>
            <a:ext cx="6840760" cy="1938992"/>
          </a:xfrm>
          <a:prstGeom prst="rect">
            <a:avLst/>
          </a:prstGeom>
          <a:solidFill>
            <a:srgbClr val="FFFFCC"/>
          </a:solidFill>
          <a:ln w="3492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ความพึงพอใจที่สถานประกอบการและแรงงาน มีต่อ เจ้าหน้าที่ผู้ควบคุมงาน</a:t>
            </a:r>
          </a:p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คิดเป็นร้อยละ  92.56</a:t>
            </a:r>
          </a:p>
        </p:txBody>
      </p:sp>
    </p:spTree>
    <p:extLst>
      <p:ext uri="{BB962C8B-B14F-4D97-AF65-F5344CB8AC3E}">
        <p14:creationId xmlns:p14="http://schemas.microsoft.com/office/powerpoint/2010/main" val="198655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513785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60</a:t>
            </a:fld>
            <a:endParaRPr lang="th-TH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963074"/>
              </p:ext>
            </p:extLst>
          </p:nvPr>
        </p:nvGraphicFramePr>
        <p:xfrm>
          <a:off x="251520" y="676053"/>
          <a:ext cx="5666476" cy="4409169"/>
        </p:xfrm>
        <a:graphic>
          <a:graphicData uri="http://schemas.openxmlformats.org/drawingml/2006/table">
            <a:tbl>
              <a:tblPr firstRow="1" firstCol="1" bandRow="1"/>
              <a:tblGrid>
                <a:gridCol w="434176"/>
                <a:gridCol w="3504108"/>
                <a:gridCol w="864096"/>
                <a:gridCol w="864096"/>
              </a:tblGrid>
              <a:tr h="3718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ร้อยละ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การสร้างและกระตุ้นความร่วมมือของพนักงาน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1031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22.5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ความรู้ ความสามารถในด้านการเพิ่มผลิตภาพ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745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16.2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ความรู้ ความสามารถในงาน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620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13.5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ความสามารถด้านการให้คำปรึกษาแนะนำ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496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10.8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การประสานงานและการเจรจา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8.0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มนุษย์สัมพันธ์และความเป็นมิตร 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355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7.7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ความทุ่มเท ตั้งใจและจริงจัง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275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6.0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ความมีวินัยในการทำงานตามแผน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226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4.9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4042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เวลาการทำงาน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4.4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826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อื่นๆ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275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6.0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25146" y="116632"/>
            <a:ext cx="52510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การปรับปรุงเจ้าหน้าที่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300194" y="908723"/>
            <a:ext cx="2664296" cy="187743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มีความสัมพันธ์และพฤติกรรม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ดี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ปรับปรุงน้อยมาก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55582" y="5249303"/>
            <a:ext cx="7848872" cy="132802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i="1" dirty="0" smtClean="0">
                <a:latin typeface="TH SarabunPSK" pitchFamily="34" charset="-34"/>
                <a:cs typeface="TH SarabunPSK" pitchFamily="34" charset="-34"/>
              </a:rPr>
              <a:t>ด้านความรู้และความสามารถในงานเพิ่มผลิตภาพและงานที่ปรึกษา  ควรมีการปรับปรุง</a:t>
            </a:r>
            <a:endParaRPr lang="en-US" sz="36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802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1864" y="44624"/>
            <a:ext cx="8582623" cy="1026614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r"/>
            <a:r>
              <a:rPr lang="th-TH" sz="4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ปัจจัยนำเข้า </a:t>
            </a:r>
            <a:r>
              <a:rPr lang="en-US" sz="4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Input</a:t>
            </a:r>
            <a:endParaRPr lang="th-TH" sz="16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r"/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พร้อมของทรัพยากรที่ถูกนำเข้า</a:t>
            </a: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มาร่วมโครงการ 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ประกอบด้วย </a:t>
            </a: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 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งบประมาณ </a:t>
            </a: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วัสดุ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อุปกรณ์</a:t>
            </a:r>
          </a:p>
          <a:p>
            <a:pPr algn="r"/>
            <a:endParaRPr lang="en-US" sz="4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69091" y="215584"/>
            <a:ext cx="2490742" cy="536224"/>
            <a:chOff x="569078" y="215573"/>
            <a:chExt cx="3849712" cy="1773267"/>
          </a:xfrm>
        </p:grpSpPr>
        <p:sp>
          <p:nvSpPr>
            <p:cNvPr id="6" name="Hexagon 5"/>
            <p:cNvSpPr/>
            <p:nvPr/>
          </p:nvSpPr>
          <p:spPr>
            <a:xfrm>
              <a:off x="569078" y="358035"/>
              <a:ext cx="936104" cy="802863"/>
            </a:xfrm>
            <a:prstGeom prst="hexagon">
              <a:avLst/>
            </a:prstGeom>
            <a:blipFill>
              <a:blip r:embed="rId2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Hexagon 9"/>
            <p:cNvSpPr/>
            <p:nvPr/>
          </p:nvSpPr>
          <p:spPr>
            <a:xfrm>
              <a:off x="611560" y="1135519"/>
              <a:ext cx="936104" cy="802863"/>
            </a:xfrm>
            <a:prstGeom prst="hexagon">
              <a:avLst/>
            </a:prstGeom>
            <a:blipFill>
              <a:blip r:embed="rId3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Hexagon 10"/>
            <p:cNvSpPr/>
            <p:nvPr/>
          </p:nvSpPr>
          <p:spPr>
            <a:xfrm>
              <a:off x="1331640" y="753929"/>
              <a:ext cx="936104" cy="802863"/>
            </a:xfrm>
            <a:prstGeom prst="hexagon">
              <a:avLst/>
            </a:prstGeom>
            <a:blipFill>
              <a:blip r:embed="rId4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Hexagon 11"/>
            <p:cNvSpPr/>
            <p:nvPr/>
          </p:nvSpPr>
          <p:spPr>
            <a:xfrm>
              <a:off x="2123728" y="393889"/>
              <a:ext cx="936104" cy="802863"/>
            </a:xfrm>
            <a:prstGeom prst="hexagon">
              <a:avLst/>
            </a:prstGeom>
            <a:blipFill>
              <a:blip r:embed="rId5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Hexagon 12"/>
            <p:cNvSpPr/>
            <p:nvPr/>
          </p:nvSpPr>
          <p:spPr>
            <a:xfrm>
              <a:off x="2051720" y="1185977"/>
              <a:ext cx="936104" cy="802863"/>
            </a:xfrm>
            <a:prstGeom prst="hexagon">
              <a:avLst/>
            </a:prstGeom>
            <a:blipFill>
              <a:blip r:embed="rId6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4038" y="1040406"/>
              <a:ext cx="1304752" cy="9386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>
                <a:rot lat="19800000" lon="1200000" rev="20820000"/>
              </a:camera>
              <a:lightRig rig="threePt" dir="t"/>
            </a:scene3d>
            <a:sp3d contourW="6350" prstMaterial="matte">
              <a:bevelT w="101600" h="1016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215573"/>
              <a:ext cx="1165048" cy="94532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958145"/>
              </p:ext>
            </p:extLst>
          </p:nvPr>
        </p:nvGraphicFramePr>
        <p:xfrm>
          <a:off x="395536" y="1052741"/>
          <a:ext cx="6771982" cy="5792393"/>
        </p:xfrm>
        <a:graphic>
          <a:graphicData uri="http://schemas.openxmlformats.org/drawingml/2006/table">
            <a:tbl>
              <a:tblPr/>
              <a:tblGrid>
                <a:gridCol w="6771982"/>
              </a:tblGrid>
              <a:tr h="272652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งบประมาณ ครบทุกกิจกรรม(จ้างที่ปรึกษา  ค่าบริหาร ฯลฯ</a:t>
                      </a:r>
                    </a:p>
                  </a:txBody>
                  <a:tcPr marL="81735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ctr">
                        <a:buClr>
                          <a:srgbClr val="000000"/>
                        </a:buClr>
                        <a:buSzPts val="1800"/>
                        <a:buFont typeface="TH SarabunPSK"/>
                        <a:buNone/>
                      </a:pPr>
                      <a:r>
                        <a:rPr lang="th-TH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สัดส่วนของงบประมาณสำหรับบริหารจัดการโครงการ  ต่อค่าจ่างที่ปรึกษา (22.96 </a:t>
                      </a:r>
                      <a:r>
                        <a:rPr lang="en-US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77.04</a:t>
                      </a:r>
                      <a:r>
                        <a:rPr lang="th-TH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1735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สัดส่วนของสปก. ต่อที่ปรึกษา  (เกณฑ์  1 ต่อ 5 แห่ง) เกิน 7 คน จาก 199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ความพึงพอใจต่อที่ปรึกษาด้านความรู้/คุณสมบัติ (89.17%)</a:t>
                      </a: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การปรับปรุงด้านตัวที่ปรึกษา</a:t>
                      </a: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สาเหตุที่พนักงานเข้าร่วมโครงการ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ข้อปรับปรุงการปฏิบัติงานของ สปก.และพนักงาน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 เจ้าหน้าที่ผู้ควบคุมงาน (ร้อยละ 92.56)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ความเหมาะสมของ วุฒิการศึกษาและหน้าที่รับผิดชอบ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สาเหตุที่เจ้าหน้าที่ต้องเข้าร่วมโครงการ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จำนวนเจ้าหน้าที่ที่รับผิดโครงการในหน่วยปฏิบัติ (2 คน ต่อแห่ง)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ข้อปรับปรุงเจ้าหน้าที่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เวลาดำเนินการโครงการ (ไม่เหมาะสม 7 แห่งจาก 25 แห่ง)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แผนการดำเนินโครงการ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การคัดเลือก สปก </a:t>
                      </a:r>
                      <a:r>
                        <a:rPr lang="th-TH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และที่ปรึกษา </a:t>
                      </a:r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(ตั้งคณะกรรมการ) ทุกแห่ง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เนื้อหาใน 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(</a:t>
                      </a:r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ข้อสงสัย 3 รายการ จาก 10 รายการ)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การประชาสัมพันธ์ (โดยสำนักเลขานุการกรมฯ)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061" y="4473500"/>
            <a:ext cx="2824220" cy="23845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720" y="3405343"/>
            <a:ext cx="3250316" cy="182734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6588230" y="1772816"/>
            <a:ext cx="2232248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ผลประเมิน   62.82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8131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B429C-07E5-49EF-8725-CF5232D2CA91}" type="slidenum">
              <a:rPr lang="en-US" smtClean="0"/>
              <a:pPr>
                <a:defRPr/>
              </a:pPr>
              <a:t>62</a:t>
            </a:fld>
            <a:endParaRPr lang="th-TH"/>
          </a:p>
        </p:txBody>
      </p:sp>
      <p:sp>
        <p:nvSpPr>
          <p:cNvPr id="4" name="Rounded Rectangle 3"/>
          <p:cNvSpPr/>
          <p:nvPr/>
        </p:nvSpPr>
        <p:spPr>
          <a:xfrm>
            <a:off x="7020274" y="764704"/>
            <a:ext cx="2123728" cy="10081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ผลประเมิน   62.82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109887"/>
              </p:ext>
            </p:extLst>
          </p:nvPr>
        </p:nvGraphicFramePr>
        <p:xfrm>
          <a:off x="403771" y="404664"/>
          <a:ext cx="6472484" cy="6398758"/>
        </p:xfrm>
        <a:graphic>
          <a:graphicData uri="http://schemas.openxmlformats.org/drawingml/2006/table">
            <a:tbl>
              <a:tblPr/>
              <a:tblGrid>
                <a:gridCol w="4053700"/>
                <a:gridCol w="604696"/>
                <a:gridCol w="604696"/>
                <a:gridCol w="604696"/>
                <a:gridCol w="604696"/>
              </a:tblGrid>
              <a:tr h="272652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5449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เต็ม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20.00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100.00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งบประมาณ ครบทุกกิจกรรม(จ้างที่ปรึกษา  ค่าบริหาร ฯลฯ</a:t>
                      </a:r>
                    </a:p>
                  </a:txBody>
                  <a:tcPr marL="81735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0.40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ctr">
                        <a:buClr>
                          <a:srgbClr val="000000"/>
                        </a:buClr>
                        <a:buSzPts val="1800"/>
                        <a:buFont typeface="TH SarabunPSK"/>
                        <a:buChar char="("/>
                      </a:pP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สัดส่วนของงบประมาณสำหรับบริหารจัดการโครงการ (22.96)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1735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8.00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สัดส่วนของงบประมาณสำหรับว่าจ้างที่ปรึกษา  (77.04)</a:t>
                      </a:r>
                    </a:p>
                  </a:txBody>
                  <a:tcPr marL="81735" marR="5449" marT="54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8.00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82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สัดส่วนของสปก. ต่อที่ปรึกษา  (เกณฑ์  1 ต่อ 5 แห่ง) เกิน 7 คน จาก 199 คน</a:t>
                      </a: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9.65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0.39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1.93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ความพึงพอใจต่อที่ปรึกษาด้านความรู้/คุณสมบัติ (89.17%)</a:t>
                      </a: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62.42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2.50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12.48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การปรับปรุงด้านตัวที่ปรึกษา</a:t>
                      </a:r>
                    </a:p>
                  </a:txBody>
                  <a:tcPr marL="81735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13.00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0.52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ความพึงพอใจต่อพนักงานและสปก.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สาเหตุที่พนักงานเข้าร่วมโครงการ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8.63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0.35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1.73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ข้อปรับปรุงการปฏิบัติงานของ สปก.และพนักงาน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7.21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0.29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1.44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 เจ้าหน้าที่ผู้ควบคุมงาน (ร้อยละ 92.56)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41.65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1.67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8.33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ความเหมาะสมของ วุฒิการศึกษาและหน้าที่รับผิดชอบ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2.96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0.12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0.59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สาเหตุที่เจ้าหน้าที่ต้องเข้าร่วมโครงการ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2.21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0.09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0.44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จำนวนเจ้าหน้าที่ที่รับผิดโครงการในหน่วยปฏิบัติ (2 คน ต่อแห่ง)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ข้อปรับปรุงเจ้าหน้าที่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11.65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0.47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2.33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เวลาดำเนินการโครงการ (ไม่เหมาะสม 7 แห่งจาก 25 แห่ง)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7.2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0.29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1.44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แผนการดำเนินโครงการ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0.40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การคัดเลือก สปก การเข้าร่วมโครงการ (ตั้งคณะกรรมการ) ทุกแห่ง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การคัดเลือกที่ปรึกษา (ตั้งคณะกรรมการ) ครบทุกหน่วยจ้าง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0.60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3.00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เนื้อหาใน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(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ข้อสงสัย 3 รายการ จาก 10 รายการ)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17.5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0.70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3.50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52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การประชาสัมพันธ์ (โดยสำนักเลขานุการกรมฯ)</a:t>
                      </a:r>
                    </a:p>
                  </a:txBody>
                  <a:tcPr marL="5449" marR="5449" marT="54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80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500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314.08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12.56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62.82 </a:t>
                      </a:r>
                    </a:p>
                  </a:txBody>
                  <a:tcPr marL="5449" marR="5449" marT="54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294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42" y="1700808"/>
            <a:ext cx="8136904" cy="4093428"/>
          </a:xfrm>
          <a:prstGeom prst="rect">
            <a:avLst/>
          </a:prstGeom>
          <a:noFill/>
          <a:ln w="22225">
            <a:solidFill>
              <a:srgbClr val="00B05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ขั้นตอนการดำเนินงานตามความรับผิดชอบ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fontAlgn="t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ความพึงพอใจต่อความรับผิดชอบของหน่วยงานส่วนกลาง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fontAlgn="t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การเบิกจ่ายเป็นไปตามสัญญาและ</a:t>
            </a:r>
            <a:r>
              <a:rPr lang="en-US" sz="2000" dirty="0">
                <a:latin typeface="TH SarabunPSK" pitchFamily="34" charset="-34"/>
                <a:cs typeface="TH SarabunPSK" pitchFamily="34" charset="-34"/>
              </a:rPr>
              <a:t>TOR.</a:t>
            </a:r>
          </a:p>
          <a:p>
            <a:pPr fontAlgn="t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ขั้นตอนการดำเนินงานตามความ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รับผิดชอบ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การศึกษาข้อมูลสปก. วิเคราะห์สภาพปัญหา การแผนดำเนินงาน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จำนวนกระบวนงานที่ให้คำปรึกษา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จำนวนครั้งในการให้คำปรึกษา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fontAlgn="t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จัดทำหลักสูตร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จำนวนพนักงานที่เข้าอบรม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จัดทำรายงาน </a:t>
            </a:r>
            <a:r>
              <a:rPr lang="en-US" sz="2000" dirty="0">
                <a:latin typeface="TH SarabunPSK" pitchFamily="34" charset="-34"/>
                <a:cs typeface="TH SarabunPSK" pitchFamily="34" charset="-34"/>
              </a:rPr>
              <a:t>Inception , Midterm , Final Report</a:t>
            </a:r>
          </a:p>
          <a:p>
            <a:pPr fontAlgn="t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ความสอดคล้องระหว่างประเภทธุรกิจ กระบวนงานปัญหา เครื่องมือ หลักสูตร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fontAlgn="t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ความพึงพอใจต่อที่ปรึกษา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fontAlgn="t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ความพึงพอใจต่อ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เจ้าหน้าที่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42" y="242169"/>
            <a:ext cx="8136904" cy="124261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r"/>
            <a:r>
              <a:rPr lang="th-TH" sz="5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กระบวนการ </a:t>
            </a:r>
            <a:r>
              <a:rPr lang="en-US" sz="5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Process</a:t>
            </a:r>
          </a:p>
          <a:p>
            <a:pPr algn="r"/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ประเมินการปฏิบัติตามนโยบาย แผนงานหรือโครงการว่ามีความถูกต้องเหมาะสมเพียงใด</a:t>
            </a:r>
            <a:endParaRPr lang="en-US" sz="4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2357" y="6093296"/>
            <a:ext cx="8856985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บริบทยังไม่สอดคล้อง วัตถุประสงค์ตรงความต้องการของผู้ประกอบการ  เนื้อหาและวิธีการปรับให้ชัดเจน  </a:t>
            </a:r>
            <a:endParaRPr lang="en-US" sz="2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8" y="250654"/>
            <a:ext cx="2180969" cy="13061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4" y="116632"/>
            <a:ext cx="1055921" cy="111128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50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42" y="242170"/>
            <a:ext cx="8136904" cy="953008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r"/>
            <a:r>
              <a:rPr lang="th-TH" sz="4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กระบวนการ </a:t>
            </a:r>
            <a:r>
              <a:rPr lang="en-US" sz="4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Process</a:t>
            </a:r>
          </a:p>
          <a:p>
            <a:pPr algn="r"/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ประเมินการปฏิบัติตามนโยบาย แผนงานหรือโครงการว่ามีความถูกต้องเหมาะสมเพียงใด</a:t>
            </a:r>
            <a:endParaRPr lang="en-US" sz="4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6" y="250671"/>
            <a:ext cx="1459544" cy="8740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096" y="83893"/>
            <a:ext cx="1055921" cy="111128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782181"/>
              </p:ext>
            </p:extLst>
          </p:nvPr>
        </p:nvGraphicFramePr>
        <p:xfrm>
          <a:off x="467547" y="1340768"/>
          <a:ext cx="6768750" cy="5333554"/>
        </p:xfrm>
        <a:graphic>
          <a:graphicData uri="http://schemas.openxmlformats.org/drawingml/2006/table">
            <a:tbl>
              <a:tblPr/>
              <a:tblGrid>
                <a:gridCol w="4752528"/>
                <a:gridCol w="501669"/>
                <a:gridCol w="504851"/>
                <a:gridCol w="504851"/>
                <a:gridCol w="504851"/>
              </a:tblGrid>
              <a:tr h="27370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เต็ม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ผล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100.00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70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การบริหารโครงการ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ขั้นตอนการดำเนินงาน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ตามของ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ส่วนกลาง ทำครบทุกกิจกรรม ยกเว้นการ ปชส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50.00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พึงพอใจ ต่อการทำงานของ จนท.ส่วนกลาง ร้อยละ 83.20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50.00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ขั้นตอนการดำเนินงานศูนย์/สถาบันที่ทำสัญญา  ทำครบทั้ง 18 หน่วย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100.00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13.33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กระบวนการ ให้คำปรึกษาเพิ่มผลิตภาพแรงงาน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ขั้นตอนการดำเนินงานตามกระบวนการของ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ทำ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ครบ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 แห่ง ยกเว้น วินิจฉัยองค์กร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100.00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13.33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การให้คำปรึกษาเชิงลึกของที่ปรึกษา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1.จำนวนครั้งที่ให้คำปรึกษา  มากกว่า 6 ครั้ง ทุกแห่ง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50.00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 ขนาด สปก. มีต่ำกว่า 50 คน 14 แห่ง สูงกว่า 200 คน 2 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46.54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1.24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6.21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3. เงื่อนไข กระบวนการ (บังคับ) ทำตามเงื่อนไขทั้ง 257 แห่ง ไม่ครบ 3 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49.42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1.32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6.59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4. อบรม 50% ไม่ครบ 1 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49.81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6.64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>
                        <a:buClr>
                          <a:srgbClr val="000000"/>
                        </a:buClr>
                        <a:buSzPts val="2000"/>
                        <a:buFont typeface="TH SarabunPSK"/>
                        <a:buNone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5.ศึกษาข้อมูลบริษัทและวิเคราะห์ปัญหา  ทั้ง 260 แห่ง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50.00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>
                        <a:buClr>
                          <a:srgbClr val="000000"/>
                        </a:buClr>
                        <a:buSzPts val="2000"/>
                        <a:buFont typeface="TH SarabunPSK"/>
                        <a:buNone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6.ไม่แสดง  การวางแผนการดำเนินงานในรายงาน  ตาม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 53 แห่ง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39.81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1.06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5.31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marL="0" marR="0" indent="0" algn="l" defTabSz="91429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TH SarabunPSK"/>
                        <a:buNone/>
                        <a:tabLst/>
                        <a:defRPr/>
                      </a:pP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ความสอดคล้อง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ประเภทธุรกิจ กระบวนงานปัญหา เครื่องมือ หลักสูตร สอดคล้องทุกแห่ง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marL="0" marR="0" indent="0" algn="l" defTabSz="91429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TH SarabunPSK"/>
                        <a:buNone/>
                        <a:tabLst/>
                        <a:defRPr/>
                      </a:pP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ความพึงพอใจต่อที่ปรึกษา  ในการให้คำปรึกษา คิดเป็นร้อยละ   89.17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44.59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1.19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5.94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ความพึงพอใจที่สถานประกอบการและแรงงาน มีต่อ เจ้าหน้าที่ผู้ควบคุมงานร้อยละ 92.56</a:t>
                      </a:r>
                    </a:p>
                  </a:txBody>
                  <a:tcPr marL="5886" marR="5886" marT="58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46.28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1.23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6.17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719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726.44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19.37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96.86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7380312" y="2204864"/>
            <a:ext cx="1656184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ผลประเมิน</a:t>
            </a:r>
          </a:p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96.86</a:t>
            </a:r>
            <a:r>
              <a:rPr lang="en-US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6080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89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65</a:t>
            </a:fld>
            <a:endParaRPr lang="th-TH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558752"/>
              </p:ext>
            </p:extLst>
          </p:nvPr>
        </p:nvGraphicFramePr>
        <p:xfrm>
          <a:off x="100482" y="836712"/>
          <a:ext cx="8958948" cy="4518420"/>
        </p:xfrm>
        <a:graphic>
          <a:graphicData uri="http://schemas.openxmlformats.org/drawingml/2006/table">
            <a:tbl>
              <a:tblPr/>
              <a:tblGrid>
                <a:gridCol w="205169"/>
                <a:gridCol w="2462000"/>
                <a:gridCol w="1006722"/>
                <a:gridCol w="398814"/>
                <a:gridCol w="465282"/>
                <a:gridCol w="4420961"/>
              </a:tblGrid>
              <a:tr h="47641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ผู้รับผิดชอบตามโครงการ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ทำ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ไม่ทำ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รายละเอียด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76417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แผนการดำเนินโครงการเพิ่มผลิตภาพ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กศป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จัดประชุมคณะทำงานกลั่นกรองการดำเนินงานโครงการ เพื่อจัดทำแผนการดำเนินงาน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แนวปฏิบัติสำหรับเจ้าหน้าที่ผู้รับผิดชอบ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กศป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จัดทำแนวปฏิบัติสำหรับเจ้าหน้าที่ จำนวน 200 เล่ม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417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จัดประชุมชี้แจงโครงการฯให้กับสพภ/ศพจ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กศป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จัดประชุมชี้แจงแนวปฏิบัติสำหรับเจ้าหน้าที่ที่รับผิดชอบโครงการ ในวันที่ 6 พฤศจิกายน 2557  ณ ห้องชฎาแก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รนด์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บอล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รูม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ชั้น 2  โรงแรมบางกอกชฎา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จัดทำใบประกาศเกียรติคุณและโล่ประกาศ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กศป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แจกในวันจัดงานปิดโครงการ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417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จัดประชุม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ชี้แจงแนวทาง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ดำเนินงานร่วมกับที่ปรึกษาและจัดทำคู่มือ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สพท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กศป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จัดประชุมชี้แจงและจัดทำแนว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ทางการ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ปฏิบัติของที่ปรึกษาโครงการฯ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ควบคุมและติดตามผลการดำเนินงาน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กศป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ติดตามผ่าน</a:t>
                      </a:r>
                      <a:r>
                        <a:rPr lang="th-TH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ระบบ 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DATA Center </a:t>
                      </a:r>
                      <a:r>
                        <a:rPr lang="th-TH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 ลงตรวจพร้อมผู้ตรวจ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78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จัดอบรมให้กับ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เจ้าหน้าที่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กจ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กศป จัดสัมมนาเชิงปฏิบัติการ  4 รุ่น จำนวน 260 คน 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จัดงานพิธีเปิด แถลงข่าว ประชาสัมพันธ์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สล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จัดพิธีเปิดในวันเดียวกับประชุมชี้แจงโครงการสำหรับเจ้าหน้าที่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จัดงานพิธีปิด แถลงข่าว ประชาสัมพันธ์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สล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จัดพิธีปิด วันที่ 14 กันยายน 2558 ณ โรงแรมมิรา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เคิล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แก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รนด์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คอน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เวนชั่น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ประเมินผลโครงการ</a:t>
                      </a: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กผส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93" marR="7093" marT="768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8585" y="237693"/>
            <a:ext cx="88459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912813" fontAlgn="b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ขั้นตอนการดำเนินงานตามความ</a:t>
            </a:r>
            <a:r>
              <a:rPr lang="th-TH" sz="28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รับผิดชอบของหน่วยงานส่วนกลาง</a:t>
            </a:r>
            <a:endParaRPr lang="th-TH" sz="28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51522" y="5589240"/>
            <a:ext cx="8712968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เชิงปริมาณ 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มีการดำเนินงานในกิจกรรมที่กำหนดในทุกกิจกรรม   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650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89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66</a:t>
            </a:fld>
            <a:endParaRPr lang="th-TH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751" y="-54278"/>
            <a:ext cx="885923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</a:t>
            </a:r>
            <a:r>
              <a:rPr lang="th-TH" sz="20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ความพึง</a:t>
            </a: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พอใจต่อ</a:t>
            </a:r>
            <a:r>
              <a:rPr lang="th-TH" sz="20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การร่วมดำเนินโครงการ</a:t>
            </a: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ของส่วนกลาง</a:t>
            </a:r>
            <a:endParaRPr lang="th-TH" sz="20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195302"/>
              </p:ext>
            </p:extLst>
          </p:nvPr>
        </p:nvGraphicFramePr>
        <p:xfrm>
          <a:off x="783272" y="323942"/>
          <a:ext cx="7976273" cy="648943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5876"/>
                <a:gridCol w="2725226"/>
                <a:gridCol w="600507"/>
                <a:gridCol w="547600"/>
                <a:gridCol w="548244"/>
                <a:gridCol w="548244"/>
                <a:gridCol w="547600"/>
                <a:gridCol w="548244"/>
                <a:gridCol w="548244"/>
                <a:gridCol w="548244"/>
                <a:gridCol w="548244"/>
              </a:tblGrid>
              <a:tr h="268417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ความคาดหวัง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ผลที่ได้รับ</a:t>
                      </a:r>
                      <a:endParaRPr lang="en-US" sz="1500" b="1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ดัชนีวัดความพึงพอใจ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6841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ไม่มี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ไม่มี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พึงพอใจ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</a:t>
                      </a:r>
                      <a:endParaRPr lang="en-US" sz="1500" b="1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187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มีกำหนดคุณสมบัติและขนาดของ </a:t>
                      </a:r>
                      <a:r>
                        <a:rPr lang="th-TH" sz="1500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</a:t>
                      </a:r>
                      <a:r>
                        <a:rPr lang="th-TH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ที่ร่วมโครงการ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(0.8)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106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(44)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133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(55.2)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86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(36)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(64)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(11.3)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(67.8)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(20.9)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มีกำหนดมาตรฐานเกณฑ์และวิธีการคัดเลือก </a:t>
                      </a:r>
                      <a:r>
                        <a:rPr lang="th-TH" sz="1500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</a:t>
                      </a:r>
                      <a:r>
                        <a:rPr lang="th-TH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(1.7)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103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(42.7)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134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(55.6)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(1.7)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(38.5)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143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(59.8)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(11.7)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(72)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39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(16.3)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การเตรียมความพร้อมก่อนเริ่มโครงการแก่ จนท. ศูนย์ฯ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101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(41.9)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115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(47.7)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(8.4)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(46.9)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107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(44.8)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(16.7)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156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(65.3)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43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(18)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การชี้แจงทำความเข้าใจรายละเอียดโครงการที่ชัดเจน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(7.1)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130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(53.9)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112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115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(48.1)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(18.4)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156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(65.3)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39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(16.3)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6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การแต่งตั้งเจ้าหน้าที่ศูนย์/สถาบัน ที่เหมาะสมกับงาน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110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(45.6)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118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(10.5)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112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(42.7)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43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(18)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170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(71.1)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(10.9)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แผนการดำเนินกิจกรรม ควรสอดคล้องกับเงื่อนเวลา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(3.7)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113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(49.4)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(4.6)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112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116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(48.5)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(14.2)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(72)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(13.8)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1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มีมาตรฐาน </a:t>
                      </a: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ที่ชัดเจน ตรงตามวัตถุประสงค์โครงการ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(1.7)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102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(42.3)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135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(56)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(2.1)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(41.8)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(56.1)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36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(15.1)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167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(69.9)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36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(15.1)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32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การแจ้ง-ส่งบุคลากรเข้าอบรมตรงตามหน้าที่ที่มอบหมาย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(45.2)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(51.5)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102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(42.7)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(14.2)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(67.8)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43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(18)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4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ความชัดเจนของบทบาท หน้าที่ของผู้ปฏิบัติงาน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(47.3)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(49.4)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112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115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(48.1)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166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(69.5)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(14.2)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การกำหนดรายละเอียดวิธีการตรวจรับงาน ที่ชัดเจน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(43.2)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130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(53.9)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(51.9)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107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(44.8)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(20.5)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161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(67.4)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(12.1)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การให้ความรู้ด้านการเพิ่มผลิตภาพ เชิงลึก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(5.8)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(47.3)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113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(46.9)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(10.5)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128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(53.6)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86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(36)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60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(25.1)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147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(61.5)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(13.4)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การจัดสรรงบประมาณ และจำนวน สปก.ร่วมโครงการ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(4.1)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107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(44.4)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124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(51.5)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106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(44.4)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130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(54.4)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(11.7)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171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(71.5)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(16.7)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การสร้างขวัญและกำลังใจให้กับ  </a:t>
                      </a:r>
                      <a:r>
                        <a:rPr lang="th-TH" sz="1500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จนท</a:t>
                      </a:r>
                      <a:r>
                        <a:rPr lang="th-TH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.ศูนย์/สถาบันฯ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(7.9)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113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(46.9)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(45.2)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39</a:t>
                      </a:r>
                      <a:b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(16.3)</a:t>
                      </a:r>
                      <a:endParaRPr lang="en-US" sz="15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125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(52.3)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(31.4)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60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(25.1)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155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(64.9)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</a:t>
                      </a:r>
                      <a:b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15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(10)</a:t>
                      </a:r>
                      <a:endParaRPr lang="en-US" sz="15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7399" marR="47399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043608" y="1860848"/>
            <a:ext cx="7200800" cy="3139321"/>
          </a:xfrm>
          <a:prstGeom prst="rect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6600" b="1" dirty="0" smtClean="0">
                <a:latin typeface="TH Fah kwang" pitchFamily="2" charset="-34"/>
                <a:cs typeface="TH Fah kwang" pitchFamily="2" charset="-34"/>
              </a:rPr>
              <a:t>พึงพอใจ ต่อการทำงานของ จนท.ส่วนกลาง</a:t>
            </a:r>
          </a:p>
          <a:p>
            <a:pPr algn="ctr"/>
            <a:r>
              <a:rPr lang="th-TH" sz="6600" b="1" dirty="0" smtClean="0">
                <a:latin typeface="TH Fah kwang" pitchFamily="2" charset="-34"/>
                <a:cs typeface="TH Fah kwang" pitchFamily="2" charset="-34"/>
              </a:rPr>
              <a:t>ร้อยละ 83.20</a:t>
            </a:r>
            <a:endParaRPr lang="en-US" sz="6600" b="1" dirty="0"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5612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93380" y="6500320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67</a:t>
            </a:fld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39700"/>
              </p:ext>
            </p:extLst>
          </p:nvPr>
        </p:nvGraphicFramePr>
        <p:xfrm>
          <a:off x="395536" y="692696"/>
          <a:ext cx="5688632" cy="5985510"/>
        </p:xfrm>
        <a:graphic>
          <a:graphicData uri="http://schemas.openxmlformats.org/drawingml/2006/table">
            <a:tbl>
              <a:tblPr/>
              <a:tblGrid>
                <a:gridCol w="474053"/>
                <a:gridCol w="4095503"/>
                <a:gridCol w="1119076"/>
              </a:tblGrid>
              <a:tr h="295275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จำนวนหน่วยปฏิบัติ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ประชาสัมพันธ์และรับสมัคร 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แต่งตั้งคณะกรรมการร่าง 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/ 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คัดเลือกที่ปรึกษา / คัดเลือก 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/ คณะกรรมการตรวจรับ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คัดเลือก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คัดเลือกที่ปรึกษา 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จ้างที่ปรึกษา/ลงนามสัญญาจ้าง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แต่งตั้งผู้ควบคุมงาน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แต่งตั้งคณะกรรมการตรวจรับ 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ประชุม 3 ฝ่าย 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ตรวจรับงานงวดที่ 1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ตรวจรับงานงวดที่ 2 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ตรวจรับงานงวดที่ 3 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นำเสนอผลการดำเนินงานโครงการ 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สรุปงาน ปิดโครงการ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8792" marR="8792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07515" y="116632"/>
            <a:ext cx="5176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ขั้นตอนการ</a:t>
            </a:r>
            <a:r>
              <a:rPr lang="th-TH" sz="28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ดำเนินงานศูนย์/สถาบันที่ทำสัญญา</a:t>
            </a:r>
            <a:endParaRPr lang="th-TH" sz="28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156182" y="1628800"/>
            <a:ext cx="2664296" cy="28016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เชิงปริมาณ </a:t>
            </a:r>
            <a:r>
              <a:rPr lang="en-US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ดำเนินการทุกขั้นตอนตามที่กำหนดในแผนการดำเนินงาน</a:t>
            </a:r>
            <a:endParaRPr lang="en-US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149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53258-ABC8-447B-931F-8208F79D09B5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149" name="Rectangle 3"/>
          <p:cNvSpPr>
            <a:spLocks noChangeArrowheads="1"/>
          </p:cNvSpPr>
          <p:nvPr/>
        </p:nvSpPr>
        <p:spPr bwMode="auto">
          <a:xfrm>
            <a:off x="0" y="476250"/>
            <a:ext cx="9144000" cy="1728788"/>
          </a:xfrm>
          <a:prstGeom prst="rect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sz="8800" b="1" i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ประเมินผล  </a:t>
            </a:r>
            <a:endParaRPr lang="en-US" sz="8800" b="1" i="1" dirty="0" smtClean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6150" name="Picture 5" descr="biomass_wor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" y="70"/>
            <a:ext cx="2987675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106" y="2612795"/>
            <a:ext cx="3720071" cy="283709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Flowchart: Manual Input 4"/>
          <p:cNvSpPr/>
          <p:nvPr/>
        </p:nvSpPr>
        <p:spPr>
          <a:xfrm>
            <a:off x="-36513" y="6063373"/>
            <a:ext cx="9217025" cy="825173"/>
          </a:xfrm>
          <a:prstGeom prst="flowChartManualInpu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9643" y="2612795"/>
            <a:ext cx="790472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6600" b="1" i="1" dirty="0" smtClean="0">
                <a:solidFill>
                  <a:srgbClr val="F79646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กระบวนการ</a:t>
            </a:r>
          </a:p>
          <a:p>
            <a:pPr algn="ctr" defTabSz="912813" fontAlgn="base">
              <a:spcBef>
                <a:spcPct val="0"/>
              </a:spcBef>
              <a:spcAft>
                <a:spcPct val="0"/>
              </a:spcAft>
            </a:pPr>
            <a:r>
              <a:rPr lang="th-TH" sz="6600" b="1" i="1" dirty="0" smtClean="0">
                <a:solidFill>
                  <a:srgbClr val="F79646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ให้คำปรึกษาเพิ่มผลิตภาพแรงงาน</a:t>
            </a:r>
            <a:endParaRPr lang="th-TH" sz="6600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654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513767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69</a:t>
            </a:fld>
            <a:endParaRPr lang="th-TH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591343"/>
              </p:ext>
            </p:extLst>
          </p:nvPr>
        </p:nvGraphicFramePr>
        <p:xfrm>
          <a:off x="251520" y="998051"/>
          <a:ext cx="6415977" cy="5239265"/>
        </p:xfrm>
        <a:graphic>
          <a:graphicData uri="http://schemas.openxmlformats.org/drawingml/2006/table">
            <a:tbl>
              <a:tblPr/>
              <a:tblGrid>
                <a:gridCol w="329027"/>
                <a:gridCol w="4920273"/>
                <a:gridCol w="1166677"/>
              </a:tblGrid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รายละเอียดขั้นตอน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ประชุมร่วมกับทีมงานสถานประกอบการ 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วินิจฉัยองค์กร ทำแผนปฏิบัติการ ศึกษาปัญหา รวบรวมข้อมูล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 มีการวิคราะห์ปัญหา ข้อมูล สปก.จำนวน 259 แห่ง มีจำนวน 1 แห่งที่ไม่พบข้อมูล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259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 มีการวิเคราะห์ 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SWOT 123 </a:t>
                      </a:r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แห่ง มี 137 แห่ง ที่ไม่พบข้อมูล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  มีการจัดทำแผนการดำเนินงาน 207 แห่ง ไม่พบ 53 แห่ง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207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จัดทำรายงาน 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Inception Report 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ดำเนินการให้คำปรึกษา กำหนดแนวทางแก้ปัญหา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จัดทำหลักสูตรการพัฒนา  ฝึกอบรมและพัฒนาพนักงาน 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จัดทำรายงาน 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Midterm Report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ติดตามการดำเนินการ แก้ปัญหาอุปสรรค 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ประชุมร่วมกับทีมงาน สปก ให้คำแนะนำ 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53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8423" marR="8423" marT="91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จัดทำรายงาน 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Final Report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423" marR="8423" marT="91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554420" y="260648"/>
            <a:ext cx="54072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8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ขั้นตอนการดำเนินงาน</a:t>
            </a:r>
            <a:r>
              <a:rPr lang="th-TH" sz="28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ตามกระบวนการของ </a:t>
            </a:r>
            <a:r>
              <a:rPr lang="en-US" sz="28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TOR</a:t>
            </a:r>
            <a:endParaRPr lang="th-TH" sz="28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948264" y="1700818"/>
            <a:ext cx="1944216" cy="17366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เชิงปริมาณ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ปฏิบัติตามขั้นตอน ยกเว้น การวินิจฉัยองค์กร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5857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82100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70</a:t>
            </a:fld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29798"/>
              </p:ext>
            </p:extLst>
          </p:nvPr>
        </p:nvGraphicFramePr>
        <p:xfrm>
          <a:off x="716814" y="737768"/>
          <a:ext cx="2725225" cy="2270760"/>
        </p:xfrm>
        <a:graphic>
          <a:graphicData uri="http://schemas.openxmlformats.org/drawingml/2006/table">
            <a:tbl>
              <a:tblPr/>
              <a:tblGrid>
                <a:gridCol w="495495"/>
                <a:gridCol w="1176801"/>
                <a:gridCol w="1052929"/>
              </a:tblGrid>
              <a:tr h="2381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 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Manday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จำนวนแห่ง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&lt;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6 - 10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8792" marR="8792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11 - 15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172</a:t>
                      </a:r>
                    </a:p>
                  </a:txBody>
                  <a:tcPr marL="8792" marR="8792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16 - 20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</a:t>
                      </a:r>
                    </a:p>
                  </a:txBody>
                  <a:tcPr marL="8792" marR="8792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&lt; 20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8792" marR="8792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ไม่มีรายงาน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8351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51523" y="146602"/>
            <a:ext cx="3855198" cy="40011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</a:t>
            </a:r>
            <a:r>
              <a:rPr lang="th-TH" sz="20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จำนวนครั้งในการเข้าให้คำปรึกษา </a:t>
            </a:r>
            <a:r>
              <a:rPr lang="en-US" sz="2000" b="1" dirty="0" err="1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Manday</a:t>
            </a:r>
            <a:endParaRPr lang="en-US" sz="20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169020"/>
              </p:ext>
            </p:extLst>
          </p:nvPr>
        </p:nvGraphicFramePr>
        <p:xfrm>
          <a:off x="251520" y="3636216"/>
          <a:ext cx="3672408" cy="851535"/>
        </p:xfrm>
        <a:graphic>
          <a:graphicData uri="http://schemas.openxmlformats.org/drawingml/2006/table">
            <a:tbl>
              <a:tblPr/>
              <a:tblGrid>
                <a:gridCol w="1139057"/>
                <a:gridCol w="920371"/>
                <a:gridCol w="1612980"/>
              </a:tblGrid>
              <a:tr h="233923">
                <a:tc>
                  <a:txBody>
                    <a:bodyPr/>
                    <a:lstStyle/>
                    <a:p>
                      <a:pPr algn="ctr" fontAlgn="b"/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  <a:r>
                        <a:rPr lang="th-TH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</a:t>
                      </a:r>
                      <a:r>
                        <a:rPr lang="th-TH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หมายเหตุ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กระบวนงานบังคับ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257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85750" algn="l" fontAlgn="b">
                        <a:buFontTx/>
                        <a:buChar char="-"/>
                      </a:pP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อีก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แห่งไม่พบข้อมู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]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กระบวนที่เลือก</a:t>
                      </a:r>
                    </a:p>
                  </a:txBody>
                  <a:tcPr marL="8792" marR="8792" marT="9525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79516" y="3140968"/>
            <a:ext cx="3256977" cy="40011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แสดงจำนวน </a:t>
            </a:r>
            <a:r>
              <a:rPr lang="th-TH" sz="2000" b="1" dirty="0" err="1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สปก</a:t>
            </a: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ที่นำกระบวนงานไปใช้</a:t>
            </a:r>
            <a:endParaRPr lang="en-US" sz="20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06728" y="278700"/>
            <a:ext cx="4521195" cy="40011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แสดงจำนวนสถาน</a:t>
            </a: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ประกอบการจำแนกตาม</a:t>
            </a:r>
            <a:r>
              <a:rPr lang="th-TH" sz="20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ขนาดของพนักงาน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451630"/>
              </p:ext>
            </p:extLst>
          </p:nvPr>
        </p:nvGraphicFramePr>
        <p:xfrm>
          <a:off x="3973791" y="697926"/>
          <a:ext cx="3622555" cy="1703070"/>
        </p:xfrm>
        <a:graphic>
          <a:graphicData uri="http://schemas.openxmlformats.org/drawingml/2006/table">
            <a:tbl>
              <a:tblPr/>
              <a:tblGrid>
                <a:gridCol w="531751"/>
                <a:gridCol w="2082692"/>
                <a:gridCol w="1008112"/>
              </a:tblGrid>
              <a:tr h="2381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จำนวนพนักงาน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จำนวนแห่ง</a:t>
                      </a: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&lt;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คน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–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  คน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96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&gt;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200</a:t>
                      </a:r>
                      <a:r>
                        <a:rPr lang="th-TH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คน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1835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ไม่มีรายงาน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48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8351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093952"/>
              </p:ext>
            </p:extLst>
          </p:nvPr>
        </p:nvGraphicFramePr>
        <p:xfrm>
          <a:off x="107510" y="5301228"/>
          <a:ext cx="3960440" cy="1328045"/>
        </p:xfrm>
        <a:graphic>
          <a:graphicData uri="http://schemas.openxmlformats.org/drawingml/2006/table">
            <a:tbl>
              <a:tblPr/>
              <a:tblGrid>
                <a:gridCol w="654618"/>
                <a:gridCol w="1112093"/>
                <a:gridCol w="1113609"/>
                <a:gridCol w="1080120"/>
              </a:tblGrid>
              <a:tr h="76035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พนักงาน</a:t>
                      </a:r>
                    </a:p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พนักงาน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ที่อบรม (คน)</a:t>
                      </a: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สปก. (แห่ง)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8125">
                <a:tc vMerge="1">
                  <a:txBody>
                    <a:bodyPr/>
                    <a:lstStyle/>
                    <a:p>
                      <a:pPr algn="ctr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อบรม 50 % </a:t>
                      </a: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อบรม &lt; 50%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29,433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14,734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259</a:t>
                      </a:r>
                    </a:p>
                  </a:txBody>
                  <a:tcPr marL="8792" marR="8792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792" marR="8792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35501" y="4829090"/>
            <a:ext cx="4384335" cy="40011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แสดงจำนวนสถาน</a:t>
            </a: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ประกอบการที่สามารถฝึกอบรมพนักงาน</a:t>
            </a:r>
            <a:endParaRPr lang="th-TH" sz="20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889841"/>
              </p:ext>
            </p:extLst>
          </p:nvPr>
        </p:nvGraphicFramePr>
        <p:xfrm>
          <a:off x="4283968" y="2780928"/>
          <a:ext cx="4572000" cy="3474720"/>
        </p:xfrm>
        <a:graphic>
          <a:graphicData uri="http://schemas.openxmlformats.org/drawingml/2006/table">
            <a:tbl>
              <a:tblPr firstRow="1" bandRow="1">
                <a:tableStyleId>{AF606853-7671-496A-8E4F-DF71F8EC918B}</a:tableStyleId>
              </a:tblPr>
              <a:tblGrid>
                <a:gridCol w="2304256"/>
                <a:gridCol w="1223004"/>
                <a:gridCol w="104474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รายการใน</a:t>
                      </a:r>
                      <a:r>
                        <a:rPr lang="th-TH" sz="2400" baseline="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TOR</a:t>
                      </a:r>
                      <a:endParaRPr lang="en-US" sz="24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ตามกำหนด</a:t>
                      </a:r>
                      <a:endParaRPr lang="en-US" sz="24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ไม่</a:t>
                      </a:r>
                      <a:endParaRPr lang="en-US" sz="24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1.จำนวนครั้งที่ให้คำปรึกษา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ขนาด สปก.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236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เงื่อนไข กระบวนการ (บังคับ)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257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อบรม 50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259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th-TH" sz="2400" b="1" i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บางรายการ </a:t>
                      </a:r>
                      <a:r>
                        <a:rPr lang="en-US" sz="2400" b="1" i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  <a:r>
                        <a:rPr lang="en-US" sz="2400" b="1" i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i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ไม่เป็นไปตาม</a:t>
                      </a:r>
                      <a:r>
                        <a:rPr lang="th-TH" sz="2400" b="1" i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i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2400" b="1" i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ที่กำหนด </a:t>
                      </a:r>
                      <a:endParaRPr lang="en-US" sz="2400" b="1" i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377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23528" y="260648"/>
            <a:ext cx="410445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กระบวนการทำกิจกรรมของที่ปรึกษา</a:t>
            </a:r>
            <a:endParaRPr lang="en-US" sz="28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709655" y="620690"/>
            <a:ext cx="3960440" cy="23495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กระบวนการ </a:t>
            </a:r>
            <a:r>
              <a:rPr lang="en-US" sz="36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SHINDAN</a:t>
            </a:r>
            <a:endParaRPr lang="th-TH" sz="3600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การวินิจฉัยสถานประกอบการที่มุ่งค้นหาปัญหาให้ถึงปัจจัยสาเหตุรอบด้าน และวิเคราะห์ลำดับความสำคัญของปัญหา เพื่อแนะนำแนวทางการแก้ไขอย่างเป็นรูปธรรม</a:t>
            </a:r>
            <a:endParaRPr lang="en-US" sz="240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781663" y="3140968"/>
            <a:ext cx="3888432" cy="2736304"/>
          </a:xfrm>
          <a:prstGeom prst="roundRect">
            <a:avLst/>
          </a:prstGeom>
          <a:solidFill>
            <a:srgbClr val="CCFF99"/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SHINDON </a:t>
            </a: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ที่ได้ผลดี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วิเคราะห์สภาพกิจการอย่างถูกต้องแม่นยำ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แก้ปัญหาให้ตรงจุด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ให้ข้อเสนอแนะที่ทำได้จริง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สร้างความเชื่อมั่นในการดำเนินธุรกิจ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เพิ่มประสิทธิภาพการผลิต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6978" y="1052738"/>
            <a:ext cx="4101008" cy="5324535"/>
          </a:xfrm>
          <a:prstGeom prst="rect">
            <a:avLst/>
          </a:prstGeom>
          <a:ln w="2222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ขั้นตอน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1 การเข้าสำรวจ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ปัญหา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</a:rPr>
              <a:t>สำรวจ</a:t>
            </a:r>
            <a:r>
              <a:rPr lang="th-TH" dirty="0">
                <a:solidFill>
                  <a:prstClr val="black"/>
                </a:solidFill>
              </a:rPr>
              <a:t>ด้วยตนเอง การนำข้อมูล</a:t>
            </a:r>
            <a:r>
              <a:rPr lang="th-TH" dirty="0" smtClean="0">
                <a:solidFill>
                  <a:prstClr val="black"/>
                </a:solidFill>
              </a:rPr>
              <a:t>ที่มี</a:t>
            </a:r>
            <a:r>
              <a:rPr lang="th-TH" dirty="0">
                <a:solidFill>
                  <a:prstClr val="black"/>
                </a:solidFill>
              </a:rPr>
              <a:t>อยู่มาวิเคราะห์ </a:t>
            </a:r>
            <a:endParaRPr lang="th-TH" dirty="0" smtClean="0">
              <a:solidFill>
                <a:prstClr val="black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</a:rPr>
              <a:t>การ</a:t>
            </a:r>
            <a:r>
              <a:rPr lang="th-TH" dirty="0">
                <a:solidFill>
                  <a:prstClr val="black"/>
                </a:solidFill>
              </a:rPr>
              <a:t>สอบถามและสำรวจจากผู้ปฏิบัติงาน  </a:t>
            </a:r>
            <a:endParaRPr lang="th-TH" dirty="0" smtClean="0">
              <a:solidFill>
                <a:prstClr val="black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</a:rPr>
              <a:t>การ</a:t>
            </a:r>
            <a:r>
              <a:rPr lang="th-TH" dirty="0">
                <a:solidFill>
                  <a:prstClr val="black"/>
                </a:solidFill>
              </a:rPr>
              <a:t>ระดมสมองทีมงานร่วมโครงการ</a:t>
            </a:r>
            <a:endParaRPr lang="en-US" dirty="0">
              <a:solidFill>
                <a:prstClr val="black"/>
              </a:solidFill>
            </a:endParaRP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ขั้นตอน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2 การวิเคราะห์สาเหตุและ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ปัจจัย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ที่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ทำให้เกิดปัญหา  </a:t>
            </a:r>
            <a:endParaRPr lang="th-TH" sz="24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</a:rPr>
              <a:t>เครื่องมือ</a:t>
            </a:r>
            <a:r>
              <a:rPr lang="th-TH" dirty="0">
                <a:solidFill>
                  <a:prstClr val="black"/>
                </a:solidFill>
              </a:rPr>
              <a:t>ก้างปลา </a:t>
            </a:r>
            <a:endParaRPr lang="th-TH" dirty="0" smtClean="0">
              <a:solidFill>
                <a:prstClr val="black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</a:rPr>
              <a:t>ที่</a:t>
            </a:r>
            <a:r>
              <a:rPr lang="th-TH" dirty="0">
                <a:solidFill>
                  <a:prstClr val="black"/>
                </a:solidFill>
              </a:rPr>
              <a:t>ปรึกษากำหนดขึ้นจากการวิเคราะห์และประสบการณ์  </a:t>
            </a:r>
            <a:endParaRPr lang="th-TH" dirty="0" smtClean="0">
              <a:solidFill>
                <a:prstClr val="black"/>
              </a:solidFill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</a:rPr>
              <a:t>การ</a:t>
            </a:r>
            <a:r>
              <a:rPr lang="th-TH" dirty="0">
                <a:solidFill>
                  <a:prstClr val="black"/>
                </a:solidFill>
              </a:rPr>
              <a:t>ระดมความเห็นและ</a:t>
            </a:r>
            <a:r>
              <a:rPr lang="th-TH" dirty="0" smtClean="0">
                <a:solidFill>
                  <a:prstClr val="black"/>
                </a:solidFill>
              </a:rPr>
              <a:t>อาศัยหลัก</a:t>
            </a:r>
            <a:r>
              <a:rPr lang="th-TH" dirty="0">
                <a:solidFill>
                  <a:prstClr val="black"/>
                </a:solidFill>
              </a:rPr>
              <a:t>วิชาการทาง</a:t>
            </a:r>
            <a:r>
              <a:rPr lang="th-TH" dirty="0" smtClean="0">
                <a:solidFill>
                  <a:prstClr val="black"/>
                </a:solidFill>
              </a:rPr>
              <a:t>เทคนิค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ขั้นตอน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3  การแก้ไขปัญหา </a:t>
            </a:r>
            <a:endParaRPr lang="th-TH" sz="24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dirty="0">
                <a:solidFill>
                  <a:prstClr val="black"/>
                </a:solidFill>
              </a:rPr>
              <a:t> </a:t>
            </a:r>
            <a:r>
              <a:rPr lang="th-TH" dirty="0" smtClean="0">
                <a:solidFill>
                  <a:prstClr val="black"/>
                </a:solidFill>
              </a:rPr>
              <a:t>       ให้</a:t>
            </a:r>
            <a:r>
              <a:rPr lang="th-TH" dirty="0">
                <a:solidFill>
                  <a:prstClr val="black"/>
                </a:solidFill>
              </a:rPr>
              <a:t>พนักงานร่วมคิดและที่ปรึกษาแนะนำเพิ่มเติม  </a:t>
            </a:r>
            <a:endParaRPr lang="th-TH" dirty="0" smtClean="0">
              <a:solidFill>
                <a:prstClr val="black"/>
              </a:solidFill>
            </a:endParaRPr>
          </a:p>
          <a:p>
            <a:r>
              <a:rPr lang="th-TH" dirty="0">
                <a:solidFill>
                  <a:prstClr val="black"/>
                </a:solidFill>
              </a:rPr>
              <a:t> </a:t>
            </a:r>
            <a:r>
              <a:rPr lang="th-TH" dirty="0" smtClean="0">
                <a:solidFill>
                  <a:prstClr val="black"/>
                </a:solidFill>
              </a:rPr>
              <a:t>       ให้</a:t>
            </a:r>
            <a:r>
              <a:rPr lang="th-TH" dirty="0">
                <a:solidFill>
                  <a:prstClr val="black"/>
                </a:solidFill>
              </a:rPr>
              <a:t>พนักงานคิดด้วยทีมงานเอง </a:t>
            </a:r>
            <a:endParaRPr lang="th-TH" dirty="0" smtClean="0">
              <a:solidFill>
                <a:prstClr val="black"/>
              </a:solidFill>
            </a:endParaRPr>
          </a:p>
          <a:p>
            <a:r>
              <a:rPr lang="th-TH" dirty="0">
                <a:solidFill>
                  <a:prstClr val="black"/>
                </a:solidFill>
              </a:rPr>
              <a:t> </a:t>
            </a:r>
            <a:r>
              <a:rPr lang="th-TH" dirty="0" smtClean="0">
                <a:solidFill>
                  <a:prstClr val="black"/>
                </a:solidFill>
              </a:rPr>
              <a:t>       จากนั้น</a:t>
            </a:r>
            <a:r>
              <a:rPr lang="th-TH" dirty="0">
                <a:solidFill>
                  <a:prstClr val="black"/>
                </a:solidFill>
              </a:rPr>
              <a:t>จะมอบหมายงานให้พนังานนำไป</a:t>
            </a:r>
            <a:r>
              <a:rPr lang="th-TH" dirty="0" smtClean="0">
                <a:solidFill>
                  <a:prstClr val="black"/>
                </a:solidFill>
              </a:rPr>
              <a:t>ทดลอง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ขั้นตอน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4 การตรวจสอบผลสำเร็จ  </a:t>
            </a:r>
            <a:endParaRPr lang="th-TH" sz="24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dirty="0" smtClean="0">
                <a:solidFill>
                  <a:prstClr val="black"/>
                </a:solidFill>
              </a:rPr>
              <a:t>        ที่</a:t>
            </a:r>
            <a:r>
              <a:rPr lang="th-TH" dirty="0">
                <a:solidFill>
                  <a:prstClr val="black"/>
                </a:solidFill>
              </a:rPr>
              <a:t>ปรึกษาจะนำข้อมูลมาประมวลและประเมินผลสำเร็จ </a:t>
            </a:r>
            <a:endParaRPr lang="th-TH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238287"/>
              </p:ext>
            </p:extLst>
          </p:nvPr>
        </p:nvGraphicFramePr>
        <p:xfrm>
          <a:off x="287525" y="1124764"/>
          <a:ext cx="7488831" cy="3041285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160239"/>
                <a:gridCol w="992726"/>
                <a:gridCol w="972724"/>
                <a:gridCol w="914870"/>
                <a:gridCol w="1131203"/>
                <a:gridCol w="1317069"/>
              </a:tblGrid>
              <a:tr h="620267">
                <a:tc>
                  <a:txBody>
                    <a:bodyPr/>
                    <a:lstStyle/>
                    <a:p>
                      <a:pPr marL="72000" algn="ctr" fontAlgn="b"/>
                      <a:r>
                        <a:rPr lang="th-TH" sz="2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รายละเอียด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algn="ctr" fontAlgn="b"/>
                      <a:r>
                        <a:rPr lang="th-TH" sz="28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ดำเนินการ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2000" algn="ctr" fontAlgn="b"/>
                      <a:r>
                        <a:rPr lang="th-TH" sz="28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</a:t>
                      </a:r>
                      <a:r>
                        <a:rPr lang="th-TH" sz="2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พบข้อมูล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th-TH" sz="2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42777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8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ข้อมูล</a:t>
                      </a:r>
                      <a:r>
                        <a:rPr lang="th-TH" sz="2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บริษัท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(100)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770">
                <a:tc>
                  <a:txBody>
                    <a:bodyPr/>
                    <a:lstStyle/>
                    <a:p>
                      <a:pPr marL="72000" algn="l" fontAlgn="b"/>
                      <a:r>
                        <a:rPr lang="en-US" sz="2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SWOT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123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(47.31)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137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(52.69)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264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วิเคราะห์ปัญหา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259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(99.62)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(0.38)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264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มีแผนการ</a:t>
                      </a:r>
                      <a:r>
                        <a:rPr lang="th-TH" sz="28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ดำเนินงาน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207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(79.62)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53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(20.38)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algn="ctr" fontAlgn="b"/>
                      <a:r>
                        <a:rPr lang="en-US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323534" y="260648"/>
            <a:ext cx="74168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กระบวนการทำกิจกรรมของที่ปรึกษา ตาม </a:t>
            </a:r>
            <a:r>
              <a:rPr lang="en-US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TOR</a:t>
            </a:r>
            <a:endParaRPr lang="en-US" sz="28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1277" y="4509140"/>
            <a:ext cx="7776864" cy="206210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3200" b="1" i="1" dirty="0" smtClean="0">
                <a:latin typeface="TH SarabunPSK" pitchFamily="34" charset="-34"/>
                <a:cs typeface="TH SarabunPSK" pitchFamily="34" charset="-34"/>
              </a:rPr>
              <a:t>ศึกษาข้อมูลบริษัทและวิเคราะห์ปัญหา  ทั้ง 260 แห่ง ในรูปแบบ </a:t>
            </a:r>
            <a:r>
              <a:rPr lang="en-US" sz="3200" b="1" i="1" dirty="0" smtClean="0">
                <a:latin typeface="TH SarabunPSK" pitchFamily="34" charset="-34"/>
                <a:cs typeface="TH SarabunPSK" pitchFamily="34" charset="-34"/>
              </a:rPr>
              <a:t>SWOT </a:t>
            </a:r>
            <a:r>
              <a:rPr lang="th-TH" sz="3200" b="1" i="1" dirty="0" smtClean="0">
                <a:latin typeface="TH SarabunPSK" pitchFamily="34" charset="-34"/>
                <a:cs typeface="TH SarabunPSK" pitchFamily="34" charset="-34"/>
              </a:rPr>
              <a:t>หรือ ตารางวิเคราะห์ปัญหา</a:t>
            </a:r>
          </a:p>
          <a:p>
            <a:pPr marL="342900" indent="-342900">
              <a:buAutoNum type="arabicPeriod"/>
            </a:pPr>
            <a:r>
              <a:rPr lang="th-TH" sz="3200" b="1" i="1" dirty="0" smtClean="0">
                <a:latin typeface="TH SarabunPSK" pitchFamily="34" charset="-34"/>
                <a:cs typeface="TH SarabunPSK" pitchFamily="34" charset="-34"/>
              </a:rPr>
              <a:t>ไม่แสดง  การวางแผนการดำเนินงานในรายงาน  ตาม </a:t>
            </a:r>
            <a:r>
              <a:rPr lang="en-US" sz="3200" b="1" i="1" dirty="0" smtClean="0">
                <a:latin typeface="TH SarabunPSK" pitchFamily="34" charset="-34"/>
                <a:cs typeface="TH SarabunPSK" pitchFamily="34" charset="-34"/>
              </a:rPr>
              <a:t>TOR </a:t>
            </a:r>
            <a:r>
              <a:rPr lang="th-TH" sz="3200" b="1" i="1" dirty="0" smtClean="0">
                <a:latin typeface="TH SarabunPSK" pitchFamily="34" charset="-34"/>
                <a:cs typeface="TH SarabunPSK" pitchFamily="34" charset="-34"/>
              </a:rPr>
              <a:t>จำนวน 53 แห่ง</a:t>
            </a:r>
            <a:endParaRPr lang="en-US" sz="32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4803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783539"/>
              </p:ext>
            </p:extLst>
          </p:nvPr>
        </p:nvGraphicFramePr>
        <p:xfrm>
          <a:off x="575558" y="1340771"/>
          <a:ext cx="7632848" cy="4176465"/>
        </p:xfrm>
        <a:graphic>
          <a:graphicData uri="http://schemas.openxmlformats.org/drawingml/2006/table">
            <a:tbl>
              <a:tblPr/>
              <a:tblGrid>
                <a:gridCol w="4882108"/>
                <a:gridCol w="1366262"/>
                <a:gridCol w="1384478"/>
              </a:tblGrid>
              <a:tr h="738010"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ร้อยละ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687691">
                <a:tc>
                  <a:txBody>
                    <a:bodyPr/>
                    <a:lstStyle/>
                    <a:p>
                      <a:pPr algn="l" fontAlgn="t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จำนวนพนักงานในสปก.  แห่ง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100.00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7691">
                <a:tc>
                  <a:txBody>
                    <a:bodyPr/>
                    <a:lstStyle/>
                    <a:p>
                      <a:pPr algn="l" fontAlgn="t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จำนวนสปก.ที่อบรมพนักงานเกินครึ่ง (แห่ง)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99.62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7691">
                <a:tc>
                  <a:txBody>
                    <a:bodyPr/>
                    <a:lstStyle/>
                    <a:p>
                      <a:pPr algn="l" fontAlgn="t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จำนวนสปก.ที่อบรมพนักงานไม่ถึงครึ่ง(แห่ง)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0.38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7691">
                <a:tc>
                  <a:txBody>
                    <a:bodyPr/>
                    <a:lstStyle/>
                    <a:p>
                      <a:pPr algn="l" fontAlgn="t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จำนวนพนักงานในสปก.260 แห่ง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29,433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100.00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87691">
                <a:tc>
                  <a:txBody>
                    <a:bodyPr/>
                    <a:lstStyle/>
                    <a:p>
                      <a:pPr algn="l" fontAlgn="t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จำนวนพนักงานที่อบรม (คน)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14,734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5,666.92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9578" y="47671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การอบรมพนักงานบริษัทที่เข้าร่วมโครงการ</a:t>
            </a:r>
            <a:endParaRPr lang="en-US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4682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90" y="1048668"/>
            <a:ext cx="7488832" cy="2677656"/>
          </a:xfrm>
          <a:prstGeom prst="rect">
            <a:avLst/>
          </a:prstGeom>
          <a:ln w="2222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พนักงานได้รับการอบรม ในปริมาณตาม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ที่กำหนดใน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TOR 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259 แห่ง 1 แห่งไม่ครบ 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หลักสูตร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อบรม สำหรับกลุ่มคนจำนวนมากเป็นหลักสูตรพื้นฐาน </a:t>
            </a:r>
            <a:endParaRPr lang="th-TH" sz="2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หลักวิชาหรือทฤษฏีที่จะนำมาใช้ในการลดการสูญเสียหรือเพิ่มผลิตภาพ มีเพียงผู้ร่วมโครงการเท่านั้นที่ได้รับการ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อบรม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ผลสัมฤทธิ์ของการอบรม พบว่า ภายหลังการอบรม ผู้ร่วมทำกิจรรมจะนำผลการอบรมไปใช้แต่ไม่ทราบว่านำไปใช้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90573" y="3645024"/>
            <a:ext cx="8013879" cy="259228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การอบรมควรมีการกำหนดเกณฑ์ให้ชัดเจน สอดคล้องกับประเด็นให้คำปรึกษาในทุกกลุ่มแรงงาน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อบรมเนื้อหาด้านการเพิ่มผลิตภาพแรงงานและการลดการสูญเสียทุกกลุ่ม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ให้ที่ปรึกษาเสนอรายชื่อหลักสูตรที่ใช้อบรม ในแผนการดำเนินงานที่ต้องนำส่งในรายงานงวดที่ 1</a:t>
            </a:r>
          </a:p>
        </p:txBody>
      </p:sp>
    </p:spTree>
    <p:extLst>
      <p:ext uri="{BB962C8B-B14F-4D97-AF65-F5344CB8AC3E}">
        <p14:creationId xmlns:p14="http://schemas.microsoft.com/office/powerpoint/2010/main" val="265287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24756" y="6520282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75</a:t>
            </a:fld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4870582"/>
              </p:ext>
            </p:extLst>
          </p:nvPr>
        </p:nvGraphicFramePr>
        <p:xfrm>
          <a:off x="179514" y="553998"/>
          <a:ext cx="7112173" cy="6013464"/>
        </p:xfrm>
        <a:graphic>
          <a:graphicData uri="http://schemas.openxmlformats.org/drawingml/2006/table">
            <a:tbl>
              <a:tblPr/>
              <a:tblGrid>
                <a:gridCol w="3140921"/>
                <a:gridCol w="780745"/>
                <a:gridCol w="797627"/>
                <a:gridCol w="797627"/>
                <a:gridCol w="797627"/>
                <a:gridCol w="797626"/>
              </a:tblGrid>
              <a:tr h="15727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กลุ่มปัญหา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204" marR="6204" marT="67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กระบวนงาน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21" marR="6721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21" marR="6721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21" marR="6721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6204" marR="6204" marT="67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57273">
                <a:tc vMerge="1">
                  <a:txBody>
                    <a:bodyPr/>
                    <a:lstStyle/>
                    <a:p>
                      <a:pPr algn="ctr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21" marR="6721" marT="67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21" marR="6721" marT="67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>
                        <a:buAutoNum type="arabicPeriod"/>
                      </a:pP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เกี่ยวกับขั้นตอนในกระบวนการผลิตและบริการ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237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69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(72.04)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(19.75)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(14.96)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(31.22)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(44.99)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เรื่องของเสียในกระบวนการผลิต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63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105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(3.65)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(34.57)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(1.57)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(28.51)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(13.85)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การจัดการคลังสินค้า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92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(3.95)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(2.47)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(48.03)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(7.24)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(12.14)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เกี่ยวกับมาตรฐาน คุณภาพสินค้า/บริการ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74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(7.29)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(35.8)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(2.36)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(8.14)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(9.76)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5.ปัญหาเกี่ยวกับเครื่องจักร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(7.29)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(4.94)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(1.57)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(6.33)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(5.8)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บริหารสินค้าคงคลัง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(0.91)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(17.32)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(2.71)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(4.09)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ด้าน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logistic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(2.13)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(1.23)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(8.66)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(4.98)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(3.96)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ด้านพลังงาน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(0.3)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(0.79)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(10.41)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(3.3)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ด้านการวางแผนการผลิต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(0.61)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(4.72)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(1.06)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ปัญหา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ด้านการตลาด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(1.22)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(1.23)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(0.45)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(0.79)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27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ไม่ระบุปัญหาในรายงาน</a:t>
                      </a:r>
                    </a:p>
                  </a:txBody>
                  <a:tcPr marL="6204" marR="6204" marT="67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80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(0.3)</a:t>
                      </a:r>
                    </a:p>
                  </a:txBody>
                  <a:tcPr marL="6204" marR="6204" marT="672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(0.13)</a:t>
                      </a:r>
                    </a:p>
                  </a:txBody>
                  <a:tcPr marL="6204" marR="6204" marT="672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50337" y="153888"/>
            <a:ext cx="4852231" cy="40011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แสดงจำนวนกระบวนงานที่ใช้จำแนกตามประเภทของกลุ่มปัญหา</a:t>
            </a:r>
            <a:endParaRPr lang="en-US" sz="20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71805" y="2708920"/>
            <a:ext cx="4852231" cy="1938992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i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กระบวนงานที่ใช้ในการแก้ปัญหามีความเหมาะสมกับลักษณะของปัญหา</a:t>
            </a:r>
            <a:endParaRPr lang="en-US" sz="4000" b="1" i="1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11920" y="4869160"/>
            <a:ext cx="4572000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969963" lvl="1" indent="-51435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การปรับปรุงขั้นตอนการทำงาน</a:t>
            </a:r>
          </a:p>
          <a:p>
            <a:pPr marL="969963" lvl="1" indent="-51435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การควบคุมคุณภาพสินค้าและบริการ</a:t>
            </a:r>
          </a:p>
          <a:p>
            <a:pPr marL="969963" lvl="1" indent="-51435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ระบบโลจิสติกส์และโซ่อุปทาน</a:t>
            </a:r>
          </a:p>
          <a:p>
            <a:pPr marL="969963" lvl="1" indent="-514350" algn="thaiDist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tabLst>
                <a:tab pos="0" algn="l"/>
                <a:tab pos="179388" algn="l"/>
              </a:tabLs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การลดการสูญเสียในวงจรการผลิต</a:t>
            </a:r>
          </a:p>
        </p:txBody>
      </p:sp>
    </p:spTree>
    <p:extLst>
      <p:ext uri="{BB962C8B-B14F-4D97-AF65-F5344CB8AC3E}">
        <p14:creationId xmlns:p14="http://schemas.microsoft.com/office/powerpoint/2010/main" val="144045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80968" y="649289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76</a:t>
            </a:fld>
            <a:endParaRPr lang="th-TH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679023"/>
              </p:ext>
            </p:extLst>
          </p:nvPr>
        </p:nvGraphicFramePr>
        <p:xfrm>
          <a:off x="95873" y="548703"/>
          <a:ext cx="8998479" cy="5220453"/>
        </p:xfrm>
        <a:graphic>
          <a:graphicData uri="http://schemas.openxmlformats.org/drawingml/2006/table">
            <a:tbl>
              <a:tblPr/>
              <a:tblGrid>
                <a:gridCol w="2176510"/>
                <a:gridCol w="654718"/>
                <a:gridCol w="598220"/>
                <a:gridCol w="664689"/>
                <a:gridCol w="664689"/>
                <a:gridCol w="598220"/>
                <a:gridCol w="664689"/>
                <a:gridCol w="598220"/>
                <a:gridCol w="531751"/>
                <a:gridCol w="598220"/>
                <a:gridCol w="531751"/>
                <a:gridCol w="716802"/>
              </a:tblGrid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กลุ่มเครื่องมือ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1.การ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จัดการคลังสินค้า</a:t>
                      </a:r>
                    </a:p>
                  </a:txBody>
                  <a:tcPr marL="4387" marR="4387" marT="475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2.การบริหาร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สินค้าคงคลัง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3.ขั้นตอน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ในกระบวนการผลิตและบริการ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4.ของ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เสียในกระบวนการผลิต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5.เกี่ยวกับ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เครื่องจักร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6.ด้าน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การตลาด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7.คุณภาพ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สินค้า/บริการ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8.ด้าน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logistic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9.การ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วางแผนการผลิต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10.พลังงาน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1.เครื่องมือวิเคราะห์สาเหตุ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239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(6.16)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(11.49)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(9.27)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(16.42)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(15.57)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(4.55)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(13.19)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(20.22)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(5.13)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(10.81)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2.เครื่องมือศึกษาขั้นตอนและกระบวนการทำงาน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41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(14.04)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(8.05)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(23.05)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(12.31)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(9.84)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(18.18)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(14.29)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(19.1)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(17.95)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(18.1)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3.เครื่องมือการจัดผังที่ตั้ง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(9.59)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(1.15)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(3.03)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(0.75)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(0.82)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(3.37)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(2.56)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(2.94)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4.เครื่องมือ 7 อย่างของ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QCC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224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(10.96)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(11.49)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(5.14)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(20.9)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(36.36)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(17.03)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(5.62)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(6.25)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(25.64)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(10.14)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5.เครื่องมือ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QCC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(2.05)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(4.6)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(4.59)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(9.33)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(10.66)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(9.09)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(16.48)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(10.11)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(5.13)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(6.38)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6.เครื่องมือปรับปรุงงาน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268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361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(5.48)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(3.45)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(24.61)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(8.58)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(9.02)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(9.34)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(17.98)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(12.82)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(16.33)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7.เครื่องมือลดการสูญเสีย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(1.03)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(3.76)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(8.21)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(4.95)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(5.62)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(6.25)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(5.13)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(4.07)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8.เครื่องมือระบบ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Lean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(4.11)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(5.75)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(10.19)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(9.84)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(13.64)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(6.04)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(5.62)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(7.78)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9.เครื่องมือประเมินความเสี่ยง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(0.09)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(0.75)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(1.1)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(0.23)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8"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10.เครื่องมือบริหารจัดการสินค้าคงคลังและคลังสินค้า</a:t>
                      </a:r>
                    </a:p>
                  </a:txBody>
                  <a:tcPr marL="4387" marR="4387" marT="475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105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38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36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193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44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(35.96)</a:t>
                      </a:r>
                    </a:p>
                  </a:txBody>
                  <a:tcPr marL="4387" marR="4387" marT="47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(43.68)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(3.31)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(0.75)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(4.55)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(2.75)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(4.49)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(12.5)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(8.73)</a:t>
                      </a:r>
                    </a:p>
                  </a:txBody>
                  <a:tcPr marL="4387" marR="4387" marT="47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84465" y="153888"/>
            <a:ext cx="4852231" cy="40011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แสดงกลุ่มเครื่องมือที่ใช้ในการแก้ปัญหา</a:t>
            </a:r>
            <a:endParaRPr lang="en-US" sz="2000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08733" y="4665051"/>
            <a:ext cx="6408712" cy="1569660"/>
          </a:xfrm>
          <a:prstGeom prst="rect">
            <a:avLst/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i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เครื่องมือที่ใช้ในการแก้ปัญหามีความสอดคล้องกับประเภทปัญหา</a:t>
            </a:r>
            <a:endParaRPr lang="en-US" sz="4800" b="1" i="1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2339640" y="2089440"/>
              <a:ext cx="2366640" cy="83088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30280" y="2080080"/>
                <a:ext cx="2385360" cy="849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3670200" y="1830600"/>
              <a:ext cx="420120" cy="19738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0840" y="1821240"/>
                <a:ext cx="438840" cy="199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794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86873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77</a:t>
            </a:fld>
            <a:endParaRPr lang="th-TH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935072"/>
              </p:ext>
            </p:extLst>
          </p:nvPr>
        </p:nvGraphicFramePr>
        <p:xfrm>
          <a:off x="185047" y="767296"/>
          <a:ext cx="8707427" cy="5398008"/>
        </p:xfrm>
        <a:graphic>
          <a:graphicData uri="http://schemas.openxmlformats.org/drawingml/2006/table">
            <a:tbl>
              <a:tblPr firstRow="1" firstCol="1" bandRow="1"/>
              <a:tblGrid>
                <a:gridCol w="265880"/>
                <a:gridCol w="2109309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</a:tblGrid>
              <a:tr h="19557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ที่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ประโยชน์ที่คาดหวัง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ประโยชน์ที่ได้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ดัชนีวัดความพึงพอใจ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955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ไม่มี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น้อย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มาก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ไม่มี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น้อย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มาก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น้อยมาก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น้อย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พึงพอใจ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มาก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มากที่สุด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วางระบบการลดต้นทุนของการทำงาน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(14.5)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914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(32.4)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1502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(53.2)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(22.7)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2132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(75.8)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1611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(57.2)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791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(28.1)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วางระบบการลดการสูญเสียการทำงาน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(12.8)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896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(31.7)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1569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(55.5)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565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(20.1)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2220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(78.9)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1635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(58.1)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780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(27.7)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วางระบบการเพิ่มผลิตภาพการทำงาน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815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(28.8)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1639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566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(20.1)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2224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(79.1)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1677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(59.6)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703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พัฒนาประสิทธิภาพพนักงาน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(12.6)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815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(28.8)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1657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(58.6)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573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(20.3)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2217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(78.7)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1686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(59.9)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700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(24.8)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เพิ่มประสิทธิภาพการผลิตหรือการทำงาน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(12.4)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795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(28.1)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1683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(59.5)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(19.4)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2245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(79.7)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1734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(61.6)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692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(24.6)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198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ให้ความรู้ ทักษะในหลักวิชาที่เกี่ยวข้อง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866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(30.6)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1586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(56.1)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2160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(76.7)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179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(6.4)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1712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721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196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พัฒนาประสบการณ์ให้กับพนักงานมากขึ้น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810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(28.6)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1649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(58.3)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579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(20.5)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2217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(78.7)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1708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699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(24.8)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ช่วยให้ต้นทุนลดลงได้ตามเป้าหมาย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392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834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(29.5)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(56.6)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641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(22.8)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2143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(76.2)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1666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(59.2)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723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เกิดผลสำเร็จด้านการลดการสูญเสียตามเป้าหมาย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865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(30.6)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1577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(55.8)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656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(23.3)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2117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(75.2)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1705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710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194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(6.9)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6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เกิดผลสำเร็จด้านการเพิ่มผลิตภาพตามเป้าหมาย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394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836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(29.6)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1591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(56.4)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644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(22.9)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2133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(75.9)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1701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698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(24.8)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208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(7.4)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5165" marR="35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85061" y="217954"/>
            <a:ext cx="625915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แสดงความพึงพอใจของพนักงานในการให้คำแนะนำของที่ปรึกษา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3690" y="3404948"/>
            <a:ext cx="5904656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ความพึงพอใจต่อที่ปรึกษา  ในการให้คำปรึกษาเพื่อเพิ่มผลิตภาพแรงงาน</a:t>
            </a:r>
          </a:p>
          <a:p>
            <a:pPr algn="ctr"/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คิดเป็นร้อยละ   89.17</a:t>
            </a:r>
            <a:endParaRPr lang="en-US" sz="28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2567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24756" y="6592290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78</a:t>
            </a:fld>
            <a:endParaRPr lang="th-TH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004725"/>
              </p:ext>
            </p:extLst>
          </p:nvPr>
        </p:nvGraphicFramePr>
        <p:xfrm>
          <a:off x="251515" y="983320"/>
          <a:ext cx="8707429" cy="5398008"/>
        </p:xfrm>
        <a:graphic>
          <a:graphicData uri="http://schemas.openxmlformats.org/drawingml/2006/table">
            <a:tbl>
              <a:tblPr firstRow="1" firstCol="1" bandRow="1"/>
              <a:tblGrid>
                <a:gridCol w="265880"/>
                <a:gridCol w="2109311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  <a:gridCol w="575658"/>
              </a:tblGrid>
              <a:tr h="20635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ที่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ประโยชน์ที่คาดหวัง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ประโยชน์ที่ได้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ดัชนีวัดความพึงพอใจ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0635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ไม่มี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น้อย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มาก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ไม่มี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น้อย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มาก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น้อยมาก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น้อย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พึงพอใจ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มาก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มากที่สุด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ชี้แจงทำความเข้าใจเกี่ยวกับโครงการได้ชัดเจน</a:t>
                      </a:r>
                      <a:r>
                        <a:rPr lang="th-TH" sz="1400" b="1">
                          <a:solidFill>
                            <a:srgbClr val="632423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(14.5)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871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1531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(54.5)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(21.8)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2156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(77.1)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1623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792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(28.3)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เข้าร่วมทำกิจกรรมของโครงการตามเวลาทุกครั้ง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(12.7)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884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(31.4)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1569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(55.8)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556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(19.9)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2218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(79.2)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1631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(58.3)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791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(28.3)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ประสานอำนวยความสะดวกด้านระเบียบราชการ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902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(32.1)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1527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(54.4)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604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(21.6)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2148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(76.8)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1646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(58.8)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757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(27.1)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ให้คำแนะนำเกี่ยวกับวิธีการทำกิจกรรมโครงการ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861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(30.7)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1576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(56.2)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560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(20)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2199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(78.7)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1678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737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(26.4)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ตอบคำถามช่วยเหลือพนักงานเมื่อมีข้อสงสัย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(12.8)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834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(29.8)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1606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(57.4)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532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(19.1)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2221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(79.7)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1694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714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205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ประสานงานระหว่างบริษัทกับที่ปรึกษาได้ดี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(12.9)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832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(29.7)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1606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(57.4)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(1.5)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522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(18.7)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2224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(79.8)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1710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(61.4)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714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กระตุ้นพนักงานให้ตื่นตัวทำโครงการให้สำเร็จ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829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(29.6)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(57.1)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(22.5)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2114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(75.9)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1698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(60.9)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681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(24.4)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รายงานความคืบหน้าให้แก่พนักงานและบริษัท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829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(30.6)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1524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(56.3)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(23.2)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2028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(75.3)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1633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673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(6.8)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ติดตามการทำงานของที่ปรึกษาให้ได้ตามแผน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(12.1)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876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(31.3)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1581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(56.6)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(22.2)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2128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(76.5)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1678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(60.3)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726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(26.1)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แก้ปัญหาข้อขัดแย้งระหว่างที่ปรึกษากับบริษัท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440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(15.7)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844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(30.2)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1512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(54.1)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(3.2)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660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(23.7)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2036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(73.1)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(0.6)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(6.4)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1702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(61.1)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682</a:t>
                      </a:r>
                      <a:b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(24.5)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205</a:t>
                      </a:r>
                      <a:b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(7.4)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33438" marR="33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235527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</a:t>
            </a:r>
            <a:r>
              <a:rPr lang="th-TH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ความพึงพอใจของ</a:t>
            </a:r>
            <a:r>
              <a:rPr lang="th-TH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พนักงานในการ</a:t>
            </a:r>
            <a:r>
              <a:rPr lang="th-TH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ให้ความช่วยเหลือ อำนวยความสะดวกและให้คำแนะนำของเจ้าหน้าที่ศูนย์/สถาบันพัฒนาฝีมือ</a:t>
            </a:r>
            <a:r>
              <a:rPr lang="th-TH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แรงงาน</a:t>
            </a:r>
            <a:endParaRPr lang="en-US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6" y="2708920"/>
            <a:ext cx="6840760" cy="1938992"/>
          </a:xfrm>
          <a:prstGeom prst="rect">
            <a:avLst/>
          </a:prstGeom>
          <a:solidFill>
            <a:srgbClr val="FFFFCC"/>
          </a:solidFill>
          <a:ln w="3492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ความพึงพอใจที่สถานประกอบการและแรงงาน มีต่อ เจ้าหน้าที่ผู้ควบคุมงาน</a:t>
            </a:r>
          </a:p>
          <a:p>
            <a:pPr algn="ctr"/>
            <a:r>
              <a:rPr lang="th-TH" sz="4000" b="1" dirty="0" smtClean="0">
                <a:latin typeface="TH Fah kwang" pitchFamily="2" charset="-34"/>
                <a:cs typeface="TH Fah kwang" pitchFamily="2" charset="-34"/>
              </a:rPr>
              <a:t>คิดเป็นร้อยละ  92.56</a:t>
            </a:r>
          </a:p>
        </p:txBody>
      </p:sp>
    </p:spTree>
    <p:extLst>
      <p:ext uri="{BB962C8B-B14F-4D97-AF65-F5344CB8AC3E}">
        <p14:creationId xmlns:p14="http://schemas.microsoft.com/office/powerpoint/2010/main" val="128876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42" y="242170"/>
            <a:ext cx="8136904" cy="953008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r"/>
            <a:r>
              <a:rPr lang="th-TH" sz="4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กระบวนการ </a:t>
            </a:r>
            <a:r>
              <a:rPr lang="en-US" sz="4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Process</a:t>
            </a:r>
          </a:p>
          <a:p>
            <a:pPr algn="r"/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ประเมินการปฏิบัติตามนโยบาย แผนงานหรือโครงการว่ามีความถูกต้องเหมาะสมเพียงใด</a:t>
            </a:r>
            <a:endParaRPr lang="en-US" sz="4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6" y="250671"/>
            <a:ext cx="1459544" cy="8740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096" y="83893"/>
            <a:ext cx="1055921" cy="111128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262221"/>
              </p:ext>
            </p:extLst>
          </p:nvPr>
        </p:nvGraphicFramePr>
        <p:xfrm>
          <a:off x="467547" y="1340768"/>
          <a:ext cx="6768750" cy="5333554"/>
        </p:xfrm>
        <a:graphic>
          <a:graphicData uri="http://schemas.openxmlformats.org/drawingml/2006/table">
            <a:tbl>
              <a:tblPr/>
              <a:tblGrid>
                <a:gridCol w="4752528"/>
                <a:gridCol w="501669"/>
                <a:gridCol w="504851"/>
                <a:gridCol w="504851"/>
                <a:gridCol w="504851"/>
              </a:tblGrid>
              <a:tr h="27370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เต็ม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ผล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100.00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70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การบริหารโครงการ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ขั้นตอนการดำเนินงาน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ตามของ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ส่วนกลาง ทำครบทุกกิจกรรม ยกเว้นการ ปชส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50.00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พึงพอใจ ต่อการทำงานของ จนท.ส่วนกลาง ร้อยละ 83.20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50.00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ขั้นตอนการดำเนินงานศูนย์/สถาบันที่ทำสัญญา  ทำครบทั้ง 18 หน่วย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100.00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13.33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กระบวนการ ให้คำปรึกษาเพิ่มผลิตภาพแรงงาน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ขั้นตอนการดำเนินงานตามกระบวนการของ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ทำ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ครบ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260 แห่ง ยกเว้น วินิจฉัยองค์กร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100.00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13.33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การให้คำปรึกษาเชิงลึกของที่ปรึกษา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-  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1.จำนวนครั้งที่ให้คำปรึกษา  มากกว่า 6 ครั้ง ทุกแห่ง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50.00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2. ขนาด สปก. มีต่ำกว่า 50 คน 14 แห่ง สูงกว่า 200 คน 2 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46.54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1.24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6.21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3. เงื่อนไข กระบวนการ (บังคับ) ทำตามเงื่อนไขทั้ง 257 แห่ง ไม่ครบ 3 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49.42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1.32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6.59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4. อบรม 50% ไม่ครบ 1 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49.81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6.64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>
                        <a:buClr>
                          <a:srgbClr val="000000"/>
                        </a:buClr>
                        <a:buSzPts val="2000"/>
                        <a:buFont typeface="TH SarabunPSK"/>
                        <a:buNone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5.ศึกษาข้อมูลบริษัทและวิเคราะห์ปัญหา  ทั้ง 260 แห่ง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50.00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1.33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6.67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ctr">
                        <a:buClr>
                          <a:srgbClr val="000000"/>
                        </a:buClr>
                        <a:buSzPts val="2000"/>
                        <a:buFont typeface="TH SarabunPSK"/>
                        <a:buNone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6.ไม่แสดง  การวางแผนการดำเนินงานในรายงาน  ตาม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 53 แห่ง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39.81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1.06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5.31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marL="0" marR="0" indent="0" algn="l" defTabSz="91429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TH SarabunPSK"/>
                        <a:buNone/>
                        <a:tabLst/>
                        <a:defRPr/>
                      </a:pP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ความสอดคล้อง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ประเภทธุรกิจ กระบวนงานปัญหา เครื่องมือ หลักสูตร สอดคล้องทุกแห่ง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marL="0" marR="0" indent="0" algn="l" defTabSz="91429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TH SarabunPSK"/>
                        <a:buNone/>
                        <a:tabLst/>
                        <a:defRPr/>
                      </a:pP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ความพึงพอใจต่อที่ปรึกษา  ในการให้คำปรึกษา คิดเป็นร้อยละ   89.17</a:t>
                      </a: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44.59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1.19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5.94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886" marR="5886" marT="58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95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ความพึงพอใจที่สถานประกอบการและแรงงาน มีต่อ เจ้าหน้าที่ผู้ควบคุมงานร้อยละ 92.56</a:t>
                      </a:r>
                    </a:p>
                  </a:txBody>
                  <a:tcPr marL="5886" marR="5886" marT="58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46.28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1.23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6.17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719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750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726.44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19.37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96.86 </a:t>
                      </a:r>
                    </a:p>
                  </a:txBody>
                  <a:tcPr marL="5886" marR="5886" marT="58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7380312" y="2204864"/>
            <a:ext cx="1656184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ผลประเมิน</a:t>
            </a: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96.86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616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4618" y="1548350"/>
            <a:ext cx="8136904" cy="4708981"/>
          </a:xfrm>
          <a:prstGeom prst="rect">
            <a:avLst/>
          </a:prstGeom>
          <a:noFill/>
          <a:ln w="22225">
            <a:solidFill>
              <a:srgbClr val="00B05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fontAlgn="t"/>
            <a:r>
              <a:rPr lang="th-TH" sz="2000" dirty="0" smtClean="0"/>
              <a:t>1. พนักงานในสถานประกอบกิจการมีความรู้ทักษะจากการให้คำปรึกษา </a:t>
            </a:r>
          </a:p>
          <a:p>
            <a:pPr fontAlgn="t"/>
            <a:r>
              <a:rPr lang="th-TH" sz="2000" dirty="0" smtClean="0"/>
              <a:t>      -  ความรู้ ทักษะของแรงงานในสถานประกอบกิจการเพิ่มขึ้น</a:t>
            </a:r>
          </a:p>
          <a:p>
            <a:pPr fontAlgn="t"/>
            <a:r>
              <a:rPr lang="th-TH" sz="2000" dirty="0"/>
              <a:t> </a:t>
            </a:r>
            <a:r>
              <a:rPr lang="th-TH" sz="2000" dirty="0" smtClean="0"/>
              <a:t>     - การ</a:t>
            </a:r>
            <a:r>
              <a:rPr lang="th-TH" sz="2000" dirty="0"/>
              <a:t>นำประสบการณ์ ความรู้ ทักษะที่ได้ไปใช้เพิ่มผลิตภาพ</a:t>
            </a:r>
            <a:endParaRPr lang="en-US" sz="2000" dirty="0"/>
          </a:p>
          <a:p>
            <a:pPr fontAlgn="t"/>
            <a:r>
              <a:rPr lang="th-TH" sz="2000" dirty="0" smtClean="0"/>
              <a:t>3</a:t>
            </a:r>
            <a:r>
              <a:rPr lang="th-TH" sz="2000" dirty="0"/>
              <a:t>. </a:t>
            </a:r>
            <a:r>
              <a:rPr lang="th-TH" sz="2000" dirty="0" smtClean="0"/>
              <a:t>สถานประกอบการสามารถเพิ่มผลิตภาพแรงานและลดการสูญเสีย</a:t>
            </a:r>
            <a:endParaRPr lang="en-US" sz="2000" dirty="0"/>
          </a:p>
          <a:p>
            <a:pPr fontAlgn="t"/>
            <a:r>
              <a:rPr lang="th-TH" sz="2000" dirty="0"/>
              <a:t>     - ลดการสูญเสียคิดเป็นมูลค่าหลังสิ้นสุด</a:t>
            </a:r>
            <a:r>
              <a:rPr lang="th-TH" sz="2000" dirty="0" smtClean="0"/>
              <a:t>โครงการ</a:t>
            </a:r>
            <a:endParaRPr lang="en-US" sz="2000" dirty="0"/>
          </a:p>
          <a:p>
            <a:pPr fontAlgn="t"/>
            <a:r>
              <a:rPr lang="th-TH" sz="2000" dirty="0"/>
              <a:t>     - ร้อยละของผลิตภาพแรงงานที่เพิ่มขึ้น </a:t>
            </a:r>
            <a:endParaRPr lang="th-TH" sz="2000" dirty="0" smtClean="0"/>
          </a:p>
          <a:p>
            <a:pPr fontAlgn="t"/>
            <a:r>
              <a:rPr lang="th-TH" sz="2000" dirty="0" smtClean="0"/>
              <a:t>4</a:t>
            </a:r>
            <a:r>
              <a:rPr lang="th-TH" sz="2000" dirty="0"/>
              <a:t>. </a:t>
            </a:r>
            <a:r>
              <a:rPr lang="th-TH" sz="2000" dirty="0" smtClean="0"/>
              <a:t>สถานประกอบการสามารถนำไปปฏิบัติในสายการผลิตต่อไป</a:t>
            </a:r>
            <a:endParaRPr lang="en-US" sz="2000" dirty="0"/>
          </a:p>
          <a:p>
            <a:pPr fontAlgn="t"/>
            <a:r>
              <a:rPr lang="th-TH" sz="2000" dirty="0"/>
              <a:t>     - การลดต้นทุน การสูญเสีย และเพิ่มผลิตภาพแรงงาน </a:t>
            </a:r>
            <a:endParaRPr lang="en-US" sz="2000" dirty="0"/>
          </a:p>
          <a:p>
            <a:pPr fontAlgn="t"/>
            <a:r>
              <a:rPr lang="th-TH" sz="2000" dirty="0"/>
              <a:t>     - การสร้างความสามารถในการแข่งขัน </a:t>
            </a:r>
            <a:endParaRPr lang="en-US" sz="2000" dirty="0"/>
          </a:p>
          <a:p>
            <a:pPr fontAlgn="t"/>
            <a:r>
              <a:rPr lang="th-TH" sz="2000" dirty="0"/>
              <a:t>     - การพัฒนาความรู้ ความชำนาญและประสบการณ์ </a:t>
            </a:r>
            <a:endParaRPr lang="en-US" sz="2000" dirty="0"/>
          </a:p>
          <a:p>
            <a:pPr fontAlgn="t"/>
            <a:r>
              <a:rPr lang="th-TH" sz="2000" dirty="0"/>
              <a:t>     - การขยายผลและนำไปใช้ในงาน</a:t>
            </a:r>
            <a:r>
              <a:rPr lang="th-TH" sz="2000" dirty="0" smtClean="0"/>
              <a:t>ต่อไป</a:t>
            </a:r>
          </a:p>
          <a:p>
            <a:pPr fontAlgn="t"/>
            <a:r>
              <a:rPr lang="th-TH" sz="2000" dirty="0" smtClean="0"/>
              <a:t>     -  </a:t>
            </a:r>
            <a:r>
              <a:rPr lang="th-TH" sz="2000" dirty="0"/>
              <a:t>ประโยชน์ที่ได้รับและความต้องการเข้าร่วมในครั้งต่อไป </a:t>
            </a:r>
            <a:endParaRPr lang="en-US" sz="2000" dirty="0"/>
          </a:p>
          <a:p>
            <a:pPr fontAlgn="t"/>
            <a:r>
              <a:rPr lang="th-TH" sz="2000" dirty="0"/>
              <a:t>6. เจ้าหน้าที่ของกรมพัฒนาฝีมือ</a:t>
            </a:r>
            <a:r>
              <a:rPr lang="th-TH" sz="2000" dirty="0" smtClean="0"/>
              <a:t>แรงงานมีความรู้ความเข้าใจในกระบวนการให้คำปรึกษา</a:t>
            </a:r>
            <a:endParaRPr lang="en-US" sz="2000" dirty="0"/>
          </a:p>
          <a:p>
            <a:pPr fontAlgn="t"/>
            <a:r>
              <a:rPr lang="th-TH" sz="2000" dirty="0"/>
              <a:t>     -เจ้าหน้าที่ของกรมพัฒนาฝีมือแรงงานมีความรู้และความเข้าใจมากขึ้น </a:t>
            </a:r>
            <a:endParaRPr lang="en-US" sz="2000" dirty="0"/>
          </a:p>
          <a:p>
            <a:pPr fontAlgn="t"/>
            <a:r>
              <a:rPr lang="th-TH" sz="2000" dirty="0"/>
              <a:t>     - สามารถเป็นที่ปรึกษาหากได้รับการ</a:t>
            </a:r>
            <a:r>
              <a:rPr lang="th-TH" sz="2000" dirty="0" smtClean="0"/>
              <a:t>พัฒนา</a:t>
            </a:r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395542" y="242169"/>
            <a:ext cx="8136904" cy="124261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r"/>
            <a:r>
              <a:rPr lang="th-TH" sz="5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ผลผลิต  </a:t>
            </a:r>
            <a:r>
              <a:rPr lang="en-US" sz="5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Product</a:t>
            </a:r>
          </a:p>
          <a:p>
            <a:pPr algn="r"/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ประเมินผลที่ได้จากโครงการว่าเป็นไปตามที่</a:t>
            </a: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คาดหวังหรือไม่ 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เพียงใด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22357" y="6237312"/>
            <a:ext cx="8856985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ความสอดคล้องกับวัตถุประสงค์ของโครงการ 4 ข้อที่กำหนดในโครงการ</a:t>
            </a:r>
            <a:endParaRPr lang="en-US" sz="2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68" y="387708"/>
            <a:ext cx="1345332" cy="1025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597" y="322679"/>
            <a:ext cx="1524445" cy="9461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038" y="322659"/>
            <a:ext cx="1697028" cy="10706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157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44"/>
            <a:ext cx="8856984" cy="124261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r"/>
            <a:r>
              <a:rPr lang="th-TH" sz="5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ผลผลิต  </a:t>
            </a:r>
            <a:r>
              <a:rPr lang="en-US" sz="5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Product</a:t>
            </a:r>
          </a:p>
          <a:p>
            <a:pPr algn="r"/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ประเมินผลที่ได้จากโครงการว่าเป็นไปตามที่</a:t>
            </a: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คาดหวังหรือไม่ 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เพียงใด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654"/>
            <a:ext cx="1345332" cy="1025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58" y="125132"/>
            <a:ext cx="1524445" cy="9461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25114"/>
            <a:ext cx="1697028" cy="10706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050254"/>
              </p:ext>
            </p:extLst>
          </p:nvPr>
        </p:nvGraphicFramePr>
        <p:xfrm>
          <a:off x="107504" y="1259692"/>
          <a:ext cx="8892478" cy="5337660"/>
        </p:xfrm>
        <a:graphic>
          <a:graphicData uri="http://schemas.openxmlformats.org/drawingml/2006/table">
            <a:tbl>
              <a:tblPr/>
              <a:tblGrid>
                <a:gridCol w="5918462"/>
                <a:gridCol w="743504"/>
                <a:gridCol w="743504"/>
                <a:gridCol w="743504"/>
                <a:gridCol w="743504"/>
              </a:tblGrid>
              <a:tr h="266233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เต็ม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ความรู้ทักษะของแรงงานที่ได้รับจากโครงการ  เพิ่มขึ้นร้อยละ 68.01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47.61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4.76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11.90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การนำประสบการณ์ ความรู้ ทักษะที่ได้ไปใช้เพิ่มผลิตภาพ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29.46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2.95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7.37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คิดที่จะนำระบบไปใช้ต่อ  ร้อยละ 98.20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ผลการดำเนินงาน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ลดการสูญเสียคิดเป็นมูลค่าหลังสิ้นสุดโครงการ 1,165.55 ล้านบาท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50.00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12.50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ร้อยละของผลิตภาพแรงงานที่เพิ่มขึ้น  42.53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50.00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12.50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ผลที่ได้รับจากการเข้าร่วมโครงการ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การลดต้นทุน การสูญเสีย และเพิ่มผลิตภาพแรงงาน ร้อยละ 99.92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19.98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การสร้างความสามารถในการแข่งขัน ร้อยละ 99.81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19.96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4.99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การพัฒนาความรู้ ความชำนาญและประสบการณ์ ร้อยละ 99.94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19.99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การขยายผลและนำไปใช้ในงานต่อไป ร้อยละ 99.85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19.97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4.99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ประโยชน์ที่ได้รับและความต้องการเข้าร่วมในครั้งต่อไป ร้อยละ 99.81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19.96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4.99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เจ้าหน้าที่ของกรมพัฒนาฝีมือแรงงานมีความรู้มากขึ้น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-เจ้าหน้าที่ของกรมพัฒนาฝีมือแรงงานมีความรู้และความเข้าใจมากขึ้น ร้อยละ 57.24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45.79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4.58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11.45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สามารถเป็นที่ปรึกษาหากได้รับการพัฒนา ร้อยละ 73.7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14.74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1.47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3.69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รวม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400.00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337.46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33.75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84.37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346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24756" y="6520282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82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0" y="17387"/>
            <a:ext cx="48766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4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ความรู้และทักษะของพนักงานจากการให้คำปรึกษา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951684"/>
              </p:ext>
            </p:extLst>
          </p:nvPr>
        </p:nvGraphicFramePr>
        <p:xfrm>
          <a:off x="89350" y="598112"/>
          <a:ext cx="8906832" cy="4984366"/>
        </p:xfrm>
        <a:graphic>
          <a:graphicData uri="http://schemas.openxmlformats.org/drawingml/2006/table">
            <a:tbl>
              <a:tblPr firstRow="1" firstCol="1" bandRow="1"/>
              <a:tblGrid>
                <a:gridCol w="1836360"/>
                <a:gridCol w="589206"/>
                <a:gridCol w="589206"/>
                <a:gridCol w="589206"/>
                <a:gridCol w="589206"/>
                <a:gridCol w="589206"/>
                <a:gridCol w="589206"/>
                <a:gridCol w="589206"/>
                <a:gridCol w="589206"/>
                <a:gridCol w="589206"/>
                <a:gridCol w="589206"/>
                <a:gridCol w="589206"/>
                <a:gridCol w="589206"/>
              </a:tblGrid>
              <a:tr h="23014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ความรู้และทักษะ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ก่อนร่วมโครงการ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หลังร่วมโครงการ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ไม่เพิ่ม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เพิ่มขึ้น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เพิ่มขึ้นมาก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สอนคนอื่นได้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6029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ไม่มีความรู้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รู้และเข้าใจ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ทำได้เอง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สอนคนอื่นได้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เท่าเดิม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รู้และเข้าใจ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ทำได้เอง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สอนคนอื่นได้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175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ค่าเฉลี่ยความรู้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1684.70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713.58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92.96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20.44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208.91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1911.92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268.45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110.65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782.42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1489.11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131.57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42.75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17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(67.07)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(28.41)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(0.81)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(8.36)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(76.48)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(10.74)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(4.43)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(31.99)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(60.88)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(5.38)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(1.75)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17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</a:t>
                      </a: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ความรู้พื้นฐานเฉลี่ย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1761.17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848.50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112.33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22.67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141.00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2148.67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307.83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133.33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816.50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1645.17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154.67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47.83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7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40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(64.17)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(30.91)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(4.09)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(0.83)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(5.16)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(78.68)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(11.27)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(4.88)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(30.65)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(61.75)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(5.81)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7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</a:t>
                      </a: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ความรู้ประจำงานเฉลี่ย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1608.24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578.66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73.58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18.22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276.82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1675.16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229.07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87.96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748.34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1333.06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108.48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37.67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7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(70.58)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(25.39)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(3.23)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(12.2)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(73.83)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(10.1)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(3.88)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(33.59)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(59.84)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(4.87)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(1.69)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17542">
                <a:tc rowSpan="2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2.1  </a:t>
                      </a: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กระบวนงานที่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 </a:t>
                      </a: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การปรับปรุงขั้นตอนกระบวนการทำงาน (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Work Improvement)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1874.67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655.17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88.67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21.83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292.17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1965.67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273.50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96.67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827.50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1576.00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126.17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45.50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9426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(24.81)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(3.36)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(0.83)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(11.12)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(74.8)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(10.41)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(3.68)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(32.13)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(61.2)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(4.9)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(1.77)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542">
                <a:tc rowSpan="2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2.2 </a:t>
                      </a: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กระบวนงานที่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การควบคุมคุณภาพสินค้าและบริการการผลิต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1643.29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565.57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69.86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15.14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288.43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1688.57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221.57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86.00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744.29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1365.86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101.57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36.71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54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(71.64)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(24.66)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(3.05)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(0.66)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(12.63)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(73.91)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(9.7)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(3.76)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(33.1)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(60.75)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(4.52)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(1.63)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54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2.3 </a:t>
                      </a: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กระบวนงานที่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การวิเคราะห์และปรับปรุงกระบวนการผลิต (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Production Process Improvement)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1538.00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667.67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89.42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20.17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285.92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1668.42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249.58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102.42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830.83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1274.25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115.67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38.33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2939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(66.43)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(28.84)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(3.86)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(0.87)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(12.4)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(72.34)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(10.82)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(4.44)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(36.78)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(56.41)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(5.12)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54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2.4 </a:t>
                      </a: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กระบวนงานที่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</a:t>
                      </a: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ลดการสูญเสียในวงจรการผลิต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1377.00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426.25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46.38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15.75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240.75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1378.00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171.63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66.75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590.75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1116.13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90.50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30.13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8915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(73.82)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(22.85)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(2.49)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(0.84)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(12.96)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(74.2)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(9.24)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(3.59)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(32.33)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(61.07)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(4.95)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(1.65)</a:t>
                      </a:r>
                    </a:p>
                  </a:txBody>
                  <a:tcPr marL="54628" marR="546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389842" y="5805284"/>
            <a:ext cx="8502649" cy="646331"/>
          </a:xfrm>
          <a:prstGeom prst="rect">
            <a:avLst/>
          </a:prstGeom>
          <a:ln w="28575">
            <a:solidFill>
              <a:srgbClr val="FF0000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th-TH" sz="3600" dirty="0">
                <a:latin typeface="TH Fah kwang" pitchFamily="2" charset="-34"/>
                <a:cs typeface="TH Fah kwang" pitchFamily="2" charset="-34"/>
              </a:rPr>
              <a:t>ความรู้ทักษะที่ได้รับจากโครงการ  เพิ่มขึ้นร้อยละ 68.01</a:t>
            </a:r>
            <a:endParaRPr lang="en-US" sz="3600" dirty="0"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8830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89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83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1" y="17387"/>
            <a:ext cx="60195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defTabSz="9128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2400" b="1" dirty="0" err="1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สปก</a:t>
            </a:r>
            <a:r>
              <a:rPr lang="th-TH" sz="24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.สามารถเพิ่มผลิตภาพแรงงานและลดการสูญเสียไม่น้อย 5%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644549"/>
              </p:ext>
            </p:extLst>
          </p:nvPr>
        </p:nvGraphicFramePr>
        <p:xfrm>
          <a:off x="185051" y="548680"/>
          <a:ext cx="3124039" cy="6257650"/>
        </p:xfrm>
        <a:graphic>
          <a:graphicData uri="http://schemas.openxmlformats.org/drawingml/2006/table">
            <a:tbl>
              <a:tblPr/>
              <a:tblGrid>
                <a:gridCol w="1261631"/>
                <a:gridCol w="781010"/>
                <a:gridCol w="1081398"/>
              </a:tblGrid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ผลิตภาพแรงงาน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MEAN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&lt;5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2.48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(0.78)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5-16.99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11.58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(23.76)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17-28.99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64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22.98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(16.71)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29-40.99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34.77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(14.62)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41-52.99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55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47.79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(14.36)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53-64.99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36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58.57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(9.4)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65-76.99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70.18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(6.01)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77-88.99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81.29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(5.22)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89-100.99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96.53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(7.83)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101-112.99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113-125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114.76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(0.78)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&gt;125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444.66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82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(0.52)</a:t>
                      </a:r>
                    </a:p>
                  </a:txBody>
                  <a:tcPr marL="5969" marR="5969" marT="64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69" marR="5969" marT="646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642620"/>
              </p:ext>
            </p:extLst>
          </p:nvPr>
        </p:nvGraphicFramePr>
        <p:xfrm>
          <a:off x="4439064" y="692696"/>
          <a:ext cx="3950676" cy="3733800"/>
        </p:xfrm>
        <a:graphic>
          <a:graphicData uri="http://schemas.openxmlformats.org/drawingml/2006/table">
            <a:tbl>
              <a:tblPr/>
              <a:tblGrid>
                <a:gridCol w="633046"/>
                <a:gridCol w="1547446"/>
                <a:gridCol w="633046"/>
                <a:gridCol w="1137138"/>
              </a:tblGrid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มูลค่า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ค่าเฉลี่ย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&gt;100,000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126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3,759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100,000-999,999.99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162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372,682.08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1,000,000-1,999,999.99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1,309,051.99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2,000,000-2,999,999.99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2,398,237.03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3,000,000-3,999,999.99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3,422,575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4,000,000-4,999,999.99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4,511,059.88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5,000,000-5,999,999.99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5,694,198.64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6,000,000-6,999,999.99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6,145,024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7,000,000-7,999,999.99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7,503,011.56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8,000,000-8,999,999.99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8,397,651.50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9,000,000-9,999,999.99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9,159,111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&lt;10,000,000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28,212,187.79 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390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35,063,151.05 </a:t>
                      </a:r>
                    </a:p>
                  </a:txBody>
                  <a:tcPr marL="8792" marR="8792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381324"/>
              </p:ext>
            </p:extLst>
          </p:nvPr>
        </p:nvGraphicFramePr>
        <p:xfrm>
          <a:off x="4372593" y="4581148"/>
          <a:ext cx="4320480" cy="918205"/>
        </p:xfrm>
        <a:graphic>
          <a:graphicData uri="http://schemas.openxmlformats.org/drawingml/2006/table">
            <a:tbl>
              <a:tblPr/>
              <a:tblGrid>
                <a:gridCol w="4320480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ผลรวมมูลค่าลดความสูญเสีย 1,165,556,811.07 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มูลค่าลดความสูญเสียส่วนมากอยู่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ในช่วง  100,000 - 999,999.99มากที่สุด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013400"/>
              </p:ext>
            </p:extLst>
          </p:nvPr>
        </p:nvGraphicFramePr>
        <p:xfrm>
          <a:off x="4644008" y="5589260"/>
          <a:ext cx="3389915" cy="1106805"/>
        </p:xfrm>
        <a:graphic>
          <a:graphicData uri="http://schemas.openxmlformats.org/drawingml/2006/table">
            <a:tbl>
              <a:tblPr/>
              <a:tblGrid>
                <a:gridCol w="3389915"/>
              </a:tblGrid>
              <a:tr h="624086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ค่าผลิต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ภาพเพิ่มขึ้นเฉลี่ย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42.53 %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ที่มี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ความถี่มากที่สุด</a:t>
                      </a:r>
                      <a:b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คือระหว่าง5-16.99 คิดเป็นร้อยละ 23.76 มีค่าเฉลี่ย 11.58</a:t>
                      </a:r>
                    </a:p>
                  </a:txBody>
                  <a:tcPr marL="8792" marR="8792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4554360" y="5393520"/>
              <a:ext cx="2071800" cy="127728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45000" y="5384160"/>
                <a:ext cx="2090520" cy="129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6000840" y="4491720"/>
              <a:ext cx="2161440" cy="6609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991480" y="4482360"/>
                <a:ext cx="2180160" cy="679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5204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24756" y="6520282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84</a:t>
            </a:fld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0" y="17387"/>
            <a:ext cx="53399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defTabSz="914296">
              <a:buFont typeface="Wingdings" pitchFamily="2" charset="2"/>
              <a:buChar char="v"/>
              <a:defRPr/>
            </a:pPr>
            <a:r>
              <a:rPr lang="th-TH" sz="24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การขยายผลและนำไปเป็นต้นแบบในสายการผลิตอื่นต่อไป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638712"/>
              </p:ext>
            </p:extLst>
          </p:nvPr>
        </p:nvGraphicFramePr>
        <p:xfrm>
          <a:off x="470493" y="773996"/>
          <a:ext cx="4569646" cy="2523744"/>
        </p:xfrm>
        <a:graphic>
          <a:graphicData uri="http://schemas.openxmlformats.org/drawingml/2006/table">
            <a:tbl>
              <a:tblPr firstRow="1" firstCol="1" bandRow="1"/>
              <a:tblGrid>
                <a:gridCol w="291257"/>
                <a:gridCol w="2724107"/>
                <a:gridCol w="725743"/>
                <a:gridCol w="828539"/>
              </a:tblGrid>
              <a:tr h="1733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ร้อยละ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ปรับปรุงใหม่ให้เหมาะกับงานจริง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103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35.0%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ใช้ระบบที่กำหนดนี้ต่อไป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57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19.4%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แนะนำให้แผนกหรืองานอื่นทำตาม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51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17.3%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ช่วยปรับใช้ให้กับแผนกหรืองานอื่น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17.0%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สอนให้แผนกหรืองานอื่นทำ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9.5%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ใช้ระบบอื่นมาแทนจะได้ผลมากกว่า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1.0%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เลิกทำ เมื่อจบโครงการ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.3%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53798" y="404664"/>
            <a:ext cx="53254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แสดงความคิดที่จะนำระบบการปฏิบัติงานการเพิ่มผลิตภาพแรงงานครั้งนี้ไปใช้ต่อไป</a:t>
            </a:r>
            <a:endParaRPr lang="en-US" dirty="0" smtClean="0">
              <a:solidFill>
                <a:srgbClr val="4BACC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027101"/>
              </p:ext>
            </p:extLst>
          </p:nvPr>
        </p:nvGraphicFramePr>
        <p:xfrm>
          <a:off x="3101924" y="4005087"/>
          <a:ext cx="4594127" cy="2627869"/>
        </p:xfrm>
        <a:graphic>
          <a:graphicData uri="http://schemas.openxmlformats.org/drawingml/2006/table">
            <a:tbl>
              <a:tblPr firstRow="1" firstCol="1" bandRow="1"/>
              <a:tblGrid>
                <a:gridCol w="332345"/>
                <a:gridCol w="2763759"/>
                <a:gridCol w="691233"/>
                <a:gridCol w="806790"/>
              </a:tblGrid>
              <a:tr h="3039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ร้อยละ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30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เห็นประโยชน์ที่จะได้รับ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113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38.7%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ได้ความรู้ทักษะเพิ่มพอที่จะปฏิบัติได้เอง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67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22.9%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มีนโยบายที่จะดำเนินการในเรื่องดังกล่าว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15.4%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พนักงานก็มั่นใจและมุ่งมั่น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11.3%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ที่ปรึกษาวางระบบไว้แล้ว 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7.2%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ก่อนหน้านี้บริษัทดำเนินการอยู่ก่อนแล้ว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2.7%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อื่นๆ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1.7%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168388" y="3634211"/>
            <a:ext cx="292463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แสดงสาเหตุการดำเนินงานต่อและขยาย</a:t>
            </a:r>
            <a:r>
              <a:rPr lang="th-TH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ผล</a:t>
            </a:r>
            <a:endParaRPr lang="en-US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779283" y="908720"/>
            <a:ext cx="2897174" cy="18002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latin typeface="TH Fah kwang" pitchFamily="2" charset="-34"/>
                <a:cs typeface="TH Fah kwang" pitchFamily="2" charset="-34"/>
              </a:rPr>
              <a:t>สามารถนำความรู้ที่ได้รับไปใช้ในการเพิ่มผลผลิตในครั้งต่อไปได้ คิดเป็นร้อยละ 98.20</a:t>
            </a:r>
            <a:endParaRPr lang="en-US" sz="2400" dirty="0"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0444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B429C-07E5-49EF-8725-CF5232D2CA91}" type="slidenum">
              <a:rPr lang="en-US" smtClean="0"/>
              <a:pPr>
                <a:defRPr/>
              </a:pPr>
              <a:t>85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948555"/>
              </p:ext>
            </p:extLst>
          </p:nvPr>
        </p:nvGraphicFramePr>
        <p:xfrm>
          <a:off x="251530" y="1628820"/>
          <a:ext cx="8229601" cy="3160765"/>
        </p:xfrm>
        <a:graphic>
          <a:graphicData uri="http://schemas.openxmlformats.org/drawingml/2006/table">
            <a:tbl>
              <a:tblPr/>
              <a:tblGrid>
                <a:gridCol w="2862471"/>
                <a:gridCol w="536713"/>
                <a:gridCol w="536713"/>
                <a:gridCol w="536713"/>
                <a:gridCol w="536713"/>
                <a:gridCol w="536713"/>
                <a:gridCol w="536713"/>
                <a:gridCol w="536713"/>
                <a:gridCol w="536713"/>
                <a:gridCol w="536713"/>
                <a:gridCol w="536713"/>
              </a:tblGrid>
              <a:tr h="292175"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9130" marR="9130" marT="91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ประโยชน์ที่คาดหวัง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ประโยชน์ที่ได้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ดัชนีวัดความพึงพอใจ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843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ไม่มี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ไม่มี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มาก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พอใจ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น้อยมาก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ร้อยละพอใจ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</a:tr>
              <a:tr h="292175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การลดต้นทุน การสูญเสีย และเพิ่มผลิตภาพแรงงาน</a:t>
                      </a:r>
                    </a:p>
                  </a:txBody>
                  <a:tcPr marL="9130" marR="9130" marT="91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1,788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4,059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8,257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119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2,576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11,356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13,184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11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13,195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99.92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75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การสร้างความสามารถในการแข่งขัน</a:t>
                      </a:r>
                    </a:p>
                  </a:txBody>
                  <a:tcPr marL="9130" marR="9130" marT="91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402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855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1,561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47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643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2,118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2,597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2,602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99.81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75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การพัฒนาความรู้ ความชำนาญและประสบการณ์</a:t>
                      </a:r>
                    </a:p>
                  </a:txBody>
                  <a:tcPr marL="9130" marR="9130" marT="91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722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1,506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3,420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58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975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4,594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5,306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3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5,309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99.94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75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การขยายผลและนำไปใช้ในงานต่อไป</a:t>
                      </a:r>
                    </a:p>
                  </a:txBody>
                  <a:tcPr marL="9130" marR="9130" marT="91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1,578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3,445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6,235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183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2,443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8,590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10,488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16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10,504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99.85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7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เฉลี่ย</a:t>
                      </a:r>
                    </a:p>
                  </a:txBody>
                  <a:tcPr marL="9130" marR="9130" marT="91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99.88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75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ความคุ้มค่าของการเข้าร่วมโครงการ</a:t>
                      </a:r>
                    </a:p>
                  </a:txBody>
                  <a:tcPr marL="9130" marR="9130" marT="91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355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828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1,553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30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504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2,189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2,569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5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2,574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99.81 </a:t>
                      </a:r>
                    </a:p>
                  </a:txBody>
                  <a:tcPr marL="9130" marR="9130" marT="9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95536" y="980728"/>
            <a:ext cx="79928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ความพึงพอใจต่อ ประโยชน์ที่คาดหวัง และได้รับจากการเข้าร่วมโครงการของสถานประกอบการ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5" name="Ink 4"/>
              <p14:cNvContentPartPr/>
              <p14:nvPr/>
            </p14:nvContentPartPr>
            <p14:xfrm>
              <a:off x="7956360" y="4143240"/>
              <a:ext cx="572040" cy="348840"/>
            </p14:xfrm>
          </p:contentPart>
        </mc:Choice>
        <mc:Fallback>
          <p:pic>
            <p:nvPicPr>
              <p:cNvPr id="5" name="Ink 4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947000" y="4133880"/>
                <a:ext cx="590760" cy="367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0838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89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86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1" y="17387"/>
            <a:ext cx="51635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defTabSz="914296">
              <a:buFont typeface="Wingdings" pitchFamily="2" charset="2"/>
              <a:buChar char="v"/>
              <a:defRPr/>
            </a:pPr>
            <a:r>
              <a:rPr lang="th-TH" sz="24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เจ้าหน้าที่ของกรมพัฒนาฝีมือแรงงานมีความรู้และเข้าใจ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593902"/>
              </p:ext>
            </p:extLst>
          </p:nvPr>
        </p:nvGraphicFramePr>
        <p:xfrm>
          <a:off x="118583" y="710292"/>
          <a:ext cx="8958950" cy="5888736"/>
        </p:xfrm>
        <a:graphic>
          <a:graphicData uri="http://schemas.openxmlformats.org/drawingml/2006/table">
            <a:tbl>
              <a:tblPr firstRow="1" firstCol="1" bandRow="1"/>
              <a:tblGrid>
                <a:gridCol w="2049457"/>
                <a:gridCol w="575791"/>
                <a:gridCol w="575791"/>
                <a:gridCol w="575791"/>
                <a:gridCol w="575791"/>
                <a:gridCol w="575791"/>
                <a:gridCol w="575791"/>
                <a:gridCol w="575791"/>
                <a:gridCol w="575791"/>
                <a:gridCol w="575791"/>
                <a:gridCol w="611754"/>
                <a:gridCol w="539829"/>
                <a:gridCol w="575791"/>
              </a:tblGrid>
              <a:tr h="25068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ความรู้และทักษะ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ก่อนร่วมโครงการ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หลังร่วมโครงการ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ไม่เพิ่ม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สูงขึ้น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สูงขึ้นมาก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สอนคนอื่นได้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6125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ไม่มีความรู้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รู้และเข้าใจ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ทำได้เอง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สอนคนอื่นได้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เท่าเดิม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รู้และเข้าใจ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ทำได้เอง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สอนคนอื่นได้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369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ค่าเฉลี่ยความรู้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150.24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73.98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6.05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2.19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27.34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182.05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11.49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6.08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97.41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127.23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3.19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64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(64.63)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(31.82)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(2.6)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(0.94)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(12.05)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(80.21)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(5.06)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(2.68)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(42.76)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(55.84)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36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ความรู้พื้นฐานเฉลี่ย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146.33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87.00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8.17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2.50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10.83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208.33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14.17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8.00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95.50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143.33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4.33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36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6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(59.97)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(35.66)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(3.35)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(1.02)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(4.49)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(86.33)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(5.87)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(3.31)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(39.27)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(58.94)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(1.78)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36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ความรู้ประจำงานเฉลี่ย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154.16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60.96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3.93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1.88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43.85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155.78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8.81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4.15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99.32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111.12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2.05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36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(69.78)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(27.59)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(1.78)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(0.85)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(20.63)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(73.27)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(4.15)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(1.95)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(46.74)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(52.29)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(0.97)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36956">
                <a:tc rowSpan="2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2.1  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กระบวนงานที่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 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การปรับปรุงขั้นตอนกระบวนการทำงาน (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Work Improvement)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176.50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59.50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4.67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1.67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42.67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184.83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8.00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4.00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101.17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136.50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1.83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503" marR="5950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9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(72.83)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(24.55)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(1.93)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(0.69)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(17.81)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(77.17)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(3.34)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(1.67)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(42.24)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(56.99)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(0.77)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956">
                <a:tc rowSpan="2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2.2 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กระบวนงานที่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การควบคุมคุณภาพสินค้าและบริการการผลิต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134.71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61.29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3.43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2.14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41.14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143.14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9.71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4.57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96.29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100.29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695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(66.83)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(30.4)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(1.06)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(20.72)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(72.09)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(4.89)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(2.3)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(48.49)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(50.5)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(1.01)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95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2.3 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กระบวนงานที่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การวิเคราะห์และปรับปรุงกระบวนการผลิต (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Production Process Improvement)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142.67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59.17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3.00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1.33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50.33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142.25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7.42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3.67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105.33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96.83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1.50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9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(69.2)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(28.7)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(1.46)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(0.65)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(24.71)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(69.84)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(3.64)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(51.72)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(47.55)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(0.74)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95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2.4 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กระบวนงานที่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ลดการสูญเสียในวงจรการผลิต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162.75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63.88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4.63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2.38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41.25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152.88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10.13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4.38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94.50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110.88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2.88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695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(69.66)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(27.34)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(1.98)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(1.02)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(19.77)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(73.28)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(4.85)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(2.1)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(45.38)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(53.24)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(1.38)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(0)</a:t>
                      </a:r>
                    </a:p>
                  </a:txBody>
                  <a:tcPr marL="59503" marR="595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505537" y="310410"/>
            <a:ext cx="45198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</a:t>
            </a:r>
            <a:r>
              <a:rPr lang="th-TH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ความรู้และทักษะที่เจ้าหน้าที่ได้รับจากการเข้าร่วมโครงการ</a:t>
            </a:r>
            <a:endParaRPr lang="en-US" b="1" dirty="0">
              <a:solidFill>
                <a:srgbClr val="4BACC6">
                  <a:lumMod val="50000"/>
                </a:srgb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051722" y="3080350"/>
            <a:ext cx="5112568" cy="2281476"/>
          </a:xfrm>
          <a:prstGeom prst="roundRect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i="1" dirty="0" smtClean="0">
                <a:latin typeface="TH Fah kwang" pitchFamily="2" charset="-34"/>
                <a:cs typeface="TH Fah kwang" pitchFamily="2" charset="-34"/>
              </a:rPr>
              <a:t>ปริมาณพนักงานที่มีความรู้ และทักษะที่เจ้าหน้าที่ได้รับเพิ่มขึ้นจากการเข้าร่วมโครงการ คิดเป็นร้อยละ  57.24</a:t>
            </a:r>
            <a:endParaRPr lang="en-US" sz="3200" b="1" i="1" dirty="0"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84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84570" y="6492898"/>
            <a:ext cx="2133600" cy="365125"/>
          </a:xfrm>
        </p:spPr>
        <p:txBody>
          <a:bodyPr/>
          <a:lstStyle/>
          <a:p>
            <a:pPr>
              <a:defRPr/>
            </a:pPr>
            <a:fld id="{51A8CF0C-E55C-498C-A59A-2D686BA08CEA}" type="slidenum">
              <a:rPr lang="en-US" smtClean="0"/>
              <a:pPr>
                <a:defRPr/>
              </a:pPr>
              <a:t>87</a:t>
            </a:fld>
            <a:endParaRPr lang="th-TH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317041"/>
              </p:ext>
            </p:extLst>
          </p:nvPr>
        </p:nvGraphicFramePr>
        <p:xfrm>
          <a:off x="148736" y="889376"/>
          <a:ext cx="4356796" cy="2839212"/>
        </p:xfrm>
        <a:graphic>
          <a:graphicData uri="http://schemas.openxmlformats.org/drawingml/2006/table">
            <a:tbl>
              <a:tblPr firstRow="1" firstCol="1" bandRow="1"/>
              <a:tblGrid>
                <a:gridCol w="277690"/>
                <a:gridCol w="2882666"/>
                <a:gridCol w="664689"/>
                <a:gridCol w="531751"/>
              </a:tblGrid>
              <a:tr h="1733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ร้อยละ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เป็นที่ปรึกษาได้ถ้าได้มีการเรียนรู้เพิ่มเติมอีก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59.8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ไม่สามารถเป็นที่ปรึกษาได้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68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26.3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เข้าให้คำปรึกษาแก่สถานประกอบการ  ได้ทันที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5.4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วางระบบการเพิ่มผลิตภาพให้กับ สปก. ได้ทันที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3.1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อื่น ๆ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5.4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18584" y="410192"/>
            <a:ext cx="47930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แสดงความคิดที่จะสามรถนำประสบการณ์ ความรู้และทักษะจากการเข้าร่วมไปใช้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17387"/>
            <a:ext cx="5947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defTabSz="914296">
              <a:buFont typeface="Wingdings" pitchFamily="2" charset="2"/>
              <a:buChar char="v"/>
              <a:defRPr/>
            </a:pPr>
            <a:r>
              <a:rPr lang="th-TH" sz="24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การขยายผลให้เจ้าหน้าที่</a:t>
            </a:r>
            <a:r>
              <a:rPr lang="th-TH" sz="2400" b="1" dirty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ของกรมพัฒนาฝีมือ</a:t>
            </a:r>
            <a:r>
              <a:rPr lang="th-TH" sz="2400" b="1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แรงงานเป็นที่ปรึกษา</a:t>
            </a:r>
            <a:endParaRPr lang="th-TH" sz="2400" b="1" dirty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599417"/>
              </p:ext>
            </p:extLst>
          </p:nvPr>
        </p:nvGraphicFramePr>
        <p:xfrm>
          <a:off x="161121" y="4389076"/>
          <a:ext cx="4344415" cy="2208276"/>
        </p:xfrm>
        <a:graphic>
          <a:graphicData uri="http://schemas.openxmlformats.org/drawingml/2006/table">
            <a:tbl>
              <a:tblPr firstRow="1" firstCol="1" bandRow="1"/>
              <a:tblGrid>
                <a:gridCol w="221218"/>
                <a:gridCol w="2706598"/>
                <a:gridCol w="818378"/>
                <a:gridCol w="598221"/>
              </a:tblGrid>
              <a:tr h="1784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ร้อยละ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ร่วมกิจกรรมอีกไม่เกิน 5 ครั้ง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34.7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ร่วมกิจกรรมอีกไม่เกิน 4 ครั้ง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2.9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ร่วมกิจกรรมอีกไม่เกิน 3 ครั้ง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46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18.8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ร่วมกิจกรรมอีกไม่เกิน 2 ครั้ง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24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9.8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ร่วมกิจกรรมอีกไม่เกิน 1 ครั้ง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2.0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อื่นๆ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78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31.8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18582" y="3881256"/>
            <a:ext cx="421890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แสดงระยะเวลาที่ต้องใช้ในการเรียนรู้เพิ่มเติมเพื่อทำหน้าที่เป็นที่ปรึกษา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609880"/>
              </p:ext>
            </p:extLst>
          </p:nvPr>
        </p:nvGraphicFramePr>
        <p:xfrm>
          <a:off x="5037285" y="1759052"/>
          <a:ext cx="3872719" cy="3785616"/>
        </p:xfrm>
        <a:graphic>
          <a:graphicData uri="http://schemas.openxmlformats.org/drawingml/2006/table">
            <a:tbl>
              <a:tblPr firstRow="1" firstCol="1" bandRow="1"/>
              <a:tblGrid>
                <a:gridCol w="398814"/>
                <a:gridCol w="2227742"/>
                <a:gridCol w="575017"/>
                <a:gridCol w="671146"/>
              </a:tblGrid>
              <a:tr h="1784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ร้อยละ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ทักษะการเป็นที่ปรึกษา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13.9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การลดการสูญเสียในวงจรการผลิต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149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12.8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การเพิ่มผลิตภาพแรงงาน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12.2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การวางแผนการผลิต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11.5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การลดขั้นตอนการผลิต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11.4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การควบคุมสินค้าคงคลัง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113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9.7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การจัดการคลังสินค้า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112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9.6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การจูงใจและการสร้างแรงจูงใจ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107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9.2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มนุษย์สัมพันธ์และการเจรจา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91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7.8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  <a:cs typeface="TH SarabunPSK"/>
                        </a:rPr>
                        <a:t>อื่นๆ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1.7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Times New Roman"/>
                        <a:cs typeface="Cordia New"/>
                      </a:endParaRPr>
                    </a:p>
                  </a:txBody>
                  <a:tcPr marL="63305" marR="6330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5037282" y="1077258"/>
            <a:ext cx="38551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4BACC6">
                    <a:lumMod val="50000"/>
                  </a:srgb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แสดงทักษะที่ควรพัฒนาทักษะ ความรู้เพื่อพัฒนาตนเองไปสู่การเป็นที่ปรึกษา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4098960" y="1518120"/>
              <a:ext cx="545040" cy="167004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89600" y="1508760"/>
                <a:ext cx="563760" cy="1688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4711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44"/>
            <a:ext cx="8856984" cy="124261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r"/>
            <a:r>
              <a:rPr lang="th-TH" sz="5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ผลผลิต  </a:t>
            </a:r>
            <a:r>
              <a:rPr lang="en-US" sz="5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Product</a:t>
            </a:r>
          </a:p>
          <a:p>
            <a:pPr algn="r"/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ประเมินผลที่ได้จากโครงการว่าเป็นไปตามที่</a:t>
            </a: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คาดหวังหรือไม่ 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เพียงใด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654"/>
            <a:ext cx="1345332" cy="1025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58" y="125132"/>
            <a:ext cx="1524445" cy="9461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25114"/>
            <a:ext cx="1697028" cy="10706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901094"/>
              </p:ext>
            </p:extLst>
          </p:nvPr>
        </p:nvGraphicFramePr>
        <p:xfrm>
          <a:off x="107504" y="1259692"/>
          <a:ext cx="8892478" cy="5337660"/>
        </p:xfrm>
        <a:graphic>
          <a:graphicData uri="http://schemas.openxmlformats.org/drawingml/2006/table">
            <a:tbl>
              <a:tblPr/>
              <a:tblGrid>
                <a:gridCol w="5918462"/>
                <a:gridCol w="743504"/>
                <a:gridCol w="743504"/>
                <a:gridCol w="743504"/>
                <a:gridCol w="743504"/>
              </a:tblGrid>
              <a:tr h="266233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เต็ม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ความรู้ทักษะของแรงงานที่ได้รับจากโครงการ  เพิ่มขึ้นร้อยละ 68.01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47.61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4.76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11.90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การนำประสบการณ์ ความรู้ ทักษะที่ได้ไปใช้เพิ่มผลิตภาพ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29.46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2.95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7.37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คิดที่จะนำระบบไปใช้ต่อ  ร้อยละ 98.20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ผลการดำเนินงาน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ลดการสูญเสียคิดเป็นมูลค่าหลังสิ้นสุดโครงการ 1,165.55 ล้านบาท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50.00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12.50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ร้อยละของผลิตภาพแรงงานที่เพิ่มขึ้น  42.53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50.00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12.50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ผลที่ได้รับจากการเข้าร่วมโครงการ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การลดต้นทุน การสูญเสีย และเพิ่มผลิตภาพแรงงาน ร้อยละ 99.92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19.98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การสร้างความสามารถในการแข่งขัน ร้อยละ 99.81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19.96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4.99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การพัฒนาความรู้ ความชำนาญและประสบการณ์ ร้อยละ 99.94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19.99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การขยายผลและนำไปใช้ในงานต่อไป ร้อยละ 99.85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19.97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4.99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ประโยชน์ที่ได้รับและความต้องการเข้าร่วมในครั้งต่อไป ร้อยละ 99.81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19.96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4.99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เจ้าหน้าที่ของกรมพัฒนาฝีมือแรงงานมีความรู้มากขึ้น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-เจ้าหน้าที่ของกรมพัฒนาฝีมือแรงงานมีความรู้และความเข้าใจมากขึ้น ร้อยละ 57.24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45.79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4.58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11.45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- สามารถเป็นที่ปรึกษาหากได้รับการพัฒนา ร้อยละ 73.7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14.74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1.47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3.69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รวม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400.00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337.46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33.75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84.37 </a:t>
                      </a:r>
                    </a:p>
                  </a:txBody>
                  <a:tcPr marL="9180" marR="9180" marT="91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250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699794" y="476672"/>
            <a:ext cx="5976664" cy="7920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i="1" dirty="0" smtClean="0">
                <a:latin typeface="TH Fah kwang" pitchFamily="2" charset="-34"/>
                <a:cs typeface="TH Fah kwang" pitchFamily="2" charset="-34"/>
              </a:rPr>
              <a:t>การประเมิน </a:t>
            </a:r>
            <a:r>
              <a:rPr lang="en-US" sz="3200" b="1" i="1" dirty="0" smtClean="0">
                <a:latin typeface="TH Fah kwang" pitchFamily="2" charset="-34"/>
                <a:cs typeface="TH Fah kwang" pitchFamily="2" charset="-34"/>
              </a:rPr>
              <a:t>CIPP </a:t>
            </a:r>
            <a:r>
              <a:rPr lang="th-TH" sz="3200" b="1" i="1" dirty="0" smtClean="0">
                <a:latin typeface="TH Fah kwang" pitchFamily="2" charset="-34"/>
                <a:cs typeface="TH Fah kwang" pitchFamily="2" charset="-34"/>
              </a:rPr>
              <a:t>ของโครงการ</a:t>
            </a:r>
            <a:endParaRPr lang="en-US" sz="3200" b="1" i="1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401982" y="3645024"/>
            <a:ext cx="4284476" cy="64807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กระบวนการ (</a:t>
            </a:r>
            <a:r>
              <a:rPr lang="en-US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Process)</a:t>
            </a:r>
            <a:endParaRPr lang="en-US" sz="2800" b="1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1392110" y="4509120"/>
            <a:ext cx="4284476" cy="64807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ผลผลิต (</a:t>
            </a:r>
            <a:r>
              <a:rPr lang="en-US" sz="2800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Product)</a:t>
            </a:r>
            <a:endParaRPr lang="en-US" sz="2800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403648" y="2780928"/>
            <a:ext cx="4284476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ปัจจัยนำเข้า (</a:t>
            </a:r>
            <a:r>
              <a:rPr lang="en-US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Input)</a:t>
            </a:r>
            <a:endParaRPr lang="en-US" sz="2800" b="1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403648" y="1916832"/>
            <a:ext cx="4284476" cy="648072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บริบท (</a:t>
            </a:r>
            <a:r>
              <a:rPr lang="en-US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Context)</a:t>
            </a:r>
            <a:endParaRPr lang="en-US" sz="2800" b="1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051720" y="5445224"/>
            <a:ext cx="4284476" cy="64807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i="1" dirty="0" smtClean="0">
                <a:solidFill>
                  <a:schemeClr val="bg1"/>
                </a:solidFill>
                <a:latin typeface="TH Fah kwang" pitchFamily="2" charset="-34"/>
                <a:cs typeface="TH Fah kwang" pitchFamily="2" charset="-34"/>
              </a:rPr>
              <a:t>ผลประเมิน (</a:t>
            </a:r>
            <a:r>
              <a:rPr lang="en-US" sz="2800" b="1" i="1" dirty="0" smtClean="0">
                <a:solidFill>
                  <a:schemeClr val="bg1"/>
                </a:solidFill>
                <a:latin typeface="TH Fah kwang" pitchFamily="2" charset="-34"/>
                <a:cs typeface="TH Fah kwang" pitchFamily="2" charset="-34"/>
              </a:rPr>
              <a:t>Evaluate Value )</a:t>
            </a:r>
            <a:endParaRPr lang="en-US" sz="2800" b="1" i="1" dirty="0">
              <a:solidFill>
                <a:schemeClr val="bg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6012160" y="1894028"/>
            <a:ext cx="1944216" cy="648072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15.67</a:t>
            </a:r>
            <a:endParaRPr lang="en-US" sz="2800" b="1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6012160" y="2780928"/>
            <a:ext cx="1944216" cy="648072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12.56</a:t>
            </a:r>
            <a:endParaRPr lang="en-US" sz="2800" b="1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6012160" y="3645024"/>
            <a:ext cx="1944216" cy="648072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19.37</a:t>
            </a:r>
            <a:endParaRPr lang="en-US" sz="2800" b="1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012160" y="4509120"/>
            <a:ext cx="1944216" cy="648072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33.75</a:t>
            </a:r>
            <a:endParaRPr lang="en-US" sz="2800" b="1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444208" y="5445224"/>
            <a:ext cx="1512168" cy="648072"/>
          </a:xfrm>
          <a:prstGeom prst="round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81.35</a:t>
            </a:r>
            <a:endParaRPr lang="en-US" sz="2800" b="1" i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26744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615782"/>
              </p:ext>
            </p:extLst>
          </p:nvPr>
        </p:nvGraphicFramePr>
        <p:xfrm>
          <a:off x="467544" y="1052736"/>
          <a:ext cx="8352928" cy="5253990"/>
        </p:xfrm>
        <a:graphic>
          <a:graphicData uri="http://schemas.openxmlformats.org/drawingml/2006/table">
            <a:tbl>
              <a:tblPr/>
              <a:tblGrid>
                <a:gridCol w="8352928"/>
              </a:tblGrid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เนื้อหา 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ไม่ชัดเจนเรื่องการอบรมพนักงาน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 </a:t>
                      </a:r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กลางที่กำหนดแนวทางการทำงานที่เป็นมาตรฐาน และปรับตามสภาพท้องที่ได้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ระยะเวลาในการดำเนินงานสั้นไป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ที่ปรึกษาควรมีกลยุทธสร้างความเชื่อมั่นให้กับสถานประกอบการได้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ที่ปรึกษาควรชี้แนะให้เห็นปัญหาและเลือกประเด็นที่เหมาะสม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ที่ปรึกษาทุกคนควรรู้รายละเอียด </a:t>
                      </a:r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TOR </a:t>
                      </a:r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และวัตถุประสงค์ก่อนดำเนินการ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หัวหน้าทีมควรเข้าไปศึกษาและจัดสรรที่ปรึกษาให้เหมาะกับงานของแต่ละประเภทสถานประกอบการ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ที่ปรึกษาที่เข้าให้คำปรึกษาควรมีความชำนาญที่ตรงกับสภาพปัญหาของสถานประกอบการ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ทีมที่ปรึกษา 1 ทีมรับงานหลายแห่ง ทำให้มีระยะเวลาจำกัด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ทีมที่ปรึกษาควรนัดแนะเวลา ในช่วงเวลาที่ไม่เป็นภาระของ สถานประกอบการ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ควรมีการเปิดโอกาสให้จ้างที่ปรึกษาเฉพาะทางได้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 ควรช่วยประสานจัดหาผู้มีความเชี่ยวชาญการเป็นที่ปรึกษา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การเลือกที่ปรึกษา โดยกรมฯ ดีกว่า สถานประกอบการเลือกเอง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235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760153"/>
              </p:ext>
            </p:extLst>
          </p:nvPr>
        </p:nvGraphicFramePr>
        <p:xfrm>
          <a:off x="251520" y="432200"/>
          <a:ext cx="8208912" cy="5993600"/>
        </p:xfrm>
        <a:graphic>
          <a:graphicData uri="http://schemas.openxmlformats.org/drawingml/2006/table">
            <a:tbl>
              <a:tblPr/>
              <a:tblGrid>
                <a:gridCol w="8208912"/>
              </a:tblGrid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ควรมีการกำหนดให้ ผู้บริหารหรือเจ้าของเข้าร่วมทำกิจกรรมด้วย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 ควรมีการจัดตั้งทีมเข้าร่วมโครงการอย่างเป็นทางการและรับผิดชอบโครงการด้วย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หลักสูตรที่อบรมส่วนมากเป็นหลักสูตรพื้นฐาน (กลาง ๆ ) ไม่ตรงกับปัญหาที่วิเคราะห์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ควรมีนิยามจำนวนคนที่เข้ารับการอบรมให้ชัดเจน (ไทย - ต่างด้าว/ จำนวนต่อ สถานประกอบการ)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ควรมีการทำคู่มือแจกให้บริษัท ได้เข้าใจการทำงานและหน้าที่ในการทำกิจกรรม โดยส่วนกลาง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ควรมีการแลกเปลี่ยนวิธีการทำงานของที่ปรึกษาแต่ละทีม ให้เจ้าหน้าที่ได้เรียนรู้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ผู้ควบคุมควรเป็นคนเดิมจะได้ต่อยอดได้ และควรจะมีความพร้อม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ควรมีการจัดอบรมหลักสูตรการเป็นที่ปรึกษาให้กับเจ้าหน้าที่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เจ้าหน้าที่ควบคุมควรจัดสรรให้เหมาะสมกับประสบการณ์ ความรู้ และสมัครใจ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ควรมีการอบรมและทำความเข้าใจกับเจ้าหน้าที่ให้เป็นแนวทางเดียวกันก่อนเริ่มโครงการ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ควรมีแหล่งให้เจ้าหน้าที่สามารถหาความรู้ได้เองจาก </a:t>
                      </a:r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Internet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ควรมีการพัฒนาจัดตั้งทีมที่ปรึกาของกรม และมีการฝึกลองทำเองบ้าง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เนื้อหาที่อบรมเจ้าหน้าที่ยังไม่มี ความรู้เกี่ยวกับการเป็นที่ปรึกษา</a:t>
                      </a:r>
                    </a:p>
                  </a:txBody>
                  <a:tcPr marL="8840" marR="8840" marT="884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836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811632"/>
              </p:ext>
            </p:extLst>
          </p:nvPr>
        </p:nvGraphicFramePr>
        <p:xfrm>
          <a:off x="323534" y="1196752"/>
          <a:ext cx="8496944" cy="5234940"/>
        </p:xfrm>
        <a:graphic>
          <a:graphicData uri="http://schemas.openxmlformats.org/drawingml/2006/table">
            <a:tbl>
              <a:tblPr/>
              <a:tblGrid>
                <a:gridCol w="8496944"/>
              </a:tblGrid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การคัดเลือกสถานประกอบการ ควรมีการเขียนคุณสมบัติและเกณฑ์การคัดเลือก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เอกสารที่ใช้ในการสมัครเข้าร่วมโครงการมีความยุ่งยาก และมีมาก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เวลาในการคัดเลือกมีน้อย ควรให้มีเวลาการสรรหา และคัดเลือกมากกว่านี้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ฝ่ายประชาสัมพันธ์ควรให้ข้อมูลแก่สถานประกอบการมากกว่านี้ หลายแห่งยังไม่ทราบ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สถานประกอบการไม่รู้วัตถุประสงค์ วิธีการดำเนินการเนื่องจากขาดการประชาสัมพันธ์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ควรทำ </a:t>
                      </a:r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Check list </a:t>
                      </a:r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การทำงานของเจ้าหน้าที่เพื่อสะดวกในการควบคุม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การจัดสรรงบประมาณล่าช้า ไม่ทันในการเตรียม สถานประกอบการ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กรมไม่มีการให้คำแนะนำว่าการตรวจรับงานควรทำงอย่างไร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กรรมการตรวจรับไม่มีความรู้เกี่ยวกับการเพิ่มผลิตภาพ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ผู้ตรวจรับไม่รู้ว่าข้อมูลจากทึ่ปรึกษารายงานมาเป็นความจริงหรือไม่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06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869767"/>
              </p:ext>
            </p:extLst>
          </p:nvPr>
        </p:nvGraphicFramePr>
        <p:xfrm>
          <a:off x="467544" y="764704"/>
          <a:ext cx="8208912" cy="478917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208912"/>
              </a:tblGrid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รายงานฉบับสมบูรณ์ของที่ปรึกษายังไม่ชัดเจน บอกรายละเอียดไม่ครบถ้วน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ที่ปรึกษาเขียนรายงานไม่ตรงกับที่เข้าให้คำปรึกษา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กระบวนการที่สถาบันอื่นใช้ในการให้คำปรึกษา โครงการ </a:t>
                      </a:r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MDICP </a:t>
                      </a:r>
                      <a:r>
                        <a:rPr lang="th-TH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หรือ </a:t>
                      </a:r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EDIPP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Manufacturing Development to Improve Competitiveness Programme - MDICP</a:t>
                      </a:r>
                      <a:endParaRPr lang="en-US" sz="2800" b="0" i="0" u="none" strike="noStrike">
                        <a:solidFill>
                          <a:srgbClr val="333333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Entrepreneurs Development for Innovative Productivity Programe - EDIPP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กระบวนการทำกิจกรรม มักจะคิดและกำหนดโดยที่ปรึกษา</a:t>
                      </a:r>
                      <a:endParaRPr lang="th-TH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ขั้นตอนการทำกิจกรรม มีขั้นตอนตามแบบมาตรฐาน 4 ขั้นตอน</a:t>
                      </a:r>
                      <a:endParaRPr lang="th-TH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en-US" sz="2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  <a:tr h="417646">
                <a:tc>
                  <a:txBody>
                    <a:bodyPr/>
                    <a:lstStyle/>
                    <a:p>
                      <a:pPr marL="72000" algn="l" fontAlgn="t"/>
                      <a:r>
                        <a:rPr lang="th-TH" sz="2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การอบรม กลุ่มที่เข้าอบรมส่วนมากไม่ได้ทำกิจกรรม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187560" y="678600"/>
              <a:ext cx="8322840" cy="36079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8200" y="669240"/>
                <a:ext cx="8341560" cy="362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8261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9578" y="1772816"/>
            <a:ext cx="77048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1. ผลสำเร็จของการอบรม  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หลักสูตร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อบรม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จำนวนมากเป็นหลักสูตรพื้นฐาน ไม่เกี่ยวข้องกับทฤษฏีหรือหลักวิชา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ผู้เข้ารับการอบรมนำไปใช้แต่ไม่ทราบว่าคืออะไร  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. ลักษณะที่ปรึกษาที่สร้างความประทับใจให้กับสถานประกอบการ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มีองค์ประกอบ 4 ด้าน  ได้แก่ 1)  ด้านบุคลิกส่วนบุคคล นิสัย และการวางตน 2) ด้านการถ่ายทอดและการสอน  3)  ด้านองค์ความรู้ ความสามารถและประสบการณ์ในงาน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)  พฤติกรรมที่พบและไม่พึงปรารถนา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เจ้าหน้าที่ผู้ควบคุมงาน ได้ใช้เป็นข้อมูลสำหรับการติดตามการทำงานของที่ปรึกษา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19578" y="548680"/>
            <a:ext cx="7704856" cy="9361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solidFill>
                  <a:schemeClr val="bg1"/>
                </a:solidFill>
                <a:latin typeface="TH Fah kwang" pitchFamily="2" charset="-34"/>
                <a:cs typeface="TH Fah kwang" pitchFamily="2" charset="-34"/>
              </a:rPr>
              <a:t>ข้อคิดเห็นและข้อเสนอแนะ</a:t>
            </a:r>
            <a:endParaRPr lang="en-US" sz="4400" b="1" dirty="0">
              <a:solidFill>
                <a:schemeClr val="bg1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782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9578" y="836714"/>
            <a:ext cx="770485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. ความต้องการร่วมทำโครงการในครั้งต่อไป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สถานความต้องการและยินดี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เข้าร่วมโครงการ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)  สถานประกอบการที่ต้องการดำเนินการต่อ ในลักษณะของการจ่ายเงินสมทบ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)  ควรคัดเลือกสถานประกอบการที่ต้องการดำเนินการต่อให้เป็นต้นแบบ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4. รูปแบบโครงการที่สถานประกอบการเคยร่วมโครงการ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) ควรมีการติตตาม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ผลระหว่าง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ดำเนินการ (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Midterm Review 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ผ่านครั้งที่ 2)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) การขยายกระบวนการให้คำปรึกษา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) การสัมมนาสร้างเครือข่ายสถานประกอบการที่ร่วมโครงการในแต่ละรุ่น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5. เอกสารรายงานผลโครงการฉบับสมบูรณ์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ควร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มีการส่งมอบ ให้กับสถานประกอบการที่ดำเนินการ โดยกำหนดไว้ใน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TOR </a:t>
            </a:r>
          </a:p>
          <a:p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6. 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ช่องทางการสื่อสารโครงการให้กับสถานประกอบการเข้าร่วมโครงการ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งควร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มีการพัฒนาการเข้ากลุ่ม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line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สถานประกอบการเป็นสมาชิกอยู่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7. ผลที่สถานประกอบการได้รับจากการเข้าร่วมโครงการในเชิงคุณภาพ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8. ปัญหาการเลือกประเด็นปัญหา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9. ความเชื่อมันสถาบันพัฒนาฝีมือแรงงานในการเป็นที่ปรึกษา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10.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ขยาย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ผลด้วยการติดตามการดำเนินงานในสถานประกอบการโดย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เจ้าหน้าที่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719578" y="44627"/>
            <a:ext cx="7704856" cy="78319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4000" b="1" dirty="0" smtClean="0">
                <a:solidFill>
                  <a:schemeClr val="bg1"/>
                </a:solidFill>
                <a:latin typeface="TH Fah kwang" pitchFamily="2" charset="-34"/>
                <a:cs typeface="TH Fah kwang" pitchFamily="2" charset="-34"/>
              </a:rPr>
              <a:t>ข้อคิดเห็นและข้อเสนอแนะ</a:t>
            </a:r>
            <a:endParaRPr lang="en-US" sz="4000" b="1" dirty="0">
              <a:solidFill>
                <a:schemeClr val="bg1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2847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1700808"/>
            <a:ext cx="7488832" cy="4524315"/>
          </a:xfrm>
          <a:prstGeom prst="rect">
            <a:avLst/>
          </a:prstGeom>
          <a:noFill/>
          <a:ln w="63500">
            <a:solidFill>
              <a:srgbClr val="00B0F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685800" indent="-685800">
              <a:buFont typeface="Courier New" pitchFamily="49" charset="0"/>
              <a:buChar char="o"/>
            </a:pPr>
            <a:r>
              <a:rPr lang="th-TH" sz="4800" b="1" dirty="0" smtClean="0">
                <a:latin typeface="TH Fah kwang" pitchFamily="2" charset="-34"/>
                <a:cs typeface="TH Fah kwang" pitchFamily="2" charset="-34"/>
              </a:rPr>
              <a:t>เห็นด้วยต่อผลการประเมิน     หรือไม่ อย่างไร รายการใด</a:t>
            </a:r>
          </a:p>
          <a:p>
            <a:pPr marL="685800" indent="-685800">
              <a:buFont typeface="Courier New" pitchFamily="49" charset="0"/>
              <a:buChar char="o"/>
            </a:pPr>
            <a:r>
              <a:rPr lang="th-TH" sz="4800" b="1" dirty="0" smtClean="0">
                <a:latin typeface="TH Fah kwang" pitchFamily="2" charset="-34"/>
                <a:cs typeface="TH Fah kwang" pitchFamily="2" charset="-34"/>
              </a:rPr>
              <a:t>จากผลประเมินที่ได้ จะไปปรับเปลี่ยน การทำงานโครงการ อะไร</a:t>
            </a:r>
            <a:r>
              <a:rPr lang="en-US" sz="4800" b="1" dirty="0" smtClean="0">
                <a:latin typeface="TH Fah kwang" pitchFamily="2" charset="-34"/>
                <a:cs typeface="TH Fah kwang" pitchFamily="2" charset="-34"/>
              </a:rPr>
              <a:t>-</a:t>
            </a:r>
            <a:r>
              <a:rPr lang="th-TH" sz="4800" b="1" dirty="0" smtClean="0">
                <a:latin typeface="TH Fah kwang" pitchFamily="2" charset="-34"/>
                <a:cs typeface="TH Fah kwang" pitchFamily="2" charset="-34"/>
              </a:rPr>
              <a:t>อย่างไร</a:t>
            </a:r>
          </a:p>
          <a:p>
            <a:pPr marL="685800" indent="-685800">
              <a:buFont typeface="Courier New" pitchFamily="49" charset="0"/>
              <a:buChar char="o"/>
            </a:pPr>
            <a:endParaRPr lang="en-US" sz="4800" b="1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4AF52F-0D27-4935-B387-2E1C34E3B643}" type="slidenum">
              <a:rPr lang="th-TH" smtClean="0">
                <a:solidFill>
                  <a:prstClr val="whit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96</a:t>
            </a:fld>
            <a:endParaRPr lang="th-TH" smtClean="0">
              <a:solidFill>
                <a:prstClr val="white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334" y="2924944"/>
            <a:ext cx="2142101" cy="15026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735" y="1844824"/>
            <a:ext cx="1487301" cy="1371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ounded Rectangle 5"/>
          <p:cNvSpPr/>
          <p:nvPr/>
        </p:nvSpPr>
        <p:spPr>
          <a:xfrm>
            <a:off x="827584" y="265152"/>
            <a:ext cx="7513032" cy="132802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lvl="0" algn="r"/>
            <a:r>
              <a:rPr lang="th-TH" sz="7200" i="1" dirty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แบ่งกลุ่ม ระดมสมอง </a:t>
            </a:r>
            <a:endParaRPr lang="en-US" sz="7200" i="1" dirty="0">
              <a:solidFill>
                <a:prstClr val="black"/>
              </a:solidFill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1"/>
            <a:ext cx="1008112" cy="10484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7" name="Ink 6"/>
              <p14:cNvContentPartPr/>
              <p14:nvPr/>
            </p14:nvContentPartPr>
            <p14:xfrm>
              <a:off x="535680" y="2000160"/>
              <a:ext cx="6429960" cy="18756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6320" y="1990800"/>
                <a:ext cx="6448680" cy="1894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9536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Date Placeholder 1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4D10AA-9260-481B-AF81-8C64119B9558}" type="datetime2">
              <a:rPr lang="en-US" smtClean="0">
                <a:solidFill>
                  <a:prstClr val="white"/>
                </a:solidFill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Monday, August 22, 2016</a:t>
            </a:fld>
            <a:endParaRPr lang="th-TH" smtClean="0">
              <a:solidFill>
                <a:prstClr val="white"/>
              </a:solidFill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4AF52F-0D27-4935-B387-2E1C34E3B643}" type="slidenum">
              <a:rPr lang="th-TH" smtClean="0">
                <a:solidFill>
                  <a:prstClr val="whit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97</a:t>
            </a:fld>
            <a:endParaRPr lang="th-TH" smtClean="0"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51626" y="692716"/>
            <a:ext cx="6840760" cy="83099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4800" i="1" dirty="0" smtClean="0">
                <a:latin typeface="TH NiramitIT๙ " pitchFamily="2" charset="-34"/>
                <a:cs typeface="TH NiramitIT๙ " pitchFamily="2" charset="-34"/>
              </a:rPr>
              <a:t>แบ่งกลุ่ม ระดมสมอง </a:t>
            </a:r>
            <a:endParaRPr lang="en-US" sz="4800" i="1" dirty="0"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2552700" cy="17907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2348900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 smtClean="0">
                <a:latin typeface="TH Fah kwang" pitchFamily="2" charset="-34"/>
                <a:cs typeface="TH Fah kwang" pitchFamily="2" charset="-34"/>
              </a:rPr>
              <a:t>เราได้อะไรจากการเข้าร่วมโครงการ</a:t>
            </a:r>
            <a:endParaRPr lang="en-US" sz="4800" b="1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1602" y="303005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 smtClean="0">
                <a:latin typeface="TH Fah kwang" pitchFamily="2" charset="-34"/>
                <a:cs typeface="TH Fah kwang" pitchFamily="2" charset="-34"/>
              </a:rPr>
              <a:t>กรมได้อะไรจากการทำโครงการ</a:t>
            </a:r>
            <a:endParaRPr lang="en-US" sz="4800" b="1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1602" y="3750133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 smtClean="0">
                <a:latin typeface="TH Fah kwang" pitchFamily="2" charset="-34"/>
                <a:cs typeface="TH Fah kwang" pitchFamily="2" charset="-34"/>
              </a:rPr>
              <a:t>สปก. ได้อะไรจากการทำโครงการ</a:t>
            </a:r>
            <a:endParaRPr lang="en-US" sz="4800" b="1" dirty="0"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164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Date Placeholder 1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4D10AA-9260-481B-AF81-8C64119B9558}" type="datetime2">
              <a:rPr lang="en-US" smtClean="0">
                <a:solidFill>
                  <a:prstClr val="white"/>
                </a:solidFill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Monday, August 22, 2016</a:t>
            </a:fld>
            <a:endParaRPr lang="th-TH" smtClean="0">
              <a:solidFill>
                <a:prstClr val="white"/>
              </a:solidFill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4AF52F-0D27-4935-B387-2E1C34E3B643}" type="slidenum">
              <a:rPr lang="th-TH" smtClean="0">
                <a:solidFill>
                  <a:prstClr val="whit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98</a:t>
            </a:fld>
            <a:endParaRPr lang="th-TH" smtClean="0"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51626" y="692716"/>
            <a:ext cx="6840760" cy="83099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4800" i="1" dirty="0" smtClean="0">
                <a:latin typeface="TH NiramitIT๙ " pitchFamily="2" charset="-34"/>
                <a:cs typeface="TH NiramitIT๙ " pitchFamily="2" charset="-34"/>
              </a:rPr>
              <a:t>แบ่งกลุ่ม ระดมสมอง </a:t>
            </a:r>
            <a:endParaRPr lang="en-US" sz="4800" i="1" dirty="0"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2552700" cy="17907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935602" y="3068960"/>
            <a:ext cx="7272808" cy="173664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4800" b="1" i="1" dirty="0" smtClean="0">
                <a:latin typeface="TH SarabunPSK" pitchFamily="34" charset="-34"/>
                <a:cs typeface="TH SarabunPSK" pitchFamily="34" charset="-34"/>
              </a:rPr>
              <a:t>กระบวนการทำงานและวิธีการทำงานของที่ปรึกษา เป็นอย่างไร</a:t>
            </a:r>
            <a:endParaRPr lang="en-US" sz="48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3643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Default Design">
  <a:themeElements>
    <a:clrScheme name="3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1810</TotalTime>
  <Words>14336</Words>
  <Application>Microsoft Office PowerPoint</Application>
  <PresentationFormat>On-screen Show (4:3)</PresentationFormat>
  <Paragraphs>4263</Paragraphs>
  <Slides>98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20</vt:i4>
      </vt:variant>
      <vt:variant>
        <vt:lpstr>Slide Titles</vt:lpstr>
      </vt:variant>
      <vt:variant>
        <vt:i4>98</vt:i4>
      </vt:variant>
    </vt:vector>
  </HeadingPairs>
  <TitlesOfParts>
    <vt:vector size="118" baseType="lpstr">
      <vt:lpstr>Office Theme</vt:lpstr>
      <vt:lpstr>1_Default Design</vt:lpstr>
      <vt:lpstr>Default Design</vt:lpstr>
      <vt:lpstr>2_Default Design</vt:lpstr>
      <vt:lpstr>3_Default Design</vt:lpstr>
      <vt:lpstr>5_Default Design</vt:lpstr>
      <vt:lpstr>1_Office Theme</vt:lpstr>
      <vt:lpstr>2_Office Theme</vt:lpstr>
      <vt:lpstr>6_Default Design</vt:lpstr>
      <vt:lpstr>8_Default Design</vt:lpstr>
      <vt:lpstr>4_Office Theme</vt:lpstr>
      <vt:lpstr>5_Office Theme</vt:lpstr>
      <vt:lpstr>6_Office Theme</vt:lpstr>
      <vt:lpstr>7_Office Theme</vt:lpstr>
      <vt:lpstr>8_Office Theme</vt:lpstr>
      <vt:lpstr>ชุดรูปแบบของ Office</vt:lpstr>
      <vt:lpstr>9_Office Theme</vt:lpstr>
      <vt:lpstr>10_Office Theme</vt:lpstr>
      <vt:lpstr>3_Office Theme</vt:lpstr>
      <vt:lpstr>11_Office Theme</vt:lpstr>
      <vt:lpstr>PowerPoint Presentation</vt:lpstr>
      <vt:lpstr>PowerPoint Presentation</vt:lpstr>
      <vt:lpstr>วัตถุประสงค์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Dheerayut</cp:lastModifiedBy>
  <cp:revision>152</cp:revision>
  <dcterms:created xsi:type="dcterms:W3CDTF">2016-08-19T03:45:06Z</dcterms:created>
  <dcterms:modified xsi:type="dcterms:W3CDTF">2016-08-22T08:46:21Z</dcterms:modified>
</cp:coreProperties>
</file>