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8" r:id="rId1"/>
  </p:sldMasterIdLst>
  <p:notesMasterIdLst>
    <p:notesMasterId r:id="rId28"/>
  </p:notesMasterIdLst>
  <p:handoutMasterIdLst>
    <p:handoutMasterId r:id="rId29"/>
  </p:handoutMasterIdLst>
  <p:sldIdLst>
    <p:sldId id="262" r:id="rId2"/>
    <p:sldId id="295" r:id="rId3"/>
    <p:sldId id="302" r:id="rId4"/>
    <p:sldId id="296" r:id="rId5"/>
    <p:sldId id="303" r:id="rId6"/>
    <p:sldId id="305" r:id="rId7"/>
    <p:sldId id="294" r:id="rId8"/>
    <p:sldId id="307" r:id="rId9"/>
    <p:sldId id="282" r:id="rId10"/>
    <p:sldId id="274" r:id="rId11"/>
    <p:sldId id="283" r:id="rId12"/>
    <p:sldId id="275" r:id="rId13"/>
    <p:sldId id="289" r:id="rId14"/>
    <p:sldId id="291" r:id="rId15"/>
    <p:sldId id="292" r:id="rId16"/>
    <p:sldId id="313" r:id="rId17"/>
    <p:sldId id="314" r:id="rId18"/>
    <p:sldId id="304" r:id="rId19"/>
    <p:sldId id="306" r:id="rId20"/>
    <p:sldId id="309" r:id="rId21"/>
    <p:sldId id="312" r:id="rId22"/>
    <p:sldId id="310" r:id="rId23"/>
    <p:sldId id="315" r:id="rId24"/>
    <p:sldId id="308" r:id="rId25"/>
    <p:sldId id="316" r:id="rId26"/>
    <p:sldId id="317" r:id="rId27"/>
  </p:sldIdLst>
  <p:sldSz cx="9144000" cy="6858000" type="screen4x3"/>
  <p:notesSz cx="7099300" cy="10234613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9pPr>
  </p:defaultTextStyle>
  <p:extLst>
    <p:ext uri="{521415D9-36F7-43E2-AB2F-B90AF26B5E84}">
      <p14:sectionLst xmlns:p14="http://schemas.microsoft.com/office/powerpoint/2010/main" xmlns="">
        <p14:section name="Default Section" id="{8F998F31-2CC4-4C02-809E-8C64DFF03D2E}">
          <p14:sldIdLst>
            <p14:sldId id="262"/>
            <p14:sldId id="295"/>
            <p14:sldId id="302"/>
            <p14:sldId id="296"/>
            <p14:sldId id="303"/>
            <p14:sldId id="305"/>
            <p14:sldId id="294"/>
            <p14:sldId id="307"/>
            <p14:sldId id="282"/>
            <p14:sldId id="274"/>
            <p14:sldId id="283"/>
            <p14:sldId id="275"/>
            <p14:sldId id="289"/>
            <p14:sldId id="291"/>
            <p14:sldId id="292"/>
            <p14:sldId id="313"/>
            <p14:sldId id="314"/>
            <p14:sldId id="304"/>
            <p14:sldId id="306"/>
            <p14:sldId id="309"/>
            <p14:sldId id="312"/>
            <p14:sldId id="310"/>
            <p14:sldId id="315"/>
            <p14:sldId id="308"/>
            <p14:sldId id="316"/>
            <p14:sldId id="31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66CC"/>
    <a:srgbClr val="9900CC"/>
    <a:srgbClr val="A5EBF9"/>
    <a:srgbClr val="FF9900"/>
    <a:srgbClr val="CC00FF"/>
    <a:srgbClr val="CC00CC"/>
    <a:srgbClr val="D88E3C"/>
    <a:srgbClr val="FF7C80"/>
    <a:srgbClr val="B0766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2353" autoAdjust="0"/>
    <p:restoredTop sz="92845" autoAdjust="0"/>
  </p:normalViewPr>
  <p:slideViewPr>
    <p:cSldViewPr>
      <p:cViewPr varScale="1">
        <p:scale>
          <a:sx n="78" d="100"/>
          <a:sy n="78" d="100"/>
        </p:scale>
        <p:origin x="-164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1752" y="-84"/>
      </p:cViewPr>
      <p:guideLst>
        <p:guide orient="horz" pos="3224"/>
        <p:guide pos="2235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>
        <c:manualLayout>
          <c:layoutTarget val="inner"/>
          <c:xMode val="edge"/>
          <c:yMode val="edge"/>
          <c:x val="5.6706007067761868E-2"/>
          <c:y val="0"/>
          <c:w val="0.90802115422887408"/>
          <c:h val="0.86468378524403766"/>
        </c:manualLayout>
      </c:layout>
      <c:lineChart>
        <c:grouping val="standard"/>
        <c:ser>
          <c:idx val="0"/>
          <c:order val="0"/>
          <c:tx>
            <c:strRef>
              <c:f>Sheet1!$A$2</c:f>
              <c:strCache>
                <c:ptCount val="1"/>
                <c:pt idx="0">
                  <c:v>แผนงานสะสม</c:v>
                </c:pt>
              </c:strCache>
            </c:strRef>
          </c:tx>
          <c:spPr>
            <a:ln>
              <a:solidFill>
                <a:schemeClr val="bg1">
                  <a:lumMod val="65000"/>
                </a:schemeClr>
              </a:solidFill>
              <a:prstDash val="sys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x"/>
            <c:size val="7"/>
            <c:spPr>
              <a:ln w="38100"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dLbls>
            <c:dLbl>
              <c:idx val="0"/>
              <c:layout>
                <c:manualLayout>
                  <c:x val="-2.5232545612848427E-2"/>
                  <c:y val="3.8173761250175652E-2"/>
                </c:manualLayout>
              </c:layout>
              <c:showVal val="1"/>
            </c:dLbl>
            <c:dLbl>
              <c:idx val="1"/>
              <c:layout>
                <c:manualLayout>
                  <c:x val="-3.08397779712592E-2"/>
                  <c:y val="3.4992614479327687E-2"/>
                </c:manualLayout>
              </c:layout>
              <c:showVal val="1"/>
            </c:dLbl>
            <c:dLbl>
              <c:idx val="2"/>
              <c:layout>
                <c:manualLayout>
                  <c:x val="-2.2753663244636017E-2"/>
                  <c:y val="5.0549674608762779E-2"/>
                </c:manualLayout>
              </c:layout>
              <c:showVal val="1"/>
            </c:dLbl>
            <c:dLbl>
              <c:idx val="3"/>
              <c:layout>
                <c:manualLayout>
                  <c:x val="-2.7860659834379142E-2"/>
                  <c:y val="6.8013919896720468E-2"/>
                </c:manualLayout>
              </c:layout>
              <c:showVal val="1"/>
            </c:dLbl>
            <c:dLbl>
              <c:idx val="4"/>
              <c:layout>
                <c:manualLayout>
                  <c:x val="-1.8223505164834976E-2"/>
                  <c:y val="5.1704906806176246E-2"/>
                </c:manualLayout>
              </c:layout>
              <c:showVal val="1"/>
            </c:dLbl>
            <c:dLbl>
              <c:idx val="5"/>
              <c:layout>
                <c:manualLayout>
                  <c:x val="-1.7116628666997567E-2"/>
                  <c:y val="4.7610244895699733E-2"/>
                </c:manualLayout>
              </c:layout>
              <c:showVal val="1"/>
            </c:dLbl>
            <c:dLbl>
              <c:idx val="6"/>
              <c:layout>
                <c:manualLayout>
                  <c:x val="-8.9374089325531744E-3"/>
                  <c:y val="3.044496112839656E-2"/>
                </c:manualLayout>
              </c:layout>
              <c:spPr/>
              <c:txPr>
                <a:bodyPr/>
                <a:lstStyle/>
                <a:p>
                  <a:pPr>
                    <a:defRPr sz="1800" b="0" i="1">
                      <a:solidFill>
                        <a:schemeClr val="accent6">
                          <a:lumMod val="75000"/>
                        </a:schemeClr>
                      </a:solidFill>
                      <a:latin typeface="DSN Single" pitchFamily="2" charset="-34"/>
                      <a:ea typeface="Tahoma" pitchFamily="34" charset="0"/>
                      <a:cs typeface="DSN Single" pitchFamily="2" charset="-34"/>
                    </a:defRPr>
                  </a:pPr>
                  <a:endParaRPr lang="th-TH"/>
                </a:p>
              </c:txPr>
              <c:showVal val="1"/>
            </c:dLbl>
            <c:dLbl>
              <c:idx val="7"/>
              <c:layout>
                <c:manualLayout>
                  <c:x val="-2.111487232287769E-2"/>
                  <c:y val="5.5289332813328561E-2"/>
                </c:manualLayout>
              </c:layout>
              <c:showVal val="1"/>
            </c:dLbl>
            <c:dLbl>
              <c:idx val="8"/>
              <c:layout>
                <c:manualLayout>
                  <c:x val="-1.8656409993765825E-2"/>
                  <c:y val="6.6392036011583416E-2"/>
                </c:manualLayout>
              </c:layout>
              <c:showVal val="1"/>
            </c:dLbl>
            <c:dLbl>
              <c:idx val="9"/>
              <c:layout>
                <c:manualLayout>
                  <c:x val="-3.2768091933885871E-2"/>
                  <c:y val="4.6351061839238893E-2"/>
                </c:manualLayout>
              </c:layout>
              <c:showVal val="1"/>
            </c:dLbl>
            <c:dLbl>
              <c:idx val="10"/>
              <c:layout>
                <c:manualLayout>
                  <c:x val="-2.5846912843299496E-2"/>
                  <c:y val="6.7051059409544089E-2"/>
                </c:manualLayout>
              </c:layout>
              <c:showVal val="1"/>
            </c:dLbl>
            <c:dLbl>
              <c:idx val="11"/>
              <c:layout>
                <c:manualLayout>
                  <c:x val="-4.9099708070705888E-3"/>
                  <c:y val="3.9383598959088696E-2"/>
                </c:manualLayout>
              </c:layout>
              <c:showVal val="1"/>
            </c:dLbl>
            <c:txPr>
              <a:bodyPr/>
              <a:lstStyle/>
              <a:p>
                <a:pPr>
                  <a:defRPr sz="1800" b="0" i="1">
                    <a:solidFill>
                      <a:schemeClr val="bg2">
                        <a:lumMod val="50000"/>
                      </a:schemeClr>
                    </a:solidFill>
                    <a:latin typeface="DSN Single" pitchFamily="2" charset="-34"/>
                    <a:ea typeface="Tahoma" pitchFamily="34" charset="0"/>
                    <a:cs typeface="DSN Single" pitchFamily="2" charset="-34"/>
                  </a:defRPr>
                </a:pPr>
                <a:endParaRPr lang="th-TH"/>
              </a:p>
            </c:txPr>
            <c:dLblPos val="ctr"/>
            <c:showVal val="1"/>
          </c:dLbls>
          <c:cat>
            <c:strRef>
              <c:f>Sheet1!$B$1:$M$1</c:f>
              <c:strCache>
                <c:ptCount val="12"/>
                <c:pt idx="0">
                  <c:v>ต.ค.-58</c:v>
                </c:pt>
                <c:pt idx="1">
                  <c:v>พ.ย.-58</c:v>
                </c:pt>
                <c:pt idx="2">
                  <c:v>ธ.ค.-58</c:v>
                </c:pt>
                <c:pt idx="3">
                  <c:v>ม.ค.-59</c:v>
                </c:pt>
                <c:pt idx="4">
                  <c:v>ก.พ.-59</c:v>
                </c:pt>
                <c:pt idx="5">
                  <c:v>มี.ค.-59</c:v>
                </c:pt>
                <c:pt idx="6">
                  <c:v>เม.ย.-59</c:v>
                </c:pt>
                <c:pt idx="7">
                  <c:v>พ.ค.-59</c:v>
                </c:pt>
                <c:pt idx="8">
                  <c:v>มิ.ย.-59</c:v>
                </c:pt>
                <c:pt idx="9">
                  <c:v>ก.ค.-59</c:v>
                </c:pt>
                <c:pt idx="10">
                  <c:v>ส.ค.-59</c:v>
                </c:pt>
                <c:pt idx="11">
                  <c:v>ก.ย.-59</c:v>
                </c:pt>
              </c:strCache>
            </c:strRef>
          </c:cat>
          <c:val>
            <c:numRef>
              <c:f>Sheet1!$B$2:$M$2</c:f>
              <c:numCache>
                <c:formatCode>0.00%</c:formatCode>
                <c:ptCount val="12"/>
                <c:pt idx="0">
                  <c:v>8.3300000000000055E-2</c:v>
                </c:pt>
                <c:pt idx="1">
                  <c:v>0.16670000000000001</c:v>
                </c:pt>
                <c:pt idx="2">
                  <c:v>0.25</c:v>
                </c:pt>
                <c:pt idx="3">
                  <c:v>0.31670000000000004</c:v>
                </c:pt>
                <c:pt idx="4">
                  <c:v>0.38330000000000003</c:v>
                </c:pt>
                <c:pt idx="5">
                  <c:v>0.45</c:v>
                </c:pt>
                <c:pt idx="6">
                  <c:v>0.56670000000000009</c:v>
                </c:pt>
                <c:pt idx="7">
                  <c:v>0.68330000000000013</c:v>
                </c:pt>
                <c:pt idx="8">
                  <c:v>0.8</c:v>
                </c:pt>
                <c:pt idx="9">
                  <c:v>0.86670000000000014</c:v>
                </c:pt>
                <c:pt idx="10">
                  <c:v>0.93330000000000002</c:v>
                </c:pt>
                <c:pt idx="11">
                  <c:v>1</c:v>
                </c:pt>
              </c:numCache>
            </c:numRef>
          </c:val>
        </c:ser>
        <c:dLbls/>
        <c:marker val="1"/>
        <c:axId val="79264768"/>
        <c:axId val="79266560"/>
      </c:lineChart>
      <c:dateAx>
        <c:axId val="79264768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DSN Single" pitchFamily="2" charset="-34"/>
                <a:cs typeface="DSN Single" pitchFamily="2" charset="-34"/>
              </a:defRPr>
            </a:pPr>
            <a:endParaRPr lang="th-TH"/>
          </a:p>
        </c:txPr>
        <c:crossAx val="79266560"/>
        <c:crosses val="autoZero"/>
        <c:lblOffset val="100"/>
        <c:baseTimeUnit val="days"/>
      </c:dateAx>
      <c:valAx>
        <c:axId val="79266560"/>
        <c:scaling>
          <c:orientation val="minMax"/>
          <c:max val="1"/>
        </c:scaling>
        <c:delete val="1"/>
        <c:axPos val="l"/>
        <c:numFmt formatCode="0%" sourceLinked="0"/>
        <c:tickLblPos val="nextTo"/>
        <c:crossAx val="79264768"/>
        <c:crosses val="autoZero"/>
        <c:crossBetween val="midCat"/>
      </c:valAx>
      <c:spPr>
        <a:noFill/>
      </c:spPr>
    </c:plotArea>
    <c:legend>
      <c:legendPos val="r"/>
      <c:legendEntry>
        <c:idx val="0"/>
        <c:txPr>
          <a:bodyPr/>
          <a:lstStyle/>
          <a:p>
            <a:pPr>
              <a:defRPr sz="1800" b="0">
                <a:solidFill>
                  <a:schemeClr val="bg1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defRPr>
            </a:pPr>
            <a:endParaRPr lang="th-TH"/>
          </a:p>
        </c:txPr>
      </c:legendEntry>
      <c:layout>
        <c:manualLayout>
          <c:xMode val="edge"/>
          <c:yMode val="edge"/>
          <c:x val="0.65339801577792811"/>
          <c:y val="0.51128537726111745"/>
          <c:w val="0.30933193337384501"/>
          <c:h val="0.15958091843716346"/>
        </c:manualLayout>
      </c:layout>
      <c:txPr>
        <a:bodyPr/>
        <a:lstStyle/>
        <a:p>
          <a:pPr>
            <a:defRPr sz="1800" b="0">
              <a:latin typeface="DSN Single" pitchFamily="2" charset="-34"/>
              <a:cs typeface="DSN Single" pitchFamily="2" charset="-34"/>
            </a:defRPr>
          </a:pPr>
          <a:endParaRPr lang="th-TH"/>
        </a:p>
      </c:txPr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>
        <c:manualLayout>
          <c:layoutTarget val="inner"/>
          <c:xMode val="edge"/>
          <c:yMode val="edge"/>
          <c:x val="5.8107867674639775E-2"/>
          <c:y val="0.11179666291128669"/>
          <c:w val="0.90802115422887408"/>
          <c:h val="0.84515446839636854"/>
        </c:manualLayout>
      </c:layout>
      <c:lineChart>
        <c:grouping val="standard"/>
        <c:ser>
          <c:idx val="0"/>
          <c:order val="0"/>
          <c:tx>
            <c:strRef>
              <c:f>Sheet1!$A$2</c:f>
              <c:strCache>
                <c:ptCount val="1"/>
                <c:pt idx="0">
                  <c:v>แผนงานสะสม</c:v>
                </c:pt>
              </c:strCache>
            </c:strRef>
          </c:tx>
          <c:spPr>
            <a:ln>
              <a:solidFill>
                <a:schemeClr val="bg1">
                  <a:lumMod val="65000"/>
                </a:schemeClr>
              </a:solidFill>
              <a:prstDash val="sys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x"/>
            <c:size val="7"/>
            <c:spPr>
              <a:ln w="25400"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dLbls>
            <c:dLbl>
              <c:idx val="0"/>
              <c:layout/>
              <c:showVal val="1"/>
            </c:dLbl>
            <c:dLbl>
              <c:idx val="1"/>
              <c:layout/>
              <c:showVal val="1"/>
            </c:dLbl>
            <c:dLbl>
              <c:idx val="2"/>
              <c:layout>
                <c:manualLayout>
                  <c:x val="-8.7355427913200362E-3"/>
                  <c:y val="3.4644062635076515E-2"/>
                </c:manualLayout>
              </c:layout>
              <c:showVal val="1"/>
            </c:dLbl>
            <c:dLbl>
              <c:idx val="3"/>
              <c:layout>
                <c:manualLayout>
                  <c:x val="2.9791363108510592E-3"/>
                  <c:y val="2.0296818327227864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1.3531212218151909E-2"/>
                </c:manualLayout>
              </c:layout>
              <c:showVal val="1"/>
            </c:dLbl>
            <c:dLbl>
              <c:idx val="5"/>
              <c:layout>
                <c:manualLayout>
                  <c:x val="-7.3039226026323113E-3"/>
                  <c:y val="3.4885603916440605E-2"/>
                </c:manualLayout>
              </c:layout>
              <c:showVal val="1"/>
            </c:dLbl>
            <c:dLbl>
              <c:idx val="6"/>
              <c:layout>
                <c:manualLayout>
                  <c:x val="-5.9582726217021192E-3"/>
                  <c:y val="1.0148409163613873E-2"/>
                </c:manualLayout>
              </c:layout>
              <c:showVal val="1"/>
            </c:dLbl>
            <c:dLbl>
              <c:idx val="7"/>
              <c:layout>
                <c:manualLayout>
                  <c:x val="-1.4895681554255291E-3"/>
                  <c:y val="2.0296818327227864E-2"/>
                </c:manualLayout>
              </c:layout>
              <c:showVal val="1"/>
            </c:dLbl>
            <c:dLbl>
              <c:idx val="8"/>
              <c:layout>
                <c:manualLayout>
                  <c:x val="-1.1647390388426713E-2"/>
                  <c:y val="4.094298311418134E-2"/>
                </c:manualLayout>
              </c:layout>
              <c:showVal val="1"/>
            </c:dLbl>
            <c:dLbl>
              <c:idx val="9"/>
              <c:layout>
                <c:manualLayout>
                  <c:x val="-8.9374089325532854E-3"/>
                  <c:y val="3.04452274908418E-2"/>
                </c:manualLayout>
              </c:layout>
              <c:showVal val="1"/>
            </c:dLbl>
            <c:dLbl>
              <c:idx val="10"/>
              <c:layout>
                <c:manualLayout>
                  <c:x val="-1.0426977087978705E-2"/>
                  <c:y val="5.7507651927145638E-2"/>
                </c:manualLayout>
              </c:layout>
              <c:showVal val="1"/>
            </c:dLbl>
            <c:dLbl>
              <c:idx val="11"/>
              <c:layout>
                <c:manualLayout>
                  <c:x val="-3.5749635730212698E-2"/>
                  <c:y val="-3.4606874335259212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0" i="1">
                    <a:solidFill>
                      <a:schemeClr val="bg2">
                        <a:lumMod val="50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pPr>
                <a:endParaRPr lang="th-TH"/>
              </a:p>
            </c:txPr>
            <c:dLblPos val="ctr"/>
            <c:showVal val="1"/>
          </c:dLbls>
          <c:cat>
            <c:strRef>
              <c:f>Sheet1!$B$1:$M$1</c:f>
              <c:strCache>
                <c:ptCount val="12"/>
                <c:pt idx="0">
                  <c:v>Column2</c:v>
                </c:pt>
                <c:pt idx="1">
                  <c:v>Column3</c:v>
                </c:pt>
                <c:pt idx="2">
                  <c:v>ธ.ค.-58</c:v>
                </c:pt>
                <c:pt idx="3">
                  <c:v>ม.ค.-59</c:v>
                </c:pt>
                <c:pt idx="4">
                  <c:v>ก.พ.-59</c:v>
                </c:pt>
                <c:pt idx="5">
                  <c:v>มี.ค.-59</c:v>
                </c:pt>
                <c:pt idx="6">
                  <c:v>เม.ย.-59</c:v>
                </c:pt>
                <c:pt idx="7">
                  <c:v>พ.ค.-59</c:v>
                </c:pt>
                <c:pt idx="8">
                  <c:v>มิ.ย.-59</c:v>
                </c:pt>
                <c:pt idx="9">
                  <c:v>ก.ค.-59</c:v>
                </c:pt>
                <c:pt idx="10">
                  <c:v>ส.ค.-59</c:v>
                </c:pt>
                <c:pt idx="11">
                  <c:v>ก.ย.-59</c:v>
                </c:pt>
              </c:strCache>
            </c:strRef>
          </c:cat>
          <c:val>
            <c:numRef>
              <c:f>Sheet1!$B$2:$M$2</c:f>
              <c:numCache>
                <c:formatCode>0.00%</c:formatCode>
                <c:ptCount val="12"/>
                <c:pt idx="0">
                  <c:v>8.3300000000000041E-2</c:v>
                </c:pt>
                <c:pt idx="1">
                  <c:v>0.16669999999999999</c:v>
                </c:pt>
                <c:pt idx="2">
                  <c:v>0.25</c:v>
                </c:pt>
                <c:pt idx="3">
                  <c:v>0.31670000000000004</c:v>
                </c:pt>
                <c:pt idx="4">
                  <c:v>0.38330000000000003</c:v>
                </c:pt>
                <c:pt idx="5">
                  <c:v>0.45</c:v>
                </c:pt>
                <c:pt idx="6">
                  <c:v>0.56670000000000009</c:v>
                </c:pt>
                <c:pt idx="7">
                  <c:v>0.68330000000000002</c:v>
                </c:pt>
                <c:pt idx="8">
                  <c:v>0.8</c:v>
                </c:pt>
                <c:pt idx="9">
                  <c:v>0.86670000000000014</c:v>
                </c:pt>
                <c:pt idx="10">
                  <c:v>0.93330000000000002</c:v>
                </c:pt>
                <c:pt idx="11">
                  <c:v>1</c:v>
                </c:pt>
              </c:numCache>
            </c:numRef>
          </c:val>
        </c:ser>
        <c:dLbls/>
        <c:marker val="1"/>
        <c:axId val="82220544"/>
        <c:axId val="82222080"/>
      </c:lineChart>
      <c:dateAx>
        <c:axId val="82220544"/>
        <c:scaling>
          <c:orientation val="minMax"/>
        </c:scaling>
        <c:delete val="1"/>
        <c:axPos val="b"/>
        <c:tickLblPos val="nextTo"/>
        <c:crossAx val="82222080"/>
        <c:crosses val="autoZero"/>
        <c:lblOffset val="100"/>
        <c:baseTimeUnit val="days"/>
      </c:dateAx>
      <c:valAx>
        <c:axId val="82222080"/>
        <c:scaling>
          <c:orientation val="minMax"/>
          <c:max val="1"/>
        </c:scaling>
        <c:delete val="1"/>
        <c:axPos val="l"/>
        <c:numFmt formatCode="0%" sourceLinked="0"/>
        <c:tickLblPos val="nextTo"/>
        <c:crossAx val="82220544"/>
        <c:crosses val="autoZero"/>
        <c:crossBetween val="midCat"/>
      </c:valAx>
      <c:spPr>
        <a:noFill/>
      </c:spPr>
    </c:plotArea>
    <c:legend>
      <c:legendPos val="r"/>
      <c:legendEntry>
        <c:idx val="0"/>
        <c:txPr>
          <a:bodyPr/>
          <a:lstStyle/>
          <a:p>
            <a:pPr>
              <a:defRPr sz="2400" b="0">
                <a:solidFill>
                  <a:schemeClr val="bg1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defRPr>
            </a:pPr>
            <a:endParaRPr lang="th-TH"/>
          </a:p>
        </c:txPr>
      </c:legendEntry>
      <c:layout>
        <c:manualLayout>
          <c:xMode val="edge"/>
          <c:yMode val="edge"/>
          <c:x val="0.65339801577792811"/>
          <c:y val="0.51128537726111745"/>
          <c:w val="0.30933193337384501"/>
          <c:h val="0.15958091843716346"/>
        </c:manualLayout>
      </c:layout>
      <c:txPr>
        <a:bodyPr/>
        <a:lstStyle/>
        <a:p>
          <a:pPr>
            <a:defRPr sz="2400" b="0">
              <a:latin typeface="DSN Single" pitchFamily="2" charset="-34"/>
              <a:cs typeface="DSN Single" pitchFamily="2" charset="-34"/>
            </a:defRPr>
          </a:pPr>
          <a:endParaRPr lang="th-TH"/>
        </a:p>
      </c:txPr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>
        <c:manualLayout>
          <c:layoutTarget val="inner"/>
          <c:xMode val="edge"/>
          <c:yMode val="edge"/>
          <c:x val="6.9036831461641093E-2"/>
          <c:y val="0.11179666291128669"/>
          <c:w val="0.89866012650058102"/>
          <c:h val="0.73096011722273624"/>
        </c:manualLayout>
      </c:layout>
      <c:lineChart>
        <c:grouping val="standard"/>
        <c:ser>
          <c:idx val="1"/>
          <c:order val="0"/>
          <c:tx>
            <c:strRef>
              <c:f>Sheet1!$A$3</c:f>
              <c:strCache>
                <c:ptCount val="1"/>
                <c:pt idx="0">
                  <c:v>ผลงานสะสม</c:v>
                </c:pt>
              </c:strCache>
            </c:strRef>
          </c:tx>
          <c:spPr>
            <a:ln>
              <a:solidFill>
                <a:srgbClr val="0070C0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9"/>
            <c:spPr>
              <a:solidFill>
                <a:srgbClr val="0070C0"/>
              </a:solidFill>
              <a:ln>
                <a:solidFill>
                  <a:srgbClr val="0070C0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marker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layout>
                <c:manualLayout>
                  <c:x val="-3.7627483838804196E-2"/>
                  <c:y val="2.9172427336434142E-2"/>
                </c:manualLayout>
              </c:layout>
              <c:spPr/>
              <c:txPr>
                <a:bodyPr/>
                <a:lstStyle/>
                <a:p>
                  <a:pPr>
                    <a:defRPr sz="2400">
                      <a:solidFill>
                        <a:srgbClr val="0070C0"/>
                      </a:solidFill>
                      <a:latin typeface="DSN Single" pitchFamily="2" charset="-34"/>
                      <a:ea typeface="Tahoma" pitchFamily="34" charset="0"/>
                      <a:cs typeface="DSN Single" pitchFamily="2" charset="-34"/>
                    </a:defRPr>
                  </a:pPr>
                  <a:endParaRPr lang="th-TH"/>
                </a:p>
              </c:txPr>
              <c:dLblPos val="r"/>
              <c:showVal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layout>
                <c:manualLayout>
                  <c:x val="-8.7431693989071038E-2"/>
                  <c:y val="-8.3385914608883442E-3"/>
                </c:manualLayout>
              </c:layout>
              <c:spPr/>
              <c:txPr>
                <a:bodyPr/>
                <a:lstStyle/>
                <a:p>
                  <a:pPr>
                    <a:defRPr sz="2400">
                      <a:solidFill>
                        <a:srgbClr val="0070C0"/>
                      </a:solidFill>
                      <a:latin typeface="DSN Single" pitchFamily="2" charset="-34"/>
                      <a:ea typeface="Tahoma" pitchFamily="34" charset="0"/>
                      <a:cs typeface="DSN Single" pitchFamily="2" charset="-34"/>
                    </a:defRPr>
                  </a:pPr>
                  <a:endParaRPr lang="th-TH"/>
                </a:p>
              </c:txPr>
              <c:showVal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2800">
                    <a:solidFill>
                      <a:srgbClr val="0070C0"/>
                    </a:solidFill>
                    <a:latin typeface="DSN Single" pitchFamily="2" charset="-34"/>
                    <a:ea typeface="Tahoma" pitchFamily="34" charset="0"/>
                    <a:cs typeface="DSN Single" pitchFamily="2" charset="-34"/>
                  </a:defRPr>
                </a:pPr>
                <a:endParaRPr lang="th-TH"/>
              </a:p>
            </c:txPr>
            <c:dLblPos val="t"/>
            <c:showVal val="1"/>
          </c:dLbls>
          <c:cat>
            <c:strRef>
              <c:f>Sheet1!$B$1:$M$1</c:f>
              <c:strCache>
                <c:ptCount val="12"/>
                <c:pt idx="0">
                  <c:v>ต.ค.-58</c:v>
                </c:pt>
                <c:pt idx="1">
                  <c:v>พ.ย.-58</c:v>
                </c:pt>
                <c:pt idx="2">
                  <c:v>ธ.ค.-58</c:v>
                </c:pt>
                <c:pt idx="3">
                  <c:v>ม.ค.-59</c:v>
                </c:pt>
                <c:pt idx="4">
                  <c:v>ก.พ.-59</c:v>
                </c:pt>
                <c:pt idx="5">
                  <c:v>มี.ค.-59</c:v>
                </c:pt>
                <c:pt idx="6">
                  <c:v>เม.ย.-59</c:v>
                </c:pt>
                <c:pt idx="7">
                  <c:v>พ.ค.-59</c:v>
                </c:pt>
                <c:pt idx="8">
                  <c:v>มิ.ย.-59</c:v>
                </c:pt>
                <c:pt idx="9">
                  <c:v>ก.ค.-59</c:v>
                </c:pt>
                <c:pt idx="10">
                  <c:v>ส.ค.-59</c:v>
                </c:pt>
                <c:pt idx="11">
                  <c:v>ก.ย.-59</c:v>
                </c:pt>
              </c:strCache>
            </c:strRef>
          </c:cat>
          <c:val>
            <c:numRef>
              <c:f>Sheet1!$B$3:$M$3</c:f>
              <c:numCache>
                <c:formatCode>0.00%</c:formatCode>
                <c:ptCount val="12"/>
                <c:pt idx="0">
                  <c:v>1.6199999999999999E-2</c:v>
                </c:pt>
                <c:pt idx="1">
                  <c:v>4.3800000000000006E-2</c:v>
                </c:pt>
                <c:pt idx="2">
                  <c:v>8.4900000000000017E-2</c:v>
                </c:pt>
                <c:pt idx="3">
                  <c:v>9.7500000000000017E-2</c:v>
                </c:pt>
                <c:pt idx="4">
                  <c:v>0.45790000000000003</c:v>
                </c:pt>
                <c:pt idx="5">
                  <c:v>0.66370000000000018</c:v>
                </c:pt>
                <c:pt idx="6">
                  <c:v>0.71550000000000002</c:v>
                </c:pt>
              </c:numCache>
            </c:numRef>
          </c:val>
        </c:ser>
        <c:dLbls/>
        <c:marker val="1"/>
        <c:axId val="82315136"/>
        <c:axId val="82316672"/>
      </c:lineChart>
      <c:dateAx>
        <c:axId val="82315136"/>
        <c:scaling>
          <c:orientation val="minMax"/>
        </c:scaling>
        <c:axPos val="b"/>
        <c:tickLblPos val="nextTo"/>
        <c:txPr>
          <a:bodyPr/>
          <a:lstStyle/>
          <a:p>
            <a:pPr>
              <a:defRPr sz="2000">
                <a:latin typeface="DSN Single" pitchFamily="2" charset="-34"/>
                <a:cs typeface="DSN Single" pitchFamily="2" charset="-34"/>
              </a:defRPr>
            </a:pPr>
            <a:endParaRPr lang="th-TH"/>
          </a:p>
        </c:txPr>
        <c:crossAx val="82316672"/>
        <c:crosses val="autoZero"/>
        <c:lblOffset val="100"/>
        <c:baseTimeUnit val="days"/>
      </c:dateAx>
      <c:valAx>
        <c:axId val="82316672"/>
        <c:scaling>
          <c:orientation val="minMax"/>
          <c:max val="1"/>
        </c:scaling>
        <c:delete val="1"/>
        <c:axPos val="l"/>
        <c:numFmt formatCode="0%" sourceLinked="0"/>
        <c:tickLblPos val="nextTo"/>
        <c:crossAx val="82315136"/>
        <c:crosses val="autoZero"/>
        <c:crossBetween val="midCat"/>
      </c:valAx>
      <c:spPr>
        <a:noFill/>
      </c:spPr>
    </c:plotArea>
    <c:legend>
      <c:legendPos val="r"/>
      <c:legendEntry>
        <c:idx val="0"/>
        <c:txPr>
          <a:bodyPr/>
          <a:lstStyle/>
          <a:p>
            <a:pPr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latin typeface="DSN Single" pitchFamily="2" charset="-34"/>
                <a:cs typeface="DSN Single" pitchFamily="2" charset="-34"/>
              </a:defRPr>
            </a:pPr>
            <a:endParaRPr lang="th-TH"/>
          </a:p>
        </c:txPr>
      </c:legendEntry>
      <c:layout>
        <c:manualLayout>
          <c:xMode val="edge"/>
          <c:yMode val="edge"/>
          <c:x val="0.62841989398957143"/>
          <c:y val="0.54416551453271322"/>
          <c:w val="0.35974678370121776"/>
          <c:h val="0.15958091843716346"/>
        </c:manualLayout>
      </c:layout>
      <c:txPr>
        <a:bodyPr/>
        <a:lstStyle/>
        <a:p>
          <a:pPr>
            <a:defRPr sz="2400" b="0">
              <a:latin typeface="DSN Single" pitchFamily="2" charset="-34"/>
              <a:cs typeface="DSN Single" pitchFamily="2" charset="-34"/>
            </a:defRPr>
          </a:pPr>
          <a:endParaRPr lang="th-TH"/>
        </a:p>
      </c:txPr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"/>
          </p:nvPr>
        </p:nvSpPr>
        <p:spPr>
          <a:xfrm>
            <a:off x="4021089" y="0"/>
            <a:ext cx="3076672" cy="511054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FFAC7788-A5F1-4E0E-8094-0A1AEFFBD7AC}" type="datetimeFigureOut">
              <a:rPr lang="en-US" smtClean="0"/>
              <a:pPr/>
              <a:t>6/9/2016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089" y="9721868"/>
            <a:ext cx="3076672" cy="511054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551C5474-A9A3-4A15-8422-4D2E87915E6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662566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860" cy="51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891" tIns="47444" rIns="94891" bIns="47444" numCol="1" anchor="t" anchorCtr="0" compatLnSpc="1">
            <a:prstTxWarp prst="textNoShape">
              <a:avLst/>
            </a:prstTxWarp>
          </a:bodyPr>
          <a:lstStyle>
            <a:lvl1pPr defTabSz="950196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0784" y="1"/>
            <a:ext cx="3076860" cy="51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891" tIns="47444" rIns="94891" bIns="47444" numCol="1" anchor="t" anchorCtr="0" compatLnSpc="1">
            <a:prstTxWarp prst="textNoShape">
              <a:avLst/>
            </a:prstTxWarp>
          </a:bodyPr>
          <a:lstStyle>
            <a:lvl1pPr algn="r" defTabSz="950196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9687" cy="38401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8772" y="4861483"/>
            <a:ext cx="5681759" cy="4604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891" tIns="47444" rIns="94891" bIns="4744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1332"/>
            <a:ext cx="3076860" cy="511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891" tIns="47444" rIns="94891" bIns="47444" numCol="1" anchor="b" anchorCtr="0" compatLnSpc="1">
            <a:prstTxWarp prst="textNoShape">
              <a:avLst/>
            </a:prstTxWarp>
          </a:bodyPr>
          <a:lstStyle>
            <a:lvl1pPr defTabSz="950196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0784" y="9721332"/>
            <a:ext cx="3076860" cy="511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891" tIns="47444" rIns="94891" bIns="47444" numCol="1" anchor="b" anchorCtr="0" compatLnSpc="1">
            <a:prstTxWarp prst="textNoShape">
              <a:avLst/>
            </a:prstTxWarp>
          </a:bodyPr>
          <a:lstStyle>
            <a:lvl1pPr algn="r" defTabSz="950196">
              <a:defRPr sz="1200"/>
            </a:lvl1pPr>
          </a:lstStyle>
          <a:p>
            <a:pPr>
              <a:defRPr/>
            </a:pPr>
            <a:fld id="{53DC437A-55B0-4DB2-B34E-74BD7D04578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8900199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92188" y="766763"/>
            <a:ext cx="5118100" cy="38385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ตัวยึดบันทึกย่อ 2"/>
          <p:cNvSpPr>
            <a:spLocks noGrp="1"/>
          </p:cNvSpPr>
          <p:nvPr>
            <p:ph type="body" idx="1"/>
          </p:nvPr>
        </p:nvSpPr>
        <p:spPr>
          <a:xfrm>
            <a:off x="709761" y="4862015"/>
            <a:ext cx="5679778" cy="4605085"/>
          </a:xfrm>
        </p:spPr>
        <p:txBody>
          <a:bodyPr lIns="94563" tIns="47281" rIns="94563" bIns="47281"/>
          <a:lstStyle/>
          <a:p>
            <a:pPr eaLnBrk="1" hangingPunct="1"/>
            <a:endParaRPr lang="th-TH" smtClean="0"/>
          </a:p>
        </p:txBody>
      </p:sp>
      <p:sp>
        <p:nvSpPr>
          <p:cNvPr id="59396" name="ตัวยึดหมายเลขภาพนิ่ง 3"/>
          <p:cNvSpPr txBox="1">
            <a:spLocks noGrp="1"/>
          </p:cNvSpPr>
          <p:nvPr/>
        </p:nvSpPr>
        <p:spPr bwMode="auto">
          <a:xfrm>
            <a:off x="4021979" y="9720755"/>
            <a:ext cx="3075631" cy="51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563" tIns="47281" rIns="94563" bIns="47281" anchor="b"/>
          <a:lstStyle/>
          <a:p>
            <a:pPr algn="r" defTabSz="961539"/>
            <a:fld id="{DA558C78-0762-4656-A447-16F29FB21A39}" type="slidenum">
              <a:rPr lang="en-IE" sz="1300"/>
              <a:pPr algn="r" defTabSz="961539"/>
              <a:t>2</a:t>
            </a:fld>
            <a:endParaRPr lang="en-IE" sz="13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50196" eaLnBrk="0" hangingPunct="0">
              <a:defRPr sz="29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69364" indent="-295909" defTabSz="950196" eaLnBrk="0" hangingPunct="0">
              <a:defRPr sz="29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83637" indent="-236727" defTabSz="950196" eaLnBrk="0" hangingPunct="0">
              <a:defRPr sz="29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57092" indent="-236727" defTabSz="950196" eaLnBrk="0" hangingPunct="0">
              <a:defRPr sz="29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130546" indent="-236727" defTabSz="950196" eaLnBrk="0" hangingPunct="0">
              <a:defRPr sz="29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604001" indent="-236727" defTabSz="950196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3077455" indent="-236727" defTabSz="950196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550910" indent="-236727" defTabSz="950196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4024364" indent="-236727" defTabSz="950196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/>
            <a:fld id="{D9335270-6011-4CDD-AB28-19C919B46074}" type="slidenum">
              <a:rPr lang="en-US" sz="1200"/>
              <a:pPr eaLnBrk="1" hangingPunct="1"/>
              <a:t>10</a:t>
            </a:fld>
            <a:endParaRPr lang="th-TH" sz="1200"/>
          </a:p>
        </p:txBody>
      </p:sp>
      <p:sp>
        <p:nvSpPr>
          <p:cNvPr id="13315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6" name="ตัวยึดบันทึกย่อ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 lIns="94883" tIns="47442" rIns="94883" bIns="47442"/>
          <a:lstStyle/>
          <a:p>
            <a:pPr eaLnBrk="1" hangingPunct="1">
              <a:spcBef>
                <a:spcPct val="0"/>
              </a:spcBef>
            </a:pPr>
            <a:endParaRPr lang="th-TH" sz="1000" dirty="0">
              <a:latin typeface="CordiaUPC" pitchFamily="34" charset="-34"/>
              <a:cs typeface="CordiaUPC" pitchFamily="34" charset="-34"/>
            </a:endParaRPr>
          </a:p>
          <a:p>
            <a:pPr eaLnBrk="1" hangingPunct="1">
              <a:spcBef>
                <a:spcPct val="0"/>
              </a:spcBef>
            </a:pPr>
            <a:endParaRPr lang="en-US" sz="10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3317" name="ตัวยึดหมายเลขภาพนิ่ง 3"/>
          <p:cNvSpPr txBox="1">
            <a:spLocks noGrp="1"/>
          </p:cNvSpPr>
          <p:nvPr/>
        </p:nvSpPr>
        <p:spPr bwMode="auto">
          <a:xfrm>
            <a:off x="4020784" y="9721332"/>
            <a:ext cx="3076860" cy="511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883" tIns="47442" rIns="94883" bIns="47442" anchor="b"/>
          <a:lstStyle>
            <a:lvl1pPr defTabSz="917575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defTabSz="917575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defTabSz="917575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defTabSz="917575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defTabSz="917575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r" eaLnBrk="1" hangingPunct="1"/>
            <a:fld id="{09934AA9-2F8F-4216-B5C9-99EC6BB4C046}" type="slidenum">
              <a:rPr lang="en-US" sz="1200"/>
              <a:pPr algn="r" eaLnBrk="1" hangingPunct="1"/>
              <a:t>10</a:t>
            </a:fld>
            <a:endParaRPr lang="th-TH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DC437A-55B0-4DB2-B34E-74BD7D045785}" type="slidenum">
              <a:rPr lang="en-US" smtClean="0"/>
              <a:pPr>
                <a:defRPr/>
              </a:pPr>
              <a:t>12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7059361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DC437A-55B0-4DB2-B34E-74BD7D045785}" type="slidenum">
              <a:rPr lang="en-US" smtClean="0"/>
              <a:pPr>
                <a:defRPr/>
              </a:pPr>
              <a:t>13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7059361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DC437A-55B0-4DB2-B34E-74BD7D045785}" type="slidenum">
              <a:rPr lang="en-US" smtClean="0"/>
              <a:pPr>
                <a:defRPr/>
              </a:pPr>
              <a:t>14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7059361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DC437A-55B0-4DB2-B34E-74BD7D045785}" type="slidenum">
              <a:rPr lang="en-US" smtClean="0"/>
              <a:pPr>
                <a:defRPr/>
              </a:pPr>
              <a:t>15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7059361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เตรียม ก. ไม่มีพื้นฐานด้านอาชีพ</a:t>
            </a:r>
          </a:p>
          <a:p>
            <a:r>
              <a:rPr lang="th-TH" dirty="0" smtClean="0"/>
              <a:t>เตรียม</a:t>
            </a:r>
            <a:r>
              <a:rPr lang="th-TH" baseline="0" dirty="0" smtClean="0"/>
              <a:t> ข. มีพื้นฐานอยู่แล้ว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DC437A-55B0-4DB2-B34E-74BD7D045785}" type="slidenum">
              <a:rPr lang="en-US" smtClean="0"/>
              <a:pPr>
                <a:defRPr/>
              </a:pPr>
              <a:t>23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4783585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92188" y="766763"/>
            <a:ext cx="5118100" cy="38385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ตัวยึดบันทึกย่อ 2"/>
          <p:cNvSpPr>
            <a:spLocks noGrp="1"/>
          </p:cNvSpPr>
          <p:nvPr>
            <p:ph type="body" idx="1"/>
          </p:nvPr>
        </p:nvSpPr>
        <p:spPr>
          <a:xfrm>
            <a:off x="709761" y="4862015"/>
            <a:ext cx="5679778" cy="4605085"/>
          </a:xfrm>
        </p:spPr>
        <p:txBody>
          <a:bodyPr lIns="94624" tIns="47312" rIns="94624" bIns="47312"/>
          <a:lstStyle/>
          <a:p>
            <a:pPr eaLnBrk="1" hangingPunct="1">
              <a:spcBef>
                <a:spcPct val="0"/>
              </a:spcBef>
            </a:pPr>
            <a:endParaRPr lang="th-TH" smtClean="0"/>
          </a:p>
        </p:txBody>
      </p:sp>
      <p:sp>
        <p:nvSpPr>
          <p:cNvPr id="44035" name="ตัวยึดหมายเลขภาพนิ่ง 3"/>
          <p:cNvSpPr txBox="1">
            <a:spLocks noGrp="1"/>
          </p:cNvSpPr>
          <p:nvPr/>
        </p:nvSpPr>
        <p:spPr bwMode="auto">
          <a:xfrm>
            <a:off x="4018599" y="9720755"/>
            <a:ext cx="3079011" cy="51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624" tIns="47312" rIns="94624" bIns="47312" anchor="b"/>
          <a:lstStyle/>
          <a:p>
            <a:pPr algn="r" defTabSz="944961"/>
            <a:fld id="{97B5B784-4E93-4C93-B246-6DFAA5BEADB2}" type="slidenum">
              <a:rPr lang="en-US" sz="1300">
                <a:latin typeface="Calibri" pitchFamily="34" charset="0"/>
                <a:cs typeface="Cordia New" pitchFamily="34" charset="-34"/>
              </a:rPr>
              <a:pPr algn="r" defTabSz="944961"/>
              <a:t>26</a:t>
            </a:fld>
            <a:endParaRPr lang="th-TH" sz="1300">
              <a:latin typeface="Calibri" pitchFamily="34" charset="0"/>
              <a:cs typeface="Cordia New" pitchFamily="34" charset="-3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C56BA-DD09-4E2F-9486-A9305D45D1F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55936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BBFFDF-C400-4996-BC6F-10A9126318E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474202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B6CF4-538F-417A-AEEE-20560F208F6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4244213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357E4-A314-45B8-94E5-D0D0E971F68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852229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4F522-989E-426E-A517-F6992A6A78F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303823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231A1-D613-417C-A5D0-FC4618C81E0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087001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E72A8-5A0F-479C-9185-C0907BF881A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650488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0DFD2A-9208-47F5-ADC3-5D2FD831C3C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299012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61DF1-B5DB-4CC4-BF2B-BBFEC5F85A9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091433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AA84B-D968-420D-886D-9FF540ACB88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858793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C7D55-C463-4233-B91F-32CEE09B459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8433836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6" descr="logo-Dsd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8343" y="158750"/>
            <a:ext cx="785446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ตัวยึดหมายเลขภาพนิ่ง 5"/>
          <p:cNvSpPr>
            <a:spLocks noGrp="1"/>
          </p:cNvSpPr>
          <p:nvPr>
            <p:ph type="sldNum" sz="quarter" idx="10"/>
          </p:nvPr>
        </p:nvSpPr>
        <p:spPr>
          <a:xfrm>
            <a:off x="8200292" y="6338889"/>
            <a:ext cx="7620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2400" b="1">
                <a:solidFill>
                  <a:schemeClr val="tx1">
                    <a:tint val="75000"/>
                  </a:schemeClr>
                </a:solidFill>
                <a:latin typeface="TH SarabunIT๙" pitchFamily="34" charset="-34"/>
                <a:cs typeface="TH SarabunIT๙" pitchFamily="34" charset="-34"/>
              </a:defRPr>
            </a:lvl1pPr>
          </a:lstStyle>
          <a:p>
            <a:pPr>
              <a:defRPr/>
            </a:pPr>
            <a:fld id="{0081DD58-11BD-4D97-AD4E-6CA9B8BFB7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3637939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2AD5282-8B57-49CD-9B9D-6802FCE619C1}" type="slidenum">
              <a:rPr lang="en-US"/>
              <a:pPr>
                <a:defRPr/>
              </a:pPr>
              <a:t>‹#›</a:t>
            </a:fld>
            <a:endParaRPr lang="th-TH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55" r:id="rId7"/>
    <p:sldLayoutId id="2147483856" r:id="rId8"/>
    <p:sldLayoutId id="2147483857" r:id="rId9"/>
    <p:sldLayoutId id="2147483858" r:id="rId10"/>
    <p:sldLayoutId id="2147483859" r:id="rId11"/>
    <p:sldLayoutId id="2147483860" r:id="rId12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9"/>
          <p:cNvSpPr>
            <a:spLocks noChangeArrowheads="1"/>
          </p:cNvSpPr>
          <p:nvPr/>
        </p:nvSpPr>
        <p:spPr bwMode="auto">
          <a:xfrm>
            <a:off x="-18143" y="2316540"/>
            <a:ext cx="91440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0850" indent="-450850" algn="ctr"/>
            <a:r>
              <a:rPr lang="th-TH" sz="4800" b="1" spc="300" dirty="0" smtClean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การทบทวนผล</a:t>
            </a:r>
            <a:r>
              <a:rPr lang="th-TH" sz="4800" b="1" spc="300" dirty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การ</a:t>
            </a:r>
            <a:r>
              <a:rPr lang="th-TH" sz="4800" b="1" spc="300" dirty="0" smtClean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ดำเนินงาน</a:t>
            </a:r>
          </a:p>
          <a:p>
            <a:pPr marL="450850" indent="-450850" algn="ctr"/>
            <a:r>
              <a:rPr lang="th-TH" sz="4800" b="1" spc="300" dirty="0" smtClean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ตามแผนพัฒนา</a:t>
            </a:r>
            <a:r>
              <a:rPr lang="th-TH" sz="4800" b="1" spc="300" dirty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ฝีมือแรงงาน ปีงบประมาณ </a:t>
            </a:r>
            <a:r>
              <a:rPr lang="th-TH" sz="4800" b="1" spc="300" dirty="0" smtClean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255</a:t>
            </a:r>
            <a:r>
              <a:rPr lang="en-US" sz="4800" b="1" spc="300" dirty="0" smtClean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9</a:t>
            </a:r>
            <a:endParaRPr lang="th-TH" sz="4800" b="1" spc="300" dirty="0">
              <a:solidFill>
                <a:schemeClr val="accent5">
                  <a:lumMod val="50000"/>
                </a:schemeClr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2051" name="Rectangle 10"/>
          <p:cNvSpPr>
            <a:spLocks noChangeArrowheads="1"/>
          </p:cNvSpPr>
          <p:nvPr/>
        </p:nvSpPr>
        <p:spPr bwMode="auto">
          <a:xfrm>
            <a:off x="1447800" y="5950803"/>
            <a:ext cx="6400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0850" indent="-450850" algn="ctr"/>
            <a:r>
              <a:rPr lang="th-TH" sz="2400" spc="200" dirty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โดย  กองแผนงานและสารสนเทศ  กรมพัฒนาฝีมือแรงงาน</a:t>
            </a:r>
          </a:p>
          <a:p>
            <a:pPr marL="450850" indent="-450850" algn="ctr"/>
            <a:r>
              <a:rPr lang="th-TH" sz="2400" spc="200" dirty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ข้อมูล ณ วันที่ </a:t>
            </a:r>
            <a:r>
              <a:rPr lang="en-US" sz="2400" spc="200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1</a:t>
            </a:r>
            <a:r>
              <a:rPr lang="th-TH" sz="2400" spc="200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 พฤษภาคม </a:t>
            </a:r>
            <a:r>
              <a:rPr lang="th-TH" sz="2400" spc="200" dirty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255</a:t>
            </a:r>
            <a:r>
              <a:rPr lang="en-US" sz="2400" spc="200" dirty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9</a:t>
            </a:r>
            <a:endParaRPr lang="th-TH" sz="2400" spc="200" dirty="0">
              <a:solidFill>
                <a:schemeClr val="accent6">
                  <a:lumMod val="50000"/>
                </a:schemeClr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1</a:t>
            </a:fld>
            <a:endParaRPr lang="th-TH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78183" y="380999"/>
            <a:ext cx="1351347" cy="13695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317989" y="1700808"/>
            <a:ext cx="8508022" cy="3416320"/>
          </a:xfrm>
          <a:prstGeom prst="rect">
            <a:avLst/>
          </a:prstGeom>
          <a:noFill/>
          <a:effectLst>
            <a:softEdge rad="317500"/>
          </a:effectLst>
        </p:spPr>
        <p:txBody>
          <a:bodyPr wrap="square">
            <a:spAutoFit/>
          </a:bodyPr>
          <a:lstStyle/>
          <a:p>
            <a:pPr algn="thaiDist" defTabSz="914400">
              <a:lnSpc>
                <a:spcPct val="120000"/>
              </a:lnSpc>
              <a:defRPr/>
            </a:pPr>
            <a:r>
              <a:rPr lang="th-TH" sz="3600" b="1" dirty="0" smtClean="0">
                <a:solidFill>
                  <a:srgbClr val="0000FF"/>
                </a:solidFill>
                <a:latin typeface="DSN Single" pitchFamily="2" charset="-34"/>
                <a:cs typeface="DSN Single" pitchFamily="2" charset="-34"/>
              </a:rPr>
              <a:t>   พัฒนา</a:t>
            </a:r>
            <a:r>
              <a:rPr lang="th-TH" sz="3600" b="1" dirty="0">
                <a:solidFill>
                  <a:srgbClr val="0000FF"/>
                </a:solidFill>
                <a:latin typeface="DSN Single" pitchFamily="2" charset="-34"/>
                <a:cs typeface="DSN Single" pitchFamily="2" charset="-34"/>
              </a:rPr>
              <a:t>ฝีมือและศักยภาพกำลังแรงงานและผู้ประกอบกิจการ เพื่อให้กำลังแรงงานมีฝีมือได้มาตรฐานในระดับสากล </a:t>
            </a:r>
            <a:r>
              <a:rPr lang="th-TH" sz="3600" b="1" dirty="0" smtClean="0">
                <a:solidFill>
                  <a:srgbClr val="0000FF"/>
                </a:solidFill>
                <a:latin typeface="DSN Single" pitchFamily="2" charset="-34"/>
                <a:cs typeface="DSN Single" pitchFamily="2" charset="-34"/>
              </a:rPr>
              <a:t> มี</a:t>
            </a:r>
            <a:r>
              <a:rPr lang="th-TH" sz="3600" b="1" dirty="0">
                <a:solidFill>
                  <a:srgbClr val="0000FF"/>
                </a:solidFill>
                <a:latin typeface="DSN Single" pitchFamily="2" charset="-34"/>
                <a:cs typeface="DSN Single" pitchFamily="2" charset="-34"/>
              </a:rPr>
              <a:t>ความ</a:t>
            </a:r>
            <a:r>
              <a:rPr lang="th-TH" sz="3600" b="1" dirty="0" smtClean="0">
                <a:solidFill>
                  <a:srgbClr val="0000FF"/>
                </a:solidFill>
                <a:latin typeface="DSN Single" pitchFamily="2" charset="-34"/>
                <a:cs typeface="DSN Single" pitchFamily="2" charset="-34"/>
              </a:rPr>
              <a:t>พร้อม     ในการประกอบ</a:t>
            </a:r>
            <a:r>
              <a:rPr lang="th-TH" sz="3600" b="1" dirty="0">
                <a:solidFill>
                  <a:srgbClr val="0000FF"/>
                </a:solidFill>
                <a:latin typeface="DSN Single" pitchFamily="2" charset="-34"/>
                <a:cs typeface="DSN Single" pitchFamily="2" charset="-34"/>
              </a:rPr>
              <a:t>อาชีพสอดคล้องกับความต้องการของตลาดแรงงาน  ทั้งในเชิงปริมาณและคุณภาพ และเพื่อส่งเสริมการเป็นผู้ประกอบกิจการที่มีความสามารถแข่งขันได้ในตลาดโลก</a:t>
            </a:r>
          </a:p>
        </p:txBody>
      </p:sp>
      <p:sp>
        <p:nvSpPr>
          <p:cNvPr id="7181" name="TextBox 9"/>
          <p:cNvSpPr txBox="1">
            <a:spLocks noChangeArrowheads="1"/>
          </p:cNvSpPr>
          <p:nvPr/>
        </p:nvSpPr>
        <p:spPr bwMode="auto">
          <a:xfrm>
            <a:off x="1905000" y="47264"/>
            <a:ext cx="5881450" cy="792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thaiDist" defTabSz="914400">
              <a:lnSpc>
                <a:spcPct val="120000"/>
              </a:lnSpc>
              <a:defRPr/>
            </a:pPr>
            <a:r>
              <a:rPr lang="th-TH" sz="4000" b="1" spc="200" dirty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ภารกิจตามกฎหมายจัดตั้งหน่วยงาน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86800" y="6492875"/>
            <a:ext cx="381000" cy="365125"/>
          </a:xfrm>
        </p:spPr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452480200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71438" y="0"/>
            <a:ext cx="9072562" cy="706438"/>
          </a:xfrm>
        </p:spPr>
        <p:txBody>
          <a:bodyPr lIns="99167" tIns="49583" rIns="99167" bIns="49583"/>
          <a:lstStyle/>
          <a:p>
            <a:pPr>
              <a:lnSpc>
                <a:spcPct val="80000"/>
              </a:lnSpc>
            </a:pPr>
            <a:r>
              <a:rPr lang="th-TH" sz="3200" spc="200" dirty="0" smtClean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บทบาท/ภารกิจใหม่ ของกรมพัฒนาฝีมือแรงงาน</a:t>
            </a:r>
            <a:endParaRPr lang="en-US" sz="3200" spc="200" dirty="0" smtClean="0">
              <a:solidFill>
                <a:schemeClr val="accent5">
                  <a:lumMod val="50000"/>
                </a:schemeClr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5" name="Rounded Rectangle 4"/>
          <p:cNvSpPr>
            <a:spLocks noChangeArrowheads="1"/>
          </p:cNvSpPr>
          <p:nvPr/>
        </p:nvSpPr>
        <p:spPr bwMode="auto">
          <a:xfrm>
            <a:off x="1619251" y="5791200"/>
            <a:ext cx="7274169" cy="936104"/>
          </a:xfrm>
          <a:prstGeom prst="roundRect">
            <a:avLst>
              <a:gd name="adj" fmla="val 12310"/>
            </a:avLst>
          </a:prstGeom>
          <a:solidFill>
            <a:srgbClr val="DCE6F2"/>
          </a:solidFill>
          <a:ln w="38100">
            <a:solidFill>
              <a:schemeClr val="accent1"/>
            </a:solidFill>
            <a:round/>
            <a:headEnd/>
            <a:tailEnd/>
          </a:ln>
        </p:spPr>
        <p:txBody>
          <a:bodyPr lIns="99167" tIns="49583" rIns="99167" bIns="49583" anchor="ctr"/>
          <a:lstStyle/>
          <a:p>
            <a:pPr defTabSz="992188">
              <a:buFont typeface="Arial" charset="0"/>
              <a:buNone/>
            </a:pPr>
            <a:r>
              <a:rPr lang="th-TH" sz="2200" b="1" dirty="0">
                <a:solidFill>
                  <a:srgbClr val="00000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 ๒. สร้างเครือข่ายการพัฒนาทรัพยากรมนุษย์ ในลักษณะ </a:t>
            </a:r>
            <a:r>
              <a:rPr lang="th-TH" sz="2200" b="1" u="sng" dirty="0">
                <a:solidFill>
                  <a:srgbClr val="FF330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ทวิภาคี ไตรภาคี  </a:t>
            </a:r>
            <a:r>
              <a:rPr lang="th-TH" sz="2200" b="1" u="sng" dirty="0" smtClean="0">
                <a:solidFill>
                  <a:srgbClr val="FF330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พหุ</a:t>
            </a:r>
            <a:r>
              <a:rPr lang="th-TH" sz="2200" b="1" u="sng" dirty="0">
                <a:solidFill>
                  <a:srgbClr val="FF330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ภาคี</a:t>
            </a:r>
          </a:p>
        </p:txBody>
      </p:sp>
      <p:sp>
        <p:nvSpPr>
          <p:cNvPr id="6" name="Rounded Rectangle 5"/>
          <p:cNvSpPr>
            <a:spLocks noChangeArrowheads="1"/>
          </p:cNvSpPr>
          <p:nvPr/>
        </p:nvSpPr>
        <p:spPr bwMode="auto">
          <a:xfrm>
            <a:off x="1619251" y="4693569"/>
            <a:ext cx="7274169" cy="935261"/>
          </a:xfrm>
          <a:prstGeom prst="roundRect">
            <a:avLst>
              <a:gd name="adj" fmla="val 12310"/>
            </a:avLst>
          </a:prstGeom>
          <a:solidFill>
            <a:srgbClr val="DCE6F2"/>
          </a:solidFill>
          <a:ln w="38100">
            <a:solidFill>
              <a:schemeClr val="accent1"/>
            </a:solidFill>
            <a:round/>
            <a:headEnd/>
            <a:tailEnd/>
          </a:ln>
        </p:spPr>
        <p:txBody>
          <a:bodyPr lIns="99167" tIns="49583" rIns="99167" bIns="49583" anchor="ctr"/>
          <a:lstStyle/>
          <a:p>
            <a:pPr defTabSz="992188">
              <a:buFont typeface="Arial" charset="0"/>
              <a:buNone/>
            </a:pPr>
            <a:r>
              <a:rPr lang="th-TH" sz="2000" b="1" dirty="0">
                <a:solidFill>
                  <a:srgbClr val="000000"/>
                </a:solidFill>
                <a:latin typeface="Arial Unicode MS" pitchFamily="34" charset="-128"/>
                <a:ea typeface="MS PGothic" pitchFamily="34" charset="-128"/>
                <a:cs typeface="Arial Unicode MS" pitchFamily="34" charset="-128"/>
              </a:rPr>
              <a:t> </a:t>
            </a:r>
            <a:r>
              <a:rPr lang="th-TH" sz="2200" b="1" dirty="0">
                <a:solidFill>
                  <a:srgbClr val="00000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๑. ปรับบทบาท โครงสร้าง กระบวนงานของศูนย์พัฒนาฝีมือแรงงานเป็นกลไก</a:t>
            </a:r>
            <a:r>
              <a:rPr lang="th-TH" sz="2200" b="1" dirty="0" smtClean="0">
                <a:solidFill>
                  <a:srgbClr val="00000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ปฏิบัติการ</a:t>
            </a:r>
          </a:p>
          <a:p>
            <a:pPr defTabSz="992188">
              <a:buFont typeface="Arial" charset="0"/>
              <a:buNone/>
              <a:tabLst>
                <a:tab pos="363538" algn="l"/>
              </a:tabLst>
            </a:pPr>
            <a:r>
              <a:rPr lang="th-TH" sz="2200" b="1" dirty="0">
                <a:solidFill>
                  <a:srgbClr val="00000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	</a:t>
            </a:r>
            <a:r>
              <a:rPr lang="th-TH" sz="2200" b="1" dirty="0" smtClean="0">
                <a:solidFill>
                  <a:srgbClr val="00000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ในพื้นที่ระดับต่างๆ </a:t>
            </a:r>
            <a:r>
              <a:rPr lang="th-TH" sz="2200" b="1" dirty="0">
                <a:solidFill>
                  <a:srgbClr val="00000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รวมทั้งปรับปรุงกฎ ระเบียบ ประกาศ หลักเกณฑ์ วิธีการ </a:t>
            </a:r>
            <a:endParaRPr lang="th-TH" sz="2200" b="1" dirty="0" smtClean="0">
              <a:solidFill>
                <a:srgbClr val="000000"/>
              </a:solidFill>
              <a:latin typeface="TH SarabunPSK" pitchFamily="34" charset="-34"/>
              <a:ea typeface="MS PGothic" pitchFamily="34" charset="-128"/>
              <a:cs typeface="TH SarabunPSK" pitchFamily="34" charset="-34"/>
            </a:endParaRPr>
          </a:p>
          <a:p>
            <a:pPr defTabSz="992188">
              <a:buFont typeface="Arial" charset="0"/>
              <a:buNone/>
              <a:tabLst>
                <a:tab pos="363538" algn="l"/>
              </a:tabLst>
            </a:pPr>
            <a:r>
              <a:rPr lang="th-TH" sz="2200" b="1" dirty="0">
                <a:solidFill>
                  <a:srgbClr val="00000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	</a:t>
            </a:r>
            <a:r>
              <a:rPr lang="th-TH" sz="2200" b="1" dirty="0" smtClean="0">
                <a:solidFill>
                  <a:srgbClr val="00000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เงื่อนไข</a:t>
            </a:r>
            <a:r>
              <a:rPr lang="th-TH" sz="2200" b="1" dirty="0">
                <a:solidFill>
                  <a:srgbClr val="00000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ที่เกี่ยวข้อง </a:t>
            </a:r>
          </a:p>
        </p:txBody>
      </p:sp>
      <p:grpSp>
        <p:nvGrpSpPr>
          <p:cNvPr id="69637" name="Group 7"/>
          <p:cNvGrpSpPr>
            <a:grpSpLocks/>
          </p:cNvGrpSpPr>
          <p:nvPr/>
        </p:nvGrpSpPr>
        <p:grpSpPr bwMode="auto">
          <a:xfrm>
            <a:off x="395654" y="1052736"/>
            <a:ext cx="8352692" cy="1223962"/>
            <a:chOff x="606996" y="1628800"/>
            <a:chExt cx="8280920" cy="1224136"/>
          </a:xfrm>
        </p:grpSpPr>
        <p:sp>
          <p:nvSpPr>
            <p:cNvPr id="10" name="Isosceles Triangle 9"/>
            <p:cNvSpPr>
              <a:spLocks noChangeArrowheads="1"/>
            </p:cNvSpPr>
            <p:nvPr/>
          </p:nvSpPr>
          <p:spPr bwMode="auto">
            <a:xfrm>
              <a:off x="606996" y="1628800"/>
              <a:ext cx="8280920" cy="647792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 algn="ctr">
              <a:solidFill>
                <a:schemeClr val="accent1"/>
              </a:solidFill>
              <a:miter lim="800000"/>
              <a:headEnd/>
              <a:tailEnd/>
            </a:ln>
            <a:effectLst>
              <a:outerShdw dist="25401" dir="2700000" algn="br" rotWithShape="0">
                <a:srgbClr val="000000">
                  <a:alpha val="59999"/>
                </a:srgbClr>
              </a:outerShdw>
            </a:effectLst>
          </p:spPr>
          <p:txBody>
            <a:bodyPr lIns="99167" tIns="49583" rIns="99167" bIns="49583" anchor="ctr"/>
            <a:lstStyle/>
            <a:p>
              <a:pPr algn="ctr" defTabSz="992188">
                <a:lnSpc>
                  <a:spcPct val="80000"/>
                </a:lnSpc>
              </a:pPr>
              <a:endParaRPr lang="th-TH" sz="3000" b="1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606996" y="2276592"/>
              <a:ext cx="8280920" cy="576344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accent1"/>
              </a:solidFill>
              <a:miter lim="800000"/>
              <a:headEnd/>
              <a:tailEnd/>
            </a:ln>
            <a:effectLst>
              <a:outerShdw dist="25401" dir="2700000" algn="br" rotWithShape="0">
                <a:srgbClr val="000000">
                  <a:alpha val="59999"/>
                </a:srgbClr>
              </a:outerShdw>
            </a:effectLst>
          </p:spPr>
          <p:txBody>
            <a:bodyPr lIns="99167" tIns="49583" rIns="99167" bIns="49583" anchor="ctr"/>
            <a:lstStyle/>
            <a:p>
              <a:pPr algn="ctr" defTabSz="992188">
                <a:lnSpc>
                  <a:spcPct val="80000"/>
                </a:lnSpc>
              </a:pPr>
              <a:endParaRPr lang="th-TH" sz="3000" b="1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</p:grpSp>
      <p:sp>
        <p:nvSpPr>
          <p:cNvPr id="69640" name="TextBox 8"/>
          <p:cNvSpPr txBox="1">
            <a:spLocks noChangeArrowheads="1"/>
          </p:cNvSpPr>
          <p:nvPr/>
        </p:nvSpPr>
        <p:spPr bwMode="auto">
          <a:xfrm>
            <a:off x="517281" y="1124174"/>
            <a:ext cx="8065477" cy="1183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167" tIns="49583" rIns="99167" bIns="49583">
            <a:spAutoFit/>
          </a:bodyPr>
          <a:lstStyle/>
          <a:p>
            <a:pPr algn="ctr" defTabSz="992188" eaLnBrk="0" hangingPunct="0">
              <a:lnSpc>
                <a:spcPct val="80000"/>
              </a:lnSpc>
            </a:pPr>
            <a:r>
              <a:rPr lang="en-US" sz="2200" b="1" i="1" u="sng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Strategic Positioning</a:t>
            </a:r>
          </a:p>
          <a:p>
            <a:pPr algn="ctr" defTabSz="992188" eaLnBrk="0" hangingPunct="0">
              <a:lnSpc>
                <a:spcPct val="80000"/>
              </a:lnSpc>
            </a:pPr>
            <a:endParaRPr lang="en-US" sz="2200" b="1" i="1" u="sng">
              <a:solidFill>
                <a:srgbClr val="FFFFFF"/>
              </a:solidFill>
              <a:latin typeface="TH SarabunPSK" pitchFamily="34" charset="-34"/>
              <a:ea typeface="Arial Unicode MS" pitchFamily="34" charset="-128"/>
              <a:cs typeface="TH SarabunPSK" pitchFamily="34" charset="-34"/>
            </a:endParaRPr>
          </a:p>
          <a:p>
            <a:pPr algn="ctr" defTabSz="992188" eaLnBrk="0" hangingPunct="0">
              <a:lnSpc>
                <a:spcPct val="80000"/>
              </a:lnSpc>
            </a:pPr>
            <a:r>
              <a:rPr lang="th-TH" sz="22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กรมพัฒนาฝีมือแรงงาน</a:t>
            </a:r>
            <a:endParaRPr lang="en-US" sz="2200" b="1">
              <a:solidFill>
                <a:srgbClr val="FFFFFF"/>
              </a:solidFill>
              <a:latin typeface="TH SarabunPSK" pitchFamily="34" charset="-34"/>
              <a:ea typeface="Arial Unicode MS" pitchFamily="34" charset="-128"/>
              <a:cs typeface="TH SarabunPSK" pitchFamily="34" charset="-34"/>
            </a:endParaRPr>
          </a:p>
          <a:p>
            <a:pPr algn="ctr" defTabSz="992188" eaLnBrk="0" hangingPunct="0">
              <a:lnSpc>
                <a:spcPct val="80000"/>
              </a:lnSpc>
            </a:pPr>
            <a:r>
              <a:rPr lang="th-TH" sz="22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เป็นหน่วยงานพัฒนาทรัพยากรมนุษย์ของประเทศ  </a:t>
            </a:r>
            <a:r>
              <a:rPr lang="en-US" sz="22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(National HRD Agency</a:t>
            </a:r>
            <a:r>
              <a:rPr lang="en-US" sz="2200" b="1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TH SarabunPSK" pitchFamily="34" charset="-34"/>
              </a:rPr>
              <a:t>)</a:t>
            </a:r>
          </a:p>
        </p:txBody>
      </p:sp>
      <p:sp>
        <p:nvSpPr>
          <p:cNvPr id="69641" name="Rounded Rectangle 11"/>
          <p:cNvSpPr>
            <a:spLocks noChangeArrowheads="1"/>
          </p:cNvSpPr>
          <p:nvPr/>
        </p:nvSpPr>
        <p:spPr bwMode="auto">
          <a:xfrm>
            <a:off x="2340220" y="2420938"/>
            <a:ext cx="1976803" cy="1998662"/>
          </a:xfrm>
          <a:prstGeom prst="roundRect">
            <a:avLst>
              <a:gd name="adj" fmla="val 7648"/>
            </a:avLst>
          </a:prstGeom>
          <a:noFill/>
          <a:ln w="38100">
            <a:solidFill>
              <a:schemeClr val="accent1"/>
            </a:solidFill>
            <a:round/>
            <a:headEnd/>
            <a:tailEnd/>
          </a:ln>
        </p:spPr>
        <p:txBody>
          <a:bodyPr lIns="99167" tIns="49583" rIns="99167" bIns="49583"/>
          <a:lstStyle/>
          <a:p>
            <a:pPr algn="ctr" defTabSz="992188" eaLnBrk="0" hangingPunct="0">
              <a:lnSpc>
                <a:spcPct val="80000"/>
              </a:lnSpc>
            </a:pPr>
            <a:r>
              <a:rPr lang="th-TH" sz="2200" b="1">
                <a:solidFill>
                  <a:srgbClr val="008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เพิ่มภารกิจ</a:t>
            </a:r>
          </a:p>
          <a:p>
            <a:pPr algn="ctr" defTabSz="992188" eaLnBrk="0" hangingPunct="0">
              <a:lnSpc>
                <a:spcPct val="80000"/>
              </a:lnSpc>
            </a:pPr>
            <a:r>
              <a:rPr lang="th-TH" sz="2200">
                <a:solidFill>
                  <a:srgbClr val="0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กำกับดูแลระบบการพัฒนาทรัพยากรมนุษย์</a:t>
            </a:r>
            <a:endParaRPr lang="en-US" sz="2200" b="1">
              <a:solidFill>
                <a:srgbClr val="0000CC"/>
              </a:solidFill>
              <a:latin typeface="TH SarabunPSK" pitchFamily="34" charset="-34"/>
              <a:ea typeface="Arial Unicode MS" pitchFamily="34" charset="-128"/>
              <a:cs typeface="TH SarabunPSK" pitchFamily="34" charset="-34"/>
            </a:endParaRPr>
          </a:p>
          <a:p>
            <a:pPr algn="ctr" defTabSz="992188" eaLnBrk="0" hangingPunct="0">
              <a:lnSpc>
                <a:spcPct val="80000"/>
              </a:lnSpc>
            </a:pPr>
            <a:r>
              <a:rPr lang="en-US" sz="2200" b="1">
                <a:solidFill>
                  <a:srgbClr val="0000CC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(Regulator)</a:t>
            </a:r>
          </a:p>
        </p:txBody>
      </p:sp>
      <p:sp>
        <p:nvSpPr>
          <p:cNvPr id="69642" name="Rounded Rectangle 14"/>
          <p:cNvSpPr>
            <a:spLocks noChangeArrowheads="1"/>
          </p:cNvSpPr>
          <p:nvPr/>
        </p:nvSpPr>
        <p:spPr bwMode="auto">
          <a:xfrm>
            <a:off x="4426928" y="2420938"/>
            <a:ext cx="1978269" cy="1998662"/>
          </a:xfrm>
          <a:prstGeom prst="roundRect">
            <a:avLst>
              <a:gd name="adj" fmla="val 7648"/>
            </a:avLst>
          </a:prstGeom>
          <a:noFill/>
          <a:ln w="38100">
            <a:solidFill>
              <a:schemeClr val="accent1"/>
            </a:solidFill>
            <a:round/>
            <a:headEnd/>
            <a:tailEnd/>
          </a:ln>
        </p:spPr>
        <p:txBody>
          <a:bodyPr lIns="99167" tIns="49583" rIns="99167" bIns="49583"/>
          <a:lstStyle/>
          <a:p>
            <a:pPr algn="ctr" defTabSz="992188" eaLnBrk="0" hangingPunct="0">
              <a:lnSpc>
                <a:spcPct val="80000"/>
              </a:lnSpc>
            </a:pPr>
            <a:r>
              <a:rPr lang="th-TH" sz="2200" b="1" dirty="0">
                <a:solidFill>
                  <a:srgbClr val="008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เพิ่มภารกิจ</a:t>
            </a:r>
          </a:p>
          <a:p>
            <a:pPr algn="ctr" defTabSz="992188" eaLnBrk="0" hangingPunct="0">
              <a:lnSpc>
                <a:spcPct val="80000"/>
              </a:lnSpc>
            </a:pPr>
            <a:r>
              <a:rPr lang="th-TH" sz="2200" dirty="0">
                <a:solidFill>
                  <a:srgbClr val="0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ส่งเสริม/ประสานการพัฒนาทรัพยากรมนุษย์ ในสถานประกอบกิจการ</a:t>
            </a:r>
          </a:p>
          <a:p>
            <a:pPr algn="ctr" defTabSz="992188" eaLnBrk="0" hangingPunct="0">
              <a:lnSpc>
                <a:spcPct val="80000"/>
              </a:lnSpc>
            </a:pPr>
            <a:r>
              <a:rPr lang="en-US" sz="2200" b="1" dirty="0">
                <a:solidFill>
                  <a:srgbClr val="0000CC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(Facilitator</a:t>
            </a:r>
            <a:r>
              <a:rPr lang="th-TH" sz="2200" b="1" dirty="0">
                <a:solidFill>
                  <a:srgbClr val="0000CC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/</a:t>
            </a:r>
            <a:endParaRPr lang="en-US" sz="2200" b="1" dirty="0">
              <a:solidFill>
                <a:srgbClr val="0000CC"/>
              </a:solidFill>
              <a:latin typeface="TH SarabunPSK" pitchFamily="34" charset="-34"/>
              <a:ea typeface="Arial Unicode MS" pitchFamily="34" charset="-128"/>
              <a:cs typeface="TH SarabunPSK" pitchFamily="34" charset="-34"/>
            </a:endParaRPr>
          </a:p>
          <a:p>
            <a:pPr algn="ctr" defTabSz="992188" eaLnBrk="0" hangingPunct="0">
              <a:lnSpc>
                <a:spcPct val="80000"/>
              </a:lnSpc>
            </a:pPr>
            <a:r>
              <a:rPr lang="en-US" sz="2200" b="1" dirty="0">
                <a:solidFill>
                  <a:srgbClr val="0000CC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Coordinator)</a:t>
            </a:r>
          </a:p>
        </p:txBody>
      </p:sp>
      <p:sp>
        <p:nvSpPr>
          <p:cNvPr id="69643" name="Rounded Rectangle 15"/>
          <p:cNvSpPr>
            <a:spLocks noChangeArrowheads="1"/>
          </p:cNvSpPr>
          <p:nvPr/>
        </p:nvSpPr>
        <p:spPr bwMode="auto">
          <a:xfrm>
            <a:off x="6516566" y="2420938"/>
            <a:ext cx="2376854" cy="1998662"/>
          </a:xfrm>
          <a:prstGeom prst="roundRect">
            <a:avLst>
              <a:gd name="adj" fmla="val 7648"/>
            </a:avLst>
          </a:prstGeom>
          <a:noFill/>
          <a:ln w="38100">
            <a:solidFill>
              <a:schemeClr val="accent1"/>
            </a:solidFill>
            <a:round/>
            <a:headEnd/>
            <a:tailEnd/>
          </a:ln>
        </p:spPr>
        <p:txBody>
          <a:bodyPr lIns="99167" tIns="49583" rIns="99167" bIns="49583"/>
          <a:lstStyle/>
          <a:p>
            <a:pPr algn="ctr" defTabSz="992188" eaLnBrk="0" hangingPunct="0">
              <a:lnSpc>
                <a:spcPct val="80000"/>
              </a:lnSpc>
            </a:pPr>
            <a:r>
              <a:rPr lang="th-TH" sz="2200" b="1">
                <a:solidFill>
                  <a:srgbClr val="C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รักษาภารกิจหลัก</a:t>
            </a:r>
            <a:r>
              <a:rPr lang="th-TH" sz="2200">
                <a:solidFill>
                  <a:srgbClr val="0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ฝึกอบรม/ทดสอบมาตรฐานฯในสาขา    ที่ส่งเสริมการขยายตัว         ทางเศรษฐกิจ/ตลาดแรงงาน</a:t>
            </a:r>
          </a:p>
          <a:p>
            <a:pPr algn="ctr" defTabSz="992188" eaLnBrk="0" hangingPunct="0">
              <a:lnSpc>
                <a:spcPct val="80000"/>
              </a:lnSpc>
            </a:pPr>
            <a:r>
              <a:rPr lang="en-US" sz="2200" b="1">
                <a:solidFill>
                  <a:srgbClr val="0000CC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(Operator)</a:t>
            </a:r>
          </a:p>
        </p:txBody>
      </p:sp>
      <p:sp>
        <p:nvSpPr>
          <p:cNvPr id="69644" name="Rounded Rectangle 17"/>
          <p:cNvSpPr>
            <a:spLocks noChangeArrowheads="1"/>
          </p:cNvSpPr>
          <p:nvPr/>
        </p:nvSpPr>
        <p:spPr bwMode="auto">
          <a:xfrm>
            <a:off x="250582" y="2420938"/>
            <a:ext cx="1978269" cy="1998662"/>
          </a:xfrm>
          <a:prstGeom prst="roundRect">
            <a:avLst>
              <a:gd name="adj" fmla="val 7648"/>
            </a:avLst>
          </a:prstGeom>
          <a:noFill/>
          <a:ln w="38100">
            <a:solidFill>
              <a:schemeClr val="accent1"/>
            </a:solidFill>
            <a:round/>
            <a:headEnd/>
            <a:tailEnd/>
          </a:ln>
        </p:spPr>
        <p:txBody>
          <a:bodyPr lIns="99167" tIns="49583" rIns="99167" bIns="49583"/>
          <a:lstStyle/>
          <a:p>
            <a:pPr algn="ctr" defTabSz="992188" eaLnBrk="0" hangingPunct="0">
              <a:lnSpc>
                <a:spcPct val="80000"/>
              </a:lnSpc>
            </a:pPr>
            <a:r>
              <a:rPr lang="th-TH" sz="2200" b="1" dirty="0">
                <a:solidFill>
                  <a:srgbClr val="008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เพิ่มภารกิจ</a:t>
            </a:r>
          </a:p>
          <a:p>
            <a:pPr algn="ctr" defTabSz="992188" eaLnBrk="0" hangingPunct="0">
              <a:lnSpc>
                <a:spcPct val="80000"/>
              </a:lnSpc>
            </a:pPr>
            <a:r>
              <a:rPr lang="th-TH" sz="2200" dirty="0">
                <a:solidFill>
                  <a:srgbClr val="0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ขับเคลื่อนนโยบายการพัฒนาทรัพยากรมนุษย์</a:t>
            </a:r>
          </a:p>
          <a:p>
            <a:pPr algn="ctr" defTabSz="992188" eaLnBrk="0" hangingPunct="0">
              <a:lnSpc>
                <a:spcPct val="80000"/>
              </a:lnSpc>
            </a:pPr>
            <a:r>
              <a:rPr lang="en-US" sz="2200" b="1" dirty="0">
                <a:solidFill>
                  <a:srgbClr val="0000CC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(Policy Advisor)</a:t>
            </a:r>
          </a:p>
        </p:txBody>
      </p:sp>
      <p:sp>
        <p:nvSpPr>
          <p:cNvPr id="69646" name="Rounded Rectangle 13"/>
          <p:cNvSpPr>
            <a:spLocks noChangeArrowheads="1"/>
          </p:cNvSpPr>
          <p:nvPr/>
        </p:nvSpPr>
        <p:spPr bwMode="auto">
          <a:xfrm>
            <a:off x="178777" y="4909691"/>
            <a:ext cx="1298331" cy="1511300"/>
          </a:xfrm>
          <a:prstGeom prst="roundRect">
            <a:avLst>
              <a:gd name="adj" fmla="val 7648"/>
            </a:avLst>
          </a:prstGeom>
          <a:noFill/>
          <a:ln w="38100">
            <a:solidFill>
              <a:schemeClr val="accent1"/>
            </a:solidFill>
            <a:round/>
            <a:headEnd/>
            <a:tailEnd/>
          </a:ln>
        </p:spPr>
        <p:txBody>
          <a:bodyPr lIns="99167" tIns="49583" rIns="99167" bIns="49583"/>
          <a:lstStyle/>
          <a:p>
            <a:pPr algn="ctr" defTabSz="992188" eaLnBrk="0" hangingPunct="0">
              <a:lnSpc>
                <a:spcPct val="80000"/>
              </a:lnSpc>
            </a:pPr>
            <a:r>
              <a:rPr lang="th-TH" sz="2600" b="1">
                <a:solidFill>
                  <a:srgbClr val="008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กระบวน</a:t>
            </a:r>
          </a:p>
          <a:p>
            <a:pPr algn="ctr" defTabSz="992188" eaLnBrk="0" hangingPunct="0">
              <a:lnSpc>
                <a:spcPct val="80000"/>
              </a:lnSpc>
            </a:pPr>
            <a:r>
              <a:rPr lang="th-TH" sz="2600" b="1">
                <a:solidFill>
                  <a:srgbClr val="008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การ</a:t>
            </a:r>
          </a:p>
          <a:p>
            <a:pPr algn="ctr" defTabSz="992188" eaLnBrk="0" hangingPunct="0">
              <a:lnSpc>
                <a:spcPct val="80000"/>
              </a:lnSpc>
            </a:pPr>
            <a:r>
              <a:rPr lang="th-TH" sz="2600" b="1">
                <a:solidFill>
                  <a:srgbClr val="008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ขับเคลื่อน</a:t>
            </a:r>
          </a:p>
          <a:p>
            <a:pPr algn="ctr" defTabSz="992188" eaLnBrk="0" hangingPunct="0">
              <a:lnSpc>
                <a:spcPct val="80000"/>
              </a:lnSpc>
            </a:pPr>
            <a:r>
              <a:rPr lang="th-TH" sz="2600" b="1">
                <a:solidFill>
                  <a:srgbClr val="008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ภารกิจ</a:t>
            </a:r>
            <a:endParaRPr lang="en-US" sz="2200" b="1">
              <a:solidFill>
                <a:srgbClr val="008000"/>
              </a:solidFill>
              <a:latin typeface="TH SarabunPSK" pitchFamily="34" charset="-34"/>
              <a:ea typeface="Arial Unicode MS" pitchFamily="34" charset="-128"/>
              <a:cs typeface="TH SarabunPSK" pitchFamily="34" charset="-34"/>
            </a:endParaRPr>
          </a:p>
          <a:p>
            <a:pPr algn="ctr" defTabSz="992188" eaLnBrk="0" hangingPunct="0">
              <a:lnSpc>
                <a:spcPct val="80000"/>
              </a:lnSpc>
            </a:pPr>
            <a:endParaRPr lang="en-US" sz="2200" b="1">
              <a:solidFill>
                <a:srgbClr val="0000CC"/>
              </a:solidFill>
              <a:latin typeface="TH SarabunPSK" pitchFamily="34" charset="-34"/>
              <a:ea typeface="Arial Unicode MS" pitchFamily="34" charset="-128"/>
              <a:cs typeface="TH SarabunPSK" pitchFamily="34" charset="-34"/>
            </a:endParaRPr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63000" y="6492875"/>
            <a:ext cx="381000" cy="365125"/>
          </a:xfrm>
        </p:spPr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4284949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1" name="Rounded Rectangle 3"/>
          <p:cNvGrpSpPr>
            <a:grpSpLocks/>
          </p:cNvGrpSpPr>
          <p:nvPr/>
        </p:nvGrpSpPr>
        <p:grpSpPr bwMode="auto">
          <a:xfrm>
            <a:off x="2987920" y="3068638"/>
            <a:ext cx="2760785" cy="920750"/>
            <a:chOff x="1874" y="1935"/>
            <a:chExt cx="1739" cy="580"/>
          </a:xfrm>
        </p:grpSpPr>
        <p:pic>
          <p:nvPicPr>
            <p:cNvPr id="66563" name="Rounded Rectangle 3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874" y="1935"/>
              <a:ext cx="1739" cy="580"/>
            </a:xfrm>
            <a:prstGeom prst="rect">
              <a:avLst/>
            </a:prstGeom>
            <a:noFill/>
          </p:spPr>
        </p:pic>
        <p:sp>
          <p:nvSpPr>
            <p:cNvPr id="66564" name="Text Box 4"/>
            <p:cNvSpPr txBox="1">
              <a:spLocks noChangeArrowheads="1"/>
            </p:cNvSpPr>
            <p:nvPr/>
          </p:nvSpPr>
          <p:spPr bwMode="auto">
            <a:xfrm>
              <a:off x="1974" y="2028"/>
              <a:ext cx="1542" cy="3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49579" rIns="0" bIns="49579" anchor="ctr"/>
            <a:lstStyle/>
            <a:p>
              <a:pPr algn="ctr" defTabSz="992188" eaLnBrk="0" hangingPunct="0"/>
              <a:r>
                <a:rPr lang="th-TH" sz="20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  <a:t>กำลังแรงงานไทยมีสมรรถนะ</a:t>
              </a:r>
            </a:p>
            <a:p>
              <a:pPr algn="ctr" defTabSz="992188" eaLnBrk="0" hangingPunct="0"/>
              <a:r>
                <a:rPr lang="th-TH" sz="20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  <a:t>ได้มาตรฐานสากล</a:t>
              </a:r>
            </a:p>
          </p:txBody>
        </p:sp>
      </p:grpSp>
      <p:sp>
        <p:nvSpPr>
          <p:cNvPr id="22532" name="Rectangle 5"/>
          <p:cNvSpPr>
            <a:spLocks noChangeArrowheads="1"/>
          </p:cNvSpPr>
          <p:nvPr/>
        </p:nvSpPr>
        <p:spPr bwMode="auto">
          <a:xfrm>
            <a:off x="2051538" y="1988840"/>
            <a:ext cx="1795097" cy="82708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rgbClr val="3333CC"/>
            </a:solidFill>
            <a:round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lIns="0" tIns="49579" rIns="0" bIns="49579" anchor="ctr"/>
          <a:lstStyle/>
          <a:p>
            <a:pPr algn="ctr" defTabSz="992188" eaLnBrk="0" hangingPunct="0">
              <a:lnSpc>
                <a:spcPts val="1838"/>
              </a:lnSpc>
            </a:pPr>
            <a:r>
              <a:rPr lang="th-TH" sz="2000" b="1">
                <a:cs typeface="TH SarabunPSK" pitchFamily="34" charset="-34"/>
              </a:rPr>
              <a:t>เพิ่มประสิทธิภาพองค์กรให้เป็นผู้นำในการพัฒนาฝีมือแรงงาน</a:t>
            </a:r>
            <a:r>
              <a:rPr lang="en-US" sz="3000"/>
              <a:t> </a:t>
            </a:r>
            <a:endParaRPr lang="th-TH" sz="3000"/>
          </a:p>
        </p:txBody>
      </p:sp>
      <p:sp>
        <p:nvSpPr>
          <p:cNvPr id="22533" name="Rectangle 6"/>
          <p:cNvSpPr>
            <a:spLocks noChangeArrowheads="1"/>
          </p:cNvSpPr>
          <p:nvPr/>
        </p:nvSpPr>
        <p:spPr bwMode="auto">
          <a:xfrm>
            <a:off x="4788877" y="1916085"/>
            <a:ext cx="1676400" cy="8255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rgbClr val="3333CC"/>
            </a:solidFill>
            <a:round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lIns="0" tIns="49579" rIns="0" bIns="49579" anchor="ctr"/>
          <a:lstStyle/>
          <a:p>
            <a:pPr algn="ctr" defTabSz="992188" eaLnBrk="0" hangingPunct="0"/>
            <a:r>
              <a:rPr lang="th-TH" sz="2000" b="1">
                <a:latin typeface="TH SarabunPSK" pitchFamily="34" charset="-34"/>
                <a:cs typeface="TH SarabunPSK" pitchFamily="34" charset="-34"/>
              </a:rPr>
              <a:t>มาตรฐานวิชาชีพ/มาตรฐานฝีมือแรงงาน</a:t>
            </a:r>
          </a:p>
        </p:txBody>
      </p:sp>
      <p:sp>
        <p:nvSpPr>
          <p:cNvPr id="22534" name="Rectangle 7"/>
          <p:cNvSpPr>
            <a:spLocks noChangeArrowheads="1"/>
          </p:cNvSpPr>
          <p:nvPr/>
        </p:nvSpPr>
        <p:spPr bwMode="auto">
          <a:xfrm>
            <a:off x="2051539" y="4149725"/>
            <a:ext cx="1441938" cy="8255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rgbClr val="3333CC"/>
            </a:solidFill>
            <a:round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lIns="0" tIns="49579" rIns="0" bIns="49579" anchor="ctr"/>
          <a:lstStyle/>
          <a:p>
            <a:pPr algn="ctr" defTabSz="992188" eaLnBrk="0" hangingPunct="0"/>
            <a:r>
              <a:rPr lang="th-TH" sz="2000" b="1">
                <a:cs typeface="TH SarabunPSK" pitchFamily="34" charset="-34"/>
              </a:rPr>
              <a:t>เป็นศูนย์กลางข้อมูลและสารสนเทศ</a:t>
            </a:r>
            <a:endParaRPr lang="th-TH" sz="3000"/>
          </a:p>
        </p:txBody>
      </p:sp>
      <p:sp>
        <p:nvSpPr>
          <p:cNvPr id="22535" name="Rectangle 8"/>
          <p:cNvSpPr>
            <a:spLocks noChangeArrowheads="1"/>
          </p:cNvSpPr>
          <p:nvPr/>
        </p:nvSpPr>
        <p:spPr bwMode="auto">
          <a:xfrm>
            <a:off x="3635620" y="4508500"/>
            <a:ext cx="1540119" cy="8255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rgbClr val="3333CC"/>
            </a:solidFill>
            <a:round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lIns="0" tIns="49579" rIns="0" bIns="49579" anchor="ctr"/>
          <a:lstStyle/>
          <a:p>
            <a:pPr algn="ctr" defTabSz="992188" eaLnBrk="0" hangingPunct="0"/>
            <a:r>
              <a:rPr lang="th-TH" sz="1800" b="1">
                <a:latin typeface="TH SarabunPSK" pitchFamily="34" charset="-34"/>
                <a:cs typeface="TH SarabunPSK" pitchFamily="34" charset="-34"/>
              </a:rPr>
              <a:t>เตรียมความพร้อมฝีมือแรงงานเพื่อรองรับการเป็นประชาคมอาเซียน</a:t>
            </a:r>
            <a:r>
              <a:rPr lang="en-US" sz="2000">
                <a:latin typeface="TH SarabunPSK" pitchFamily="34" charset="-34"/>
                <a:cs typeface="TH SarabunPSK" pitchFamily="34" charset="-34"/>
              </a:rPr>
              <a:t> </a:t>
            </a:r>
            <a:endParaRPr lang="th-TH" sz="200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66569" name="Straight Connector 19"/>
          <p:cNvCxnSpPr>
            <a:cxnSpLocks noChangeShapeType="1"/>
            <a:endCxn id="22532" idx="2"/>
          </p:cNvCxnSpPr>
          <p:nvPr/>
        </p:nvCxnSpPr>
        <p:spPr bwMode="auto">
          <a:xfrm flipH="1" flipV="1">
            <a:off x="2949087" y="2815928"/>
            <a:ext cx="686533" cy="400348"/>
          </a:xfrm>
          <a:prstGeom prst="line">
            <a:avLst/>
          </a:prstGeom>
          <a:noFill/>
          <a:ln w="2857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66570" name="Straight Connector 21"/>
          <p:cNvCxnSpPr>
            <a:cxnSpLocks noChangeShapeType="1"/>
            <a:endCxn id="22533" idx="2"/>
          </p:cNvCxnSpPr>
          <p:nvPr/>
        </p:nvCxnSpPr>
        <p:spPr bwMode="auto">
          <a:xfrm flipV="1">
            <a:off x="4761443" y="2741586"/>
            <a:ext cx="865634" cy="474691"/>
          </a:xfrm>
          <a:prstGeom prst="line">
            <a:avLst/>
          </a:prstGeom>
          <a:noFill/>
          <a:ln w="2857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66571" name="Straight Connector 24"/>
          <p:cNvCxnSpPr>
            <a:cxnSpLocks noChangeShapeType="1"/>
          </p:cNvCxnSpPr>
          <p:nvPr/>
        </p:nvCxnSpPr>
        <p:spPr bwMode="auto">
          <a:xfrm flipV="1">
            <a:off x="4173415" y="3860800"/>
            <a:ext cx="0" cy="647700"/>
          </a:xfrm>
          <a:prstGeom prst="line">
            <a:avLst/>
          </a:prstGeom>
          <a:noFill/>
          <a:ln w="2857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66572" name="Straight Connector 32"/>
          <p:cNvCxnSpPr>
            <a:cxnSpLocks noChangeShapeType="1"/>
          </p:cNvCxnSpPr>
          <p:nvPr/>
        </p:nvCxnSpPr>
        <p:spPr bwMode="auto">
          <a:xfrm flipV="1">
            <a:off x="3175489" y="3825876"/>
            <a:ext cx="460131" cy="341313"/>
          </a:xfrm>
          <a:prstGeom prst="line">
            <a:avLst/>
          </a:prstGeom>
          <a:noFill/>
          <a:ln w="2857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66573" name="Straight Connector 35"/>
          <p:cNvCxnSpPr>
            <a:cxnSpLocks noChangeShapeType="1"/>
          </p:cNvCxnSpPr>
          <p:nvPr/>
        </p:nvCxnSpPr>
        <p:spPr bwMode="auto">
          <a:xfrm>
            <a:off x="4637943" y="3860800"/>
            <a:ext cx="726831" cy="477838"/>
          </a:xfrm>
          <a:prstGeom prst="line">
            <a:avLst/>
          </a:prstGeom>
          <a:noFill/>
          <a:ln w="28575" algn="ctr">
            <a:solidFill>
              <a:schemeClr val="tx1"/>
            </a:solidFill>
            <a:round/>
            <a:headEnd/>
            <a:tailEnd/>
          </a:ln>
        </p:spPr>
      </p:cxnSp>
      <p:grpSp>
        <p:nvGrpSpPr>
          <p:cNvPr id="57" name="Rounded Rectangle 56"/>
          <p:cNvGrpSpPr>
            <a:grpSpLocks/>
          </p:cNvGrpSpPr>
          <p:nvPr/>
        </p:nvGrpSpPr>
        <p:grpSpPr bwMode="auto">
          <a:xfrm>
            <a:off x="4800600" y="1352523"/>
            <a:ext cx="644769" cy="671512"/>
            <a:chOff x="2734" y="1405"/>
            <a:chExt cx="407" cy="423"/>
          </a:xfrm>
        </p:grpSpPr>
        <p:pic>
          <p:nvPicPr>
            <p:cNvPr id="66575" name="Rounded Rectangle 56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734" y="1405"/>
              <a:ext cx="407" cy="423"/>
            </a:xfrm>
            <a:prstGeom prst="rect">
              <a:avLst/>
            </a:prstGeom>
            <a:noFill/>
          </p:spPr>
        </p:pic>
        <p:sp>
          <p:nvSpPr>
            <p:cNvPr id="66576" name="Text Box 16"/>
            <p:cNvSpPr txBox="1">
              <a:spLocks noChangeArrowheads="1"/>
            </p:cNvSpPr>
            <p:nvPr/>
          </p:nvSpPr>
          <p:spPr bwMode="auto">
            <a:xfrm>
              <a:off x="2827" y="1515"/>
              <a:ext cx="225" cy="2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916" tIns="49579" rIns="9916" bIns="49579" anchor="ctr"/>
            <a:lstStyle/>
            <a:p>
              <a:pPr algn="ctr" defTabSz="992188"/>
              <a:r>
                <a:rPr lang="en-US" sz="2200" b="1">
                  <a:solidFill>
                    <a:srgbClr val="000000"/>
                  </a:solidFill>
                  <a:latin typeface="Browallia New" pitchFamily="34" charset="-34"/>
                  <a:cs typeface="Browallia New" pitchFamily="34" charset="-34"/>
                </a:rPr>
                <a:t>1</a:t>
              </a:r>
              <a:endParaRPr lang="th-TH" sz="2200" b="1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</p:grpSp>
      <p:grpSp>
        <p:nvGrpSpPr>
          <p:cNvPr id="60" name="Rounded Rectangle 59"/>
          <p:cNvGrpSpPr>
            <a:grpSpLocks/>
          </p:cNvGrpSpPr>
          <p:nvPr/>
        </p:nvGrpSpPr>
        <p:grpSpPr bwMode="auto">
          <a:xfrm>
            <a:off x="1405924" y="2057400"/>
            <a:ext cx="641838" cy="669925"/>
            <a:chOff x="2342" y="1405"/>
            <a:chExt cx="404" cy="423"/>
          </a:xfrm>
        </p:grpSpPr>
        <p:pic>
          <p:nvPicPr>
            <p:cNvPr id="66578" name="Rounded Rectangle 59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342" y="1405"/>
              <a:ext cx="404" cy="423"/>
            </a:xfrm>
            <a:prstGeom prst="rect">
              <a:avLst/>
            </a:prstGeom>
            <a:noFill/>
          </p:spPr>
        </p:pic>
        <p:sp>
          <p:nvSpPr>
            <p:cNvPr id="66579" name="Text Box 19"/>
            <p:cNvSpPr txBox="1">
              <a:spLocks noChangeArrowheads="1"/>
            </p:cNvSpPr>
            <p:nvPr/>
          </p:nvSpPr>
          <p:spPr bwMode="auto">
            <a:xfrm>
              <a:off x="2434" y="1515"/>
              <a:ext cx="225" cy="2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916" tIns="49579" rIns="9916" bIns="49579" anchor="ctr"/>
            <a:lstStyle/>
            <a:p>
              <a:pPr algn="ctr" defTabSz="992188"/>
              <a:r>
                <a:rPr lang="en-US" sz="2200" b="1">
                  <a:solidFill>
                    <a:srgbClr val="000000"/>
                  </a:solidFill>
                  <a:latin typeface="Browallia New" pitchFamily="34" charset="-34"/>
                  <a:cs typeface="Browallia New" pitchFamily="34" charset="-34"/>
                </a:rPr>
                <a:t>5</a:t>
              </a:r>
              <a:endParaRPr lang="th-TH" sz="2200" b="1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</p:grpSp>
      <p:grpSp>
        <p:nvGrpSpPr>
          <p:cNvPr id="64" name="Rounded Rectangle 63"/>
          <p:cNvGrpSpPr>
            <a:grpSpLocks/>
          </p:cNvGrpSpPr>
          <p:nvPr/>
        </p:nvGrpSpPr>
        <p:grpSpPr bwMode="auto">
          <a:xfrm>
            <a:off x="2047762" y="3573017"/>
            <a:ext cx="646235" cy="665163"/>
            <a:chOff x="1536" y="2327"/>
            <a:chExt cx="407" cy="419"/>
          </a:xfrm>
        </p:grpSpPr>
        <p:pic>
          <p:nvPicPr>
            <p:cNvPr id="66581" name="Rounded Rectangle 63"/>
            <p:cNvPicPr>
              <a:picLocks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536" y="2327"/>
              <a:ext cx="407" cy="419"/>
            </a:xfrm>
            <a:prstGeom prst="rect">
              <a:avLst/>
            </a:prstGeom>
            <a:noFill/>
          </p:spPr>
        </p:pic>
        <p:sp>
          <p:nvSpPr>
            <p:cNvPr id="66582" name="Text Box 22"/>
            <p:cNvSpPr txBox="1">
              <a:spLocks noChangeArrowheads="1"/>
            </p:cNvSpPr>
            <p:nvPr/>
          </p:nvSpPr>
          <p:spPr bwMode="auto">
            <a:xfrm>
              <a:off x="1629" y="2435"/>
              <a:ext cx="225" cy="2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916" tIns="49579" rIns="9916" bIns="49579" anchor="ctr"/>
            <a:lstStyle/>
            <a:p>
              <a:pPr algn="ctr" defTabSz="992188"/>
              <a:r>
                <a:rPr lang="en-US" sz="2200" b="1">
                  <a:solidFill>
                    <a:srgbClr val="000000"/>
                  </a:solidFill>
                  <a:latin typeface="Browallia New" pitchFamily="34" charset="-34"/>
                  <a:cs typeface="Browallia New" pitchFamily="34" charset="-34"/>
                </a:rPr>
                <a:t>4</a:t>
              </a:r>
              <a:endParaRPr lang="th-TH" sz="2200" b="1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</p:grpSp>
      <p:grpSp>
        <p:nvGrpSpPr>
          <p:cNvPr id="68" name="Rounded Rectangle 67"/>
          <p:cNvGrpSpPr>
            <a:grpSpLocks/>
          </p:cNvGrpSpPr>
          <p:nvPr/>
        </p:nvGrpSpPr>
        <p:grpSpPr bwMode="auto">
          <a:xfrm>
            <a:off x="4258110" y="3933056"/>
            <a:ext cx="646235" cy="671512"/>
            <a:chOff x="2819" y="2557"/>
            <a:chExt cx="407" cy="423"/>
          </a:xfrm>
        </p:grpSpPr>
        <p:pic>
          <p:nvPicPr>
            <p:cNvPr id="66584" name="Rounded Rectangle 67"/>
            <p:cNvPicPr>
              <a:picLocks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819" y="2557"/>
              <a:ext cx="407" cy="423"/>
            </a:xfrm>
            <a:prstGeom prst="rect">
              <a:avLst/>
            </a:prstGeom>
            <a:noFill/>
          </p:spPr>
        </p:pic>
        <p:sp>
          <p:nvSpPr>
            <p:cNvPr id="66585" name="Text Box 25"/>
            <p:cNvSpPr txBox="1">
              <a:spLocks noChangeArrowheads="1"/>
            </p:cNvSpPr>
            <p:nvPr/>
          </p:nvSpPr>
          <p:spPr bwMode="auto">
            <a:xfrm>
              <a:off x="2911" y="2668"/>
              <a:ext cx="225" cy="2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916" tIns="49579" rIns="9916" bIns="49579" anchor="ctr"/>
            <a:lstStyle/>
            <a:p>
              <a:pPr algn="ctr" defTabSz="992188"/>
              <a:r>
                <a:rPr lang="en-US" sz="2200" b="1">
                  <a:solidFill>
                    <a:srgbClr val="000000"/>
                  </a:solidFill>
                  <a:latin typeface="Browallia New" pitchFamily="34" charset="-34"/>
                  <a:cs typeface="Browallia New" pitchFamily="34" charset="-34"/>
                </a:rPr>
                <a:t>3</a:t>
              </a:r>
              <a:endParaRPr lang="th-TH" sz="2200" b="1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</p:grpSp>
      <p:sp>
        <p:nvSpPr>
          <p:cNvPr id="69" name="Rectangle 9"/>
          <p:cNvSpPr>
            <a:spLocks noChangeArrowheads="1"/>
          </p:cNvSpPr>
          <p:nvPr/>
        </p:nvSpPr>
        <p:spPr bwMode="auto">
          <a:xfrm>
            <a:off x="5364774" y="4149725"/>
            <a:ext cx="1441938" cy="82708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rgbClr val="3333CC"/>
            </a:solidFill>
            <a:round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lIns="0" tIns="49579" rIns="0" bIns="49579" anchor="ctr"/>
          <a:lstStyle/>
          <a:p>
            <a:pPr algn="ctr" defTabSz="992188" eaLnBrk="0" hangingPunct="0"/>
            <a:r>
              <a:rPr lang="th-TH" sz="2000" b="1">
                <a:latin typeface="Browallia New" pitchFamily="34" charset="-34"/>
                <a:cs typeface="TH SarabunPSK" pitchFamily="34" charset="-34"/>
              </a:rPr>
              <a:t>สร้างความเข้มแข็งเครือข่ายพัฒนาฝีมือแรงงาน</a:t>
            </a:r>
          </a:p>
        </p:txBody>
      </p:sp>
      <p:grpSp>
        <p:nvGrpSpPr>
          <p:cNvPr id="56" name="Rounded Rectangle 55"/>
          <p:cNvGrpSpPr>
            <a:grpSpLocks/>
          </p:cNvGrpSpPr>
          <p:nvPr/>
        </p:nvGrpSpPr>
        <p:grpSpPr bwMode="auto">
          <a:xfrm>
            <a:off x="5757497" y="3570288"/>
            <a:ext cx="646234" cy="665162"/>
            <a:chOff x="3610" y="2327"/>
            <a:chExt cx="407" cy="419"/>
          </a:xfrm>
        </p:grpSpPr>
        <p:pic>
          <p:nvPicPr>
            <p:cNvPr id="66588" name="Rounded Rectangle 55"/>
            <p:cNvPicPr>
              <a:picLocks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610" y="2327"/>
              <a:ext cx="407" cy="419"/>
            </a:xfrm>
            <a:prstGeom prst="rect">
              <a:avLst/>
            </a:prstGeom>
            <a:noFill/>
          </p:spPr>
        </p:pic>
        <p:sp>
          <p:nvSpPr>
            <p:cNvPr id="66589" name="Text Box 29"/>
            <p:cNvSpPr txBox="1">
              <a:spLocks noChangeArrowheads="1"/>
            </p:cNvSpPr>
            <p:nvPr/>
          </p:nvSpPr>
          <p:spPr bwMode="auto">
            <a:xfrm>
              <a:off x="3702" y="2435"/>
              <a:ext cx="225" cy="2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916" tIns="49579" rIns="9916" bIns="49579" anchor="ctr"/>
            <a:lstStyle/>
            <a:p>
              <a:pPr algn="ctr" defTabSz="992188"/>
              <a:r>
                <a:rPr lang="en-US" sz="2200" b="1">
                  <a:solidFill>
                    <a:srgbClr val="000000"/>
                  </a:solidFill>
                  <a:latin typeface="Browallia New" pitchFamily="34" charset="-34"/>
                  <a:cs typeface="Browallia New" pitchFamily="34" charset="-34"/>
                </a:rPr>
                <a:t>2</a:t>
              </a:r>
              <a:endParaRPr lang="th-TH" sz="2200" b="1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</p:grpSp>
      <p:sp>
        <p:nvSpPr>
          <p:cNvPr id="76" name="Text Box 3"/>
          <p:cNvSpPr txBox="1">
            <a:spLocks noChangeArrowheads="1"/>
          </p:cNvSpPr>
          <p:nvPr/>
        </p:nvSpPr>
        <p:spPr bwMode="auto">
          <a:xfrm>
            <a:off x="0" y="116632"/>
            <a:ext cx="9144000" cy="700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FFFFFF"/>
            </a:outerShdw>
          </a:effectLst>
        </p:spPr>
        <p:txBody>
          <a:bodyPr lIns="99158" tIns="49579" rIns="99158" bIns="49579">
            <a:spAutoFit/>
          </a:bodyPr>
          <a:lstStyle/>
          <a:p>
            <a:pPr algn="ctr" defTabSz="992188" eaLnBrk="0" hangingPunct="0"/>
            <a:r>
              <a:rPr lang="th-TH" sz="39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ยุทธศาสตร์กรมพัฒนาฝีมือแรงงาน 2555-2559</a:t>
            </a:r>
          </a:p>
        </p:txBody>
      </p:sp>
      <p:sp>
        <p:nvSpPr>
          <p:cNvPr id="66591" name="Rectangle 8"/>
          <p:cNvSpPr>
            <a:spLocks noChangeArrowheads="1"/>
          </p:cNvSpPr>
          <p:nvPr/>
        </p:nvSpPr>
        <p:spPr bwMode="auto">
          <a:xfrm>
            <a:off x="6433131" y="1124745"/>
            <a:ext cx="2586403" cy="1643063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0" tIns="49579" rIns="0" bIns="49579"/>
          <a:lstStyle/>
          <a:p>
            <a:pPr marL="196850" indent="-196850" defTabSz="992188" eaLnBrk="0" hangingPunct="0"/>
            <a:r>
              <a:rPr lang="th-TH" sz="2200" b="1" u="sng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endParaRPr lang="th-TH" sz="22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196850" indent="-196850" defTabSz="992188" eaLnBrk="0" hangingPunct="0">
              <a:buFont typeface="Wingdings" pitchFamily="2" charset="2"/>
              <a:buChar char="Ø"/>
            </a:pPr>
            <a:r>
              <a:rPr lang="th-TH" sz="20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ปรับปรุงและพัฒนามาตรฐานวิชาชีพ/มาตรฐานฝีมือแรงงานไทยในสาขาอาชีพ ที่สำคัญต่อการพัฒนาประเทศ ให้ได้มาตรฐานสากล</a:t>
            </a:r>
          </a:p>
        </p:txBody>
      </p:sp>
      <p:sp>
        <p:nvSpPr>
          <p:cNvPr id="66592" name="Rectangle 8"/>
          <p:cNvSpPr>
            <a:spLocks noChangeArrowheads="1"/>
          </p:cNvSpPr>
          <p:nvPr/>
        </p:nvSpPr>
        <p:spPr bwMode="auto">
          <a:xfrm>
            <a:off x="6948854" y="3357564"/>
            <a:ext cx="1847850" cy="210502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0" tIns="49579" rIns="0" bIns="49579"/>
          <a:lstStyle/>
          <a:p>
            <a:pPr marL="196850" indent="-196850" defTabSz="992188" eaLnBrk="0" hangingPunct="0"/>
            <a:r>
              <a:rPr lang="th-TH" sz="2200" b="1" u="sng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</a:p>
          <a:p>
            <a:pPr marL="196850" indent="-196850" defTabSz="992188" eaLnBrk="0" hangingPunct="0">
              <a:buFont typeface="Wingdings" pitchFamily="2" charset="2"/>
              <a:buChar char="Ø"/>
            </a:pPr>
            <a:r>
              <a:rPr lang="th-TH" sz="2000" b="1" dirty="0">
                <a:solidFill>
                  <a:srgbClr val="C00000"/>
                </a:solidFill>
                <a:cs typeface="TH SarabunPSK" pitchFamily="34" charset="-34"/>
              </a:rPr>
              <a:t> เพิ่มสมรรถนะให้กำลังแรงงานให้ตรงกับความต้องการของตลาดแรงงาน</a:t>
            </a:r>
            <a:endParaRPr lang="en-US" sz="2000" b="1" dirty="0">
              <a:solidFill>
                <a:srgbClr val="C00000"/>
              </a:solidFill>
              <a:cs typeface="TH SarabunPSK" pitchFamily="34" charset="-34"/>
            </a:endParaRPr>
          </a:p>
          <a:p>
            <a:pPr marL="196850" indent="-196850" defTabSz="992188" eaLnBrk="0" hangingPunct="0">
              <a:buFont typeface="Wingdings" pitchFamily="2" charset="2"/>
              <a:buChar char="Ø"/>
            </a:pPr>
            <a:r>
              <a:rPr lang="th-TH" sz="20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พัฒนาศักยภาพแรงงาน ให้สอดคล้องกับ </a:t>
            </a:r>
            <a:r>
              <a:rPr lang="en-US" sz="17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Competency Based Pay</a:t>
            </a:r>
            <a:r>
              <a:rPr lang="en-US" sz="1500" dirty="0">
                <a:solidFill>
                  <a:srgbClr val="C00000"/>
                </a:solidFill>
              </a:rPr>
              <a:t> </a:t>
            </a:r>
            <a:endParaRPr lang="th-TH" sz="1500" dirty="0">
              <a:solidFill>
                <a:srgbClr val="C00000"/>
              </a:solidFill>
            </a:endParaRPr>
          </a:p>
        </p:txBody>
      </p:sp>
      <p:sp>
        <p:nvSpPr>
          <p:cNvPr id="66593" name="Rectangle 8"/>
          <p:cNvSpPr>
            <a:spLocks noChangeArrowheads="1"/>
          </p:cNvSpPr>
          <p:nvPr/>
        </p:nvSpPr>
        <p:spPr bwMode="auto">
          <a:xfrm>
            <a:off x="3043605" y="5373688"/>
            <a:ext cx="3389434" cy="1484312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0" tIns="49579" rIns="0" bIns="49579"/>
          <a:lstStyle/>
          <a:p>
            <a:pPr marL="196850" indent="-196850" defTabSz="992188" eaLnBrk="0" hangingPunct="0"/>
            <a:r>
              <a:rPr lang="th-TH" sz="2000" b="1" u="sng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endParaRPr lang="th-TH" sz="2000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196850" indent="-196850" defTabSz="992188" eaLnBrk="0" hangingPunct="0">
              <a:buFont typeface="Wingdings" pitchFamily="2" charset="2"/>
              <a:buChar char="Ø"/>
            </a:pPr>
            <a:r>
              <a:rPr lang="th-TH" sz="2000" b="1" dirty="0">
                <a:solidFill>
                  <a:srgbClr val="C00000"/>
                </a:solidFill>
                <a:cs typeface="TH SarabunPSK" pitchFamily="34" charset="-34"/>
              </a:rPr>
              <a:t>เพิ่มขีดความสามารถของแรงงานไทยในสาขาที่สำคัญให้เท่าเทียมหรือสูงกว่าประเทศสมาชิกอาเซียน/พัฒนาระบบรับรองความสามารถ</a:t>
            </a:r>
            <a:r>
              <a:rPr lang="th-TH" sz="30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66594" name="Rectangle 8"/>
          <p:cNvSpPr>
            <a:spLocks noChangeArrowheads="1"/>
          </p:cNvSpPr>
          <p:nvPr/>
        </p:nvSpPr>
        <p:spPr bwMode="auto">
          <a:xfrm>
            <a:off x="76200" y="3308351"/>
            <a:ext cx="1970942" cy="1752598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0" tIns="49579" rIns="0" bIns="49579"/>
          <a:lstStyle/>
          <a:p>
            <a:pPr marL="196850" indent="-196850" defTabSz="992188" eaLnBrk="0" hangingPunct="0"/>
            <a:r>
              <a:rPr lang="th-TH" sz="2000" b="1" u="sng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</a:p>
          <a:p>
            <a:pPr marL="196850" indent="-196850" defTabSz="992188" eaLnBrk="0" hangingPunct="0">
              <a:buFont typeface="Wingdings" pitchFamily="2" charset="2"/>
              <a:buChar char="Ø"/>
            </a:pPr>
            <a:r>
              <a:rPr lang="th-TH" sz="20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มีฐานข้อมูลกำลังแรงงานฝีมือ ทั้งด้าน</a:t>
            </a:r>
            <a:r>
              <a:rPr lang="th-TH" sz="2000" b="1" dirty="0" err="1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อุปสงค์</a:t>
            </a:r>
            <a:r>
              <a:rPr lang="th-TH" sz="20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th-TH" sz="2000" b="1" dirty="0" err="1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อุปทาน</a:t>
            </a:r>
            <a:r>
              <a:rPr lang="en-US" sz="20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ทั้งในประเทศละต่างประเทศ</a:t>
            </a:r>
          </a:p>
        </p:txBody>
      </p:sp>
      <p:sp>
        <p:nvSpPr>
          <p:cNvPr id="66595" name="Rectangle 8"/>
          <p:cNvSpPr>
            <a:spLocks noChangeArrowheads="1"/>
          </p:cNvSpPr>
          <p:nvPr/>
        </p:nvSpPr>
        <p:spPr bwMode="auto">
          <a:xfrm>
            <a:off x="320388" y="914400"/>
            <a:ext cx="2601058" cy="101282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0" tIns="49579" rIns="0" bIns="49579"/>
          <a:lstStyle/>
          <a:p>
            <a:pPr marL="196850" indent="-196850" defTabSz="992188" eaLnBrk="0" hangingPunct="0"/>
            <a:r>
              <a:rPr lang="th-TH" sz="2000" b="1" u="sng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</a:p>
          <a:p>
            <a:pPr marL="196850" indent="-196850" defTabSz="992188" eaLnBrk="0" hangingPunct="0">
              <a:buFont typeface="Wingdings" pitchFamily="2" charset="2"/>
              <a:buChar char="Ø"/>
            </a:pPr>
            <a:r>
              <a:rPr lang="th-TH" sz="20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เพิ่มประสิทธิภาพองค์กร ปรับบทบาท เพิ่มความคล่องตัว</a:t>
            </a:r>
            <a:endParaRPr lang="en-US" sz="20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86800" y="6492875"/>
            <a:ext cx="381000" cy="365125"/>
          </a:xfrm>
        </p:spPr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289294064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426662" y="6333218"/>
            <a:ext cx="533400" cy="365125"/>
          </a:xfrm>
        </p:spPr>
        <p:txBody>
          <a:bodyPr/>
          <a:lstStyle/>
          <a:p>
            <a:pPr algn="ctr">
              <a:defRPr/>
            </a:pPr>
            <a:fld id="{0081DD58-11BD-4D97-AD4E-6CA9B8BFB717}" type="slidenum">
              <a:rPr lang="en-US" smtClean="0"/>
              <a:pPr algn="ctr">
                <a:defRPr/>
              </a:pPr>
              <a:t>5</a:t>
            </a:fld>
            <a:endParaRPr lang="en-US" dirty="0"/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2428875" y="678541"/>
            <a:ext cx="2070100" cy="1903889"/>
          </a:xfrm>
          <a:custGeom>
            <a:avLst/>
            <a:gdLst>
              <a:gd name="connsiteX0" fmla="*/ 0 w 2070100"/>
              <a:gd name="connsiteY0" fmla="*/ 0 h 1903889"/>
              <a:gd name="connsiteX1" fmla="*/ 88106 w 2070100"/>
              <a:gd name="connsiteY1" fmla="*/ 1588 h 1903889"/>
              <a:gd name="connsiteX2" fmla="*/ 175419 w 2070100"/>
              <a:gd name="connsiteY2" fmla="*/ 7938 h 1903889"/>
              <a:gd name="connsiteX3" fmla="*/ 261938 w 2070100"/>
              <a:gd name="connsiteY3" fmla="*/ 15081 h 1903889"/>
              <a:gd name="connsiteX4" fmla="*/ 347663 w 2070100"/>
              <a:gd name="connsiteY4" fmla="*/ 27781 h 1903889"/>
              <a:gd name="connsiteX5" fmla="*/ 432594 w 2070100"/>
              <a:gd name="connsiteY5" fmla="*/ 42863 h 1903889"/>
              <a:gd name="connsiteX6" fmla="*/ 515144 w 2070100"/>
              <a:gd name="connsiteY6" fmla="*/ 62706 h 1903889"/>
              <a:gd name="connsiteX7" fmla="*/ 599281 w 2070100"/>
              <a:gd name="connsiteY7" fmla="*/ 84138 h 1903889"/>
              <a:gd name="connsiteX8" fmla="*/ 679450 w 2070100"/>
              <a:gd name="connsiteY8" fmla="*/ 109538 h 1903889"/>
              <a:gd name="connsiteX9" fmla="*/ 760413 w 2070100"/>
              <a:gd name="connsiteY9" fmla="*/ 137319 h 1903889"/>
              <a:gd name="connsiteX10" fmla="*/ 838200 w 2070100"/>
              <a:gd name="connsiteY10" fmla="*/ 167481 h 1903889"/>
              <a:gd name="connsiteX11" fmla="*/ 915988 w 2070100"/>
              <a:gd name="connsiteY11" fmla="*/ 202406 h 1903889"/>
              <a:gd name="connsiteX12" fmla="*/ 992188 w 2070100"/>
              <a:gd name="connsiteY12" fmla="*/ 238919 h 1903889"/>
              <a:gd name="connsiteX13" fmla="*/ 1066800 w 2070100"/>
              <a:gd name="connsiteY13" fmla="*/ 278606 h 1903889"/>
              <a:gd name="connsiteX14" fmla="*/ 1138238 w 2070100"/>
              <a:gd name="connsiteY14" fmla="*/ 321469 h 1903889"/>
              <a:gd name="connsiteX15" fmla="*/ 1210469 w 2070100"/>
              <a:gd name="connsiteY15" fmla="*/ 367506 h 1903889"/>
              <a:gd name="connsiteX16" fmla="*/ 1278731 w 2070100"/>
              <a:gd name="connsiteY16" fmla="*/ 415925 h 1903889"/>
              <a:gd name="connsiteX17" fmla="*/ 1346200 w 2070100"/>
              <a:gd name="connsiteY17" fmla="*/ 466725 h 1903889"/>
              <a:gd name="connsiteX18" fmla="*/ 1411288 w 2070100"/>
              <a:gd name="connsiteY18" fmla="*/ 519906 h 1903889"/>
              <a:gd name="connsiteX19" fmla="*/ 1473994 w 2070100"/>
              <a:gd name="connsiteY19" fmla="*/ 576263 h 1903889"/>
              <a:gd name="connsiteX20" fmla="*/ 1535113 w 2070100"/>
              <a:gd name="connsiteY20" fmla="*/ 634206 h 1903889"/>
              <a:gd name="connsiteX21" fmla="*/ 1593850 w 2070100"/>
              <a:gd name="connsiteY21" fmla="*/ 695325 h 1903889"/>
              <a:gd name="connsiteX22" fmla="*/ 1651000 w 2070100"/>
              <a:gd name="connsiteY22" fmla="*/ 757238 h 1903889"/>
              <a:gd name="connsiteX23" fmla="*/ 1704181 w 2070100"/>
              <a:gd name="connsiteY23" fmla="*/ 823119 h 1903889"/>
              <a:gd name="connsiteX24" fmla="*/ 1755775 w 2070100"/>
              <a:gd name="connsiteY24" fmla="*/ 889794 h 1903889"/>
              <a:gd name="connsiteX25" fmla="*/ 1804194 w 2070100"/>
              <a:gd name="connsiteY25" fmla="*/ 960438 h 1903889"/>
              <a:gd name="connsiteX26" fmla="*/ 1850231 w 2070100"/>
              <a:gd name="connsiteY26" fmla="*/ 1031875 h 1903889"/>
              <a:gd name="connsiteX27" fmla="*/ 1894681 w 2070100"/>
              <a:gd name="connsiteY27" fmla="*/ 1106488 h 1903889"/>
              <a:gd name="connsiteX28" fmla="*/ 1935956 w 2070100"/>
              <a:gd name="connsiteY28" fmla="*/ 1181100 h 1903889"/>
              <a:gd name="connsiteX29" fmla="*/ 1974056 w 2070100"/>
              <a:gd name="connsiteY29" fmla="*/ 1258888 h 1903889"/>
              <a:gd name="connsiteX30" fmla="*/ 2008981 w 2070100"/>
              <a:gd name="connsiteY30" fmla="*/ 1339850 h 1903889"/>
              <a:gd name="connsiteX31" fmla="*/ 2040731 w 2070100"/>
              <a:gd name="connsiteY31" fmla="*/ 1420019 h 1903889"/>
              <a:gd name="connsiteX32" fmla="*/ 2070100 w 2070100"/>
              <a:gd name="connsiteY32" fmla="*/ 1504157 h 1903889"/>
              <a:gd name="connsiteX33" fmla="*/ 839284 w 2070100"/>
              <a:gd name="connsiteY33" fmla="*/ 1903889 h 1903889"/>
              <a:gd name="connsiteX34" fmla="*/ 0 w 2070100"/>
              <a:gd name="connsiteY34" fmla="*/ 1293264 h 1903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070100" h="1903889">
                <a:moveTo>
                  <a:pt x="0" y="0"/>
                </a:moveTo>
                <a:lnTo>
                  <a:pt x="88106" y="1588"/>
                </a:lnTo>
                <a:lnTo>
                  <a:pt x="175419" y="7938"/>
                </a:lnTo>
                <a:lnTo>
                  <a:pt x="261938" y="15081"/>
                </a:lnTo>
                <a:lnTo>
                  <a:pt x="347663" y="27781"/>
                </a:lnTo>
                <a:lnTo>
                  <a:pt x="432594" y="42863"/>
                </a:lnTo>
                <a:lnTo>
                  <a:pt x="515144" y="62706"/>
                </a:lnTo>
                <a:lnTo>
                  <a:pt x="599281" y="84138"/>
                </a:lnTo>
                <a:lnTo>
                  <a:pt x="679450" y="109538"/>
                </a:lnTo>
                <a:lnTo>
                  <a:pt x="760413" y="137319"/>
                </a:lnTo>
                <a:lnTo>
                  <a:pt x="838200" y="167481"/>
                </a:lnTo>
                <a:lnTo>
                  <a:pt x="915988" y="202406"/>
                </a:lnTo>
                <a:lnTo>
                  <a:pt x="992188" y="238919"/>
                </a:lnTo>
                <a:lnTo>
                  <a:pt x="1066800" y="278606"/>
                </a:lnTo>
                <a:lnTo>
                  <a:pt x="1138238" y="321469"/>
                </a:lnTo>
                <a:lnTo>
                  <a:pt x="1210469" y="367506"/>
                </a:lnTo>
                <a:lnTo>
                  <a:pt x="1278731" y="415925"/>
                </a:lnTo>
                <a:lnTo>
                  <a:pt x="1346200" y="466725"/>
                </a:lnTo>
                <a:lnTo>
                  <a:pt x="1411288" y="519906"/>
                </a:lnTo>
                <a:lnTo>
                  <a:pt x="1473994" y="576263"/>
                </a:lnTo>
                <a:lnTo>
                  <a:pt x="1535113" y="634206"/>
                </a:lnTo>
                <a:lnTo>
                  <a:pt x="1593850" y="695325"/>
                </a:lnTo>
                <a:lnTo>
                  <a:pt x="1651000" y="757238"/>
                </a:lnTo>
                <a:lnTo>
                  <a:pt x="1704181" y="823119"/>
                </a:lnTo>
                <a:lnTo>
                  <a:pt x="1755775" y="889794"/>
                </a:lnTo>
                <a:lnTo>
                  <a:pt x="1804194" y="960438"/>
                </a:lnTo>
                <a:lnTo>
                  <a:pt x="1850231" y="1031875"/>
                </a:lnTo>
                <a:lnTo>
                  <a:pt x="1894681" y="1106488"/>
                </a:lnTo>
                <a:lnTo>
                  <a:pt x="1935956" y="1181100"/>
                </a:lnTo>
                <a:lnTo>
                  <a:pt x="1974056" y="1258888"/>
                </a:lnTo>
                <a:lnTo>
                  <a:pt x="2008981" y="1339850"/>
                </a:lnTo>
                <a:lnTo>
                  <a:pt x="2040731" y="1420019"/>
                </a:lnTo>
                <a:lnTo>
                  <a:pt x="2070100" y="1504157"/>
                </a:lnTo>
                <a:lnTo>
                  <a:pt x="839284" y="1903889"/>
                </a:lnTo>
                <a:lnTo>
                  <a:pt x="0" y="1293264"/>
                </a:lnTo>
                <a:close/>
              </a:path>
            </a:pathLst>
          </a:custGeom>
          <a:solidFill>
            <a:srgbClr val="EC6E6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2976021" y="2254929"/>
            <a:ext cx="1653130" cy="2433638"/>
          </a:xfrm>
          <a:custGeom>
            <a:avLst/>
            <a:gdLst>
              <a:gd name="connsiteX0" fmla="*/ 1545974 w 1653130"/>
              <a:gd name="connsiteY0" fmla="*/ 0 h 2433638"/>
              <a:gd name="connsiteX1" fmla="*/ 1572168 w 1653130"/>
              <a:gd name="connsiteY1" fmla="*/ 85697 h 2433638"/>
              <a:gd name="connsiteX2" fmla="*/ 1593599 w 1653130"/>
              <a:gd name="connsiteY2" fmla="*/ 169014 h 2433638"/>
              <a:gd name="connsiteX3" fmla="*/ 1613443 w 1653130"/>
              <a:gd name="connsiteY3" fmla="*/ 254711 h 2433638"/>
              <a:gd name="connsiteX4" fmla="*/ 1626936 w 1653130"/>
              <a:gd name="connsiteY4" fmla="*/ 339614 h 2433638"/>
              <a:gd name="connsiteX5" fmla="*/ 1639636 w 1653130"/>
              <a:gd name="connsiteY5" fmla="*/ 425312 h 2433638"/>
              <a:gd name="connsiteX6" fmla="*/ 1646780 w 1653130"/>
              <a:gd name="connsiteY6" fmla="*/ 510215 h 2433638"/>
              <a:gd name="connsiteX7" fmla="*/ 1651543 w 1653130"/>
              <a:gd name="connsiteY7" fmla="*/ 595912 h 2433638"/>
              <a:gd name="connsiteX8" fmla="*/ 1653130 w 1653130"/>
              <a:gd name="connsiteY8" fmla="*/ 681609 h 2433638"/>
              <a:gd name="connsiteX9" fmla="*/ 1651543 w 1653130"/>
              <a:gd name="connsiteY9" fmla="*/ 766513 h 2433638"/>
              <a:gd name="connsiteX10" fmla="*/ 1645193 w 1653130"/>
              <a:gd name="connsiteY10" fmla="*/ 850623 h 2433638"/>
              <a:gd name="connsiteX11" fmla="*/ 1638049 w 1653130"/>
              <a:gd name="connsiteY11" fmla="*/ 933939 h 2433638"/>
              <a:gd name="connsiteX12" fmla="*/ 1625349 w 1653130"/>
              <a:gd name="connsiteY12" fmla="*/ 1018050 h 2433638"/>
              <a:gd name="connsiteX13" fmla="*/ 1610268 w 1653130"/>
              <a:gd name="connsiteY13" fmla="*/ 1101366 h 2433638"/>
              <a:gd name="connsiteX14" fmla="*/ 1592011 w 1653130"/>
              <a:gd name="connsiteY14" fmla="*/ 1183889 h 2433638"/>
              <a:gd name="connsiteX15" fmla="*/ 1570580 w 1653130"/>
              <a:gd name="connsiteY15" fmla="*/ 1264825 h 2433638"/>
              <a:gd name="connsiteX16" fmla="*/ 1545974 w 1653130"/>
              <a:gd name="connsiteY16" fmla="*/ 1345762 h 2433638"/>
              <a:gd name="connsiteX17" fmla="*/ 1518986 w 1653130"/>
              <a:gd name="connsiteY17" fmla="*/ 1424317 h 2433638"/>
              <a:gd name="connsiteX18" fmla="*/ 1488030 w 1653130"/>
              <a:gd name="connsiteY18" fmla="*/ 1503666 h 2433638"/>
              <a:gd name="connsiteX19" fmla="*/ 1454693 w 1653130"/>
              <a:gd name="connsiteY19" fmla="*/ 1579841 h 2433638"/>
              <a:gd name="connsiteX20" fmla="*/ 1418180 w 1653130"/>
              <a:gd name="connsiteY20" fmla="*/ 1656017 h 2433638"/>
              <a:gd name="connsiteX21" fmla="*/ 1378493 w 1653130"/>
              <a:gd name="connsiteY21" fmla="*/ 1730605 h 2433638"/>
              <a:gd name="connsiteX22" fmla="*/ 1335630 w 1653130"/>
              <a:gd name="connsiteY22" fmla="*/ 1804400 h 2433638"/>
              <a:gd name="connsiteX23" fmla="*/ 1290386 w 1653130"/>
              <a:gd name="connsiteY23" fmla="*/ 1875814 h 2433638"/>
              <a:gd name="connsiteX24" fmla="*/ 1242761 w 1653130"/>
              <a:gd name="connsiteY24" fmla="*/ 1945641 h 2433638"/>
              <a:gd name="connsiteX25" fmla="*/ 1191168 w 1653130"/>
              <a:gd name="connsiteY25" fmla="*/ 2013088 h 2433638"/>
              <a:gd name="connsiteX26" fmla="*/ 1137986 w 1653130"/>
              <a:gd name="connsiteY26" fmla="*/ 2079741 h 2433638"/>
              <a:gd name="connsiteX27" fmla="*/ 1080043 w 1653130"/>
              <a:gd name="connsiteY27" fmla="*/ 2144014 h 2433638"/>
              <a:gd name="connsiteX28" fmla="*/ 1020511 w 1653130"/>
              <a:gd name="connsiteY28" fmla="*/ 2205906 h 2433638"/>
              <a:gd name="connsiteX29" fmla="*/ 959393 w 1653130"/>
              <a:gd name="connsiteY29" fmla="*/ 2265418 h 2433638"/>
              <a:gd name="connsiteX30" fmla="*/ 894305 w 1653130"/>
              <a:gd name="connsiteY30" fmla="*/ 2323343 h 2433638"/>
              <a:gd name="connsiteX31" fmla="*/ 826836 w 1653130"/>
              <a:gd name="connsiteY31" fmla="*/ 2379681 h 2433638"/>
              <a:gd name="connsiteX32" fmla="*/ 756986 w 1653130"/>
              <a:gd name="connsiteY32" fmla="*/ 2433638 h 2433638"/>
              <a:gd name="connsiteX33" fmla="*/ 0 w 1653130"/>
              <a:gd name="connsiteY33" fmla="*/ 1393063 h 2433638"/>
              <a:gd name="connsiteX34" fmla="*/ 322797 w 1653130"/>
              <a:gd name="connsiteY34" fmla="*/ 398212 h 2433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653130" h="2433638">
                <a:moveTo>
                  <a:pt x="1545974" y="0"/>
                </a:moveTo>
                <a:lnTo>
                  <a:pt x="1572168" y="85697"/>
                </a:lnTo>
                <a:lnTo>
                  <a:pt x="1593599" y="169014"/>
                </a:lnTo>
                <a:lnTo>
                  <a:pt x="1613443" y="254711"/>
                </a:lnTo>
                <a:lnTo>
                  <a:pt x="1626936" y="339614"/>
                </a:lnTo>
                <a:lnTo>
                  <a:pt x="1639636" y="425312"/>
                </a:lnTo>
                <a:lnTo>
                  <a:pt x="1646780" y="510215"/>
                </a:lnTo>
                <a:lnTo>
                  <a:pt x="1651543" y="595912"/>
                </a:lnTo>
                <a:lnTo>
                  <a:pt x="1653130" y="681609"/>
                </a:lnTo>
                <a:lnTo>
                  <a:pt x="1651543" y="766513"/>
                </a:lnTo>
                <a:lnTo>
                  <a:pt x="1645193" y="850623"/>
                </a:lnTo>
                <a:lnTo>
                  <a:pt x="1638049" y="933939"/>
                </a:lnTo>
                <a:lnTo>
                  <a:pt x="1625349" y="1018050"/>
                </a:lnTo>
                <a:lnTo>
                  <a:pt x="1610268" y="1101366"/>
                </a:lnTo>
                <a:lnTo>
                  <a:pt x="1592011" y="1183889"/>
                </a:lnTo>
                <a:lnTo>
                  <a:pt x="1570580" y="1264825"/>
                </a:lnTo>
                <a:lnTo>
                  <a:pt x="1545974" y="1345762"/>
                </a:lnTo>
                <a:lnTo>
                  <a:pt x="1518986" y="1424317"/>
                </a:lnTo>
                <a:lnTo>
                  <a:pt x="1488030" y="1503666"/>
                </a:lnTo>
                <a:lnTo>
                  <a:pt x="1454693" y="1579841"/>
                </a:lnTo>
                <a:lnTo>
                  <a:pt x="1418180" y="1656017"/>
                </a:lnTo>
                <a:lnTo>
                  <a:pt x="1378493" y="1730605"/>
                </a:lnTo>
                <a:lnTo>
                  <a:pt x="1335630" y="1804400"/>
                </a:lnTo>
                <a:lnTo>
                  <a:pt x="1290386" y="1875814"/>
                </a:lnTo>
                <a:lnTo>
                  <a:pt x="1242761" y="1945641"/>
                </a:lnTo>
                <a:lnTo>
                  <a:pt x="1191168" y="2013088"/>
                </a:lnTo>
                <a:lnTo>
                  <a:pt x="1137986" y="2079741"/>
                </a:lnTo>
                <a:lnTo>
                  <a:pt x="1080043" y="2144014"/>
                </a:lnTo>
                <a:lnTo>
                  <a:pt x="1020511" y="2205906"/>
                </a:lnTo>
                <a:lnTo>
                  <a:pt x="959393" y="2265418"/>
                </a:lnTo>
                <a:lnTo>
                  <a:pt x="894305" y="2323343"/>
                </a:lnTo>
                <a:lnTo>
                  <a:pt x="826836" y="2379681"/>
                </a:lnTo>
                <a:lnTo>
                  <a:pt x="756986" y="2433638"/>
                </a:lnTo>
                <a:lnTo>
                  <a:pt x="0" y="1393063"/>
                </a:lnTo>
                <a:lnTo>
                  <a:pt x="322797" y="398212"/>
                </a:lnTo>
                <a:close/>
              </a:path>
            </a:pathLst>
          </a:custGeom>
          <a:solidFill>
            <a:srgbClr val="F4CF3B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1111250" y="3699028"/>
            <a:ext cx="2559050" cy="1449914"/>
          </a:xfrm>
          <a:custGeom>
            <a:avLst/>
            <a:gdLst>
              <a:gd name="connsiteX0" fmla="*/ 751904 w 2559050"/>
              <a:gd name="connsiteY0" fmla="*/ 0 h 1449914"/>
              <a:gd name="connsiteX1" fmla="*/ 1808079 w 2559050"/>
              <a:gd name="connsiteY1" fmla="*/ 0 h 1449914"/>
              <a:gd name="connsiteX2" fmla="*/ 2559050 w 2559050"/>
              <a:gd name="connsiteY2" fmla="*/ 1033837 h 1449914"/>
              <a:gd name="connsiteX3" fmla="*/ 2486025 w 2559050"/>
              <a:gd name="connsiteY3" fmla="*/ 1084656 h 1449914"/>
              <a:gd name="connsiteX4" fmla="*/ 2413000 w 2559050"/>
              <a:gd name="connsiteY4" fmla="*/ 1131504 h 1449914"/>
              <a:gd name="connsiteX5" fmla="*/ 2338388 w 2559050"/>
              <a:gd name="connsiteY5" fmla="*/ 1175970 h 1449914"/>
              <a:gd name="connsiteX6" fmla="*/ 2262188 w 2559050"/>
              <a:gd name="connsiteY6" fmla="*/ 1217261 h 1449914"/>
              <a:gd name="connsiteX7" fmla="*/ 2184400 w 2559050"/>
              <a:gd name="connsiteY7" fmla="*/ 1253786 h 1449914"/>
              <a:gd name="connsiteX8" fmla="*/ 2105025 w 2559050"/>
              <a:gd name="connsiteY8" fmla="*/ 1287136 h 1449914"/>
              <a:gd name="connsiteX9" fmla="*/ 2025650 w 2559050"/>
              <a:gd name="connsiteY9" fmla="*/ 1318898 h 1449914"/>
              <a:gd name="connsiteX10" fmla="*/ 1944688 w 2559050"/>
              <a:gd name="connsiteY10" fmla="*/ 1346689 h 1449914"/>
              <a:gd name="connsiteX11" fmla="*/ 1862138 w 2559050"/>
              <a:gd name="connsiteY11" fmla="*/ 1371304 h 1449914"/>
              <a:gd name="connsiteX12" fmla="*/ 1781969 w 2559050"/>
              <a:gd name="connsiteY12" fmla="*/ 1391949 h 1449914"/>
              <a:gd name="connsiteX13" fmla="*/ 1697831 w 2559050"/>
              <a:gd name="connsiteY13" fmla="*/ 1409418 h 1449914"/>
              <a:gd name="connsiteX14" fmla="*/ 1615281 w 2559050"/>
              <a:gd name="connsiteY14" fmla="*/ 1424505 h 1449914"/>
              <a:gd name="connsiteX15" fmla="*/ 1531938 w 2559050"/>
              <a:gd name="connsiteY15" fmla="*/ 1434827 h 1449914"/>
              <a:gd name="connsiteX16" fmla="*/ 1447800 w 2559050"/>
              <a:gd name="connsiteY16" fmla="*/ 1444356 h 1449914"/>
              <a:gd name="connsiteX17" fmla="*/ 1364456 w 2559050"/>
              <a:gd name="connsiteY17" fmla="*/ 1448326 h 1449914"/>
              <a:gd name="connsiteX18" fmla="*/ 1280319 w 2559050"/>
              <a:gd name="connsiteY18" fmla="*/ 1449914 h 1449914"/>
              <a:gd name="connsiteX19" fmla="*/ 1194594 w 2559050"/>
              <a:gd name="connsiteY19" fmla="*/ 1448326 h 1449914"/>
              <a:gd name="connsiteX20" fmla="*/ 1111250 w 2559050"/>
              <a:gd name="connsiteY20" fmla="*/ 1444356 h 1449914"/>
              <a:gd name="connsiteX21" fmla="*/ 1027113 w 2559050"/>
              <a:gd name="connsiteY21" fmla="*/ 1434827 h 1449914"/>
              <a:gd name="connsiteX22" fmla="*/ 943769 w 2559050"/>
              <a:gd name="connsiteY22" fmla="*/ 1424505 h 1449914"/>
              <a:gd name="connsiteX23" fmla="*/ 861219 w 2559050"/>
              <a:gd name="connsiteY23" fmla="*/ 1409418 h 1449914"/>
              <a:gd name="connsiteX24" fmla="*/ 778669 w 2559050"/>
              <a:gd name="connsiteY24" fmla="*/ 1391949 h 1449914"/>
              <a:gd name="connsiteX25" fmla="*/ 696913 w 2559050"/>
              <a:gd name="connsiteY25" fmla="*/ 1371304 h 1449914"/>
              <a:gd name="connsiteX26" fmla="*/ 614363 w 2559050"/>
              <a:gd name="connsiteY26" fmla="*/ 1346689 h 1449914"/>
              <a:gd name="connsiteX27" fmla="*/ 534988 w 2559050"/>
              <a:gd name="connsiteY27" fmla="*/ 1318898 h 1449914"/>
              <a:gd name="connsiteX28" fmla="*/ 454025 w 2559050"/>
              <a:gd name="connsiteY28" fmla="*/ 1287136 h 1449914"/>
              <a:gd name="connsiteX29" fmla="*/ 376238 w 2559050"/>
              <a:gd name="connsiteY29" fmla="*/ 1253786 h 1449914"/>
              <a:gd name="connsiteX30" fmla="*/ 298450 w 2559050"/>
              <a:gd name="connsiteY30" fmla="*/ 1217261 h 1449914"/>
              <a:gd name="connsiteX31" fmla="*/ 222250 w 2559050"/>
              <a:gd name="connsiteY31" fmla="*/ 1175970 h 1449914"/>
              <a:gd name="connsiteX32" fmla="*/ 146050 w 2559050"/>
              <a:gd name="connsiteY32" fmla="*/ 1131504 h 1449914"/>
              <a:gd name="connsiteX33" fmla="*/ 73025 w 2559050"/>
              <a:gd name="connsiteY33" fmla="*/ 1084656 h 1449914"/>
              <a:gd name="connsiteX34" fmla="*/ 0 w 2559050"/>
              <a:gd name="connsiteY34" fmla="*/ 1033837 h 1449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559050" h="1449914">
                <a:moveTo>
                  <a:pt x="751904" y="0"/>
                </a:moveTo>
                <a:lnTo>
                  <a:pt x="1808079" y="0"/>
                </a:lnTo>
                <a:lnTo>
                  <a:pt x="2559050" y="1033837"/>
                </a:lnTo>
                <a:lnTo>
                  <a:pt x="2486025" y="1084656"/>
                </a:lnTo>
                <a:lnTo>
                  <a:pt x="2413000" y="1131504"/>
                </a:lnTo>
                <a:lnTo>
                  <a:pt x="2338388" y="1175970"/>
                </a:lnTo>
                <a:lnTo>
                  <a:pt x="2262188" y="1217261"/>
                </a:lnTo>
                <a:lnTo>
                  <a:pt x="2184400" y="1253786"/>
                </a:lnTo>
                <a:lnTo>
                  <a:pt x="2105025" y="1287136"/>
                </a:lnTo>
                <a:lnTo>
                  <a:pt x="2025650" y="1318898"/>
                </a:lnTo>
                <a:lnTo>
                  <a:pt x="1944688" y="1346689"/>
                </a:lnTo>
                <a:lnTo>
                  <a:pt x="1862138" y="1371304"/>
                </a:lnTo>
                <a:lnTo>
                  <a:pt x="1781969" y="1391949"/>
                </a:lnTo>
                <a:lnTo>
                  <a:pt x="1697831" y="1409418"/>
                </a:lnTo>
                <a:lnTo>
                  <a:pt x="1615281" y="1424505"/>
                </a:lnTo>
                <a:lnTo>
                  <a:pt x="1531938" y="1434827"/>
                </a:lnTo>
                <a:lnTo>
                  <a:pt x="1447800" y="1444356"/>
                </a:lnTo>
                <a:lnTo>
                  <a:pt x="1364456" y="1448326"/>
                </a:lnTo>
                <a:lnTo>
                  <a:pt x="1280319" y="1449914"/>
                </a:lnTo>
                <a:lnTo>
                  <a:pt x="1194594" y="1448326"/>
                </a:lnTo>
                <a:lnTo>
                  <a:pt x="1111250" y="1444356"/>
                </a:lnTo>
                <a:lnTo>
                  <a:pt x="1027113" y="1434827"/>
                </a:lnTo>
                <a:lnTo>
                  <a:pt x="943769" y="1424505"/>
                </a:lnTo>
                <a:lnTo>
                  <a:pt x="861219" y="1409418"/>
                </a:lnTo>
                <a:lnTo>
                  <a:pt x="778669" y="1391949"/>
                </a:lnTo>
                <a:lnTo>
                  <a:pt x="696913" y="1371304"/>
                </a:lnTo>
                <a:lnTo>
                  <a:pt x="614363" y="1346689"/>
                </a:lnTo>
                <a:lnTo>
                  <a:pt x="534988" y="1318898"/>
                </a:lnTo>
                <a:lnTo>
                  <a:pt x="454025" y="1287136"/>
                </a:lnTo>
                <a:lnTo>
                  <a:pt x="376238" y="1253786"/>
                </a:lnTo>
                <a:lnTo>
                  <a:pt x="298450" y="1217261"/>
                </a:lnTo>
                <a:lnTo>
                  <a:pt x="222250" y="1175970"/>
                </a:lnTo>
                <a:lnTo>
                  <a:pt x="146050" y="1131504"/>
                </a:lnTo>
                <a:lnTo>
                  <a:pt x="73025" y="1084656"/>
                </a:lnTo>
                <a:lnTo>
                  <a:pt x="0" y="1033837"/>
                </a:lnTo>
                <a:close/>
              </a:path>
            </a:pathLst>
          </a:custGeom>
          <a:solidFill>
            <a:srgbClr val="5DC3A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152400" y="2254929"/>
            <a:ext cx="1651997" cy="2433638"/>
          </a:xfrm>
          <a:custGeom>
            <a:avLst/>
            <a:gdLst>
              <a:gd name="connsiteX0" fmla="*/ 107156 w 1651997"/>
              <a:gd name="connsiteY0" fmla="*/ 0 h 2433638"/>
              <a:gd name="connsiteX1" fmla="*/ 1328176 w 1651997"/>
              <a:gd name="connsiteY1" fmla="*/ 397510 h 2433638"/>
              <a:gd name="connsiteX2" fmla="*/ 1651997 w 1651997"/>
              <a:gd name="connsiteY2" fmla="*/ 1395517 h 2433638"/>
              <a:gd name="connsiteX3" fmla="*/ 897732 w 1651997"/>
              <a:gd name="connsiteY3" fmla="*/ 2433638 h 2433638"/>
              <a:gd name="connsiteX4" fmla="*/ 827882 w 1651997"/>
              <a:gd name="connsiteY4" fmla="*/ 2379681 h 2433638"/>
              <a:gd name="connsiteX5" fmla="*/ 758825 w 1651997"/>
              <a:gd name="connsiteY5" fmla="*/ 2323343 h 2433638"/>
              <a:gd name="connsiteX6" fmla="*/ 695325 w 1651997"/>
              <a:gd name="connsiteY6" fmla="*/ 2265418 h 2433638"/>
              <a:gd name="connsiteX7" fmla="*/ 632619 w 1651997"/>
              <a:gd name="connsiteY7" fmla="*/ 2205906 h 2433638"/>
              <a:gd name="connsiteX8" fmla="*/ 573088 w 1651997"/>
              <a:gd name="connsiteY8" fmla="*/ 2144014 h 2433638"/>
              <a:gd name="connsiteX9" fmla="*/ 516732 w 1651997"/>
              <a:gd name="connsiteY9" fmla="*/ 2079741 h 2433638"/>
              <a:gd name="connsiteX10" fmla="*/ 461963 w 1651997"/>
              <a:gd name="connsiteY10" fmla="*/ 2013088 h 2433638"/>
              <a:gd name="connsiteX11" fmla="*/ 411956 w 1651997"/>
              <a:gd name="connsiteY11" fmla="*/ 1945641 h 2433638"/>
              <a:gd name="connsiteX12" fmla="*/ 362744 w 1651997"/>
              <a:gd name="connsiteY12" fmla="*/ 1875814 h 2433638"/>
              <a:gd name="connsiteX13" fmla="*/ 317500 w 1651997"/>
              <a:gd name="connsiteY13" fmla="*/ 1804400 h 2433638"/>
              <a:gd name="connsiteX14" fmla="*/ 274638 w 1651997"/>
              <a:gd name="connsiteY14" fmla="*/ 1730605 h 2433638"/>
              <a:gd name="connsiteX15" fmla="*/ 234950 w 1651997"/>
              <a:gd name="connsiteY15" fmla="*/ 1656017 h 2433638"/>
              <a:gd name="connsiteX16" fmla="*/ 198438 w 1651997"/>
              <a:gd name="connsiteY16" fmla="*/ 1579841 h 2433638"/>
              <a:gd name="connsiteX17" fmla="*/ 165100 w 1651997"/>
              <a:gd name="connsiteY17" fmla="*/ 1503666 h 2433638"/>
              <a:gd name="connsiteX18" fmla="*/ 134144 w 1651997"/>
              <a:gd name="connsiteY18" fmla="*/ 1424317 h 2433638"/>
              <a:gd name="connsiteX19" fmla="*/ 107156 w 1651997"/>
              <a:gd name="connsiteY19" fmla="*/ 1345762 h 2433638"/>
              <a:gd name="connsiteX20" fmla="*/ 82550 w 1651997"/>
              <a:gd name="connsiteY20" fmla="*/ 1264825 h 2433638"/>
              <a:gd name="connsiteX21" fmla="*/ 61119 w 1651997"/>
              <a:gd name="connsiteY21" fmla="*/ 1183889 h 2433638"/>
              <a:gd name="connsiteX22" fmla="*/ 42863 w 1651997"/>
              <a:gd name="connsiteY22" fmla="*/ 1101366 h 2433638"/>
              <a:gd name="connsiteX23" fmla="*/ 27781 w 1651997"/>
              <a:gd name="connsiteY23" fmla="*/ 1018050 h 2433638"/>
              <a:gd name="connsiteX24" fmla="*/ 16669 w 1651997"/>
              <a:gd name="connsiteY24" fmla="*/ 933939 h 2433638"/>
              <a:gd name="connsiteX25" fmla="*/ 7938 w 1651997"/>
              <a:gd name="connsiteY25" fmla="*/ 850623 h 2433638"/>
              <a:gd name="connsiteX26" fmla="*/ 1588 w 1651997"/>
              <a:gd name="connsiteY26" fmla="*/ 766513 h 2433638"/>
              <a:gd name="connsiteX27" fmla="*/ 0 w 1651997"/>
              <a:gd name="connsiteY27" fmla="*/ 681609 h 2433638"/>
              <a:gd name="connsiteX28" fmla="*/ 1588 w 1651997"/>
              <a:gd name="connsiteY28" fmla="*/ 595912 h 2433638"/>
              <a:gd name="connsiteX29" fmla="*/ 6350 w 1651997"/>
              <a:gd name="connsiteY29" fmla="*/ 510215 h 2433638"/>
              <a:gd name="connsiteX30" fmla="*/ 13494 w 1651997"/>
              <a:gd name="connsiteY30" fmla="*/ 425312 h 2433638"/>
              <a:gd name="connsiteX31" fmla="*/ 26194 w 1651997"/>
              <a:gd name="connsiteY31" fmla="*/ 339614 h 2433638"/>
              <a:gd name="connsiteX32" fmla="*/ 41275 w 1651997"/>
              <a:gd name="connsiteY32" fmla="*/ 254711 h 2433638"/>
              <a:gd name="connsiteX33" fmla="*/ 59531 w 1651997"/>
              <a:gd name="connsiteY33" fmla="*/ 169014 h 2433638"/>
              <a:gd name="connsiteX34" fmla="*/ 80963 w 1651997"/>
              <a:gd name="connsiteY34" fmla="*/ 85697 h 2433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651997" h="2433638">
                <a:moveTo>
                  <a:pt x="107156" y="0"/>
                </a:moveTo>
                <a:lnTo>
                  <a:pt x="1328176" y="397510"/>
                </a:lnTo>
                <a:lnTo>
                  <a:pt x="1651997" y="1395517"/>
                </a:lnTo>
                <a:lnTo>
                  <a:pt x="897732" y="2433638"/>
                </a:lnTo>
                <a:lnTo>
                  <a:pt x="827882" y="2379681"/>
                </a:lnTo>
                <a:lnTo>
                  <a:pt x="758825" y="2323343"/>
                </a:lnTo>
                <a:lnTo>
                  <a:pt x="695325" y="2265418"/>
                </a:lnTo>
                <a:lnTo>
                  <a:pt x="632619" y="2205906"/>
                </a:lnTo>
                <a:lnTo>
                  <a:pt x="573088" y="2144014"/>
                </a:lnTo>
                <a:lnTo>
                  <a:pt x="516732" y="2079741"/>
                </a:lnTo>
                <a:lnTo>
                  <a:pt x="461963" y="2013088"/>
                </a:lnTo>
                <a:lnTo>
                  <a:pt x="411956" y="1945641"/>
                </a:lnTo>
                <a:lnTo>
                  <a:pt x="362744" y="1875814"/>
                </a:lnTo>
                <a:lnTo>
                  <a:pt x="317500" y="1804400"/>
                </a:lnTo>
                <a:lnTo>
                  <a:pt x="274638" y="1730605"/>
                </a:lnTo>
                <a:lnTo>
                  <a:pt x="234950" y="1656017"/>
                </a:lnTo>
                <a:lnTo>
                  <a:pt x="198438" y="1579841"/>
                </a:lnTo>
                <a:lnTo>
                  <a:pt x="165100" y="1503666"/>
                </a:lnTo>
                <a:lnTo>
                  <a:pt x="134144" y="1424317"/>
                </a:lnTo>
                <a:lnTo>
                  <a:pt x="107156" y="1345762"/>
                </a:lnTo>
                <a:lnTo>
                  <a:pt x="82550" y="1264825"/>
                </a:lnTo>
                <a:lnTo>
                  <a:pt x="61119" y="1183889"/>
                </a:lnTo>
                <a:lnTo>
                  <a:pt x="42863" y="1101366"/>
                </a:lnTo>
                <a:lnTo>
                  <a:pt x="27781" y="1018050"/>
                </a:lnTo>
                <a:lnTo>
                  <a:pt x="16669" y="933939"/>
                </a:lnTo>
                <a:lnTo>
                  <a:pt x="7938" y="850623"/>
                </a:lnTo>
                <a:lnTo>
                  <a:pt x="1588" y="766513"/>
                </a:lnTo>
                <a:lnTo>
                  <a:pt x="0" y="681609"/>
                </a:lnTo>
                <a:lnTo>
                  <a:pt x="1588" y="595912"/>
                </a:lnTo>
                <a:lnTo>
                  <a:pt x="6350" y="510215"/>
                </a:lnTo>
                <a:lnTo>
                  <a:pt x="13494" y="425312"/>
                </a:lnTo>
                <a:lnTo>
                  <a:pt x="26194" y="339614"/>
                </a:lnTo>
                <a:lnTo>
                  <a:pt x="41275" y="254711"/>
                </a:lnTo>
                <a:lnTo>
                  <a:pt x="59531" y="169014"/>
                </a:lnTo>
                <a:lnTo>
                  <a:pt x="80963" y="85697"/>
                </a:lnTo>
                <a:close/>
              </a:path>
            </a:pathLst>
          </a:custGeom>
          <a:solidFill>
            <a:srgbClr val="AAB5B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284163" y="678541"/>
            <a:ext cx="2068513" cy="1903311"/>
          </a:xfrm>
          <a:custGeom>
            <a:avLst/>
            <a:gdLst>
              <a:gd name="connsiteX0" fmla="*/ 2068513 w 2068513"/>
              <a:gd name="connsiteY0" fmla="*/ 0 h 1903311"/>
              <a:gd name="connsiteX1" fmla="*/ 2068513 w 2068513"/>
              <a:gd name="connsiteY1" fmla="*/ 1291861 h 1903311"/>
              <a:gd name="connsiteX2" fmla="*/ 1228094 w 2068513"/>
              <a:gd name="connsiteY2" fmla="*/ 1903311 h 1903311"/>
              <a:gd name="connsiteX3" fmla="*/ 0 w 2068513"/>
              <a:gd name="connsiteY3" fmla="*/ 1504157 h 1903311"/>
              <a:gd name="connsiteX4" fmla="*/ 29369 w 2068513"/>
              <a:gd name="connsiteY4" fmla="*/ 1420019 h 1903311"/>
              <a:gd name="connsiteX5" fmla="*/ 61119 w 2068513"/>
              <a:gd name="connsiteY5" fmla="*/ 1339850 h 1903311"/>
              <a:gd name="connsiteX6" fmla="*/ 96044 w 2068513"/>
              <a:gd name="connsiteY6" fmla="*/ 1258888 h 1903311"/>
              <a:gd name="connsiteX7" fmla="*/ 132556 w 2068513"/>
              <a:gd name="connsiteY7" fmla="*/ 1181100 h 1903311"/>
              <a:gd name="connsiteX8" fmla="*/ 173831 w 2068513"/>
              <a:gd name="connsiteY8" fmla="*/ 1106488 h 1903311"/>
              <a:gd name="connsiteX9" fmla="*/ 218281 w 2068513"/>
              <a:gd name="connsiteY9" fmla="*/ 1031875 h 1903311"/>
              <a:gd name="connsiteX10" fmla="*/ 264319 w 2068513"/>
              <a:gd name="connsiteY10" fmla="*/ 960438 h 1903311"/>
              <a:gd name="connsiteX11" fmla="*/ 312738 w 2068513"/>
              <a:gd name="connsiteY11" fmla="*/ 889794 h 1903311"/>
              <a:gd name="connsiteX12" fmla="*/ 364331 w 2068513"/>
              <a:gd name="connsiteY12" fmla="*/ 823119 h 1903311"/>
              <a:gd name="connsiteX13" fmla="*/ 419100 w 2068513"/>
              <a:gd name="connsiteY13" fmla="*/ 757238 h 1903311"/>
              <a:gd name="connsiteX14" fmla="*/ 475457 w 2068513"/>
              <a:gd name="connsiteY14" fmla="*/ 695325 h 1903311"/>
              <a:gd name="connsiteX15" fmla="*/ 533400 w 2068513"/>
              <a:gd name="connsiteY15" fmla="*/ 634206 h 1903311"/>
              <a:gd name="connsiteX16" fmla="*/ 594519 w 2068513"/>
              <a:gd name="connsiteY16" fmla="*/ 576263 h 1903311"/>
              <a:gd name="connsiteX17" fmla="*/ 657225 w 2068513"/>
              <a:gd name="connsiteY17" fmla="*/ 519906 h 1903311"/>
              <a:gd name="connsiteX18" fmla="*/ 722313 w 2068513"/>
              <a:gd name="connsiteY18" fmla="*/ 466725 h 1903311"/>
              <a:gd name="connsiteX19" fmla="*/ 789782 w 2068513"/>
              <a:gd name="connsiteY19" fmla="*/ 415925 h 1903311"/>
              <a:gd name="connsiteX20" fmla="*/ 859632 w 2068513"/>
              <a:gd name="connsiteY20" fmla="*/ 367506 h 1903311"/>
              <a:gd name="connsiteX21" fmla="*/ 930275 w 2068513"/>
              <a:gd name="connsiteY21" fmla="*/ 321469 h 1903311"/>
              <a:gd name="connsiteX22" fmla="*/ 1003300 w 2068513"/>
              <a:gd name="connsiteY22" fmla="*/ 278606 h 1903311"/>
              <a:gd name="connsiteX23" fmla="*/ 1076325 w 2068513"/>
              <a:gd name="connsiteY23" fmla="*/ 238919 h 1903311"/>
              <a:gd name="connsiteX24" fmla="*/ 1152525 w 2068513"/>
              <a:gd name="connsiteY24" fmla="*/ 202406 h 1903311"/>
              <a:gd name="connsiteX25" fmla="*/ 1230313 w 2068513"/>
              <a:gd name="connsiteY25" fmla="*/ 167481 h 1903311"/>
              <a:gd name="connsiteX26" fmla="*/ 1309688 w 2068513"/>
              <a:gd name="connsiteY26" fmla="*/ 137319 h 1903311"/>
              <a:gd name="connsiteX27" fmla="*/ 1389063 w 2068513"/>
              <a:gd name="connsiteY27" fmla="*/ 109538 h 1903311"/>
              <a:gd name="connsiteX28" fmla="*/ 1470819 w 2068513"/>
              <a:gd name="connsiteY28" fmla="*/ 84138 h 1903311"/>
              <a:gd name="connsiteX29" fmla="*/ 1553369 w 2068513"/>
              <a:gd name="connsiteY29" fmla="*/ 62706 h 1903311"/>
              <a:gd name="connsiteX30" fmla="*/ 1637507 w 2068513"/>
              <a:gd name="connsiteY30" fmla="*/ 42863 h 1903311"/>
              <a:gd name="connsiteX31" fmla="*/ 1720851 w 2068513"/>
              <a:gd name="connsiteY31" fmla="*/ 27781 h 1903311"/>
              <a:gd name="connsiteX32" fmla="*/ 1808163 w 2068513"/>
              <a:gd name="connsiteY32" fmla="*/ 15081 h 1903311"/>
              <a:gd name="connsiteX33" fmla="*/ 1893094 w 2068513"/>
              <a:gd name="connsiteY33" fmla="*/ 7938 h 1903311"/>
              <a:gd name="connsiteX34" fmla="*/ 1981994 w 2068513"/>
              <a:gd name="connsiteY34" fmla="*/ 1588 h 1903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068513" h="1903311">
                <a:moveTo>
                  <a:pt x="2068513" y="0"/>
                </a:moveTo>
                <a:lnTo>
                  <a:pt x="2068513" y="1291861"/>
                </a:lnTo>
                <a:lnTo>
                  <a:pt x="1228094" y="1903311"/>
                </a:lnTo>
                <a:lnTo>
                  <a:pt x="0" y="1504157"/>
                </a:lnTo>
                <a:lnTo>
                  <a:pt x="29369" y="1420019"/>
                </a:lnTo>
                <a:lnTo>
                  <a:pt x="61119" y="1339850"/>
                </a:lnTo>
                <a:lnTo>
                  <a:pt x="96044" y="1258888"/>
                </a:lnTo>
                <a:lnTo>
                  <a:pt x="132556" y="1181100"/>
                </a:lnTo>
                <a:lnTo>
                  <a:pt x="173831" y="1106488"/>
                </a:lnTo>
                <a:lnTo>
                  <a:pt x="218281" y="1031875"/>
                </a:lnTo>
                <a:lnTo>
                  <a:pt x="264319" y="960438"/>
                </a:lnTo>
                <a:lnTo>
                  <a:pt x="312738" y="889794"/>
                </a:lnTo>
                <a:lnTo>
                  <a:pt x="364331" y="823119"/>
                </a:lnTo>
                <a:lnTo>
                  <a:pt x="419100" y="757238"/>
                </a:lnTo>
                <a:lnTo>
                  <a:pt x="475457" y="695325"/>
                </a:lnTo>
                <a:lnTo>
                  <a:pt x="533400" y="634206"/>
                </a:lnTo>
                <a:lnTo>
                  <a:pt x="594519" y="576263"/>
                </a:lnTo>
                <a:lnTo>
                  <a:pt x="657225" y="519906"/>
                </a:lnTo>
                <a:lnTo>
                  <a:pt x="722313" y="466725"/>
                </a:lnTo>
                <a:lnTo>
                  <a:pt x="789782" y="415925"/>
                </a:lnTo>
                <a:lnTo>
                  <a:pt x="859632" y="367506"/>
                </a:lnTo>
                <a:lnTo>
                  <a:pt x="930275" y="321469"/>
                </a:lnTo>
                <a:lnTo>
                  <a:pt x="1003300" y="278606"/>
                </a:lnTo>
                <a:lnTo>
                  <a:pt x="1076325" y="238919"/>
                </a:lnTo>
                <a:lnTo>
                  <a:pt x="1152525" y="202406"/>
                </a:lnTo>
                <a:lnTo>
                  <a:pt x="1230313" y="167481"/>
                </a:lnTo>
                <a:lnTo>
                  <a:pt x="1309688" y="137319"/>
                </a:lnTo>
                <a:lnTo>
                  <a:pt x="1389063" y="109538"/>
                </a:lnTo>
                <a:lnTo>
                  <a:pt x="1470819" y="84138"/>
                </a:lnTo>
                <a:lnTo>
                  <a:pt x="1553369" y="62706"/>
                </a:lnTo>
                <a:lnTo>
                  <a:pt x="1637507" y="42863"/>
                </a:lnTo>
                <a:lnTo>
                  <a:pt x="1720851" y="27781"/>
                </a:lnTo>
                <a:lnTo>
                  <a:pt x="1808163" y="15081"/>
                </a:lnTo>
                <a:lnTo>
                  <a:pt x="1893094" y="7938"/>
                </a:lnTo>
                <a:lnTo>
                  <a:pt x="1981994" y="1588"/>
                </a:lnTo>
                <a:close/>
              </a:path>
            </a:pathLst>
          </a:custGeom>
          <a:solidFill>
            <a:srgbClr val="A47BB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3946008" y="1865811"/>
            <a:ext cx="341752" cy="341752"/>
          </a:xfrm>
          <a:prstGeom prst="ellipse">
            <a:avLst/>
          </a:prstGeom>
          <a:solidFill>
            <a:srgbClr val="AF2415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cap="small" dirty="0" smtClean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1</a:t>
            </a:r>
            <a:endParaRPr lang="en-US" b="1" cap="small" dirty="0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637707" y="4158818"/>
            <a:ext cx="341752" cy="341752"/>
          </a:xfrm>
          <a:prstGeom prst="ellipse">
            <a:avLst/>
          </a:prstGeom>
          <a:solidFill>
            <a:srgbClr val="B2920A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cap="small" dirty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2</a:t>
            </a:r>
          </a:p>
        </p:txBody>
      </p:sp>
      <p:sp>
        <p:nvSpPr>
          <p:cNvPr id="13" name="Oval 12"/>
          <p:cNvSpPr/>
          <p:nvPr/>
        </p:nvSpPr>
        <p:spPr>
          <a:xfrm>
            <a:off x="1318419" y="4517691"/>
            <a:ext cx="341752" cy="341752"/>
          </a:xfrm>
          <a:prstGeom prst="ellipse">
            <a:avLst/>
          </a:prstGeom>
          <a:solidFill>
            <a:srgbClr val="296D5E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cap="small" dirty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3</a:t>
            </a:r>
          </a:p>
        </p:txBody>
      </p:sp>
      <p:sp>
        <p:nvSpPr>
          <p:cNvPr id="14" name="Oval 13"/>
          <p:cNvSpPr/>
          <p:nvPr/>
        </p:nvSpPr>
        <p:spPr>
          <a:xfrm>
            <a:off x="252940" y="2410976"/>
            <a:ext cx="341752" cy="341752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cap="small" dirty="0" smtClean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4</a:t>
            </a:r>
            <a:endParaRPr lang="en-US" b="1" cap="small" dirty="0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1904636" y="764992"/>
            <a:ext cx="341752" cy="341752"/>
          </a:xfrm>
          <a:prstGeom prst="ellipse">
            <a:avLst/>
          </a:prstGeom>
          <a:solidFill>
            <a:srgbClr val="6F477D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cap="small" dirty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5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8562" y="1204157"/>
            <a:ext cx="167901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0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เพิ่ม</a:t>
            </a:r>
            <a:r>
              <a:rPr lang="th-TH" sz="200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ประสิทธิภาพองค์กรให้เป็นผู้นำในการพัฒนาฝีมือแรงงาน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576003" y="3947357"/>
            <a:ext cx="166955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0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เตรียม</a:t>
            </a:r>
            <a:r>
              <a:rPr lang="th-TH" sz="200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ความพร้อมฝีมือแรงงานเพื่อรองรับการเป็นประชาคมอาเซียน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374814" y="819029"/>
            <a:ext cx="19375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8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กำหนด ทดสอบ</a:t>
            </a:r>
          </a:p>
          <a:p>
            <a:r>
              <a:rPr lang="th-TH" sz="18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และ</a:t>
            </a:r>
            <a:r>
              <a:rPr lang="th-TH" sz="180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สร้างระบบ</a:t>
            </a:r>
            <a:r>
              <a:rPr lang="th-TH" sz="18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รับรอง</a:t>
            </a:r>
          </a:p>
          <a:p>
            <a:r>
              <a:rPr lang="th-TH" sz="18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มาตรฐานฝีมือแรงงานฯ</a:t>
            </a:r>
          </a:p>
          <a:p>
            <a:r>
              <a:rPr lang="th-TH" sz="18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เพื่อ</a:t>
            </a:r>
            <a:r>
              <a:rPr lang="th-TH" sz="180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เพิ่ม</a:t>
            </a:r>
            <a:r>
              <a:rPr lang="th-TH" sz="18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ขีดความสามารถในการ  </a:t>
            </a:r>
          </a:p>
          <a:p>
            <a:r>
              <a:rPr lang="th-TH" sz="180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th-TH" sz="18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   แข่งขันระดับสากล</a:t>
            </a:r>
            <a:endParaRPr lang="th-TH" sz="1800" dirty="0">
              <a:solidFill>
                <a:schemeClr val="bg1"/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97562" y="2698629"/>
            <a:ext cx="151022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8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เป็น</a:t>
            </a:r>
            <a:r>
              <a:rPr lang="th-TH" sz="180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ศูนย์กลาง</a:t>
            </a:r>
            <a:r>
              <a:rPr lang="th-TH" sz="18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ข้อมูล</a:t>
            </a:r>
          </a:p>
          <a:p>
            <a:r>
              <a:rPr lang="th-TH" sz="18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และ</a:t>
            </a:r>
            <a:r>
              <a:rPr lang="th-TH" sz="180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สารสนเทศเพื่อ</a:t>
            </a:r>
            <a:r>
              <a:rPr lang="th-TH" sz="18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การ</a:t>
            </a:r>
          </a:p>
          <a:p>
            <a:r>
              <a:rPr lang="th-TH" sz="18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 พัฒนา</a:t>
            </a:r>
            <a:r>
              <a:rPr lang="th-TH" sz="180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ฝีมือแรงงานที่</a:t>
            </a:r>
            <a:r>
              <a:rPr lang="th-TH" sz="18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มี </a:t>
            </a:r>
          </a:p>
          <a:p>
            <a:r>
              <a:rPr lang="th-TH" sz="180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th-TH" sz="18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 ความ</a:t>
            </a:r>
            <a:r>
              <a:rPr lang="th-TH" sz="180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ทันสมัยและมี</a:t>
            </a:r>
            <a:r>
              <a:rPr lang="th-TH" sz="18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ขีด     </a:t>
            </a:r>
          </a:p>
          <a:p>
            <a:r>
              <a:rPr lang="th-TH" sz="180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th-TH" sz="18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   ความสามารถ</a:t>
            </a:r>
            <a:r>
              <a:rPr lang="th-TH" sz="180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สูง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243068" y="2779294"/>
            <a:ext cx="145029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สร้างความเข้มแข็งเครือข่าย</a:t>
            </a:r>
            <a:r>
              <a:rPr lang="th-TH" sz="20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พัฒนา</a:t>
            </a:r>
          </a:p>
          <a:p>
            <a:r>
              <a:rPr lang="th-TH" sz="20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ฝีมือ</a:t>
            </a:r>
            <a:r>
              <a:rPr lang="th-TH" sz="200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แรงงาน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51938" y="5436794"/>
            <a:ext cx="216024" cy="1297834"/>
          </a:xfrm>
          <a:prstGeom prst="rect">
            <a:avLst/>
          </a:prstGeom>
          <a:solidFill>
            <a:srgbClr val="EC6E62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400" b="1" cap="small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52413" y="5440873"/>
            <a:ext cx="3597033" cy="1293755"/>
          </a:xfrm>
          <a:prstGeom prst="rect">
            <a:avLst/>
          </a:prstGeom>
          <a:solidFill>
            <a:srgbClr val="EC6E62">
              <a:alpha val="50000"/>
            </a:srgb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t">
              <a:tabLst>
                <a:tab pos="261938" algn="l"/>
              </a:tabLst>
            </a:pP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ก.1	ปรับเปลี่ยน</a:t>
            </a:r>
            <a:r>
              <a:rPr lang="th-TH" sz="1600" dirty="0">
                <a:latin typeface="DSN Single" pitchFamily="2" charset="-34"/>
                <a:cs typeface="DSN Single" pitchFamily="2" charset="-34"/>
              </a:rPr>
              <a:t>กระบวนการบริหารจัดการมาตรฐานฝีมือแรงงานผ่าน พ.ร.บ. ส่งเสริมฝีมือแรงงาน พ.ศ. </a:t>
            </a: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2545</a:t>
            </a:r>
          </a:p>
          <a:p>
            <a:pPr fontAlgn="t">
              <a:tabLst>
                <a:tab pos="261938" algn="l"/>
              </a:tabLst>
            </a:pP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ก.2	พัฒนา</a:t>
            </a:r>
            <a:r>
              <a:rPr lang="th-TH" sz="1600" dirty="0">
                <a:latin typeface="DSN Single" pitchFamily="2" charset="-34"/>
                <a:cs typeface="DSN Single" pitchFamily="2" charset="-34"/>
              </a:rPr>
              <a:t>มาตรฐานฝีมือแรงงานให้เป็นไปตามมาตรฐานสากล</a:t>
            </a:r>
          </a:p>
          <a:p>
            <a:pPr marL="261938" indent="-261938" fontAlgn="t">
              <a:tabLst>
                <a:tab pos="261938" algn="l"/>
              </a:tabLst>
            </a:pP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ก.3	สนับสนุน</a:t>
            </a:r>
            <a:r>
              <a:rPr lang="th-TH" sz="1600" dirty="0">
                <a:latin typeface="DSN Single" pitchFamily="2" charset="-34"/>
                <a:cs typeface="DSN Single" pitchFamily="2" charset="-34"/>
              </a:rPr>
              <a:t>การทดสอบมาตรฐานฝีมือแรงงานเพื่อยกระดับมาตรฐานฝีมือแรงงานไทย</a:t>
            </a:r>
          </a:p>
        </p:txBody>
      </p:sp>
      <p:sp>
        <p:nvSpPr>
          <p:cNvPr id="28" name="Oval 27"/>
          <p:cNvSpPr/>
          <p:nvPr/>
        </p:nvSpPr>
        <p:spPr>
          <a:xfrm>
            <a:off x="289074" y="5384241"/>
            <a:ext cx="341752" cy="341752"/>
          </a:xfrm>
          <a:prstGeom prst="ellipse">
            <a:avLst/>
          </a:prstGeom>
          <a:solidFill>
            <a:srgbClr val="AF2415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cap="small" dirty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015864" y="110609"/>
            <a:ext cx="216024" cy="1092149"/>
          </a:xfrm>
          <a:prstGeom prst="rect">
            <a:avLst/>
          </a:prstGeom>
          <a:solidFill>
            <a:srgbClr val="F4CF3B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400" b="1" cap="small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394567" y="114689"/>
            <a:ext cx="3597033" cy="1088069"/>
          </a:xfrm>
          <a:prstGeom prst="rect">
            <a:avLst/>
          </a:prstGeom>
          <a:solidFill>
            <a:srgbClr val="F4CF3B">
              <a:alpha val="50000"/>
            </a:srgb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266700" indent="-266700" fontAlgn="t">
              <a:tabLst>
                <a:tab pos="261938" algn="l"/>
              </a:tabLst>
            </a:pP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ก.1	เร่งรัด</a:t>
            </a:r>
            <a:r>
              <a:rPr lang="th-TH" sz="1600" dirty="0">
                <a:latin typeface="DSN Single" pitchFamily="2" charset="-34"/>
                <a:cs typeface="DSN Single" pitchFamily="2" charset="-34"/>
              </a:rPr>
              <a:t>เครือข่ายทุกภาคส่วนร่วมกับการแก้ปัญหาสมรรถนะของกำลังแรงงานที่ไม่สอดคล้องกับความต้องของ</a:t>
            </a: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ตลาดแรงงาน</a:t>
            </a:r>
          </a:p>
          <a:p>
            <a:pPr marL="266700" indent="-266700" fontAlgn="t">
              <a:tabLst>
                <a:tab pos="261938" algn="l"/>
              </a:tabLst>
            </a:pP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ก.2	เร่งรัด</a:t>
            </a:r>
            <a:r>
              <a:rPr lang="th-TH" sz="1600" dirty="0">
                <a:latin typeface="DSN Single" pitchFamily="2" charset="-34"/>
                <a:cs typeface="DSN Single" pitchFamily="2" charset="-34"/>
              </a:rPr>
              <a:t>เครือข่ายร่วมพัฒนาสมรรถนะแรงงานให้ได้</a:t>
            </a: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มาตรฐาน   สอด</a:t>
            </a:r>
            <a:r>
              <a:rPr lang="th-TH" sz="1600" dirty="0">
                <a:latin typeface="DSN Single" pitchFamily="2" charset="-34"/>
                <a:cs typeface="DSN Single" pitchFamily="2" charset="-34"/>
              </a:rPr>
              <a:t>รับกับค่าจ้างตามมาตรฐาน</a:t>
            </a:r>
          </a:p>
        </p:txBody>
      </p:sp>
      <p:sp>
        <p:nvSpPr>
          <p:cNvPr id="31" name="Oval 30"/>
          <p:cNvSpPr/>
          <p:nvPr/>
        </p:nvSpPr>
        <p:spPr>
          <a:xfrm>
            <a:off x="4953000" y="58056"/>
            <a:ext cx="341752" cy="341752"/>
          </a:xfrm>
          <a:prstGeom prst="ellipse">
            <a:avLst/>
          </a:prstGeom>
          <a:solidFill>
            <a:srgbClr val="B2920A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cap="small" dirty="0" smtClean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2</a:t>
            </a:r>
            <a:endParaRPr lang="en-US" b="1" cap="small" dirty="0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5019728" y="1274361"/>
            <a:ext cx="218393" cy="1967283"/>
          </a:xfrm>
          <a:prstGeom prst="rect">
            <a:avLst/>
          </a:prstGeom>
          <a:solidFill>
            <a:srgbClr val="5DC3AE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400" b="1" cap="small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5398432" y="1278441"/>
            <a:ext cx="3593168" cy="1963203"/>
          </a:xfrm>
          <a:prstGeom prst="rect">
            <a:avLst/>
          </a:prstGeom>
          <a:solidFill>
            <a:srgbClr val="5DC3AE">
              <a:alpha val="50000"/>
            </a:srgb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t">
              <a:tabLst>
                <a:tab pos="266700" algn="l"/>
              </a:tabLst>
            </a:pPr>
            <a:r>
              <a:rPr lang="th-TH" sz="1000" b="1" dirty="0"/>
              <a:t> </a:t>
            </a: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ก.1	ส่งเสริม</a:t>
            </a:r>
            <a:r>
              <a:rPr lang="th-TH" sz="1600" dirty="0">
                <a:latin typeface="DSN Single" pitchFamily="2" charset="-34"/>
                <a:cs typeface="DSN Single" pitchFamily="2" charset="-34"/>
              </a:rPr>
              <a:t>การเพิ่มผลิตภาพแรงงานไทยผ่านระบบการ</a:t>
            </a: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ฝึกอบรม	และ</a:t>
            </a:r>
            <a:r>
              <a:rPr lang="th-TH" sz="1600" dirty="0">
                <a:latin typeface="DSN Single" pitchFamily="2" charset="-34"/>
                <a:cs typeface="DSN Single" pitchFamily="2" charset="-34"/>
              </a:rPr>
              <a:t>พัฒนาฝีมือ</a:t>
            </a: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แรงงาน</a:t>
            </a:r>
          </a:p>
          <a:p>
            <a:pPr fontAlgn="t">
              <a:tabLst>
                <a:tab pos="266700" algn="l"/>
              </a:tabLst>
            </a:pP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ก.2	ปรับปรุง</a:t>
            </a:r>
            <a:r>
              <a:rPr lang="th-TH" sz="1600" dirty="0">
                <a:latin typeface="DSN Single" pitchFamily="2" charset="-34"/>
                <a:cs typeface="DSN Single" pitchFamily="2" charset="-34"/>
              </a:rPr>
              <a:t>กฎหมายและกฎระเบียบที่เกี่ยวข้องกับมาตรฐาน</a:t>
            </a: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ฝีมือ	แรงงานให้เป็น</a:t>
            </a:r>
            <a:r>
              <a:rPr lang="th-TH" sz="1600" dirty="0">
                <a:latin typeface="DSN Single" pitchFamily="2" charset="-34"/>
                <a:cs typeface="DSN Single" pitchFamily="2" charset="-34"/>
              </a:rPr>
              <a:t>ที่ยอมรับในระดับชาติและ</a:t>
            </a: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นานาชาติ</a:t>
            </a:r>
          </a:p>
          <a:p>
            <a:pPr fontAlgn="t">
              <a:tabLst>
                <a:tab pos="266700" algn="l"/>
              </a:tabLst>
            </a:pP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ก.3	ปรับปรุง</a:t>
            </a:r>
            <a:r>
              <a:rPr lang="th-TH" sz="1600" dirty="0">
                <a:latin typeface="DSN Single" pitchFamily="2" charset="-34"/>
                <a:cs typeface="DSN Single" pitchFamily="2" charset="-34"/>
              </a:rPr>
              <a:t>พัฒนาหน่วยงานภายในกรมพัฒนาฝีมือแรงงาน</a:t>
            </a: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เพื่อ	รองรับ</a:t>
            </a:r>
            <a:r>
              <a:rPr lang="th-TH" sz="1600" dirty="0">
                <a:latin typeface="DSN Single" pitchFamily="2" charset="-34"/>
                <a:cs typeface="DSN Single" pitchFamily="2" charset="-34"/>
              </a:rPr>
              <a:t>การเคลื่อนย้ายแรงงานฝีมือ</a:t>
            </a: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เสรี</a:t>
            </a:r>
          </a:p>
          <a:p>
            <a:pPr fontAlgn="t">
              <a:tabLst>
                <a:tab pos="266700" algn="l"/>
              </a:tabLst>
            </a:pP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ก.4	พัฒนา</a:t>
            </a:r>
            <a:r>
              <a:rPr lang="th-TH" sz="1600" dirty="0">
                <a:latin typeface="DSN Single" pitchFamily="2" charset="-34"/>
                <a:cs typeface="DSN Single" pitchFamily="2" charset="-34"/>
              </a:rPr>
              <a:t>บุคลากรเพื่อรองรับการทำงานด้านการพัฒนา</a:t>
            </a: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มาตรฐาน	ฝีมือ</a:t>
            </a:r>
            <a:r>
              <a:rPr lang="th-TH" sz="1600" dirty="0">
                <a:latin typeface="DSN Single" pitchFamily="2" charset="-34"/>
                <a:cs typeface="DSN Single" pitchFamily="2" charset="-34"/>
              </a:rPr>
              <a:t>แรงงานภายใต้กรอบประชาคมอาเซียน</a:t>
            </a:r>
          </a:p>
        </p:txBody>
      </p:sp>
      <p:sp>
        <p:nvSpPr>
          <p:cNvPr id="34" name="Oval 33"/>
          <p:cNvSpPr/>
          <p:nvPr/>
        </p:nvSpPr>
        <p:spPr>
          <a:xfrm>
            <a:off x="4956865" y="1221808"/>
            <a:ext cx="341752" cy="341752"/>
          </a:xfrm>
          <a:prstGeom prst="ellipse">
            <a:avLst/>
          </a:prstGeom>
          <a:solidFill>
            <a:srgbClr val="296D5E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cap="small" dirty="0" smtClean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3</a:t>
            </a:r>
            <a:endParaRPr lang="en-US" b="1" cap="small" dirty="0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5022098" y="3322236"/>
            <a:ext cx="216024" cy="859469"/>
          </a:xfrm>
          <a:prstGeom prst="rect">
            <a:avLst/>
          </a:prstGeom>
          <a:solidFill>
            <a:srgbClr val="AAB5B7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400" b="1" cap="small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400801" y="3326316"/>
            <a:ext cx="3590799" cy="860862"/>
          </a:xfrm>
          <a:prstGeom prst="rect">
            <a:avLst/>
          </a:prstGeom>
          <a:solidFill>
            <a:srgbClr val="AAB5B7">
              <a:alpha val="50000"/>
            </a:srgb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266700" indent="-266700" fontAlgn="t">
              <a:tabLst>
                <a:tab pos="266700" algn="l"/>
              </a:tabLst>
            </a:pP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ก.1	เสริมสร้าง</a:t>
            </a:r>
            <a:r>
              <a:rPr lang="th-TH" sz="1600" dirty="0">
                <a:latin typeface="DSN Single" pitchFamily="2" charset="-34"/>
                <a:cs typeface="DSN Single" pitchFamily="2" charset="-34"/>
              </a:rPr>
              <a:t>ศักยภาพของศูนย์ข้อมูล/เทคโนโลยีสารสนเทศให้มีความทันสมัยและมีขีดความสามารถ</a:t>
            </a: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สูง</a:t>
            </a:r>
          </a:p>
          <a:p>
            <a:pPr fontAlgn="t">
              <a:tabLst>
                <a:tab pos="266700" algn="l"/>
              </a:tabLst>
            </a:pP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ก.2	พัฒนา</a:t>
            </a:r>
            <a:r>
              <a:rPr lang="th-TH" sz="1600" dirty="0">
                <a:latin typeface="DSN Single" pitchFamily="2" charset="-34"/>
                <a:cs typeface="DSN Single" pitchFamily="2" charset="-34"/>
              </a:rPr>
              <a:t>บุคลากรด้านเทคโนโลยีสารสนเทศที่มีความเชี่ยวชาญ</a:t>
            </a:r>
          </a:p>
        </p:txBody>
      </p:sp>
      <p:sp>
        <p:nvSpPr>
          <p:cNvPr id="37" name="Oval 36"/>
          <p:cNvSpPr/>
          <p:nvPr/>
        </p:nvSpPr>
        <p:spPr>
          <a:xfrm>
            <a:off x="4959234" y="3269683"/>
            <a:ext cx="341752" cy="341752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cap="small" dirty="0" smtClean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4</a:t>
            </a:r>
            <a:endParaRPr lang="en-US" b="1" cap="small" dirty="0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015864" y="4274736"/>
            <a:ext cx="222258" cy="2488920"/>
          </a:xfrm>
          <a:prstGeom prst="rect">
            <a:avLst/>
          </a:prstGeom>
          <a:solidFill>
            <a:srgbClr val="A47BB3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400" b="1" cap="small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394567" y="4278816"/>
            <a:ext cx="3597033" cy="2484839"/>
          </a:xfrm>
          <a:prstGeom prst="rect">
            <a:avLst/>
          </a:prstGeom>
          <a:solidFill>
            <a:srgbClr val="A47BB3">
              <a:alpha val="50000"/>
            </a:srgb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t">
              <a:tabLst>
                <a:tab pos="261938" algn="l"/>
              </a:tabLst>
            </a:pP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ก.1	เร่ง</a:t>
            </a:r>
            <a:r>
              <a:rPr lang="th-TH" sz="1600" dirty="0">
                <a:latin typeface="DSN Single" pitchFamily="2" charset="-34"/>
                <a:cs typeface="DSN Single" pitchFamily="2" charset="-34"/>
              </a:rPr>
              <a:t>พัฒนาโครงสร้างการ</a:t>
            </a: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บริหาร</a:t>
            </a:r>
          </a:p>
          <a:p>
            <a:pPr fontAlgn="t">
              <a:tabLst>
                <a:tab pos="261938" algn="l"/>
              </a:tabLst>
            </a:pP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ก.2	พัฒนา</a:t>
            </a:r>
            <a:r>
              <a:rPr lang="th-TH" sz="1600" dirty="0">
                <a:latin typeface="DSN Single" pitchFamily="2" charset="-34"/>
                <a:cs typeface="DSN Single" pitchFamily="2" charset="-34"/>
              </a:rPr>
              <a:t>ระบบบริหารจัดการทรัพยากรบุคคลให้สอดคล้อง</a:t>
            </a: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กับ	ภารกิจ</a:t>
            </a:r>
          </a:p>
          <a:p>
            <a:pPr fontAlgn="t">
              <a:tabLst>
                <a:tab pos="261938" algn="l"/>
              </a:tabLst>
            </a:pP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ก.3	เร่ง</a:t>
            </a:r>
            <a:r>
              <a:rPr lang="th-TH" sz="1600" dirty="0">
                <a:latin typeface="DSN Single" pitchFamily="2" charset="-34"/>
                <a:cs typeface="DSN Single" pitchFamily="2" charset="-34"/>
              </a:rPr>
              <a:t>พัฒนากฎระเบียบที่เป็นอุปสรรคต่อการปรับปรุง</a:t>
            </a: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ประสิทธิภาพ	องค์กร</a:t>
            </a:r>
          </a:p>
          <a:p>
            <a:pPr fontAlgn="t">
              <a:tabLst>
                <a:tab pos="261938" algn="l"/>
              </a:tabLst>
            </a:pP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ก.4	พัฒนา</a:t>
            </a:r>
            <a:r>
              <a:rPr lang="th-TH" sz="1600" dirty="0">
                <a:latin typeface="DSN Single" pitchFamily="2" charset="-34"/>
                <a:cs typeface="DSN Single" pitchFamily="2" charset="-34"/>
              </a:rPr>
              <a:t>รูปแบบวัฒนธรรมองค์กรให้สอดคล้องกับการ</a:t>
            </a: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ดำเนินงาน	ตาม</a:t>
            </a:r>
            <a:r>
              <a:rPr lang="th-TH" sz="1600" dirty="0" err="1">
                <a:latin typeface="DSN Single" pitchFamily="2" charset="-34"/>
                <a:cs typeface="DSN Single" pitchFamily="2" charset="-34"/>
              </a:rPr>
              <a:t>พันธ</a:t>
            </a:r>
            <a:r>
              <a:rPr lang="th-TH" sz="1600" dirty="0">
                <a:latin typeface="DSN Single" pitchFamily="2" charset="-34"/>
                <a:cs typeface="DSN Single" pitchFamily="2" charset="-34"/>
              </a:rPr>
              <a:t>กิจของ</a:t>
            </a: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องค์กร</a:t>
            </a:r>
          </a:p>
          <a:p>
            <a:pPr fontAlgn="t">
              <a:tabLst>
                <a:tab pos="261938" algn="l"/>
              </a:tabLst>
            </a:pP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ก.5	สนับสนุน</a:t>
            </a:r>
            <a:r>
              <a:rPr lang="th-TH" sz="1600" dirty="0">
                <a:latin typeface="DSN Single" pitchFamily="2" charset="-34"/>
                <a:cs typeface="DSN Single" pitchFamily="2" charset="-34"/>
              </a:rPr>
              <a:t>การประชาสัมพันธ์ให้ทั่วถึง</a:t>
            </a: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กลุ่มเป้าหมาย</a:t>
            </a:r>
          </a:p>
          <a:p>
            <a:pPr fontAlgn="t">
              <a:tabLst>
                <a:tab pos="261938" algn="l"/>
              </a:tabLst>
            </a:pP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ก.6	เสริมสร้าง</a:t>
            </a:r>
            <a:r>
              <a:rPr lang="th-TH" sz="1600" dirty="0">
                <a:latin typeface="DSN Single" pitchFamily="2" charset="-34"/>
                <a:cs typeface="DSN Single" pitchFamily="2" charset="-34"/>
              </a:rPr>
              <a:t>ระบบการติดตามและประเมินผลการปฏิบัติงานให้</a:t>
            </a:r>
            <a:r>
              <a:rPr lang="th-TH" sz="1600" dirty="0" smtClean="0">
                <a:latin typeface="DSN Single" pitchFamily="2" charset="-34"/>
                <a:cs typeface="DSN Single" pitchFamily="2" charset="-34"/>
              </a:rPr>
              <a:t>มี	ประสิทธิภาพ</a:t>
            </a:r>
            <a:endParaRPr lang="th-TH" sz="1600" dirty="0"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4953000" y="4222183"/>
            <a:ext cx="341752" cy="341752"/>
          </a:xfrm>
          <a:prstGeom prst="ellipse">
            <a:avLst/>
          </a:prstGeom>
          <a:solidFill>
            <a:srgbClr val="6F477D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cap="small" dirty="0" smtClean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5</a:t>
            </a:r>
            <a:endParaRPr lang="en-US" b="1" cap="small" dirty="0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-26484" y="-14249"/>
            <a:ext cx="4979484" cy="592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FFFFFF"/>
            </a:outerShdw>
          </a:effectLst>
        </p:spPr>
        <p:txBody>
          <a:bodyPr wrap="square" lIns="99158" tIns="49579" rIns="99158" bIns="49579">
            <a:spAutoFit/>
          </a:bodyPr>
          <a:lstStyle/>
          <a:p>
            <a:pPr defTabSz="992188" eaLnBrk="0" hangingPunct="0"/>
            <a:r>
              <a:rPr lang="th-TH" sz="3200" dirty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ยุทธศาสตร์กรมพัฒนาฝีมือแรงงาน 2555-2559</a:t>
            </a:r>
          </a:p>
        </p:txBody>
      </p:sp>
    </p:spTree>
    <p:extLst>
      <p:ext uri="{BB962C8B-B14F-4D97-AF65-F5344CB8AC3E}">
        <p14:creationId xmlns:p14="http://schemas.microsoft.com/office/powerpoint/2010/main" xmlns="" val="2905569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296889"/>
            <a:ext cx="8779057" cy="6408711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427628" y="6387646"/>
            <a:ext cx="381000" cy="365125"/>
          </a:xfrm>
        </p:spPr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6</a:t>
            </a:fld>
            <a:endParaRPr lang="th-TH"/>
          </a:p>
        </p:txBody>
      </p:sp>
      <p:sp>
        <p:nvSpPr>
          <p:cNvPr id="6" name="Rectangle 5"/>
          <p:cNvSpPr/>
          <p:nvPr/>
        </p:nvSpPr>
        <p:spPr>
          <a:xfrm>
            <a:off x="6019800" y="4648200"/>
            <a:ext cx="2819400" cy="76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5609773" y="5410200"/>
            <a:ext cx="3368856" cy="1295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00214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CC4D4369-2315-4B22-8A33-3198890C297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7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30053" name="Rectangle 5"/>
          <p:cNvSpPr>
            <a:spLocks noChangeArrowheads="1"/>
          </p:cNvSpPr>
          <p:nvPr/>
        </p:nvSpPr>
        <p:spPr bwMode="auto">
          <a:xfrm>
            <a:off x="0" y="0"/>
            <a:ext cx="1841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 lIns="91395" tIns="45697" rIns="91395" bIns="45697" anchor="ctr">
            <a:spAutoFit/>
          </a:bodyPr>
          <a:lstStyle/>
          <a:p>
            <a:pPr>
              <a:defRPr/>
            </a:pPr>
            <a:endParaRPr lang="th-TH"/>
          </a:p>
        </p:txBody>
      </p:sp>
      <p:sp>
        <p:nvSpPr>
          <p:cNvPr id="9220" name="Rectangle 7"/>
          <p:cNvSpPr>
            <a:spLocks noChangeArrowheads="1"/>
          </p:cNvSpPr>
          <p:nvPr/>
        </p:nvSpPr>
        <p:spPr bwMode="auto">
          <a:xfrm>
            <a:off x="285749" y="2057400"/>
            <a:ext cx="8215313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95" tIns="45697" rIns="91395" bIns="45697">
            <a:spAutoFit/>
          </a:bodyPr>
          <a:lstStyle/>
          <a:p>
            <a:r>
              <a:rPr lang="th-TH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1. ติดตามสถานการณ์ทางเศรษฐกิจอย่างใกล้ชิด</a:t>
            </a:r>
          </a:p>
          <a:p>
            <a:r>
              <a:rPr lang="th-TH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2. พัฒนาฝีมือ</a:t>
            </a:r>
            <a:r>
              <a:rPr lang="th-TH" b="1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แรงงาน</a:t>
            </a:r>
            <a:r>
              <a:rPr lang="th-TH" b="1" dirty="0" err="1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รองรับคลัส</a:t>
            </a:r>
            <a:r>
              <a:rPr lang="th-TH" b="1" dirty="0" err="1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เตอร์</a:t>
            </a:r>
            <a:r>
              <a:rPr lang="th-TH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อุตสาหกรรม  </a:t>
            </a:r>
          </a:p>
          <a:p>
            <a:r>
              <a:rPr lang="th-TH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b="1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และเขต</a:t>
            </a:r>
            <a:r>
              <a:rPr lang="th-TH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เศรษฐกิจพิเศษ</a:t>
            </a:r>
          </a:p>
          <a:p>
            <a:r>
              <a:rPr lang="th-TH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b="1" dirty="0">
                <a:solidFill>
                  <a:srgbClr val="0000FF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สนับสนุนกลไกการพัฒนาฝีมือแรงงานร่วมกับสถานศึกษา องค์กรต่างๆ ในทุกมิติ  </a:t>
            </a:r>
          </a:p>
          <a:p>
            <a:r>
              <a:rPr lang="th-TH" b="1" dirty="0">
                <a:solidFill>
                  <a:srgbClr val="0000FF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ทุกช่องทาง</a:t>
            </a:r>
          </a:p>
          <a:p>
            <a:r>
              <a:rPr lang="th-TH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4. สร้างแรงงานที่มีคุณสมบัติตรงตามความต้องการของภาคอุตสาหกรรม เน้นเรื่อง</a:t>
            </a:r>
          </a:p>
          <a:p>
            <a:r>
              <a:rPr lang="th-TH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   คุณธรรม</a:t>
            </a:r>
            <a:r>
              <a:rPr lang="en-US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 </a:t>
            </a:r>
            <a:r>
              <a:rPr lang="th-TH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ความรับผิดชอบงานและต่อนายจ้าง</a:t>
            </a:r>
          </a:p>
          <a:p>
            <a:r>
              <a:rPr lang="th-TH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5. สอดแทรกแนวทางปรัชญาเศรษฐกิจพอเพียงในทุกหลักสูตร</a:t>
            </a:r>
          </a:p>
          <a:p>
            <a:r>
              <a:rPr lang="th-TH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6.</a:t>
            </a:r>
            <a:r>
              <a:rPr lang="th-TH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ต้องมีความรักความสามัคคี ทำงานเชิงรุก มีเป้าหมายและแผนงานรองรับชัดเจน</a:t>
            </a:r>
          </a:p>
        </p:txBody>
      </p:sp>
      <p:pic>
        <p:nvPicPr>
          <p:cNvPr id="18440" name="Picture 8" descr="..."/>
          <p:cNvPicPr>
            <a:picLocks noChangeAspect="1" noChangeArrowheads="1"/>
          </p:cNvPicPr>
          <p:nvPr/>
        </p:nvPicPr>
        <p:blipFill>
          <a:blip r:embed="rId2" cstate="print"/>
          <a:srcRect l="6000" r="14000"/>
          <a:stretch>
            <a:fillRect/>
          </a:stretch>
        </p:blipFill>
        <p:spPr bwMode="auto">
          <a:xfrm>
            <a:off x="5943600" y="0"/>
            <a:ext cx="3046670" cy="26201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222" name="TextBox 8"/>
          <p:cNvSpPr txBox="1">
            <a:spLocks noChangeArrowheads="1"/>
          </p:cNvSpPr>
          <p:nvPr/>
        </p:nvSpPr>
        <p:spPr bwMode="auto">
          <a:xfrm>
            <a:off x="4500563" y="6457950"/>
            <a:ext cx="40147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sz="20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(ตรวจเยี่ยมกรมพัฒนาฝีมือแรงงาน 31 สิงหาคม 2558)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167" y="0"/>
            <a:ext cx="5291833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32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รัฐมนตรีว่าการกระทรวงแรงงาน มอบนโยบาย</a:t>
            </a:r>
          </a:p>
          <a:p>
            <a:pPr>
              <a:defRPr/>
            </a:pPr>
            <a:r>
              <a:rPr lang="th-TH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แก่ผู้บริหารและเจ้าหน้าที่กรมพัฒนาฝีมือแรงงาน</a:t>
            </a:r>
          </a:p>
          <a:p>
            <a:pPr algn="ctr">
              <a:defRPr/>
            </a:pPr>
            <a:r>
              <a:rPr lang="th-TH" sz="32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--------------------------</a:t>
            </a:r>
          </a:p>
        </p:txBody>
      </p:sp>
    </p:spTree>
    <p:extLst>
      <p:ext uri="{BB962C8B-B14F-4D97-AF65-F5344CB8AC3E}">
        <p14:creationId xmlns:p14="http://schemas.microsoft.com/office/powerpoint/2010/main" xmlns="" val="1345853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152401" y="1981201"/>
            <a:ext cx="8915400" cy="4724400"/>
            <a:chOff x="10137015" y="-99392"/>
            <a:chExt cx="2816885" cy="648072"/>
          </a:xfrm>
        </p:grpSpPr>
        <p:sp>
          <p:nvSpPr>
            <p:cNvPr id="11" name="Rounded Rectangle 10"/>
            <p:cNvSpPr/>
            <p:nvPr/>
          </p:nvSpPr>
          <p:spPr>
            <a:xfrm>
              <a:off x="10137015" y="-99392"/>
              <a:ext cx="2816885" cy="648072"/>
            </a:xfrm>
            <a:prstGeom prst="roundRect">
              <a:avLst>
                <a:gd name="adj" fmla="val 5054"/>
              </a:avLst>
            </a:prstGeom>
            <a:solidFill>
              <a:schemeClr val="accent5">
                <a:lumMod val="60000"/>
                <a:lumOff val="40000"/>
              </a:schemeClr>
            </a:solidFill>
            <a:ln w="38100">
              <a:solidFill>
                <a:schemeClr val="bg1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533400" indent="-258763">
                <a:buFont typeface="+mj-lt"/>
                <a:buAutoNum type="arabicParenR"/>
              </a:pPr>
              <a:r>
                <a:rPr lang="th-TH" sz="2600" dirty="0" smtClean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พัฒนา</a:t>
              </a:r>
              <a:r>
                <a:rPr lang="th-TH" sz="2600" dirty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กำลังแรงงานให้มีสมรรถนะสอดคล้องกับการจ้างงาน</a:t>
              </a:r>
            </a:p>
            <a:p>
              <a:pPr marL="533400" indent="-258763">
                <a:buFont typeface="+mj-lt"/>
                <a:buAutoNum type="arabicParenR"/>
              </a:pPr>
              <a:r>
                <a:rPr lang="th-TH" sz="2600" dirty="0" err="1" smtClean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บูรณา</a:t>
              </a:r>
              <a:r>
                <a:rPr lang="th-TH" sz="2600" dirty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การกับสถาบันการศึกษาทุกระดับและภาคผู้ประกอบการเพื่อพัฒนาต่อยอด เตรียมความ</a:t>
              </a:r>
              <a:r>
                <a:rPr lang="th-TH" sz="2600" dirty="0" smtClean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พร้อม            ใน</a:t>
              </a:r>
              <a:r>
                <a:rPr lang="th-TH" sz="2600" dirty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การพัฒนาแรงงานใหม่</a:t>
              </a:r>
            </a:p>
            <a:p>
              <a:pPr marL="533400" indent="-258763">
                <a:buFont typeface="+mj-lt"/>
                <a:buAutoNum type="arabicParenR"/>
              </a:pPr>
              <a:r>
                <a:rPr lang="th-TH" sz="2600" dirty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พัฒนากำลังแรงงานรองรับเขตพัฒนาเศรษฐกิจพิเศษและการ</a:t>
              </a:r>
              <a:r>
                <a:rPr lang="th-TH" sz="2600" dirty="0" err="1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พัฒนาคลัสเตอร์</a:t>
              </a:r>
              <a:r>
                <a:rPr lang="th-TH" sz="2600" dirty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อุตสาหกรรมสำคัญ</a:t>
              </a:r>
            </a:p>
            <a:p>
              <a:pPr marL="533400" indent="-258763">
                <a:buFont typeface="+mj-lt"/>
                <a:buAutoNum type="arabicParenR"/>
              </a:pPr>
              <a:r>
                <a:rPr lang="th-TH" sz="2600" dirty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พัฒนากำลังแรงงานรองรับการเคลื่อนย้ายแรงงานตามกรอบข้อตกลงเสรีอาเซียน</a:t>
              </a:r>
            </a:p>
            <a:p>
              <a:pPr marL="533400" indent="-258763">
                <a:buFont typeface="+mj-lt"/>
                <a:buAutoNum type="arabicParenR"/>
              </a:pPr>
              <a:r>
                <a:rPr lang="th-TH" sz="2600" dirty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เพิ่มผลิตภาพแรงงานเพื่อพัฒนาความสามารถของสถานประกอบการ </a:t>
              </a:r>
              <a:r>
                <a:rPr lang="en-US" sz="2600" dirty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SMEs</a:t>
              </a:r>
            </a:p>
            <a:p>
              <a:pPr marL="533400" indent="-258763">
                <a:buFont typeface="+mj-lt"/>
                <a:buAutoNum type="arabicParenR"/>
              </a:pPr>
              <a:r>
                <a:rPr lang="th-TH" sz="2600" dirty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พัฒนาทักษะ เพิ่มโอกาสในการประกอบอาชีพของคนไทยเพิ่มมูลค่าสินค้าและบริการ</a:t>
              </a:r>
            </a:p>
            <a:p>
              <a:pPr marL="533400" indent="-258763">
                <a:buFont typeface="+mj-lt"/>
                <a:buAutoNum type="arabicParenR"/>
              </a:pPr>
              <a:r>
                <a:rPr lang="th-TH" sz="2600" dirty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พัฒนาทักษะในการประกอบอาชีพในพื้นที่ 3 จังหวัดชายแดนภาคใต้</a:t>
              </a:r>
            </a:p>
            <a:p>
              <a:pPr marL="533400" indent="-258763">
                <a:buFont typeface="+mj-lt"/>
                <a:buAutoNum type="arabicParenR"/>
              </a:pPr>
              <a:r>
                <a:rPr lang="th-TH" sz="2600" dirty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พัฒนากำลังแรงงานรองรับเศรษฐกิจดิจิตอล(</a:t>
              </a:r>
              <a:r>
                <a:rPr lang="en-US" sz="2600" dirty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Digital Economy)</a:t>
              </a:r>
            </a:p>
            <a:p>
              <a:pPr marL="533400" indent="-258763">
                <a:buFont typeface="+mj-lt"/>
                <a:buAutoNum type="arabicParenR"/>
              </a:pPr>
              <a:r>
                <a:rPr lang="th-TH" sz="2600" dirty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บริหารจัดการด้วยความโปร่งใส เป็นธรรม ยึดหลัก</a:t>
              </a:r>
              <a:r>
                <a:rPr lang="th-TH" sz="2600" dirty="0" err="1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ธรรมาภิ</a:t>
              </a:r>
              <a:r>
                <a:rPr lang="th-TH" sz="2600" dirty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บาล ให้ความสำคัญกับการพัฒนา</a:t>
              </a:r>
              <a:r>
                <a:rPr lang="th-TH" sz="2600" dirty="0" smtClean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บุคลากร        ให้</a:t>
              </a:r>
              <a:r>
                <a:rPr lang="th-TH" sz="2600" dirty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เป็นคนเก่ง คนดี มีความรักสามัคคี ทำงานเชิงรุกและมุ่งผลสัมฤทธิ์</a:t>
              </a: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10185167" y="-78486"/>
              <a:ext cx="2720581" cy="606261"/>
            </a:xfrm>
            <a:prstGeom prst="roundRect">
              <a:avLst>
                <a:gd name="adj" fmla="val 4253"/>
              </a:avLst>
            </a:prstGeom>
            <a:noFill/>
            <a:ln w="9525">
              <a:solidFill>
                <a:schemeClr val="bg1"/>
              </a:solidFill>
              <a:prstDash val="dash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000" dirty="0">
                <a:solidFill>
                  <a:sysClr val="windowText" lastClr="000000"/>
                </a:solidFill>
                <a:latin typeface="DSN LardPhrao" pitchFamily="2" charset="-34"/>
                <a:cs typeface="DSN LardPhrao" pitchFamily="2" charset="-34"/>
              </a:endParaRPr>
            </a:p>
          </p:txBody>
        </p:sp>
      </p:grpSp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280992" y="1398063"/>
            <a:ext cx="5881687" cy="406173"/>
          </a:xfrm>
        </p:spPr>
        <p:txBody>
          <a:bodyPr/>
          <a:lstStyle/>
          <a:p>
            <a:pPr algn="r"/>
            <a:r>
              <a:rPr lang="th-TH" sz="2200" dirty="0" smtClean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โดย  นายก</a:t>
            </a:r>
            <a:r>
              <a:rPr lang="th-TH" sz="2200" dirty="0" err="1" smtClean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รีฑา</a:t>
            </a:r>
            <a:r>
              <a:rPr lang="th-TH" sz="2200" dirty="0" smtClean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th-TH" sz="2200" dirty="0" err="1" smtClean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สพ</a:t>
            </a:r>
            <a:r>
              <a:rPr lang="th-TH" sz="2200" dirty="0" smtClean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โชค  </a:t>
            </a:r>
            <a:r>
              <a:rPr lang="th-TH" sz="2200" dirty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อธิบดีกรมพัฒนาฝีมือ</a:t>
            </a:r>
            <a:r>
              <a:rPr lang="th-TH" sz="2200" dirty="0" smtClean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แรงงาน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1F32DA-776C-45B3-9C8A-665E9D0F0C23}" type="slidenum">
              <a:rPr lang="en-IE" smtClean="0"/>
              <a:pPr>
                <a:defRPr/>
              </a:pPr>
              <a:t>8</a:t>
            </a:fld>
            <a:endParaRPr lang="en-IE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64925" y="217431"/>
            <a:ext cx="2650475" cy="17637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grpSp>
        <p:nvGrpSpPr>
          <p:cNvPr id="6" name="Group 5"/>
          <p:cNvGrpSpPr/>
          <p:nvPr/>
        </p:nvGrpSpPr>
        <p:grpSpPr>
          <a:xfrm>
            <a:off x="157620" y="457200"/>
            <a:ext cx="6014580" cy="937234"/>
            <a:chOff x="10137015" y="-99392"/>
            <a:chExt cx="2840961" cy="648072"/>
          </a:xfrm>
        </p:grpSpPr>
        <p:sp>
          <p:nvSpPr>
            <p:cNvPr id="8" name="Rounded Rectangle 7"/>
            <p:cNvSpPr/>
            <p:nvPr/>
          </p:nvSpPr>
          <p:spPr>
            <a:xfrm>
              <a:off x="10137015" y="-99392"/>
              <a:ext cx="2840961" cy="648072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38100">
              <a:solidFill>
                <a:schemeClr val="bg1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3600" dirty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นโยบายและทิศทางการพัฒนาฝีมือแรงงาน ปี </a:t>
              </a:r>
              <a:r>
                <a:rPr lang="th-TH" sz="3600" dirty="0" smtClean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2559</a:t>
              </a:r>
              <a:endParaRPr lang="th-TH" sz="3600" dirty="0">
                <a:solidFill>
                  <a:sysClr val="windowText" lastClr="000000"/>
                </a:solidFill>
                <a:latin typeface="DSN Single" pitchFamily="2" charset="-34"/>
                <a:cs typeface="DSN Single" pitchFamily="2" charset="-34"/>
              </a:endParaRPr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10177974" y="-28207"/>
              <a:ext cx="2771207" cy="505701"/>
            </a:xfrm>
            <a:prstGeom prst="roundRect">
              <a:avLst/>
            </a:prstGeom>
            <a:noFill/>
            <a:ln w="9525">
              <a:solidFill>
                <a:schemeClr val="bg1"/>
              </a:solidFill>
              <a:prstDash val="dash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000" dirty="0">
                <a:solidFill>
                  <a:sysClr val="windowText" lastClr="000000"/>
                </a:solidFill>
                <a:latin typeface="DSN LardPhrao" pitchFamily="2" charset="-34"/>
                <a:cs typeface="DSN LardPhrao" pitchFamily="2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899933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Chart 15"/>
          <p:cNvGraphicFramePr/>
          <p:nvPr>
            <p:extLst>
              <p:ext uri="{D42A27DB-BD31-4B8C-83A1-F6EECF244321}">
                <p14:modId xmlns:p14="http://schemas.microsoft.com/office/powerpoint/2010/main" xmlns="" val="2226572077"/>
              </p:ext>
            </p:extLst>
          </p:nvPr>
        </p:nvGraphicFramePr>
        <p:xfrm>
          <a:off x="84272" y="2762250"/>
          <a:ext cx="9059728" cy="39922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94177982"/>
              </p:ext>
            </p:extLst>
          </p:nvPr>
        </p:nvGraphicFramePr>
        <p:xfrm>
          <a:off x="76200" y="381000"/>
          <a:ext cx="8915399" cy="2045970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685800"/>
                <a:gridCol w="609600"/>
                <a:gridCol w="609600"/>
                <a:gridCol w="609600"/>
                <a:gridCol w="685800"/>
                <a:gridCol w="762000"/>
                <a:gridCol w="762000"/>
                <a:gridCol w="685800"/>
                <a:gridCol w="762000"/>
                <a:gridCol w="685800"/>
                <a:gridCol w="685800"/>
                <a:gridCol w="685800"/>
                <a:gridCol w="685799"/>
              </a:tblGrid>
              <a:tr h="350520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 </a:t>
                      </a:r>
                      <a:endParaRPr lang="en-US" sz="1400" b="0" i="0" u="none" strike="noStrike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6615" marR="6615" marT="6615" marB="0" anchor="b"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ปี </a:t>
                      </a:r>
                      <a:r>
                        <a:rPr lang="th-TH" sz="1800" b="1" u="none" strike="noStrike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255</a:t>
                      </a:r>
                      <a:r>
                        <a:rPr lang="en-US" sz="1800" b="1" u="none" strike="noStrike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8</a:t>
                      </a:r>
                      <a:endParaRPr lang="th-TH" sz="1800" b="1" i="0" u="none" strike="noStrike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6615" marR="6615" marT="661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  <a:cs typeface="FreesiaUPC" pitchFamily="34" charset="-34"/>
                      </a:endParaRPr>
                    </a:p>
                  </a:txBody>
                  <a:tcPr marL="6615" marR="6615" marT="661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  <a:cs typeface="FreesiaUPC" pitchFamily="34" charset="-34"/>
                      </a:endParaRPr>
                    </a:p>
                  </a:txBody>
                  <a:tcPr marL="6615" marR="6615" marT="661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ปี </a:t>
                      </a:r>
                      <a:r>
                        <a:rPr lang="th-TH" sz="1800" b="1" u="none" strike="noStrike" kern="12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255</a:t>
                      </a:r>
                      <a:r>
                        <a:rPr lang="en-US" sz="1800" b="1" u="none" strike="noStrike" kern="12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9</a:t>
                      </a:r>
                      <a:endParaRPr lang="th-TH" sz="1800" b="1" u="none" strike="noStrike" kern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6615" marR="6615" marT="661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  <a:cs typeface="FreesiaUPC" pitchFamily="34" charset="-34"/>
                      </a:endParaRPr>
                    </a:p>
                  </a:txBody>
                  <a:tcPr marL="6615" marR="6615" marT="661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  <a:cs typeface="FreesiaUPC" pitchFamily="34" charset="-34"/>
                      </a:endParaRPr>
                    </a:p>
                  </a:txBody>
                  <a:tcPr marL="6615" marR="6615" marT="661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  <a:cs typeface="FreesiaUPC" pitchFamily="34" charset="-34"/>
                      </a:endParaRPr>
                    </a:p>
                  </a:txBody>
                  <a:tcPr marL="6615" marR="6615" marT="661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  <a:cs typeface="FreesiaUPC" pitchFamily="34" charset="-34"/>
                      </a:endParaRPr>
                    </a:p>
                  </a:txBody>
                  <a:tcPr marL="6615" marR="6615" marT="661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  <a:cs typeface="FreesiaUPC" pitchFamily="34" charset="-34"/>
                      </a:endParaRPr>
                    </a:p>
                  </a:txBody>
                  <a:tcPr marL="6615" marR="6615" marT="661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  <a:cs typeface="FreesiaUPC" pitchFamily="34" charset="-34"/>
                      </a:endParaRPr>
                    </a:p>
                  </a:txBody>
                  <a:tcPr marL="6615" marR="6615" marT="661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  <a:cs typeface="FreesiaUPC" pitchFamily="34" charset="-34"/>
                      </a:endParaRPr>
                    </a:p>
                  </a:txBody>
                  <a:tcPr marL="6615" marR="6615" marT="661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  <a:cs typeface="FreesiaUPC" pitchFamily="34" charset="-34"/>
                      </a:endParaRPr>
                    </a:p>
                  </a:txBody>
                  <a:tcPr marL="6615" marR="6615" marT="661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50520"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u="none" strike="noStrike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เป้าหมาย</a:t>
                      </a:r>
                      <a:endParaRPr lang="en-US" sz="1600" b="1" u="none" strike="noStrike" kern="1200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6615" marR="6615" marT="661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ต.ค.</a:t>
                      </a:r>
                      <a:endParaRPr lang="th-TH" sz="16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6615" marR="6615" marT="661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พ.ย.</a:t>
                      </a:r>
                      <a:endParaRPr lang="th-TH" sz="16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6615" marR="6615" marT="661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ธ.ค.</a:t>
                      </a:r>
                      <a:endParaRPr lang="th-TH" sz="16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6615" marR="6615" marT="661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ม.ค.</a:t>
                      </a:r>
                      <a:endParaRPr lang="th-TH" sz="16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6615" marR="6615" marT="661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ก.พ.</a:t>
                      </a:r>
                      <a:endParaRPr lang="th-TH" sz="16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6615" marR="6615" marT="661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มี.ค.</a:t>
                      </a:r>
                      <a:endParaRPr lang="th-TH" sz="16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6615" marR="6615" marT="661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เม.ย.</a:t>
                      </a:r>
                      <a:endParaRPr lang="th-TH" sz="16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6615" marR="6615" marT="661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พ.ค.</a:t>
                      </a:r>
                      <a:endParaRPr lang="th-TH" sz="16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6615" marR="6615" marT="661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มิ.ย.</a:t>
                      </a:r>
                      <a:endParaRPr lang="th-TH" sz="16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6615" marR="6615" marT="661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ก.ค.</a:t>
                      </a:r>
                      <a:endParaRPr lang="th-TH" sz="16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6615" marR="6615" marT="661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ส.ค.</a:t>
                      </a:r>
                      <a:endParaRPr lang="th-TH" sz="16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6615" marR="6615" marT="661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ก.ย.</a:t>
                      </a:r>
                      <a:endParaRPr lang="th-TH" sz="16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6615" marR="6615" marT="6615" marB="0" anchor="b">
                    <a:noFill/>
                  </a:tcPr>
                </a:tc>
              </a:tr>
              <a:tr h="350520"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u="none" strike="noStrike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รายเดือน</a:t>
                      </a:r>
                      <a:endParaRPr lang="en-US" sz="1600" b="1" u="none" strike="noStrike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6615" marR="6615" marT="661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306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290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306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370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306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420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245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050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245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080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245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080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428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890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428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880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428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910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245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070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245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080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245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060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/>
                </a:tc>
              </a:tr>
              <a:tr h="350520"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u="none" strike="noStrike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สะสม</a:t>
                      </a:r>
                      <a:endParaRPr lang="en-US" sz="1600" b="1" u="none" strike="noStrike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6615" marR="6615" marT="661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306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290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612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660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919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080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164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130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409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210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654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290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083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180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512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060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940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970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186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040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431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120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676</a:t>
                      </a:r>
                      <a:r>
                        <a:rPr lang="en-US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lang="th-TH" sz="1600" b="0" i="0" u="none" strike="noStrike" spc="100" baseline="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180</a:t>
                      </a:r>
                      <a:endParaRPr lang="th-TH" sz="1600" b="0" i="0" u="none" strike="noStrike" spc="100" baseline="0" dirty="0"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9525" marR="9525" marT="9525" marB="0" anchor="b"/>
                </a:tc>
              </a:tr>
              <a:tr h="350520"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u="none" strike="noStrike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ร้อยละ</a:t>
                      </a:r>
                      <a:endParaRPr lang="th-TH" sz="16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6615" marR="6615" marT="661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8.33%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16.67%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25.00%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31.67%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38.33%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45.00%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56.67%</a:t>
                      </a: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68.33%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80.00%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86.67%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93.33%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spc="100" baseline="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100.00%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66750" y="-114300"/>
            <a:ext cx="67056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l" fontAlgn="auto">
              <a:spcAft>
                <a:spcPts val="0"/>
              </a:spcAft>
              <a:defRPr/>
            </a:pPr>
            <a:r>
              <a:rPr lang="th-TH" sz="2800" spc="100" dirty="0" smtClean="0">
                <a:solidFill>
                  <a:schemeClr val="bg2">
                    <a:lumMod val="25000"/>
                  </a:schemeClr>
                </a:solidFill>
                <a:latin typeface="DSN Single" pitchFamily="2" charset="-34"/>
                <a:cs typeface="DSN Single" pitchFamily="2" charset="-34"/>
              </a:rPr>
              <a:t>แผนการดำเนินงาน</a:t>
            </a:r>
            <a:r>
              <a:rPr lang="en-US" sz="2800" spc="100" dirty="0" smtClean="0">
                <a:solidFill>
                  <a:schemeClr val="bg2">
                    <a:lumMod val="25000"/>
                  </a:schemeClr>
                </a:solidFill>
                <a:latin typeface="DSN Single" pitchFamily="2" charset="-34"/>
                <a:cs typeface="DSN Single" pitchFamily="2" charset="-34"/>
              </a:rPr>
              <a:t>  </a:t>
            </a:r>
            <a:r>
              <a:rPr lang="th-TH" sz="2800" spc="100" dirty="0" smtClean="0">
                <a:solidFill>
                  <a:schemeClr val="accent1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ปีงบประมาณ พ.ศ. 255</a:t>
            </a:r>
            <a:r>
              <a:rPr lang="en-US" sz="2800" spc="100" dirty="0" smtClean="0">
                <a:solidFill>
                  <a:schemeClr val="accent1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9</a:t>
            </a:r>
            <a:endParaRPr lang="th-TH" sz="2800" spc="100" dirty="0" smtClean="0">
              <a:solidFill>
                <a:schemeClr val="accent1">
                  <a:lumMod val="75000"/>
                </a:schemeClr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420101" y="6519690"/>
            <a:ext cx="723899" cy="338310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9</a:t>
            </a:fld>
            <a:endParaRPr lang="th-TH"/>
          </a:p>
        </p:txBody>
      </p:sp>
      <p:grpSp>
        <p:nvGrpSpPr>
          <p:cNvPr id="19" name="Group 18"/>
          <p:cNvGrpSpPr/>
          <p:nvPr/>
        </p:nvGrpSpPr>
        <p:grpSpPr>
          <a:xfrm>
            <a:off x="1910392" y="2228850"/>
            <a:ext cx="7081208" cy="3017016"/>
            <a:chOff x="1860080" y="1454811"/>
            <a:chExt cx="7730635" cy="3289382"/>
          </a:xfrm>
        </p:grpSpPr>
        <p:sp>
          <p:nvSpPr>
            <p:cNvPr id="20" name="Freeform 19"/>
            <p:cNvSpPr/>
            <p:nvPr/>
          </p:nvSpPr>
          <p:spPr>
            <a:xfrm>
              <a:off x="1860080" y="4217186"/>
              <a:ext cx="395801" cy="527007"/>
            </a:xfrm>
            <a:custGeom>
              <a:avLst/>
              <a:gdLst>
                <a:gd name="connsiteX0" fmla="*/ 413292 w 826584"/>
                <a:gd name="connsiteY0" fmla="*/ 0 h 1192306"/>
                <a:gd name="connsiteX1" fmla="*/ 495452 w 826584"/>
                <a:gd name="connsiteY1" fmla="*/ 8283 h 1192306"/>
                <a:gd name="connsiteX2" fmla="*/ 826584 w 826584"/>
                <a:gd name="connsiteY2" fmla="*/ 414567 h 1192306"/>
                <a:gd name="connsiteX3" fmla="*/ 821958 w 826584"/>
                <a:gd name="connsiteY3" fmla="*/ 460457 h 1192306"/>
                <a:gd name="connsiteX4" fmla="*/ 825165 w 826584"/>
                <a:gd name="connsiteY4" fmla="*/ 460457 h 1192306"/>
                <a:gd name="connsiteX5" fmla="*/ 819369 w 826584"/>
                <a:gd name="connsiteY5" fmla="*/ 486134 h 1192306"/>
                <a:gd name="connsiteX6" fmla="*/ 818158 w 826584"/>
                <a:gd name="connsiteY6" fmla="*/ 498146 h 1192306"/>
                <a:gd name="connsiteX7" fmla="*/ 812660 w 826584"/>
                <a:gd name="connsiteY7" fmla="*/ 515858 h 1192306"/>
                <a:gd name="connsiteX8" fmla="*/ 804227 w 826584"/>
                <a:gd name="connsiteY8" fmla="*/ 553220 h 1192306"/>
                <a:gd name="connsiteX9" fmla="*/ 794799 w 826584"/>
                <a:gd name="connsiteY9" fmla="*/ 573396 h 1192306"/>
                <a:gd name="connsiteX10" fmla="*/ 793994 w 826584"/>
                <a:gd name="connsiteY10" fmla="*/ 575991 h 1192306"/>
                <a:gd name="connsiteX11" fmla="*/ 791068 w 826584"/>
                <a:gd name="connsiteY11" fmla="*/ 581381 h 1192306"/>
                <a:gd name="connsiteX12" fmla="*/ 762296 w 826584"/>
                <a:gd name="connsiteY12" fmla="*/ 642955 h 1192306"/>
                <a:gd name="connsiteX13" fmla="*/ 439391 w 826584"/>
                <a:gd name="connsiteY13" fmla="*/ 1121253 h 1192306"/>
                <a:gd name="connsiteX14" fmla="*/ 413292 w 826584"/>
                <a:gd name="connsiteY14" fmla="*/ 1192306 h 1192306"/>
                <a:gd name="connsiteX15" fmla="*/ 387193 w 826584"/>
                <a:gd name="connsiteY15" fmla="*/ 1121253 h 1192306"/>
                <a:gd name="connsiteX16" fmla="*/ 64288 w 826584"/>
                <a:gd name="connsiteY16" fmla="*/ 642955 h 1192306"/>
                <a:gd name="connsiteX17" fmla="*/ 35516 w 826584"/>
                <a:gd name="connsiteY17" fmla="*/ 581381 h 1192306"/>
                <a:gd name="connsiteX18" fmla="*/ 32590 w 826584"/>
                <a:gd name="connsiteY18" fmla="*/ 575991 h 1192306"/>
                <a:gd name="connsiteX19" fmla="*/ 31785 w 826584"/>
                <a:gd name="connsiteY19" fmla="*/ 573396 h 1192306"/>
                <a:gd name="connsiteX20" fmla="*/ 22357 w 826584"/>
                <a:gd name="connsiteY20" fmla="*/ 553220 h 1192306"/>
                <a:gd name="connsiteX21" fmla="*/ 13924 w 826584"/>
                <a:gd name="connsiteY21" fmla="*/ 515858 h 1192306"/>
                <a:gd name="connsiteX22" fmla="*/ 8426 w 826584"/>
                <a:gd name="connsiteY22" fmla="*/ 498146 h 1192306"/>
                <a:gd name="connsiteX23" fmla="*/ 7215 w 826584"/>
                <a:gd name="connsiteY23" fmla="*/ 486134 h 1192306"/>
                <a:gd name="connsiteX24" fmla="*/ 1419 w 826584"/>
                <a:gd name="connsiteY24" fmla="*/ 460457 h 1192306"/>
                <a:gd name="connsiteX25" fmla="*/ 4626 w 826584"/>
                <a:gd name="connsiteY25" fmla="*/ 460457 h 1192306"/>
                <a:gd name="connsiteX26" fmla="*/ 0 w 826584"/>
                <a:gd name="connsiteY26" fmla="*/ 414567 h 1192306"/>
                <a:gd name="connsiteX27" fmla="*/ 331132 w 826584"/>
                <a:gd name="connsiteY27" fmla="*/ 8283 h 1192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826584" h="1192306">
                  <a:moveTo>
                    <a:pt x="413292" y="0"/>
                  </a:moveTo>
                  <a:lnTo>
                    <a:pt x="495452" y="8283"/>
                  </a:lnTo>
                  <a:cubicBezTo>
                    <a:pt x="684429" y="46953"/>
                    <a:pt x="826584" y="214159"/>
                    <a:pt x="826584" y="414567"/>
                  </a:cubicBezTo>
                  <a:lnTo>
                    <a:pt x="821958" y="460457"/>
                  </a:lnTo>
                  <a:lnTo>
                    <a:pt x="825165" y="460457"/>
                  </a:lnTo>
                  <a:lnTo>
                    <a:pt x="819369" y="486134"/>
                  </a:lnTo>
                  <a:lnTo>
                    <a:pt x="818158" y="498146"/>
                  </a:lnTo>
                  <a:lnTo>
                    <a:pt x="812660" y="515858"/>
                  </a:lnTo>
                  <a:lnTo>
                    <a:pt x="804227" y="553220"/>
                  </a:lnTo>
                  <a:lnTo>
                    <a:pt x="794799" y="573396"/>
                  </a:lnTo>
                  <a:lnTo>
                    <a:pt x="793994" y="575991"/>
                  </a:lnTo>
                  <a:lnTo>
                    <a:pt x="791068" y="581381"/>
                  </a:lnTo>
                  <a:lnTo>
                    <a:pt x="762296" y="642955"/>
                  </a:lnTo>
                  <a:cubicBezTo>
                    <a:pt x="674104" y="798179"/>
                    <a:pt x="517472" y="946082"/>
                    <a:pt x="439391" y="1121253"/>
                  </a:cubicBezTo>
                  <a:lnTo>
                    <a:pt x="413292" y="1192306"/>
                  </a:lnTo>
                  <a:lnTo>
                    <a:pt x="387193" y="1121253"/>
                  </a:lnTo>
                  <a:cubicBezTo>
                    <a:pt x="309112" y="946082"/>
                    <a:pt x="152480" y="798179"/>
                    <a:pt x="64288" y="642955"/>
                  </a:cubicBezTo>
                  <a:lnTo>
                    <a:pt x="35516" y="581381"/>
                  </a:lnTo>
                  <a:lnTo>
                    <a:pt x="32590" y="575991"/>
                  </a:lnTo>
                  <a:lnTo>
                    <a:pt x="31785" y="573396"/>
                  </a:lnTo>
                  <a:lnTo>
                    <a:pt x="22357" y="553220"/>
                  </a:lnTo>
                  <a:lnTo>
                    <a:pt x="13924" y="515858"/>
                  </a:lnTo>
                  <a:lnTo>
                    <a:pt x="8426" y="498146"/>
                  </a:lnTo>
                  <a:lnTo>
                    <a:pt x="7215" y="486134"/>
                  </a:lnTo>
                  <a:lnTo>
                    <a:pt x="1419" y="460457"/>
                  </a:lnTo>
                  <a:lnTo>
                    <a:pt x="4626" y="460457"/>
                  </a:lnTo>
                  <a:lnTo>
                    <a:pt x="0" y="414567"/>
                  </a:lnTo>
                  <a:cubicBezTo>
                    <a:pt x="0" y="214159"/>
                    <a:pt x="142155" y="46953"/>
                    <a:pt x="331132" y="8283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sz="2200" dirty="0" smtClean="0">
                  <a:latin typeface="DSN Single" pitchFamily="2" charset="-34"/>
                  <a:cs typeface="DSN Single" pitchFamily="2" charset="-34"/>
                </a:rPr>
                <a:t>1</a:t>
              </a:r>
              <a:endParaRPr lang="en-US" sz="2200" dirty="0">
                <a:latin typeface="DSN Single" pitchFamily="2" charset="-34"/>
                <a:cs typeface="DSN Single" pitchFamily="2" charset="-34"/>
              </a:endParaRPr>
            </a:p>
          </p:txBody>
        </p:sp>
        <p:sp>
          <p:nvSpPr>
            <p:cNvPr id="58" name="Freeform 57"/>
            <p:cNvSpPr/>
            <p:nvPr/>
          </p:nvSpPr>
          <p:spPr>
            <a:xfrm>
              <a:off x="4308251" y="3480117"/>
              <a:ext cx="395801" cy="527007"/>
            </a:xfrm>
            <a:custGeom>
              <a:avLst/>
              <a:gdLst>
                <a:gd name="connsiteX0" fmla="*/ 413292 w 826584"/>
                <a:gd name="connsiteY0" fmla="*/ 0 h 1192306"/>
                <a:gd name="connsiteX1" fmla="*/ 495452 w 826584"/>
                <a:gd name="connsiteY1" fmla="*/ 8283 h 1192306"/>
                <a:gd name="connsiteX2" fmla="*/ 826584 w 826584"/>
                <a:gd name="connsiteY2" fmla="*/ 414567 h 1192306"/>
                <a:gd name="connsiteX3" fmla="*/ 821958 w 826584"/>
                <a:gd name="connsiteY3" fmla="*/ 460457 h 1192306"/>
                <a:gd name="connsiteX4" fmla="*/ 825165 w 826584"/>
                <a:gd name="connsiteY4" fmla="*/ 460457 h 1192306"/>
                <a:gd name="connsiteX5" fmla="*/ 819369 w 826584"/>
                <a:gd name="connsiteY5" fmla="*/ 486134 h 1192306"/>
                <a:gd name="connsiteX6" fmla="*/ 818158 w 826584"/>
                <a:gd name="connsiteY6" fmla="*/ 498146 h 1192306"/>
                <a:gd name="connsiteX7" fmla="*/ 812660 w 826584"/>
                <a:gd name="connsiteY7" fmla="*/ 515858 h 1192306"/>
                <a:gd name="connsiteX8" fmla="*/ 804227 w 826584"/>
                <a:gd name="connsiteY8" fmla="*/ 553220 h 1192306"/>
                <a:gd name="connsiteX9" fmla="*/ 794799 w 826584"/>
                <a:gd name="connsiteY9" fmla="*/ 573396 h 1192306"/>
                <a:gd name="connsiteX10" fmla="*/ 793994 w 826584"/>
                <a:gd name="connsiteY10" fmla="*/ 575991 h 1192306"/>
                <a:gd name="connsiteX11" fmla="*/ 791068 w 826584"/>
                <a:gd name="connsiteY11" fmla="*/ 581381 h 1192306"/>
                <a:gd name="connsiteX12" fmla="*/ 762296 w 826584"/>
                <a:gd name="connsiteY12" fmla="*/ 642955 h 1192306"/>
                <a:gd name="connsiteX13" fmla="*/ 439391 w 826584"/>
                <a:gd name="connsiteY13" fmla="*/ 1121253 h 1192306"/>
                <a:gd name="connsiteX14" fmla="*/ 413292 w 826584"/>
                <a:gd name="connsiteY14" fmla="*/ 1192306 h 1192306"/>
                <a:gd name="connsiteX15" fmla="*/ 387193 w 826584"/>
                <a:gd name="connsiteY15" fmla="*/ 1121253 h 1192306"/>
                <a:gd name="connsiteX16" fmla="*/ 64288 w 826584"/>
                <a:gd name="connsiteY16" fmla="*/ 642955 h 1192306"/>
                <a:gd name="connsiteX17" fmla="*/ 35516 w 826584"/>
                <a:gd name="connsiteY17" fmla="*/ 581381 h 1192306"/>
                <a:gd name="connsiteX18" fmla="*/ 32590 w 826584"/>
                <a:gd name="connsiteY18" fmla="*/ 575991 h 1192306"/>
                <a:gd name="connsiteX19" fmla="*/ 31785 w 826584"/>
                <a:gd name="connsiteY19" fmla="*/ 573396 h 1192306"/>
                <a:gd name="connsiteX20" fmla="*/ 22357 w 826584"/>
                <a:gd name="connsiteY20" fmla="*/ 553220 h 1192306"/>
                <a:gd name="connsiteX21" fmla="*/ 13924 w 826584"/>
                <a:gd name="connsiteY21" fmla="*/ 515858 h 1192306"/>
                <a:gd name="connsiteX22" fmla="*/ 8426 w 826584"/>
                <a:gd name="connsiteY22" fmla="*/ 498146 h 1192306"/>
                <a:gd name="connsiteX23" fmla="*/ 7215 w 826584"/>
                <a:gd name="connsiteY23" fmla="*/ 486134 h 1192306"/>
                <a:gd name="connsiteX24" fmla="*/ 1419 w 826584"/>
                <a:gd name="connsiteY24" fmla="*/ 460457 h 1192306"/>
                <a:gd name="connsiteX25" fmla="*/ 4626 w 826584"/>
                <a:gd name="connsiteY25" fmla="*/ 460457 h 1192306"/>
                <a:gd name="connsiteX26" fmla="*/ 0 w 826584"/>
                <a:gd name="connsiteY26" fmla="*/ 414567 h 1192306"/>
                <a:gd name="connsiteX27" fmla="*/ 331132 w 826584"/>
                <a:gd name="connsiteY27" fmla="*/ 8283 h 1192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826584" h="1192306">
                  <a:moveTo>
                    <a:pt x="413292" y="0"/>
                  </a:moveTo>
                  <a:lnTo>
                    <a:pt x="495452" y="8283"/>
                  </a:lnTo>
                  <a:cubicBezTo>
                    <a:pt x="684429" y="46953"/>
                    <a:pt x="826584" y="214159"/>
                    <a:pt x="826584" y="414567"/>
                  </a:cubicBezTo>
                  <a:lnTo>
                    <a:pt x="821958" y="460457"/>
                  </a:lnTo>
                  <a:lnTo>
                    <a:pt x="825165" y="460457"/>
                  </a:lnTo>
                  <a:lnTo>
                    <a:pt x="819369" y="486134"/>
                  </a:lnTo>
                  <a:lnTo>
                    <a:pt x="818158" y="498146"/>
                  </a:lnTo>
                  <a:lnTo>
                    <a:pt x="812660" y="515858"/>
                  </a:lnTo>
                  <a:lnTo>
                    <a:pt x="804227" y="553220"/>
                  </a:lnTo>
                  <a:lnTo>
                    <a:pt x="794799" y="573396"/>
                  </a:lnTo>
                  <a:lnTo>
                    <a:pt x="793994" y="575991"/>
                  </a:lnTo>
                  <a:lnTo>
                    <a:pt x="791068" y="581381"/>
                  </a:lnTo>
                  <a:lnTo>
                    <a:pt x="762296" y="642955"/>
                  </a:lnTo>
                  <a:cubicBezTo>
                    <a:pt x="674104" y="798179"/>
                    <a:pt x="517472" y="946082"/>
                    <a:pt x="439391" y="1121253"/>
                  </a:cubicBezTo>
                  <a:lnTo>
                    <a:pt x="413292" y="1192306"/>
                  </a:lnTo>
                  <a:lnTo>
                    <a:pt x="387193" y="1121253"/>
                  </a:lnTo>
                  <a:cubicBezTo>
                    <a:pt x="309112" y="946082"/>
                    <a:pt x="152480" y="798179"/>
                    <a:pt x="64288" y="642955"/>
                  </a:cubicBezTo>
                  <a:lnTo>
                    <a:pt x="35516" y="581381"/>
                  </a:lnTo>
                  <a:lnTo>
                    <a:pt x="32590" y="575991"/>
                  </a:lnTo>
                  <a:lnTo>
                    <a:pt x="31785" y="573396"/>
                  </a:lnTo>
                  <a:lnTo>
                    <a:pt x="22357" y="553220"/>
                  </a:lnTo>
                  <a:lnTo>
                    <a:pt x="13924" y="515858"/>
                  </a:lnTo>
                  <a:lnTo>
                    <a:pt x="8426" y="498146"/>
                  </a:lnTo>
                  <a:lnTo>
                    <a:pt x="7215" y="486134"/>
                  </a:lnTo>
                  <a:lnTo>
                    <a:pt x="1419" y="460457"/>
                  </a:lnTo>
                  <a:lnTo>
                    <a:pt x="4626" y="460457"/>
                  </a:lnTo>
                  <a:lnTo>
                    <a:pt x="0" y="414567"/>
                  </a:lnTo>
                  <a:cubicBezTo>
                    <a:pt x="0" y="214159"/>
                    <a:pt x="142155" y="46953"/>
                    <a:pt x="331132" y="8283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sz="2200" dirty="0" smtClean="0">
                  <a:latin typeface="DSN Single" pitchFamily="2" charset="-34"/>
                  <a:cs typeface="DSN Single" pitchFamily="2" charset="-34"/>
                </a:rPr>
                <a:t>2</a:t>
              </a:r>
              <a:endParaRPr lang="en-US" sz="2200" dirty="0">
                <a:latin typeface="DSN Single" pitchFamily="2" charset="-34"/>
                <a:cs typeface="DSN Single" pitchFamily="2" charset="-34"/>
              </a:endParaRPr>
            </a:p>
          </p:txBody>
        </p:sp>
        <p:sp>
          <p:nvSpPr>
            <p:cNvPr id="59" name="Freeform 58"/>
            <p:cNvSpPr/>
            <p:nvPr/>
          </p:nvSpPr>
          <p:spPr>
            <a:xfrm>
              <a:off x="6761653" y="2215530"/>
              <a:ext cx="395801" cy="527007"/>
            </a:xfrm>
            <a:custGeom>
              <a:avLst/>
              <a:gdLst>
                <a:gd name="connsiteX0" fmla="*/ 413292 w 826584"/>
                <a:gd name="connsiteY0" fmla="*/ 0 h 1192306"/>
                <a:gd name="connsiteX1" fmla="*/ 495452 w 826584"/>
                <a:gd name="connsiteY1" fmla="*/ 8283 h 1192306"/>
                <a:gd name="connsiteX2" fmla="*/ 826584 w 826584"/>
                <a:gd name="connsiteY2" fmla="*/ 414567 h 1192306"/>
                <a:gd name="connsiteX3" fmla="*/ 821958 w 826584"/>
                <a:gd name="connsiteY3" fmla="*/ 460457 h 1192306"/>
                <a:gd name="connsiteX4" fmla="*/ 825165 w 826584"/>
                <a:gd name="connsiteY4" fmla="*/ 460457 h 1192306"/>
                <a:gd name="connsiteX5" fmla="*/ 819369 w 826584"/>
                <a:gd name="connsiteY5" fmla="*/ 486134 h 1192306"/>
                <a:gd name="connsiteX6" fmla="*/ 818158 w 826584"/>
                <a:gd name="connsiteY6" fmla="*/ 498146 h 1192306"/>
                <a:gd name="connsiteX7" fmla="*/ 812660 w 826584"/>
                <a:gd name="connsiteY7" fmla="*/ 515858 h 1192306"/>
                <a:gd name="connsiteX8" fmla="*/ 804227 w 826584"/>
                <a:gd name="connsiteY8" fmla="*/ 553220 h 1192306"/>
                <a:gd name="connsiteX9" fmla="*/ 794799 w 826584"/>
                <a:gd name="connsiteY9" fmla="*/ 573396 h 1192306"/>
                <a:gd name="connsiteX10" fmla="*/ 793994 w 826584"/>
                <a:gd name="connsiteY10" fmla="*/ 575991 h 1192306"/>
                <a:gd name="connsiteX11" fmla="*/ 791068 w 826584"/>
                <a:gd name="connsiteY11" fmla="*/ 581381 h 1192306"/>
                <a:gd name="connsiteX12" fmla="*/ 762296 w 826584"/>
                <a:gd name="connsiteY12" fmla="*/ 642955 h 1192306"/>
                <a:gd name="connsiteX13" fmla="*/ 439391 w 826584"/>
                <a:gd name="connsiteY13" fmla="*/ 1121253 h 1192306"/>
                <a:gd name="connsiteX14" fmla="*/ 413292 w 826584"/>
                <a:gd name="connsiteY14" fmla="*/ 1192306 h 1192306"/>
                <a:gd name="connsiteX15" fmla="*/ 387193 w 826584"/>
                <a:gd name="connsiteY15" fmla="*/ 1121253 h 1192306"/>
                <a:gd name="connsiteX16" fmla="*/ 64288 w 826584"/>
                <a:gd name="connsiteY16" fmla="*/ 642955 h 1192306"/>
                <a:gd name="connsiteX17" fmla="*/ 35516 w 826584"/>
                <a:gd name="connsiteY17" fmla="*/ 581381 h 1192306"/>
                <a:gd name="connsiteX18" fmla="*/ 32590 w 826584"/>
                <a:gd name="connsiteY18" fmla="*/ 575991 h 1192306"/>
                <a:gd name="connsiteX19" fmla="*/ 31785 w 826584"/>
                <a:gd name="connsiteY19" fmla="*/ 573396 h 1192306"/>
                <a:gd name="connsiteX20" fmla="*/ 22357 w 826584"/>
                <a:gd name="connsiteY20" fmla="*/ 553220 h 1192306"/>
                <a:gd name="connsiteX21" fmla="*/ 13924 w 826584"/>
                <a:gd name="connsiteY21" fmla="*/ 515858 h 1192306"/>
                <a:gd name="connsiteX22" fmla="*/ 8426 w 826584"/>
                <a:gd name="connsiteY22" fmla="*/ 498146 h 1192306"/>
                <a:gd name="connsiteX23" fmla="*/ 7215 w 826584"/>
                <a:gd name="connsiteY23" fmla="*/ 486134 h 1192306"/>
                <a:gd name="connsiteX24" fmla="*/ 1419 w 826584"/>
                <a:gd name="connsiteY24" fmla="*/ 460457 h 1192306"/>
                <a:gd name="connsiteX25" fmla="*/ 4626 w 826584"/>
                <a:gd name="connsiteY25" fmla="*/ 460457 h 1192306"/>
                <a:gd name="connsiteX26" fmla="*/ 0 w 826584"/>
                <a:gd name="connsiteY26" fmla="*/ 414567 h 1192306"/>
                <a:gd name="connsiteX27" fmla="*/ 331132 w 826584"/>
                <a:gd name="connsiteY27" fmla="*/ 8283 h 1192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826584" h="1192306">
                  <a:moveTo>
                    <a:pt x="413292" y="0"/>
                  </a:moveTo>
                  <a:lnTo>
                    <a:pt x="495452" y="8283"/>
                  </a:lnTo>
                  <a:cubicBezTo>
                    <a:pt x="684429" y="46953"/>
                    <a:pt x="826584" y="214159"/>
                    <a:pt x="826584" y="414567"/>
                  </a:cubicBezTo>
                  <a:lnTo>
                    <a:pt x="821958" y="460457"/>
                  </a:lnTo>
                  <a:lnTo>
                    <a:pt x="825165" y="460457"/>
                  </a:lnTo>
                  <a:lnTo>
                    <a:pt x="819369" y="486134"/>
                  </a:lnTo>
                  <a:lnTo>
                    <a:pt x="818158" y="498146"/>
                  </a:lnTo>
                  <a:lnTo>
                    <a:pt x="812660" y="515858"/>
                  </a:lnTo>
                  <a:lnTo>
                    <a:pt x="804227" y="553220"/>
                  </a:lnTo>
                  <a:lnTo>
                    <a:pt x="794799" y="573396"/>
                  </a:lnTo>
                  <a:lnTo>
                    <a:pt x="793994" y="575991"/>
                  </a:lnTo>
                  <a:lnTo>
                    <a:pt x="791068" y="581381"/>
                  </a:lnTo>
                  <a:lnTo>
                    <a:pt x="762296" y="642955"/>
                  </a:lnTo>
                  <a:cubicBezTo>
                    <a:pt x="674104" y="798179"/>
                    <a:pt x="517472" y="946082"/>
                    <a:pt x="439391" y="1121253"/>
                  </a:cubicBezTo>
                  <a:lnTo>
                    <a:pt x="413292" y="1192306"/>
                  </a:lnTo>
                  <a:lnTo>
                    <a:pt x="387193" y="1121253"/>
                  </a:lnTo>
                  <a:cubicBezTo>
                    <a:pt x="309112" y="946082"/>
                    <a:pt x="152480" y="798179"/>
                    <a:pt x="64288" y="642955"/>
                  </a:cubicBezTo>
                  <a:lnTo>
                    <a:pt x="35516" y="581381"/>
                  </a:lnTo>
                  <a:lnTo>
                    <a:pt x="32590" y="575991"/>
                  </a:lnTo>
                  <a:lnTo>
                    <a:pt x="31785" y="573396"/>
                  </a:lnTo>
                  <a:lnTo>
                    <a:pt x="22357" y="553220"/>
                  </a:lnTo>
                  <a:lnTo>
                    <a:pt x="13924" y="515858"/>
                  </a:lnTo>
                  <a:lnTo>
                    <a:pt x="8426" y="498146"/>
                  </a:lnTo>
                  <a:lnTo>
                    <a:pt x="7215" y="486134"/>
                  </a:lnTo>
                  <a:lnTo>
                    <a:pt x="1419" y="460457"/>
                  </a:lnTo>
                  <a:lnTo>
                    <a:pt x="4626" y="460457"/>
                  </a:lnTo>
                  <a:lnTo>
                    <a:pt x="0" y="414567"/>
                  </a:lnTo>
                  <a:cubicBezTo>
                    <a:pt x="0" y="214159"/>
                    <a:pt x="142155" y="46953"/>
                    <a:pt x="331132" y="8283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sz="2200" dirty="0" smtClean="0">
                  <a:latin typeface="DSN Single" pitchFamily="2" charset="-34"/>
                  <a:cs typeface="DSN Single" pitchFamily="2" charset="-34"/>
                </a:rPr>
                <a:t>3</a:t>
              </a:r>
              <a:endParaRPr lang="en-US" sz="2200" dirty="0">
                <a:latin typeface="DSN Single" pitchFamily="2" charset="-34"/>
                <a:cs typeface="DSN Single" pitchFamily="2" charset="-34"/>
              </a:endParaRPr>
            </a:p>
          </p:txBody>
        </p:sp>
        <p:sp>
          <p:nvSpPr>
            <p:cNvPr id="60" name="Freeform 59"/>
            <p:cNvSpPr/>
            <p:nvPr/>
          </p:nvSpPr>
          <p:spPr>
            <a:xfrm>
              <a:off x="9194914" y="1454811"/>
              <a:ext cx="395801" cy="527007"/>
            </a:xfrm>
            <a:custGeom>
              <a:avLst/>
              <a:gdLst>
                <a:gd name="connsiteX0" fmla="*/ 413292 w 826584"/>
                <a:gd name="connsiteY0" fmla="*/ 0 h 1192306"/>
                <a:gd name="connsiteX1" fmla="*/ 495452 w 826584"/>
                <a:gd name="connsiteY1" fmla="*/ 8283 h 1192306"/>
                <a:gd name="connsiteX2" fmla="*/ 826584 w 826584"/>
                <a:gd name="connsiteY2" fmla="*/ 414567 h 1192306"/>
                <a:gd name="connsiteX3" fmla="*/ 821958 w 826584"/>
                <a:gd name="connsiteY3" fmla="*/ 460457 h 1192306"/>
                <a:gd name="connsiteX4" fmla="*/ 825165 w 826584"/>
                <a:gd name="connsiteY4" fmla="*/ 460457 h 1192306"/>
                <a:gd name="connsiteX5" fmla="*/ 819369 w 826584"/>
                <a:gd name="connsiteY5" fmla="*/ 486134 h 1192306"/>
                <a:gd name="connsiteX6" fmla="*/ 818158 w 826584"/>
                <a:gd name="connsiteY6" fmla="*/ 498146 h 1192306"/>
                <a:gd name="connsiteX7" fmla="*/ 812660 w 826584"/>
                <a:gd name="connsiteY7" fmla="*/ 515858 h 1192306"/>
                <a:gd name="connsiteX8" fmla="*/ 804227 w 826584"/>
                <a:gd name="connsiteY8" fmla="*/ 553220 h 1192306"/>
                <a:gd name="connsiteX9" fmla="*/ 794799 w 826584"/>
                <a:gd name="connsiteY9" fmla="*/ 573396 h 1192306"/>
                <a:gd name="connsiteX10" fmla="*/ 793994 w 826584"/>
                <a:gd name="connsiteY10" fmla="*/ 575991 h 1192306"/>
                <a:gd name="connsiteX11" fmla="*/ 791068 w 826584"/>
                <a:gd name="connsiteY11" fmla="*/ 581381 h 1192306"/>
                <a:gd name="connsiteX12" fmla="*/ 762296 w 826584"/>
                <a:gd name="connsiteY12" fmla="*/ 642955 h 1192306"/>
                <a:gd name="connsiteX13" fmla="*/ 439391 w 826584"/>
                <a:gd name="connsiteY13" fmla="*/ 1121253 h 1192306"/>
                <a:gd name="connsiteX14" fmla="*/ 413292 w 826584"/>
                <a:gd name="connsiteY14" fmla="*/ 1192306 h 1192306"/>
                <a:gd name="connsiteX15" fmla="*/ 387193 w 826584"/>
                <a:gd name="connsiteY15" fmla="*/ 1121253 h 1192306"/>
                <a:gd name="connsiteX16" fmla="*/ 64288 w 826584"/>
                <a:gd name="connsiteY16" fmla="*/ 642955 h 1192306"/>
                <a:gd name="connsiteX17" fmla="*/ 35516 w 826584"/>
                <a:gd name="connsiteY17" fmla="*/ 581381 h 1192306"/>
                <a:gd name="connsiteX18" fmla="*/ 32590 w 826584"/>
                <a:gd name="connsiteY18" fmla="*/ 575991 h 1192306"/>
                <a:gd name="connsiteX19" fmla="*/ 31785 w 826584"/>
                <a:gd name="connsiteY19" fmla="*/ 573396 h 1192306"/>
                <a:gd name="connsiteX20" fmla="*/ 22357 w 826584"/>
                <a:gd name="connsiteY20" fmla="*/ 553220 h 1192306"/>
                <a:gd name="connsiteX21" fmla="*/ 13924 w 826584"/>
                <a:gd name="connsiteY21" fmla="*/ 515858 h 1192306"/>
                <a:gd name="connsiteX22" fmla="*/ 8426 w 826584"/>
                <a:gd name="connsiteY22" fmla="*/ 498146 h 1192306"/>
                <a:gd name="connsiteX23" fmla="*/ 7215 w 826584"/>
                <a:gd name="connsiteY23" fmla="*/ 486134 h 1192306"/>
                <a:gd name="connsiteX24" fmla="*/ 1419 w 826584"/>
                <a:gd name="connsiteY24" fmla="*/ 460457 h 1192306"/>
                <a:gd name="connsiteX25" fmla="*/ 4626 w 826584"/>
                <a:gd name="connsiteY25" fmla="*/ 460457 h 1192306"/>
                <a:gd name="connsiteX26" fmla="*/ 0 w 826584"/>
                <a:gd name="connsiteY26" fmla="*/ 414567 h 1192306"/>
                <a:gd name="connsiteX27" fmla="*/ 331132 w 826584"/>
                <a:gd name="connsiteY27" fmla="*/ 8283 h 1192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826584" h="1192306">
                  <a:moveTo>
                    <a:pt x="413292" y="0"/>
                  </a:moveTo>
                  <a:lnTo>
                    <a:pt x="495452" y="8283"/>
                  </a:lnTo>
                  <a:cubicBezTo>
                    <a:pt x="684429" y="46953"/>
                    <a:pt x="826584" y="214159"/>
                    <a:pt x="826584" y="414567"/>
                  </a:cubicBezTo>
                  <a:lnTo>
                    <a:pt x="821958" y="460457"/>
                  </a:lnTo>
                  <a:lnTo>
                    <a:pt x="825165" y="460457"/>
                  </a:lnTo>
                  <a:lnTo>
                    <a:pt x="819369" y="486134"/>
                  </a:lnTo>
                  <a:lnTo>
                    <a:pt x="818158" y="498146"/>
                  </a:lnTo>
                  <a:lnTo>
                    <a:pt x="812660" y="515858"/>
                  </a:lnTo>
                  <a:lnTo>
                    <a:pt x="804227" y="553220"/>
                  </a:lnTo>
                  <a:lnTo>
                    <a:pt x="794799" y="573396"/>
                  </a:lnTo>
                  <a:lnTo>
                    <a:pt x="793994" y="575991"/>
                  </a:lnTo>
                  <a:lnTo>
                    <a:pt x="791068" y="581381"/>
                  </a:lnTo>
                  <a:lnTo>
                    <a:pt x="762296" y="642955"/>
                  </a:lnTo>
                  <a:cubicBezTo>
                    <a:pt x="674104" y="798179"/>
                    <a:pt x="517472" y="946082"/>
                    <a:pt x="439391" y="1121253"/>
                  </a:cubicBezTo>
                  <a:lnTo>
                    <a:pt x="413292" y="1192306"/>
                  </a:lnTo>
                  <a:lnTo>
                    <a:pt x="387193" y="1121253"/>
                  </a:lnTo>
                  <a:cubicBezTo>
                    <a:pt x="309112" y="946082"/>
                    <a:pt x="152480" y="798179"/>
                    <a:pt x="64288" y="642955"/>
                  </a:cubicBezTo>
                  <a:lnTo>
                    <a:pt x="35516" y="581381"/>
                  </a:lnTo>
                  <a:lnTo>
                    <a:pt x="32590" y="575991"/>
                  </a:lnTo>
                  <a:lnTo>
                    <a:pt x="31785" y="573396"/>
                  </a:lnTo>
                  <a:lnTo>
                    <a:pt x="22357" y="553220"/>
                  </a:lnTo>
                  <a:lnTo>
                    <a:pt x="13924" y="515858"/>
                  </a:lnTo>
                  <a:lnTo>
                    <a:pt x="8426" y="498146"/>
                  </a:lnTo>
                  <a:lnTo>
                    <a:pt x="7215" y="486134"/>
                  </a:lnTo>
                  <a:lnTo>
                    <a:pt x="1419" y="460457"/>
                  </a:lnTo>
                  <a:lnTo>
                    <a:pt x="4626" y="460457"/>
                  </a:lnTo>
                  <a:lnTo>
                    <a:pt x="0" y="414567"/>
                  </a:lnTo>
                  <a:cubicBezTo>
                    <a:pt x="0" y="214159"/>
                    <a:pt x="142155" y="46953"/>
                    <a:pt x="331132" y="8283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sz="2200" dirty="0" smtClean="0">
                  <a:latin typeface="DSN Single" pitchFamily="2" charset="-34"/>
                  <a:cs typeface="DSN Single" pitchFamily="2" charset="-34"/>
                </a:rPr>
                <a:t>4</a:t>
              </a:r>
              <a:endParaRPr lang="en-US" sz="2200" dirty="0">
                <a:latin typeface="DSN Single" pitchFamily="2" charset="-34"/>
                <a:cs typeface="DSN Single" pitchFamily="2" charset="-34"/>
              </a:endParaRPr>
            </a:p>
          </p:txBody>
        </p:sp>
      </p:grpSp>
      <p:sp>
        <p:nvSpPr>
          <p:cNvPr id="57" name="Rectangle 2"/>
          <p:cNvSpPr txBox="1">
            <a:spLocks noChangeArrowheads="1"/>
          </p:cNvSpPr>
          <p:nvPr/>
        </p:nvSpPr>
        <p:spPr bwMode="auto">
          <a:xfrm>
            <a:off x="1447800" y="2168704"/>
            <a:ext cx="6705600" cy="54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77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th-TH" sz="2800" spc="100" dirty="0" smtClean="0">
                <a:solidFill>
                  <a:schemeClr val="bg2">
                    <a:lumMod val="25000"/>
                  </a:schemeClr>
                </a:solidFill>
                <a:latin typeface="DSN Single" pitchFamily="2" charset="-34"/>
                <a:cs typeface="DSN Single" pitchFamily="2" charset="-34"/>
              </a:rPr>
              <a:t>แผนภูมิแสดงร้อยละของแผนงานสะสมเทียบเป้าหมายทั้งปี</a:t>
            </a:r>
            <a:r>
              <a:rPr lang="en-US" sz="2800" spc="100" dirty="0" smtClean="0">
                <a:solidFill>
                  <a:schemeClr val="bg2">
                    <a:lumMod val="25000"/>
                  </a:schemeClr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th-TH" sz="2800" spc="100" dirty="0" smtClean="0">
                <a:solidFill>
                  <a:schemeClr val="accent1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ปีงบประมาณ พ.ศ. 255</a:t>
            </a:r>
            <a:r>
              <a:rPr lang="en-US" sz="2800" spc="100" dirty="0" smtClean="0">
                <a:solidFill>
                  <a:schemeClr val="accent1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9</a:t>
            </a:r>
            <a:endParaRPr lang="th-TH" sz="2800" spc="100" dirty="0" smtClean="0">
              <a:solidFill>
                <a:schemeClr val="accent1">
                  <a:lumMod val="75000"/>
                </a:schemeClr>
              </a:solidFill>
              <a:latin typeface="DSN Single" pitchFamily="2" charset="-34"/>
              <a:cs typeface="DSN Single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9638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6200" y="0"/>
            <a:ext cx="8915400" cy="533400"/>
          </a:xfrm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th-TH" sz="2800" b="1" dirty="0" smtClean="0">
                <a:solidFill>
                  <a:schemeClr val="bg2">
                    <a:lumMod val="25000"/>
                  </a:schemeClr>
                </a:solidFill>
                <a:latin typeface="DSN Single" pitchFamily="2" charset="-34"/>
                <a:cs typeface="DSN Single" pitchFamily="2" charset="-34"/>
              </a:rPr>
              <a:t>เป้าหมาย/ผลการดำเนินงานสะสม </a:t>
            </a:r>
            <a:r>
              <a:rPr lang="th-TH" sz="2800" b="1" dirty="0" smtClean="0">
                <a:solidFill>
                  <a:schemeClr val="accent1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ปีงบประมาณ พ.ศ. 255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9</a:t>
            </a:r>
            <a:endParaRPr lang="th-TH" sz="2800" b="1" dirty="0" smtClean="0">
              <a:solidFill>
                <a:schemeClr val="accent1">
                  <a:lumMod val="75000"/>
                </a:schemeClr>
              </a:solidFill>
              <a:latin typeface="DSN Single" pitchFamily="2" charset="-34"/>
              <a:cs typeface="DSN Single" pitchFamily="2" charset="-34"/>
            </a:endParaRPr>
          </a:p>
        </p:txBody>
      </p:sp>
      <p:graphicFrame>
        <p:nvGraphicFramePr>
          <p:cNvPr id="10576" name="Group 3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6432697"/>
              </p:ext>
            </p:extLst>
          </p:nvPr>
        </p:nvGraphicFramePr>
        <p:xfrm>
          <a:off x="57152" y="842960"/>
          <a:ext cx="9008433" cy="5669208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5657848"/>
                <a:gridCol w="1371600"/>
                <a:gridCol w="1097918"/>
                <a:gridCol w="881067"/>
              </a:tblGrid>
              <a:tr h="4524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นโยบายรัฐบาล/ผลผลิต/โครงการ</a:t>
                      </a:r>
                    </a:p>
                  </a:txBody>
                  <a:tcPr marT="45716" marB="4571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เป้าหมายทั้งปี</a:t>
                      </a:r>
                      <a:endParaRPr kumimoji="0" lang="th-TH" sz="2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400" b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ผลงาน</a:t>
                      </a:r>
                    </a:p>
                  </a:txBody>
                  <a:tcPr marT="45716" marB="45716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th-TH" sz="2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ร้อยละ</a:t>
                      </a:r>
                    </a:p>
                  </a:txBody>
                  <a:tcPr marT="45716" marB="45716" anchor="ctr" horzOverflow="overflow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267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รวมทั้งสิ้น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 3,</a:t>
                      </a: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676</a:t>
                      </a:r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,</a:t>
                      </a: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180</a:t>
                      </a:r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 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2,630,470</a:t>
                      </a:r>
                      <a:endParaRPr kumimoji="0" lang="en-US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71.55</a:t>
                      </a:r>
                      <a:endParaRPr kumimoji="0" lang="en-US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99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th-TH" sz="2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1. โครงการ เพิ่มผลิตภาพแรงงานไทย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 </a:t>
                      </a: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250 </a:t>
                      </a:r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แห่ง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260 </a:t>
                      </a:r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แห่ง</a:t>
                      </a:r>
                      <a:endParaRPr kumimoji="0" lang="en-US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  104.00</a:t>
                      </a:r>
                    </a:p>
                  </a:txBody>
                  <a:tcPr marT="45716" marB="45716" horzOverflow="overflow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mpd="sng">
                      <a:noFill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th-TH" sz="2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2. โครงการ ฝึกอบรมฝีมือแรงงานในพื้นที่เขตพัฒนาเศรษฐกิจพิเศษ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22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15,000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12,610</a:t>
                      </a:r>
                      <a:endParaRPr kumimoji="0" lang="th-TH" sz="22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 algn="ctr" fontAlgn="b"/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84.07</a:t>
                      </a:r>
                      <a:endParaRPr kumimoji="0" lang="th-TH" sz="22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267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th-TH" sz="2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3. โครงการ ฝึกอบรมฝีมือแรงงานรองรับระบบขนส่ง</a:t>
                      </a:r>
                      <a:r>
                        <a:rPr kumimoji="0" lang="th-TH" sz="2200" b="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ด้านโล</a:t>
                      </a:r>
                      <a:r>
                        <a:rPr kumimoji="0" lang="th-TH" sz="2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จิ</a:t>
                      </a:r>
                      <a:r>
                        <a:rPr kumimoji="0" lang="th-TH" sz="2200" b="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สติกส์</a:t>
                      </a:r>
                      <a:endParaRPr kumimoji="0" lang="th-TH" sz="2200" b="0" u="none" strike="noStrike" cap="none" normalizeH="0" baseline="0" dirty="0" smtClean="0">
                        <a:ln>
                          <a:noFill/>
                        </a:ln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th-TH" sz="2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   และก่อสร้าง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20,000</a:t>
                      </a:r>
                    </a:p>
                  </a:txBody>
                  <a:tcPr marL="9525" marR="9525" marT="9525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16,064</a:t>
                      </a:r>
                      <a:endParaRPr kumimoji="0" lang="th-TH" sz="22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80.32</a:t>
                      </a:r>
                      <a:endParaRPr kumimoji="0" lang="th-TH" sz="22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th-TH" sz="2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4. โครงการ ฝึกอบรมฝีมือแรงงานในพื้นที่จังหวัดชายแดนภาคใต้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800</a:t>
                      </a:r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 </a:t>
                      </a:r>
                    </a:p>
                  </a:txBody>
                  <a:tcPr marT="45716" marB="45716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469</a:t>
                      </a:r>
                      <a:endParaRPr kumimoji="0" lang="th-TH" sz="22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58.63</a:t>
                      </a:r>
                      <a:endParaRPr kumimoji="0" lang="th-TH" sz="22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5. ผลผลิต การพัฒนาฝีมือแรงงานรองรับประชาคมอาเซียน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22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101,780</a:t>
                      </a: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80</a:t>
                      </a:r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,</a:t>
                      </a: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631</a:t>
                      </a:r>
                      <a:endParaRPr kumimoji="0" lang="th-TH" sz="22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79.22</a:t>
                      </a:r>
                      <a:endParaRPr kumimoji="0" lang="th-TH" sz="22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6. โครงการ เสริมสร้าง</a:t>
                      </a:r>
                      <a:r>
                        <a:rPr kumimoji="0" lang="th-TH" sz="2200" b="0" u="none" strike="noStrike" kern="1200" cap="none" normalizeH="0" baseline="0" dirty="0" err="1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ธรรมาภิ</a:t>
                      </a:r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บาลป้องกันและลดความเสี่ยงในการเกิด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    การทุจริตและประพฤติมิชอบ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200</a:t>
                      </a:r>
                      <a:r>
                        <a:rPr kumimoji="0" lang="en-US" sz="3200" b="0" u="none" strike="noStrike" kern="1200" cap="none" normalizeH="0" baseline="3000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*</a:t>
                      </a:r>
                      <a:endParaRPr kumimoji="0" lang="th-TH" sz="3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200</a:t>
                      </a:r>
                    </a:p>
                  </a:txBody>
                  <a:tcPr marT="45716" marB="45716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100.00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7. โครงการ พัฒนาฝีมือแรงงานร่วมเทิดทูนสถาบันพระมหากษัตริย์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22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8,760</a:t>
                      </a: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11,092</a:t>
                      </a:r>
                      <a:endParaRPr kumimoji="0" lang="th-TH" sz="22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126.62</a:t>
                      </a:r>
                      <a:endParaRPr kumimoji="0" lang="th-TH" sz="22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8. ผลผลิต พัฒนาศักยภาพแรงงานทั้งระบบให้สอดคล้องกับ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    ความต้องการของตลาดแรงงานและการประกอบอาชีพ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22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3,529,840</a:t>
                      </a:r>
                    </a:p>
                  </a:txBody>
                  <a:tcPr marL="9525" marR="9525" marT="9525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2,508</a:t>
                      </a:r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,</a:t>
                      </a: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804</a:t>
                      </a:r>
                      <a:endParaRPr kumimoji="0" lang="th-TH" sz="22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71.07</a:t>
                      </a:r>
                      <a:endParaRPr kumimoji="0" lang="th-TH" sz="22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76200" y="381000"/>
            <a:ext cx="3124200" cy="3810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th-TH" sz="2400" dirty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ประจำเดือน  </a:t>
            </a:r>
            <a:r>
              <a:rPr lang="th-TH" sz="2400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เมษายน 255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9</a:t>
            </a:r>
            <a:endParaRPr lang="th-TH" sz="2400" dirty="0">
              <a:solidFill>
                <a:schemeClr val="accent6">
                  <a:lumMod val="75000"/>
                </a:schemeClr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10</a:t>
            </a:fld>
            <a:endParaRPr lang="th-TH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81000" y="6324600"/>
            <a:ext cx="3429000" cy="381000"/>
          </a:xfrm>
          <a:prstGeom prst="rect">
            <a:avLst/>
          </a:prstGeom>
        </p:spPr>
        <p:txBody>
          <a:bodyPr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en-US" sz="2400" dirty="0" smtClean="0">
                <a:solidFill>
                  <a:srgbClr val="C00000"/>
                </a:solidFill>
                <a:latin typeface="DSN Single" pitchFamily="2" charset="-34"/>
                <a:cs typeface="DSN Single" pitchFamily="2" charset="-34"/>
              </a:rPr>
              <a:t>* </a:t>
            </a:r>
            <a:r>
              <a:rPr lang="th-TH" sz="2400" dirty="0" smtClean="0">
                <a:solidFill>
                  <a:srgbClr val="C00000"/>
                </a:solidFill>
                <a:latin typeface="DSN Single" pitchFamily="2" charset="-34"/>
                <a:cs typeface="DSN Single" pitchFamily="2" charset="-34"/>
              </a:rPr>
              <a:t>ไม่นับรวมจำนวนคนในเป้าหมายทั้งปี</a:t>
            </a:r>
            <a:endParaRPr lang="th-TH" sz="2400" dirty="0">
              <a:solidFill>
                <a:srgbClr val="C00000"/>
              </a:solidFill>
              <a:latin typeface="DSN Single" pitchFamily="2" charset="-34"/>
              <a:cs typeface="DSN Single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xmlns="" val="1804843634"/>
              </p:ext>
            </p:extLst>
          </p:nvPr>
        </p:nvGraphicFramePr>
        <p:xfrm>
          <a:off x="-134403" y="1522710"/>
          <a:ext cx="9296400" cy="45691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7373600" y="6356350"/>
            <a:ext cx="21336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11</a:t>
            </a:fld>
            <a:endParaRPr lang="th-TH"/>
          </a:p>
        </p:txBody>
      </p:sp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xmlns="" val="2053010141"/>
              </p:ext>
            </p:extLst>
          </p:nvPr>
        </p:nvGraphicFramePr>
        <p:xfrm>
          <a:off x="-245422" y="1185582"/>
          <a:ext cx="9407565" cy="5560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Slide Number Placeholder 2"/>
          <p:cNvSpPr txBox="1">
            <a:spLocks/>
          </p:cNvSpPr>
          <p:nvPr/>
        </p:nvSpPr>
        <p:spPr>
          <a:xfrm>
            <a:off x="8281254" y="93508"/>
            <a:ext cx="789314" cy="4117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9pPr>
          </a:lstStyle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11</a:t>
            </a:fld>
            <a:endParaRPr lang="th-TH" dirty="0"/>
          </a:p>
        </p:txBody>
      </p:sp>
      <p:grpSp>
        <p:nvGrpSpPr>
          <p:cNvPr id="9" name="Group 8"/>
          <p:cNvGrpSpPr/>
          <p:nvPr/>
        </p:nvGrpSpPr>
        <p:grpSpPr>
          <a:xfrm>
            <a:off x="1722623" y="1204686"/>
            <a:ext cx="7328356" cy="3613157"/>
            <a:chOff x="2111407" y="1367889"/>
            <a:chExt cx="7402232" cy="3452609"/>
          </a:xfrm>
        </p:grpSpPr>
        <p:sp>
          <p:nvSpPr>
            <p:cNvPr id="10" name="Freeform 9"/>
            <p:cNvSpPr/>
            <p:nvPr/>
          </p:nvSpPr>
          <p:spPr>
            <a:xfrm>
              <a:off x="2111407" y="4238152"/>
              <a:ext cx="437363" cy="582346"/>
            </a:xfrm>
            <a:custGeom>
              <a:avLst/>
              <a:gdLst>
                <a:gd name="connsiteX0" fmla="*/ 413292 w 826584"/>
                <a:gd name="connsiteY0" fmla="*/ 0 h 1192306"/>
                <a:gd name="connsiteX1" fmla="*/ 495452 w 826584"/>
                <a:gd name="connsiteY1" fmla="*/ 8283 h 1192306"/>
                <a:gd name="connsiteX2" fmla="*/ 826584 w 826584"/>
                <a:gd name="connsiteY2" fmla="*/ 414567 h 1192306"/>
                <a:gd name="connsiteX3" fmla="*/ 821958 w 826584"/>
                <a:gd name="connsiteY3" fmla="*/ 460457 h 1192306"/>
                <a:gd name="connsiteX4" fmla="*/ 825165 w 826584"/>
                <a:gd name="connsiteY4" fmla="*/ 460457 h 1192306"/>
                <a:gd name="connsiteX5" fmla="*/ 819369 w 826584"/>
                <a:gd name="connsiteY5" fmla="*/ 486134 h 1192306"/>
                <a:gd name="connsiteX6" fmla="*/ 818158 w 826584"/>
                <a:gd name="connsiteY6" fmla="*/ 498146 h 1192306"/>
                <a:gd name="connsiteX7" fmla="*/ 812660 w 826584"/>
                <a:gd name="connsiteY7" fmla="*/ 515858 h 1192306"/>
                <a:gd name="connsiteX8" fmla="*/ 804227 w 826584"/>
                <a:gd name="connsiteY8" fmla="*/ 553220 h 1192306"/>
                <a:gd name="connsiteX9" fmla="*/ 794799 w 826584"/>
                <a:gd name="connsiteY9" fmla="*/ 573396 h 1192306"/>
                <a:gd name="connsiteX10" fmla="*/ 793994 w 826584"/>
                <a:gd name="connsiteY10" fmla="*/ 575991 h 1192306"/>
                <a:gd name="connsiteX11" fmla="*/ 791068 w 826584"/>
                <a:gd name="connsiteY11" fmla="*/ 581381 h 1192306"/>
                <a:gd name="connsiteX12" fmla="*/ 762296 w 826584"/>
                <a:gd name="connsiteY12" fmla="*/ 642955 h 1192306"/>
                <a:gd name="connsiteX13" fmla="*/ 439391 w 826584"/>
                <a:gd name="connsiteY13" fmla="*/ 1121253 h 1192306"/>
                <a:gd name="connsiteX14" fmla="*/ 413292 w 826584"/>
                <a:gd name="connsiteY14" fmla="*/ 1192306 h 1192306"/>
                <a:gd name="connsiteX15" fmla="*/ 387193 w 826584"/>
                <a:gd name="connsiteY15" fmla="*/ 1121253 h 1192306"/>
                <a:gd name="connsiteX16" fmla="*/ 64288 w 826584"/>
                <a:gd name="connsiteY16" fmla="*/ 642955 h 1192306"/>
                <a:gd name="connsiteX17" fmla="*/ 35516 w 826584"/>
                <a:gd name="connsiteY17" fmla="*/ 581381 h 1192306"/>
                <a:gd name="connsiteX18" fmla="*/ 32590 w 826584"/>
                <a:gd name="connsiteY18" fmla="*/ 575991 h 1192306"/>
                <a:gd name="connsiteX19" fmla="*/ 31785 w 826584"/>
                <a:gd name="connsiteY19" fmla="*/ 573396 h 1192306"/>
                <a:gd name="connsiteX20" fmla="*/ 22357 w 826584"/>
                <a:gd name="connsiteY20" fmla="*/ 553220 h 1192306"/>
                <a:gd name="connsiteX21" fmla="*/ 13924 w 826584"/>
                <a:gd name="connsiteY21" fmla="*/ 515858 h 1192306"/>
                <a:gd name="connsiteX22" fmla="*/ 8426 w 826584"/>
                <a:gd name="connsiteY22" fmla="*/ 498146 h 1192306"/>
                <a:gd name="connsiteX23" fmla="*/ 7215 w 826584"/>
                <a:gd name="connsiteY23" fmla="*/ 486134 h 1192306"/>
                <a:gd name="connsiteX24" fmla="*/ 1419 w 826584"/>
                <a:gd name="connsiteY24" fmla="*/ 460457 h 1192306"/>
                <a:gd name="connsiteX25" fmla="*/ 4626 w 826584"/>
                <a:gd name="connsiteY25" fmla="*/ 460457 h 1192306"/>
                <a:gd name="connsiteX26" fmla="*/ 0 w 826584"/>
                <a:gd name="connsiteY26" fmla="*/ 414567 h 1192306"/>
                <a:gd name="connsiteX27" fmla="*/ 331132 w 826584"/>
                <a:gd name="connsiteY27" fmla="*/ 8283 h 1192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826584" h="1192306">
                  <a:moveTo>
                    <a:pt x="413292" y="0"/>
                  </a:moveTo>
                  <a:lnTo>
                    <a:pt x="495452" y="8283"/>
                  </a:lnTo>
                  <a:cubicBezTo>
                    <a:pt x="684429" y="46953"/>
                    <a:pt x="826584" y="214159"/>
                    <a:pt x="826584" y="414567"/>
                  </a:cubicBezTo>
                  <a:lnTo>
                    <a:pt x="821958" y="460457"/>
                  </a:lnTo>
                  <a:lnTo>
                    <a:pt x="825165" y="460457"/>
                  </a:lnTo>
                  <a:lnTo>
                    <a:pt x="819369" y="486134"/>
                  </a:lnTo>
                  <a:lnTo>
                    <a:pt x="818158" y="498146"/>
                  </a:lnTo>
                  <a:lnTo>
                    <a:pt x="812660" y="515858"/>
                  </a:lnTo>
                  <a:lnTo>
                    <a:pt x="804227" y="553220"/>
                  </a:lnTo>
                  <a:lnTo>
                    <a:pt x="794799" y="573396"/>
                  </a:lnTo>
                  <a:lnTo>
                    <a:pt x="793994" y="575991"/>
                  </a:lnTo>
                  <a:lnTo>
                    <a:pt x="791068" y="581381"/>
                  </a:lnTo>
                  <a:lnTo>
                    <a:pt x="762296" y="642955"/>
                  </a:lnTo>
                  <a:cubicBezTo>
                    <a:pt x="674104" y="798179"/>
                    <a:pt x="517472" y="946082"/>
                    <a:pt x="439391" y="1121253"/>
                  </a:cubicBezTo>
                  <a:lnTo>
                    <a:pt x="413292" y="1192306"/>
                  </a:lnTo>
                  <a:lnTo>
                    <a:pt x="387193" y="1121253"/>
                  </a:lnTo>
                  <a:cubicBezTo>
                    <a:pt x="309112" y="946082"/>
                    <a:pt x="152480" y="798179"/>
                    <a:pt x="64288" y="642955"/>
                  </a:cubicBezTo>
                  <a:lnTo>
                    <a:pt x="35516" y="581381"/>
                  </a:lnTo>
                  <a:lnTo>
                    <a:pt x="32590" y="575991"/>
                  </a:lnTo>
                  <a:lnTo>
                    <a:pt x="31785" y="573396"/>
                  </a:lnTo>
                  <a:lnTo>
                    <a:pt x="22357" y="553220"/>
                  </a:lnTo>
                  <a:lnTo>
                    <a:pt x="13924" y="515858"/>
                  </a:lnTo>
                  <a:lnTo>
                    <a:pt x="8426" y="498146"/>
                  </a:lnTo>
                  <a:lnTo>
                    <a:pt x="7215" y="486134"/>
                  </a:lnTo>
                  <a:lnTo>
                    <a:pt x="1419" y="460457"/>
                  </a:lnTo>
                  <a:lnTo>
                    <a:pt x="4626" y="460457"/>
                  </a:lnTo>
                  <a:lnTo>
                    <a:pt x="0" y="414567"/>
                  </a:lnTo>
                  <a:cubicBezTo>
                    <a:pt x="0" y="214159"/>
                    <a:pt x="142155" y="46953"/>
                    <a:pt x="331132" y="828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sz="2400" dirty="0" smtClean="0"/>
                <a:t>1</a:t>
              </a:r>
              <a:endParaRPr lang="en-US" sz="2400" dirty="0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6719170" y="2157821"/>
              <a:ext cx="484604" cy="645246"/>
            </a:xfrm>
            <a:custGeom>
              <a:avLst/>
              <a:gdLst>
                <a:gd name="connsiteX0" fmla="*/ 413292 w 826584"/>
                <a:gd name="connsiteY0" fmla="*/ 0 h 1192306"/>
                <a:gd name="connsiteX1" fmla="*/ 495452 w 826584"/>
                <a:gd name="connsiteY1" fmla="*/ 8283 h 1192306"/>
                <a:gd name="connsiteX2" fmla="*/ 826584 w 826584"/>
                <a:gd name="connsiteY2" fmla="*/ 414567 h 1192306"/>
                <a:gd name="connsiteX3" fmla="*/ 821958 w 826584"/>
                <a:gd name="connsiteY3" fmla="*/ 460457 h 1192306"/>
                <a:gd name="connsiteX4" fmla="*/ 825165 w 826584"/>
                <a:gd name="connsiteY4" fmla="*/ 460457 h 1192306"/>
                <a:gd name="connsiteX5" fmla="*/ 819369 w 826584"/>
                <a:gd name="connsiteY5" fmla="*/ 486134 h 1192306"/>
                <a:gd name="connsiteX6" fmla="*/ 818158 w 826584"/>
                <a:gd name="connsiteY6" fmla="*/ 498146 h 1192306"/>
                <a:gd name="connsiteX7" fmla="*/ 812660 w 826584"/>
                <a:gd name="connsiteY7" fmla="*/ 515858 h 1192306"/>
                <a:gd name="connsiteX8" fmla="*/ 804227 w 826584"/>
                <a:gd name="connsiteY8" fmla="*/ 553220 h 1192306"/>
                <a:gd name="connsiteX9" fmla="*/ 794799 w 826584"/>
                <a:gd name="connsiteY9" fmla="*/ 573396 h 1192306"/>
                <a:gd name="connsiteX10" fmla="*/ 793994 w 826584"/>
                <a:gd name="connsiteY10" fmla="*/ 575991 h 1192306"/>
                <a:gd name="connsiteX11" fmla="*/ 791068 w 826584"/>
                <a:gd name="connsiteY11" fmla="*/ 581381 h 1192306"/>
                <a:gd name="connsiteX12" fmla="*/ 762296 w 826584"/>
                <a:gd name="connsiteY12" fmla="*/ 642955 h 1192306"/>
                <a:gd name="connsiteX13" fmla="*/ 439391 w 826584"/>
                <a:gd name="connsiteY13" fmla="*/ 1121253 h 1192306"/>
                <a:gd name="connsiteX14" fmla="*/ 413292 w 826584"/>
                <a:gd name="connsiteY14" fmla="*/ 1192306 h 1192306"/>
                <a:gd name="connsiteX15" fmla="*/ 387193 w 826584"/>
                <a:gd name="connsiteY15" fmla="*/ 1121253 h 1192306"/>
                <a:gd name="connsiteX16" fmla="*/ 64288 w 826584"/>
                <a:gd name="connsiteY16" fmla="*/ 642955 h 1192306"/>
                <a:gd name="connsiteX17" fmla="*/ 35516 w 826584"/>
                <a:gd name="connsiteY17" fmla="*/ 581381 h 1192306"/>
                <a:gd name="connsiteX18" fmla="*/ 32590 w 826584"/>
                <a:gd name="connsiteY18" fmla="*/ 575991 h 1192306"/>
                <a:gd name="connsiteX19" fmla="*/ 31785 w 826584"/>
                <a:gd name="connsiteY19" fmla="*/ 573396 h 1192306"/>
                <a:gd name="connsiteX20" fmla="*/ 22357 w 826584"/>
                <a:gd name="connsiteY20" fmla="*/ 553220 h 1192306"/>
                <a:gd name="connsiteX21" fmla="*/ 13924 w 826584"/>
                <a:gd name="connsiteY21" fmla="*/ 515858 h 1192306"/>
                <a:gd name="connsiteX22" fmla="*/ 8426 w 826584"/>
                <a:gd name="connsiteY22" fmla="*/ 498146 h 1192306"/>
                <a:gd name="connsiteX23" fmla="*/ 7215 w 826584"/>
                <a:gd name="connsiteY23" fmla="*/ 486134 h 1192306"/>
                <a:gd name="connsiteX24" fmla="*/ 1419 w 826584"/>
                <a:gd name="connsiteY24" fmla="*/ 460457 h 1192306"/>
                <a:gd name="connsiteX25" fmla="*/ 4626 w 826584"/>
                <a:gd name="connsiteY25" fmla="*/ 460457 h 1192306"/>
                <a:gd name="connsiteX26" fmla="*/ 0 w 826584"/>
                <a:gd name="connsiteY26" fmla="*/ 414567 h 1192306"/>
                <a:gd name="connsiteX27" fmla="*/ 331132 w 826584"/>
                <a:gd name="connsiteY27" fmla="*/ 8283 h 1192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826584" h="1192306">
                  <a:moveTo>
                    <a:pt x="413292" y="0"/>
                  </a:moveTo>
                  <a:lnTo>
                    <a:pt x="495452" y="8283"/>
                  </a:lnTo>
                  <a:cubicBezTo>
                    <a:pt x="684429" y="46953"/>
                    <a:pt x="826584" y="214159"/>
                    <a:pt x="826584" y="414567"/>
                  </a:cubicBezTo>
                  <a:lnTo>
                    <a:pt x="821958" y="460457"/>
                  </a:lnTo>
                  <a:lnTo>
                    <a:pt x="825165" y="460457"/>
                  </a:lnTo>
                  <a:lnTo>
                    <a:pt x="819369" y="486134"/>
                  </a:lnTo>
                  <a:lnTo>
                    <a:pt x="818158" y="498146"/>
                  </a:lnTo>
                  <a:lnTo>
                    <a:pt x="812660" y="515858"/>
                  </a:lnTo>
                  <a:lnTo>
                    <a:pt x="804227" y="553220"/>
                  </a:lnTo>
                  <a:lnTo>
                    <a:pt x="794799" y="573396"/>
                  </a:lnTo>
                  <a:lnTo>
                    <a:pt x="793994" y="575991"/>
                  </a:lnTo>
                  <a:lnTo>
                    <a:pt x="791068" y="581381"/>
                  </a:lnTo>
                  <a:lnTo>
                    <a:pt x="762296" y="642955"/>
                  </a:lnTo>
                  <a:cubicBezTo>
                    <a:pt x="674104" y="798179"/>
                    <a:pt x="517472" y="946082"/>
                    <a:pt x="439391" y="1121253"/>
                  </a:cubicBezTo>
                  <a:lnTo>
                    <a:pt x="413292" y="1192306"/>
                  </a:lnTo>
                  <a:lnTo>
                    <a:pt x="387193" y="1121253"/>
                  </a:lnTo>
                  <a:cubicBezTo>
                    <a:pt x="309112" y="946082"/>
                    <a:pt x="152480" y="798179"/>
                    <a:pt x="64288" y="642955"/>
                  </a:cubicBezTo>
                  <a:lnTo>
                    <a:pt x="35516" y="581381"/>
                  </a:lnTo>
                  <a:lnTo>
                    <a:pt x="32590" y="575991"/>
                  </a:lnTo>
                  <a:lnTo>
                    <a:pt x="31785" y="573396"/>
                  </a:lnTo>
                  <a:lnTo>
                    <a:pt x="22357" y="553220"/>
                  </a:lnTo>
                  <a:lnTo>
                    <a:pt x="13924" y="515858"/>
                  </a:lnTo>
                  <a:lnTo>
                    <a:pt x="8426" y="498146"/>
                  </a:lnTo>
                  <a:lnTo>
                    <a:pt x="7215" y="486134"/>
                  </a:lnTo>
                  <a:lnTo>
                    <a:pt x="1419" y="460457"/>
                  </a:lnTo>
                  <a:lnTo>
                    <a:pt x="4626" y="460457"/>
                  </a:lnTo>
                  <a:lnTo>
                    <a:pt x="0" y="414567"/>
                  </a:lnTo>
                  <a:cubicBezTo>
                    <a:pt x="0" y="214159"/>
                    <a:pt x="142155" y="46953"/>
                    <a:pt x="331132" y="8283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sz="2400" dirty="0" smtClean="0"/>
                <a:t>3</a:t>
              </a:r>
              <a:endParaRPr lang="en-US" sz="2400" dirty="0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4430576" y="3458176"/>
              <a:ext cx="461313" cy="614235"/>
            </a:xfrm>
            <a:custGeom>
              <a:avLst/>
              <a:gdLst>
                <a:gd name="connsiteX0" fmla="*/ 413292 w 826584"/>
                <a:gd name="connsiteY0" fmla="*/ 0 h 1192306"/>
                <a:gd name="connsiteX1" fmla="*/ 495452 w 826584"/>
                <a:gd name="connsiteY1" fmla="*/ 8283 h 1192306"/>
                <a:gd name="connsiteX2" fmla="*/ 826584 w 826584"/>
                <a:gd name="connsiteY2" fmla="*/ 414567 h 1192306"/>
                <a:gd name="connsiteX3" fmla="*/ 821958 w 826584"/>
                <a:gd name="connsiteY3" fmla="*/ 460457 h 1192306"/>
                <a:gd name="connsiteX4" fmla="*/ 825165 w 826584"/>
                <a:gd name="connsiteY4" fmla="*/ 460457 h 1192306"/>
                <a:gd name="connsiteX5" fmla="*/ 819369 w 826584"/>
                <a:gd name="connsiteY5" fmla="*/ 486134 h 1192306"/>
                <a:gd name="connsiteX6" fmla="*/ 818158 w 826584"/>
                <a:gd name="connsiteY6" fmla="*/ 498146 h 1192306"/>
                <a:gd name="connsiteX7" fmla="*/ 812660 w 826584"/>
                <a:gd name="connsiteY7" fmla="*/ 515858 h 1192306"/>
                <a:gd name="connsiteX8" fmla="*/ 804227 w 826584"/>
                <a:gd name="connsiteY8" fmla="*/ 553220 h 1192306"/>
                <a:gd name="connsiteX9" fmla="*/ 794799 w 826584"/>
                <a:gd name="connsiteY9" fmla="*/ 573396 h 1192306"/>
                <a:gd name="connsiteX10" fmla="*/ 793994 w 826584"/>
                <a:gd name="connsiteY10" fmla="*/ 575991 h 1192306"/>
                <a:gd name="connsiteX11" fmla="*/ 791068 w 826584"/>
                <a:gd name="connsiteY11" fmla="*/ 581381 h 1192306"/>
                <a:gd name="connsiteX12" fmla="*/ 762296 w 826584"/>
                <a:gd name="connsiteY12" fmla="*/ 642955 h 1192306"/>
                <a:gd name="connsiteX13" fmla="*/ 439391 w 826584"/>
                <a:gd name="connsiteY13" fmla="*/ 1121253 h 1192306"/>
                <a:gd name="connsiteX14" fmla="*/ 413292 w 826584"/>
                <a:gd name="connsiteY14" fmla="*/ 1192306 h 1192306"/>
                <a:gd name="connsiteX15" fmla="*/ 387193 w 826584"/>
                <a:gd name="connsiteY15" fmla="*/ 1121253 h 1192306"/>
                <a:gd name="connsiteX16" fmla="*/ 64288 w 826584"/>
                <a:gd name="connsiteY16" fmla="*/ 642955 h 1192306"/>
                <a:gd name="connsiteX17" fmla="*/ 35516 w 826584"/>
                <a:gd name="connsiteY17" fmla="*/ 581381 h 1192306"/>
                <a:gd name="connsiteX18" fmla="*/ 32590 w 826584"/>
                <a:gd name="connsiteY18" fmla="*/ 575991 h 1192306"/>
                <a:gd name="connsiteX19" fmla="*/ 31785 w 826584"/>
                <a:gd name="connsiteY19" fmla="*/ 573396 h 1192306"/>
                <a:gd name="connsiteX20" fmla="*/ 22357 w 826584"/>
                <a:gd name="connsiteY20" fmla="*/ 553220 h 1192306"/>
                <a:gd name="connsiteX21" fmla="*/ 13924 w 826584"/>
                <a:gd name="connsiteY21" fmla="*/ 515858 h 1192306"/>
                <a:gd name="connsiteX22" fmla="*/ 8426 w 826584"/>
                <a:gd name="connsiteY22" fmla="*/ 498146 h 1192306"/>
                <a:gd name="connsiteX23" fmla="*/ 7215 w 826584"/>
                <a:gd name="connsiteY23" fmla="*/ 486134 h 1192306"/>
                <a:gd name="connsiteX24" fmla="*/ 1419 w 826584"/>
                <a:gd name="connsiteY24" fmla="*/ 460457 h 1192306"/>
                <a:gd name="connsiteX25" fmla="*/ 4626 w 826584"/>
                <a:gd name="connsiteY25" fmla="*/ 460457 h 1192306"/>
                <a:gd name="connsiteX26" fmla="*/ 0 w 826584"/>
                <a:gd name="connsiteY26" fmla="*/ 414567 h 1192306"/>
                <a:gd name="connsiteX27" fmla="*/ 331132 w 826584"/>
                <a:gd name="connsiteY27" fmla="*/ 8283 h 1192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826584" h="1192306">
                  <a:moveTo>
                    <a:pt x="413292" y="0"/>
                  </a:moveTo>
                  <a:lnTo>
                    <a:pt x="495452" y="8283"/>
                  </a:lnTo>
                  <a:cubicBezTo>
                    <a:pt x="684429" y="46953"/>
                    <a:pt x="826584" y="214159"/>
                    <a:pt x="826584" y="414567"/>
                  </a:cubicBezTo>
                  <a:lnTo>
                    <a:pt x="821958" y="460457"/>
                  </a:lnTo>
                  <a:lnTo>
                    <a:pt x="825165" y="460457"/>
                  </a:lnTo>
                  <a:lnTo>
                    <a:pt x="819369" y="486134"/>
                  </a:lnTo>
                  <a:lnTo>
                    <a:pt x="818158" y="498146"/>
                  </a:lnTo>
                  <a:lnTo>
                    <a:pt x="812660" y="515858"/>
                  </a:lnTo>
                  <a:lnTo>
                    <a:pt x="804227" y="553220"/>
                  </a:lnTo>
                  <a:lnTo>
                    <a:pt x="794799" y="573396"/>
                  </a:lnTo>
                  <a:lnTo>
                    <a:pt x="793994" y="575991"/>
                  </a:lnTo>
                  <a:lnTo>
                    <a:pt x="791068" y="581381"/>
                  </a:lnTo>
                  <a:lnTo>
                    <a:pt x="762296" y="642955"/>
                  </a:lnTo>
                  <a:cubicBezTo>
                    <a:pt x="674104" y="798179"/>
                    <a:pt x="517472" y="946082"/>
                    <a:pt x="439391" y="1121253"/>
                  </a:cubicBezTo>
                  <a:lnTo>
                    <a:pt x="413292" y="1192306"/>
                  </a:lnTo>
                  <a:lnTo>
                    <a:pt x="387193" y="1121253"/>
                  </a:lnTo>
                  <a:cubicBezTo>
                    <a:pt x="309112" y="946082"/>
                    <a:pt x="152480" y="798179"/>
                    <a:pt x="64288" y="642955"/>
                  </a:cubicBezTo>
                  <a:lnTo>
                    <a:pt x="35516" y="581381"/>
                  </a:lnTo>
                  <a:lnTo>
                    <a:pt x="32590" y="575991"/>
                  </a:lnTo>
                  <a:lnTo>
                    <a:pt x="31785" y="573396"/>
                  </a:lnTo>
                  <a:lnTo>
                    <a:pt x="22357" y="553220"/>
                  </a:lnTo>
                  <a:lnTo>
                    <a:pt x="13924" y="515858"/>
                  </a:lnTo>
                  <a:lnTo>
                    <a:pt x="8426" y="498146"/>
                  </a:lnTo>
                  <a:lnTo>
                    <a:pt x="7215" y="486134"/>
                  </a:lnTo>
                  <a:lnTo>
                    <a:pt x="1419" y="460457"/>
                  </a:lnTo>
                  <a:lnTo>
                    <a:pt x="4626" y="460457"/>
                  </a:lnTo>
                  <a:lnTo>
                    <a:pt x="0" y="414567"/>
                  </a:lnTo>
                  <a:cubicBezTo>
                    <a:pt x="0" y="214159"/>
                    <a:pt x="142155" y="46953"/>
                    <a:pt x="331132" y="828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sz="2400" dirty="0"/>
                <a:t>2</a:t>
              </a:r>
            </a:p>
          </p:txBody>
        </p:sp>
        <p:sp>
          <p:nvSpPr>
            <p:cNvPr id="13" name="Freeform 12"/>
            <p:cNvSpPr/>
            <p:nvPr/>
          </p:nvSpPr>
          <p:spPr>
            <a:xfrm>
              <a:off x="9076149" y="1367889"/>
              <a:ext cx="437490" cy="582513"/>
            </a:xfrm>
            <a:custGeom>
              <a:avLst/>
              <a:gdLst>
                <a:gd name="connsiteX0" fmla="*/ 413292 w 826584"/>
                <a:gd name="connsiteY0" fmla="*/ 0 h 1192306"/>
                <a:gd name="connsiteX1" fmla="*/ 495452 w 826584"/>
                <a:gd name="connsiteY1" fmla="*/ 8283 h 1192306"/>
                <a:gd name="connsiteX2" fmla="*/ 826584 w 826584"/>
                <a:gd name="connsiteY2" fmla="*/ 414567 h 1192306"/>
                <a:gd name="connsiteX3" fmla="*/ 821958 w 826584"/>
                <a:gd name="connsiteY3" fmla="*/ 460457 h 1192306"/>
                <a:gd name="connsiteX4" fmla="*/ 825165 w 826584"/>
                <a:gd name="connsiteY4" fmla="*/ 460457 h 1192306"/>
                <a:gd name="connsiteX5" fmla="*/ 819369 w 826584"/>
                <a:gd name="connsiteY5" fmla="*/ 486134 h 1192306"/>
                <a:gd name="connsiteX6" fmla="*/ 818158 w 826584"/>
                <a:gd name="connsiteY6" fmla="*/ 498146 h 1192306"/>
                <a:gd name="connsiteX7" fmla="*/ 812660 w 826584"/>
                <a:gd name="connsiteY7" fmla="*/ 515858 h 1192306"/>
                <a:gd name="connsiteX8" fmla="*/ 804227 w 826584"/>
                <a:gd name="connsiteY8" fmla="*/ 553220 h 1192306"/>
                <a:gd name="connsiteX9" fmla="*/ 794799 w 826584"/>
                <a:gd name="connsiteY9" fmla="*/ 573396 h 1192306"/>
                <a:gd name="connsiteX10" fmla="*/ 793994 w 826584"/>
                <a:gd name="connsiteY10" fmla="*/ 575991 h 1192306"/>
                <a:gd name="connsiteX11" fmla="*/ 791068 w 826584"/>
                <a:gd name="connsiteY11" fmla="*/ 581381 h 1192306"/>
                <a:gd name="connsiteX12" fmla="*/ 762296 w 826584"/>
                <a:gd name="connsiteY12" fmla="*/ 642955 h 1192306"/>
                <a:gd name="connsiteX13" fmla="*/ 439391 w 826584"/>
                <a:gd name="connsiteY13" fmla="*/ 1121253 h 1192306"/>
                <a:gd name="connsiteX14" fmla="*/ 413292 w 826584"/>
                <a:gd name="connsiteY14" fmla="*/ 1192306 h 1192306"/>
                <a:gd name="connsiteX15" fmla="*/ 387193 w 826584"/>
                <a:gd name="connsiteY15" fmla="*/ 1121253 h 1192306"/>
                <a:gd name="connsiteX16" fmla="*/ 64288 w 826584"/>
                <a:gd name="connsiteY16" fmla="*/ 642955 h 1192306"/>
                <a:gd name="connsiteX17" fmla="*/ 35516 w 826584"/>
                <a:gd name="connsiteY17" fmla="*/ 581381 h 1192306"/>
                <a:gd name="connsiteX18" fmla="*/ 32590 w 826584"/>
                <a:gd name="connsiteY18" fmla="*/ 575991 h 1192306"/>
                <a:gd name="connsiteX19" fmla="*/ 31785 w 826584"/>
                <a:gd name="connsiteY19" fmla="*/ 573396 h 1192306"/>
                <a:gd name="connsiteX20" fmla="*/ 22357 w 826584"/>
                <a:gd name="connsiteY20" fmla="*/ 553220 h 1192306"/>
                <a:gd name="connsiteX21" fmla="*/ 13924 w 826584"/>
                <a:gd name="connsiteY21" fmla="*/ 515858 h 1192306"/>
                <a:gd name="connsiteX22" fmla="*/ 8426 w 826584"/>
                <a:gd name="connsiteY22" fmla="*/ 498146 h 1192306"/>
                <a:gd name="connsiteX23" fmla="*/ 7215 w 826584"/>
                <a:gd name="connsiteY23" fmla="*/ 486134 h 1192306"/>
                <a:gd name="connsiteX24" fmla="*/ 1419 w 826584"/>
                <a:gd name="connsiteY24" fmla="*/ 460457 h 1192306"/>
                <a:gd name="connsiteX25" fmla="*/ 4626 w 826584"/>
                <a:gd name="connsiteY25" fmla="*/ 460457 h 1192306"/>
                <a:gd name="connsiteX26" fmla="*/ 0 w 826584"/>
                <a:gd name="connsiteY26" fmla="*/ 414567 h 1192306"/>
                <a:gd name="connsiteX27" fmla="*/ 331132 w 826584"/>
                <a:gd name="connsiteY27" fmla="*/ 8283 h 1192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826584" h="1192306">
                  <a:moveTo>
                    <a:pt x="413292" y="0"/>
                  </a:moveTo>
                  <a:lnTo>
                    <a:pt x="495452" y="8283"/>
                  </a:lnTo>
                  <a:cubicBezTo>
                    <a:pt x="684429" y="46953"/>
                    <a:pt x="826584" y="214159"/>
                    <a:pt x="826584" y="414567"/>
                  </a:cubicBezTo>
                  <a:lnTo>
                    <a:pt x="821958" y="460457"/>
                  </a:lnTo>
                  <a:lnTo>
                    <a:pt x="825165" y="460457"/>
                  </a:lnTo>
                  <a:lnTo>
                    <a:pt x="819369" y="486134"/>
                  </a:lnTo>
                  <a:lnTo>
                    <a:pt x="818158" y="498146"/>
                  </a:lnTo>
                  <a:lnTo>
                    <a:pt x="812660" y="515858"/>
                  </a:lnTo>
                  <a:lnTo>
                    <a:pt x="804227" y="553220"/>
                  </a:lnTo>
                  <a:lnTo>
                    <a:pt x="794799" y="573396"/>
                  </a:lnTo>
                  <a:lnTo>
                    <a:pt x="793994" y="575991"/>
                  </a:lnTo>
                  <a:lnTo>
                    <a:pt x="791068" y="581381"/>
                  </a:lnTo>
                  <a:lnTo>
                    <a:pt x="762296" y="642955"/>
                  </a:lnTo>
                  <a:cubicBezTo>
                    <a:pt x="674104" y="798179"/>
                    <a:pt x="517472" y="946082"/>
                    <a:pt x="439391" y="1121253"/>
                  </a:cubicBezTo>
                  <a:lnTo>
                    <a:pt x="413292" y="1192306"/>
                  </a:lnTo>
                  <a:lnTo>
                    <a:pt x="387193" y="1121253"/>
                  </a:lnTo>
                  <a:cubicBezTo>
                    <a:pt x="309112" y="946082"/>
                    <a:pt x="152480" y="798179"/>
                    <a:pt x="64288" y="642955"/>
                  </a:cubicBezTo>
                  <a:lnTo>
                    <a:pt x="35516" y="581381"/>
                  </a:lnTo>
                  <a:lnTo>
                    <a:pt x="32590" y="575991"/>
                  </a:lnTo>
                  <a:lnTo>
                    <a:pt x="31785" y="573396"/>
                  </a:lnTo>
                  <a:lnTo>
                    <a:pt x="22357" y="553220"/>
                  </a:lnTo>
                  <a:lnTo>
                    <a:pt x="13924" y="515858"/>
                  </a:lnTo>
                  <a:lnTo>
                    <a:pt x="8426" y="498146"/>
                  </a:lnTo>
                  <a:lnTo>
                    <a:pt x="7215" y="486134"/>
                  </a:lnTo>
                  <a:lnTo>
                    <a:pt x="1419" y="460457"/>
                  </a:lnTo>
                  <a:lnTo>
                    <a:pt x="4626" y="460457"/>
                  </a:lnTo>
                  <a:lnTo>
                    <a:pt x="0" y="414567"/>
                  </a:lnTo>
                  <a:cubicBezTo>
                    <a:pt x="0" y="214159"/>
                    <a:pt x="142155" y="46953"/>
                    <a:pt x="331132" y="8283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sz="2400" dirty="0" smtClean="0"/>
                <a:t>4</a:t>
              </a:r>
              <a:endParaRPr lang="en-US" sz="2400" dirty="0"/>
            </a:p>
          </p:txBody>
        </p:sp>
      </p:grpSp>
      <p:sp>
        <p:nvSpPr>
          <p:cNvPr id="15" name="Rounded Rectangular Callout 14"/>
          <p:cNvSpPr/>
          <p:nvPr/>
        </p:nvSpPr>
        <p:spPr>
          <a:xfrm>
            <a:off x="2112079" y="2031349"/>
            <a:ext cx="1868318" cy="788051"/>
          </a:xfrm>
          <a:prstGeom prst="borderCallout2">
            <a:avLst>
              <a:gd name="adj1" fmla="val 47832"/>
              <a:gd name="adj2" fmla="val 101831"/>
              <a:gd name="adj3" fmla="val 49388"/>
              <a:gd name="adj4" fmla="val 126623"/>
              <a:gd name="adj5" fmla="val 103013"/>
              <a:gd name="adj6" fmla="val 147508"/>
            </a:avLst>
          </a:prstGeom>
          <a:solidFill>
            <a:schemeClr val="accent6">
              <a:lumMod val="75000"/>
            </a:schemeClr>
          </a:solidFill>
          <a:ln w="1270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spcBef>
                <a:spcPts val="600"/>
              </a:spcBef>
            </a:pPr>
            <a:r>
              <a:rPr lang="en-US" sz="2000" dirty="0" smtClean="0">
                <a:latin typeface="Britannic Bold" pitchFamily="34" charset="0"/>
                <a:ea typeface="Tahoma" pitchFamily="34" charset="0"/>
                <a:cs typeface="Tahoma" pitchFamily="34" charset="0"/>
              </a:rPr>
              <a:t>2,639,359 </a:t>
            </a:r>
            <a:r>
              <a:rPr lang="th-TH" sz="2000" dirty="0" smtClean="0">
                <a:latin typeface="Britannic Bold" pitchFamily="34" charset="0"/>
                <a:ea typeface="Tahoma" pitchFamily="34" charset="0"/>
                <a:cs typeface="Tahoma" pitchFamily="34" charset="0"/>
              </a:rPr>
              <a:t>คน</a:t>
            </a:r>
          </a:p>
          <a:p>
            <a:pPr algn="r">
              <a:spcBef>
                <a:spcPts val="600"/>
              </a:spcBef>
            </a:pPr>
            <a:r>
              <a:rPr lang="en-US" sz="2000" dirty="0" smtClean="0">
                <a:latin typeface="Britannic Bold" pitchFamily="34" charset="0"/>
                <a:ea typeface="Tahoma" pitchFamily="34" charset="0"/>
                <a:cs typeface="Tahoma" pitchFamily="34" charset="0"/>
              </a:rPr>
              <a:t>71.55%</a:t>
            </a:r>
            <a:endParaRPr lang="th-TH" sz="2000" dirty="0">
              <a:latin typeface="Britannic Bold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4806170" y="2782800"/>
            <a:ext cx="381000" cy="359026"/>
          </a:xfrm>
          <a:prstGeom prst="ellipse">
            <a:avLst/>
          </a:prstGeom>
          <a:solidFill>
            <a:srgbClr val="FCD5B5">
              <a:alpha val="38824"/>
            </a:srgb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Rectangle 2"/>
          <p:cNvSpPr txBox="1">
            <a:spLocks noChangeArrowheads="1"/>
          </p:cNvSpPr>
          <p:nvPr/>
        </p:nvSpPr>
        <p:spPr bwMode="auto">
          <a:xfrm>
            <a:off x="54085" y="50802"/>
            <a:ext cx="74676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l" fontAlgn="auto">
              <a:spcAft>
                <a:spcPts val="0"/>
              </a:spcAft>
              <a:defRPr/>
            </a:pPr>
            <a:r>
              <a:rPr lang="th-TH" sz="3200" spc="100" dirty="0" smtClean="0">
                <a:solidFill>
                  <a:schemeClr val="bg2">
                    <a:lumMod val="25000"/>
                  </a:schemeClr>
                </a:solidFill>
                <a:latin typeface="DSN Single" pitchFamily="2" charset="-34"/>
                <a:cs typeface="DSN Single" pitchFamily="2" charset="-34"/>
              </a:rPr>
              <a:t>แผนภูมิแสดงร้อยละของแผน/ผลงานสะสมเทียบเป้าหมายทั้งปี</a:t>
            </a:r>
            <a:r>
              <a:rPr lang="en-US" sz="3200" spc="100" dirty="0" smtClean="0">
                <a:solidFill>
                  <a:schemeClr val="bg2">
                    <a:lumMod val="25000"/>
                  </a:schemeClr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th-TH" sz="2800" spc="100" dirty="0" smtClean="0">
                <a:solidFill>
                  <a:schemeClr val="accent1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ปีงบประมาณ พ.ศ. 255</a:t>
            </a:r>
            <a:r>
              <a:rPr lang="en-US" sz="2800" spc="100" dirty="0" smtClean="0">
                <a:solidFill>
                  <a:schemeClr val="accent1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9</a:t>
            </a:r>
            <a:r>
              <a:rPr lang="en-US" sz="2800" spc="100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(</a:t>
            </a:r>
            <a:r>
              <a:rPr lang="th-TH" sz="2800" spc="100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ณ </a:t>
            </a:r>
            <a:r>
              <a:rPr lang="en-US" sz="2800" spc="100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30 </a:t>
            </a:r>
            <a:r>
              <a:rPr lang="th-TH" sz="2800" spc="100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เมษายน </a:t>
            </a:r>
            <a:r>
              <a:rPr lang="en-US" sz="2800" spc="100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2559)</a:t>
            </a:r>
            <a:endParaRPr lang="th-TH" sz="2800" spc="100" dirty="0" smtClean="0">
              <a:solidFill>
                <a:schemeClr val="accent6">
                  <a:lumMod val="75000"/>
                </a:schemeClr>
              </a:solidFill>
              <a:latin typeface="DSN Single" pitchFamily="2" charset="-34"/>
              <a:cs typeface="DSN Single" pitchFamily="2" charset="-34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4981430" y="969772"/>
            <a:ext cx="0" cy="5050028"/>
          </a:xfrm>
          <a:prstGeom prst="line">
            <a:avLst/>
          </a:prstGeom>
          <a:ln w="38100">
            <a:solidFill>
              <a:srgbClr val="FF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71173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8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6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6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3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Graphic spid="6" grpId="0">
        <p:bldAsOne/>
      </p:bldGraphic>
      <p:bldP spid="15" grpId="0" animBg="1"/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38945211"/>
              </p:ext>
            </p:extLst>
          </p:nvPr>
        </p:nvGraphicFramePr>
        <p:xfrm>
          <a:off x="124689" y="682826"/>
          <a:ext cx="8915400" cy="4193974"/>
        </p:xfrm>
        <a:graphic>
          <a:graphicData uri="http://schemas.openxmlformats.org/drawingml/2006/table">
            <a:tbl>
              <a:tblPr>
                <a:effectLst/>
                <a:tableStyleId>{2D5ABB26-0587-4C30-8999-92F81FD0307C}</a:tableStyleId>
              </a:tblPr>
              <a:tblGrid>
                <a:gridCol w="6021806"/>
                <a:gridCol w="938463"/>
                <a:gridCol w="916042"/>
                <a:gridCol w="1039089"/>
              </a:tblGrid>
              <a:tr h="36793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กิจกรรม/โครงการ </a:t>
                      </a:r>
                    </a:p>
                  </a:txBody>
                  <a:tcPr marT="45716" marB="45716"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เป้าหมาย</a:t>
                      </a:r>
                      <a:endParaRPr kumimoji="0" lang="en-US" sz="20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ผลงาน</a:t>
                      </a:r>
                    </a:p>
                  </a:txBody>
                  <a:tcPr marT="45716" marB="45716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kumimoji="0" lang="th-TH" sz="20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93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000" b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 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ต.ค.</a:t>
                      </a: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58 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-</a:t>
                      </a: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 30 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เม.ย.</a:t>
                      </a: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59</a:t>
                      </a:r>
                      <a:endParaRPr kumimoji="0" lang="th-TH" sz="20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2000" b="1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kumimoji="0" lang="th-TH" sz="20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T="45716" marB="45716"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2110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th-TH" sz="22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1. โครงการ เพิ่มผลิตภาพแรงงานไทย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250 </a:t>
                      </a:r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แห่ง</a:t>
                      </a:r>
                    </a:p>
                  </a:txBody>
                  <a:tcPr marT="45716" marB="45716"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260 </a:t>
                      </a:r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แห่ง</a:t>
                      </a:r>
                    </a:p>
                  </a:txBody>
                  <a:tcPr marT="45716" marB="45716"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2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Ahead</a:t>
                      </a:r>
                    </a:p>
                  </a:txBody>
                  <a:tcPr marT="45716" marB="45716"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algn="l" fontAlgn="t"/>
                      <a:r>
                        <a:rPr kumimoji="0" lang="th-TH" sz="22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2. โครงการ ฝึกอบรมฝีมือแรงงานในพื้นที่เขตพัฒนาเศรษฐกิจพิเศษ </a:t>
                      </a:r>
                    </a:p>
                  </a:txBody>
                  <a:tcPr marL="9525" marR="9525" marT="9525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8,500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12,610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2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Ahead</a:t>
                      </a: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l" fontAlgn="t"/>
                      <a:r>
                        <a:rPr kumimoji="0" lang="th-TH" sz="22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3. โครงการ ฝึกอบรมฝีมือแรงงานรองรับระบบขนส่ง</a:t>
                      </a:r>
                      <a:r>
                        <a:rPr kumimoji="0" lang="th-TH" sz="2200" b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ด้านโล</a:t>
                      </a:r>
                      <a:r>
                        <a:rPr kumimoji="0" lang="th-TH" sz="22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จิ</a:t>
                      </a:r>
                      <a:r>
                        <a:rPr kumimoji="0" lang="th-TH" sz="2200" b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สติกส์</a:t>
                      </a:r>
                      <a:r>
                        <a:rPr kumimoji="0" lang="th-TH" sz="22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 </a:t>
                      </a:r>
                      <a:endParaRPr kumimoji="0" lang="en-US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  <a:p>
                      <a:pPr algn="l" fontAlgn="t"/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    </a:t>
                      </a:r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และ</a:t>
                      </a:r>
                      <a:r>
                        <a:rPr kumimoji="0" lang="th-TH" sz="22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การก่อสร้าง</a:t>
                      </a:r>
                    </a:p>
                  </a:txBody>
                  <a:tcPr marL="9525" marR="9525" marT="9525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11,330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16,064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2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Ahead</a:t>
                      </a: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539115"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kumimoji="0" lang="th-TH" sz="22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4. โครงการ ฝึกอบรมฝีมือแรงงานในพื้นที่จังหวัดชายแดนภาคใต้</a:t>
                      </a:r>
                    </a:p>
                  </a:txBody>
                  <a:tcPr marL="9525" marR="9525" marT="9525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460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469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2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Ahead</a:t>
                      </a: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5. ผลผลิต  การพัฒนาฝีมือแรงงานรองรับประชาคมอาเซียน</a:t>
                      </a:r>
                      <a:endParaRPr kumimoji="0" lang="th-TH" sz="22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57,680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80,631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2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Ahead</a:t>
                      </a: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+mj-lt"/>
                        <a:buNone/>
                        <a:tabLst/>
                      </a:pPr>
                      <a:r>
                        <a:rPr kumimoji="0" lang="th-TH" sz="2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  </a:t>
                      </a: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  </a:t>
                      </a:r>
                      <a:r>
                        <a:rPr kumimoji="0" lang="th-TH" sz="2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กิจกรรม  พัฒนาฝีมือและศักยภาพแรงงานกลุ่มเครือข่ายแรงงานนานาชาติ</a:t>
                      </a: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1,130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1,215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2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Ahead</a:t>
                      </a: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6477000" y="0"/>
            <a:ext cx="2667000" cy="4572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defRPr/>
            </a:pPr>
            <a:r>
              <a:rPr lang="th-TH" sz="2400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ประจำเดือน เมษายน </a:t>
            </a:r>
            <a:r>
              <a:rPr lang="th-TH" sz="2400" dirty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2559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12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58868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2593990"/>
              </p:ext>
            </p:extLst>
          </p:nvPr>
        </p:nvGraphicFramePr>
        <p:xfrm>
          <a:off x="124689" y="544289"/>
          <a:ext cx="8943110" cy="5104060"/>
        </p:xfrm>
        <a:graphic>
          <a:graphicData uri="http://schemas.openxmlformats.org/drawingml/2006/table">
            <a:tbl>
              <a:tblPr>
                <a:effectLst/>
                <a:tableStyleId>{2D5ABB26-0587-4C30-8999-92F81FD0307C}</a:tableStyleId>
              </a:tblPr>
              <a:tblGrid>
                <a:gridCol w="6221024"/>
                <a:gridCol w="969510"/>
                <a:gridCol w="120705"/>
                <a:gridCol w="793672"/>
                <a:gridCol w="838199"/>
              </a:tblGrid>
              <a:tr h="36793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กิจกรรม/โครงการ </a:t>
                      </a:r>
                    </a:p>
                  </a:txBody>
                  <a:tcPr marT="45716" marB="45716"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เป้าหมาย</a:t>
                      </a:r>
                      <a:endParaRPr kumimoji="0" lang="en-US" sz="20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ผลงาน</a:t>
                      </a:r>
                    </a:p>
                  </a:txBody>
                  <a:tcPr marT="45716" marB="45716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th-TH" b="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T="45716" marB="45716"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93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000" b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 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ต.ค.</a:t>
                      </a: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58 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-</a:t>
                      </a: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 30 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เม.ย.</a:t>
                      </a: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59</a:t>
                      </a:r>
                      <a:endParaRPr kumimoji="0" lang="th-TH" sz="20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2000" b="1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6509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+mj-lt"/>
                        <a:buNone/>
                        <a:tabLst/>
                      </a:pPr>
                      <a:r>
                        <a:rPr kumimoji="0" lang="th-TH" sz="2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กิจกรรม </a:t>
                      </a:r>
                      <a:r>
                        <a:rPr kumimoji="0" lang="en-US" sz="2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 </a:t>
                      </a:r>
                      <a:r>
                        <a:rPr kumimoji="0" lang="th-TH" sz="2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ฝึกอบรมฝีมือแรงงานรองรับภาคอุตสาหกรรมในการเข้าสู่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+mj-lt"/>
                        <a:buNone/>
                        <a:tabLst/>
                      </a:pPr>
                      <a:r>
                        <a:rPr kumimoji="0" lang="th-TH" sz="2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	ประชาคมอาเซียน</a:t>
                      </a:r>
                      <a:endParaRPr kumimoji="0" lang="th-TH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56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,</a:t>
                      </a: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550</a:t>
                      </a:r>
                      <a:endParaRPr kumimoji="0" lang="th-TH" sz="20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0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79,416</a:t>
                      </a:r>
                      <a:endParaRPr kumimoji="0" lang="th-TH" sz="20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Ahead</a:t>
                      </a: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205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อบรมความสามารถด้านภาษาให้แก่แรงงานไทยเพื่อรองรับประชาคมอาเซียน</a:t>
                      </a: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r" fontAlgn="t"/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 14,612 </a:t>
                      </a:r>
                      <a:endParaRPr kumimoji="0" lang="th-TH" sz="20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kumimoji="0" lang="th-TH" sz="20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20,241</a:t>
                      </a:r>
                      <a:endParaRPr kumimoji="0" lang="th-TH" sz="20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Ahead</a:t>
                      </a: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ฝึกอบรมผู้ประกอบอาหารรองรับครัวไทยสู่ครัวโลก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r" fontAlgn="t"/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5,100</a:t>
                      </a:r>
                      <a:endParaRPr kumimoji="0" lang="th-TH" sz="20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kumimoji="0" lang="th-TH" sz="20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5,489</a:t>
                      </a:r>
                      <a:endParaRPr kumimoji="0" lang="th-TH" sz="20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Ahead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ฝึกอบรมฝีมือแรงงานส่งเสริมศักยภาพอุตสาหกรรมยานยนต์และชิ้นส่วน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r" fontAlgn="t"/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6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,</a:t>
                      </a: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8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00 </a:t>
                      </a:r>
                      <a:endParaRPr kumimoji="0" lang="th-TH" sz="20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kumimoji="0" lang="th-TH" sz="20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8,130</a:t>
                      </a:r>
                      <a:endParaRPr kumimoji="0" lang="th-TH" sz="20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Ahead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ฝึกอบรมฝีมือแรงงานไทยเพื่อส่งเสริมความสามารถของภาคบริการและการท่องเที่ยว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r" fontAlgn="t"/>
                      <a:r>
                        <a:rPr kumimoji="0" lang="th-TH" sz="20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   </a:t>
                      </a: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15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,</a:t>
                      </a: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869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 </a:t>
                      </a:r>
                      <a:endParaRPr kumimoji="0" lang="th-TH" sz="20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kumimoji="0" lang="th-TH" sz="20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24,422</a:t>
                      </a:r>
                      <a:endParaRPr kumimoji="0" lang="th-TH" sz="20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Ahead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1816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พัฒนาบุคลากรด้านการท่องเที่ยวให้ได้มาตรฐานสมรรถนะร่วมวิชาชีพการท่องเที่ยว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r" fontAlgn="t"/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2,833</a:t>
                      </a:r>
                      <a:endParaRPr kumimoji="0" lang="th-TH" sz="20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kumimoji="0" lang="th-TH" sz="2000" b="1" u="none" strike="noStrike" kern="1200" cap="none" normalizeH="0" baseline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1,819</a:t>
                      </a:r>
                      <a:endParaRPr kumimoji="0" lang="th-TH" sz="20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Delay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0293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ฝึกอบรมฝีมือแรงงานไทยขับเคลื่อนการแข่งขันของภาคอุตสาหกรรม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r" fontAlgn="t"/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11,336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 </a:t>
                      </a:r>
                      <a:endParaRPr kumimoji="0" lang="th-TH" sz="20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kumimoji="0" lang="th-TH" sz="2000" b="1" u="none" strike="noStrike" kern="1200" cap="none" normalizeH="0" baseline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19,315</a:t>
                      </a:r>
                      <a:endParaRPr kumimoji="0" lang="th-TH" sz="20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Ahead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8766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จัดทำแผนการพัฒนากำลังคนรายอุตสาหกรรมเพื่อสนับสนุนการขับเคลื่อน</a:t>
                      </a:r>
                    </a:p>
                  </a:txBody>
                  <a:tcPr marT="45716" marB="45716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r" fontAlgn="t"/>
                      <a:r>
                        <a:rPr kumimoji="0" lang="th-TH" sz="20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    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      </a:t>
                      </a: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 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แผน   </a:t>
                      </a:r>
                      <a:endParaRPr kumimoji="0" lang="th-TH" sz="20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kumimoji="0" lang="th-TH" sz="20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kumimoji="0" lang="th-TH" sz="18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อยู่ระหว่างดำเนินการ</a:t>
                      </a:r>
                    </a:p>
                    <a:p>
                      <a:pPr algn="r" fontAlgn="b"/>
                      <a:endParaRPr kumimoji="0" lang="th-TH" sz="20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1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13</a:t>
            </a:fld>
            <a:endParaRPr lang="th-TH" dirty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477000" y="0"/>
            <a:ext cx="2667000" cy="4572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defRPr/>
            </a:pPr>
            <a:r>
              <a:rPr lang="th-TH" sz="2400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ประจำเดือน เมษายน </a:t>
            </a:r>
            <a:r>
              <a:rPr lang="th-TH" sz="2400" dirty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2559</a:t>
            </a:r>
          </a:p>
        </p:txBody>
      </p:sp>
    </p:spTree>
    <p:extLst>
      <p:ext uri="{BB962C8B-B14F-4D97-AF65-F5344CB8AC3E}">
        <p14:creationId xmlns:p14="http://schemas.microsoft.com/office/powerpoint/2010/main" xmlns="" val="414774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03013393"/>
              </p:ext>
            </p:extLst>
          </p:nvPr>
        </p:nvGraphicFramePr>
        <p:xfrm>
          <a:off x="0" y="682826"/>
          <a:ext cx="9143999" cy="4702585"/>
        </p:xfrm>
        <a:graphic>
          <a:graphicData uri="http://schemas.openxmlformats.org/drawingml/2006/table">
            <a:tbl>
              <a:tblPr>
                <a:effectLst/>
                <a:tableStyleId>{2D5ABB26-0587-4C30-8999-92F81FD0307C}</a:tableStyleId>
              </a:tblPr>
              <a:tblGrid>
                <a:gridCol w="6166347"/>
                <a:gridCol w="934978"/>
                <a:gridCol w="119684"/>
                <a:gridCol w="818658"/>
                <a:gridCol w="1104332"/>
              </a:tblGrid>
              <a:tr h="36793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กิจกรรม/โครงการ </a:t>
                      </a:r>
                    </a:p>
                  </a:txBody>
                  <a:tcPr marT="45716" marB="45716"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เป้าหมาย</a:t>
                      </a:r>
                      <a:endParaRPr kumimoji="0" lang="en-US" sz="20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2000" b="1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T="45716" marB="45716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ผลงาน</a:t>
                      </a:r>
                    </a:p>
                  </a:txBody>
                  <a:tcPr marT="45716" marB="45716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kumimoji="0" lang="th-TH" sz="20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93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000" b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 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ต.ค.</a:t>
                      </a: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58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 -</a:t>
                      </a: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 30 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เม.ย.</a:t>
                      </a: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59</a:t>
                      </a:r>
                      <a:endParaRPr kumimoji="0" lang="th-TH" sz="20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2000" b="1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kumimoji="0" lang="th-TH" sz="20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T="45716" marB="45716"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0965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6. โครงการ เสริมสร้าง</a:t>
                      </a:r>
                      <a:r>
                        <a:rPr kumimoji="0" lang="th-TH" sz="2200" b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ธรรมาภิ</a:t>
                      </a:r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บาลป้องกันและลดความเสี่ยงในการเกิด</a:t>
                      </a:r>
                    </a:p>
                    <a:p>
                      <a:pPr algn="l" fontAlgn="ctr"/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   การทุจริตและประพฤติมิชอบ </a:t>
                      </a:r>
                      <a:endParaRPr kumimoji="0" lang="th-TH" sz="22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200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200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Completed</a:t>
                      </a: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650965">
                <a:tc>
                  <a:txBody>
                    <a:bodyPr/>
                    <a:lstStyle/>
                    <a:p>
                      <a:pPr algn="l" fontAlgn="t"/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7. โครงการ พัฒนาฝีมือแรงงานร่วมเทิดทูนสถาบันพระมหากษัตริย์</a:t>
                      </a:r>
                      <a:endParaRPr kumimoji="0" lang="th-TH" sz="22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4,960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11,092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Ahead</a:t>
                      </a: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5464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+mj-lt"/>
                        <a:buNone/>
                        <a:tabLst/>
                      </a:pPr>
                      <a:r>
                        <a:rPr kumimoji="0" lang="th-TH" sz="2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 กิจกรรม  ฝึกอบรมฝีมือแรงงานตามโครงการอันเนื่องมาจากพระราชดำริ</a:t>
                      </a:r>
                    </a:p>
                  </a:txBody>
                  <a:tcPr marL="9525" marR="9525" marT="9525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2,680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3,358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Ahead</a:t>
                      </a: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+mj-lt"/>
                        <a:buNone/>
                        <a:tabLst/>
                      </a:pPr>
                      <a:r>
                        <a:rPr kumimoji="0" lang="th-TH" sz="2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 กิจกรรม  ฝึกอาชีพแรงงานกลุ่มเฉพาะ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2,260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7,710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*Completed</a:t>
                      </a:r>
                    </a:p>
                  </a:txBody>
                  <a:tcPr marT="45716" marB="45716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+mj-lt"/>
                        <a:buNone/>
                        <a:tabLst/>
                      </a:pPr>
                      <a:r>
                        <a:rPr kumimoji="0" lang="th-TH" sz="2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 กิจกรรม  ฝึกอบรมร่วมกับมูลนิธิขาเทียมในสมเด็จพระศรีนครินทราบรมราชชนนี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20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24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Completed</a:t>
                      </a:r>
                    </a:p>
                  </a:txBody>
                  <a:tcPr marT="45716" marB="45716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+mj-lt"/>
                        <a:buNone/>
                        <a:tabLst/>
                      </a:pPr>
                      <a:r>
                        <a:rPr kumimoji="0" lang="th-TH" sz="2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กิจกรรม  จัดตั้งศูนย์ทดสอบมาตรฐานฝีมือแรงงานแห่งชาติ</a:t>
                      </a: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53 </a:t>
                      </a:r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แห่ง</a:t>
                      </a: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34 </a:t>
                      </a:r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แห่ง</a:t>
                      </a: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2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Delay</a:t>
                      </a:r>
                    </a:p>
                  </a:txBody>
                  <a:tcPr marT="45716" marB="45716" anchor="ctr" horzOverflow="overflow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14</a:t>
            </a:fld>
            <a:endParaRPr lang="th-TH" dirty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477000" y="0"/>
            <a:ext cx="2667000" cy="4572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defRPr/>
            </a:pPr>
            <a:r>
              <a:rPr lang="th-TH" sz="2400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ประจำเดือน เมษายน </a:t>
            </a:r>
            <a:r>
              <a:rPr lang="th-TH" sz="2400" dirty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2559</a:t>
            </a:r>
          </a:p>
        </p:txBody>
      </p:sp>
    </p:spTree>
    <p:extLst>
      <p:ext uri="{BB962C8B-B14F-4D97-AF65-F5344CB8AC3E}">
        <p14:creationId xmlns:p14="http://schemas.microsoft.com/office/powerpoint/2010/main" xmlns="" val="285149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09409234"/>
              </p:ext>
            </p:extLst>
          </p:nvPr>
        </p:nvGraphicFramePr>
        <p:xfrm>
          <a:off x="124689" y="381000"/>
          <a:ext cx="8954398" cy="5860841"/>
        </p:xfrm>
        <a:graphic>
          <a:graphicData uri="http://schemas.openxmlformats.org/drawingml/2006/table">
            <a:tbl>
              <a:tblPr>
                <a:effectLst/>
                <a:tableStyleId>{2D5ABB26-0587-4C30-8999-92F81FD0307C}</a:tableStyleId>
              </a:tblPr>
              <a:tblGrid>
                <a:gridCol w="6021806"/>
                <a:gridCol w="938463"/>
                <a:gridCol w="116840"/>
                <a:gridCol w="1027802"/>
                <a:gridCol w="849487"/>
              </a:tblGrid>
              <a:tr h="36793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กิจกรรม/โครงการ </a:t>
                      </a:r>
                    </a:p>
                  </a:txBody>
                  <a:tcPr marT="45716" marB="45716" anchor="ctr" horzOverflow="overflow"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เป้าหมาย</a:t>
                      </a:r>
                      <a:endParaRPr kumimoji="0" lang="en-US" sz="20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ผลงาน</a:t>
                      </a:r>
                    </a:p>
                  </a:txBody>
                  <a:tcPr marT="45716" marB="45716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kumimoji="0" lang="th-TH" sz="20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anchor="ctr" horzOverflow="overflow"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93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000" b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 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ต.ค.</a:t>
                      </a: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58 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-</a:t>
                      </a: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 30 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เม.ย.</a:t>
                      </a: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59</a:t>
                      </a:r>
                      <a:endParaRPr kumimoji="0" lang="th-TH" sz="20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2000" b="1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kumimoji="0" lang="th-TH" sz="20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T="45716" marB="45716"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0965">
                <a:tc>
                  <a:txBody>
                    <a:bodyPr/>
                    <a:lstStyle/>
                    <a:p>
                      <a:pPr algn="l" fontAlgn="t"/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8.  ผลผลิต พัฒนาศักยภาพฝีมือแรงงานทั้งระบบให้สอดคล้องกับความต้องการ</a:t>
                      </a:r>
                    </a:p>
                    <a:p>
                      <a:pPr algn="l" fontAlgn="t"/>
                      <a:r>
                        <a:rPr kumimoji="0" lang="th-TH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     ของตลาดแรงงาน และการประกอบอาชีพ</a:t>
                      </a:r>
                      <a:endParaRPr kumimoji="0" lang="th-TH" sz="22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2,000,250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2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2,508,804</a:t>
                      </a:r>
                      <a:endParaRPr kumimoji="0" lang="th-TH" sz="22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Ahead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</a:tr>
              <a:tr h="435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+mj-lt"/>
                        <a:buNone/>
                        <a:tabLst/>
                      </a:pPr>
                      <a:r>
                        <a:rPr kumimoji="0" lang="th-TH" sz="2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  กิจกรรม พัฒนาฝีมือเพื่อเพิ่มโอกาสในการประกอบอาชีพ 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6,800</a:t>
                      </a:r>
                      <a:endParaRPr kumimoji="0" lang="th-TH" sz="20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2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10,653</a:t>
                      </a:r>
                      <a:endParaRPr kumimoji="0" lang="th-TH" sz="20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Ahead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+mj-lt"/>
                        <a:buNone/>
                        <a:tabLst/>
                      </a:pPr>
                      <a:r>
                        <a:rPr kumimoji="0" lang="th-TH" sz="2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  กิจกรรม พัฒนา/ส่งเสริมการประกอบอาชีพอิสระ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2,060</a:t>
                      </a:r>
                      <a:endParaRPr kumimoji="0" lang="th-TH" sz="20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2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3,610</a:t>
                      </a:r>
                      <a:endParaRPr kumimoji="0" lang="th-TH" sz="20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Ahead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+mj-lt"/>
                        <a:buNone/>
                        <a:tabLst/>
                      </a:pPr>
                      <a:r>
                        <a:rPr kumimoji="0" lang="th-TH" sz="2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  กิจกรรม ทดสอบมาตรฐานฝีมือแรงงาน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16,630</a:t>
                      </a:r>
                      <a:endParaRPr kumimoji="0" lang="th-TH" sz="20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2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34,545</a:t>
                      </a:r>
                      <a:endParaRPr kumimoji="0" lang="th-TH" sz="20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Ahead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 fontAlgn="b"/>
                      <a:r>
                        <a:rPr kumimoji="0" lang="th-TH" sz="20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กิจกรรม จัดทำหลักเกณฑ์ พัฒนา/ส่งเสริมมาตรฐานฝีมือ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แรงงาน </a:t>
                      </a:r>
                      <a:endParaRPr kumimoji="0" lang="th-TH" sz="20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114300" marR="9525" marT="9525" marB="0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12 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สาขา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2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15 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สาขา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Ahead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 fontAlgn="b"/>
                      <a:r>
                        <a:rPr kumimoji="0" lang="th-TH" sz="20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กิจกรรม  พัฒนาระบบการฝึกอบรมฝีมือ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แรงงาน </a:t>
                      </a:r>
                      <a:endParaRPr kumimoji="0" lang="th-TH" sz="20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114300" marR="9525" marT="9525" marB="0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56 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หลักสูตร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2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46 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หลักสูตร </a:t>
                      </a:r>
                      <a:endParaRPr kumimoji="0" lang="th-TH" sz="20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Delay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l" fontAlgn="b"/>
                      <a:r>
                        <a:rPr kumimoji="0" lang="th-TH" sz="20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กิจกรรม  ส่งเสริมและสนับสนุนให้สถานประกอบกิจการดำเนินการ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ฝึกอบรม</a:t>
                      </a:r>
                    </a:p>
                    <a:p>
                      <a:pPr algn="l" fontAlgn="b"/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            ฝีมือแรงงาน</a:t>
                      </a:r>
                      <a:r>
                        <a:rPr kumimoji="0" lang="th-TH" sz="20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ตาม พ.ร.บ.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ส่งเสริมฯ</a:t>
                      </a:r>
                      <a:endParaRPr kumimoji="0" lang="th-TH" sz="20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L="114300" marR="9525" marT="9525" marB="0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 1,972,270 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2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2,455,736</a:t>
                      </a:r>
                      <a:endParaRPr kumimoji="0" lang="th-TH" sz="20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Ahead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l" fontAlgn="b"/>
                      <a:r>
                        <a:rPr kumimoji="0" lang="th-TH" sz="20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กิจกรรม 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 พัฒนา</a:t>
                      </a:r>
                      <a:r>
                        <a:rPr kumimoji="0" lang="th-TH" sz="20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ศักยภาพแรงงานเพื่อเตรียมความพร้อมในการเข้ารับการ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ประเมิน  </a:t>
                      </a:r>
                    </a:p>
                    <a:p>
                      <a:pPr algn="l" fontAlgn="b"/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            ความรู้ </a:t>
                      </a:r>
                      <a:r>
                        <a:rPr kumimoji="0" lang="th-TH" sz="20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ความสามารถตาม พ.ร.บ.ส่งเสริมฯ พ.ศ.2545 และแก้ไข</a:t>
                      </a:r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เพิ่มเติม</a:t>
                      </a:r>
                    </a:p>
                    <a:p>
                      <a:pPr algn="l" fontAlgn="b"/>
                      <a:r>
                        <a:rPr kumimoji="0" lang="th-TH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            </a:t>
                      </a:r>
                      <a:r>
                        <a:rPr kumimoji="0" lang="th-TH" sz="20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(ฉบับที่ 2) พ.ศ.2557</a:t>
                      </a:r>
                    </a:p>
                  </a:txBody>
                  <a:tcPr marL="114300" marR="9525" marT="9525" marB="0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2,490</a:t>
                      </a:r>
                      <a:endParaRPr kumimoji="0" lang="th-TH" sz="20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2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4,260</a:t>
                      </a:r>
                      <a:endParaRPr kumimoji="0" lang="th-TH" sz="20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Ahead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8150">
                <a:tc>
                  <a:txBody>
                    <a:bodyPr/>
                    <a:lstStyle/>
                    <a:p>
                      <a:pPr algn="l" fontAlgn="b"/>
                      <a:r>
                        <a:rPr kumimoji="0" lang="th-TH" sz="20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กิจกรรม พัฒนาเทคโนโลยีสารสนเทศและการสื่อสาร</a:t>
                      </a:r>
                    </a:p>
                  </a:txBody>
                  <a:tcPr marL="114300" marR="9525" marT="9525" marB="0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DSN Single" pitchFamily="2" charset="-34"/>
                          <a:ea typeface="+mn-ea"/>
                          <a:cs typeface="DSN Single" pitchFamily="2" charset="-34"/>
                        </a:rPr>
                        <a:t>-</a:t>
                      </a:r>
                      <a:endParaRPr kumimoji="0" lang="th-TH" sz="20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2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kumimoji="0" lang="th-TH" sz="2000" b="0" u="none" strike="noStrike" kern="1200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0" i="1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DSN Single" pitchFamily="2" charset="-34"/>
                        <a:ea typeface="+mn-ea"/>
                        <a:cs typeface="DSN Single" pitchFamily="2" charset="-34"/>
                      </a:endParaRP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15</a:t>
            </a:fld>
            <a:endParaRPr lang="th-TH" dirty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76200" y="6248400"/>
            <a:ext cx="9144000" cy="6858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en-US" sz="2000" dirty="0" smtClean="0">
                <a:solidFill>
                  <a:srgbClr val="00B050"/>
                </a:solidFill>
                <a:latin typeface="DSN Single" pitchFamily="2" charset="-34"/>
                <a:cs typeface="DSN Single" pitchFamily="2" charset="-34"/>
              </a:rPr>
              <a:t>Ahead  </a:t>
            </a:r>
            <a:r>
              <a:rPr lang="th-TH" sz="2000" dirty="0" smtClean="0">
                <a:solidFill>
                  <a:srgbClr val="00B050"/>
                </a:solidFill>
                <a:latin typeface="DSN Single" pitchFamily="2" charset="-34"/>
                <a:cs typeface="DSN Single" pitchFamily="2" charset="-34"/>
              </a:rPr>
              <a:t>  คือ  ผลการดำเนินเกินกว่าเป้าหมายที่กำหนด</a:t>
            </a:r>
            <a:r>
              <a:rPr lang="th-TH" sz="2000" dirty="0" smtClean="0">
                <a:solidFill>
                  <a:schemeClr val="tx2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	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          </a:t>
            </a:r>
            <a:r>
              <a:rPr lang="en-US" sz="2000" i="1" dirty="0" smtClean="0">
                <a:solidFill>
                  <a:schemeClr val="accent1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Completed    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th-TH" sz="2000" dirty="0">
                <a:solidFill>
                  <a:schemeClr val="accent1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คือ  ผลการ</a:t>
            </a:r>
            <a:r>
              <a:rPr lang="th-TH" sz="2000" dirty="0" smtClean="0">
                <a:solidFill>
                  <a:schemeClr val="accent1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ดำเนินงานแล้วเสร็จ </a:t>
            </a:r>
          </a:p>
          <a:p>
            <a:pPr algn="l">
              <a:defRPr/>
            </a:pPr>
            <a:r>
              <a:rPr lang="en-US" sz="2000" dirty="0" smtClean="0">
                <a:solidFill>
                  <a:srgbClr val="FF0000"/>
                </a:solidFill>
                <a:latin typeface="DSN Single" pitchFamily="2" charset="-34"/>
                <a:cs typeface="DSN Single" pitchFamily="2" charset="-34"/>
              </a:rPr>
              <a:t>Delay   </a:t>
            </a:r>
            <a:r>
              <a:rPr lang="th-TH" sz="2000" dirty="0" smtClean="0">
                <a:solidFill>
                  <a:srgbClr val="FF0000"/>
                </a:solidFill>
                <a:latin typeface="DSN Single" pitchFamily="2" charset="-34"/>
                <a:cs typeface="DSN Single" pitchFamily="2" charset="-34"/>
              </a:rPr>
              <a:t>  </a:t>
            </a:r>
            <a:r>
              <a:rPr lang="th-TH" sz="2000" dirty="0" err="1" smtClean="0">
                <a:solidFill>
                  <a:srgbClr val="FF0000"/>
                </a:solidFill>
                <a:latin typeface="DSN Single" pitchFamily="2" charset="-34"/>
                <a:cs typeface="DSN Single" pitchFamily="2" charset="-34"/>
              </a:rPr>
              <a:t>คิอ</a:t>
            </a:r>
            <a:r>
              <a:rPr lang="th-TH" sz="2000" dirty="0" smtClean="0">
                <a:solidFill>
                  <a:srgbClr val="FF0000"/>
                </a:solidFill>
                <a:latin typeface="DSN Single" pitchFamily="2" charset="-34"/>
                <a:cs typeface="DSN Single" pitchFamily="2" charset="-34"/>
              </a:rPr>
              <a:t>  ผลการดำเนินงานล่าช้ากว่าเป้าหมายที่กำหนด</a:t>
            </a:r>
            <a:r>
              <a:rPr lang="en-US" sz="2000" dirty="0" smtClean="0">
                <a:solidFill>
                  <a:srgbClr val="FF0000"/>
                </a:solidFill>
                <a:latin typeface="DSN Single" pitchFamily="2" charset="-34"/>
                <a:cs typeface="DSN Single" pitchFamily="2" charset="-34"/>
              </a:rPr>
              <a:t>        Completed</a:t>
            </a:r>
            <a:r>
              <a:rPr lang="th-TH" sz="2000" dirty="0" smtClean="0">
                <a:solidFill>
                  <a:srgbClr val="FF0000"/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latin typeface="DSN Single" pitchFamily="2" charset="-34"/>
                <a:cs typeface="DSN Single" pitchFamily="2" charset="-34"/>
              </a:rPr>
              <a:t>*</a:t>
            </a:r>
            <a:r>
              <a:rPr lang="th-TH" sz="2000" dirty="0" smtClean="0">
                <a:solidFill>
                  <a:srgbClr val="FF0000"/>
                </a:solidFill>
                <a:latin typeface="DSN Single" pitchFamily="2" charset="-34"/>
                <a:cs typeface="DSN Single" pitchFamily="2" charset="-34"/>
              </a:rPr>
              <a:t>  คือ ผลการดำเนินงานเกินกว่าเป้าหมายทั้งปี		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6477000" y="0"/>
            <a:ext cx="2667000" cy="4572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defRPr/>
            </a:pPr>
            <a:r>
              <a:rPr lang="th-TH" sz="2400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ประจำเดือน เมษายน </a:t>
            </a:r>
            <a:r>
              <a:rPr lang="th-TH" sz="2400" dirty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2559</a:t>
            </a:r>
          </a:p>
        </p:txBody>
      </p:sp>
    </p:spTree>
    <p:extLst>
      <p:ext uri="{BB962C8B-B14F-4D97-AF65-F5344CB8AC3E}">
        <p14:creationId xmlns:p14="http://schemas.microsoft.com/office/powerpoint/2010/main" xmlns="" val="124598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86800" y="6492875"/>
            <a:ext cx="4572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16</a:t>
            </a:fld>
            <a:endParaRPr lang="th-TH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71373883"/>
              </p:ext>
            </p:extLst>
          </p:nvPr>
        </p:nvGraphicFramePr>
        <p:xfrm>
          <a:off x="533400" y="609600"/>
          <a:ext cx="8153401" cy="58765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5059"/>
                <a:gridCol w="6351793"/>
                <a:gridCol w="1376549"/>
              </a:tblGrid>
              <a:tr h="175737"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ลำดับ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รายการ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รอบรายงาน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 anchor="b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รายงานผลการดำเนินงานตามแผนปฏิบัติการระยะ 1 เดือน 3เดือน 6เดือน และ 1ปี(</a:t>
                      </a:r>
                      <a:r>
                        <a:rPr lang="en-US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Road Map)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ทุกเดือน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รายงานผลตามแผนปฏิบัติราชการระยะ 1 ปี ราย</a:t>
                      </a:r>
                      <a:r>
                        <a:rPr lang="th-TH" sz="2000" u="none" strike="noStrike" dirty="0" err="1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ไตรมาส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ทุกไตรมาส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รายงานผลการดำเนินงานจังหวัดชายแดนภาคใต้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ทุกเดือน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4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รายงานผลการดำเนินงานด้านยาเสพติด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ทุกเดือน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5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รายงานผลการดำเนินงานเขตเศรษฐกิจพิเศษ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ทุกเดือน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6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รายงานผลการดำเนินงานจัดระเบียบพื้นที่เศรษฐกิจชายแดน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ทุกเดือน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7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รายงานนโยบายความมั่นคงแห่งชาติ พ.ศ.2558-2564(จังหวัดชายแดนภาคใต้)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ทุกเดือน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8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รายงานผลการประเมินตนเองตามคำรับรองปฏิบัติราชการะดับกระทรวง/ระดับกรม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รอบประเมิน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9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รายงานผลการดำเนินงานของแรงงานนอกระบบ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ไม่มีรอบแน่นอน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10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รายงานผลการตรวจสอบและประเมินผลภาคราชการ(คตป.)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ไม่มีรอบแน่นอน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11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รายงานผลการดำเนินงานตามแผนการตรวจราชการ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ไม่มีรอบแน่นอน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12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รายงานข้อมูลสำคัญผู้บริหาร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ทุกเดือน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13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รายงานผลการดำเนินงานและการใช้จ่ายงบประมาณ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ทุกเดือน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14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รายงานตามข้อสั่งการ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 2 สัปดาห์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15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รายงานตามข้อสั่งการ </a:t>
                      </a:r>
                      <a:r>
                        <a:rPr lang="en-US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Morning Brief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ทุกสัปดาห์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16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รายงานตามข้อสั่งการที่ประชุมกระทรวงแรงงาน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ทุกเดือน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17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เสนอวาระที่ประชุมกระทรวงแรงงาน วาระที่3 สถานการณ์แรงงาน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ทุกเดือน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18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รายงานผลการดำเนินงานตามแผนปกติของสำนักงบประมาณ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ทุกเดือน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</a:tbl>
          </a:graphicData>
        </a:graphic>
      </p:graphicFrame>
      <p:sp>
        <p:nvSpPr>
          <p:cNvPr id="4" name="สี่เหลี่ยมผืนผ้า 8"/>
          <p:cNvSpPr/>
          <p:nvPr/>
        </p:nvSpPr>
        <p:spPr>
          <a:xfrm>
            <a:off x="3629" y="0"/>
            <a:ext cx="5558971" cy="523220"/>
          </a:xfrm>
          <a:prstGeom prst="round1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pc="2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รายงานผลที่จัดทำโดยฝ่ายสถิติและประเมินผล</a:t>
            </a:r>
            <a:endParaRPr lang="th-TH" spc="200" dirty="0">
              <a:solidFill>
                <a:schemeClr val="bg1"/>
              </a:solidFill>
              <a:latin typeface="DSN Single" pitchFamily="2" charset="-34"/>
              <a:cs typeface="DSN Single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555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86800" y="6492875"/>
            <a:ext cx="4572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17</a:t>
            </a:fld>
            <a:endParaRPr lang="th-TH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4739465"/>
              </p:ext>
            </p:extLst>
          </p:nvPr>
        </p:nvGraphicFramePr>
        <p:xfrm>
          <a:off x="533400" y="685800"/>
          <a:ext cx="8153401" cy="5867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5059"/>
                <a:gridCol w="6351793"/>
                <a:gridCol w="1376549"/>
              </a:tblGrid>
              <a:tr h="175737"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ลำดับ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รายการ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รอบรายงาน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 anchor="b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19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รายงานผลการดำเนินงานตามแผนบูรณาการของสำนักงบประมาณ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ทุกเดือน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20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รายงานเป้าหมายการให้บริการกระทรวงฯของสำนักงบประมาณ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ทุกเดือน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21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รายงานคำปราศรัยวันแรงงานแห่งชาติ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ทุกปี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22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รายงานผลการดำเนินงาน แผน</a:t>
                      </a:r>
                      <a:r>
                        <a:rPr lang="th-TH" sz="2000" u="none" strike="noStrike" dirty="0" err="1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บูรณา</a:t>
                      </a:r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การการพัฒนาคนตลอดช่วงชีวิต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ทุกเดือน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34955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23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ข้อมูลประกอบการประชุมคณะกรรมการผู้ประสานงานบูรณาการการขับเคลื่อนนโยบายรัฐบาล(ระดับกระทรวง)(ปขก.)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ทุกวันที่ 2 ของเดือน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24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รายงานผลการดำเนินงานตามนโยบายรัฐบาล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ทุกวันที่ 3 ของเดือน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25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รายงานผลการดำเนินงานตามข้อสั่งการของนายกรัฐมนตรีประจำปีงบประมาณ 2560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ทุกวันที่ 3 ของเดือน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26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รายงานผลการดำเนินงานตามรัฐมนตรีว่าการกระทรวงแรงงาน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ทุกวันที่ 3 ของเดือน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27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รายงานผลการดำเนินงานตามแผนปฏิบัติการลดความเสี่ยงจากภัยพิบัติแห่งชาติในเชิงยุทธศาสตร์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ไม่มีรอบแน่นอน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28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รายงานความมั่นคง(รายสัปดาห์วันพุธ-อังคาร)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ทุกวันอังคาร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29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รายงานความมั่นคง(รายเดือน1-30 ของทุกเดือน)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ทุกวันอังคารสัปดาห์ที่3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30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รายงานผลการดำเนินงานที่สำคัญของหน่วยงานในสังกัดแระทรวงแรงงานรายสัปดาห์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ทุกวันอังคาร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31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รายงานการออกใบอนุญาต การตรวจสอบและการรับรองมาตรฐานฯ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วันที่ 5 ของทุกเดือน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32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รายงานสถานการณ์และการเตือนภัยด้านแรงงาน รายไตรมาส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ทุกไตรมาส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33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รายงานสถานการณ์และการเตือนภัยด้านแรงงาน รายปี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ทุกปี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  <a:tr h="175737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34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ข้อมูลสถิติประจำปีงบประมาณ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u="none" strike="noStrike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ทุกปี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 marL="4490" marR="4490" marT="4490" marB="0"/>
                </a:tc>
              </a:tr>
            </a:tbl>
          </a:graphicData>
        </a:graphic>
      </p:graphicFrame>
      <p:sp>
        <p:nvSpPr>
          <p:cNvPr id="4" name="สี่เหลี่ยมผืนผ้า 8"/>
          <p:cNvSpPr/>
          <p:nvPr/>
        </p:nvSpPr>
        <p:spPr>
          <a:xfrm>
            <a:off x="3629" y="0"/>
            <a:ext cx="5787571" cy="523220"/>
          </a:xfrm>
          <a:prstGeom prst="round1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pc="2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รายงานผลที่จัดทำโดยฝ่ายสถิติและประเมินผล(ต่อ)</a:t>
            </a:r>
            <a:endParaRPr lang="th-TH" spc="200" dirty="0">
              <a:solidFill>
                <a:schemeClr val="bg1"/>
              </a:solidFill>
              <a:latin typeface="DSN Single" pitchFamily="2" charset="-34"/>
              <a:cs typeface="DSN Single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3611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5334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18</a:t>
            </a:fld>
            <a:endParaRPr lang="th-TH" dirty="0"/>
          </a:p>
        </p:txBody>
      </p:sp>
      <p:sp>
        <p:nvSpPr>
          <p:cNvPr id="5" name="สี่เหลี่ยมผืนผ้า 8"/>
          <p:cNvSpPr/>
          <p:nvPr/>
        </p:nvSpPr>
        <p:spPr>
          <a:xfrm>
            <a:off x="3629" y="0"/>
            <a:ext cx="8126404" cy="523220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โครงการ ฝึกอบรมฝีมือแรงงานรองรับระบบขนส่ง</a:t>
            </a:r>
            <a:r>
              <a:rPr lang="th-TH" dirty="0" err="1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บริการโล</a:t>
            </a:r>
            <a:r>
              <a:rPr lang="th-TH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จิ</a:t>
            </a:r>
            <a:r>
              <a:rPr lang="th-TH" dirty="0" err="1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สติกส์</a:t>
            </a:r>
            <a:r>
              <a:rPr lang="th-TH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 และก่อสร้าง</a:t>
            </a:r>
          </a:p>
        </p:txBody>
      </p:sp>
      <p:sp>
        <p:nvSpPr>
          <p:cNvPr id="11" name="สี่เหลี่ยมมุมมน 23"/>
          <p:cNvSpPr/>
          <p:nvPr/>
        </p:nvSpPr>
        <p:spPr bwMode="auto">
          <a:xfrm>
            <a:off x="18142" y="533399"/>
            <a:ext cx="5468258" cy="2133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ctr"/>
          <a:lstStyle/>
          <a:p>
            <a:pPr algn="thaiDist" fontAlgn="auto">
              <a:spcBef>
                <a:spcPts val="0"/>
              </a:spcBef>
              <a:spcAft>
                <a:spcPts val="0"/>
              </a:spcAft>
            </a:pPr>
            <a:r>
              <a:rPr lang="th-TH" sz="2200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กลุ่มเป้าหมาย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en-US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: </a:t>
            </a:r>
            <a:r>
              <a:rPr lang="th-TH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แรงงานใหม่(นักศึกษาจบใหม่)/แรงงานในระบบ/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แรงงาน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</a:pP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นอก</a:t>
            </a:r>
            <a:r>
              <a:rPr lang="th-TH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ระบบ</a:t>
            </a:r>
            <a:r>
              <a:rPr lang="en-US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 </a:t>
            </a:r>
            <a:endParaRPr lang="th-TH" sz="2200" dirty="0">
              <a:solidFill>
                <a:schemeClr val="tx1"/>
              </a:solidFill>
              <a:latin typeface="DSN Single" pitchFamily="2" charset="-34"/>
              <a:cs typeface="DSN Single" pitchFamily="2" charset="-34"/>
            </a:endParaRPr>
          </a:p>
          <a:p>
            <a:pPr algn="thaiDist" fontAlgn="auto">
              <a:spcBef>
                <a:spcPts val="0"/>
              </a:spcBef>
              <a:spcAft>
                <a:spcPts val="0"/>
              </a:spcAft>
            </a:pPr>
            <a:r>
              <a:rPr lang="th-TH" sz="2200" u="sng" dirty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วัตถุประสงค์</a:t>
            </a:r>
            <a:r>
              <a:rPr lang="th-TH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en-US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: </a:t>
            </a:r>
            <a:r>
              <a:rPr lang="th-TH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เพื่อพัฒนากำลังแรงงานให้มีทักษะฝีมือสอดคล้องกับความต้องการของตลาดแรงงานรองรับการพัฒนาโครงสร้างพื้นฐาน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คมนาคม     </a:t>
            </a:r>
            <a:r>
              <a:rPr lang="th-TH" sz="2200" dirty="0" err="1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โล</a:t>
            </a:r>
            <a:r>
              <a:rPr lang="th-TH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จิ</a:t>
            </a:r>
            <a:r>
              <a:rPr lang="th-TH" sz="2200" dirty="0" err="1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สติกส์</a:t>
            </a:r>
            <a:r>
              <a:rPr lang="th-TH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 และการก่อสร้าง เพื่อเพิ่มขีดความสามารถในการแข่งขันของผู้ประกอบกิจการ และสนับสนุนการเป็นศูนย์กลางด้านคมนาคมของ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ภูมิภาค</a:t>
            </a:r>
            <a:endParaRPr lang="th-TH" sz="2200" dirty="0">
              <a:solidFill>
                <a:schemeClr val="tx1"/>
              </a:solidFill>
              <a:latin typeface="DSN Single" pitchFamily="2" charset="-34"/>
              <a:cs typeface="DSN Single" pitchFamily="2" charset="-34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87311930"/>
              </p:ext>
            </p:extLst>
          </p:nvPr>
        </p:nvGraphicFramePr>
        <p:xfrm>
          <a:off x="5586640" y="699496"/>
          <a:ext cx="3437164" cy="15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7321"/>
                <a:gridCol w="1084220"/>
                <a:gridCol w="110562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เตรียม</a:t>
                      </a:r>
                    </a:p>
                    <a:p>
                      <a:pPr algn="ctr"/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เข้าทำงาน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ยกระดับ</a:t>
                      </a:r>
                    </a:p>
                    <a:p>
                      <a:pPr algn="ctr"/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ฝีมือแรงงาน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ฝึกอาชีพเสริม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>
                          <a:latin typeface="DSN Single" pitchFamily="2" charset="-34"/>
                          <a:cs typeface="DSN Single" pitchFamily="2" charset="-34"/>
                        </a:rPr>
                        <a:t>280 </a:t>
                      </a:r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-</a:t>
                      </a:r>
                      <a:r>
                        <a:rPr lang="th-TH" sz="2200" baseline="0" dirty="0" smtClean="0">
                          <a:latin typeface="DSN Single" pitchFamily="2" charset="-34"/>
                          <a:cs typeface="DSN Single" pitchFamily="2" charset="-34"/>
                        </a:rPr>
                        <a:t> </a:t>
                      </a:r>
                      <a:r>
                        <a:rPr lang="en-US" sz="2200" baseline="0" dirty="0" smtClean="0">
                          <a:latin typeface="DSN Single" pitchFamily="2" charset="-34"/>
                          <a:cs typeface="DSN Single" pitchFamily="2" charset="-34"/>
                        </a:rPr>
                        <a:t>840 </a:t>
                      </a:r>
                      <a:r>
                        <a:rPr lang="th-TH" sz="2200" baseline="0" dirty="0" smtClean="0">
                          <a:latin typeface="DSN Single" pitchFamily="2" charset="-34"/>
                          <a:cs typeface="DSN Single" pitchFamily="2" charset="-34"/>
                        </a:rPr>
                        <a:t>ชม.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>
                          <a:latin typeface="DSN Single" pitchFamily="2" charset="-34"/>
                          <a:cs typeface="DSN Single" pitchFamily="2" charset="-34"/>
                        </a:rPr>
                        <a:t>18</a:t>
                      </a:r>
                      <a:r>
                        <a:rPr lang="th-TH" sz="2200" baseline="0" dirty="0" smtClean="0">
                          <a:latin typeface="DSN Single" pitchFamily="2" charset="-34"/>
                          <a:cs typeface="DSN Single" pitchFamily="2" charset="-34"/>
                        </a:rPr>
                        <a:t> -</a:t>
                      </a:r>
                      <a:r>
                        <a:rPr lang="en-US" sz="2200" baseline="0" dirty="0" smtClean="0">
                          <a:latin typeface="DSN Single" pitchFamily="2" charset="-34"/>
                          <a:cs typeface="DSN Single" pitchFamily="2" charset="-34"/>
                        </a:rPr>
                        <a:t> </a:t>
                      </a:r>
                      <a:r>
                        <a:rPr lang="en-US" sz="2200" dirty="0" smtClean="0">
                          <a:latin typeface="DSN Single" pitchFamily="2" charset="-34"/>
                          <a:cs typeface="DSN Single" pitchFamily="2" charset="-34"/>
                        </a:rPr>
                        <a:t>60 </a:t>
                      </a:r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ชม.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>
                          <a:latin typeface="DSN Single" pitchFamily="2" charset="-34"/>
                          <a:cs typeface="DSN Single" pitchFamily="2" charset="-34"/>
                        </a:rPr>
                        <a:t>18 </a:t>
                      </a:r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-</a:t>
                      </a:r>
                      <a:r>
                        <a:rPr lang="th-TH" sz="2200" baseline="0" dirty="0" smtClean="0">
                          <a:latin typeface="DSN Single" pitchFamily="2" charset="-34"/>
                          <a:cs typeface="DSN Single" pitchFamily="2" charset="-34"/>
                        </a:rPr>
                        <a:t> </a:t>
                      </a:r>
                      <a:r>
                        <a:rPr lang="en-US" sz="2200" dirty="0" smtClean="0">
                          <a:latin typeface="DSN Single" pitchFamily="2" charset="-34"/>
                          <a:cs typeface="DSN Single" pitchFamily="2" charset="-34"/>
                        </a:rPr>
                        <a:t>30 </a:t>
                      </a:r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ชม.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76200" y="3119665"/>
            <a:ext cx="3519513" cy="300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810000" y="3169558"/>
            <a:ext cx="5213804" cy="1395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สี่เหลี่ยมมุมมน 23"/>
          <p:cNvSpPr/>
          <p:nvPr/>
        </p:nvSpPr>
        <p:spPr bwMode="auto">
          <a:xfrm>
            <a:off x="3813629" y="2743200"/>
            <a:ext cx="1444171" cy="42635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24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กลุ่มเป้าหมาย</a:t>
            </a:r>
            <a:endParaRPr lang="th-TH" sz="2400" dirty="0">
              <a:solidFill>
                <a:schemeClr val="tx1"/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18" name="สี่เหลี่ยมมุมมน 23"/>
          <p:cNvSpPr/>
          <p:nvPr/>
        </p:nvSpPr>
        <p:spPr bwMode="auto">
          <a:xfrm>
            <a:off x="65316" y="2743200"/>
            <a:ext cx="1219200" cy="42635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265121" tIns="132561" rIns="265121" bIns="13256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24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หลักสูตร</a:t>
            </a:r>
            <a:endParaRPr lang="th-TH" sz="2400" dirty="0">
              <a:solidFill>
                <a:schemeClr val="tx1"/>
              </a:solidFill>
              <a:latin typeface="DSN Single" pitchFamily="2" charset="-34"/>
              <a:cs typeface="DSN Single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6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86800" y="6492875"/>
            <a:ext cx="4572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19</a:t>
            </a:fld>
            <a:endParaRPr lang="th-TH"/>
          </a:p>
        </p:txBody>
      </p:sp>
      <p:sp>
        <p:nvSpPr>
          <p:cNvPr id="11" name="สี่เหลี่ยมผืนผ้า 8"/>
          <p:cNvSpPr/>
          <p:nvPr/>
        </p:nvSpPr>
        <p:spPr>
          <a:xfrm>
            <a:off x="3629" y="0"/>
            <a:ext cx="8126404" cy="523220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โครงการ ฝึกอบรมผู้ประกอบอาหารไทยรองรับครัวไทยสู่ครัวโลก</a:t>
            </a:r>
          </a:p>
        </p:txBody>
      </p:sp>
      <p:sp>
        <p:nvSpPr>
          <p:cNvPr id="12" name="สี่เหลี่ยมมุมมน 23"/>
          <p:cNvSpPr/>
          <p:nvPr/>
        </p:nvSpPr>
        <p:spPr bwMode="auto">
          <a:xfrm>
            <a:off x="18142" y="533400"/>
            <a:ext cx="4553858" cy="2438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265121" tIns="132561" rIns="265121" bIns="132561" anchor="ctr"/>
          <a:lstStyle/>
          <a:p>
            <a:pPr algn="thaiDist" fontAlgn="auto">
              <a:spcBef>
                <a:spcPts val="0"/>
              </a:spcBef>
              <a:spcAft>
                <a:spcPts val="0"/>
              </a:spcAft>
            </a:pPr>
            <a:r>
              <a:rPr lang="th-TH" sz="2400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กลุ่มเป้าหมาย</a:t>
            </a:r>
            <a:r>
              <a:rPr lang="th-TH" sz="24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: </a:t>
            </a:r>
            <a:r>
              <a:rPr lang="th-TH" sz="24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แรงงานใหม่ / นักศึกษาจบใหม่ แรงงานในสถานประกอบ</a:t>
            </a:r>
            <a:r>
              <a:rPr lang="th-TH" sz="24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กิจการ</a:t>
            </a:r>
            <a:endParaRPr lang="th-TH" sz="2400" dirty="0">
              <a:solidFill>
                <a:schemeClr val="tx1"/>
              </a:solidFill>
              <a:latin typeface="DSN Single" pitchFamily="2" charset="-34"/>
              <a:cs typeface="DSN Single" pitchFamily="2" charset="-34"/>
            </a:endParaRPr>
          </a:p>
          <a:p>
            <a:pPr algn="thaiDist" fontAlgn="auto">
              <a:spcBef>
                <a:spcPts val="0"/>
              </a:spcBef>
              <a:spcAft>
                <a:spcPts val="0"/>
              </a:spcAft>
            </a:pPr>
            <a:r>
              <a:rPr lang="th-TH" sz="2400" u="sng" dirty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วัตถุประสงค์</a:t>
            </a:r>
            <a:r>
              <a:rPr lang="th-TH" sz="24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: </a:t>
            </a:r>
            <a:r>
              <a:rPr lang="th-TH" sz="24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: พัฒนาและยกระดับฝีมือแรงงานไทยและผู้ประกอบการให้มีทักษะฝีมือด้านการประกอบอาหารไทย การสร้างทัศนคติที่ดีในวิชาชีพ รองรับอุตสาหกรรมที่เกี่ยวข้องกับอาหาร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9116305"/>
              </p:ext>
            </p:extLst>
          </p:nvPr>
        </p:nvGraphicFramePr>
        <p:xfrm>
          <a:off x="4800600" y="791029"/>
          <a:ext cx="4064000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latin typeface="DSN Single" pitchFamily="2" charset="-34"/>
                          <a:cs typeface="DSN Single" pitchFamily="2" charset="-34"/>
                        </a:rPr>
                        <a:t>เตรียมเข้าทำงาน</a:t>
                      </a:r>
                      <a:endParaRPr lang="th-TH" sz="24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latin typeface="DSN Single" pitchFamily="2" charset="-34"/>
                          <a:cs typeface="DSN Single" pitchFamily="2" charset="-34"/>
                        </a:rPr>
                        <a:t>ยกระดับฝีมือแรงงาน</a:t>
                      </a:r>
                      <a:endParaRPr lang="th-TH" sz="24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DSN Single" pitchFamily="2" charset="-34"/>
                          <a:cs typeface="DSN Single" pitchFamily="2" charset="-34"/>
                        </a:rPr>
                        <a:t>280</a:t>
                      </a:r>
                      <a:r>
                        <a:rPr lang="en-US" sz="2400" baseline="0" dirty="0" smtClean="0">
                          <a:latin typeface="DSN Single" pitchFamily="2" charset="-34"/>
                          <a:cs typeface="DSN Single" pitchFamily="2" charset="-34"/>
                        </a:rPr>
                        <a:t> </a:t>
                      </a:r>
                      <a:r>
                        <a:rPr lang="th-TH" sz="2400" baseline="0" dirty="0" smtClean="0">
                          <a:latin typeface="DSN Single" pitchFamily="2" charset="-34"/>
                          <a:cs typeface="DSN Single" pitchFamily="2" charset="-34"/>
                        </a:rPr>
                        <a:t>ชม.</a:t>
                      </a:r>
                      <a:endParaRPr lang="th-TH" sz="24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DSN Single" pitchFamily="2" charset="-34"/>
                          <a:cs typeface="DSN Single" pitchFamily="2" charset="-34"/>
                        </a:rPr>
                        <a:t>30 </a:t>
                      </a:r>
                      <a:r>
                        <a:rPr lang="th-TH" sz="2400" dirty="0" smtClean="0">
                          <a:latin typeface="DSN Single" pitchFamily="2" charset="-34"/>
                          <a:cs typeface="DSN Single" pitchFamily="2" charset="-34"/>
                        </a:rPr>
                        <a:t>ชม.</a:t>
                      </a:r>
                      <a:endParaRPr lang="th-TH" sz="24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สี่เหลี่ยมมุมมน 23"/>
          <p:cNvSpPr/>
          <p:nvPr/>
        </p:nvSpPr>
        <p:spPr bwMode="auto">
          <a:xfrm>
            <a:off x="228600" y="3078842"/>
            <a:ext cx="1219200" cy="42635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265121" tIns="132561" rIns="265121" bIns="13256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24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หลักสูตร</a:t>
            </a:r>
            <a:endParaRPr lang="th-TH" sz="2400" dirty="0">
              <a:solidFill>
                <a:schemeClr val="tx1"/>
              </a:solidFill>
              <a:latin typeface="DSN Single" pitchFamily="2" charset="-34"/>
              <a:cs typeface="DSN Single" pitchFamily="2" charset="-34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135"/>
          <a:stretch/>
        </p:blipFill>
        <p:spPr bwMode="auto">
          <a:xfrm>
            <a:off x="228599" y="3512456"/>
            <a:ext cx="8237981" cy="2202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59574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86800" y="6492875"/>
            <a:ext cx="4572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20</a:t>
            </a:fld>
            <a:endParaRPr lang="th-TH"/>
          </a:p>
        </p:txBody>
      </p:sp>
      <p:sp>
        <p:nvSpPr>
          <p:cNvPr id="11" name="สี่เหลี่ยมผืนผ้า 8"/>
          <p:cNvSpPr/>
          <p:nvPr/>
        </p:nvSpPr>
        <p:spPr>
          <a:xfrm>
            <a:off x="3628" y="0"/>
            <a:ext cx="8530771" cy="523220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โครงการ ฝึกอบรมฝีมือแรงงานไทยเพื่อส่งเสริมความสามารถของภาคบริการและการท่องเที่ยว</a:t>
            </a:r>
          </a:p>
        </p:txBody>
      </p:sp>
      <p:sp>
        <p:nvSpPr>
          <p:cNvPr id="12" name="สี่เหลี่ยมมุมมน 23"/>
          <p:cNvSpPr/>
          <p:nvPr/>
        </p:nvSpPr>
        <p:spPr bwMode="auto">
          <a:xfrm>
            <a:off x="-10886" y="533400"/>
            <a:ext cx="5544458" cy="2438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ctr"/>
          <a:lstStyle/>
          <a:p>
            <a:pPr algn="thaiDist" fontAlgn="auto">
              <a:spcBef>
                <a:spcPts val="0"/>
              </a:spcBef>
              <a:spcAft>
                <a:spcPts val="0"/>
              </a:spcAft>
            </a:pPr>
            <a:r>
              <a:rPr lang="th-TH" sz="2200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กลุ่มเป้าหมาย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en-US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: </a:t>
            </a:r>
            <a:r>
              <a:rPr lang="th-TH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แรงงานใหม่ / นักศึกษาจบใหม่ แรงงานในสถานประกอบกิจการและแรงงาน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ทั่วไปที่</a:t>
            </a:r>
            <a:r>
              <a:rPr lang="th-TH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เกี่ยวข้องกับด้านการบริการและการ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ท่องเที่ยว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</a:pPr>
            <a:r>
              <a:rPr lang="th-TH" sz="2200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วัตถุประสงค์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en-US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: </a:t>
            </a:r>
            <a:r>
              <a:rPr lang="th-TH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พัฒนาต่อยอดแรงงานใหม่ที่เป็นนักเรียนระดับ </a:t>
            </a:r>
            <a:r>
              <a:rPr lang="th-TH" sz="2200" dirty="0" err="1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ปวช</a:t>
            </a:r>
            <a:r>
              <a:rPr lang="th-TH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./</a:t>
            </a:r>
            <a:r>
              <a:rPr lang="th-TH" sz="2200" dirty="0" err="1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ปวส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.      </a:t>
            </a:r>
            <a:r>
              <a:rPr lang="th-TH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ปีสุดท้าย เพื่อให้นักเรียนที่จบการศึกษามีสมรรถนะที่สอดคล้องกับการจ้างงาน พัฒนาทักษะผู้ว่างงาน และยกระดับทักษะฝีมือแรงงานในสถานประกอบกิจการที่เกี่ยวข้องกับด้านการบริการและการท่องเที่ยว ให้มีทักษะรองรับการเคลื่อนย้ายแรงงานเสรี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56449992"/>
              </p:ext>
            </p:extLst>
          </p:nvPr>
        </p:nvGraphicFramePr>
        <p:xfrm>
          <a:off x="5555343" y="640080"/>
          <a:ext cx="3512457" cy="1188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0819"/>
                <a:gridCol w="1170819"/>
                <a:gridCol w="1170819"/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เตรียม</a:t>
                      </a:r>
                    </a:p>
                    <a:p>
                      <a:pPr algn="ctr"/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เข้าทำงาน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แรงงาน</a:t>
                      </a:r>
                    </a:p>
                    <a:p>
                      <a:pPr algn="ctr"/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ในระบบ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แรงงาน</a:t>
                      </a:r>
                    </a:p>
                    <a:p>
                      <a:pPr algn="ctr"/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นอกระบบ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>
                          <a:latin typeface="DSN Single" pitchFamily="2" charset="-34"/>
                          <a:cs typeface="DSN Single" pitchFamily="2" charset="-34"/>
                        </a:rPr>
                        <a:t>280</a:t>
                      </a:r>
                      <a:r>
                        <a:rPr lang="en-US" sz="2200" baseline="0" dirty="0" smtClean="0">
                          <a:latin typeface="DSN Single" pitchFamily="2" charset="-34"/>
                          <a:cs typeface="DSN Single" pitchFamily="2" charset="-34"/>
                        </a:rPr>
                        <a:t> </a:t>
                      </a:r>
                      <a:r>
                        <a:rPr lang="th-TH" sz="2200" baseline="0" dirty="0" smtClean="0">
                          <a:latin typeface="DSN Single" pitchFamily="2" charset="-34"/>
                          <a:cs typeface="DSN Single" pitchFamily="2" charset="-34"/>
                        </a:rPr>
                        <a:t>ชม.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>
                          <a:latin typeface="DSN Single" pitchFamily="2" charset="-34"/>
                          <a:cs typeface="DSN Single" pitchFamily="2" charset="-34"/>
                        </a:rPr>
                        <a:t>18-60 </a:t>
                      </a:r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ชม.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18-</a:t>
                      </a:r>
                      <a:r>
                        <a:rPr lang="en-US" sz="2200" dirty="0" smtClean="0">
                          <a:latin typeface="DSN Single" pitchFamily="2" charset="-34"/>
                          <a:cs typeface="DSN Single" pitchFamily="2" charset="-34"/>
                        </a:rPr>
                        <a:t>3</a:t>
                      </a:r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0 ชม.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105226" y="3315299"/>
            <a:ext cx="4923974" cy="1107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 descr="C:\Users\ADMINI~1\AppData\Local\Temp\SNAGHTML32965f3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-83456" y="4317035"/>
            <a:ext cx="5294084" cy="2559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5400" y="3352606"/>
            <a:ext cx="3985845" cy="2895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สี่เหลี่ยมมุมมน 23"/>
          <p:cNvSpPr/>
          <p:nvPr/>
        </p:nvSpPr>
        <p:spPr bwMode="auto">
          <a:xfrm>
            <a:off x="105226" y="2944586"/>
            <a:ext cx="1219200" cy="42635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265121" tIns="132561" rIns="265121" bIns="13256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24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หลักสูตร</a:t>
            </a:r>
            <a:endParaRPr lang="th-TH" sz="2400" dirty="0">
              <a:solidFill>
                <a:schemeClr val="tx1"/>
              </a:solidFill>
              <a:latin typeface="DSN Single" pitchFamily="2" charset="-34"/>
              <a:cs typeface="DSN Single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0624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90428" y="6492875"/>
            <a:ext cx="453571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21</a:t>
            </a:fld>
            <a:endParaRPr lang="th-TH"/>
          </a:p>
        </p:txBody>
      </p:sp>
      <p:sp>
        <p:nvSpPr>
          <p:cNvPr id="11" name="สี่เหลี่ยมผืนผ้า 8"/>
          <p:cNvSpPr/>
          <p:nvPr/>
        </p:nvSpPr>
        <p:spPr>
          <a:xfrm>
            <a:off x="3628" y="0"/>
            <a:ext cx="8686801" cy="523220"/>
          </a:xfrm>
          <a:prstGeom prst="round1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โครงการ พัฒนาบุคลากรด้านท่องเที่ยวให้ได้มาตรฐานสมรรถนะร่วม</a:t>
            </a:r>
            <a:r>
              <a:rPr lang="th-TH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วิชาชีพการ</a:t>
            </a:r>
            <a:r>
              <a:rPr lang="th-TH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ท่องเที่ยวอาเซียน</a:t>
            </a:r>
          </a:p>
        </p:txBody>
      </p:sp>
      <p:sp>
        <p:nvSpPr>
          <p:cNvPr id="12" name="สี่เหลี่ยมมุมมน 23"/>
          <p:cNvSpPr/>
          <p:nvPr/>
        </p:nvSpPr>
        <p:spPr bwMode="auto">
          <a:xfrm>
            <a:off x="36285" y="704644"/>
            <a:ext cx="4013201" cy="25719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ctr"/>
          <a:lstStyle/>
          <a:p>
            <a:pPr algn="thaiDist" fontAlgn="auto">
              <a:spcBef>
                <a:spcPts val="0"/>
              </a:spcBef>
              <a:spcAft>
                <a:spcPts val="0"/>
              </a:spcAft>
            </a:pPr>
            <a:r>
              <a:rPr lang="th-TH" sz="2200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กลุ่มเป้าหมาย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en-US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: </a:t>
            </a:r>
            <a:r>
              <a:rPr lang="th-TH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แรงงานในสถานประกอบกิจการ  และแรงงานทั่วไป ที่เกี่ยวข้องกับด้านการบริการและการท่องเที่ยว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</a:pPr>
            <a:r>
              <a:rPr lang="th-TH" sz="2200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วัตถุประสงค์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en-US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: </a:t>
            </a:r>
            <a:r>
              <a:rPr lang="th-TH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พัฒนาศักยภาพแรงงานไทยให้มีสมรรถนะร่วมวิชาชีพการท่องเที่ยว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อาเซียน</a:t>
            </a:r>
            <a:r>
              <a:rPr lang="en-US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 32 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ตำแหน่งงาน </a:t>
            </a:r>
            <a:r>
              <a:rPr lang="th-TH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และเพิ่มขีดความสามารถของประเทศด้านการท่องเที่ยวและบริการ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8834289"/>
              </p:ext>
            </p:extLst>
          </p:nvPr>
        </p:nvGraphicFramePr>
        <p:xfrm>
          <a:off x="61685" y="3454861"/>
          <a:ext cx="1752600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52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latin typeface="DSN Single" pitchFamily="2" charset="-34"/>
                          <a:cs typeface="DSN Single" pitchFamily="2" charset="-34"/>
                        </a:rPr>
                        <a:t>ยกระดับ(ปรับปรุง)</a:t>
                      </a:r>
                      <a:endParaRPr lang="th-TH" sz="24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DSN Single" pitchFamily="2" charset="-34"/>
                          <a:cs typeface="DSN Single" pitchFamily="2" charset="-34"/>
                        </a:rPr>
                        <a:t>22 - 34 </a:t>
                      </a:r>
                      <a:r>
                        <a:rPr lang="th-TH" sz="2400" dirty="0" smtClean="0">
                          <a:latin typeface="DSN Single" pitchFamily="2" charset="-34"/>
                          <a:cs typeface="DSN Single" pitchFamily="2" charset="-34"/>
                        </a:rPr>
                        <a:t>ชม.</a:t>
                      </a:r>
                      <a:endParaRPr lang="th-TH" sz="24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94629" y="1143000"/>
            <a:ext cx="4495800" cy="5538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สี่เหลี่ยมมุมมน 23"/>
          <p:cNvSpPr/>
          <p:nvPr/>
        </p:nvSpPr>
        <p:spPr bwMode="auto">
          <a:xfrm>
            <a:off x="4183743" y="676317"/>
            <a:ext cx="1219200" cy="42635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265121" tIns="132561" rIns="265121" bIns="13256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24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หลักสูตร</a:t>
            </a:r>
            <a:endParaRPr lang="th-TH" sz="2400" dirty="0">
              <a:solidFill>
                <a:schemeClr val="tx1"/>
              </a:solidFill>
              <a:latin typeface="DSN Single" pitchFamily="2" charset="-34"/>
              <a:cs typeface="DSN Single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9058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763000" y="6492875"/>
            <a:ext cx="3810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22</a:t>
            </a:fld>
            <a:endParaRPr lang="th-TH" dirty="0"/>
          </a:p>
        </p:txBody>
      </p:sp>
      <p:sp>
        <p:nvSpPr>
          <p:cNvPr id="11" name="สี่เหลี่ยมผืนผ้า 8"/>
          <p:cNvSpPr/>
          <p:nvPr/>
        </p:nvSpPr>
        <p:spPr>
          <a:xfrm>
            <a:off x="3629" y="0"/>
            <a:ext cx="4187372" cy="523220"/>
          </a:xfrm>
          <a:prstGeom prst="round1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โครงการ ฝึกอบรมกลุ่มเป้าหมายเฉพาะ</a:t>
            </a:r>
          </a:p>
        </p:txBody>
      </p:sp>
      <p:sp>
        <p:nvSpPr>
          <p:cNvPr id="12" name="สี่เหลี่ยมมุมมน 23"/>
          <p:cNvSpPr/>
          <p:nvPr/>
        </p:nvSpPr>
        <p:spPr bwMode="auto">
          <a:xfrm>
            <a:off x="18142" y="533400"/>
            <a:ext cx="4172859" cy="2590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2200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กลุ่มเป้าหมาย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en-US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: </a:t>
            </a:r>
            <a:r>
              <a:rPr lang="th-TH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ทหารก่อนปลด ผู้ด้อยโอกาส ผู้สูงอายุ 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   ผู้</a:t>
            </a:r>
            <a:r>
              <a:rPr lang="th-TH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พิการ ผู้พ้นโทษ 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   ผู้</a:t>
            </a:r>
            <a:r>
              <a:rPr lang="th-TH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ผ่านการฟื้นฟูสมรรถภาพผู้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ติด </a:t>
            </a:r>
            <a:r>
              <a:rPr lang="th-TH" sz="2200" dirty="0" err="1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ยาเสพติด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th-TH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ชาวไทยภูเขา เป็นต้น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2200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วัตถุประสงค์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en-US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: </a:t>
            </a:r>
            <a:r>
              <a:rPr lang="th-TH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เพื่อพัฒนาทักษะฝีมือ สร้างทางเลือกในการประกอบอาชีพ และเตรียมความพร้อมให้แรงงานดังกล่าวกลับเข้าสู่ระบบการจ้างอีกครั้ง เป็นการทดแทนการขาดแคลนแรงงาน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31529070"/>
              </p:ext>
            </p:extLst>
          </p:nvPr>
        </p:nvGraphicFramePr>
        <p:xfrm>
          <a:off x="152400" y="3124200"/>
          <a:ext cx="3352802" cy="853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76401"/>
                <a:gridCol w="167640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เตรียมเข้าทำงาน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ยกระดับฝีมือแรงงาน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>
                          <a:latin typeface="DSN Single" pitchFamily="2" charset="-34"/>
                          <a:cs typeface="DSN Single" pitchFamily="2" charset="-34"/>
                        </a:rPr>
                        <a:t>280</a:t>
                      </a:r>
                      <a:r>
                        <a:rPr lang="en-US" sz="2200" baseline="0" dirty="0" smtClean="0">
                          <a:latin typeface="DSN Single" pitchFamily="2" charset="-34"/>
                          <a:cs typeface="DSN Single" pitchFamily="2" charset="-34"/>
                        </a:rPr>
                        <a:t> </a:t>
                      </a:r>
                      <a:r>
                        <a:rPr lang="th-TH" sz="2200" baseline="0" dirty="0" smtClean="0">
                          <a:latin typeface="DSN Single" pitchFamily="2" charset="-34"/>
                          <a:cs typeface="DSN Single" pitchFamily="2" charset="-34"/>
                        </a:rPr>
                        <a:t>ชม.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>
                          <a:latin typeface="DSN Single" pitchFamily="2" charset="-34"/>
                          <a:cs typeface="DSN Single" pitchFamily="2" charset="-34"/>
                        </a:rPr>
                        <a:t>30 </a:t>
                      </a:r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ชม.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344547"/>
            <a:ext cx="3320142" cy="3559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สี่เหลี่ยมมุมมน 23"/>
          <p:cNvSpPr/>
          <p:nvPr/>
        </p:nvSpPr>
        <p:spPr bwMode="auto">
          <a:xfrm>
            <a:off x="5225142" y="918189"/>
            <a:ext cx="1690914" cy="42635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265121" tIns="132561" rIns="265121" bIns="13256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24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กลุ่มเป้าหมาย</a:t>
            </a:r>
            <a:endParaRPr lang="th-TH" sz="2400" dirty="0">
              <a:solidFill>
                <a:schemeClr val="tx1"/>
              </a:solidFill>
              <a:latin typeface="DSN Single" pitchFamily="2" charset="-34"/>
              <a:cs typeface="DSN Single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311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86800" y="6492875"/>
            <a:ext cx="4572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23</a:t>
            </a:fld>
            <a:endParaRPr lang="th-TH" dirty="0"/>
          </a:p>
        </p:txBody>
      </p:sp>
      <p:sp>
        <p:nvSpPr>
          <p:cNvPr id="11" name="สี่เหลี่ยมผืนผ้า 8"/>
          <p:cNvSpPr/>
          <p:nvPr/>
        </p:nvSpPr>
        <p:spPr>
          <a:xfrm>
            <a:off x="3627" y="0"/>
            <a:ext cx="6016173" cy="523220"/>
          </a:xfrm>
          <a:prstGeom prst="round1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โครงการ ฝึกอบรมฝีมือแรงงานในพื้นที่เขตพัฒนาเศรษฐกิจพิเศษ</a:t>
            </a:r>
          </a:p>
        </p:txBody>
      </p:sp>
      <p:sp>
        <p:nvSpPr>
          <p:cNvPr id="12" name="สี่เหลี่ยมมุมมน 23"/>
          <p:cNvSpPr/>
          <p:nvPr/>
        </p:nvSpPr>
        <p:spPr bwMode="auto">
          <a:xfrm>
            <a:off x="18142" y="533400"/>
            <a:ext cx="4782458" cy="2362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ctr"/>
          <a:lstStyle/>
          <a:p>
            <a:pPr algn="thaiDist" fontAlgn="auto">
              <a:spcBef>
                <a:spcPts val="0"/>
              </a:spcBef>
              <a:spcAft>
                <a:spcPts val="0"/>
              </a:spcAft>
            </a:pPr>
            <a:r>
              <a:rPr lang="th-TH" sz="2200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กลุ่มเป้าหมาย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en-US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: </a:t>
            </a:r>
            <a:r>
              <a:rPr lang="th-TH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แรงงานใหม่(นักศึกษาจบใหม่)/แรงงานในระบบ/แรงงานนอกระบบบริเวณจังหวัดตะเข็บชายแดนของประเทศ  10 จังหวัด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</a:pPr>
            <a:r>
              <a:rPr lang="th-TH" sz="2200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วัตถุประสงค์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en-US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:</a:t>
            </a:r>
            <a:r>
              <a:rPr lang="th-TH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เพื่อพัฒนาทักษะฝีมือให้มีทักษะที่สอดคล้องกับการจ้างงาน และสอดคล้องกับ 13 ประเภทกิจการที่มรการส่งเสริมการลงทุนจาก </a:t>
            </a:r>
            <a:r>
              <a:rPr lang="en-US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BOI. </a:t>
            </a:r>
            <a:r>
              <a:rPr lang="th-TH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สอดคล้องกับ 6 </a:t>
            </a:r>
            <a:r>
              <a:rPr lang="th-TH" sz="2200" dirty="0" err="1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คลัสเตอร์</a:t>
            </a:r>
            <a:r>
              <a:rPr lang="th-TH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สำคัญของรัฐบาล และเหมาะสมกับสภาพพื้นที่ของท้องถิ่น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0150203"/>
              </p:ext>
            </p:extLst>
          </p:nvPr>
        </p:nvGraphicFramePr>
        <p:xfrm>
          <a:off x="4800600" y="683623"/>
          <a:ext cx="4191000" cy="15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9292"/>
                <a:gridCol w="1086928"/>
                <a:gridCol w="1131075"/>
                <a:gridCol w="96370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เตรียมเข้าทำงาน(ก.)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เตรียมเข้าทำงาน(ข.)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ยกระดับฝีมือแรงงาน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ฝึกอาชีพเสริม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>
                          <a:latin typeface="DSN Single" pitchFamily="2" charset="-34"/>
                          <a:cs typeface="DSN Single" pitchFamily="2" charset="-34"/>
                        </a:rPr>
                        <a:t>280</a:t>
                      </a:r>
                      <a:r>
                        <a:rPr lang="en-US" sz="2200" baseline="0" dirty="0" smtClean="0">
                          <a:latin typeface="DSN Single" pitchFamily="2" charset="-34"/>
                          <a:cs typeface="DSN Single" pitchFamily="2" charset="-34"/>
                        </a:rPr>
                        <a:t> </a:t>
                      </a:r>
                      <a:r>
                        <a:rPr lang="th-TH" sz="2200" baseline="0" dirty="0" smtClean="0">
                          <a:latin typeface="DSN Single" pitchFamily="2" charset="-34"/>
                          <a:cs typeface="DSN Single" pitchFamily="2" charset="-34"/>
                        </a:rPr>
                        <a:t>ชม.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>
                          <a:latin typeface="DSN Single" pitchFamily="2" charset="-34"/>
                          <a:cs typeface="DSN Single" pitchFamily="2" charset="-34"/>
                        </a:rPr>
                        <a:t>35-280 </a:t>
                      </a:r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ชม.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>
                          <a:latin typeface="DSN Single" pitchFamily="2" charset="-34"/>
                          <a:cs typeface="DSN Single" pitchFamily="2" charset="-34"/>
                        </a:rPr>
                        <a:t>12-60 </a:t>
                      </a:r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ชม.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>
                          <a:latin typeface="DSN Single" pitchFamily="2" charset="-34"/>
                          <a:cs typeface="DSN Single" pitchFamily="2" charset="-34"/>
                        </a:rPr>
                        <a:t>18-30</a:t>
                      </a:r>
                      <a:r>
                        <a:rPr lang="en-US" sz="2200" baseline="0" dirty="0" smtClean="0">
                          <a:latin typeface="DSN Single" pitchFamily="2" charset="-34"/>
                          <a:cs typeface="DSN Single" pitchFamily="2" charset="-34"/>
                        </a:rPr>
                        <a:t> </a:t>
                      </a:r>
                      <a:r>
                        <a:rPr lang="th-TH" sz="2200" baseline="0" dirty="0" smtClean="0">
                          <a:latin typeface="DSN Single" pitchFamily="2" charset="-34"/>
                          <a:cs typeface="DSN Single" pitchFamily="2" charset="-34"/>
                        </a:rPr>
                        <a:t>ชม.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7" name="สี่เหลี่ยมมุมมน 23"/>
          <p:cNvSpPr/>
          <p:nvPr/>
        </p:nvSpPr>
        <p:spPr bwMode="auto">
          <a:xfrm>
            <a:off x="504270" y="2971800"/>
            <a:ext cx="1690914" cy="42635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265121" tIns="132561" rIns="265121" bIns="13256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24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กลุ่มเป้าหมาย</a:t>
            </a:r>
            <a:endParaRPr lang="th-TH" sz="2400" dirty="0">
              <a:solidFill>
                <a:schemeClr val="tx1"/>
              </a:solidFill>
              <a:latin typeface="DSN Single" pitchFamily="2" charset="-34"/>
              <a:cs typeface="DSN Single" pitchFamily="2" charset="-34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4269" y="3398158"/>
            <a:ext cx="7971515" cy="2240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79477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763000" y="6492875"/>
            <a:ext cx="3810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24</a:t>
            </a:fld>
            <a:endParaRPr lang="th-TH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25557917"/>
              </p:ext>
            </p:extLst>
          </p:nvPr>
        </p:nvGraphicFramePr>
        <p:xfrm>
          <a:off x="114298" y="2423160"/>
          <a:ext cx="4381502" cy="853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0751"/>
                <a:gridCol w="219075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ยกระดับฝีมือแรงงาน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ทดสอบมาตรฐาน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>
                          <a:latin typeface="DSN Single" pitchFamily="2" charset="-34"/>
                          <a:cs typeface="DSN Single" pitchFamily="2" charset="-34"/>
                        </a:rPr>
                        <a:t>18-60 </a:t>
                      </a:r>
                      <a:r>
                        <a:rPr lang="th-TH" sz="2200" dirty="0" smtClean="0">
                          <a:latin typeface="DSN Single" pitchFamily="2" charset="-34"/>
                          <a:cs typeface="DSN Single" pitchFamily="2" charset="-34"/>
                        </a:rPr>
                        <a:t>ชม.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>
                          <a:latin typeface="DSN Single" pitchFamily="2" charset="-34"/>
                          <a:cs typeface="DSN Single" pitchFamily="2" charset="-34"/>
                        </a:rPr>
                        <a:t>35</a:t>
                      </a:r>
                      <a:r>
                        <a:rPr lang="en-US" sz="2200" baseline="0" dirty="0" smtClean="0">
                          <a:latin typeface="DSN Single" pitchFamily="2" charset="-34"/>
                          <a:cs typeface="DSN Single" pitchFamily="2" charset="-34"/>
                        </a:rPr>
                        <a:t> </a:t>
                      </a:r>
                      <a:r>
                        <a:rPr lang="th-TH" sz="2200" baseline="0" dirty="0" smtClean="0">
                          <a:latin typeface="DSN Single" pitchFamily="2" charset="-34"/>
                          <a:cs typeface="DSN Single" pitchFamily="2" charset="-34"/>
                        </a:rPr>
                        <a:t>สาขา</a:t>
                      </a:r>
                      <a:endParaRPr lang="th-TH" sz="2200" dirty="0">
                        <a:latin typeface="DSN Single" pitchFamily="2" charset="-34"/>
                        <a:cs typeface="DSN Single" pitchFamily="2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19914" y="1416958"/>
            <a:ext cx="3795486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สี่เหลี่ยมมุมมน 23"/>
          <p:cNvSpPr/>
          <p:nvPr/>
        </p:nvSpPr>
        <p:spPr bwMode="auto">
          <a:xfrm>
            <a:off x="5105400" y="990600"/>
            <a:ext cx="1739428" cy="42635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265121" tIns="132561" rIns="265121" bIns="13256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24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หลักสูตร</a:t>
            </a:r>
            <a:endParaRPr lang="th-TH" sz="2400" dirty="0">
              <a:solidFill>
                <a:schemeClr val="tx1"/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8" name="สี่เหลี่ยมผืนผ้า 8"/>
          <p:cNvSpPr/>
          <p:nvPr/>
        </p:nvSpPr>
        <p:spPr>
          <a:xfrm>
            <a:off x="3627" y="0"/>
            <a:ext cx="7844973" cy="523220"/>
          </a:xfrm>
          <a:prstGeom prst="round1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โครงการพัฒนา</a:t>
            </a:r>
            <a:r>
              <a:rPr lang="th-TH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ศักยภาพแรงงานเพื่อรองรับการจ่ายค่าจ้างตามมาตรฐานฝีมือแรงงาน</a:t>
            </a:r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4343401"/>
            <a:ext cx="90678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สี่เหลี่ยมมุมมน 23"/>
          <p:cNvSpPr/>
          <p:nvPr/>
        </p:nvSpPr>
        <p:spPr bwMode="auto">
          <a:xfrm>
            <a:off x="18142" y="533400"/>
            <a:ext cx="4782458" cy="18741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132561" rIns="108000" bIns="132561" anchor="ctr"/>
          <a:lstStyle/>
          <a:p>
            <a:pPr algn="thaiDist" fontAlgn="auto">
              <a:spcBef>
                <a:spcPts val="0"/>
              </a:spcBef>
              <a:spcAft>
                <a:spcPts val="0"/>
              </a:spcAft>
            </a:pPr>
            <a:r>
              <a:rPr lang="th-TH" sz="2200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กลุ่มเป้าหมาย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en-US" sz="22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: 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ผู้อยู่ในกำลังแรงงาน ได้แก่แรงงานใน </a:t>
            </a:r>
            <a:r>
              <a:rPr lang="th-TH" sz="2200" dirty="0" err="1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สปก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.        ผู้ประกอบอาชีพอิสระ ผู้ว่างงาน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</a:pPr>
            <a:r>
              <a:rPr lang="th-TH" sz="2200" u="sng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หลักสูตร-สาขาทดสอบ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 ผู้ผ่านการเข้ารับการฝึกยกระดับจะได้เข้าสู่การทดสอบมาตรฐานฝีมือแรงงานแห่งชาติในสาขาที่ได้ประกาศอัตราค่าจ้างตามมาตรฐานฝีมือ จำนวน </a:t>
            </a:r>
            <a:r>
              <a:rPr lang="en-US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35 </a:t>
            </a:r>
            <a:r>
              <a:rPr lang="th-TH" sz="22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สาขา</a:t>
            </a:r>
            <a:endParaRPr lang="th-TH" sz="2200" dirty="0">
              <a:solidFill>
                <a:schemeClr val="tx1"/>
              </a:solidFill>
              <a:latin typeface="DSN Single" pitchFamily="2" charset="-34"/>
              <a:cs typeface="DSN Single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887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0C56BA-DD09-4E2F-9486-A9305D45D1FB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Box 7"/>
          <p:cNvSpPr txBox="1">
            <a:spLocks noChangeArrowheads="1"/>
          </p:cNvSpPr>
          <p:nvPr/>
        </p:nvSpPr>
        <p:spPr bwMode="auto">
          <a:xfrm>
            <a:off x="5791200" y="6195642"/>
            <a:ext cx="3143249" cy="570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7357" tIns="38679" rIns="77357" bIns="38679">
            <a:spAutoFit/>
          </a:bodyPr>
          <a:lstStyle/>
          <a:p>
            <a:pPr algn="r" defTabSz="773113">
              <a:tabLst>
                <a:tab pos="223838" algn="l"/>
              </a:tabLst>
            </a:pPr>
            <a:r>
              <a:rPr lang="th-TH" sz="1600" b="1" dirty="0">
                <a:latin typeface="TH SarabunPSK" pitchFamily="34" charset="-34"/>
                <a:cs typeface="TH SarabunPSK" pitchFamily="34" charset="-34"/>
                <a:sym typeface="Wingdings 2" pitchFamily="18" charset="2"/>
              </a:rPr>
              <a:t>กรมพัฒนาฝีมือแรงงาน กองแผนงานและสารสนเทศ </a:t>
            </a:r>
          </a:p>
          <a:p>
            <a:pPr algn="r" defTabSz="773113">
              <a:tabLst>
                <a:tab pos="223838" algn="l"/>
              </a:tabLst>
            </a:pPr>
            <a:r>
              <a:rPr lang="th-TH" sz="1600" b="1" dirty="0">
                <a:latin typeface="TH SarabunPSK" pitchFamily="34" charset="-34"/>
                <a:cs typeface="TH SarabunPSK" pitchFamily="34" charset="-34"/>
                <a:sym typeface="Wingdings 2" pitchFamily="18" charset="2"/>
              </a:rPr>
              <a:t>โทรศัพท์/โทรสาร ๐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  <a:sym typeface="Wingdings 2" pitchFamily="18" charset="2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  <a:sym typeface="Wingdings 2" pitchFamily="18" charset="2"/>
              </a:rPr>
              <a:t>๒๒๔๖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  <a:sym typeface="Wingdings 2" pitchFamily="18" charset="2"/>
              </a:rPr>
              <a:t> 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  <a:sym typeface="Wingdings 2" pitchFamily="18" charset="2"/>
              </a:rPr>
              <a:t>๑๙๓๕</a:t>
            </a:r>
            <a:endParaRPr lang="en-US" sz="1600" b="1" dirty="0">
              <a:latin typeface="TH SarabunPSK" pitchFamily="34" charset="-34"/>
              <a:cs typeface="TH SarabunPSK" pitchFamily="34" charset="-34"/>
              <a:sym typeface="Wingdings 2" pitchFamily="18" charset="2"/>
            </a:endParaRPr>
          </a:p>
        </p:txBody>
      </p:sp>
      <p:pic>
        <p:nvPicPr>
          <p:cNvPr id="40966" name="Picture 2" descr="C:\Users\benz\Desktop\IMG_2258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7033" y="1928802"/>
            <a:ext cx="7187762" cy="38432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TextBox 11"/>
          <p:cNvSpPr txBox="1"/>
          <p:nvPr/>
        </p:nvSpPr>
        <p:spPr>
          <a:xfrm>
            <a:off x="2791558" y="214313"/>
            <a:ext cx="3626826" cy="1938337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0" b="1" dirty="0">
                <a:solidFill>
                  <a:srgbClr val="002060"/>
                </a:solidFill>
                <a:latin typeface="TH SarabunPSK" pitchFamily="34" charset="-34"/>
                <a:cs typeface="EucrosiaUPC" pitchFamily="18" charset="-34"/>
              </a:rPr>
              <a:t>สวัสดี</a:t>
            </a:r>
          </a:p>
        </p:txBody>
      </p:sp>
    </p:spTree>
    <p:extLst>
      <p:ext uri="{BB962C8B-B14F-4D97-AF65-F5344CB8AC3E}">
        <p14:creationId xmlns:p14="http://schemas.microsoft.com/office/powerpoint/2010/main" xmlns="" val="3189846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10902</TotalTime>
  <Words>2849</Words>
  <Application>Microsoft Office PowerPoint</Application>
  <PresentationFormat>นำเสนอทางหน้าจอ (4:3)</PresentationFormat>
  <Paragraphs>622</Paragraphs>
  <Slides>26</Slides>
  <Notes>8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26</vt:i4>
      </vt:variant>
    </vt:vector>
  </HeadingPairs>
  <TitlesOfParts>
    <vt:vector size="27" baseType="lpstr">
      <vt:lpstr>Office Theme</vt:lpstr>
      <vt:lpstr>ภาพนิ่ง 1</vt:lpstr>
      <vt:lpstr>ภาพนิ่ง 2</vt:lpstr>
      <vt:lpstr>บทบาท/ภารกิจใหม่ ของกรมพัฒนาฝีมือแรงงาน</vt:lpstr>
      <vt:lpstr>ภาพนิ่ง 4</vt:lpstr>
      <vt:lpstr>ภาพนิ่ง 5</vt:lpstr>
      <vt:lpstr>ภาพนิ่ง 6</vt:lpstr>
      <vt:lpstr>ภาพนิ่ง 7</vt:lpstr>
      <vt:lpstr>โดย  นายกรีฑา สพโชค  อธิบดีกรมพัฒนาฝีมือแรงงาน</vt:lpstr>
      <vt:lpstr>ภาพนิ่ง 9</vt:lpstr>
      <vt:lpstr>เป้าหมาย/ผลการดำเนินงานสะสม ปีงบประมาณ พ.ศ. 2559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ภาพนิ่ง 23</vt:lpstr>
      <vt:lpstr>ภาพนิ่ง 24</vt:lpstr>
      <vt:lpstr>ภาพนิ่ง 25</vt:lpstr>
      <vt:lpstr>ภาพนิ่ง 26</vt:lpstr>
    </vt:vector>
  </TitlesOfParts>
  <Company>&lt;arabianhorse&gt;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MXG</dc:creator>
  <cp:lastModifiedBy>DSD39</cp:lastModifiedBy>
  <cp:revision>431</cp:revision>
  <cp:lastPrinted>2016-05-29T11:40:51Z</cp:lastPrinted>
  <dcterms:created xsi:type="dcterms:W3CDTF">2012-12-12T19:28:27Z</dcterms:created>
  <dcterms:modified xsi:type="dcterms:W3CDTF">2016-06-09T04:27:18Z</dcterms:modified>
</cp:coreProperties>
</file>