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44"/>
  </p:notesMasterIdLst>
  <p:sldIdLst>
    <p:sldId id="256" r:id="rId2"/>
    <p:sldId id="303" r:id="rId3"/>
    <p:sldId id="304" r:id="rId4"/>
    <p:sldId id="306" r:id="rId5"/>
    <p:sldId id="305" r:id="rId6"/>
    <p:sldId id="267" r:id="rId7"/>
    <p:sldId id="301" r:id="rId8"/>
    <p:sldId id="265" r:id="rId9"/>
    <p:sldId id="302" r:id="rId10"/>
    <p:sldId id="269" r:id="rId11"/>
    <p:sldId id="311" r:id="rId12"/>
    <p:sldId id="260" r:id="rId13"/>
    <p:sldId id="259" r:id="rId14"/>
    <p:sldId id="274" r:id="rId15"/>
    <p:sldId id="271" r:id="rId16"/>
    <p:sldId id="272" r:id="rId17"/>
    <p:sldId id="273" r:id="rId18"/>
    <p:sldId id="313" r:id="rId19"/>
    <p:sldId id="314" r:id="rId20"/>
    <p:sldId id="315" r:id="rId21"/>
    <p:sldId id="317" r:id="rId22"/>
    <p:sldId id="319" r:id="rId23"/>
    <p:sldId id="320" r:id="rId24"/>
    <p:sldId id="321" r:id="rId25"/>
    <p:sldId id="278" r:id="rId26"/>
    <p:sldId id="291" r:id="rId27"/>
    <p:sldId id="292" r:id="rId28"/>
    <p:sldId id="275" r:id="rId29"/>
    <p:sldId id="277" r:id="rId30"/>
    <p:sldId id="276" r:id="rId31"/>
    <p:sldId id="279" r:id="rId32"/>
    <p:sldId id="280" r:id="rId33"/>
    <p:sldId id="296" r:id="rId34"/>
    <p:sldId id="297" r:id="rId35"/>
    <p:sldId id="299" r:id="rId36"/>
    <p:sldId id="282" r:id="rId37"/>
    <p:sldId id="284" r:id="rId38"/>
    <p:sldId id="287" r:id="rId39"/>
    <p:sldId id="312" r:id="rId40"/>
    <p:sldId id="298" r:id="rId41"/>
    <p:sldId id="283" r:id="rId42"/>
    <p:sldId id="286" r:id="rId4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DDAE"/>
    <a:srgbClr val="597B03"/>
    <a:srgbClr val="FF00FF"/>
    <a:srgbClr val="5DC35F"/>
    <a:srgbClr val="FFCC99"/>
    <a:srgbClr val="00FF00"/>
    <a:srgbClr val="FF3300"/>
    <a:srgbClr val="A62320"/>
    <a:srgbClr val="9933FF"/>
    <a:srgbClr val="E723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72" autoAdjust="0"/>
    <p:restoredTop sz="94631" autoAdjust="0"/>
  </p:normalViewPr>
  <p:slideViewPr>
    <p:cSldViewPr>
      <p:cViewPr>
        <p:scale>
          <a:sx n="100" d="100"/>
          <a:sy n="100" d="100"/>
        </p:scale>
        <p:origin x="-1206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 dirty="0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BA85D-7CDC-4C45-B494-1C9AC85FC3BD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 dirty="0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 dirty="0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89840-9D1A-469C-A5F4-AC324FE99FDA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89288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840-9D1A-469C-A5F4-AC324FE99FDA}" type="slidenum">
              <a:rPr lang="th-TH" smtClean="0"/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96304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840-9D1A-469C-A5F4-AC324FE99FDA}" type="slidenum">
              <a:rPr lang="th-TH" smtClean="0"/>
              <a:t>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9630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65206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02942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69748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69484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16046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63991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45010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7516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60842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352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56331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AD5B5-2B90-4677-97CC-58188F23CF2C}" type="datetimeFigureOut">
              <a:rPr lang="th-TH" smtClean="0"/>
              <a:t>29/10/64</a:t>
            </a:fld>
            <a:endParaRPr lang="th-TH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56FEA-6C42-40E7-A94E-96FFF18158AB}" type="slidenum">
              <a:rPr lang="th-TH" smtClean="0"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77833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ามเหลี่ยมหน้าจั่ว 2"/>
          <p:cNvSpPr/>
          <p:nvPr/>
        </p:nvSpPr>
        <p:spPr>
          <a:xfrm>
            <a:off x="3851920" y="404664"/>
            <a:ext cx="4032448" cy="5544616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แผนผังลำดับงาน: ผสาน 5"/>
          <p:cNvSpPr/>
          <p:nvPr/>
        </p:nvSpPr>
        <p:spPr>
          <a:xfrm>
            <a:off x="1952708" y="404664"/>
            <a:ext cx="3915435" cy="5543796"/>
          </a:xfrm>
          <a:prstGeom prst="flowChartMerg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899592" y="2096032"/>
            <a:ext cx="7416824" cy="216024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แนวทางการจัดทำโครงการ</a:t>
            </a:r>
            <a:b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ตามร่างแผนพัฒนาฝีมือแรงงาน ปีงบประมาณ พ.ศ. 2566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58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611560" y="2708920"/>
            <a:ext cx="7992888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แนวทางการจัดทำงบประมาณ ปีงบประมาณ พ.ศ. 2566</a:t>
            </a:r>
            <a:endParaRPr lang="th-TH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090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683568" y="186780"/>
            <a:ext cx="7848872" cy="43204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สรุปแนวทางการจัดทำงบประมาณ งบประมาณ พ.ศ. 2566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95536" y="807194"/>
            <a:ext cx="8424936" cy="24622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ให้สอดคล้องกับ </a:t>
            </a:r>
            <a:endParaRPr lang="th-TH" sz="14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1) ยุทธศาสตร์ชาติ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2) แผนแม่บทภายใต้ยุทธศาสตร์ชาติ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3) แผนการปฏิรูปประเทศ (ฉบับปรับปรุง)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4) แผนพัฒนาเศรษฐกิจและสังคมแห่งชาติ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4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5) นโยบายและแผนระดับชาติว่าด้วยความมั่นคงแห่งชาติ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6) แผนปฏิบัติราชการของกระทรวง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7) เป้าหมายการพัฒนาที่ยั่งยืน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14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8) นโยบาย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สำคัญ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ของรัฐบาล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การน้อมนำหลัก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ปรัชญาของเศรษฐกิจพอเพียง มาเป็นแนวทางในการจัดสรรงบประมาณ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โดยคำนึงถึง ความจำเป็น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/ภารกิจ/ความต้องการในพื้นที่ และ แผนพัฒนาพื้นที่ตามความต้องการของประชาชน 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407393" y="3392791"/>
            <a:ext cx="8424936" cy="7386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2. </a:t>
            </a: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ให้สอดคล้องกับสถานการณ์การระบาด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COVID – 19 </a:t>
            </a: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ให้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ความสำคัญ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กับการแก้ไขปัญหาบรรเทาหรือแก้ไขผลกระทบทางเศรษฐกิจและสังคม จากการแพร่ระบาด 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COVID – </a:t>
            </a:r>
            <a:r>
              <a:rPr 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</a:t>
            </a:r>
          </a:p>
          <a:p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11635" y="4271367"/>
            <a:ext cx="8424936" cy="160043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เพิ่มประสิทธิภาพการ</a:t>
            </a: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จัดทำงบประมาณ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โดยพิจารณา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(1)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ความครอบคลุมของทุกแหล่งเงิน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โดยนำเงิน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นอกงบประมาณหรือเงินสะสมคงเหลือ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มาใช้ดำเนินภารกิจ</a:t>
            </a:r>
            <a:b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เป็นลำดับ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แรก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(2)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ชะลอ ปรับลด หรือยกเลิกโครงการที่มี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ความสำคัญต่ำหรือ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หมด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ความจำเป็น </a:t>
            </a:r>
          </a:p>
          <a:p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(3) ความ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พร้อมและขีดความสามารถในการใช้จ่ายงบประมาณ </a:t>
            </a:r>
            <a:endParaRPr lang="th-TH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(4) ความสำเร็จ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ในการปฏิบัติงาน และผลการเบิกจ่ายงบประมาณปี 2564 และ ปี 2565 ประกอบการพิจารณาจัดสรรงบประมาณ</a:t>
            </a:r>
          </a:p>
        </p:txBody>
      </p:sp>
    </p:spTree>
    <p:extLst>
      <p:ext uri="{BB962C8B-B14F-4D97-AF65-F5344CB8AC3E}">
        <p14:creationId xmlns:p14="http://schemas.microsoft.com/office/powerpoint/2010/main" val="2483257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100811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ปฏิทินงบประมาณรายจ่าย ปีงบประมาณ พ.ศ. 2566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383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755576" y="188640"/>
            <a:ext cx="7632848" cy="36004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สรุปปฏิทินงบประมาณรายจ่าย ปีงบประมาณ พ.ศ. 2566 ที่สำคัญ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265659" y="3114858"/>
            <a:ext cx="686073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ต.ค.64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1627287" y="3114858"/>
            <a:ext cx="720080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ธ.ค.64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347367" y="3114858"/>
            <a:ext cx="773373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ม.ค.65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3120740" y="3131541"/>
            <a:ext cx="748630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ก.พ.65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3869370" y="3144712"/>
            <a:ext cx="727695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มี.ค.65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4574964" y="3148224"/>
            <a:ext cx="720080" cy="487373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เม.ย.65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6015124" y="3139882"/>
            <a:ext cx="789124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มิ.ย.65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6804248" y="3144712"/>
            <a:ext cx="766486" cy="490885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ก.ค.65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สี่เหลี่ยมผืนผ้ามุมมน 13"/>
          <p:cNvSpPr/>
          <p:nvPr/>
        </p:nvSpPr>
        <p:spPr>
          <a:xfrm>
            <a:off x="951732" y="3114858"/>
            <a:ext cx="682079" cy="51850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พ.ย.64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สี่เหลี่ยมผืนผ้ามุมมน 14"/>
          <p:cNvSpPr/>
          <p:nvPr/>
        </p:nvSpPr>
        <p:spPr>
          <a:xfrm>
            <a:off x="5295044" y="3144712"/>
            <a:ext cx="720080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พ.ค.65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7570734" y="3144712"/>
            <a:ext cx="720080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ส.ค.65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8264471" y="3139882"/>
            <a:ext cx="720080" cy="50405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ก.ย.65</a:t>
            </a:r>
            <a:endParaRPr lang="th-TH" sz="1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283705" y="2838762"/>
            <a:ext cx="2362125" cy="2427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การทบทวนและวางแผนงบประมาณ</a:t>
            </a:r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2647231" y="2838761"/>
            <a:ext cx="3096343" cy="2427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ขั้นจัดทำงบประมาณ</a:t>
            </a:r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5768281" y="2838760"/>
            <a:ext cx="3222963" cy="242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ขั้นอนุมัติงบประมาณ</a:t>
            </a:r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3" name="ตัวเชื่อมต่อตรง 22"/>
          <p:cNvCxnSpPr/>
          <p:nvPr/>
        </p:nvCxnSpPr>
        <p:spPr>
          <a:xfrm flipH="1" flipV="1">
            <a:off x="608695" y="3904753"/>
            <a:ext cx="5793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แผนผังลําดับงาน: กระบวนการสำรอง 24"/>
          <p:cNvSpPr/>
          <p:nvPr/>
        </p:nvSpPr>
        <p:spPr>
          <a:xfrm>
            <a:off x="237160" y="4094545"/>
            <a:ext cx="806448" cy="1134655"/>
          </a:xfrm>
          <a:prstGeom prst="flowChartAlternate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19 ต.ค. 64</a:t>
            </a:r>
          </a:p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</a:p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ครม. </a:t>
            </a: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เห็นชอบแนวทางและปฏิทินงบประมาณ ปี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237159" y="3661958"/>
            <a:ext cx="2362125" cy="2427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ขั้นทบทวนและวางแผนงบประมาณ</a:t>
            </a:r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627784" y="3646772"/>
            <a:ext cx="3096343" cy="2427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ขั้นจัดทำงบประมาณ</a:t>
            </a:r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5724127" y="3651155"/>
            <a:ext cx="3260424" cy="242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ขั้นอนุมัติงบประมาณ</a:t>
            </a:r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31" name="ตัวเชื่อมต่อตรง 30"/>
          <p:cNvCxnSpPr/>
          <p:nvPr/>
        </p:nvCxnSpPr>
        <p:spPr>
          <a:xfrm>
            <a:off x="1184623" y="3947214"/>
            <a:ext cx="0" cy="14618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สี่เหลี่ยมผืนผ้ามุมมน 31"/>
          <p:cNvSpPr/>
          <p:nvPr/>
        </p:nvSpPr>
        <p:spPr>
          <a:xfrm>
            <a:off x="124224" y="5412801"/>
            <a:ext cx="1168547" cy="1271049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ต.ค. – พ.ย. 64</a:t>
            </a:r>
            <a:b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th-TH" sz="8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จัดทำข้อเสนอ</a:t>
            </a:r>
            <a:b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8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เป้ำ</a:t>
            </a: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 และยุทธศาสตร์การจัดสรรงบประมาณ </a:t>
            </a:r>
            <a:r>
              <a:rPr lang="th-TH" sz="8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2566 </a:t>
            </a:r>
          </a:p>
        </p:txBody>
      </p:sp>
      <p:cxnSp>
        <p:nvCxnSpPr>
          <p:cNvPr id="34" name="ตัวเชื่อมต่อตรง 33"/>
          <p:cNvCxnSpPr/>
          <p:nvPr/>
        </p:nvCxnSpPr>
        <p:spPr>
          <a:xfrm>
            <a:off x="1931598" y="3893950"/>
            <a:ext cx="0" cy="370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สี่เหลี่ยมผืนผ้ามุมมน 34"/>
          <p:cNvSpPr/>
          <p:nvPr/>
        </p:nvSpPr>
        <p:spPr>
          <a:xfrm>
            <a:off x="1292771" y="4126891"/>
            <a:ext cx="1144451" cy="1108925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 ธ.ค. 64</a:t>
            </a:r>
          </a:p>
          <a:p>
            <a:pPr algn="ctr"/>
            <a:endParaRPr lang="th-TH" sz="8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ครม. ให้ความเห็นชอบเป้าหมายและยุทธศาสตร์การจัดสรรงบประมาณ 2566</a:t>
            </a:r>
            <a:endParaRPr lang="th-TH" dirty="0">
              <a:solidFill>
                <a:schemeClr val="tx1"/>
              </a:solidFill>
            </a:endParaRPr>
          </a:p>
        </p:txBody>
      </p:sp>
      <p:cxnSp>
        <p:nvCxnSpPr>
          <p:cNvPr id="38" name="ตัวเชื่อมต่อตรง 37"/>
          <p:cNvCxnSpPr/>
          <p:nvPr/>
        </p:nvCxnSpPr>
        <p:spPr>
          <a:xfrm flipV="1">
            <a:off x="1418221" y="1772816"/>
            <a:ext cx="10335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สี่เหลี่ยมผืนผ้ามุมมน 38"/>
          <p:cNvSpPr/>
          <p:nvPr/>
        </p:nvSpPr>
        <p:spPr>
          <a:xfrm>
            <a:off x="237160" y="907566"/>
            <a:ext cx="2362125" cy="794395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 ต.ค.64 – 11 ม.ค. 65</a:t>
            </a:r>
          </a:p>
          <a:p>
            <a:pPr algn="ctr"/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พิจารณาทบทวน ปรับปรุงข้อมูล และจัดทำรายงาน ประกอบการพิจารณาจัดทำงบประมาณ 2566 ของหน่วยรับงบประมาณ 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44" name="ตัวเชื่อมต่อตรง 43"/>
          <p:cNvCxnSpPr/>
          <p:nvPr/>
        </p:nvCxnSpPr>
        <p:spPr>
          <a:xfrm flipV="1">
            <a:off x="2007183" y="2564904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สี่เหลี่ยมผืนผ้ามุมมน 44"/>
          <p:cNvSpPr/>
          <p:nvPr/>
        </p:nvSpPr>
        <p:spPr>
          <a:xfrm>
            <a:off x="1184623" y="1916832"/>
            <a:ext cx="1162745" cy="75608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 – 30 ธ.ค. 64</a:t>
            </a:r>
          </a:p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นายกรัฐมนตรี  มอบนโยบายการจัดทำงบประมาณ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7" name="สี่เหลี่ยมผืนผ้ามุมมน 46"/>
          <p:cNvSpPr/>
          <p:nvPr/>
        </p:nvSpPr>
        <p:spPr>
          <a:xfrm>
            <a:off x="1418222" y="5392957"/>
            <a:ext cx="1181062" cy="1224136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22 – 24 ธ.ค. 64</a:t>
            </a:r>
          </a:p>
          <a:p>
            <a:pPr algn="ctr"/>
            <a:endParaRPr lang="th-TH" sz="8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กำหนดนโยบายวงเงินและโครงสร้างงบประมาณ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53" name="ตัวเชื่อมต่อตรง 52"/>
          <p:cNvCxnSpPr>
            <a:stCxn id="35" idx="2"/>
            <a:endCxn id="47" idx="0"/>
          </p:cNvCxnSpPr>
          <p:nvPr/>
        </p:nvCxnSpPr>
        <p:spPr>
          <a:xfrm>
            <a:off x="1864997" y="5235816"/>
            <a:ext cx="143756" cy="157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ตัวเชื่อมต่อตรง 59"/>
          <p:cNvCxnSpPr/>
          <p:nvPr/>
        </p:nvCxnSpPr>
        <p:spPr>
          <a:xfrm>
            <a:off x="2599284" y="6005025"/>
            <a:ext cx="196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สี่เหลี่ยมผืนผ้ามุมมน 60"/>
          <p:cNvSpPr/>
          <p:nvPr/>
        </p:nvSpPr>
        <p:spPr>
          <a:xfrm>
            <a:off x="2734053" y="4869157"/>
            <a:ext cx="792088" cy="174793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 ม.ค. 65 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ครม. </a:t>
            </a:r>
            <a:b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ให้ความเห็นชอบนโยบาย วงเงิน และโครงสร้างงบประมาณ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3" name="ตัวเชื่อมต่อตรง 62"/>
          <p:cNvCxnSpPr/>
          <p:nvPr/>
        </p:nvCxnSpPr>
        <p:spPr>
          <a:xfrm>
            <a:off x="2915816" y="3947214"/>
            <a:ext cx="0" cy="921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ตัวเชื่อมต่อตรง 64"/>
          <p:cNvCxnSpPr/>
          <p:nvPr/>
        </p:nvCxnSpPr>
        <p:spPr>
          <a:xfrm flipV="1">
            <a:off x="2915816" y="2514625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สี่เหลี่ยมผืนผ้ามุมมน 67"/>
          <p:cNvSpPr/>
          <p:nvPr/>
        </p:nvSpPr>
        <p:spPr>
          <a:xfrm>
            <a:off x="2437222" y="1709164"/>
            <a:ext cx="1710233" cy="981686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ธ.ค. 64 – 14 ม.ค. 65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หน่วยรับงบประมาณขัดทำรายละเอียดตำของบประมาณ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9" name="สี่เหลี่ยมผืนผ้ามุมมน 68"/>
          <p:cNvSpPr/>
          <p:nvPr/>
        </p:nvSpPr>
        <p:spPr>
          <a:xfrm>
            <a:off x="2697572" y="764704"/>
            <a:ext cx="1497830" cy="753381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14 ม.ค. 65</a:t>
            </a:r>
          </a:p>
          <a:p>
            <a:pPr algn="ctr"/>
            <a:endParaRPr lang="th-TH" sz="8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ส่งคำของบประมาณ 2566 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71" name="ตัวเชื่อมต่อตรง 70"/>
          <p:cNvCxnSpPr/>
          <p:nvPr/>
        </p:nvCxnSpPr>
        <p:spPr>
          <a:xfrm flipV="1">
            <a:off x="3130097" y="1518085"/>
            <a:ext cx="162241" cy="183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สี่เหลี่ยมผืนผ้ามุมมน 73"/>
          <p:cNvSpPr/>
          <p:nvPr/>
        </p:nvSpPr>
        <p:spPr>
          <a:xfrm>
            <a:off x="2511447" y="4084773"/>
            <a:ext cx="1268466" cy="58680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17 ม.ค. – 8 มี.ค. 65</a:t>
            </a:r>
          </a:p>
          <a:p>
            <a:pPr algn="ctr"/>
            <a:endParaRPr lang="th-TH" sz="8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สำนักงบประมาณพิจารณางบประมาณ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76" name="ตัวเชื่อมต่อตรง 75"/>
          <p:cNvCxnSpPr/>
          <p:nvPr/>
        </p:nvCxnSpPr>
        <p:spPr>
          <a:xfrm flipV="1">
            <a:off x="4260613" y="2294874"/>
            <a:ext cx="122759" cy="5809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สี่เหลี่ยมผืนผ้ามุมมน 77"/>
          <p:cNvSpPr/>
          <p:nvPr/>
        </p:nvSpPr>
        <p:spPr>
          <a:xfrm>
            <a:off x="4294596" y="692696"/>
            <a:ext cx="853468" cy="1797771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 มี.ค. 65 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ครม.ให้ความเห็นชอบการพิจารณางบประมาณ 2566 </a:t>
            </a: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พร้อมแนวทางการปรับปรุงงบประมาณ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1" name="สี่เหลี่ยมผืนผ้ามุมมน 80"/>
          <p:cNvSpPr/>
          <p:nvPr/>
        </p:nvSpPr>
        <p:spPr>
          <a:xfrm>
            <a:off x="3583663" y="5136889"/>
            <a:ext cx="1299108" cy="143285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23 – 25 มี.ค. 65</a:t>
            </a:r>
          </a:p>
          <a:p>
            <a:pPr algn="ctr"/>
            <a:endParaRPr lang="th-TH" sz="8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ส่วนราชการปรับปรุงงบประมาณตามผลการพิจารณาของสำนักงบประมาณและสำนักงบประมาณ</a:t>
            </a:r>
            <a:r>
              <a:rPr lang="th-TH" sz="8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พิจารณาษ</a:t>
            </a: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การปรับปรุงงบประมาณ 2566 ดังกล่าว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83" name="ตัวเชื่อมต่อตรง 82"/>
          <p:cNvCxnSpPr/>
          <p:nvPr/>
        </p:nvCxnSpPr>
        <p:spPr>
          <a:xfrm>
            <a:off x="4321992" y="4264291"/>
            <a:ext cx="17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สี่เหลี่ยมผืนผ้ามุมมน 83"/>
          <p:cNvSpPr/>
          <p:nvPr/>
        </p:nvSpPr>
        <p:spPr>
          <a:xfrm>
            <a:off x="4182695" y="4050179"/>
            <a:ext cx="856023" cy="1000009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29 มี.ค. 65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ครม. </a:t>
            </a:r>
            <a:b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ให้ความเห็นชอบการปรับปรุงงบประมาณฯ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87" name="ตัวเชื่อมต่อตรง 86"/>
          <p:cNvCxnSpPr>
            <a:endCxn id="84" idx="1"/>
          </p:cNvCxnSpPr>
          <p:nvPr/>
        </p:nvCxnSpPr>
        <p:spPr>
          <a:xfrm>
            <a:off x="4050053" y="4550183"/>
            <a:ext cx="13264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ตัวเชื่อมต่อตรง 89"/>
          <p:cNvCxnSpPr/>
          <p:nvPr/>
        </p:nvCxnSpPr>
        <p:spPr>
          <a:xfrm>
            <a:off x="4050053" y="3904753"/>
            <a:ext cx="1928" cy="12158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ตัวเชื่อมต่อตรง 93"/>
          <p:cNvCxnSpPr/>
          <p:nvPr/>
        </p:nvCxnSpPr>
        <p:spPr>
          <a:xfrm>
            <a:off x="5171281" y="3903377"/>
            <a:ext cx="0" cy="3170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สี่เหลี่ยมผืนผ้ามุมมน 94"/>
          <p:cNvSpPr/>
          <p:nvPr/>
        </p:nvSpPr>
        <p:spPr>
          <a:xfrm>
            <a:off x="5147270" y="4079120"/>
            <a:ext cx="843843" cy="1562405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 มี.ค. – 13 เม.ย. 65</a:t>
            </a:r>
          </a:p>
          <a:p>
            <a:pPr algn="ctr"/>
            <a:endParaRPr lang="th-TH" sz="8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สำนักงบประมาณรับฟังความคิดเห็นและข้อเสนอแนะ ร่าง พ.ร.บ. งบประมาณ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97" name="ตัวเชื่อมต่อตรง 96"/>
          <p:cNvCxnSpPr/>
          <p:nvPr/>
        </p:nvCxnSpPr>
        <p:spPr>
          <a:xfrm>
            <a:off x="4051981" y="3994763"/>
            <a:ext cx="11193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สี่เหลี่ยมผืนผ้ามุมมน 99"/>
          <p:cNvSpPr/>
          <p:nvPr/>
        </p:nvSpPr>
        <p:spPr>
          <a:xfrm>
            <a:off x="4959474" y="5783423"/>
            <a:ext cx="1050689" cy="79304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26 เม.ย. 65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ครม.รับทราบผลการรับฟังความ</a:t>
            </a:r>
            <a:b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8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คืด</a:t>
            </a: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เห็นฯ </a:t>
            </a:r>
            <a:b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07" name="ตัวเชื่อมต่อตรง 106"/>
          <p:cNvCxnSpPr>
            <a:endCxn id="100" idx="0"/>
          </p:cNvCxnSpPr>
          <p:nvPr/>
        </p:nvCxnSpPr>
        <p:spPr>
          <a:xfrm>
            <a:off x="5359127" y="5648241"/>
            <a:ext cx="125692" cy="1351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ตัวเชื่อมต่อตรง 108"/>
          <p:cNvCxnSpPr/>
          <p:nvPr/>
        </p:nvCxnSpPr>
        <p:spPr>
          <a:xfrm>
            <a:off x="2915816" y="3994763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ตัวเชื่อมต่อตรง 110"/>
          <p:cNvCxnSpPr/>
          <p:nvPr/>
        </p:nvCxnSpPr>
        <p:spPr>
          <a:xfrm flipV="1">
            <a:off x="4964435" y="2456103"/>
            <a:ext cx="330609" cy="324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สี่เหลี่ยมผืนผ้ามุมมน 111"/>
          <p:cNvSpPr/>
          <p:nvPr/>
        </p:nvSpPr>
        <p:spPr>
          <a:xfrm>
            <a:off x="5267992" y="692696"/>
            <a:ext cx="789124" cy="115212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26 เม.ย. – 11 พ.ค.65</a:t>
            </a:r>
          </a:p>
          <a:p>
            <a:pPr algn="ctr"/>
            <a:endParaRPr lang="th-TH" sz="8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สำนักงบประมาณ จัดพิมพ์</a:t>
            </a:r>
            <a:b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ร่าง พ.ร.บ. งบประมาณ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4" name="สี่เหลี่ยมผืนผ้ามุมมน 113"/>
          <p:cNvSpPr/>
          <p:nvPr/>
        </p:nvSpPr>
        <p:spPr>
          <a:xfrm>
            <a:off x="5223869" y="1916832"/>
            <a:ext cx="1039409" cy="66850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17 พ.ค. 65</a:t>
            </a:r>
          </a:p>
          <a:p>
            <a:pPr algn="ctr"/>
            <a:endParaRPr lang="th-TH" sz="8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ครม. เห็นชอบ ร่าง พ.ร.บ.งบประมาณฯ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16" name="ตัวเชื่อมต่อตรง 115"/>
          <p:cNvCxnSpPr/>
          <p:nvPr/>
        </p:nvCxnSpPr>
        <p:spPr>
          <a:xfrm flipV="1">
            <a:off x="6516216" y="1844824"/>
            <a:ext cx="0" cy="8902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สี่เหลี่ยมผืนผ้ามุมมน 116"/>
          <p:cNvSpPr/>
          <p:nvPr/>
        </p:nvSpPr>
        <p:spPr>
          <a:xfrm>
            <a:off x="6171431" y="657263"/>
            <a:ext cx="964346" cy="111366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 – 2  มิ.ย. 65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ส.ส. พิจารณางบประมาณ วาระที่ 1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19" name="ตัวเชื่อมต่อตรง 118"/>
          <p:cNvCxnSpPr/>
          <p:nvPr/>
        </p:nvCxnSpPr>
        <p:spPr>
          <a:xfrm>
            <a:off x="6409686" y="3947214"/>
            <a:ext cx="0" cy="1473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สี่เหลี่ยมผืนผ้ามุมมน 119"/>
          <p:cNvSpPr/>
          <p:nvPr/>
        </p:nvSpPr>
        <p:spPr>
          <a:xfrm>
            <a:off x="6071436" y="4091965"/>
            <a:ext cx="847484" cy="102858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 มิ.ย. 65</a:t>
            </a:r>
          </a:p>
          <a:p>
            <a:pPr algn="ctr"/>
            <a:endParaRPr lang="th-TH" sz="8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ส.ส. </a:t>
            </a:r>
            <a:b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ตั้งคณะกรรมาธิการพิจารณางบประมาณ</a:t>
            </a:r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22" name="ตัวเชื่อมต่อตรง 121"/>
          <p:cNvCxnSpPr/>
          <p:nvPr/>
        </p:nvCxnSpPr>
        <p:spPr>
          <a:xfrm flipH="1">
            <a:off x="6422794" y="5120545"/>
            <a:ext cx="186844" cy="179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สี่เหลี่ยมผืนผ้ามุมมน 122"/>
          <p:cNvSpPr/>
          <p:nvPr/>
        </p:nvSpPr>
        <p:spPr>
          <a:xfrm>
            <a:off x="6080904" y="5291839"/>
            <a:ext cx="828547" cy="1217519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 มิ.ย. – ส.ค. 65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คณะกรรมาธิการฯ  พิจารณางบประมาณ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27" name="ตัวเชื่อมต่อตรง 126"/>
          <p:cNvCxnSpPr/>
          <p:nvPr/>
        </p:nvCxnSpPr>
        <p:spPr>
          <a:xfrm flipV="1">
            <a:off x="7917698" y="2555542"/>
            <a:ext cx="0" cy="2347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สี่เหลี่ยมผืนผ้ามุมมน 127"/>
          <p:cNvSpPr/>
          <p:nvPr/>
        </p:nvSpPr>
        <p:spPr>
          <a:xfrm>
            <a:off x="6676052" y="1961009"/>
            <a:ext cx="1536103" cy="590575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17 – 18 ส.ค. 65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ส.ส. พิจารณางบประมาณ วาระที่ 2 - 3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1" name="สี่เหลี่ยมผืนผ้ามุมมน 130"/>
          <p:cNvSpPr/>
          <p:nvPr/>
        </p:nvSpPr>
        <p:spPr>
          <a:xfrm>
            <a:off x="6966107" y="4696067"/>
            <a:ext cx="697299" cy="1826095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29 – 30 ส.ค. 65</a:t>
            </a:r>
          </a:p>
          <a:p>
            <a:pPr algn="ctr"/>
            <a:endParaRPr lang="th-TH" sz="8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ส.ว</a:t>
            </a:r>
            <a:r>
              <a:rPr lang="th-TH" sz="8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พิจารณา ร่าง พ.ร.บ. งบประมาณ 2566</a:t>
            </a:r>
            <a:endParaRPr lang="th-TH" sz="8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33" name="ตัวเชื่อมต่อตรง 132"/>
          <p:cNvCxnSpPr/>
          <p:nvPr/>
        </p:nvCxnSpPr>
        <p:spPr>
          <a:xfrm flipH="1" flipV="1">
            <a:off x="8624512" y="1829036"/>
            <a:ext cx="1" cy="9218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พระอาทิตย์ 139"/>
          <p:cNvSpPr/>
          <p:nvPr/>
        </p:nvSpPr>
        <p:spPr>
          <a:xfrm>
            <a:off x="7677642" y="4869157"/>
            <a:ext cx="1421564" cy="1367172"/>
          </a:xfrm>
          <a:prstGeom prst="sun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พ.ร.บ. 2566</a:t>
            </a:r>
            <a:endParaRPr lang="th-TH" sz="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6" name="ม้วนกระดาษแนวนอน 145"/>
          <p:cNvSpPr/>
          <p:nvPr/>
        </p:nvSpPr>
        <p:spPr>
          <a:xfrm>
            <a:off x="7339507" y="585255"/>
            <a:ext cx="1630212" cy="133157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9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 ก.ย. 2565</a:t>
            </a:r>
          </a:p>
          <a:p>
            <a:pPr algn="ctr"/>
            <a:endParaRPr lang="th-TH" sz="9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900" b="1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สลค</a:t>
            </a: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นำร่าง พ.ร.บ. </a:t>
            </a:r>
            <a:br>
              <a:rPr lang="th-TH" sz="9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งบประมาณฯ ขึ้นทูลเกล้าฯ ถวายเพื่อประกาศใช้</a:t>
            </a:r>
            <a:endParaRPr lang="th-TH" sz="9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8" name="AutoShape 2" descr="https://static.naewna.com/uploads/files2017/images/image001(224).jp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49" name="AutoShape 4" descr="https://static.naewna.com/uploads/files2017/images/image001(224).jpg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50" name="AutoShape 6" descr="https://static.naewna.com/uploads/files2017/images/image001(224).jpg"/>
          <p:cNvSpPr>
            <a:spLocks noChangeAspect="1" noChangeArrowheads="1"/>
          </p:cNvSpPr>
          <p:nvPr/>
        </p:nvSpPr>
        <p:spPr bwMode="auto">
          <a:xfrm>
            <a:off x="495300" y="92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52" name="Picture 2" descr="ราชกิจจานุเบกษ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59" y="4020879"/>
            <a:ext cx="1178885" cy="81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3" name="ตัวเชื่อมต่อตรง 152"/>
          <p:cNvCxnSpPr/>
          <p:nvPr/>
        </p:nvCxnSpPr>
        <p:spPr>
          <a:xfrm flipH="1">
            <a:off x="7339507" y="3947214"/>
            <a:ext cx="382928" cy="7146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ตัวเชื่อมต่อตรง 154"/>
          <p:cNvCxnSpPr>
            <a:endCxn id="152" idx="0"/>
          </p:cNvCxnSpPr>
          <p:nvPr/>
        </p:nvCxnSpPr>
        <p:spPr>
          <a:xfrm flipH="1">
            <a:off x="8401802" y="3904753"/>
            <a:ext cx="222709" cy="116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131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971598" y="1253158"/>
            <a:ext cx="7128792" cy="216024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ยุทธศาสตร์ชาติ </a:t>
            </a:r>
            <a:b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แผนแม่บทภายใต้ยุทธศาสตร์ชาติ</a:t>
            </a:r>
            <a:b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แผนการปฏิรูปประเทศ สู่การกำหนดโครงการ</a:t>
            </a:r>
            <a:endParaRPr lang="th-TH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แผนผังลำดับงาน: ผสาน 2"/>
          <p:cNvSpPr/>
          <p:nvPr/>
        </p:nvSpPr>
        <p:spPr>
          <a:xfrm>
            <a:off x="3041829" y="3571081"/>
            <a:ext cx="2988330" cy="1512168"/>
          </a:xfrm>
          <a:prstGeom prst="flowChartMerg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ตัวอย่างของปีงบประมาณ พ.ศ. 2565</a:t>
            </a:r>
            <a:endParaRPr lang="th-TH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02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เชื่อมโยงยุทธศาสตร์ชาติ  แผนแม่บท แผนงาน กับโครงการ ปีงบประมาณ พ.ศ. 2565</a:t>
            </a:r>
            <a:endParaRPr lang="th-TH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ยกนูน 4"/>
          <p:cNvSpPr/>
          <p:nvPr/>
        </p:nvSpPr>
        <p:spPr>
          <a:xfrm>
            <a:off x="261342" y="620688"/>
            <a:ext cx="1676898" cy="1125211"/>
          </a:xfrm>
          <a:prstGeom prst="bevel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</a:pPr>
            <a:r>
              <a:rPr lang="th-TH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</a:t>
            </a:r>
            <a:r>
              <a:rPr lang="th-TH" sz="12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ชาติด้าน</a:t>
            </a:r>
            <a:r>
              <a:rPr lang="th-TH" sz="12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</a:t>
            </a:r>
            <a:r>
              <a:rPr lang="th-TH" sz="12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มั่นคง</a:t>
            </a:r>
          </a:p>
          <a:p>
            <a:pPr lvl="0" algn="ctr">
              <a:spcBef>
                <a:spcPct val="20000"/>
              </a:spcBef>
            </a:pPr>
            <a:r>
              <a:rPr lang="th-TH" sz="1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10.0000 ล้านบาท 800 คน)</a:t>
            </a:r>
            <a:endParaRPr lang="th-TH" sz="12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แผนผังลำดับงาน: ข้อมูลที่เก็บอยู่ 6"/>
          <p:cNvSpPr/>
          <p:nvPr/>
        </p:nvSpPr>
        <p:spPr>
          <a:xfrm>
            <a:off x="2051720" y="836712"/>
            <a:ext cx="1872208" cy="882801"/>
          </a:xfrm>
          <a:prstGeom prst="flowChartOnlineStorag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 </a:t>
            </a:r>
            <a:b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ประเด็นด้านความมั่นคง</a:t>
            </a:r>
          </a:p>
        </p:txBody>
      </p:sp>
      <p:sp>
        <p:nvSpPr>
          <p:cNvPr id="8" name="แผนผังลำดับงาน: ข้อมูลที่เก็บอยู่ 7"/>
          <p:cNvSpPr/>
          <p:nvPr/>
        </p:nvSpPr>
        <p:spPr>
          <a:xfrm>
            <a:off x="3851920" y="836712"/>
            <a:ext cx="2160240" cy="909187"/>
          </a:xfrm>
          <a:prstGeom prst="flowChartOnlineStorag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</a:t>
            </a:r>
            <a:r>
              <a:rPr lang="th-TH" sz="11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บูรณา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 ขับเคลื่อนการแก้ไขปัญหาจังหวัดชายแดนภาคใต้</a:t>
            </a:r>
          </a:p>
        </p:txBody>
      </p:sp>
      <p:sp>
        <p:nvSpPr>
          <p:cNvPr id="9" name="แผนผังลำดับงาน: ข้อมูลที่เก็บอยู่ 8"/>
          <p:cNvSpPr/>
          <p:nvPr/>
        </p:nvSpPr>
        <p:spPr>
          <a:xfrm>
            <a:off x="5868144" y="836712"/>
            <a:ext cx="3024336" cy="909187"/>
          </a:xfrm>
          <a:prstGeom prst="flowChartOnlineStorag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พัฒนาเศรษฐกิจและส่งเสริมศักยภาพพื้นที่จังหวัดชายแดนภาคใต้ </a:t>
            </a:r>
            <a:br>
              <a:rPr lang="th-TH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(800 คน  10.0000</a:t>
            </a:r>
            <a:b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ล้านบาท)</a:t>
            </a:r>
          </a:p>
        </p:txBody>
      </p:sp>
      <p:sp>
        <p:nvSpPr>
          <p:cNvPr id="10" name="ยกนูน 9"/>
          <p:cNvSpPr/>
          <p:nvPr/>
        </p:nvSpPr>
        <p:spPr>
          <a:xfrm>
            <a:off x="233586" y="1903316"/>
            <a:ext cx="8651304" cy="504056"/>
          </a:xfrm>
          <a:prstGeom prst="beve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</a:pPr>
            <a:r>
              <a:rPr lang="th-TH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ยุทธศาสตร์ชาติ ด้านการสร้างความสามารถในการ</a:t>
            </a:r>
            <a:r>
              <a:rPr lang="th-TH" sz="14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แข่งขัน   </a:t>
            </a:r>
            <a:r>
              <a:rPr lang="th-TH" sz="14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(135.2283  ล้านบาท 33,094 คน)</a:t>
            </a:r>
            <a:endParaRPr lang="th-TH" sz="14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แผนผังลำดับงาน: แยก 12"/>
          <p:cNvSpPr/>
          <p:nvPr/>
        </p:nvSpPr>
        <p:spPr>
          <a:xfrm>
            <a:off x="488358" y="2510427"/>
            <a:ext cx="898225" cy="288032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แผนผังลําดับงาน: กระบวนการสำรอง 14"/>
          <p:cNvSpPr/>
          <p:nvPr/>
        </p:nvSpPr>
        <p:spPr>
          <a:xfrm>
            <a:off x="299668" y="2924943"/>
            <a:ext cx="1392012" cy="1004945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endParaRPr lang="th-TH" sz="100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spcBef>
                <a:spcPct val="20000"/>
              </a:spcBef>
            </a:pP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แม่บท ประเด็นอุตสาหกรรมและบริการแห่ง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อนาคต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(5,500 คน 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15.6750 ล้าน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  <a:p>
            <a:pPr lvl="0" algn="ctr">
              <a:spcBef>
                <a:spcPct val="20000"/>
              </a:spcBef>
            </a:pPr>
            <a:endParaRPr lang="th-TH" sz="10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แผนผังลําดับงาน: กระบวนการสำรอง 15"/>
          <p:cNvSpPr/>
          <p:nvPr/>
        </p:nvSpPr>
        <p:spPr>
          <a:xfrm>
            <a:off x="288826" y="4118701"/>
            <a:ext cx="1330846" cy="847525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บูรณา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 พัฒนา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อุตสาหกรรมและบริการแห่งอนาคต</a:t>
            </a:r>
          </a:p>
        </p:txBody>
      </p:sp>
      <p:sp>
        <p:nvSpPr>
          <p:cNvPr id="17" name="แผนผังลําดับงาน: กระบวนการสำรอง 16"/>
          <p:cNvSpPr/>
          <p:nvPr/>
        </p:nvSpPr>
        <p:spPr>
          <a:xfrm>
            <a:off x="214326" y="5107532"/>
            <a:ext cx="1446287" cy="1467585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ยกระดับผลิตภาพและพัฒนากำลังคนเพื่อสร้างความสามารถในการแข่งขันภาคอุตสาหกรรม</a:t>
            </a:r>
          </a:p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(5,500 คน  15.6750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</p:txBody>
      </p:sp>
      <p:sp>
        <p:nvSpPr>
          <p:cNvPr id="18" name="แผนผังลำดับงาน: แยก 17"/>
          <p:cNvSpPr/>
          <p:nvPr/>
        </p:nvSpPr>
        <p:spPr>
          <a:xfrm>
            <a:off x="2051720" y="2472024"/>
            <a:ext cx="1008112" cy="288032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แผนผังลําดับงาน: กระบวนการสำรอง 18"/>
          <p:cNvSpPr/>
          <p:nvPr/>
        </p:nvSpPr>
        <p:spPr>
          <a:xfrm>
            <a:off x="1855540" y="2921535"/>
            <a:ext cx="1440159" cy="968086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100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แม่บท ประเด็นการ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ท่องเที่ยว</a:t>
            </a:r>
          </a:p>
          <a:p>
            <a:pPr algn="ctr"/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4,624 คน  11.5600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  <a:p>
            <a:pPr lvl="0" algn="ctr"/>
            <a:endParaRPr lang="th-TH" sz="10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แผนผังลําดับงาน: กระบวนการสำรอง 19"/>
          <p:cNvSpPr/>
          <p:nvPr/>
        </p:nvSpPr>
        <p:spPr>
          <a:xfrm>
            <a:off x="1855540" y="4016033"/>
            <a:ext cx="1322314" cy="950193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งาน</a:t>
            </a:r>
            <a:r>
              <a:rPr lang="th-TH" sz="1000" dirty="0" err="1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บูรณา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 สร้างรายได้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จากการท่องเที่ยว</a:t>
            </a:r>
          </a:p>
        </p:txBody>
      </p:sp>
      <p:sp>
        <p:nvSpPr>
          <p:cNvPr id="21" name="แผนผังลําดับงาน: กระบวนการสำรอง 20"/>
          <p:cNvSpPr/>
          <p:nvPr/>
        </p:nvSpPr>
        <p:spPr>
          <a:xfrm>
            <a:off x="1812107" y="5096941"/>
            <a:ext cx="1322314" cy="1368152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พัฒนาปัจจัยพื้นฐาน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ด้านการท่องเที่ยว 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(4,624 คน  11.5600 </a:t>
            </a:r>
            <a:b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ล้านบาท)</a:t>
            </a:r>
          </a:p>
        </p:txBody>
      </p:sp>
      <p:sp>
        <p:nvSpPr>
          <p:cNvPr id="22" name="แผนผังลำดับงาน: แยก 21"/>
          <p:cNvSpPr/>
          <p:nvPr/>
        </p:nvSpPr>
        <p:spPr>
          <a:xfrm>
            <a:off x="3611103" y="2510427"/>
            <a:ext cx="1008112" cy="288032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แผนผังลําดับงาน: กระบวนการสำรอง 22"/>
          <p:cNvSpPr/>
          <p:nvPr/>
        </p:nvSpPr>
        <p:spPr>
          <a:xfrm>
            <a:off x="3445042" y="2924945"/>
            <a:ext cx="1330385" cy="964676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100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แม่บท ประเด็น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การเกษตร</a:t>
            </a:r>
            <a:b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2,600 คน 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8.0000 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ล้านบาท)</a:t>
            </a:r>
          </a:p>
          <a:p>
            <a:pPr lvl="0" algn="ctr"/>
            <a:endParaRPr lang="th-TH" sz="10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แผนผังลําดับงาน: กระบวนการสำรอง 23"/>
          <p:cNvSpPr/>
          <p:nvPr/>
        </p:nvSpPr>
        <p:spPr>
          <a:xfrm>
            <a:off x="3416090" y="4016033"/>
            <a:ext cx="1330385" cy="965306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แผนงานยุทธศาสตร์ การเกษตร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สร้างมูลค่า</a:t>
            </a:r>
          </a:p>
        </p:txBody>
      </p:sp>
      <p:sp>
        <p:nvSpPr>
          <p:cNvPr id="25" name="แผนผังลําดับงาน: กระบวนการสำรอง 24"/>
          <p:cNvSpPr/>
          <p:nvPr/>
        </p:nvSpPr>
        <p:spPr>
          <a:xfrm>
            <a:off x="3416090" y="5107532"/>
            <a:ext cx="1359337" cy="1368152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เพิ่มมูลค่าผลิตภัณฑ์แปรรูปเกษตรด้วยเทคโนโลยีและนวัตกรรม</a:t>
            </a:r>
          </a:p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(2,600 คน  8.0000 ล้านบาท)</a:t>
            </a:r>
          </a:p>
        </p:txBody>
      </p:sp>
      <p:sp>
        <p:nvSpPr>
          <p:cNvPr id="26" name="แผนผังลำดับงาน: แยก 25"/>
          <p:cNvSpPr/>
          <p:nvPr/>
        </p:nvSpPr>
        <p:spPr>
          <a:xfrm>
            <a:off x="5292080" y="2468929"/>
            <a:ext cx="1008112" cy="288032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แผนผังลําดับงาน: กระบวนการสำรอง 26"/>
          <p:cNvSpPr/>
          <p:nvPr/>
        </p:nvSpPr>
        <p:spPr>
          <a:xfrm>
            <a:off x="4932040" y="2854092"/>
            <a:ext cx="1872208" cy="881704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 ประเด็นโครงสร้างพื้นฐาน 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ระบบโล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จิ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สติกส์และ</a:t>
            </a:r>
            <a:r>
              <a:rPr lang="th-TH" sz="1000" dirty="0" err="1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ดิจิทัล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b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(2,810 คน </a:t>
            </a:r>
            <a:b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10.6865 ล้านบาท)</a:t>
            </a:r>
            <a:endParaRPr lang="th-TH" sz="10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8" name="แผนผังลําดับงาน: กระบวนการสำรอง 27"/>
          <p:cNvSpPr/>
          <p:nvPr/>
        </p:nvSpPr>
        <p:spPr>
          <a:xfrm>
            <a:off x="4932040" y="3815337"/>
            <a:ext cx="1872208" cy="727126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บูรณา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 พัฒนาด้านคมนาคมและ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ระบบโล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จิ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สติกส์</a:t>
            </a:r>
            <a:endParaRPr lang="th-TH" sz="10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9" name="แผนผังลําดับงาน: กระบวนการสำรอง 28"/>
          <p:cNvSpPr/>
          <p:nvPr/>
        </p:nvSpPr>
        <p:spPr>
          <a:xfrm>
            <a:off x="4999187" y="4652241"/>
            <a:ext cx="1753167" cy="889401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พัฒนาบุคลากร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รองรับ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อุตสาหกรรม</a:t>
            </a:r>
            <a:b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err="1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โล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จิ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สติกส์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(2,560 คน 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6.4000 ล้าน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</p:txBody>
      </p:sp>
      <p:sp>
        <p:nvSpPr>
          <p:cNvPr id="30" name="แผนผังลำดับงาน: แยก 29"/>
          <p:cNvSpPr/>
          <p:nvPr/>
        </p:nvSpPr>
        <p:spPr>
          <a:xfrm>
            <a:off x="7135955" y="2465897"/>
            <a:ext cx="1008112" cy="27127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แผนผังลําดับงาน: กระบวนการสำรอง 30"/>
          <p:cNvSpPr/>
          <p:nvPr/>
        </p:nvSpPr>
        <p:spPr>
          <a:xfrm>
            <a:off x="4983933" y="5650302"/>
            <a:ext cx="1768421" cy="1039144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พัฒนาบุคลากร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ด้านโล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จิสติ</a:t>
            </a:r>
            <a:r>
              <a:rPr lang="th-TH" sz="10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กส์รอง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รับธุรกิจขนส่งและการค้าระหว่างประเทศ 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(250 คน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4.2865 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ล้านบาท)</a:t>
            </a:r>
          </a:p>
        </p:txBody>
      </p:sp>
      <p:sp>
        <p:nvSpPr>
          <p:cNvPr id="32" name="แผนผังลําดับงาน: กระบวนการสำรอง 31"/>
          <p:cNvSpPr/>
          <p:nvPr/>
        </p:nvSpPr>
        <p:spPr>
          <a:xfrm>
            <a:off x="6942904" y="2826658"/>
            <a:ext cx="1941986" cy="909138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 ประเด็นผู้ประกอบและวิสาหกิจขนาดกลางและขนาดย่อมยุค</a:t>
            </a:r>
            <a:r>
              <a:rPr lang="th-TH" sz="1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ใหม่ </a:t>
            </a:r>
            <a:br>
              <a:rPr lang="th-TH" sz="1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9,680 คน 21.8528 ล้านบาท)</a:t>
            </a:r>
            <a:endParaRPr lang="th-TH" sz="10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3" name="แผนผังลําดับงาน: กระบวนการสำรอง 32"/>
          <p:cNvSpPr/>
          <p:nvPr/>
        </p:nvSpPr>
        <p:spPr>
          <a:xfrm>
            <a:off x="7018067" y="3822178"/>
            <a:ext cx="1791659" cy="698834"/>
          </a:xfrm>
          <a:prstGeom prst="flowChartAlternate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แผนงานยุทธศาสตร์ 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</a:t>
            </a:r>
            <a:b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ประกอบและวิสาหกิจขนาดกลางและขนาดย่อม</a:t>
            </a:r>
          </a:p>
        </p:txBody>
      </p:sp>
      <p:sp>
        <p:nvSpPr>
          <p:cNvPr id="34" name="แผนผังลําดับงาน: กระบวนการสำรอง 33"/>
          <p:cNvSpPr/>
          <p:nvPr/>
        </p:nvSpPr>
        <p:spPr>
          <a:xfrm>
            <a:off x="6942904" y="4642969"/>
            <a:ext cx="1881142" cy="812421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เพิ่มประสิทธิภาพ/ผลิตภาพ 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(7,980 คน  114 แห่ง  16.5250  ล้านบาท)</a:t>
            </a:r>
          </a:p>
        </p:txBody>
      </p:sp>
      <p:sp>
        <p:nvSpPr>
          <p:cNvPr id="35" name="แผนผังลําดับงาน: กระบวนการสำรอง 34"/>
          <p:cNvSpPr/>
          <p:nvPr/>
        </p:nvSpPr>
        <p:spPr>
          <a:xfrm>
            <a:off x="6911367" y="5541642"/>
            <a:ext cx="1944215" cy="1155143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</a:t>
            </a: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</a:t>
            </a:r>
            <a:b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</a:t>
            </a: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ประกอบกิจการสมัยใหม่เพื่อเพิ่มมูลค่าสินค้าและบริการในชุมชน </a:t>
            </a:r>
            <a:b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(1</a:t>
            </a:r>
            <a:r>
              <a:rPr lang="en-US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700  คน  </a:t>
            </a: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5.3278 ล้าน</a:t>
            </a:r>
            <a:r>
              <a:rPr lang="th-TH" sz="10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</p:txBody>
      </p:sp>
    </p:spTree>
    <p:extLst>
      <p:ext uri="{BB962C8B-B14F-4D97-AF65-F5344CB8AC3E}">
        <p14:creationId xmlns:p14="http://schemas.microsoft.com/office/powerpoint/2010/main" val="3996413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79632" y="235387"/>
            <a:ext cx="82772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เชื่อมโยงยุทธศาสตร์</a:t>
            </a: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ชาติ </a:t>
            </a: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แผน</a:t>
            </a: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แม่บท แผนงาน และโครงการ ปีงบประมาณ พ.ศ. 2565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41" y="637774"/>
            <a:ext cx="66967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แผนผังลำดับงาน: หน่วงเวลา 2"/>
          <p:cNvSpPr/>
          <p:nvPr/>
        </p:nvSpPr>
        <p:spPr>
          <a:xfrm>
            <a:off x="611560" y="1772816"/>
            <a:ext cx="1872208" cy="2448272"/>
          </a:xfrm>
          <a:prstGeom prst="flowChartDelay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 ประเด็นเขตเศรษฐกิจ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พิเศษ</a:t>
            </a:r>
          </a:p>
          <a:p>
            <a:pPr algn="ctr"/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(7,880 คน67.4540 ล้านบาท)</a:t>
            </a:r>
            <a:endParaRPr lang="th-TH" sz="1400" dirty="0">
              <a:solidFill>
                <a:srgbClr val="FF0000"/>
              </a:solidFill>
            </a:endParaRP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5508104" y="1542127"/>
            <a:ext cx="2977548" cy="107556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พัฒนาทักษะ</a:t>
            </a: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  <a:b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เขต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พัฒนาพิเศษภาคตะวันออก </a:t>
            </a:r>
            <a:b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(จัดหาครุภัณฑ์ 8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ชุด  </a:t>
            </a:r>
            <a:b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ปรับปรุง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ห้อง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ฝึก 4 ห้อง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43.15000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</p:txBody>
      </p:sp>
      <p:sp>
        <p:nvSpPr>
          <p:cNvPr id="20" name="สี่เหลี่ยมผืนผ้ามุมมน 19"/>
          <p:cNvSpPr/>
          <p:nvPr/>
        </p:nvSpPr>
        <p:spPr>
          <a:xfrm>
            <a:off x="5517207" y="2708920"/>
            <a:ext cx="2977548" cy="10878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เพิ่มทักษะกำลัง</a:t>
            </a: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  <a:b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ในพื้นที่เขต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พัฒนาเศรษฐกิจพิเศษ</a:t>
            </a:r>
            <a:b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(7,200  คน  21.6000  ล้านบาท)</a:t>
            </a:r>
          </a:p>
        </p:txBody>
      </p:sp>
      <p:sp>
        <p:nvSpPr>
          <p:cNvPr id="21" name="สี่เหลี่ยมผืนผ้ามุมมน 20"/>
          <p:cNvSpPr/>
          <p:nvPr/>
        </p:nvSpPr>
        <p:spPr>
          <a:xfrm>
            <a:off x="5517207" y="3935322"/>
            <a:ext cx="2977548" cy="103863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พัฒนาศักยภาพแรงงาน</a:t>
            </a: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รองรับการ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ท่องเที่ยวและบริการให้มีมูลค่าสูง </a:t>
            </a:r>
          </a:p>
          <a:p>
            <a:pPr lvl="0" algn="ctr"/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(680  คน  2.7040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</p:txBody>
      </p:sp>
      <p:sp>
        <p:nvSpPr>
          <p:cNvPr id="4" name="แผนผังลำดับงาน: ข้อมูลที่เก็บอยู่ 3"/>
          <p:cNvSpPr/>
          <p:nvPr/>
        </p:nvSpPr>
        <p:spPr>
          <a:xfrm>
            <a:off x="2569146" y="1580057"/>
            <a:ext cx="2682974" cy="1046237"/>
          </a:xfrm>
          <a:prstGeom prst="flowChartOnlineStorag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</a:t>
            </a:r>
            <a:r>
              <a:rPr lang="th-TH" sz="12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บูรณา</a:t>
            </a:r>
            <a: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 </a:t>
            </a:r>
            <a:b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พัฒนาเขตพัฒนาพิเศษภาค</a:t>
            </a:r>
            <a:r>
              <a:rPr lang="th-TH" sz="12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ตะวันออก</a:t>
            </a:r>
          </a:p>
          <a:p>
            <a:pPr lvl="0" algn="ctr"/>
            <a:r>
              <a:rPr lang="th-TH" sz="1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(43.1500 ล้านบาท)</a:t>
            </a:r>
            <a:endParaRPr lang="th-TH" sz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แผนผังลำดับงาน: ข้อมูลที่เก็บอยู่ 4"/>
          <p:cNvSpPr/>
          <p:nvPr/>
        </p:nvSpPr>
        <p:spPr>
          <a:xfrm>
            <a:off x="2561506" y="3084314"/>
            <a:ext cx="2682974" cy="1424901"/>
          </a:xfrm>
          <a:prstGeom prst="flowChartOnlineStorag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/>
            <a:r>
              <a:rPr lang="th-TH" sz="12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</a:t>
            </a:r>
            <a: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 พัฒนาพื้นที่เขตเศรษฐกิจพิเศษ</a:t>
            </a:r>
          </a:p>
          <a:p>
            <a:pPr algn="ctr"/>
            <a:r>
              <a:rPr lang="th-TH" sz="1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(7,880 คน </a:t>
            </a:r>
            <a:br>
              <a:rPr lang="th-TH" sz="1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24.3040  ล้านบาท )</a:t>
            </a:r>
            <a:endParaRPr lang="th-TH" sz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9" name="ยกนูน 28"/>
          <p:cNvSpPr/>
          <p:nvPr/>
        </p:nvSpPr>
        <p:spPr>
          <a:xfrm>
            <a:off x="379632" y="4797152"/>
            <a:ext cx="1909192" cy="1632356"/>
          </a:xfrm>
          <a:prstGeom prst="beve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ยุทธศาสตร์ชาติ ด้านการสร้างความเสมอ</a:t>
            </a:r>
            <a:r>
              <a:rPr lang="th-TH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ภาคทางสังคม</a:t>
            </a:r>
            <a:br>
              <a:rPr lang="th-TH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(8,200 </a:t>
            </a:r>
            <a:r>
              <a:rPr lang="th-TH" sz="11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คน</a:t>
            </a:r>
            <a:br>
              <a:rPr lang="th-TH" sz="11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20.0000 </a:t>
            </a:r>
            <a:r>
              <a:rPr lang="th-TH" sz="11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ล้านบาท)</a:t>
            </a:r>
          </a:p>
        </p:txBody>
      </p:sp>
      <p:sp>
        <p:nvSpPr>
          <p:cNvPr id="30" name="แผนผังลำดับงาน: ข้อมูลที่เก็บอยู่ 29"/>
          <p:cNvSpPr/>
          <p:nvPr/>
        </p:nvSpPr>
        <p:spPr>
          <a:xfrm>
            <a:off x="2405152" y="5253552"/>
            <a:ext cx="1872208" cy="1055768"/>
          </a:xfrm>
          <a:prstGeom prst="flowChartOnlineStora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 ประเด็น การเสริมสร้างพลังทางสังคม</a:t>
            </a:r>
          </a:p>
        </p:txBody>
      </p:sp>
      <p:sp>
        <p:nvSpPr>
          <p:cNvPr id="31" name="แผนผังลำดับงาน: ข้อมูลที่เก็บอยู่ 30"/>
          <p:cNvSpPr/>
          <p:nvPr/>
        </p:nvSpPr>
        <p:spPr>
          <a:xfrm>
            <a:off x="4211960" y="5269180"/>
            <a:ext cx="2304256" cy="1040140"/>
          </a:xfrm>
          <a:prstGeom prst="flowChartOnlineStorag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</a:t>
            </a:r>
            <a:r>
              <a:rPr lang="th-TH" sz="12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งาน</a:t>
            </a:r>
            <a:r>
              <a:rPr lang="th-TH" sz="1200" dirty="0" err="1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บูรณา</a:t>
            </a:r>
            <a: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 เตรียมความพร้อมเพื่อรองรับสังคมสูงวัย</a:t>
            </a:r>
          </a:p>
        </p:txBody>
      </p:sp>
      <p:sp>
        <p:nvSpPr>
          <p:cNvPr id="32" name="แผนผังลำดับงาน: ข้อมูลที่เก็บอยู่ 31"/>
          <p:cNvSpPr/>
          <p:nvPr/>
        </p:nvSpPr>
        <p:spPr>
          <a:xfrm>
            <a:off x="6372201" y="5253552"/>
            <a:ext cx="2376264" cy="1055768"/>
          </a:xfrm>
          <a:prstGeom prst="flowChartOnlineStorage">
            <a:avLst/>
          </a:prstGeom>
          <a:solidFill>
            <a:srgbClr val="FFCC9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ฝึกอบรมแรงงานผู้สูงอายุเพื่อเพิ่มโอกาสในการประกอบอาชีพ </a:t>
            </a:r>
            <a:b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(8,200 คน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20.0000  ล้านบาท)</a:t>
            </a:r>
          </a:p>
        </p:txBody>
      </p:sp>
    </p:spTree>
    <p:extLst>
      <p:ext uri="{BB962C8B-B14F-4D97-AF65-F5344CB8AC3E}">
        <p14:creationId xmlns:p14="http://schemas.microsoft.com/office/powerpoint/2010/main" val="50385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63652" y="212735"/>
            <a:ext cx="80648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เชื่อมโยงยุทธศาสตร์</a:t>
            </a: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ชาติ  แผนแม่บท แผนงาน และโครงการ ปีงบประมาณ พ.ศ. 2565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ยกนูน 2"/>
          <p:cNvSpPr/>
          <p:nvPr/>
        </p:nvSpPr>
        <p:spPr>
          <a:xfrm>
            <a:off x="257672" y="625308"/>
            <a:ext cx="8604708" cy="550723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13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ยุทธศาสตร์ชาติ ด้านการพัฒนาและเสริมสร้างศักยภาพทรัพยากร</a:t>
            </a:r>
            <a:r>
              <a:rPr lang="th-TH" sz="13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มนุษย์ </a:t>
            </a:r>
            <a:r>
              <a:rPr lang="th-TH" sz="13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(501.4292 ล้านบาท  4,072,080 คน)</a:t>
            </a:r>
            <a:endParaRPr lang="th-TH" sz="13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แผนผังลำดับงาน: แยก 3"/>
          <p:cNvSpPr/>
          <p:nvPr/>
        </p:nvSpPr>
        <p:spPr>
          <a:xfrm>
            <a:off x="3203848" y="1268760"/>
            <a:ext cx="2304256" cy="432048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มุมมน 4"/>
          <p:cNvSpPr/>
          <p:nvPr/>
        </p:nvSpPr>
        <p:spPr>
          <a:xfrm>
            <a:off x="1403648" y="1816696"/>
            <a:ext cx="6048672" cy="53218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14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 ประเด็นศักยภาพคนตลอดช่วงชีวิต</a:t>
            </a:r>
            <a:b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2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501.4292 ล้านบาท  4,072,080 คน)</a:t>
            </a:r>
          </a:p>
          <a:p>
            <a:pPr lvl="0" algn="ctr"/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211227" y="2492896"/>
            <a:ext cx="2119869" cy="122562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แผนงานพื้นฐานด้านการพัฒนาและเสริมสร้าง</a:t>
            </a: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ศักยภาพ</a:t>
            </a:r>
            <a:b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ทรัพยากรมนุษย์</a:t>
            </a:r>
          </a:p>
          <a:p>
            <a:pPr algn="ctr"/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4,017,210 คน </a:t>
            </a:r>
            <a:b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368.4119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  <a:p>
            <a:pPr lvl="0" algn="ctr"/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217651" y="3870051"/>
            <a:ext cx="2119869" cy="134865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ผลผลิต พัฒนา/ขับเคลื่อนความร่วมมือเครือข่าย และส่งเสริมการพัฒนาฝีมือแรงงาน </a:t>
            </a:r>
          </a:p>
          <a:p>
            <a:pPr lvl="0" algn="ctr"/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(4,017,210 คน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368.4119 ล้าน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549789" y="2492896"/>
            <a:ext cx="6048672" cy="401601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2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แผนงานยุทธศาสตร์  พัฒนาศักยภาพคนตลอดช่วง</a:t>
            </a:r>
            <a:r>
              <a:rPr lang="th-TH" sz="12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ชีวิต </a:t>
            </a:r>
            <a:r>
              <a:rPr lang="th-TH" sz="1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(133.0173 ล้านบาท  54,870 คน)</a:t>
            </a:r>
            <a:endParaRPr lang="th-TH" sz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3123084" y="3032210"/>
            <a:ext cx="2226096" cy="151216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ฝึกอบรมแรงงานกลุ่มเป้าหมายเฉพาะเพื่อเพิ่มโอกาสในการประกอบอาชีพ </a:t>
            </a:r>
            <a:b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(10,620 คน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35.4950 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ล้านบาท)</a:t>
            </a: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5652120" y="3044996"/>
            <a:ext cx="2376264" cy="151216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พัฒนาศักยภาพศักยภาพช่าง</a:t>
            </a:r>
            <a:r>
              <a:rPr lang="th-TH" sz="11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เชื่อมสู่</a:t>
            </a:r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ระดับสากล </a:t>
            </a:r>
            <a:endParaRPr lang="th-TH" sz="1100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/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1,140  คน  11.9911 ล้านบาท)</a:t>
            </a: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2445979" y="4653134"/>
            <a:ext cx="1909997" cy="16561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ยกระดับเพื่อเพิ่มศักยภาพฝีมือและสมรรถนะแรงงาน </a:t>
            </a:r>
            <a:b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(10,500 คน 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34.5000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ล้านบาท)</a:t>
            </a: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4560026" y="4668044"/>
            <a:ext cx="2028198" cy="164127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ยกระดับแรงงานไทยให้ได้มาตรฐานฝีมือแรงงานเพื่อรองรับการแข่งขัน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(26,250 คน 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35.1312  ล้าน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</a:t>
            </a: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6840252" y="4660589"/>
            <a:ext cx="2010668" cy="164873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th-TH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 เสริมสมรรถนะแรงงานด้านเทคโนโลยีรองรับการทำงานในศตวรรษที่ </a:t>
            </a:r>
            <a:r>
              <a:rPr lang="en-US" sz="11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21 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(6,360 คน  </a:t>
            </a: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15.9000 </a:t>
            </a:r>
            <a:r>
              <a:rPr lang="th-TH" sz="11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ล้านบาท)</a:t>
            </a:r>
          </a:p>
        </p:txBody>
      </p:sp>
    </p:spTree>
    <p:extLst>
      <p:ext uri="{BB962C8B-B14F-4D97-AF65-F5344CB8AC3E}">
        <p14:creationId xmlns:p14="http://schemas.microsoft.com/office/powerpoint/2010/main" val="442776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ข้อความ 4"/>
          <p:cNvSpPr txBox="1">
            <a:spLocks/>
          </p:cNvSpPr>
          <p:nvPr/>
        </p:nvSpPr>
        <p:spPr>
          <a:xfrm>
            <a:off x="397368" y="692696"/>
            <a:ext cx="8267696" cy="648072"/>
          </a:xfrm>
          <a:prstGeom prst="rect">
            <a:avLst/>
          </a:prstGeom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800" b="1" dirty="0" smtClean="0"/>
          </a:p>
          <a:p>
            <a:pPr marL="0" indent="0" algn="ctr">
              <a:buNone/>
            </a:pPr>
            <a:r>
              <a:rPr lang="th-TH" sz="2400" b="1" dirty="0" smtClean="0"/>
              <a:t>โครงการ ปีงบประมาณ พ.ศ. 2565 เชื่อมโยงกับแผนการปฏิรูปประเทศ</a:t>
            </a:r>
            <a:endParaRPr lang="th-TH" sz="2400" b="1" dirty="0"/>
          </a:p>
        </p:txBody>
      </p:sp>
      <p:sp>
        <p:nvSpPr>
          <p:cNvPr id="5" name="แผนผังลำดับงาน: ข้อมูลที่เก็บอยู่ 4"/>
          <p:cNvSpPr/>
          <p:nvPr/>
        </p:nvSpPr>
        <p:spPr>
          <a:xfrm>
            <a:off x="4860032" y="2474894"/>
            <a:ext cx="3312368" cy="2340260"/>
          </a:xfrm>
          <a:prstGeom prst="flowChartOnlineStorag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</a:rPr>
              <a:t>โครงการเสริมสมรรถนะแรงงานด้านเทคโนโลยีรองรับการทำงานในศตวรรษที่ </a:t>
            </a:r>
            <a:r>
              <a:rPr lang="en-US" b="1" dirty="0" smtClean="0">
                <a:solidFill>
                  <a:schemeClr val="tx1"/>
                </a:solidFill>
              </a:rPr>
              <a:t>21 </a:t>
            </a:r>
            <a:endParaRPr lang="th-TH" b="1" dirty="0">
              <a:solidFill>
                <a:schemeClr val="tx1"/>
              </a:solidFill>
            </a:endParaRPr>
          </a:p>
        </p:txBody>
      </p:sp>
      <p:sp>
        <p:nvSpPr>
          <p:cNvPr id="7" name="ลูกศรขวา 6"/>
          <p:cNvSpPr/>
          <p:nvPr/>
        </p:nvSpPr>
        <p:spPr>
          <a:xfrm>
            <a:off x="3813448" y="3645024"/>
            <a:ext cx="936104" cy="129614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8" name="รูปหกเหลี่ยม 7"/>
          <p:cNvSpPr/>
          <p:nvPr/>
        </p:nvSpPr>
        <p:spPr>
          <a:xfrm flipH="1">
            <a:off x="658208" y="3068960"/>
            <a:ext cx="2977688" cy="2376264"/>
          </a:xfrm>
          <a:prstGeom prst="hexago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/>
              <a:t>กิจกรรม การพัฒนาศักยภาพคนเพื่อเป็นพลังในการขับเคลื่อนเศรษฐกิจ </a:t>
            </a:r>
            <a:endParaRPr lang="th-TH" sz="2400" b="1" dirty="0"/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539552" y="1772816"/>
            <a:ext cx="3273896" cy="1118136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/>
              <a:t>แผนการปฏิรูปประเทศ </a:t>
            </a:r>
            <a:br>
              <a:rPr lang="th-TH" b="1" dirty="0" smtClean="0"/>
            </a:br>
            <a:r>
              <a:rPr lang="th-TH" b="1" dirty="0" smtClean="0"/>
              <a:t>ด้านเศรษฐกิจ</a:t>
            </a:r>
            <a:endParaRPr lang="th-TH" b="1" dirty="0"/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5102696" y="4941168"/>
            <a:ext cx="3024336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</a:rPr>
              <a:t>เป้าหมาย 6,360 คน</a:t>
            </a:r>
            <a:r>
              <a:rPr lang="th-TH" sz="2400" dirty="0" smtClean="0"/>
              <a:t> </a:t>
            </a:r>
            <a:endParaRPr lang="th-TH" sz="2400" dirty="0"/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5102696" y="5445224"/>
            <a:ext cx="3024336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</a:rPr>
              <a:t>งบประมาณ 15.9000 ล้านบาท</a:t>
            </a:r>
            <a:endParaRPr lang="th-TH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3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1507679" y="404664"/>
            <a:ext cx="5976664" cy="115212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20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เป้าหมายการพัฒนาที่</a:t>
            </a:r>
            <a:r>
              <a:rPr lang="th-TH" sz="20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ยั่งยืน ที่เกี่ยวข้อง</a:t>
            </a:r>
            <a:br>
              <a:rPr lang="th-TH" sz="20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0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กับกรมพัฒนาฝีมือแรงงาน </a:t>
            </a:r>
            <a:endParaRPr lang="th-TH" sz="2000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36" y="3095067"/>
            <a:ext cx="2123231" cy="20162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6" name="แผนผังลําดับงาน: กระบวนการสำรอง 5"/>
          <p:cNvSpPr/>
          <p:nvPr/>
        </p:nvSpPr>
        <p:spPr>
          <a:xfrm>
            <a:off x="360536" y="1988840"/>
            <a:ext cx="2123231" cy="43204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เป้าหมายหลัก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2987824" y="1952836"/>
            <a:ext cx="2592288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เป้าหมายย่อย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แผนผังลําดับงาน: กระบวนการสำรอง 8"/>
          <p:cNvSpPr/>
          <p:nvPr/>
        </p:nvSpPr>
        <p:spPr>
          <a:xfrm>
            <a:off x="5890617" y="1952836"/>
            <a:ext cx="2736304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2579043" y="3549588"/>
            <a:ext cx="288032" cy="1152128"/>
          </a:xfrm>
          <a:prstGeom prst="homePlat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แผนผังลำดับงาน: หน่วงเวลา 9"/>
          <p:cNvSpPr/>
          <p:nvPr/>
        </p:nvSpPr>
        <p:spPr>
          <a:xfrm>
            <a:off x="3011463" y="2843038"/>
            <a:ext cx="2808312" cy="2674193"/>
          </a:xfrm>
          <a:prstGeom prst="flowChartDelay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เพิ่มจำนวนเยาวชนและผู้ใหญ่ที่มีทักษะที่เกี่ยวข้อง จำเป็น รวมถึงคงทักษะ</a:t>
            </a:r>
            <a:b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ด้านเทคนิคและอาชีพ สำหรับการจ้างงาน</a:t>
            </a:r>
            <a:b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การมีงานทำที่มีคุณค่า </a:t>
            </a:r>
            <a:b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และการเป็นผู้ประกอบการ ภายในปี พ.ศ. 2573</a:t>
            </a:r>
            <a:endPara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คำบรรยายภาพแบบสี่เหลี่ยมมุมมน 10"/>
          <p:cNvSpPr/>
          <p:nvPr/>
        </p:nvSpPr>
        <p:spPr>
          <a:xfrm>
            <a:off x="6012161" y="2843039"/>
            <a:ext cx="2614760" cy="1162025"/>
          </a:xfrm>
          <a:prstGeom prst="wedgeRoundRect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สัดส่วนของเยาวชน/ผู้ใหญ่ที่มีทักษะด้านเทคโนโลยีสารสนเทศและการสื่อสาร จำแนกตามประเภททักษะ</a:t>
            </a:r>
            <a:endPara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6042992" y="4221088"/>
            <a:ext cx="2592288" cy="86409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ร้อยละของผู้มีงานทำที่ใช้คอมพิวเตอร์</a:t>
            </a: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สี่เหลี่ยมผืนผ้ามุมมน 14"/>
          <p:cNvSpPr/>
          <p:nvPr/>
        </p:nvSpPr>
        <p:spPr>
          <a:xfrm>
            <a:off x="6046762" y="5229200"/>
            <a:ext cx="2592288" cy="122413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ร้อยละของผู้มีงานทำที่ใช้อินเตอร์เน็ต (ช่วงอายุ 15 ปี ขึ้นไป , ช่วงอายุ  15 – 24 ปี และช่วงอายุ 25 – 64 ปี)</a:t>
            </a:r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427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มุมมน 2"/>
          <p:cNvSpPr/>
          <p:nvPr/>
        </p:nvSpPr>
        <p:spPr>
          <a:xfrm>
            <a:off x="1187624" y="2276872"/>
            <a:ext cx="6840760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th-TH" b="1" dirty="0" smtClean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/>
            <a:r>
              <a:rPr lang="th-TH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กรอบ</a:t>
            </a:r>
            <a:r>
              <a:rPr lang="th-TH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แนวทางแผนพัฒนาเศรษฐกิจ</a:t>
            </a:r>
            <a:br>
              <a:rPr lang="th-TH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และสังคมแห่งชาติ ฉบับที่ 13 </a:t>
            </a:r>
            <a:br>
              <a:rPr lang="th-TH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(พ.ศ. 2566 – 2570)</a:t>
            </a:r>
          </a:p>
          <a:p>
            <a:pPr algn="ctr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8103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ห้าเหลี่ยม 6"/>
          <p:cNvSpPr/>
          <p:nvPr/>
        </p:nvSpPr>
        <p:spPr>
          <a:xfrm>
            <a:off x="179512" y="829563"/>
            <a:ext cx="1317904" cy="5186320"/>
          </a:xfrm>
          <a:prstGeom prst="homePlat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th-TH" sz="18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/>
            <a: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ทิศทางการพัฒนา ประเทศในระยะของแผน</a:t>
            </a:r>
            <a:b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พัฒนาฯ ฉบับที่ 13 </a:t>
            </a:r>
          </a:p>
          <a:p>
            <a:pPr lvl="0" algn="ctr"/>
            <a: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 2566 -2570</a:t>
            </a:r>
          </a:p>
          <a:p>
            <a:pPr algn="ctr"/>
            <a:endParaRPr lang="th-TH" dirty="0"/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1506223" y="840626"/>
            <a:ext cx="1728191" cy="5186320"/>
          </a:xfrm>
          <a:prstGeom prst="homePlat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วัตถุประสงค์พลิกโฉมประเทศไทยสู่</a:t>
            </a:r>
            <a:r>
              <a:rPr lang="en-US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sz="14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  <a:r>
              <a:rPr lang="th-TH" sz="14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สังคมก้าวหน้า เศรษฐกิจสร้างมูลค่าอย่างยั่งยืน” </a:t>
            </a:r>
          </a:p>
          <a:p>
            <a:pPr algn="ctr"/>
            <a:endParaRPr lang="th-TH" sz="1600" b="1" dirty="0">
              <a:solidFill>
                <a:srgbClr val="FF0000"/>
              </a:solidFill>
            </a:endParaRPr>
          </a:p>
        </p:txBody>
      </p:sp>
      <p:sp>
        <p:nvSpPr>
          <p:cNvPr id="10" name="รูปหกเหลี่ยม 9"/>
          <p:cNvSpPr/>
          <p:nvPr/>
        </p:nvSpPr>
        <p:spPr>
          <a:xfrm>
            <a:off x="3063628" y="306965"/>
            <a:ext cx="2662721" cy="623092"/>
          </a:xfrm>
          <a:prstGeom prst="hexagon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เป้าหมายหลัก 5 เป้าหมาย</a:t>
            </a:r>
            <a:endParaRPr lang="th-TH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รูปหกเหลี่ยม 10"/>
          <p:cNvSpPr/>
          <p:nvPr/>
        </p:nvSpPr>
        <p:spPr>
          <a:xfrm>
            <a:off x="3081578" y="1124744"/>
            <a:ext cx="2828146" cy="1080120"/>
          </a:xfrm>
          <a:prstGeom prst="hexag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 การปรับโครงสร้างภาคการผลิตและบริการสู่เศรษฐกิจฐานนวัตกรรม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รูปหกเหลี่ยม 11"/>
          <p:cNvSpPr/>
          <p:nvPr/>
        </p:nvSpPr>
        <p:spPr>
          <a:xfrm>
            <a:off x="3146148" y="2341798"/>
            <a:ext cx="2774589" cy="779289"/>
          </a:xfrm>
          <a:prstGeom prst="hex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2. การพัฒนาคนสำหรับโลกยุคใหม่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รูปหกเหลี่ยม 12"/>
          <p:cNvSpPr/>
          <p:nvPr/>
        </p:nvSpPr>
        <p:spPr>
          <a:xfrm>
            <a:off x="3211132" y="3345937"/>
            <a:ext cx="2698592" cy="760033"/>
          </a:xfrm>
          <a:prstGeom prst="hexag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การมุ่งสู่สังคมแห่งโอกาสและความเป็นธรรม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รูปหกเหลี่ยม 13"/>
          <p:cNvSpPr/>
          <p:nvPr/>
        </p:nvSpPr>
        <p:spPr>
          <a:xfrm>
            <a:off x="3132662" y="4257951"/>
            <a:ext cx="2777061" cy="678629"/>
          </a:xfrm>
          <a:prstGeom prst="hexag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4. การเปลี่ยนผ่านไปสู่ความยั่งยืน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รูปหกเหลี่ยม 14"/>
          <p:cNvSpPr/>
          <p:nvPr/>
        </p:nvSpPr>
        <p:spPr>
          <a:xfrm>
            <a:off x="2972477" y="5157191"/>
            <a:ext cx="2937247" cy="1440160"/>
          </a:xfrm>
          <a:prstGeom prst="hexag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5. การเสริมสร้างความสามารถของ</a:t>
            </a:r>
            <a:b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ประเทศในการรับมือกับการเปลี่ยนแปลง และความเสี่ยงภายใต้บริบทโลกใหม่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รูปหกเหลี่ยม 1"/>
          <p:cNvSpPr/>
          <p:nvPr/>
        </p:nvSpPr>
        <p:spPr>
          <a:xfrm>
            <a:off x="5940153" y="306965"/>
            <a:ext cx="2952327" cy="540278"/>
          </a:xfrm>
          <a:prstGeom prst="hexagon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endParaRPr lang="th-TH" sz="16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รูปหกเหลี่ยม 15"/>
          <p:cNvSpPr/>
          <p:nvPr/>
        </p:nvSpPr>
        <p:spPr>
          <a:xfrm>
            <a:off x="5966114" y="1124744"/>
            <a:ext cx="2952327" cy="936104"/>
          </a:xfrm>
          <a:prstGeom prst="hexago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รายได้ประชาชาติต่อหัว มีค่าเป้าหมาย 8,800 เหรียญสหรัฐภายในปี 2570</a:t>
            </a:r>
            <a:endPara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รูปหกเหลี่ยม 16"/>
          <p:cNvSpPr/>
          <p:nvPr/>
        </p:nvSpPr>
        <p:spPr>
          <a:xfrm>
            <a:off x="5940151" y="2181674"/>
            <a:ext cx="2952327" cy="932296"/>
          </a:xfrm>
          <a:prstGeom prst="hexag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ดัชนีการพัฒนามนุษย์ </a:t>
            </a:r>
            <a:b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มีค่าเป้าหมาย 0.820 ภายในปี 2570</a:t>
            </a:r>
            <a:endPara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รูปหกเหลี่ยม 17"/>
          <p:cNvSpPr/>
          <p:nvPr/>
        </p:nvSpPr>
        <p:spPr>
          <a:xfrm>
            <a:off x="5950647" y="3288377"/>
            <a:ext cx="2952327" cy="875152"/>
          </a:xfrm>
          <a:prstGeom prst="hexago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ความแตกต่างของความเป็นอยู่ระหว่างกลุ่มประชากรที่มีฐานะทางเศรษฐกิจสูงสุดร้อยละ 10 และต่ำสุดร้อยละ 10  มีค่าเป้าหมายต่ำกว่า 5 เท่า ภายในปี 2570</a:t>
            </a:r>
            <a:endParaRPr lang="th-TH" sz="11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รูปหกเหลี่ยม 18"/>
          <p:cNvSpPr/>
          <p:nvPr/>
        </p:nvSpPr>
        <p:spPr>
          <a:xfrm>
            <a:off x="5940152" y="4293300"/>
            <a:ext cx="2952327" cy="863892"/>
          </a:xfrm>
          <a:prstGeom prst="hexago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ปริมาณการปล่อยก๊าซเรือนกระจก </a:t>
            </a:r>
            <a:br>
              <a:rPr lang="th-TH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มีค่าเป้าหมาย การปล่อยก๊าซเรื่อนกระจกโดยรวม ลดลงไม่น้อยกว่าร้อยละ 15 จากการปล่อยในกรณีปกติ ภายในปี 2570</a:t>
            </a:r>
            <a:endParaRPr lang="th-TH" sz="11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รูปหกเหลี่ยม 19"/>
          <p:cNvSpPr/>
          <p:nvPr/>
        </p:nvSpPr>
        <p:spPr>
          <a:xfrm>
            <a:off x="5950647" y="5301208"/>
            <a:ext cx="2952327" cy="1296143"/>
          </a:xfrm>
          <a:prstGeom prst="hexago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ดัชนีสะท้อนความสามารถในการรับมือกับการเปลี่ยนแปลง  4  ตัวชี้วัด (การปฏิบัติกฎอนามัยโลก ความเสี่ยงด้านภูมิอากาศ ความสามารถในการแข่งขัน</a:t>
            </a:r>
            <a:r>
              <a:rPr lang="th-TH" sz="11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ด้านดิจิทัล</a:t>
            </a:r>
            <a:r>
              <a:rPr lang="th-TH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และประสิทธิภาพรัฐบาล) </a:t>
            </a:r>
            <a:endParaRPr lang="th-TH" sz="11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05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มุมมน 2"/>
          <p:cNvSpPr/>
          <p:nvPr/>
        </p:nvSpPr>
        <p:spPr>
          <a:xfrm>
            <a:off x="267185" y="202565"/>
            <a:ext cx="360040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13 หมุดหมายการพัฒนา</a:t>
            </a:r>
            <a:endParaRPr lang="th-TH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วงรี 3"/>
          <p:cNvSpPr/>
          <p:nvPr/>
        </p:nvSpPr>
        <p:spPr>
          <a:xfrm>
            <a:off x="323528" y="945475"/>
            <a:ext cx="2270216" cy="1253411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ไทยเป็นประเทศชั้นนำด้านสินค้าเกษตร และเกษตรแปรรูปมูลค่าสูง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วงรี 4"/>
          <p:cNvSpPr/>
          <p:nvPr/>
        </p:nvSpPr>
        <p:spPr>
          <a:xfrm>
            <a:off x="340273" y="2348880"/>
            <a:ext cx="2287236" cy="131898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 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ไทยเป็นจุดหมายของการท่องเที่ยวที่เน้นคุณภาพและความยั่งยืน  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วงรี 5"/>
          <p:cNvSpPr/>
          <p:nvPr/>
        </p:nvSpPr>
        <p:spPr>
          <a:xfrm>
            <a:off x="323528" y="3789041"/>
            <a:ext cx="2265944" cy="1347480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ไทยเป็นฐานการผลิตยานยนต์ไฟฟ้า</a:t>
            </a:r>
            <a:b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ที่สำคัญของโลก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 </a:t>
            </a: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 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**)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375632" y="5274621"/>
            <a:ext cx="2253196" cy="1322729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ไทยเป็นศูนย์กลางทางการแพทย์และสุขภาพมูลค่าสูง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วงรี 8"/>
          <p:cNvSpPr/>
          <p:nvPr/>
        </p:nvSpPr>
        <p:spPr>
          <a:xfrm>
            <a:off x="2731883" y="2233639"/>
            <a:ext cx="2384089" cy="1434221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ไทยเป็นศูนย์กลาง</a:t>
            </a:r>
            <a:b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3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ด้านดิจิทัล</a:t>
            </a: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และอุตสาหกรรมอิเล็กทรอนิกส์อัจฉริยะของอาเซียน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(* </a:t>
            </a: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 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**)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วงรี 7"/>
          <p:cNvSpPr/>
          <p:nvPr/>
        </p:nvSpPr>
        <p:spPr>
          <a:xfrm>
            <a:off x="2707632" y="834848"/>
            <a:ext cx="2319906" cy="1253411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ไทยเป็นประตูการค้า การลงทุนและยุทธศาสตร์ทาง</a:t>
            </a:r>
            <a:b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3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โล</a:t>
            </a: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จิ</a:t>
            </a:r>
            <a:r>
              <a:rPr lang="th-TH" sz="13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สติกส์</a:t>
            </a: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ที่สำคัญของภูมิภาค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วงรี 9"/>
          <p:cNvSpPr/>
          <p:nvPr/>
        </p:nvSpPr>
        <p:spPr>
          <a:xfrm>
            <a:off x="2751061" y="3789041"/>
            <a:ext cx="2392874" cy="1347479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ไทยมีวิสาหกิจขนาดกลางและขนาดย่อม</a:t>
            </a:r>
            <a:b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ที่เข้มแข็ง มีศักยภาพสูงและสามารถแข่งขันได้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วงรี 11"/>
          <p:cNvSpPr/>
          <p:nvPr/>
        </p:nvSpPr>
        <p:spPr>
          <a:xfrm>
            <a:off x="5027538" y="208142"/>
            <a:ext cx="2490158" cy="1253411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9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ไทยมีความยากจนข้ามรุ่นลดลง และคนไทยทุกคนมีความคุ้มครองทางสังคมที่เพียงพอ เหมาะสม (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**)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วงรี 12"/>
          <p:cNvSpPr/>
          <p:nvPr/>
        </p:nvSpPr>
        <p:spPr>
          <a:xfrm>
            <a:off x="4958129" y="1572180"/>
            <a:ext cx="2592288" cy="1229036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ไทยมีเศรษฐกิจหมุนเวียนและสังคมคาร์บอนต่ำ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วงรี 13"/>
          <p:cNvSpPr/>
          <p:nvPr/>
        </p:nvSpPr>
        <p:spPr>
          <a:xfrm>
            <a:off x="4958129" y="3009589"/>
            <a:ext cx="2592288" cy="1316542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11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ไทยสามารถลดความเสี่ยงและผลกระทบจากภัยธรรมชาติ และการเปลี่ยนแปลงสภาพภูมิอากาศ</a:t>
            </a:r>
          </a:p>
          <a:p>
            <a:pPr algn="ctr"/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วงรี 14"/>
          <p:cNvSpPr/>
          <p:nvPr/>
        </p:nvSpPr>
        <p:spPr>
          <a:xfrm>
            <a:off x="7550417" y="338036"/>
            <a:ext cx="1486079" cy="259228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13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ไทยมีภาครัฐที่ทันสมัย มีประสิทธิภาพ และตอบโจทย์ประชาชน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วงรี 15"/>
          <p:cNvSpPr/>
          <p:nvPr/>
        </p:nvSpPr>
        <p:spPr>
          <a:xfrm>
            <a:off x="2751060" y="5265540"/>
            <a:ext cx="2384090" cy="1331811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8</a:t>
            </a:r>
          </a:p>
          <a:p>
            <a:pPr algn="ctr"/>
            <a:r>
              <a:rPr lang="th-TH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ไทยมีพื้นฐานและเมืองอัจฉริยะที่น่าอยู่ ปลอดภัย เติบโตได้อย่างยั่งยืน 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(**)</a:t>
            </a:r>
            <a:endParaRPr lang="th-TH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วงรี 16"/>
          <p:cNvSpPr/>
          <p:nvPr/>
        </p:nvSpPr>
        <p:spPr>
          <a:xfrm>
            <a:off x="5062228" y="4450325"/>
            <a:ext cx="2488189" cy="1496253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12</a:t>
            </a:r>
          </a:p>
          <a:p>
            <a:pPr algn="ctr"/>
            <a:r>
              <a:rPr lang="th-TH" sz="13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ไทยมีกำลังคนสมรรถนะสูงมุ่งเรียนรู้อย่างต่อเนื่อง ตอบโจทย์การพัฒนาแห่งอนาคต </a:t>
            </a:r>
            <a:r>
              <a:rPr lang="th-TH" sz="13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13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 </a:t>
            </a:r>
            <a:r>
              <a:rPr lang="th-TH" sz="13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  </a:t>
            </a:r>
            <a:r>
              <a:rPr lang="en-US" sz="13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**)</a:t>
            </a:r>
            <a:endParaRPr lang="th-TH" sz="13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758781" y="3284983"/>
            <a:ext cx="1080120" cy="1454411"/>
          </a:xfrm>
          <a:prstGeom prst="rect">
            <a:avLst/>
          </a:prstGeom>
        </p:spPr>
        <p:style>
          <a:lnRef idx="1">
            <a:schemeClr val="accent5"/>
          </a:lnRef>
          <a:fillRef idx="1002">
            <a:schemeClr val="lt2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* </a:t>
            </a:r>
            <a:r>
              <a:rPr lang="th-TH" sz="12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มีตัวชี้วัด ในการ</a:t>
            </a:r>
            <a:br>
              <a:rPr lang="th-TH" sz="12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เพิ่ม</a:t>
            </a:r>
            <a:br>
              <a:rPr lang="th-TH" sz="12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ผลิตภาพ/พัฒนาฝีมือแรงงาน</a:t>
            </a:r>
            <a:endParaRPr lang="th-TH" sz="12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7767682" y="5013175"/>
            <a:ext cx="1080120" cy="1454411"/>
          </a:xfrm>
          <a:prstGeom prst="rect">
            <a:avLst/>
          </a:prstGeom>
        </p:spPr>
        <p:style>
          <a:lnRef idx="1">
            <a:schemeClr val="accent1"/>
          </a:lnRef>
          <a:fillRef idx="1003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** </a:t>
            </a:r>
            <a: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มีกลยุทธ์ด้านการ</a:t>
            </a:r>
            <a:b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พัฒนาฝีมือแรงงาน</a:t>
            </a:r>
            <a:endParaRPr lang="th-TH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29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52928" cy="432048"/>
          </a:xfrm>
        </p:spPr>
        <p:txBody>
          <a:bodyPr>
            <a:noAutofit/>
          </a:bodyPr>
          <a:lstStyle/>
          <a:p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 หมุดหมาย ที่มีตัวชี้วัด และกลยุทธ์ เกี่ยวกับการพัฒนาฝีมือแรงงาน 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2119323"/>
              </p:ext>
            </p:extLst>
          </p:nvPr>
        </p:nvGraphicFramePr>
        <p:xfrm>
          <a:off x="467544" y="620688"/>
          <a:ext cx="8229600" cy="5832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412089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หมุดหมายหลัก</a:t>
                      </a:r>
                      <a:endParaRPr lang="th-TH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เป้าหมายหลัก</a:t>
                      </a:r>
                      <a:endParaRPr lang="th-TH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</a:t>
                      </a:r>
                      <a:endParaRPr lang="th-TH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</a:t>
                      </a:r>
                      <a:endParaRPr lang="th-TH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2789527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หมุดหมายที่ 12 ไทยมีกำลังคนสมรรถนะสูง มุ่งเรียนรู้อย่างต่อเนื่อง ตอบโจทย์การพัฒนาแห่งอนาคต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 1 คนไทยได้รับการพัฒนาอย่างเต็มศักยภาพในทุกช่วงวัย มีสมรรถนะ</a:t>
                      </a:r>
                      <a:b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ที่จำเป็นสำหรับโลกยุคใหม่</a:t>
                      </a: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มีคุณลักษณะตามบรรทัดฐาน</a:t>
                      </a:r>
                      <a:b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ที่ดีของสังคม มีคุณธรรม จริยธรรม และมีภูมิคุ้มกัน</a:t>
                      </a:r>
                      <a:b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ต่อการเปลี่ยนแปลงอย่าง</a:t>
                      </a:r>
                      <a:b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พลิกโฉมฉับพลันของโลก สามารถดำรงชีวิต</a:t>
                      </a:r>
                      <a:r>
                        <a:rPr lang="th-TH" sz="1200" baseline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ร่วมกันใ</a:t>
                      </a: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baseline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นสัง</a:t>
                      </a: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คมได้อย่างสงบสุข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1.5 ผลิตภาพแรงงานไม่ต่ำกว่าร้อยละ </a:t>
                      </a:r>
                      <a:b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 ต่อปี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กลยุทธ์ที่ 1 การพัฒนาคนไทยทุกช่วงวัยในทุกมิติ</a:t>
                      </a:r>
                    </a:p>
                    <a:p>
                      <a:pPr marL="171450" indent="-171450">
                        <a:buFont typeface="Wingdings" pitchFamily="2" charset="2"/>
                        <a:buChar char="§"/>
                      </a:pPr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กลยุทธ์ย่อยที่</a:t>
                      </a:r>
                      <a: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1.4 พัฒนา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วัยแรงงานให้มีสมรรถนะ</a:t>
                      </a:r>
                      <a:b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ที่จำเป็นเพื่อการประกอบอาชีพและเชื่อมโยงกับโลกของการทำงานในอนาคต โดยส่งเสริมและกระจายโอกาสในการพัฒนาสมรรถนะให้กับแรงงานทุกกลุ่ม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h-TH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ทักษะความรู้ใหม่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h-TH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ทักษะตรงกับงาน อาชีพ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ที่เปลี่ยนแปลงไป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h-TH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ทักษะเดิม ด้วยการ </a:t>
                      </a:r>
                      <a:r>
                        <a:rPr lang="en-US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Reskill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lang="th-TH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พัฒนาแพลตฟอร์มที่เชื่อมโยงกับการพัฒนาทักษะเพื่อเข้าสู่เส้นทางอาชีพ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00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  พัฒนาทักษะต่อยอดสู่การทำงาน</a:t>
                      </a:r>
                      <a:endParaRPr lang="th-TH" sz="10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631031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 2 กำลังคนมีสมรรถนะสูง สอดคล้องกับความต้องการของภาคการผลิตเป้าหมาย และสามารถสร้างงานอนาคต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2.1 ดัชนีความสามารถในการแข่งขันของสภาเศรษฐกิจโลก</a:t>
                      </a: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6 ด้านทักษะ คะแนนเพิ่มขึ้นร้อยละ 20 เมื่อสิ้นสุดแผน</a:t>
                      </a:r>
                    </a:p>
                    <a:p>
                      <a:endParaRPr lang="th-TH" sz="120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en-US" sz="1200" u="sng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en-US" sz="1200" u="sng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th-TH" sz="1200" u="sng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1000" u="sng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หมายเหตุ </a:t>
                      </a:r>
                      <a:r>
                        <a:rPr lang="th-TH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กลุ่มปัจจัยที่เกี่ยวข้อง ได้แก่ กลุ่มเสริมประสิทธิภาพ (</a:t>
                      </a:r>
                      <a:r>
                        <a:rPr lang="en-US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Efficiency education) </a:t>
                      </a:r>
                      <a:r>
                        <a:rPr lang="th-TH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ในส่วนของ การศึกษาขั้นสูง และการฝึกอบรม  (</a:t>
                      </a:r>
                      <a:r>
                        <a:rPr lang="en-US" sz="1000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Higher education and training)</a:t>
                      </a:r>
                      <a:endParaRPr lang="th-TH" sz="100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กลยุทธ์ที่ 2  การพัฒนากำลังคนสมรรถนะสูง</a:t>
                      </a:r>
                    </a:p>
                    <a:p>
                      <a:pPr marL="171450" indent="-171450">
                        <a:buFont typeface="Wingdings" pitchFamily="2" charset="2"/>
                        <a:buChar char="§"/>
                      </a:pPr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กลยุทธ์ย่อยที่ 2.1 พัฒนา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กำลังคนสมรรถนะสูง สอดคล้องกับความต้องการของภาคการผลิตเป้าหมาย และสามารถสร้างงานอนาคต โดยส่งเสริมให้ทุกภาคส่วน</a:t>
                      </a:r>
                      <a:r>
                        <a:rPr lang="th-TH" sz="1000" b="1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บูรณา</a:t>
                      </a:r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</a:t>
                      </a:r>
                      <a: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ความร่วมมือ</a:t>
                      </a:r>
                    </a:p>
                    <a:p>
                      <a:pPr marL="171450" indent="-171450">
                        <a:spcBef>
                          <a:spcPts val="600"/>
                        </a:spcBef>
                        <a:buFont typeface="Wingdings" pitchFamily="2" charset="2"/>
                        <a:buChar char="§"/>
                      </a:pPr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กลยุทธ์ย่อยที่ 2.3 สร้าง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ผู้ประกอบการอัจฉริยะที่มีความ</a:t>
                      </a:r>
                      <a:b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สามารถในการสร้างและใช้เทคโนโลยีและนวัตกรรมตลอดกระบวนการผลิตและบริการ</a:t>
                      </a:r>
                      <a: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b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1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การจัดการตลาด สร้างและพัฒนาทักษะองค์ความรู้รอบด้านที่จำเป็นต่อการประกอบธุรกิจยุคใหม่</a:t>
                      </a:r>
                      <a:endParaRPr lang="th-TH" sz="10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782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52928" cy="504056"/>
          </a:xfrm>
        </p:spPr>
        <p:txBody>
          <a:bodyPr>
            <a:noAutofit/>
          </a:bodyPr>
          <a:lstStyle/>
          <a:p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 หมุดหมาย ที่มีตัวชี้วัด และกลยุทธ์ เกี่ยวกับการพัฒนาฝีมือแรงงาน 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6" name="ตัวแทนเนื้อหา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80962957"/>
              </p:ext>
            </p:extLst>
          </p:nvPr>
        </p:nvGraphicFramePr>
        <p:xfrm>
          <a:off x="323527" y="764703"/>
          <a:ext cx="8568953" cy="24482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433"/>
                <a:gridCol w="2249319"/>
                <a:gridCol w="2302963"/>
                <a:gridCol w="2142238"/>
              </a:tblGrid>
              <a:tr h="375054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หมุดหมายรอง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1049099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หมุดหมายที่ 3 ไทยเป็นฐานการผลิตยานยนต์ไฟฟ้าที่สำคัญของโลก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 2 ผู้ประกอบการเดิม </a:t>
                      </a:r>
                      <a:b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สามารถปรับตัวไปสู่การผลิตยานยนต์ไฟฟ้าและมีการลงทุนเทคโนโลยียานยนต์ไฟฟ้าที่สำคัญภายในประเทศ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2.5  จำนวนแรงงานเดิม ที่ได้รับการพัฒนาฝีมือแรงงานด้านยานยนต์ไฟฟ้าและเข้ามาเป็นแรงงานในอุตสาหกรรมใหม่เพิ่มขึ้น 5,000 คน ภายในปี 2570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กลยุทธ์ที่ 9 การผลิตและพัฒนาทักษะแรงงานให้สอดคล้องกับความต้องการของอุตสาหกรรมยานยนต์ไฟฟ้า</a:t>
                      </a:r>
                    </a:p>
                    <a:p>
                      <a:endParaRPr lang="th-TH" sz="100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024118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</a:t>
                      </a: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ป้าหมายที่ 3 การสร้างความพร้อมของปัจจัยสนับสนุนอย่างเป็นระบบ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3.2 จำนวนแรงงานทีได้รับการพัฒนาฝีมือแรงงานด้านยานยนต์ไฟฟ้า มีจำนวนไม่น้อยกว่า</a:t>
                      </a: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30,000 คน ภายในปี 2570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§"/>
                      </a:pP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กลยุทธ์ย่อยที่ 9.1 พัฒนา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บุคลากรรองรับยานยนต์ไฟฟ้า</a:t>
                      </a: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เยียวยากำลังคนรองรับการเปลี่ยนผ่านไปสู่ยานยนต์ไฟฟ้า รวมถึงส่งเสริมการเรียนรู้ตลอดชีวิต</a:t>
                      </a:r>
                      <a:endParaRPr lang="th-TH" sz="11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ตาราง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042581"/>
              </p:ext>
            </p:extLst>
          </p:nvPr>
        </p:nvGraphicFramePr>
        <p:xfrm>
          <a:off x="323528" y="3284985"/>
          <a:ext cx="8568952" cy="323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4387"/>
                <a:gridCol w="2099364"/>
                <a:gridCol w="2302963"/>
                <a:gridCol w="2142238"/>
              </a:tblGrid>
              <a:tr h="989877">
                <a:tc>
                  <a:txBody>
                    <a:bodyPr/>
                    <a:lstStyle/>
                    <a:p>
                      <a:r>
                        <a:rPr lang="th-TH" sz="12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หมุดหมายที่  6 ไทยเป็นศูนย์กลาง</a:t>
                      </a:r>
                      <a:r>
                        <a:rPr lang="th-TH" sz="1200" b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ด้านดิจิทัล</a:t>
                      </a:r>
                      <a:r>
                        <a:rPr lang="th-TH" sz="12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และอุตสาหกรรมอิเล็กทรอนิกส์อัจฉริยะของอาเซียน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 2 การส่งออกอุตสาหกรรมอิเล็กทรอนิกส์อัจฉริยะของประเทศเพิ่มขึ้น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2.2  มีบุคลากรที่มีทักษะรองรับรวม 400,000 ราย ภายในปี 2570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กลยุทธ์ที่ 4  พัฒนาระบบนิเวศเพื่อสนับสนุนการพัฒนาอุตสาหกรรมอิเล็กทรอนิกส์อัจฉริยะ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อุตสาหกรรมและ</a:t>
                      </a:r>
                      <a:r>
                        <a:rPr lang="th-TH" sz="1100" b="0" baseline="0" dirty="0" err="1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บริการดิจิทัล</a:t>
                      </a:r>
                      <a:endParaRPr lang="th-TH" sz="110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33827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 3  มูลค่า</a:t>
                      </a:r>
                      <a:r>
                        <a:rPr lang="th-TH" sz="110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อุตสาหกรรมดิจิทัล</a:t>
                      </a: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และอุตสาหกรรมอิเล็กทรอนิกส์อัจฉริยะของประเทศมีการขยายตัวเพิ่มขึ้น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3.3  มีแรงงานทีเป็นผู้เชี่ยวชาญ</a:t>
                      </a:r>
                      <a:r>
                        <a:rPr lang="th-TH" sz="110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ทางดิจิทัล</a:t>
                      </a: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(ระดับ 4) </a:t>
                      </a:r>
                      <a:b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ไม่น้อยกว่าร้อยละ 6 ของจำนวนประชากรไทย ภายในปี 2570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§"/>
                      </a:pP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กลยุทธ์ย่อยที่ 4.2 พัฒนา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กำลังคนเพื่อรองรับกับการปรับตัวทางเทคโนโลยีในอนาคตของผู้ประกอบการในอุตสาหกรรมและบริการต่างๆ</a:t>
                      </a: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รวมถึงอุตสาหกรรมอิเล็กทรอนิกส์อัจฉริยะ และอุตสาหกรรมและ</a:t>
                      </a:r>
                      <a:r>
                        <a:rPr lang="th-TH" sz="1100" baseline="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บริการดิจิทัล</a:t>
                      </a: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/>
                      </a:r>
                      <a:b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ของประเทศ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เร่งยกระดับทักษะแรงงานที่มีอยู่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พัฒนามาตรฐานวิชาชีพของ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แรงงานในอุตสาหกรรมที่ใช้เทคโนโลยี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endParaRPr lang="th-TH" sz="10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55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395536" y="188640"/>
            <a:ext cx="8352928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 หมุดหมาย ที่มีตัวชี้วัด และกลยุทธ์ เกี่ยวกับการพัฒนาฝีมือแรงงาน 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72954"/>
              </p:ext>
            </p:extLst>
          </p:nvPr>
        </p:nvGraphicFramePr>
        <p:xfrm>
          <a:off x="539552" y="620689"/>
          <a:ext cx="8352928" cy="41353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1512168"/>
                <a:gridCol w="2448272"/>
                <a:gridCol w="2160240"/>
              </a:tblGrid>
              <a:tr h="432047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หมุดหมายสนับสนุน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</a:t>
                      </a:r>
                      <a:endParaRPr lang="th-TH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1900873"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หมุดหมายที่ 8 ไทยมีพื้นที่และเมืองอัจฉริยะที่น่าอยู่ ปลอดภัย เติบโตอย่างยั่งยืน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 1 การเจริญเติบโตทางเศรษฐกิจของภาค</a:t>
                      </a:r>
                      <a:b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และการลงทุนในเขตเศรษฐกิจพิเศษขยายตัวเพิ่มขึ้น 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1.2  มูลค่าการลงทุนในเขตเศรษฐกิจพิเศษเพิ่มขึ้น</a:t>
                      </a: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ตามเป้าหมาย</a:t>
                      </a:r>
                      <a:b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ในแผนแม่บทภายใต้ยุทธศาสตร์ชาติชาติ</a:t>
                      </a: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พ.ศ. 2561 – 2580 ประเด็น 9 เขตเศรษฐกิจพิเศษ โดยเขตพัฒนาพิเศษภาคตะวันออกมีมูลค่าการลงทุน 500,000 ล้านบาท  พื้นที่ระเบียงเศรษฐกิจภาคใต้มีมูลค่าการลงทุน 100,000 ล้านบาท  และเขตพัฒนาเศรษฐกิจพิเศษชายแดนมีมูลค่า </a:t>
                      </a:r>
                      <a:b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10,000 ล้านบาท</a:t>
                      </a:r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กลยุทธ์ที่ 3 การสร้างความพร้อมด้านโครงสร้างพื้นฐาน </a:t>
                      </a:r>
                      <a:r>
                        <a:rPr lang="th-TH" sz="110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โล</a:t>
                      </a: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จิ</a:t>
                      </a:r>
                      <a:r>
                        <a:rPr lang="th-TH" sz="110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สติกส์</a:t>
                      </a: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และดิจิทัล</a:t>
                      </a: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รองรับพื้นที่เศรษฐกิจ</a:t>
                      </a:r>
                      <a:b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หลักและเมือง</a:t>
                      </a:r>
                      <a:endParaRPr lang="th-TH" sz="110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736231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§"/>
                      </a:pP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กลยุทธ์ย่อยที่ 3.2 พัฒนา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บุคลากร การศึกษา การวิจัย เทคโนโลยีและนวัตกรรมให้มีคุณภาพเพียงพอและปรับตัวให้ทันต่อความต้องการของอุตสาหกรรมและบริการเป้าหมายพื้นที่ (บุคลากรด้านเศรษฐกิจสร้างสรรค์</a:t>
                      </a:r>
                      <a:r>
                        <a:rPr lang="th-TH" sz="10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การท่องเที่ยว</a:t>
                      </a:r>
                      <a:r>
                        <a:rPr lang="th-TH" sz="10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เกษตร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อุตสาหกรรมชีวภาพ</a:t>
                      </a:r>
                      <a:r>
                        <a:rPr lang="th-TH" sz="10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อุตสาหกรรมอนาคตที่ใช้เทคโนโลยีชั้นสูง </a:t>
                      </a:r>
                      <a:r>
                        <a:rPr lang="th-TH" sz="10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พัฒนาทักษะฝีมือแรงงานรองรับบริการสร้างสรรค์)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ตาราง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610603"/>
              </p:ext>
            </p:extLst>
          </p:nvPr>
        </p:nvGraphicFramePr>
        <p:xfrm>
          <a:off x="539552" y="4941168"/>
          <a:ext cx="8352928" cy="18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1512168"/>
                <a:gridCol w="2448272"/>
                <a:gridCol w="2160240"/>
              </a:tblGrid>
              <a:tr h="1800200">
                <a:tc>
                  <a:txBody>
                    <a:bodyPr/>
                    <a:lstStyle/>
                    <a:p>
                      <a:r>
                        <a:rPr lang="th-TH" sz="11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หมุดหมายที่  9 ไทยมีความยากจนข้ามรุ่นลดลง</a:t>
                      </a:r>
                      <a:r>
                        <a:rPr lang="th-TH" sz="11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และคนไทยทุกคนมีความคุ้มครองทางสังคม ที่เพียงพอ เหมาะสม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F0DDA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เป้าหมายที่ 1 ครัวเรือนยากจนข้ามรุ่นมีโอกาส</a:t>
                      </a:r>
                      <a:b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ในการเลื่อนสถานนะทางเศรษฐกิจและสังคม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b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จนสามารถหลุดพ้น</a:t>
                      </a:r>
                      <a:b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จากความยากจนได้อย่างยั่งยืน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F0DDA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1.1  ทุกครัวเรือนที่มีสถานะยากจนข้ามรุ่นในปี 2566 หลุดพ้นจากความยากจนข้ามรุ่น ภายในปี 2570</a:t>
                      </a:r>
                    </a:p>
                    <a:p>
                      <a:endParaRPr lang="th-TH" sz="10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ตัวชี้วัดที่ 1.3 เด็กจากครัวเรือนยากจนข้ามรุ่นเติบโตไปเป็นแรงงานที่มีทักษะ หรือสำเร็จการศึกษาในระดับอุดมศึกษาหรือเทียบเท่า</a:t>
                      </a: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เพิ่มขึ้นไม่ต่ำกว่าร้อยละ 50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F0DDA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กลยุทธ์ที่ 1 การแก้ปัญหาความยากจนข้ามรุ่นแบบมุ่งเป้าหมายให้ครัวเรือนหลุดพ้นความยากจนอย่างยั่งยืน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กลยุทธ์ย่อยที่ 1.1 ให้ความ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ช่วยเหลือและพัฒนาศักยภาพของครัวเรือนยากจนข้ามรุ่น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th-TH" sz="1000" b="0" baseline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สร้างโอกาสในการประกอบอาชีพที่มีผลิตภาพและรายได้สูงขึ้น ผ่านการพัฒนาทักษะแรงงาน</a:t>
                      </a:r>
                    </a:p>
                  </a:txBody>
                  <a:tcPr anchor="ctr">
                    <a:solidFill>
                      <a:srgbClr val="F0DDA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945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4"/>
          <p:cNvSpPr/>
          <p:nvPr/>
        </p:nvSpPr>
        <p:spPr>
          <a:xfrm>
            <a:off x="1187624" y="2204864"/>
            <a:ext cx="7056784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นโยบายความมั่นคงแห่งชาติที่เกี่ยวข้อง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502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4"/>
          <p:cNvSpPr/>
          <p:nvPr/>
        </p:nvSpPr>
        <p:spPr>
          <a:xfrm>
            <a:off x="1115616" y="332656"/>
            <a:ext cx="691276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นโยบายความมั่นคงแห่งชาติที่เกี่ยวข้อง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ตัวแทนเนื้อหา 2"/>
          <p:cNvSpPr>
            <a:spLocks noGrp="1"/>
          </p:cNvSpPr>
          <p:nvPr>
            <p:ph idx="1"/>
          </p:nvPr>
        </p:nvSpPr>
        <p:spPr>
          <a:xfrm>
            <a:off x="683568" y="1268760"/>
            <a:ext cx="7931224" cy="4525963"/>
          </a:xfrm>
        </p:spPr>
        <p:txBody>
          <a:bodyPr>
            <a:normAutofit fontScale="92500"/>
          </a:bodyPr>
          <a:lstStyle/>
          <a:p>
            <a:pPr marL="0" indent="0" algn="thaiDist">
              <a:buNone/>
            </a:pPr>
            <a:r>
              <a:rPr lang="th-TH" b="1" dirty="0" smtClean="0"/>
              <a:t>ความไม่สงบใน</a:t>
            </a:r>
            <a:r>
              <a:rPr lang="th-TH" b="1" dirty="0"/>
              <a:t>จังหวัดชายแดน</a:t>
            </a:r>
            <a:r>
              <a:rPr lang="th-TH" b="1" dirty="0" smtClean="0"/>
              <a:t>ภาคใต้</a:t>
            </a:r>
          </a:p>
          <a:p>
            <a:pPr marL="0" indent="0" algn="thaiDist">
              <a:buNone/>
            </a:pPr>
            <a:r>
              <a:rPr lang="th-TH" b="1" dirty="0" smtClean="0"/>
              <a:t>        </a:t>
            </a:r>
            <a:r>
              <a:rPr lang="th-TH" dirty="0" smtClean="0"/>
              <a:t>ปัญหา</a:t>
            </a:r>
            <a:r>
              <a:rPr lang="th-TH" dirty="0"/>
              <a:t>ความรุนแรงในจังหวัดชายแดนภาคใต้ที่เกิด ขึ้นมาเป็นปัญหาที่มีความซับซ้อน ละเอียดอ่อน และมีความเชื่อมโยงกันหลายมิติ อันมีปัจจัยหลักที่</a:t>
            </a:r>
            <a:r>
              <a:rPr lang="th-TH" dirty="0" smtClean="0"/>
              <a:t>ถูกนำมา</a:t>
            </a:r>
            <a:r>
              <a:rPr lang="th-TH" dirty="0"/>
              <a:t>เป็น เงื่อนไขของปัญหา คือ ศาสนา วัฒนธรรม และประวัติศาสตร์ โดยการต่อสู้ที่ใช้ความรุนแรงเป็นผลมาจากคนกลุ่มหนึ่ง ที่มีอุดมการณ์ต้องการแบ่งแยก</a:t>
            </a:r>
            <a:r>
              <a:rPr lang="th-TH" dirty="0" smtClean="0"/>
              <a:t>ดินแดน</a:t>
            </a:r>
            <a:br>
              <a:rPr lang="th-TH" dirty="0" smtClean="0"/>
            </a:br>
            <a:r>
              <a:rPr lang="th-TH" dirty="0" smtClean="0"/>
              <a:t> ได้นำ</a:t>
            </a:r>
            <a:r>
              <a:rPr lang="th-TH" dirty="0" err="1" smtClean="0"/>
              <a:t>เงื่อนไขอัต</a:t>
            </a:r>
            <a:r>
              <a:rPr lang="th-TH" dirty="0"/>
              <a:t>ลักษณ์เฉพาะมาขยายผลในการใช้ความรุนแรง นอกจากนี้ ได้ปรากฏ เงื่อนไข</a:t>
            </a:r>
            <a:r>
              <a:rPr lang="th-TH" dirty="0" smtClean="0"/>
              <a:t>ที่ทำให้</a:t>
            </a:r>
            <a:r>
              <a:rPr lang="th-TH" dirty="0"/>
              <a:t>สถานการณ์ซับซ้อน ซึ่งมีแนวโน้มเพิ่มมากขึ้นอย่างมี</a:t>
            </a:r>
            <a:r>
              <a:rPr lang="th-TH" dirty="0" smtClean="0"/>
              <a:t>นัยสำคัญ </a:t>
            </a:r>
            <a:r>
              <a:rPr lang="th-TH" dirty="0"/>
              <a:t>คือ ปัญหา</a:t>
            </a:r>
            <a:r>
              <a:rPr lang="th-TH" dirty="0" err="1"/>
              <a:t>ยาเสพติด</a:t>
            </a:r>
            <a:r>
              <a:rPr lang="th-TH" dirty="0"/>
              <a:t> ปัญหาภัยแทรกซ้อน บทบาทของภาคประชาสังคม โดยเฉพาะเยาวชนที่เห็นต่างจากรัฐ และถูกดึงเข้ามามีส่วนร่วมในการเคลื่อนไหวที่ สอดคล้องกับอุดมการณ์ของผู้เห็นต่างจากรัฐ การเข้ามีบทบาทและแทรกแซงขององค์กรระหว่างประเท</a:t>
            </a:r>
          </a:p>
        </p:txBody>
      </p:sp>
    </p:spTree>
    <p:extLst>
      <p:ext uri="{BB962C8B-B14F-4D97-AF65-F5344CB8AC3E}">
        <p14:creationId xmlns:p14="http://schemas.microsoft.com/office/powerpoint/2010/main" val="8112408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4"/>
          <p:cNvSpPr/>
          <p:nvPr/>
        </p:nvSpPr>
        <p:spPr>
          <a:xfrm>
            <a:off x="899592" y="2276872"/>
            <a:ext cx="7416824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เป้าหมายการพัฒนาที่ยั่งยืน </a:t>
            </a:r>
          </a:p>
          <a:p>
            <a:pPr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Sustainable Development Goals : SDG</a:t>
            </a:r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</a:t>
            </a:r>
            <a:r>
              <a:rPr lang="en-US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013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899592" y="133822"/>
            <a:ext cx="7056784" cy="5588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17 เป้าหมายการพัฒนาที่ยั่งยืน </a:t>
            </a:r>
            <a:endParaRPr lang="th-TH" sz="2000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74" name="Picture 2" descr="https://sdgs.nesdc.go.th/wp-content/uploads/2020/07/1-1024x102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38" y="1052736"/>
            <a:ext cx="1549077" cy="123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dgs.nesdc.go.th/wp-content/uploads/2020/07/2-1024x102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479" y="1052736"/>
            <a:ext cx="1656184" cy="123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dgs.nesdc.go.th/wp-content/uploads/2020/07/3-1024x102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663" y="1043856"/>
            <a:ext cx="1656184" cy="123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sdgs.nesdc.go.th/wp-content/uploads/2020/07/4-1024x102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575" y="981371"/>
            <a:ext cx="1506488" cy="129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sdgs.nesdc.go.th/wp-content/uploads/2020/07/5-1024x102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996" y="981371"/>
            <a:ext cx="1584176" cy="124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sdgs.nesdc.go.th/wp-content/uploads/2020/07/6-1024x102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79" y="2536303"/>
            <a:ext cx="1549078" cy="1374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sdgs.nesdc.go.th/wp-content/uploads/2020/07/7-1024x1024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539" y="2536303"/>
            <a:ext cx="1520577" cy="13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s://sdgs.nesdc.go.th/wp-content/uploads/2020/07/8-1024x1024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90" y="2536303"/>
            <a:ext cx="1792857" cy="133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ttps://sdgs.nesdc.go.th/wp-content/uploads/2020/07/9-1024x1024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50" y="2523998"/>
            <a:ext cx="1643658" cy="134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125" y="2494101"/>
            <a:ext cx="1836712" cy="1374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3" name="Picture 21" descr="https://sdgs.nesdc.go.th/wp-content/uploads/2020/07/11-1024x1024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87" y="4054757"/>
            <a:ext cx="1422610" cy="11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23" descr="https://sdgs.nesdc.go.th/wp-content/uploads/2020/07/12-1024x102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15" y="4068846"/>
            <a:ext cx="1588380" cy="11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 descr="https://sdgs.nesdc.go.th/wp-content/uploads/2020/07/13-1024x1024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236" y="4065441"/>
            <a:ext cx="1693887" cy="124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971" y="4065441"/>
            <a:ext cx="1673337" cy="12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00" name="Picture 28" descr="https://sdgs.nesdc.go.th/wp-content/uploads/2020/07/15-1024x102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570" y="4026761"/>
            <a:ext cx="1729308" cy="126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https://sdgs.nesdc.go.th/wp-content/uploads/2020/07/16-1024x1024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542" y="5420816"/>
            <a:ext cx="2043323" cy="124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https://sdgs.nesdc.go.th/wp-content/uploads/2020/07/17-1024x1024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13" y="5420816"/>
            <a:ext cx="2170112" cy="124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126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1507679" y="404664"/>
            <a:ext cx="5976664" cy="115212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2000" b="1" dirty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เป้าหมายการพัฒนาที่</a:t>
            </a:r>
            <a:r>
              <a:rPr lang="th-TH" sz="20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ยั่งยืน ที่เกี่ยวข้อง</a:t>
            </a:r>
            <a:br>
              <a:rPr lang="th-TH" sz="20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000" b="1" dirty="0" smtClean="0">
                <a:solidFill>
                  <a:prstClr val="white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กับกรมพัฒนาฝีมือแรงงาน </a:t>
            </a:r>
            <a:endParaRPr lang="th-TH" sz="2000" b="1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36" y="3095067"/>
            <a:ext cx="2123231" cy="20162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6" name="แผนผังลําดับงาน: กระบวนการสำรอง 5"/>
          <p:cNvSpPr/>
          <p:nvPr/>
        </p:nvSpPr>
        <p:spPr>
          <a:xfrm>
            <a:off x="360536" y="1988840"/>
            <a:ext cx="2123231" cy="43204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เป้าหมายหลัก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2987824" y="1952836"/>
            <a:ext cx="2592288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เป้าหมายย่อย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แผนผังลําดับงาน: กระบวนการสำรอง 8"/>
          <p:cNvSpPr/>
          <p:nvPr/>
        </p:nvSpPr>
        <p:spPr>
          <a:xfrm>
            <a:off x="5890617" y="1952836"/>
            <a:ext cx="2736304" cy="50405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2579043" y="3549588"/>
            <a:ext cx="288032" cy="1152128"/>
          </a:xfrm>
          <a:prstGeom prst="homePlat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แผนผังลำดับงาน: หน่วงเวลา 9"/>
          <p:cNvSpPr/>
          <p:nvPr/>
        </p:nvSpPr>
        <p:spPr>
          <a:xfrm>
            <a:off x="3011463" y="2843038"/>
            <a:ext cx="2808312" cy="2674193"/>
          </a:xfrm>
          <a:prstGeom prst="flowChartDelay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เพิ่มจำนวนเยาวชนและผู้ใหญ่ที่มีทักษะที่เกี่ยวข้อง จำเป็น รวมถึงคงทักษะ</a:t>
            </a:r>
            <a:b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ด้านเทคนิคและอาชีพ สำหรับการจ้างงาน</a:t>
            </a:r>
            <a:b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การมีงานทำที่มีคุณค่า </a:t>
            </a:r>
            <a:b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และการเป็นผู้ประกอบการ ภายในปี พ.ศ. 2573</a:t>
            </a:r>
            <a:endPara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คำบรรยายภาพแบบสี่เหลี่ยมมุมมน 10"/>
          <p:cNvSpPr/>
          <p:nvPr/>
        </p:nvSpPr>
        <p:spPr>
          <a:xfrm>
            <a:off x="6012161" y="2843039"/>
            <a:ext cx="2614760" cy="1162025"/>
          </a:xfrm>
          <a:prstGeom prst="wedgeRoundRect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สัดส่วนของเยาวชน/ผู้ใหญ่ที่มีทักษะด้านเทคโนโลยีสารสนเทศและการสื่อสาร จำแนกตามประเภททักษะ</a:t>
            </a:r>
            <a:endPara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6042992" y="4221088"/>
            <a:ext cx="2592288" cy="86409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ร้อยละของผู้มีงานทำที่ใช้คอมพิวเตอร์</a:t>
            </a: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สี่เหลี่ยมผืนผ้ามุมมน 14"/>
          <p:cNvSpPr/>
          <p:nvPr/>
        </p:nvSpPr>
        <p:spPr>
          <a:xfrm>
            <a:off x="6046762" y="5229200"/>
            <a:ext cx="2592288" cy="122413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ร้อยละของผู้มีงานทำที่ใช้อินเตอร์เน็ต (ช่วงอายุ 15 ปี ขึ้นไป , ช่วงอายุ  15 – 24 ปี และช่วงอายุ 25 – 64 ปี)</a:t>
            </a:r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9176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1475656" y="2564904"/>
            <a:ext cx="5904656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นโยบายรัฐบาลสำคัญที่เกี่ยวข้อง</a:t>
            </a:r>
            <a:endParaRPr lang="th-TH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1987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แผนผังลำดับงาน: หน่วงเวลา 4"/>
          <p:cNvSpPr/>
          <p:nvPr/>
        </p:nvSpPr>
        <p:spPr>
          <a:xfrm>
            <a:off x="395536" y="1628800"/>
            <a:ext cx="2376264" cy="1296144"/>
          </a:xfrm>
          <a:prstGeom prst="flowChartDelay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นโยบายหลัก</a:t>
            </a:r>
            <a:endParaRPr lang="th-TH" sz="2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แผนผังลำดับงาน: หน่วงเวลา 5"/>
          <p:cNvSpPr/>
          <p:nvPr/>
        </p:nvSpPr>
        <p:spPr>
          <a:xfrm>
            <a:off x="435162" y="4029725"/>
            <a:ext cx="2376263" cy="1425488"/>
          </a:xfrm>
          <a:prstGeom prst="flowChartDelay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นโยบายเร่งด่วน</a:t>
            </a:r>
            <a:endParaRPr lang="th-TH" sz="2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395536" y="168871"/>
            <a:ext cx="475252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นโยบายสำคัญที่เกี่ยวข้อง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2873177" y="1628800"/>
            <a:ext cx="1800200" cy="145179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ข้อ 8 การปฏิรูปกระบวนการเรียนรู้และการพัฒนาศักยภาพของคนไทยทุกช่วงวัย</a:t>
            </a: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4859635" y="1046919"/>
            <a:ext cx="3672408" cy="7200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ข้อ 8.3 พัฒนาอาชีพวะ พัฒนาคุณภาพวิชาชีพ และพัฒนาแรงงานรองรับอุตสาหกรรม 4.0</a:t>
            </a: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4812196" y="1844824"/>
            <a:ext cx="3767286" cy="172819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พัฒนากำลังคนที่มีทักษะสูงให้สามารถนำความรู้และทักษะมาใช้ในการแก้ไขปัญหา การสร้างและพัฒนานวัตกรรม ครอบคลุมการพัฒนากำลังคนที่อยู่ในอุตสาหกรรม กำลังคนที่กำลังเข้าสู่อุตสาหกรรม กำลังคนในสาขาที่ขาดแคลน เพื่อรองรับอุตสาหกรรมและเทคโนโลยีในอนาคต  การยกระดับฝีมือแรงงานในกลุ่มอุตสาหกรรมที่มีศักยภาพและอุตสาหกรรม</a:t>
            </a:r>
            <a:b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ที่ใช้แรงงานเข้มข้น</a:t>
            </a:r>
            <a:endPara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2901355" y="4029725"/>
            <a:ext cx="1800200" cy="15121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ข้อ 5 การยกระดับศักยภาพของแรงงาน</a:t>
            </a:r>
            <a:endParaRPr lang="th-TH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4812196" y="3766354"/>
            <a:ext cx="3767286" cy="203891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ยกระดับรายได้ค่าแรงแรกเข้าและกลไกการปรับอัตราค่าจ้างที่สอดคล้องกับสมรรถนะแรงงาน ควบคู่กับ</a:t>
            </a:r>
            <a:b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การพัฒนาทักษะฝีมือแรงงาน ผ่านกลไกคณะกรรมการไตรภาคี เพื่อนำไปสู่การเพิ่มประสิทธิภาพแรงงาน ควบคู่ไปกับการกำกับดูแลราคาสินค้าไม่ให้กระทบกับ</a:t>
            </a:r>
            <a:b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ค่าครองชีพของประชาชน และสามารถจูงใจให้แรงงานพัฒนาตนเองเพื่อปรับเปลี่ยนทักษะ และเปลี่ยน</a:t>
            </a:r>
            <a:b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สายอาชีพให้ตรงกับความต้องการของตลาดแรงงาน อุตสาหกรรมเป้าหมาย และความก้าวหน้าของเทคโนโลยี</a:t>
            </a:r>
            <a:endPara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5361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แผนผังลำดับงาน: เอกสาร 4"/>
          <p:cNvSpPr/>
          <p:nvPr/>
        </p:nvSpPr>
        <p:spPr>
          <a:xfrm>
            <a:off x="1115616" y="1556792"/>
            <a:ext cx="6696744" cy="3672408"/>
          </a:xfrm>
          <a:prstGeom prst="flowChartDocumen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ข้อมูลประกอบการพิจารณากำหนดแนวทางโครงการ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23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เชื้อไวรัส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007" y="2708920"/>
            <a:ext cx="2696831" cy="173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มุมมน 7"/>
          <p:cNvSpPr/>
          <p:nvPr/>
        </p:nvSpPr>
        <p:spPr>
          <a:xfrm>
            <a:off x="238869" y="201800"/>
            <a:ext cx="5701283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การพัฒนาใหม่อันเนื่องมาจากโค</a:t>
            </a:r>
            <a:r>
              <a:rPr lang="th-TH" sz="20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วิค</a:t>
            </a:r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- 19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257112" y="1484784"/>
            <a:ext cx="2627962" cy="18722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การเปลี่ยนแปลงสู่เศรษฐกิจและ</a:t>
            </a:r>
            <a:r>
              <a:rPr lang="th-TH" sz="16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สังคมดิจิทัล</a:t>
            </a: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เร็วขึ้น</a:t>
            </a:r>
            <a:endParaRPr lang="th-TH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222056" y="3578706"/>
            <a:ext cx="2627962" cy="208254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แรงงานนอกระบบ</a:t>
            </a:r>
            <a:b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อาทิ ผู้ประกอบการอิสระ และแรงงานแพลตฟอร์ม</a:t>
            </a:r>
            <a:b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มีจำนวนมากขึ้น </a:t>
            </a:r>
            <a:b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แต่ขาดหลักประกันทางสังคม</a:t>
            </a:r>
            <a:endParaRPr lang="th-TH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3118525" y="923075"/>
            <a:ext cx="2645263" cy="158417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ภาวการณ์เรียนถดถอย จากข้อจำกัดของการเรียนออนไลน์ เด็กบางส่วนต้องออกไปจากระบบการศึกษา</a:t>
            </a:r>
            <a:endParaRPr lang="th-TH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3017782" y="4653136"/>
            <a:ext cx="2808312" cy="158417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จำนวนคนยากจนเพิ่มสูงขึ้น (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เพิ่มมากกว่าปี </a:t>
            </a:r>
            <a:r>
              <a:rPr lang="th-TH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2562 </a:t>
            </a:r>
            <a:br>
              <a:rPr lang="th-TH" sz="160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1.5 ล้าน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คน)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978505" y="1484784"/>
            <a:ext cx="2844824" cy="25202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เศรษฐกิจจะฟื้นตัวแบบรูปตัว </a:t>
            </a:r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 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K-Shaped Recovery)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ที่มีทั้งกลุ่มเศรษฐกิจที่ฟื้นตัวได้ดี เช่น การส่งออก และกลุ่มที่ยังไม่ฟื้นตัว/ฟื้นตัวได้ช้า ต้องใช้เวลา เช่น ท่องเที่ยว และบางกลุ่มแย่ลงเรื่อยๆ จนไม่สามารถดำเนินธุรกิจได้ เหมือนกับตัวอักษร</a:t>
            </a:r>
            <a:b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 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6016858" y="4293096"/>
            <a:ext cx="2806471" cy="16561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การจัดเก็บรายได้ของภาครัฐลดลง เนื่องจากเศรษฐกิจ</a:t>
            </a:r>
            <a:b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ฟื้นตัวช้า และการใช้มาตรการลดภาษีต่างๆ</a:t>
            </a:r>
            <a:b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เพื่อช่วยเหลือประชาชน</a:t>
            </a:r>
            <a:endParaRPr lang="th-TH" sz="16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9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th-TH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ผลิตภาพแรงงานต่ำลง ในช่วงโค</a:t>
            </a:r>
            <a:r>
              <a:rPr lang="th-TH" sz="28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วิค</a:t>
            </a:r>
            <a:r>
              <a:rPr lang="th-TH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19 ระบาด</a:t>
            </a:r>
            <a:endParaRPr lang="th-TH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แผนผังลำดับงาน: ดิสก์แม่เหล็ก 5"/>
          <p:cNvSpPr/>
          <p:nvPr/>
        </p:nvSpPr>
        <p:spPr>
          <a:xfrm>
            <a:off x="929806" y="2204864"/>
            <a:ext cx="1955796" cy="2016224"/>
          </a:xfrm>
          <a:prstGeom prst="flowChartMagneticDis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273,291 บาท/คน</a:t>
            </a:r>
            <a:endParaRPr lang="th-TH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แผนผังลำดับงาน: ดิสก์แม่เหล็ก 6"/>
          <p:cNvSpPr/>
          <p:nvPr/>
        </p:nvSpPr>
        <p:spPr>
          <a:xfrm>
            <a:off x="3413341" y="2443042"/>
            <a:ext cx="2096529" cy="1778045"/>
          </a:xfrm>
          <a:prstGeom prst="flowChartMagneticDis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272,433 บาท/คน</a:t>
            </a:r>
            <a:endParaRPr lang="th-TH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แผนผังลำดับงาน: ดิสก์แม่เหล็ก 7"/>
          <p:cNvSpPr/>
          <p:nvPr/>
        </p:nvSpPr>
        <p:spPr>
          <a:xfrm>
            <a:off x="5986747" y="1121990"/>
            <a:ext cx="2160240" cy="3099098"/>
          </a:xfrm>
          <a:prstGeom prst="flowChartMagneticDisk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309,204 บาท/คน</a:t>
            </a:r>
            <a:endParaRPr lang="th-TH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แผนผังลำดับงาน: กระบวนการ 8"/>
          <p:cNvSpPr/>
          <p:nvPr/>
        </p:nvSpPr>
        <p:spPr>
          <a:xfrm>
            <a:off x="1187624" y="4400003"/>
            <a:ext cx="1440160" cy="5760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2560</a:t>
            </a:r>
            <a:endParaRPr lang="th-TH" sz="16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แผนผังลำดับงาน: กระบวนการ 9"/>
          <p:cNvSpPr/>
          <p:nvPr/>
        </p:nvSpPr>
        <p:spPr>
          <a:xfrm>
            <a:off x="3633514" y="4407208"/>
            <a:ext cx="1656184" cy="56885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2563</a:t>
            </a:r>
            <a:endParaRPr lang="th-TH" sz="16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แผนผังลำดับงาน: กระบวนการ 10"/>
          <p:cNvSpPr/>
          <p:nvPr/>
        </p:nvSpPr>
        <p:spPr>
          <a:xfrm>
            <a:off x="6436904" y="4421034"/>
            <a:ext cx="1653134" cy="56546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 </a:t>
            </a:r>
            <a:b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2565</a:t>
            </a:r>
            <a:endParaRPr lang="th-TH" sz="16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แผนผังลำดับงาน: หน่วงเวลา 11"/>
          <p:cNvSpPr/>
          <p:nvPr/>
        </p:nvSpPr>
        <p:spPr>
          <a:xfrm>
            <a:off x="899590" y="836712"/>
            <a:ext cx="4593511" cy="1036866"/>
          </a:xfrm>
          <a:prstGeom prst="flowChartDelay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ผลิตภาพแรงงาน  บาท/คน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แผนผังลําดับงาน: กระบวนการสำรอง 13"/>
          <p:cNvSpPr/>
          <p:nvPr/>
        </p:nvSpPr>
        <p:spPr>
          <a:xfrm>
            <a:off x="363563" y="5157192"/>
            <a:ext cx="8424936" cy="936104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ผลิตภาพแรงงานต่ำลง ในช่วงการระบาดโค</a:t>
            </a:r>
            <a:r>
              <a:rPr lang="th-TH" sz="18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วิต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19 เพิ่มปัญหาด้านกำลังคน</a:t>
            </a:r>
            <a:b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เชิงคุณภาพ ทำให้ไม่สามารถชดเชยการลดลงของกำลังแรงงานได้อย่างเพียงพอ</a:t>
            </a:r>
            <a:endParaRPr lang="th-TH" sz="1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แผนผังลำดับงาน: กระบวนการ 3"/>
          <p:cNvSpPr/>
          <p:nvPr/>
        </p:nvSpPr>
        <p:spPr>
          <a:xfrm>
            <a:off x="6660232" y="6237312"/>
            <a:ext cx="2128266" cy="4320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ที่มาข้อมูล กรอบแผนพัฒนาฯ ฉบับที่ 13</a:t>
            </a:r>
            <a:endPara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98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เตรียมทำ แผน 2566\ร่างแผน 13\ทักษะในอนาคต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สี่เหลี่ยมผืนผ้ามุมมน 4"/>
          <p:cNvSpPr/>
          <p:nvPr/>
        </p:nvSpPr>
        <p:spPr>
          <a:xfrm>
            <a:off x="611560" y="188640"/>
            <a:ext cx="424847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ทักษะที่จำเป็นในอนาคต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2287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:\เตรียมทำ แผน 2566\ร่างแผน 13\10 ทักษะสู้ A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4664"/>
            <a:ext cx="741682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รูปห้าเหลี่ยม 5"/>
          <p:cNvSpPr/>
          <p:nvPr/>
        </p:nvSpPr>
        <p:spPr>
          <a:xfrm>
            <a:off x="193220" y="944724"/>
            <a:ext cx="1225207" cy="496855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ทักษะที่เกี่ยว</a:t>
            </a:r>
            <a:b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ข้องกับ </a:t>
            </a:r>
            <a:r>
              <a:rPr lang="en-US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AI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1052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1593341350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424935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7313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\1593341349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8092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5681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tatic.thairath.co.th/media/Dtbezn3nNUxytg04N1L7q4cSiMgagsQY0z0hfkSZ2NSEh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496944" cy="606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6746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เปิดโผทักษะงานไอที ที่ตลาดแรงงานต้องกา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704856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9248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s://obs.line-scdn.net/0ht_L1rm6sK3BxSAZ3WspUJ0seKB9CJDhzFX56cy0mdUQPf20lSntgHlIfdkdVfGwuGC5tFlBPMEFVcD4jGHxg/w644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" name="AutoShape 4" descr="https://obs.line-scdn.net/0ht_L1rm6sK3BxSAZ3WspUJ0seKB9CJDhzFX56cy0mdUQPf20lSntgHlIfdkdVfGwuGC5tFlBPMEFVcD4jGHxg/w644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7" name="AutoShape 6" descr="https://obs.line-scdn.net/0ht_L1rm6sK3BxSAZ3WspUJ0seKB9CJDhzFX56cy0mdUQPf20lSntgHlIfdkdVfGwuGC5tFlBPMEFVcD4jGHxg/w644"/>
          <p:cNvSpPr>
            <a:spLocks noChangeAspect="1" noChangeArrowheads="1"/>
          </p:cNvSpPr>
          <p:nvPr/>
        </p:nvSpPr>
        <p:spPr bwMode="auto">
          <a:xfrm>
            <a:off x="495300" y="920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8" name="AutoShape 8" descr="https://obs.line-scdn.net/0ht_L1rm6sK3BxSAZ3WspUJ0seKB9CJDhzFX56cy0mdUQPf20lSntgHlIfdkdVfGwuGC5tFlBPMEFVcD4jGHxg/w644"/>
          <p:cNvSpPr>
            <a:spLocks noChangeAspect="1" noChangeArrowheads="1"/>
          </p:cNvSpPr>
          <p:nvPr/>
        </p:nvSpPr>
        <p:spPr bwMode="auto">
          <a:xfrm>
            <a:off x="647700" y="2444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9" name="AutoShape 10" descr="https://obs.line-scdn.net/0ht_L1rm6sK3BxSAZ3WspUJ0seKB9CJDhzFX56cy0mdUQPf20lSntgHlIfdkdVfGwuGC5tFlBPMEFVcD4jGHxg/w644"/>
          <p:cNvSpPr>
            <a:spLocks noChangeAspect="1" noChangeArrowheads="1"/>
          </p:cNvSpPr>
          <p:nvPr/>
        </p:nvSpPr>
        <p:spPr bwMode="auto">
          <a:xfrm>
            <a:off x="800100" y="396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" name="AutoShape 12" descr="https://obs.line-scdn.net/0ht_L1rm6sK3BxSAZ3WspUJ0seKB9CJDhzFX56cy0mdUQPf20lSntgHlIfdkdVfGwuGC5tFlBPMEFVcD4jGHxg/w644"/>
          <p:cNvSpPr>
            <a:spLocks noChangeAspect="1" noChangeArrowheads="1"/>
          </p:cNvSpPr>
          <p:nvPr/>
        </p:nvSpPr>
        <p:spPr bwMode="auto">
          <a:xfrm>
            <a:off x="952500" y="549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062" name="Picture 14" descr="10 ทักษะ แรงงานยุคโควิดต้องม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96" y="854075"/>
            <a:ext cx="8427268" cy="509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แผนผังลําดับงาน: กระบวนการสำรอง 11"/>
          <p:cNvSpPr/>
          <p:nvPr/>
        </p:nvSpPr>
        <p:spPr>
          <a:xfrm>
            <a:off x="1444452" y="6104495"/>
            <a:ext cx="6336704" cy="504056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10</a:t>
            </a:r>
            <a:r>
              <a:rPr lang="th-TH" dirty="0" smtClean="0"/>
              <a:t> </a:t>
            </a:r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ทักษะแรงงานในยุคโค</a:t>
            </a:r>
            <a:r>
              <a:rPr lang="th-TH" sz="20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วิค</a:t>
            </a:r>
            <a:r>
              <a:rPr lang="th-TH" sz="20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19 ต้องมี</a:t>
            </a:r>
            <a:endParaRPr lang="th-TH" sz="20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6327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4"/>
          <p:cNvSpPr/>
          <p:nvPr/>
        </p:nvSpPr>
        <p:spPr>
          <a:xfrm>
            <a:off x="1619672" y="2564904"/>
            <a:ext cx="5976664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TimeLine 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และกระบวนการจัดทำ</a:t>
            </a:r>
            <a:b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แผนงาน/โครงการ สู่คำของบประมาณ</a:t>
            </a:r>
          </a:p>
          <a:p>
            <a:pPr algn="ctr"/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พ.ศ. 2566 </a:t>
            </a:r>
            <a:b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(ตุลาคม 2564 – ส่งคำของบประมาณ)</a:t>
            </a:r>
            <a:endParaRPr lang="th-TH" sz="1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5329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แผนผังลําดับงาน: กระบวนการสำรอง 3"/>
          <p:cNvSpPr/>
          <p:nvPr/>
        </p:nvSpPr>
        <p:spPr>
          <a:xfrm>
            <a:off x="1823519" y="1052736"/>
            <a:ext cx="4422424" cy="365978"/>
          </a:xfrm>
          <a:prstGeom prst="flowChartAlternateProcess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การจัดทำข้อเสนอโครงการ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แผนผังลําดับงาน: กระบวนการสำรอง 5"/>
          <p:cNvSpPr/>
          <p:nvPr/>
        </p:nvSpPr>
        <p:spPr>
          <a:xfrm>
            <a:off x="1832268" y="1554621"/>
            <a:ext cx="4371206" cy="314512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ตั้งคณะทำงาน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1840687" y="1948368"/>
            <a:ext cx="4362788" cy="379334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จัดทำแนวทางการจัดทำร่างแผนพัฒนาฝีมือแรงงาน ปี 2566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แผนผังลําดับงาน: กระบวนการสำรอง 8"/>
          <p:cNvSpPr/>
          <p:nvPr/>
        </p:nvSpPr>
        <p:spPr>
          <a:xfrm>
            <a:off x="1834254" y="4990012"/>
            <a:ext cx="4392488" cy="361163"/>
          </a:xfrm>
          <a:prstGeom prst="flowChartAlternateProcess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จัดทำร่างแผนของจังหวัด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แผนผังลําดับงาน: กระบวนการสำรอง 9"/>
          <p:cNvSpPr/>
          <p:nvPr/>
        </p:nvSpPr>
        <p:spPr>
          <a:xfrm>
            <a:off x="1840685" y="5451599"/>
            <a:ext cx="1505234" cy="417815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ส่งร่างโครงการ</a:t>
            </a:r>
            <a:b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ให้จังหวัด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แผนผังลําดับงาน: กระบวนการสำรอง 10"/>
          <p:cNvSpPr/>
          <p:nvPr/>
        </p:nvSpPr>
        <p:spPr>
          <a:xfrm>
            <a:off x="1793228" y="3449180"/>
            <a:ext cx="4410247" cy="414937"/>
          </a:xfrm>
          <a:prstGeom prst="flowChartAlternateProcess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การจัดทำโครงการ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แผนผังลําดับงาน: กระบวนการสำรอง 11"/>
          <p:cNvSpPr/>
          <p:nvPr/>
        </p:nvSpPr>
        <p:spPr>
          <a:xfrm>
            <a:off x="1827161" y="3962430"/>
            <a:ext cx="4372686" cy="308028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จัดประชุมคณะทำงานพิจารณาข้อเสนอโครงการ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แผนผังลําดับงาน: กระบวนการสำรอง 14"/>
          <p:cNvSpPr/>
          <p:nvPr/>
        </p:nvSpPr>
        <p:spPr>
          <a:xfrm>
            <a:off x="1841931" y="2427661"/>
            <a:ext cx="4361544" cy="353268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หน่วยงานเจ้าภาพจัดทำข้อเสนอร่างโครงการ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แผนผังลําดับงาน: กระบวนการสำรอง 15"/>
          <p:cNvSpPr/>
          <p:nvPr/>
        </p:nvSpPr>
        <p:spPr>
          <a:xfrm>
            <a:off x="6621686" y="5332100"/>
            <a:ext cx="2247477" cy="742582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จัดทำ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ข้อมูลคำของบประมาณ</a:t>
            </a:r>
            <a:b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ปี 2566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แผนผังลําดับงาน: กระบวนการสำรอง 16"/>
          <p:cNvSpPr/>
          <p:nvPr/>
        </p:nvSpPr>
        <p:spPr>
          <a:xfrm>
            <a:off x="6523945" y="2896526"/>
            <a:ext cx="2304254" cy="534986"/>
          </a:xfrm>
          <a:prstGeom prst="flowChartAlternateProcess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จัดทำคำของบประมาณ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แผนผังลําดับงาน: กระบวนการสำรอง 17"/>
          <p:cNvSpPr/>
          <p:nvPr/>
        </p:nvSpPr>
        <p:spPr>
          <a:xfrm>
            <a:off x="6523945" y="3605252"/>
            <a:ext cx="2323774" cy="616055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กำหนดเป้าหมายบริการหน่วยงาน ตัวชี้วัด ในทุกระดับ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แผนผังลําดับงาน: กระบวนการสำรอง 19"/>
          <p:cNvSpPr/>
          <p:nvPr/>
        </p:nvSpPr>
        <p:spPr>
          <a:xfrm>
            <a:off x="6553223" y="4359174"/>
            <a:ext cx="2317175" cy="811419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บันทึกข้อมูลในระบบอีบัสฯ</a:t>
            </a:r>
            <a:b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ของสำนักงบประมาณ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แผนผังลําดับงาน: กระบวนการสำรอง 20"/>
          <p:cNvSpPr/>
          <p:nvPr/>
        </p:nvSpPr>
        <p:spPr>
          <a:xfrm>
            <a:off x="4644008" y="2849357"/>
            <a:ext cx="1559465" cy="507636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รวบรวม/สรุปข้อเสนอร่างโครงการ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แผนผังลําดับงาน: กระบวนการสำรอง 21"/>
          <p:cNvSpPr/>
          <p:nvPr/>
        </p:nvSpPr>
        <p:spPr>
          <a:xfrm>
            <a:off x="1840685" y="5958458"/>
            <a:ext cx="1505234" cy="764553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จังหวัด จัดทำ</a:t>
            </a:r>
            <a:b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ร่างแผนพัฒนาฝีมือแรงงาน ปี 2566 ของจังหวัด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แผนผังลําดับงาน: กระบวนการสำรอง 22"/>
          <p:cNvSpPr/>
          <p:nvPr/>
        </p:nvSpPr>
        <p:spPr>
          <a:xfrm>
            <a:off x="4283969" y="4383275"/>
            <a:ext cx="1924456" cy="495595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05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รวบรวมร่างโครงการ </a:t>
            </a:r>
            <a:br>
              <a:rPr lang="th-TH" sz="105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5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และเสนอกรมฯ ให้ความเห็นชอบ</a:t>
            </a:r>
            <a:endParaRPr lang="th-TH" sz="105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แผนผังลําดับงาน: กระบวนการสำรอง 24"/>
          <p:cNvSpPr/>
          <p:nvPr/>
        </p:nvSpPr>
        <p:spPr>
          <a:xfrm>
            <a:off x="1832268" y="4388046"/>
            <a:ext cx="2340065" cy="490824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หน่วยงานเจ้าภาพโครงการจัดทำรายละเอียดร่างโครงการ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แผนผังลําดับงาน: กระบวนการสำรอง 25"/>
          <p:cNvSpPr/>
          <p:nvPr/>
        </p:nvSpPr>
        <p:spPr>
          <a:xfrm>
            <a:off x="3511948" y="5517232"/>
            <a:ext cx="1340097" cy="1205779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จังหวัดส่งร่างแผนพัฒนาฝีมือแรงงานของหน่วยงาน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แผนผังลําดับงาน: กระบวนการสำรอง 26"/>
          <p:cNvSpPr/>
          <p:nvPr/>
        </p:nvSpPr>
        <p:spPr>
          <a:xfrm>
            <a:off x="1832268" y="2849357"/>
            <a:ext cx="2679370" cy="507636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หน่วยงานเจ้าภาพส่งข้อเสนอร่างโครงการให้กองแผนงานและสารสนเทศ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9" name="แผนผังลําดับงาน: กระบวนการสำรอง 28"/>
          <p:cNvSpPr/>
          <p:nvPr/>
        </p:nvSpPr>
        <p:spPr>
          <a:xfrm>
            <a:off x="4941095" y="5517232"/>
            <a:ext cx="1325860" cy="1201666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12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สรุป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ร่าง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แผนพัฒนาฝีมือแรงงาน ปี 2566 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จังหวัด </a:t>
            </a:r>
            <a:r>
              <a:rPr lang="en-US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</a:t>
            </a:r>
            <a:endParaRPr lang="th-TH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th-TH" dirty="0"/>
          </a:p>
        </p:txBody>
      </p:sp>
      <p:sp>
        <p:nvSpPr>
          <p:cNvPr id="32" name="คำบรรยายภาพแบบสี่เหลี่ยมมุมมน 31"/>
          <p:cNvSpPr/>
          <p:nvPr/>
        </p:nvSpPr>
        <p:spPr>
          <a:xfrm>
            <a:off x="6821736" y="1554620"/>
            <a:ext cx="1728192" cy="1032121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มกราคม 2565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3" name="รูปห้าเหลี่ยม 32"/>
          <p:cNvSpPr/>
          <p:nvPr/>
        </p:nvSpPr>
        <p:spPr>
          <a:xfrm>
            <a:off x="251520" y="1554620"/>
            <a:ext cx="1440159" cy="773082"/>
          </a:xfrm>
          <a:prstGeom prst="homePlate">
            <a:avLst>
              <a:gd name="adj" fmla="val 522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ตุลาคม  2564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4" name="รูปห้าเหลี่ยม 33"/>
          <p:cNvSpPr/>
          <p:nvPr/>
        </p:nvSpPr>
        <p:spPr>
          <a:xfrm>
            <a:off x="274812" y="4424668"/>
            <a:ext cx="1440159" cy="229423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ธันวาคม 2564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วงเล็บเหลี่ยมคู่ 1"/>
          <p:cNvSpPr/>
          <p:nvPr/>
        </p:nvSpPr>
        <p:spPr>
          <a:xfrm>
            <a:off x="6621687" y="6340734"/>
            <a:ext cx="2226032" cy="256618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en-US" sz="1200" dirty="0" smtClean="0"/>
              <a:t>* </a:t>
            </a:r>
            <a:r>
              <a:rPr lang="th-TH" sz="1200" dirty="0" smtClean="0"/>
              <a:t>ใช้เป็นข้อมูลในการปรับแผนของจังหวัด</a:t>
            </a:r>
            <a:br>
              <a:rPr lang="th-TH" sz="1200" dirty="0" smtClean="0"/>
            </a:br>
            <a:r>
              <a:rPr lang="th-TH" sz="1200" dirty="0" smtClean="0"/>
              <a:t>ตามวงเงินงบประมาณ  ในเดือนสิงหาคม 2565</a:t>
            </a:r>
            <a:endParaRPr lang="th-TH" sz="1200" dirty="0"/>
          </a:p>
        </p:txBody>
      </p:sp>
      <p:sp>
        <p:nvSpPr>
          <p:cNvPr id="28" name="รูปห้าเหลี่ยม 27"/>
          <p:cNvSpPr/>
          <p:nvPr/>
        </p:nvSpPr>
        <p:spPr>
          <a:xfrm>
            <a:off x="251520" y="2433364"/>
            <a:ext cx="1541708" cy="189574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พฤศจิกายน 2564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สี่เหลี่ยมผืนผ้ามุมมน 2"/>
          <p:cNvSpPr/>
          <p:nvPr/>
        </p:nvSpPr>
        <p:spPr>
          <a:xfrm>
            <a:off x="274812" y="188640"/>
            <a:ext cx="847365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Timeline 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และกระบวนการจัดทำแผนงาน/โครงการ 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สู่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คำของบประมาณ 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พ.ศ. 2566 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(ต.ค. 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2564 – 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ส่งคำของบประมาณ)</a:t>
            </a:r>
            <a:endParaRPr lang="th-TH" sz="1800" dirty="0"/>
          </a:p>
        </p:txBody>
      </p:sp>
    </p:spTree>
    <p:extLst>
      <p:ext uri="{BB962C8B-B14F-4D97-AF65-F5344CB8AC3E}">
        <p14:creationId xmlns:p14="http://schemas.microsoft.com/office/powerpoint/2010/main" val="30345273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1619672" y="2492896"/>
            <a:ext cx="5976664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แนวทาง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ในการจัดทำข้อเสนอโครงการ ปีงบประมาณ พ.ศ. 2566</a:t>
            </a:r>
          </a:p>
          <a:p>
            <a:pPr algn="ctr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153131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949264" y="116632"/>
            <a:ext cx="7272808" cy="5747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แนวทางใน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การจัดทำข้อเสนอโครงการ </a:t>
            </a:r>
            <a:b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เพื่อขอ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งบประมาณรายจ่าย 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ปี พ.ศ. </a:t>
            </a:r>
            <a:r>
              <a:rPr lang="en-US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2566 </a:t>
            </a:r>
            <a:r>
              <a:rPr lang="th-TH" sz="1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กรมพัฒนาฝีมือแรง</a:t>
            </a:r>
            <a:r>
              <a:rPr lang="th-TH" sz="1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งงาน</a:t>
            </a:r>
            <a:endParaRPr lang="th-TH" sz="1800" dirty="0"/>
          </a:p>
        </p:txBody>
      </p:sp>
      <p:sp>
        <p:nvSpPr>
          <p:cNvPr id="3" name="แผนผังลําดับงาน: กระบวนการสำรอง 2"/>
          <p:cNvSpPr/>
          <p:nvPr/>
        </p:nvSpPr>
        <p:spPr>
          <a:xfrm>
            <a:off x="251521" y="836712"/>
            <a:ext cx="8640960" cy="720080"/>
          </a:xfrm>
          <a:prstGeom prst="flowChartAlternate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th-TH" sz="14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ศึกษา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ยุทธศาสตร์ชาติ แผนแม่บทภายใต้ยุทธศาสตร์ชาติ (แผนย่อย เป้าหมายแผนย่อย และตัวชี้วัดเป้าหมายแผนย่อย) กรอบแผนพัฒนาเศรษฐกิจและสังคมแห่งชาติ ฉบับที่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13 (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พ.ศ.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2566 – 2570)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นโยบายรัฐบาลในช่วง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2565 – 2566 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และนโยบายกระทรวงแรงงาน/กรมพัฒนาฝีมือแรงงา</a:t>
            </a:r>
            <a:r>
              <a:rPr lang="th-TH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</a:t>
            </a:r>
            <a:endParaRPr lang="en-US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แผนผังลําดับงาน: กระบวนการสำรอง 3"/>
          <p:cNvSpPr/>
          <p:nvPr/>
        </p:nvSpPr>
        <p:spPr>
          <a:xfrm>
            <a:off x="251521" y="1628800"/>
            <a:ext cx="8640960" cy="576064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ศึกษา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สภาวะเศรษฐกิจ และสังคมในปัจจุบัน ตลาดงาน ความต้องการทักษะแรงงานที่สอดคล้อง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กับวิถี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ปกติใหม่ 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ซึ่ง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ได้รับผลกระทบจากการระบาดของโรคติดเชื้อ</a:t>
            </a:r>
            <a:r>
              <a:rPr lang="th-TH" sz="1400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ไวรัส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โคโรนา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2019 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และความ</a:t>
            </a:r>
            <a:r>
              <a:rPr lang="th-TH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ต้องการแรงงานในศตวรรษที่ </a:t>
            </a:r>
            <a:r>
              <a:rPr lang="en-US" sz="14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21</a:t>
            </a:r>
          </a:p>
          <a:p>
            <a:pPr algn="ctr"/>
            <a:endParaRPr lang="th-TH" sz="800" dirty="0"/>
          </a:p>
        </p:txBody>
      </p:sp>
      <p:sp>
        <p:nvSpPr>
          <p:cNvPr id="6" name="แผนผังลําดับงาน: กระบวนการสำรอง 5"/>
          <p:cNvSpPr/>
          <p:nvPr/>
        </p:nvSpPr>
        <p:spPr>
          <a:xfrm>
            <a:off x="251521" y="2276872"/>
            <a:ext cx="8640960" cy="1008112"/>
          </a:xfrm>
          <a:prstGeom prst="flowChartAlternate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4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14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เนื่องจากการจัดเก็บรายได้ของรัฐบาลน้อยลง จึงมีความเป็นไปได้ว่ารัฐบาลจะกำหนดวงเงินงบประมาณ ปี 2566 </a:t>
            </a:r>
            <a:b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ของประเทศ (ในวันที่ 22 – 24 ธันวาคม 2564) ในจำนวนเท่ากับ หรือน้อยกว่าของปี 2565 (ปี 2565 กรมพัฒนาฝีมือแรงงานได้รับการ</a:t>
            </a:r>
            <a:r>
              <a:rPr lang="th-TH" sz="1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จัดสรรงบประมาณ </a:t>
            </a: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จำนวน 1,599.4874 </a:t>
            </a:r>
            <a:r>
              <a:rPr lang="th-TH" sz="1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ล้าน</a:t>
            </a: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บาท) ดังนั้น</a:t>
            </a:r>
            <a:r>
              <a:rPr lang="th-TH" sz="1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แนวโน้มการได้รับการจัดสรรงบประมาณ </a:t>
            </a: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  <a:r>
              <a:rPr lang="th-TH" sz="14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2566 </a:t>
            </a: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ของกรมพัฒนาฝีมือแรงงานจึงอาจจะมีความใกล้เคียงกับปี 2565 (เพิ่มขึ้น หรือลดลงเล็กน้อย)</a:t>
            </a:r>
            <a:b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br>
              <a:rPr lang="th-TH" sz="14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th-TH" sz="14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251521" y="3356992"/>
            <a:ext cx="8640960" cy="3384376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4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กรมพัฒนาฝีมือแรงงานได้รับการจัดสรรงบประมาณ ลดลงในช่วง 4 ปี ที่ผ่านมา โดยปี 2562 งบประมาณ 1,911.0926 ล้านบาท , ปี 2563  งบประมาณ 1,765.9757 ล้านบาท , ปี 2564 งบประมาณ 1,742.0870 ล้านบาท และปี 2565 งบประมาณ 1,599.4874 ล้านบาท  จึงควรทบทวนโครงการ เพื่อเสนอในปี 2566 ดังนี้</a:t>
            </a:r>
          </a:p>
          <a:p>
            <a:pPr marL="285750" indent="-285750">
              <a:buFontTx/>
              <a:buChar char="-"/>
            </a:pP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ลดจำนวนโครงการ ให้เกิดความคล่องตัวในการปฏิบัติ ให้มีความยืดหยุ่น และลดความซ้ำซ้อน </a:t>
            </a:r>
          </a:p>
          <a:p>
            <a:pPr marL="285750" indent="-285750">
              <a:buFontTx/>
              <a:buChar char="-"/>
            </a:pP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เสนอโครงการที่เชื่อมโยงไปถึงเป้าหมายแผนย่อย และตัวชี้วัด  ของแผนแม่บทภายใต้ยุทธศาสตร์ชาติ และ</a:t>
            </a:r>
          </a:p>
          <a:p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กรอบแผนพัฒนาฯ ฉบับที่ 13 และแผนอื่นๆ </a:t>
            </a:r>
          </a:p>
          <a:p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   ลดการเสนอโครงการด้านการฝึกอบรมที่มีขนาดเล็ก วงเงินงบประมาณน้อย ซึ่งจะเกิดการปันส่วนงบประมาณ ซอยย่อยงบประมาณ และการกระจายเป้าหมายให้กับพื้นที่ </a:t>
            </a:r>
          </a:p>
          <a:p>
            <a:pPr marL="285750" indent="-285750">
              <a:buFontTx/>
              <a:buChar char="-"/>
            </a:pP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ทบทวนโครงการที่ของบประมาณต่อเนื่องแล้วหลายปี และได้รับงบประมาณน้อยลงทุกปี หรือไม่สอดคล้อง</a:t>
            </a:r>
          </a:p>
          <a:p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กับสถานการณ์ในปัจจุบัน ยังมีความจำเป็นต่อการดำเนินการในปี 2566 หรือไม่ หรือควรนำหลักสูตร หรือวิธีการดำเนินงานไปผนวกไว้ในโครงการอื่น</a:t>
            </a:r>
          </a:p>
          <a:p>
            <a:pPr marL="285750" indent="-285750">
              <a:buFontTx/>
              <a:buChar char="-"/>
            </a:pP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ควรเสนอโครงการที่มีชื่อ แนวทาง รูปแบบการฝึกอบรม และหลักสูตร ที่สอดคล้องกับวิถีปกติใหม่ และ</a:t>
            </a:r>
          </a:p>
          <a:p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สอดคล้องกับมาตรการของรัฐ และผลกระทบจากการระบาดของโรคติดเชื้อ</a:t>
            </a:r>
            <a:r>
              <a:rPr lang="th-TH" sz="14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ไวรัส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โคโรนา 2019 ต่อภาคธุรกิจ ส่งผลต่อความต้องการทักษะที่สอดคล้องกับตลาดงาน รวมทั้งกลุ่มแรงงานกลับถิ่น แรงงานที่ผันตัวเองไปประกอบอาชีพอิสระที่มีมาก</a:t>
            </a:r>
            <a:r>
              <a:rPr lang="th-TH" sz="140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ขึ้น  </a:t>
            </a:r>
            <a:r>
              <a:rPr lang="th-TH" sz="14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ฯลฯ</a:t>
            </a:r>
          </a:p>
          <a:p>
            <a:pPr marL="285750" indent="-285750">
              <a:buFontTx/>
              <a:buChar char="-"/>
            </a:pPr>
            <a:endParaRPr lang="th-TH" sz="1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506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90264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โ</a:t>
            </a:r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ครงการที่เสนอและได้รับความเห็นชอบเป็นสำคัญ ปีงบประมาณ พ.ศ. 2566 </a:t>
            </a:r>
            <a:b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กรมพัฒนาฝีมือแรงงาน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23028114"/>
              </p:ext>
            </p:extLst>
          </p:nvPr>
        </p:nvGraphicFramePr>
        <p:xfrm>
          <a:off x="395536" y="2132856"/>
          <a:ext cx="7992888" cy="3184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102"/>
                <a:gridCol w="4181458"/>
                <a:gridCol w="1224136"/>
                <a:gridCol w="1728192"/>
              </a:tblGrid>
              <a:tr h="191264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ลำดับที่</a:t>
                      </a:r>
                      <a:endParaRPr lang="th-TH" sz="16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</a:t>
                      </a:r>
                      <a:endParaRPr lang="th-TH" sz="16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  <a:endParaRPr lang="th-TH" sz="16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9089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9089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9089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59089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485834"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สี่เหลี่ยมผืนผ้ามุมมน 5"/>
          <p:cNvSpPr/>
          <p:nvPr/>
        </p:nvSpPr>
        <p:spPr>
          <a:xfrm>
            <a:off x="3549614" y="5535488"/>
            <a:ext cx="4851361" cy="814788"/>
          </a:xfrm>
          <a:prstGeom prst="roundRect">
            <a:avLst/>
          </a:prstGeom>
        </p:spPr>
        <p:style>
          <a:lnRef idx="2">
            <a:schemeClr val="accent1"/>
          </a:lnRef>
          <a:fillRef idx="100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มติ ครม. วันที่    พฤศจิกายน 2564 เห็นชอบโครงการสำคัญ</a:t>
            </a:r>
            <a:b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ตามข้อเสนอของ </a:t>
            </a:r>
            <a:r>
              <a:rPr lang="th-TH" sz="14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สศช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 และให้นำโครงการสำคัญ เสนอเป็น</a:t>
            </a:r>
            <a:b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คำของบประมาณ ปีงบประมาณ พ.ศ. 2566</a:t>
            </a:r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แผนผังลําดับงาน: กระบวนการสำรอง 7"/>
          <p:cNvSpPr/>
          <p:nvPr/>
        </p:nvSpPr>
        <p:spPr>
          <a:xfrm>
            <a:off x="323528" y="908721"/>
            <a:ext cx="2128590" cy="93610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แผนแม่บทประเด็นที่ 11 ศักยภาพคนตลอดช่วงชีวิต</a:t>
            </a:r>
            <a:endParaRPr lang="th-TH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แผนผังลำดับงาน: ข้อมูลที่เก็บอยู่ 8"/>
          <p:cNvSpPr/>
          <p:nvPr/>
        </p:nvSpPr>
        <p:spPr>
          <a:xfrm>
            <a:off x="2505498" y="908720"/>
            <a:ext cx="2088232" cy="936103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แผนย่อย </a:t>
            </a:r>
            <a:b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การพัฒนาและยกระดับศักยภาพวัยแรงงาน</a:t>
            </a:r>
            <a:endParaRPr lang="th-TH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แผนผังลำดับงาน: ข้อมูลที่เก็บอยู่ 9"/>
          <p:cNvSpPr/>
          <p:nvPr/>
        </p:nvSpPr>
        <p:spPr>
          <a:xfrm>
            <a:off x="6422441" y="888184"/>
            <a:ext cx="2088232" cy="1008112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ผลิตภาพแรงงาน ไม่ต่ำกว่าร้อยละ 4 ต่อปี</a:t>
            </a:r>
            <a:endParaRPr lang="th-TH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แผนผังลำดับงาน: ข้อมูลที่เก็บอยู่ 12"/>
          <p:cNvSpPr/>
          <p:nvPr/>
        </p:nvSpPr>
        <p:spPr>
          <a:xfrm>
            <a:off x="4450829" y="908721"/>
            <a:ext cx="2088232" cy="936104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9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เป้าหมายแผนย่อย แรงงานมีศักยภาพในการเพิ่มผลผลิต มีทักษะอาชีพสูง ตระหนักในความสำคัญที่จะพัฒนาตนเองให้เต็มศักยภาพฯ</a:t>
            </a:r>
            <a:endParaRPr lang="th-TH" sz="9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0626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2051720" y="2780928"/>
            <a:ext cx="5256584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จัดทำ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ข้อเสนอโครงการ ปีงบประมาณ พ.ศ. 2566</a:t>
            </a:r>
          </a:p>
          <a:p>
            <a:pPr algn="ctr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4046116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ัวแทนเนื้อหา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60158752"/>
              </p:ext>
            </p:extLst>
          </p:nvPr>
        </p:nvGraphicFramePr>
        <p:xfrm>
          <a:off x="260449" y="548681"/>
          <a:ext cx="8551094" cy="6119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311"/>
                <a:gridCol w="6399783"/>
              </a:tblGrid>
              <a:tr h="480564">
                <a:tc>
                  <a:txBody>
                    <a:bodyPr/>
                    <a:lstStyle/>
                    <a:p>
                      <a:pPr algn="l"/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ยุทธศาสตร์ชาติ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480564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แผนแม่บทภายใต้ยุทธศาสตร์ชาติ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407023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แผนย่อย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480564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เป้าหมายแผนย่อย/ตัวชี้วัด</a:t>
                      </a:r>
                      <a:b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แผนย่อย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480564">
                <a:tc>
                  <a:txBody>
                    <a:bodyPr/>
                    <a:lstStyle/>
                    <a:p>
                      <a:pPr algn="l"/>
                      <a:endParaRPr lang="th-TH" sz="12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th-TH" sz="1200" dirty="0"/>
                    </a:p>
                  </a:txBody>
                  <a:tcPr/>
                </a:tc>
              </a:tr>
              <a:tr h="316912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หมุดหมายที่ .......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376611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กลยุทธ์</a:t>
                      </a:r>
                      <a:r>
                        <a:rPr lang="th-TH" sz="12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/กลยุทธ์ย่อย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406114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304306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แผนงาน (</a:t>
                      </a:r>
                      <a:r>
                        <a:rPr lang="th-TH" sz="1200" dirty="0" err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บูรณา</a:t>
                      </a:r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 /ยุทธศาสตร์/พื้นฐาน)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371939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โครงการ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451066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กลุ่มเป้าหมาย</a:t>
                      </a:r>
                    </a:p>
                    <a:p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451066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และงบประมาณ (บาท)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  <a:tr h="514643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วิธีการดำเนินงาน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 smtClean="0"/>
                    </a:p>
                    <a:p>
                      <a:endParaRPr lang="th-TH" sz="1200" dirty="0" smtClean="0"/>
                    </a:p>
                    <a:p>
                      <a:endParaRPr lang="th-TH" sz="1200" dirty="0"/>
                    </a:p>
                  </a:txBody>
                  <a:tcPr/>
                </a:tc>
              </a:tr>
              <a:tr h="306840">
                <a:tc>
                  <a:txBody>
                    <a:bodyPr/>
                    <a:lstStyle/>
                    <a:p>
                      <a:r>
                        <a:rPr lang="th-TH" sz="12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พื้นที่ดำเนินการ</a:t>
                      </a:r>
                      <a:endParaRPr lang="th-TH" sz="12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ยกนูน 8"/>
          <p:cNvSpPr/>
          <p:nvPr/>
        </p:nvSpPr>
        <p:spPr>
          <a:xfrm>
            <a:off x="683568" y="44624"/>
            <a:ext cx="7632848" cy="40466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หน่วยงานเจ้าภาพโครงการ ................................................................... 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224445" y="2420888"/>
            <a:ext cx="855109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กรอบ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แผนพัฒนาเศรษฐกิจและสังคมแห่งชาติ ฉบับที่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13 (พ.ศ. 2566 – 2570)</a:t>
            </a:r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9934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ctrTitle"/>
          </p:nvPr>
        </p:nvSpPr>
        <p:spPr>
          <a:xfrm>
            <a:off x="755576" y="2636912"/>
            <a:ext cx="7772400" cy="1470025"/>
          </a:xfrm>
        </p:spPr>
        <p:txBody>
          <a:bodyPr>
            <a:normAutofit/>
          </a:bodyPr>
          <a:lstStyle/>
          <a:p>
            <a:r>
              <a:rPr lang="th-TH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กำหนดส่งข้อเสนอโครงการสำคัญ ปีงบประมาณ พ.ศ. 2566ภายในวันที่ </a:t>
            </a:r>
            <a:r>
              <a:rPr lang="th-TH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.... </a:t>
            </a:r>
            <a:r>
              <a:rPr lang="th-TH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พฤศจิกายน 2564</a:t>
            </a:r>
            <a:endParaRPr lang="th-TH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537232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1951</TotalTime>
  <Words>3352</Words>
  <Application>Microsoft Office PowerPoint</Application>
  <PresentationFormat>นำเสนอทางหน้าจอ (4:3)</PresentationFormat>
  <Paragraphs>441</Paragraphs>
  <Slides>42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42</vt:i4>
      </vt:variant>
    </vt:vector>
  </HeadingPairs>
  <TitlesOfParts>
    <vt:vector size="43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เชื่อมโยงยุทธศาสตร์ชาติ  แผนแม่บท แผนงาน กับโครงการ ปีงบประมาณ พ.ศ. 2565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5 หมุดหมาย ที่มีตัวชี้วัด และกลยุทธ์ เกี่ยวกับการพัฒนาฝีมือแรงงาน </vt:lpstr>
      <vt:lpstr>5 หมุดหมาย ที่มีตัวชี้วัด และกลยุทธ์ เกี่ยวกับการพัฒนาฝีมือแรงงาน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ผลิตภาพแรงงานต่ำลง ในช่วงโควิค – 19 ระบาด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โครงการที่เสนอและได้รับความเห็นชอบเป็นสำคัญ ปีงบประมาณ พ.ศ. 2566  กรมพัฒนาฝีมือแรงงาน</vt:lpstr>
      <vt:lpstr>งานนำเสนอ PowerPoint</vt:lpstr>
      <vt:lpstr>งานนำเสนอ PowerPoint</vt:lpstr>
      <vt:lpstr>กำหนดส่งข้อเสนอโครงการสำคัญ ปีงบประมาณ พ.ศ. 2566ภายในวันที่ .... พฤศจิกายน 2564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ร่าง แผนพัฒนาเศรษฐกิจและสังคมแห่งชาติ  ฉบับที 13 (พ.ศ. 2566 – 2570)</dc:title>
  <dc:creator>Windows User</dc:creator>
  <cp:lastModifiedBy>Windows User</cp:lastModifiedBy>
  <cp:revision>497</cp:revision>
  <dcterms:created xsi:type="dcterms:W3CDTF">2021-10-04T07:05:43Z</dcterms:created>
  <dcterms:modified xsi:type="dcterms:W3CDTF">2021-10-29T12:19:22Z</dcterms:modified>
</cp:coreProperties>
</file>