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701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092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8211E01-F1F5-4D63-B61D-F267C0ED54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7A3E4064-A546-44B8-8FE7-5590E06A6E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E5F296D-E49A-4F7E-A5B8-ACFA415146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CDAF9-D738-4B62-9660-D9C1E4CC7862}" type="datetimeFigureOut">
              <a:rPr lang="th-TH" smtClean="0"/>
              <a:t>17/10/61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14E626F-1E5C-4666-9CA8-2E3072C7B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9C6D9393-07A9-4EF1-834C-65087A8AAB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278C5-4381-4031-B22C-AD9935F4958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722172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AC817ED-EFEA-469D-8B59-8D5CF75784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277C1363-58B1-4271-BDB2-4EA81E3C73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C4D8B342-29B3-4890-B49F-45706BCECA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CDAF9-D738-4B62-9660-D9C1E4CC7862}" type="datetimeFigureOut">
              <a:rPr lang="th-TH" smtClean="0"/>
              <a:t>17/10/61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E21E9002-0391-4E40-86F7-4F54B7B3C6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986F4A8-46C5-4B09-82CB-871D4C4636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278C5-4381-4031-B22C-AD9935F4958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03064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187E63B-BAC6-4401-B9CA-7DF7861E36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7589465-B1BD-43B7-BCDA-3F0F3F95A2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5174D186-9333-4B70-A69B-C53D61DDDE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CDAF9-D738-4B62-9660-D9C1E4CC7862}" type="datetimeFigureOut">
              <a:rPr lang="th-TH" smtClean="0"/>
              <a:t>17/10/61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B05E529D-0328-4CBF-89A9-02D0EA53E4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BB467B8-5945-4CA2-92FB-9F47600B70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278C5-4381-4031-B22C-AD9935F4958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326652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BB10DD0-30C2-4B7D-AFD0-B265ADC58E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154B6345-9C5A-4295-88A9-F8BE1BCD8C0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49742AF7-80CB-4654-95DB-343979AE5F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0CB015A4-1524-406C-ADDD-72A3E758BF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CDAF9-D738-4B62-9660-D9C1E4CC7862}" type="datetimeFigureOut">
              <a:rPr lang="th-TH" smtClean="0"/>
              <a:t>17/10/61</a:t>
            </a:fld>
            <a:endParaRPr lang="th-TH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1E195A2-704D-4E56-8661-AD8945BF37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555216C4-578A-48EC-9A73-C7D149A96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278C5-4381-4031-B22C-AD9935F4958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85765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7962283-3D28-44F6-8E44-7D05136681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ACA5EF42-27A7-4E29-AE20-5EF9C66739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304967A-B181-456C-8080-74E2C79502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1FA67585-DD7D-4C13-9A49-F91852A55C6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8DD43963-4B09-44FB-B788-A29ACF05D6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47E583E8-0841-48F5-A3B8-8B2BD3345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CDAF9-D738-4B62-9660-D9C1E4CC7862}" type="datetimeFigureOut">
              <a:rPr lang="th-TH" smtClean="0"/>
              <a:t>17/10/61</a:t>
            </a:fld>
            <a:endParaRPr lang="th-TH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99348FCC-FCA1-4B2E-8DBB-47712ED6B8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13124C82-E50D-4E44-9E71-70082AA547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278C5-4381-4031-B22C-AD9935F4958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720523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A409D7B-47CA-444E-960F-AF9FAF88BB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07EA13F5-16CD-4736-8891-ABD12045FD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CDAF9-D738-4B62-9660-D9C1E4CC7862}" type="datetimeFigureOut">
              <a:rPr lang="th-TH" smtClean="0"/>
              <a:t>17/10/61</a:t>
            </a:fld>
            <a:endParaRPr lang="th-TH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EF0AEB07-8E18-4C82-A8E0-1036F13D79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6F95DC61-BACB-4EB8-B0F8-1D169F732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278C5-4381-4031-B22C-AD9935F4958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690117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8B2FE947-771F-424E-8F7E-68AEC29320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CDAF9-D738-4B62-9660-D9C1E4CC7862}" type="datetimeFigureOut">
              <a:rPr lang="th-TH" smtClean="0"/>
              <a:t>17/10/61</a:t>
            </a:fld>
            <a:endParaRPr lang="th-TH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9A092530-B2B1-4BD9-A6B1-27947ABDFD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5C1DCAFD-1285-4710-8B9F-B0575DAD5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278C5-4381-4031-B22C-AD9935F4958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9863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F337816-5028-44F2-B5AD-1DF6AB67D1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0C5F623D-1A51-4F13-AEA7-4F36FF95CD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3FEEF957-9C85-44C6-B536-C751B28490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4E68CBD8-1527-4F93-BADD-8B452AD978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CDAF9-D738-4B62-9660-D9C1E4CC7862}" type="datetimeFigureOut">
              <a:rPr lang="th-TH" smtClean="0"/>
              <a:t>17/10/61</a:t>
            </a:fld>
            <a:endParaRPr lang="th-TH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EFBEB26-EF07-4028-AEF8-E2390DA4BA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4F9B2667-D8B4-49B3-93AC-CD8119D417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278C5-4381-4031-B22C-AD9935F4958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1027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68E7F62-E434-4CF5-ABBD-8BD50F6A3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DE60A06B-8FF3-41AB-955D-67B861FAE52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38BC8A3A-8B13-4384-8E60-306289F773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BEBC9537-17EF-45D1-A531-4AB3E2E327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CDAF9-D738-4B62-9660-D9C1E4CC7862}" type="datetimeFigureOut">
              <a:rPr lang="th-TH" smtClean="0"/>
              <a:t>17/10/61</a:t>
            </a:fld>
            <a:endParaRPr lang="th-TH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A29DCB71-B43E-437C-BA39-B6C8D72A1B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8EE09B63-E94F-4D08-A171-B950C38565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278C5-4381-4031-B22C-AD9935F4958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510553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EE45FFA-FF8D-4B7D-A59A-5F4EB07983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C0515A39-63C9-4E15-87AE-C7F571F2E7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7163D5F-8AC4-4EDA-A192-3A9668A136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CDAF9-D738-4B62-9660-D9C1E4CC7862}" type="datetimeFigureOut">
              <a:rPr lang="th-TH" smtClean="0"/>
              <a:t>17/10/61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2FE7554-1A09-4F3E-B549-6424F889D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5532C2A-BB26-4087-85DF-3AA120E98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278C5-4381-4031-B22C-AD9935F4958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579368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07353379-2BD6-4B75-B8A2-8AF32D62923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B7D3941D-BC81-4242-AACA-16FD22324C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B9191477-38B0-4118-9A88-5CDC53EDBB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CDAF9-D738-4B62-9660-D9C1E4CC7862}" type="datetimeFigureOut">
              <a:rPr lang="th-TH" smtClean="0"/>
              <a:t>17/10/61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25BEB214-4122-4CA8-923A-B30D3F754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B0F5DC6-E9E2-4AFB-B148-60D5F3B64C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278C5-4381-4031-B22C-AD9935F4958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7215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85804751-3EF0-435C-ADD6-97C42F10BA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0DFA03AF-45B4-4AB3-A0F2-F1F00F5527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C59FDBB3-A6F8-4CDF-B38B-F927D609100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BCDAF9-D738-4B62-9660-D9C1E4CC7862}" type="datetimeFigureOut">
              <a:rPr lang="th-TH" smtClean="0"/>
              <a:t>17/10/61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2F1015A-51E1-47C5-9124-D944BEE2AD2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FE02B7D6-0320-45C0-A513-3E14BAD9A9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1278C5-4381-4031-B22C-AD9935F4958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372045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412B4EC-8B1F-4DEB-9406-B5A59F4B41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28337" y="14463"/>
            <a:ext cx="10434918" cy="345109"/>
          </a:xfrm>
        </p:spPr>
        <p:txBody>
          <a:bodyPr>
            <a:noAutofit/>
          </a:bodyPr>
          <a:lstStyle/>
          <a:p>
            <a:r>
              <a:rPr lang="th-TH" sz="1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การส่งเสริมการจ้างยุวแรงงานและพัฒนาทักษะผู้ต้องขังที่จะพ้นโทษในรูปแบบกลไกประชารัฐ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89983964-AB58-49E4-9DE4-94B66AA200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1970" y="270150"/>
            <a:ext cx="11607500" cy="345109"/>
          </a:xfrm>
        </p:spPr>
        <p:txBody>
          <a:bodyPr>
            <a:noAutofit/>
          </a:bodyPr>
          <a:lstStyle/>
          <a:p>
            <a:r>
              <a:rPr lang="th-TH" sz="16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นโยบายเร่งด่วน </a:t>
            </a:r>
            <a:r>
              <a:rPr lang="en-US" sz="16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(Agenda Based)</a:t>
            </a:r>
            <a:r>
              <a:rPr lang="th-TH" sz="16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en-US" sz="16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:</a:t>
            </a:r>
            <a:r>
              <a:rPr lang="th-TH" sz="16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ส่งเสริมการจ้างยุวแรงงาน เป้าหมาย 10,230 คน และส่งเสริมการมีงานทำและพัฒนาทักษะฝีมือผู้ต้องขังที่จะพ้นโทษ เป้าหมาย 12,640 คน โดยเน้นรูปแบบประชารัฐ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="" xmlns:a16="http://schemas.microsoft.com/office/drawing/2014/main" id="{BCC27D9E-72E4-472C-BD29-473B377D67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0310685"/>
              </p:ext>
            </p:extLst>
          </p:nvPr>
        </p:nvGraphicFramePr>
        <p:xfrm>
          <a:off x="0" y="532260"/>
          <a:ext cx="12192000" cy="635985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373888">
                  <a:extLst>
                    <a:ext uri="{9D8B030D-6E8A-4147-A177-3AD203B41FA5}">
                      <a16:colId xmlns="" xmlns:a16="http://schemas.microsoft.com/office/drawing/2014/main" val="696271020"/>
                    </a:ext>
                  </a:extLst>
                </a:gridCol>
                <a:gridCol w="4050494">
                  <a:extLst>
                    <a:ext uri="{9D8B030D-6E8A-4147-A177-3AD203B41FA5}">
                      <a16:colId xmlns="" xmlns:a16="http://schemas.microsoft.com/office/drawing/2014/main" val="642231905"/>
                    </a:ext>
                  </a:extLst>
                </a:gridCol>
                <a:gridCol w="4767618">
                  <a:extLst>
                    <a:ext uri="{9D8B030D-6E8A-4147-A177-3AD203B41FA5}">
                      <a16:colId xmlns="" xmlns:a16="http://schemas.microsoft.com/office/drawing/2014/main" val="2436145840"/>
                    </a:ext>
                  </a:extLst>
                </a:gridCol>
              </a:tblGrid>
              <a:tr h="245660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ปัญหาสถานการณ์การขาดแคลนแรงงาน ปี 2561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แผนปฏิบัติการแก้ไขปัญหาการขาดแคลนแรงงานอย่างเป็นระบบ</a:t>
                      </a:r>
                      <a:endParaRPr lang="th-TH" sz="1600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ข้อเสนอแนะในระดับพื้นที่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980296276"/>
                  </a:ext>
                </a:extLst>
              </a:tr>
              <a:tr h="602457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th-TH" sz="1600" b="1" u="sng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ภาพรวมประเทศ</a:t>
                      </a:r>
                    </a:p>
                    <a:p>
                      <a:pPr marL="0" indent="0" algn="l">
                        <a:buNone/>
                      </a:pPr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1. จำนวนผู้ว่างงาน 4 แสนคน และมีการขาดแคลนแรงงาน 2.5 แสนคน (ทั่วไป 2 แสนคน และภาคประมง 5 หมื่นคน)</a:t>
                      </a:r>
                    </a:p>
                    <a:p>
                      <a:pPr algn="l"/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2. ประเทศไทยไม่มีแผนบูรณาการแก้ไขปัญหาการขาดแคลนแรงงานในรูปแบบประชารัฐ</a:t>
                      </a:r>
                    </a:p>
                    <a:p>
                      <a:pPr algn="l"/>
                      <a:r>
                        <a:rPr lang="th-TH" sz="1600" b="1" u="sng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ปัญหาด้านการการจ้างยุวแรงงาน</a:t>
                      </a:r>
                    </a:p>
                    <a:p>
                      <a:pPr algn="l"/>
                      <a:r>
                        <a:rPr lang="th-TH" sz="1600" u="none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1. จำนวนสถานประกอบการมีน้อยในบางจังหวัด</a:t>
                      </a:r>
                    </a:p>
                    <a:p>
                      <a:pPr algn="l"/>
                      <a:r>
                        <a:rPr lang="th-TH" sz="1600" u="none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2. ปัญหาด้านข้อกฎหมาย นายจ้างไม่มั่นใจในการจ้างงาน</a:t>
                      </a:r>
                    </a:p>
                    <a:p>
                      <a:pPr algn="l"/>
                      <a:r>
                        <a:rPr lang="th-TH" sz="1600" u="none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3. ขาดระบบการบริหารจัดการที่มีประสิทธิภาพซึ่งต้องคุ้มครองให้เป็นไปตามกฎหมาย เช่น งานอันตราย อัตราค่าจ้าง การเตรียมความพร้อมให้กับนักเรียน นักศึกษาที่จะทำงาน</a:t>
                      </a:r>
                    </a:p>
                    <a:p>
                      <a:pPr algn="l"/>
                      <a:r>
                        <a:rPr lang="th-TH" sz="1600" u="none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4. ขาดความร่วมมือกับสถานประกอบการในระดับพื้นที่</a:t>
                      </a:r>
                    </a:p>
                    <a:p>
                      <a:pPr algn="l"/>
                      <a:r>
                        <a:rPr lang="th-TH" sz="1600" u="none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5. ขาดการสร้างการรับรู้อย่างเป็นระบบ ทั้งในส่วนของสถานประกอบการและยุวแรงงาน</a:t>
                      </a:r>
                    </a:p>
                    <a:p>
                      <a:pPr algn="l"/>
                      <a:r>
                        <a:rPr lang="th-TH" sz="1600" b="1" u="sng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ปัญหาด้านการจ้างงานผู้ต้องขังที่จะพ้นโทษ</a:t>
                      </a:r>
                    </a:p>
                    <a:p>
                      <a:pPr algn="l"/>
                      <a:r>
                        <a:rPr lang="th-TH" sz="1600" u="none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1. ผู้ต้องขังที่พ้นโทษต้องการทำงานอิสระมากกว่าที่จะทำงานในสถานประกอบการ</a:t>
                      </a:r>
                    </a:p>
                    <a:p>
                      <a:pPr algn="l"/>
                      <a:r>
                        <a:rPr lang="th-TH" sz="1600" u="none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2. ผู้ต้องขังที่พ้นโทษมักทำงานในสถานประกอบการได้ไม่นาน</a:t>
                      </a:r>
                    </a:p>
                    <a:p>
                      <a:pPr algn="l"/>
                      <a:r>
                        <a:rPr lang="th-TH" sz="1600" u="none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3. สถานประกอบการไม่นิยมรับผู้ต้องขังที่พ้นโทษเข้าทำงาน</a:t>
                      </a:r>
                    </a:p>
                    <a:p>
                      <a:pPr algn="l"/>
                      <a:r>
                        <a:rPr lang="th-TH" sz="1600" u="none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4. ผู้ต้องขังที่พ้นโทษมีแนวโน้มเปลี่ยนงานบ่อย</a:t>
                      </a:r>
                      <a:endParaRPr lang="th-TH" sz="1600" b="0" u="none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1. โครงการประชารัฐรวมพลังสร้างยุวแรงงาน เพื่อส่งเสริมการมีงานทำให้แก่นักเรียน นักศึกษาในช่วงปิดภาคเรียนหรือช่วงว่างจากการเรียนซึ่งเป็นการทำงานในรูปแบบประชารัฐ</a:t>
                      </a:r>
                    </a:p>
                    <a:p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2. โครงการประชารัฐ ร่วมสร้างงาน สร้างอาชีพผู้ต้องขัง เพื่อเป็นการพัฒนาฝีมือแรงงาน สร้างรายได้ให้กับผู้ต้องขังให้มีทุนทรัพย์เมื่อพ้นโทษ สร้างโอกาสในการทำงานภายหลังจากพ้นโทษออกมาสามารถเข้าร่วมงานกับนายจ้าง/สถานประกอบการกิจการได้</a:t>
                      </a:r>
                    </a:p>
                    <a:p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3. โครงการส่งเสริมการมีงานทำให้กับกลุ่มแรงงานเฉพาะ (นักเรียนนักศึกษา ผู้สูงอายุ คนพิการ ทหารปลดประจำการ ผู้พ้นโทษ และบุคคลที่ไม่มีสัญชาติไทย) </a:t>
                      </a:r>
                    </a:p>
                    <a:p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โดยมีกิจกรรมดังนี้</a:t>
                      </a:r>
                    </a:p>
                    <a:p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3.1 จัดตั้งคณะอนุกรรมการเพื่อส่งเสริมการมีงานทำให้กับกลุ่มแรงงานเฉพาะฯ เพื่อศึกษาและหามาตรการโดยแยกเป็นรายกลุ่ม โดยแยกเป็นรายกลุ่มได้แก่ กลุ่มนักเรียนนักศึกษาจำนวน 1.7 แสนคน และกลุ่มผู้พ้นโทษจำนวน 30,000 คน โดยมีกรมการจัดหางานเป็นหน่วยงานหลัก</a:t>
                      </a:r>
                    </a:p>
                    <a:p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3.2 ส่งเสริมองค์ความรู้ด้านคุ้มครองแรงงานและส่งเสริมสวัสดิการแรงงานกลุ่มงานเฉพาะ (กสร.)</a:t>
                      </a:r>
                    </a:p>
                    <a:p>
                      <a:r>
                        <a:rPr lang="th-TH" sz="160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3.3 ฝึกอบรมแรงงานให้แก่กลุ่มแรงงานเฉพาะ (กพร.)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600" b="1" u="sng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การส่งเสริมการจ้างยุวแรงงาน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55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1.จัดทำโครงการใหญ่ระดับกระทรวง และส่งให้พื้นที่ดำเนินการให้สอดคล้องกับสภาพพื้นที่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55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2. ส่วนกลางควรทำ </a:t>
                      </a:r>
                      <a:r>
                        <a:rPr lang="en-US" sz="155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MOU </a:t>
                      </a:r>
                      <a:r>
                        <a:rPr lang="th-TH" sz="155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ในระดับประเทศ ระดับจังหวัดจะได้ประสานความร่วมมือได้ง่ายขึ้น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55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3. ประชาสัมพันธ์การดำเนินการ และปฐมนิเทศ โดนดำเนินการพร้อมกันทั่วประเทศ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55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4. อบรมนายจ้าง สถานประกอบการให้มีความรู้ความเข้าใจเกี่ยวกับการจ้างงานนักเรียน นักศึกษา โดยมีกระทรวงแรงงานเป็นผู้ประสานส่งตัวเข้าทำงาน มีตรวจเยี่ยมการทำงาน เพื่อรับทราบปัญหาอุปสรรคมีการติดตามประเมินผลเป็นระยะ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55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5. แก้ไขข้อกฎหมาย เช่น อัตราค่าจ้างรายชั่วโมง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55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6. มีมาตรการแรงจูงใจในการจ้าง เช่น สถานประกอบการสามารถลดหย่อนภาษีได้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55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7. ส่วนกลางมี</a:t>
                      </a:r>
                      <a:r>
                        <a:rPr lang="th-TH" sz="1550" dirty="0" err="1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การทำ</a:t>
                      </a:r>
                      <a:r>
                        <a:rPr lang="th-TH" sz="155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สัญญาจ้างที่เป็นมาตรฐาน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55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8. ให้ภารกิจยุวแรงงานเป็นงานประจำของหน่วยงาน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550" b="1" u="sng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การพัฒนาทักษะผู้ต้องขังที่จะพ้นโทษ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55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1. สอบถามสถานประกอบการถึงความต้องการที่จะรับผู้ต้องขังที่จะฝึกอาชีพ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55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2. ทัณฑสถานนำผู้ประกอบการเข้าไปฝึกอาชีพและพบผู้ต้องขังเพื่อให้เกิดความไว้วางใจ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55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3. เลือกอาชีพที่เหมาะสมกับผู้ต้องขังที่จะพ้นโทษ เช่น การรับงานไปทำที่บ้าน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55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4. ให้สถานประกอบการเข้าไปฝึกอาชีพผู้ต้องขังในเรือนจำ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55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5. เน้นการฝึกอาชีพอิสระ การบริหารจัดการด้านการตลาดที่จะให้ผู้ต้องขังสามารถนำไปประกอบอาชีพเองได้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55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6. หาแหล่งเงินทุนให้กับผู้ต้องขังที่พ้นโทษในการกู้ยืมปลอดดอกเบี้ยให้เป็นทุนสำหรับการประกอบอาชีพ  (โดยบูรณาการให้กระทรวงยุติธรรมดำเนินการ)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55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7. สร้างความรับรู้ให้กับสังคมรอบข้างถึงความเข้าใจผู้พ้นโทษ (โดยบูรณาการกับกระทรวงมหาดไทย กระทรวงสาธารณสุข กระทรวงการพัฒนาสังคมและความมั่นคงของมนุษย์)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550" baseline="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8. ส่งเสริมให้ทำงานในภาคประมง โดยให้เรือนจำเป็นผู้กลั่นกรอง</a:t>
                      </a:r>
                      <a:endParaRPr lang="th-TH" sz="155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2785398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447633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413</TotalTime>
  <Words>810</Words>
  <Application>Microsoft Office PowerPoint</Application>
  <PresentationFormat>แบบจอกว้าง</PresentationFormat>
  <Paragraphs>44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8" baseType="lpstr">
      <vt:lpstr>Angsana New</vt:lpstr>
      <vt:lpstr>Arial</vt:lpstr>
      <vt:lpstr>Calibri</vt:lpstr>
      <vt:lpstr>Calibri Light</vt:lpstr>
      <vt:lpstr>Cordia New</vt:lpstr>
      <vt:lpstr>TH SarabunIT๙</vt:lpstr>
      <vt:lpstr>Office Theme</vt:lpstr>
      <vt:lpstr>การส่งเสริมการจ้างยุวแรงงานและพัฒนาทักษะผู้ต้องขังที่จะพ้นโทษในรูปแบบกลไกประชารัฐ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การส่งเสริมการจ้างยุวแรงงานและพัฒนาทักษะผู้ต้องขังที่จะพ้นโทษในรูปแบบกลไกประชารัฐ</dc:title>
  <dc:creator>User</dc:creator>
  <cp:lastModifiedBy>Kuroi_Ying</cp:lastModifiedBy>
  <cp:revision>21</cp:revision>
  <dcterms:created xsi:type="dcterms:W3CDTF">2018-10-03T03:35:37Z</dcterms:created>
  <dcterms:modified xsi:type="dcterms:W3CDTF">2018-10-17T02:29:32Z</dcterms:modified>
</cp:coreProperties>
</file>