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"/>
  </p:notesMasterIdLst>
  <p:handoutMasterIdLst>
    <p:handoutMasterId r:id="rId4"/>
  </p:handoutMasterIdLst>
  <p:sldIdLst>
    <p:sldId id="375" r:id="rId2"/>
  </p:sldIdLst>
  <p:sldSz cx="12192000" cy="6858000"/>
  <p:notesSz cx="6807200" cy="9939338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6666FF"/>
    <a:srgbClr val="EDBBFD"/>
    <a:srgbClr val="B0D0E2"/>
    <a:srgbClr val="FF00FF"/>
    <a:srgbClr val="FDA1EB"/>
    <a:srgbClr val="EBB1FD"/>
    <a:srgbClr val="A953FF"/>
    <a:srgbClr val="A5F9A7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สไตล์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481" autoAdjust="0"/>
    <p:restoredTop sz="99290" autoAdjust="0"/>
  </p:normalViewPr>
  <p:slideViewPr>
    <p:cSldViewPr snapToGrid="0">
      <p:cViewPr varScale="1">
        <p:scale>
          <a:sx n="74" d="100"/>
          <a:sy n="74" d="100"/>
        </p:scale>
        <p:origin x="1212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90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0"/>
            <a:ext cx="2950052" cy="498714"/>
          </a:xfrm>
          <a:prstGeom prst="rect">
            <a:avLst/>
          </a:prstGeom>
        </p:spPr>
        <p:txBody>
          <a:bodyPr vert="horz" lIns="91378" tIns="45684" rIns="91378" bIns="45684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sz="quarter" idx="1"/>
          </p:nvPr>
        </p:nvSpPr>
        <p:spPr>
          <a:xfrm>
            <a:off x="3855571" y="10"/>
            <a:ext cx="2950051" cy="498714"/>
          </a:xfrm>
          <a:prstGeom prst="rect">
            <a:avLst/>
          </a:prstGeom>
        </p:spPr>
        <p:txBody>
          <a:bodyPr vert="horz" lIns="91378" tIns="45684" rIns="91378" bIns="45684" rtlCol="0"/>
          <a:lstStyle>
            <a:lvl1pPr algn="r">
              <a:defRPr sz="1200"/>
            </a:lvl1pPr>
          </a:lstStyle>
          <a:p>
            <a:fld id="{AC4D25A4-7FC5-4272-BC61-E253527ADF3C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4" name="ตัวแทนท้ายกระดาษ 3"/>
          <p:cNvSpPr>
            <a:spLocks noGrp="1"/>
          </p:cNvSpPr>
          <p:nvPr>
            <p:ph type="ftr" sz="quarter" idx="2"/>
          </p:nvPr>
        </p:nvSpPr>
        <p:spPr>
          <a:xfrm>
            <a:off x="0" y="9440636"/>
            <a:ext cx="2950052" cy="498714"/>
          </a:xfrm>
          <a:prstGeom prst="rect">
            <a:avLst/>
          </a:prstGeom>
        </p:spPr>
        <p:txBody>
          <a:bodyPr vert="horz" lIns="91378" tIns="45684" rIns="91378" bIns="45684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ตัวแทนหมายเลขสไลด์ 4"/>
          <p:cNvSpPr>
            <a:spLocks noGrp="1"/>
          </p:cNvSpPr>
          <p:nvPr>
            <p:ph type="sldNum" sz="quarter" idx="3"/>
          </p:nvPr>
        </p:nvSpPr>
        <p:spPr>
          <a:xfrm>
            <a:off x="3855571" y="9440636"/>
            <a:ext cx="2950051" cy="498714"/>
          </a:xfrm>
          <a:prstGeom prst="rect">
            <a:avLst/>
          </a:prstGeom>
        </p:spPr>
        <p:txBody>
          <a:bodyPr vert="horz" lIns="91378" tIns="45684" rIns="91378" bIns="45684" rtlCol="0" anchor="b"/>
          <a:lstStyle>
            <a:lvl1pPr algn="r">
              <a:defRPr sz="1200"/>
            </a:lvl1pPr>
          </a:lstStyle>
          <a:p>
            <a:fld id="{D6D096B2-43BF-4F99-BA51-02F1087BE82B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07953815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10"/>
            <a:ext cx="2950052" cy="498714"/>
          </a:xfrm>
          <a:prstGeom prst="rect">
            <a:avLst/>
          </a:prstGeom>
        </p:spPr>
        <p:txBody>
          <a:bodyPr vert="horz" lIns="91378" tIns="45684" rIns="91378" bIns="45684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55571" y="10"/>
            <a:ext cx="2950051" cy="498714"/>
          </a:xfrm>
          <a:prstGeom prst="rect">
            <a:avLst/>
          </a:prstGeom>
        </p:spPr>
        <p:txBody>
          <a:bodyPr vert="horz" lIns="91378" tIns="45684" rIns="91378" bIns="45684" rtlCol="0"/>
          <a:lstStyle>
            <a:lvl1pPr algn="r">
              <a:defRPr sz="1200"/>
            </a:lvl1pPr>
          </a:lstStyle>
          <a:p>
            <a:fld id="{BA9B6D60-0A7C-401E-8FA9-8C3DCE8614F6}" type="datetimeFigureOut">
              <a:rPr lang="th-TH" smtClean="0"/>
              <a:pPr/>
              <a:t>17/10/61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38250"/>
            <a:ext cx="5973763" cy="33607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78" tIns="45684" rIns="91378" bIns="45684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1515" y="4783853"/>
            <a:ext cx="5445760" cy="3913475"/>
          </a:xfrm>
          <a:prstGeom prst="rect">
            <a:avLst/>
          </a:prstGeom>
        </p:spPr>
        <p:txBody>
          <a:bodyPr vert="horz" lIns="91378" tIns="45684" rIns="91378" bIns="45684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9440636"/>
            <a:ext cx="2950052" cy="498714"/>
          </a:xfrm>
          <a:prstGeom prst="rect">
            <a:avLst/>
          </a:prstGeom>
        </p:spPr>
        <p:txBody>
          <a:bodyPr vert="horz" lIns="91378" tIns="45684" rIns="91378" bIns="45684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55571" y="9440636"/>
            <a:ext cx="2950051" cy="498714"/>
          </a:xfrm>
          <a:prstGeom prst="rect">
            <a:avLst/>
          </a:prstGeom>
        </p:spPr>
        <p:txBody>
          <a:bodyPr vert="horz" lIns="91378" tIns="45684" rIns="91378" bIns="45684" rtlCol="0" anchor="b"/>
          <a:lstStyle>
            <a:lvl1pPr algn="r">
              <a:defRPr sz="1200"/>
            </a:lvl1pPr>
          </a:lstStyle>
          <a:p>
            <a:fld id="{5677039F-D587-4A78-B8D6-CEFC3E3773FA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378178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19678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DFF39-8409-4E02-AD6C-FE0F30628D82}" type="datetime1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53534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E7001-66E7-4FAF-A076-F6265ECCE201}" type="datetime1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07807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D348-52C1-4B87-ABE2-0B8F961195EB}" type="datetime1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21039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92E2-327F-444B-99E0-BE8B55DD88BD}" type="datetime1">
              <a:rPr lang="th-TH" smtClean="0"/>
              <a:t>17/10/61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42474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5A9C6-94D1-4E8F-8F36-DD598AD65DC7}" type="datetime1">
              <a:rPr lang="th-TH" smtClean="0"/>
              <a:t>17/10/61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61827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8A855-60E6-4516-9BEF-61C20F208439}" type="datetime1">
              <a:rPr lang="th-TH" smtClean="0"/>
              <a:t>17/10/61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9872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51BD-4618-4633-A352-33B6161C7B92}" type="datetime1">
              <a:rPr lang="th-TH" smtClean="0"/>
              <a:t>17/10/61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339084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E495E-2F2B-44D7-8819-C828E28160E3}" type="datetime1">
              <a:rPr lang="th-TH" smtClean="0"/>
              <a:t>17/10/61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6852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903A-553C-4BF6-963E-2E978FCBAF4E}" type="datetime1">
              <a:rPr lang="th-TH" smtClean="0"/>
              <a:t>17/10/61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65564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FF7633-F8D3-4F42-B28B-5715BB8AA8A1}" type="datetime1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377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09F4CB-A66C-4BA8-9A71-C3C02FE8D22D}" type="datetime1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025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9000" b="-5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AA8A0-9491-4E88-8EE4-E1E32B31A38E}" type="datetime1">
              <a:rPr lang="th-TH" smtClean="0"/>
              <a:t>17/10/61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57578E-2BB8-4893-A80A-E2EE6B9C30A6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58969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http://www.komei.or.jp/km/sato/files/2017/01/68f1d356d2d86a0ee05dc8d10aad13fb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320622" y="23704"/>
            <a:ext cx="8411702" cy="313632"/>
          </a:xfrm>
          <a:solidFill>
            <a:srgbClr val="EDBBFD"/>
          </a:solidFill>
        </p:spPr>
        <p:txBody>
          <a:bodyPr>
            <a:noAutofit/>
          </a:bodyPr>
          <a:lstStyle/>
          <a:p>
            <a:pPr algn="ctr"/>
            <a:r>
              <a:rPr lang="th-TH" sz="26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การเตรียมความพร้อมด้านแรงงานรองรับสังคมผู้สูงอายุ </a:t>
            </a:r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57578E-2BB8-4893-A80A-E2EE6B9C30A6}" type="slidenum">
              <a:rPr lang="th-TH" smtClean="0"/>
              <a:pPr/>
              <a:t>1</a:t>
            </a:fld>
            <a:endParaRPr lang="th-TH"/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44816" y="40388"/>
            <a:ext cx="863600" cy="27812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1600" b="1" dirty="0">
                <a:latin typeface="TH SarabunPSK" pitchFamily="34" charset="-34"/>
                <a:cs typeface="TH SarabunPSK" pitchFamily="34" charset="-34"/>
              </a:rPr>
              <a:t>สถานการณ์</a:t>
            </a:r>
          </a:p>
        </p:txBody>
      </p:sp>
      <p:sp>
        <p:nvSpPr>
          <p:cNvPr id="6" name="Isosceles Triangle 63">
            <a:extLst>
              <a:ext uri="{FF2B5EF4-FFF2-40B4-BE49-F238E27FC236}"/>
            </a:extLst>
          </p:cNvPr>
          <p:cNvSpPr/>
          <p:nvPr/>
        </p:nvSpPr>
        <p:spPr>
          <a:xfrm>
            <a:off x="141452" y="-22983"/>
            <a:ext cx="2882884" cy="745172"/>
          </a:xfrm>
          <a:prstGeom prst="triangle">
            <a:avLst>
              <a:gd name="adj" fmla="val 50308"/>
            </a:avLst>
          </a:prstGeom>
          <a:solidFill>
            <a:schemeClr val="accent6">
              <a:lumMod val="60000"/>
              <a:lumOff val="40000"/>
            </a:schemeClr>
          </a:solidFill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th-TH" sz="15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ผู้สูงอายุ  (60 ปีขึ้นไป) </a:t>
            </a:r>
            <a:br>
              <a:rPr lang="th-TH" sz="15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5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11.35 ล้านคน  </a:t>
            </a:r>
            <a:br>
              <a:rPr lang="th-TH" sz="15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endParaRPr lang="th-TH" sz="15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" name="Picture 4" descr="Related image"/>
          <p:cNvPicPr>
            <a:picLocks noChangeAspect="1" noChangeArrowheads="1"/>
          </p:cNvPicPr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0230" y="-27479"/>
            <a:ext cx="897660" cy="77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9">
            <a:extLst>
              <a:ext uri="{FF2B5EF4-FFF2-40B4-BE49-F238E27FC236}"/>
            </a:extLst>
          </p:cNvPr>
          <p:cNvSpPr txBox="1"/>
          <p:nvPr/>
        </p:nvSpPr>
        <p:spPr>
          <a:xfrm>
            <a:off x="44816" y="729027"/>
            <a:ext cx="1579418" cy="1123384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ผู้สูงอายุ</a:t>
            </a:r>
            <a:r>
              <a:rPr lang="th-TH" sz="1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ที่ทำงาน 4.06 ล้านคน </a:t>
            </a:r>
            <a:r>
              <a:rPr lang="th-TH" sz="11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(ทำงานใน</a:t>
            </a:r>
            <a:r>
              <a:rPr lang="th-TH" sz="11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ระบบ</a:t>
            </a:r>
            <a:r>
              <a:rPr lang="th-TH" sz="11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1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0.47 </a:t>
            </a:r>
            <a:r>
              <a:rPr lang="th-TH" sz="11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ล้านคน/นอกระบบ 3.59 ล้านคน</a:t>
            </a:r>
            <a:r>
              <a:rPr lang="th-TH" sz="11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</a:t>
            </a:r>
            <a:r>
              <a:rPr lang="th-TH" sz="1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สูงอายที่ไม่ทำงาน 7.29 </a:t>
            </a:r>
            <a:r>
              <a:rPr lang="th-TH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ล้าน</a:t>
            </a:r>
            <a:r>
              <a:rPr lang="th-TH" sz="1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 </a:t>
            </a:r>
            <a:r>
              <a:rPr lang="th-TH" sz="11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(เนื่องจาก</a:t>
            </a:r>
            <a:r>
              <a:rPr lang="th-TH" sz="11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ว่างงาน/ไม่ประสงค์ทำงาน/ไม่สามารถทำงาน</a:t>
            </a:r>
            <a:r>
              <a:rPr lang="th-TH" sz="1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ได้)</a:t>
            </a:r>
            <a:endParaRPr lang="th-TH" sz="120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ชื่อเรื่อง 1"/>
          <p:cNvSpPr txBox="1">
            <a:spLocks/>
          </p:cNvSpPr>
          <p:nvPr/>
        </p:nvSpPr>
        <p:spPr>
          <a:xfrm>
            <a:off x="3126560" y="387822"/>
            <a:ext cx="8962520" cy="811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th-TH" sz="2200" b="1" dirty="0" smtClean="0"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นโยบายเน้นหนักของกระทรวงแรงงาน ประจำปีงบประมาณ พ.ศ. 2562</a:t>
            </a:r>
          </a:p>
          <a:p>
            <a:pPr algn="ctr"/>
            <a:r>
              <a:rPr lang="th-TH" sz="2000" b="1" dirty="0" smtClean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นโยบายเร่งด่วน (</a:t>
            </a:r>
            <a:r>
              <a:rPr lang="en-US" sz="2000" b="1" dirty="0" smtClean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Agenda Based</a:t>
            </a:r>
            <a:r>
              <a:rPr lang="th-TH" sz="2000" b="1" dirty="0" smtClean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 </a:t>
            </a:r>
          </a:p>
          <a:p>
            <a:pPr algn="ctr"/>
            <a:r>
              <a:rPr lang="th-TH" sz="2000" b="1" dirty="0" smtClean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  ส่งเสริม</a:t>
            </a:r>
            <a:r>
              <a:rPr lang="th-TH" sz="20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การมีงานทำและยกระดับคุณภาพชีวิตที่ดีของผู้สูงอายุและส่งเสริมให้คนพิการมีงาน</a:t>
            </a:r>
            <a:r>
              <a:rPr lang="th-TH" sz="2000" b="1" dirty="0" smtClean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ทำ เป้าหมาย 100</a:t>
            </a:r>
            <a:r>
              <a:rPr lang="en-US" sz="2000" b="1" dirty="0" smtClean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,</a:t>
            </a:r>
            <a:r>
              <a:rPr lang="id-ID" sz="2000" b="1" dirty="0" smtClean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000 </a:t>
            </a:r>
            <a:r>
              <a:rPr lang="th-TH" sz="2000" b="1" dirty="0" smtClean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คน</a:t>
            </a:r>
            <a:endParaRPr lang="th-TH" sz="2000" b="1" dirty="0">
              <a:solidFill>
                <a:srgbClr val="0000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algn="ctr"/>
            <a:endParaRPr lang="th-TH" sz="2000" b="1" dirty="0">
              <a:solidFill>
                <a:srgbClr val="6666FF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TextBox 79">
            <a:extLst>
              <a:ext uri="{FF2B5EF4-FFF2-40B4-BE49-F238E27FC236}"/>
            </a:extLst>
          </p:cNvPr>
          <p:cNvSpPr txBox="1"/>
          <p:nvPr/>
        </p:nvSpPr>
        <p:spPr>
          <a:xfrm>
            <a:off x="1624234" y="723849"/>
            <a:ext cx="1460664" cy="1123384"/>
          </a:xfrm>
          <a:prstGeom prst="rect">
            <a:avLst/>
          </a:prstGeom>
          <a:solidFill>
            <a:schemeClr val="bg1"/>
          </a:solidFill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ผู้สูงอายุ</a:t>
            </a:r>
            <a:r>
              <a:rPr lang="th-TH" sz="1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ที่ทำงาน 4.06 ล้านคน </a:t>
            </a:r>
            <a:r>
              <a:rPr lang="th-TH" sz="11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(ทำงานใน</a:t>
            </a:r>
            <a:r>
              <a:rPr lang="th-TH" sz="11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ระบบ</a:t>
            </a:r>
            <a:r>
              <a:rPr lang="th-TH" sz="11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1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0.47 </a:t>
            </a:r>
            <a:r>
              <a:rPr lang="th-TH" sz="11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ล้านคน/นอกระบบ 3.59 ล้านคน</a:t>
            </a:r>
            <a:r>
              <a:rPr lang="th-TH" sz="11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) </a:t>
            </a:r>
            <a:r>
              <a:rPr lang="th-TH" sz="11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ผู้สูงอายุที่</a:t>
            </a:r>
            <a:r>
              <a:rPr lang="th-TH" sz="11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ไม่ทำงาน 7.29 ล้านคน </a:t>
            </a:r>
            <a:r>
              <a:rPr lang="th-TH" sz="11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(เนื่องจากว่างงาน</a:t>
            </a:r>
            <a:r>
              <a:rPr lang="th-TH" sz="11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/ไม่</a:t>
            </a:r>
            <a:r>
              <a:rPr lang="th-TH" sz="11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ประสงค์ทำงาน/ไม่สามารถทำงาน</a:t>
            </a:r>
            <a:r>
              <a:rPr lang="th-TH" sz="12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ได้)</a:t>
            </a:r>
            <a:endParaRPr lang="th-TH" sz="120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3" name="Picture 1" descr="รูปภาพที่เกี่ยวข้อง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3" y="710638"/>
            <a:ext cx="442764" cy="44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ลูกศรขวา 15"/>
          <p:cNvSpPr/>
          <p:nvPr/>
        </p:nvSpPr>
        <p:spPr>
          <a:xfrm rot="5400000">
            <a:off x="7622821" y="1095922"/>
            <a:ext cx="213704" cy="4699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  <p:sp>
        <p:nvSpPr>
          <p:cNvPr id="19" name="แผนผังลำดับงาน: เทปเจาะรู 18"/>
          <p:cNvSpPr/>
          <p:nvPr/>
        </p:nvSpPr>
        <p:spPr>
          <a:xfrm>
            <a:off x="6572846" y="1429747"/>
            <a:ext cx="2377156" cy="372148"/>
          </a:xfrm>
          <a:prstGeom prst="flowChartPunchedTape">
            <a:avLst/>
          </a:prstGeom>
          <a:solidFill>
            <a:srgbClr val="B0D0E2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การขับเคลื่อนระดับนโยบาย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0" name="Round Diagonal Corner Rectangle 94">
            <a:extLst>
              <a:ext uri="{FF2B5EF4-FFF2-40B4-BE49-F238E27FC236}"/>
            </a:extLst>
          </p:cNvPr>
          <p:cNvSpPr/>
          <p:nvPr/>
        </p:nvSpPr>
        <p:spPr>
          <a:xfrm>
            <a:off x="1062498" y="2039771"/>
            <a:ext cx="990120" cy="296393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จัดหางาน</a:t>
            </a:r>
          </a:p>
        </p:txBody>
      </p:sp>
      <p:sp>
        <p:nvSpPr>
          <p:cNvPr id="21" name="สี่เหลี่ยมผืนผ้ามุมมน 20"/>
          <p:cNvSpPr/>
          <p:nvPr/>
        </p:nvSpPr>
        <p:spPr>
          <a:xfrm>
            <a:off x="244550" y="2353326"/>
            <a:ext cx="2741500" cy="2114859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marL="171450" indent="-171450">
              <a:buFont typeface="Arial" pitchFamily="34" charset="0"/>
              <a:buChar char="•"/>
              <a:defRPr/>
            </a:pP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ยกระดับศูนย์บริการจัดหางานผู้สูงอายุ </a:t>
            </a: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87 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แห่ง</a:t>
            </a:r>
          </a:p>
          <a:p>
            <a:pPr>
              <a:defRPr/>
            </a:pP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ให้เป็นศูนย์ชั้นนำใน</a:t>
            </a:r>
            <a:r>
              <a:rPr lang="th-TH" sz="13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อาเซียน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300" dirty="0" err="1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กกจ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.)</a:t>
            </a:r>
            <a:endParaRPr lang="th-TH" sz="1300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ส่งเสริมการจ้างงานอิสระให้</a:t>
            </a:r>
            <a:r>
              <a:rPr lang="th-TH" sz="13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ผู้สูงอายุ 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300" dirty="0" err="1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กกจ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.)</a:t>
            </a:r>
            <a:endParaRPr lang="th-TH" sz="1300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defRPr/>
            </a:pP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- 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รับงานไปทำที่บ้าน </a:t>
            </a: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500 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pPr>
              <a:defRPr/>
            </a:pP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</a:t>
            </a: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- 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ประกอบอาชีพผ่านออนไลน์ </a:t>
            </a: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MOU 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กับ</a:t>
            </a:r>
            <a:r>
              <a:rPr lang="th-TH" sz="13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สถาน    </a:t>
            </a:r>
          </a:p>
          <a:p>
            <a:pPr>
              <a:defRPr/>
            </a:pPr>
            <a:r>
              <a:rPr lang="th-TH" sz="13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ประกอบการ </a:t>
            </a: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 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แห่ง</a:t>
            </a: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ส่งเสริมการทำงาน </a:t>
            </a: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Part time  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(ในระบบ) </a:t>
            </a:r>
            <a:r>
              <a:rPr lang="en-US" sz="13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500</a:t>
            </a:r>
            <a:r>
              <a:rPr lang="th-TH" sz="13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คน 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300" dirty="0" err="1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กกจ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.) </a:t>
            </a:r>
            <a:endParaRPr lang="th-TH" sz="1300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  <a:p>
            <a:pPr marL="171450" indent="-171450">
              <a:buFont typeface="Arial" pitchFamily="34" charset="0"/>
              <a:buChar char="•"/>
              <a:defRPr/>
            </a:pP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จ้างงานผู้สูงอายุในภาครัฐ (รง.) </a:t>
            </a: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550 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 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(ทุกกรม)</a:t>
            </a:r>
            <a:endParaRPr lang="th-TH" sz="1300" dirty="0">
              <a:solidFill>
                <a:srgbClr val="0000FF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pPr>
              <a:defRPr/>
            </a:pP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   (กรม/</a:t>
            </a:r>
            <a:r>
              <a:rPr lang="th-TH" sz="1300" dirty="0" err="1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สปส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. หน่วยละ </a:t>
            </a: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100 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 และ </a:t>
            </a:r>
            <a:r>
              <a:rPr lang="th-TH" sz="1300" dirty="0" err="1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สสปท</a:t>
            </a:r>
            <a:r>
              <a:rPr lang="th-TH" sz="13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. </a:t>
            </a:r>
            <a:r>
              <a:rPr lang="en-US" sz="13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50 </a:t>
            </a:r>
            <a:r>
              <a:rPr lang="th-TH" sz="1300" dirty="0" smtClean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คนพิการตาม ม.</a:t>
            </a:r>
            <a:r>
              <a:rPr lang="en-US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33 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และ</a:t>
            </a:r>
            <a:r>
              <a:rPr lang="en-US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ม. </a:t>
            </a:r>
            <a:r>
              <a:rPr lang="en-US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35 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(</a:t>
            </a:r>
            <a:r>
              <a:rPr lang="th-TH" sz="1300" dirty="0" err="1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กกจ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.)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คนพิการ </a:t>
            </a:r>
            <a:r>
              <a:rPr lang="th-TH" sz="1300" dirty="0" err="1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สปส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. </a:t>
            </a:r>
            <a:r>
              <a:rPr lang="en-US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300</a:t>
            </a:r>
            <a:r>
              <a:rPr lang="th-TH" sz="13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คน</a:t>
            </a:r>
            <a:endParaRPr lang="th-TH" sz="1300" dirty="0">
              <a:solidFill>
                <a:srgbClr val="0000FF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22" name="Round Diagonal Corner Rectangle 96">
            <a:extLst>
              <a:ext uri="{FF2B5EF4-FFF2-40B4-BE49-F238E27FC236}"/>
            </a:extLst>
          </p:cNvPr>
          <p:cNvSpPr/>
          <p:nvPr/>
        </p:nvSpPr>
        <p:spPr>
          <a:xfrm>
            <a:off x="2940177" y="2037458"/>
            <a:ext cx="2284785" cy="349586"/>
          </a:xfrm>
          <a:prstGeom prst="round2DiagRect">
            <a:avLst>
              <a:gd name="adj1" fmla="val 50000"/>
              <a:gd name="adj2" fmla="val 48827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ส่งเสริม/พัฒนา</a:t>
            </a:r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อาชีพที่</a:t>
            </a:r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เหมาะสม</a:t>
            </a:r>
          </a:p>
        </p:txBody>
      </p:sp>
      <p:sp>
        <p:nvSpPr>
          <p:cNvPr id="23" name="สี่เหลี่ยมผืนผ้ามุมมน 22"/>
          <p:cNvSpPr/>
          <p:nvPr/>
        </p:nvSpPr>
        <p:spPr>
          <a:xfrm>
            <a:off x="3043247" y="2424924"/>
            <a:ext cx="1956923" cy="1999271"/>
          </a:xfrm>
          <a:prstGeom prst="round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en-US" sz="1400" dirty="0">
                <a:solidFill>
                  <a:srgbClr val="0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Life-long Learning </a:t>
            </a:r>
            <a:r>
              <a:rPr lang="th-TH" sz="1400" dirty="0">
                <a:solidFill>
                  <a:srgbClr val="0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เช่น </a:t>
            </a:r>
            <a:r>
              <a:rPr lang="en-US" sz="1400" dirty="0">
                <a:solidFill>
                  <a:srgbClr val="0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Chula </a:t>
            </a:r>
            <a:r>
              <a:rPr lang="en-US" sz="1400" dirty="0" err="1">
                <a:solidFill>
                  <a:srgbClr val="0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Mooc</a:t>
            </a:r>
            <a:r>
              <a:rPr lang="en-US" sz="1400" dirty="0">
                <a:solidFill>
                  <a:srgbClr val="0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 5 </a:t>
            </a:r>
            <a:r>
              <a:rPr lang="th-TH" sz="1400" dirty="0">
                <a:solidFill>
                  <a:srgbClr val="0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หลักสูตร</a:t>
            </a:r>
            <a:r>
              <a:rPr lang="en-US" sz="1400" dirty="0">
                <a:solidFill>
                  <a:srgbClr val="0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500 </a:t>
            </a:r>
            <a:r>
              <a:rPr lang="th-TH" sz="1400" dirty="0" smtClean="0">
                <a:solidFill>
                  <a:srgbClr val="0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 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(</a:t>
            </a:r>
            <a:r>
              <a:rPr lang="th-TH" sz="1400" dirty="0" err="1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กพร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.)</a:t>
            </a:r>
            <a:endParaRPr lang="th-TH" sz="1400" dirty="0">
              <a:solidFill>
                <a:srgbClr val="0000FF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th-TH" sz="1400" dirty="0">
                <a:solidFill>
                  <a:srgbClr val="0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ฝึกอาชีพ/ทักษะที่เหมาะสมในการทำงานแก่ผู้สูงอายุ</a:t>
            </a:r>
            <a:r>
              <a:rPr lang="th-TH" sz="1400" dirty="0">
                <a:solidFill>
                  <a:srgbClr val="0070C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38,000 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 (งบปกติปี </a:t>
            </a:r>
            <a:r>
              <a:rPr lang="en-US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2562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จำนวน </a:t>
            </a:r>
            <a:r>
              <a:rPr lang="en-US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8,000 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 </a:t>
            </a:r>
            <a:r>
              <a:rPr lang="en-US" sz="1400" dirty="0" smtClean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*</a:t>
            </a:r>
            <a:r>
              <a:rPr lang="en-US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*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งบผู้มีรายได้น้อย </a:t>
            </a:r>
          </a:p>
          <a:p>
            <a:pPr eaLnBrk="1" hangingPunct="1">
              <a:defRPr/>
            </a:pP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    เงินกัน </a:t>
            </a:r>
            <a:r>
              <a:rPr lang="en-US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30,000 </a:t>
            </a:r>
            <a:r>
              <a:rPr lang="th-TH" sz="1400" dirty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</a:t>
            </a:r>
            <a:r>
              <a:rPr lang="th-TH" sz="1400" dirty="0" smtClean="0">
                <a:solidFill>
                  <a:prstClr val="black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(</a:t>
            </a:r>
            <a:r>
              <a:rPr lang="th-TH" sz="1400" dirty="0" err="1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กพร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.)</a:t>
            </a:r>
          </a:p>
          <a:p>
            <a:pPr eaLnBrk="1" hangingPunct="1">
              <a:defRPr/>
            </a:pP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ฝึกคนพิการและผู้ดูแลคนพิการ </a:t>
            </a:r>
            <a:r>
              <a:rPr lang="en-US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560 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คน (</a:t>
            </a:r>
            <a:r>
              <a:rPr lang="th-TH" sz="1400" dirty="0" err="1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กพร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.)</a:t>
            </a:r>
          </a:p>
          <a:p>
            <a:pPr eaLnBrk="1" hangingPunct="1">
              <a:defRPr/>
            </a:pPr>
            <a:endParaRPr lang="th-TH" sz="1400" dirty="0">
              <a:solidFill>
                <a:srgbClr val="0000FF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24" name="Round Diagonal Corner Rectangle 99">
            <a:extLst>
              <a:ext uri="{FF2B5EF4-FFF2-40B4-BE49-F238E27FC236}"/>
            </a:extLst>
          </p:cNvPr>
          <p:cNvSpPr/>
          <p:nvPr/>
        </p:nvSpPr>
        <p:spPr>
          <a:xfrm>
            <a:off x="5470642" y="2105264"/>
            <a:ext cx="1283758" cy="308339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ให้การคุ้มครอง</a:t>
            </a:r>
          </a:p>
        </p:txBody>
      </p:sp>
      <p:sp>
        <p:nvSpPr>
          <p:cNvPr id="28" name="สี่เหลี่ยมผืนผ้ามุมมน 27"/>
          <p:cNvSpPr/>
          <p:nvPr/>
        </p:nvSpPr>
        <p:spPr>
          <a:xfrm>
            <a:off x="5057368" y="2467928"/>
            <a:ext cx="2114338" cy="1996293"/>
          </a:xfrm>
          <a:prstGeom prst="roundRect">
            <a:avLst/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เร่งรัด ติดตาม 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ตรวจสอบ       การ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บังคับใช้กฎหมาย </a:t>
            </a:r>
            <a:r>
              <a:rPr lang="en-US" sz="1400" dirty="0" smtClean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35,00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แห่ง 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(</a:t>
            </a:r>
            <a:r>
              <a:rPr lang="th-TH" sz="1400" dirty="0" err="1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กสร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.)</a:t>
            </a:r>
            <a:endParaRPr lang="th-TH" sz="1400" dirty="0">
              <a:solidFill>
                <a:srgbClr val="0000FF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pPr marL="171450" indent="-171450" eaLnBrk="1" hangingPunct="1">
              <a:buFont typeface="Arial" pitchFamily="34" charset="0"/>
              <a:buChar char="•"/>
              <a:defRPr/>
            </a:pP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กำหนดอัตราค่าจ้างรายชั่วโมงสำหรับผู้สูงอายุ 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ออก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ประกาศ </a:t>
            </a:r>
            <a:r>
              <a:rPr lang="en-US" sz="1400" dirty="0" smtClean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      1 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ฉบับ ภายในธันวาคม </a:t>
            </a:r>
            <a:r>
              <a:rPr lang="en-US" sz="14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2561 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(ของขวัญปีใหม่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) 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(</a:t>
            </a:r>
            <a:r>
              <a:rPr lang="th-TH" sz="1400" dirty="0" err="1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สป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.)</a:t>
            </a:r>
            <a:endParaRPr lang="th-TH" sz="1400" dirty="0">
              <a:solidFill>
                <a:srgbClr val="0000FF"/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25" name="Round Diagonal Corner Rectangle 99">
            <a:extLst>
              <a:ext uri="{FF2B5EF4-FFF2-40B4-BE49-F238E27FC236}"/>
            </a:extLst>
          </p:cNvPr>
          <p:cNvSpPr/>
          <p:nvPr/>
        </p:nvSpPr>
        <p:spPr>
          <a:xfrm>
            <a:off x="7513774" y="2083693"/>
            <a:ext cx="1363752" cy="315912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สร้างหลักประกัน</a:t>
            </a:r>
          </a:p>
        </p:txBody>
      </p:sp>
      <p:sp>
        <p:nvSpPr>
          <p:cNvPr id="26" name="สี่เหลี่ยมผืนผ้ามุมมน 25"/>
          <p:cNvSpPr/>
          <p:nvPr/>
        </p:nvSpPr>
        <p:spPr>
          <a:xfrm>
            <a:off x="7222698" y="2432556"/>
            <a:ext cx="1979560" cy="2015838"/>
          </a:xfrm>
          <a:prstGeom prst="roundRect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anchor="t"/>
          <a:lstStyle/>
          <a:p>
            <a:pPr>
              <a:defRPr/>
            </a:pP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  <a:sym typeface="Wingdings" panose="05000000000000000000" pitchFamily="2" charset="2"/>
              </a:rPr>
              <a:t> 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แก้ไข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กฎหมายเพื่อส่งเสริมการจ้างงานและให้ความคุ้มครองประกันสังคมแก่ผู้สูงอายุ เสนอร่างกฎหมายที่เกี่ยวข้องต่อ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ครม. 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1400" dirty="0" err="1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สปส</a:t>
            </a:r>
            <a:r>
              <a:rPr lang="th-TH" sz="1400" dirty="0" smtClean="0">
                <a:solidFill>
                  <a:srgbClr val="0000FF"/>
                </a:solidFill>
                <a:latin typeface="TH SarabunPSK" pitchFamily="34" charset="-34"/>
                <a:cs typeface="TH SarabunPSK" pitchFamily="34" charset="-34"/>
              </a:rPr>
              <a:t>.)</a:t>
            </a:r>
            <a:endParaRPr lang="th-TH" sz="1400" dirty="0">
              <a:solidFill>
                <a:srgbClr val="0000FF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Round Diagonal Corner Rectangle 97">
            <a:extLst>
              <a:ext uri="{FF2B5EF4-FFF2-40B4-BE49-F238E27FC236}"/>
            </a:extLst>
          </p:cNvPr>
          <p:cNvSpPr/>
          <p:nvPr/>
        </p:nvSpPr>
        <p:spPr>
          <a:xfrm>
            <a:off x="9102573" y="2050283"/>
            <a:ext cx="2803525" cy="357187"/>
          </a:xfrm>
          <a:prstGeom prst="round2DiagRect">
            <a:avLst>
              <a:gd name="adj1" fmla="val 50000"/>
              <a:gd name="adj2" fmla="val 50000"/>
            </a:avLst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r>
              <a:rPr lang="th-TH" sz="1600" b="1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ส่งเสริมให้</a:t>
            </a:r>
            <a:r>
              <a:rPr lang="th-TH" sz="16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ความรู้ในการดำรงชีพที่เป็นสุข</a:t>
            </a:r>
            <a:endParaRPr lang="th-TH" sz="16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สี่เหลี่ยมผืนผ้ามุมมน 28"/>
          <p:cNvSpPr/>
          <p:nvPr/>
        </p:nvSpPr>
        <p:spPr>
          <a:xfrm>
            <a:off x="9253250" y="2450544"/>
            <a:ext cx="2560647" cy="1952164"/>
          </a:xfrm>
          <a:prstGeom prst="roundRect">
            <a:avLst/>
          </a:prstGeom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t"/>
          <a:lstStyle/>
          <a:p>
            <a:pPr marL="285750" indent="-285750">
              <a:buFont typeface="Wingdings" pitchFamily="2" charset="2"/>
              <a:buChar char=""/>
              <a:defRPr/>
            </a:pP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เสริมสร้าง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ความรู้แก่ผู้สูงอายุ (สุขภาพใจ สุขภาพกาย และอาชีพ) </a:t>
            </a:r>
            <a:r>
              <a:rPr lang="en-US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27,000 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 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        (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อายุ </a:t>
            </a:r>
            <a:r>
              <a:rPr lang="en-US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45 – 60 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en-US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6,000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คน </a:t>
            </a:r>
            <a:r>
              <a:rPr lang="th-TH" sz="1400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กสร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b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อายุ</a:t>
            </a:r>
            <a:r>
              <a:rPr lang="en-US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60 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ปีขึ้นไป </a:t>
            </a:r>
            <a:r>
              <a:rPr lang="en-US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20,000 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 </a:t>
            </a:r>
            <a:r>
              <a:rPr lang="th-TH" sz="1400" dirty="0" err="1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กสร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b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th-TH" sz="1400" dirty="0" err="1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สสปท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en-US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1,000 </a:t>
            </a:r>
            <a:r>
              <a:rPr lang="th-TH" sz="1400" dirty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r>
              <a:rPr lang="th-TH" sz="1400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)</a:t>
            </a:r>
          </a:p>
          <a:p>
            <a:pPr marL="285750" indent="-285750">
              <a:buFont typeface="Wingdings" pitchFamily="2" charset="2"/>
              <a:buChar char=""/>
              <a:defRPr/>
            </a:pPr>
            <a:r>
              <a:rPr lang="th-TH" sz="1400" dirty="0" err="1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สป</a:t>
            </a:r>
            <a:r>
              <a:rPr lang="th-TH" sz="1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. นสพ. เพิ่มเป้าที่เหลือ </a:t>
            </a:r>
            <a:r>
              <a:rPr lang="en-US" sz="1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12</a:t>
            </a:r>
            <a:r>
              <a:rPr lang="th-TH" sz="1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,</a:t>
            </a:r>
            <a:r>
              <a:rPr lang="en-US" sz="1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000 </a:t>
            </a:r>
            <a:r>
              <a:rPr lang="th-TH" sz="1400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  <a:endParaRPr lang="th-TH" sz="140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141452" y="1926125"/>
            <a:ext cx="11947628" cy="2626511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  <p:sp>
        <p:nvSpPr>
          <p:cNvPr id="31" name="แผนผังลำดับงาน: เทปเจาะรู 30"/>
          <p:cNvSpPr/>
          <p:nvPr/>
        </p:nvSpPr>
        <p:spPr>
          <a:xfrm>
            <a:off x="6572846" y="4722676"/>
            <a:ext cx="2377156" cy="321858"/>
          </a:xfrm>
          <a:prstGeom prst="flowChartPunchedTape">
            <a:avLst/>
          </a:prstGeom>
          <a:solidFill>
            <a:srgbClr val="B0D0E2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0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การขับเคลื่อนระดับพื้นที่</a:t>
            </a:r>
            <a:endParaRPr lang="th-TH" sz="2000" b="1" dirty="0"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2" name="สี่เหลี่ยมผืนผ้า 31"/>
          <p:cNvSpPr/>
          <p:nvPr/>
        </p:nvSpPr>
        <p:spPr>
          <a:xfrm>
            <a:off x="141452" y="5095105"/>
            <a:ext cx="11947628" cy="176289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เชื่อมโยงฐานข้อมูลผู้สูงอายุจากหน่วยงานที่เกี่ยวข้อง เช่น ข้อมูลการจ่ายเงินเบี้ยยังชีพผู้สูงอายุขององค์กรปกครองส่วนท้องถิ่น โครงการเพิ่มศักยภาพผู้มีรายได้น้อยที่ลงทะเบียนสวัสดิการแห่งรัฐฯ เป็นต้น เพื่อใช้เป็นฐานข้อมูลในการวางแผนการดำเนินงานในระดับพื้นที่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Area Based)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ได้อย่างถูกต้องแม่นยำตรงกับความต้องการของกลุ่มเป้าหมาย</a:t>
            </a:r>
          </a:p>
          <a:p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</a:t>
            </a:r>
            <a:r>
              <a:rPr lang="th-TH" sz="1600" dirty="0" err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บูรณา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ความร่วมมือในระดับนโยบายและการขับเคลื่อนในระดับพื้นที่ผ่านกลไกการบริหารงานของผู้ว่าราชการจังหวัด  เช่น คณะกรรมการ/คณะอนุกรรมการระดับจังหวัดที่เกี่ยวข้องทั้งด้านการบริหาร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จัดการ การ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ส่งเสริมและพัฒนาร่วมกับหน่วยงานที่เกี่ยวข้อง เช่น กระทรวงสาธารณสุข กระทรวงการพัฒนาสังคมและความมั่นคงของมนุษย์ กระทรวงมหาดไทย องค์กรปกครองส่วนท้องถิ่น กระทรวงเกษตรและสหกรณ์ เป็นต้น</a:t>
            </a:r>
          </a:p>
          <a:p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มุ่งเน้นการเพิ่มศักยภาพผู้สูงอายุเพื่อส่งเสริมการมีงานทำ โดยส่งเสริมการจ้างงานผู้สูงอายุในอาชีพที่เหมาะสมกับวัยและประสบการณ์</a:t>
            </a:r>
          </a:p>
          <a:p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ขยายฐานอายุการเกษียณตลอดจนผู้ประกันตนภาคสมัครใจ (มาตรา 40) ออกไป</a:t>
            </a:r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 70 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ปี</a:t>
            </a:r>
          </a:p>
          <a:p>
            <a:r>
              <a:rPr lang="th-TH" sz="1600" dirty="0" smtClean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</a:t>
            </a:r>
            <a:r>
              <a:rPr lang="th-TH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) กำหนดมาตรการเพื่อเพิ่มความสุขให้กับผู้สูงอายุโดยส่งเสริมให้ก้าวทันต่อการเปลี่ยนแปลงของเทคโนโลยีในปัจจุบัน เช่น การใช้สื่อออนไลน์ (</a:t>
            </a:r>
            <a:r>
              <a:rPr lang="en-US" sz="1600" dirty="0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Social Media) Smartphone Application </a:t>
            </a:r>
          </a:p>
          <a:p>
            <a:endParaRPr lang="th-TH" sz="1600" dirty="0">
              <a:solidFill>
                <a:schemeClr val="tx1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34" name="ลูกศรขวา 33"/>
          <p:cNvSpPr/>
          <p:nvPr/>
        </p:nvSpPr>
        <p:spPr>
          <a:xfrm rot="5400000">
            <a:off x="7419621" y="4418621"/>
            <a:ext cx="213704" cy="469901"/>
          </a:xfrm>
          <a:prstGeom prst="rightArrow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2780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ตัวอักษรวิ่ง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ธีมของ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ธีมของ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10410</TotalTime>
  <Words>643</Words>
  <Application>Microsoft Office PowerPoint</Application>
  <PresentationFormat>แบบจอกว้าง</PresentationFormat>
  <Paragraphs>42</Paragraphs>
  <Slides>1</Slides>
  <Notes>1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8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10" baseType="lpstr">
      <vt:lpstr>Angsana New</vt:lpstr>
      <vt:lpstr>Arial</vt:lpstr>
      <vt:lpstr>Calibri</vt:lpstr>
      <vt:lpstr>Calibri Light</vt:lpstr>
      <vt:lpstr>Cordia New</vt:lpstr>
      <vt:lpstr>Tahoma</vt:lpstr>
      <vt:lpstr>TH SarabunPSK</vt:lpstr>
      <vt:lpstr>Wingdings</vt:lpstr>
      <vt:lpstr>Office Theme</vt:lpstr>
      <vt:lpstr>การเตรียมความพร้อมด้านแรงงานรองรับสังคมผู้สูงอายุ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งานนำเสนอ PowerPoint</dc:title>
  <dc:creator>User</dc:creator>
  <cp:lastModifiedBy>Kuroi_Ying</cp:lastModifiedBy>
  <cp:revision>776</cp:revision>
  <cp:lastPrinted>2018-10-03T07:34:21Z</cp:lastPrinted>
  <dcterms:created xsi:type="dcterms:W3CDTF">2017-06-13T03:57:31Z</dcterms:created>
  <dcterms:modified xsi:type="dcterms:W3CDTF">2018-10-17T02:30:13Z</dcterms:modified>
</cp:coreProperties>
</file>