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61" r:id="rId2"/>
    <p:sldId id="260" r:id="rId3"/>
    <p:sldId id="258" r:id="rId4"/>
    <p:sldId id="259" r:id="rId5"/>
    <p:sldId id="257" r:id="rId6"/>
    <p:sldId id="256" r:id="rId7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F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7375" autoAdjust="0"/>
    <p:restoredTop sz="99644" autoAdjust="0"/>
  </p:normalViewPr>
  <p:slideViewPr>
    <p:cSldViewPr>
      <p:cViewPr varScale="1">
        <p:scale>
          <a:sx n="78" d="100"/>
          <a:sy n="78" d="100"/>
        </p:scale>
        <p:origin x="109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411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0F37729A-15E7-4CAB-8E3C-AE15ECEE5099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31" tIns="45715" rIns="91431" bIns="45715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59" cy="496411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6F0857C3-4F0E-4D11-A280-250CD642079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884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873B-BC5F-4EE9-A770-5E1E8C98C571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69556-1F71-45FE-B20C-6578ACFE56A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4869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873B-BC5F-4EE9-A770-5E1E8C98C571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69556-1F71-45FE-B20C-6578ACFE56A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3908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873B-BC5F-4EE9-A770-5E1E8C98C571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69556-1F71-45FE-B20C-6578ACFE56A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07824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873B-BC5F-4EE9-A770-5E1E8C98C571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69556-1F71-45FE-B20C-6578ACFE56A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87467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873B-BC5F-4EE9-A770-5E1E8C98C571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69556-1F71-45FE-B20C-6578ACFE56A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64338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873B-BC5F-4EE9-A770-5E1E8C98C571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69556-1F71-45FE-B20C-6578ACFE56A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7815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873B-BC5F-4EE9-A770-5E1E8C98C571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69556-1F71-45FE-B20C-6578ACFE56A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3607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873B-BC5F-4EE9-A770-5E1E8C98C571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69556-1F71-45FE-B20C-6578ACFE56A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9106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873B-BC5F-4EE9-A770-5E1E8C98C571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69556-1F71-45FE-B20C-6578ACFE56A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2877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873B-BC5F-4EE9-A770-5E1E8C98C571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69556-1F71-45FE-B20C-6578ACFE56A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1553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873B-BC5F-4EE9-A770-5E1E8C98C571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69556-1F71-45FE-B20C-6578ACFE56A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8981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D873B-BC5F-4EE9-A770-5E1E8C98C571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69556-1F71-45FE-B20C-6578ACFE56A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5920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png"/><Relationship Id="rId18" Type="http://schemas.openxmlformats.org/officeDocument/2006/relationships/image" Target="../media/image13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17" Type="http://schemas.openxmlformats.org/officeDocument/2006/relationships/image" Target="../media/image12.png"/><Relationship Id="rId2" Type="http://schemas.openxmlformats.org/officeDocument/2006/relationships/image" Target="../media/image2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19" Type="http://schemas.openxmlformats.org/officeDocument/2006/relationships/image" Target="../media/image14.png"/><Relationship Id="rId4" Type="http://schemas.openxmlformats.org/officeDocument/2006/relationships/image" Target="../media/image3.png"/><Relationship Id="rId9" Type="http://schemas.microsoft.com/office/2007/relationships/hdphoto" Target="../media/hdphoto3.wdp"/><Relationship Id="rId14" Type="http://schemas.microsoft.com/office/2007/relationships/hdphoto" Target="../media/hdphoto5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C0C5BB21-D9B6-4245-99C6-3B0EF4BD8502}"/>
              </a:ext>
            </a:extLst>
          </p:cNvPr>
          <p:cNvSpPr txBox="1"/>
          <p:nvPr/>
        </p:nvSpPr>
        <p:spPr>
          <a:xfrm>
            <a:off x="2063552" y="31568"/>
            <a:ext cx="9454832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th-TH" sz="24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แนวทางเชิงบูรณาการการป้องกันและแก้ไขปัญหาแรงงานไทยถูกหลอกลวงและลักลอบไปทำงานต่างประเทศ</a:t>
            </a:r>
            <a:endParaRPr lang="en-US" sz="2400" b="1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5110D404-B091-40E6-8BE6-1764A3366E8B}"/>
              </a:ext>
            </a:extLst>
          </p:cNvPr>
          <p:cNvSpPr txBox="1"/>
          <p:nvPr/>
        </p:nvSpPr>
        <p:spPr>
          <a:xfrm>
            <a:off x="3339439" y="2630608"/>
            <a:ext cx="1271032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ระยะเร่งด่วน</a:t>
            </a:r>
            <a:endParaRPr lang="en-US" sz="2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74A29E8-BABE-490F-860B-505192113821}"/>
              </a:ext>
            </a:extLst>
          </p:cNvPr>
          <p:cNvSpPr txBox="1"/>
          <p:nvPr/>
        </p:nvSpPr>
        <p:spPr>
          <a:xfrm>
            <a:off x="6096074" y="2665336"/>
            <a:ext cx="146194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ระยะปานกลาง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6E013A0-3BF1-4E88-A919-E42D07016E3A}"/>
              </a:ext>
            </a:extLst>
          </p:cNvPr>
          <p:cNvSpPr txBox="1"/>
          <p:nvPr/>
        </p:nvSpPr>
        <p:spPr>
          <a:xfrm>
            <a:off x="10078304" y="2647468"/>
            <a:ext cx="100645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ระยะยาว</a:t>
            </a:r>
            <a:endParaRPr lang="en-US" sz="2000" b="1" dirty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C928DE42-FA3A-45AB-9E13-0D8C8C676A00}"/>
              </a:ext>
            </a:extLst>
          </p:cNvPr>
          <p:cNvSpPr txBox="1"/>
          <p:nvPr/>
        </p:nvSpPr>
        <p:spPr>
          <a:xfrm>
            <a:off x="1113392" y="660414"/>
            <a:ext cx="4774956" cy="338554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แรงงานไทยที่ไปทำงานต่างประเทศ รวมจำนวน 426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,792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(มี.ค.61)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="" xmlns:a16="http://schemas.microsoft.com/office/drawing/2014/main" id="{468CE5A3-16C2-44CB-9086-A3CE72CCAEAE}"/>
              </a:ext>
            </a:extLst>
          </p:cNvPr>
          <p:cNvCxnSpPr>
            <a:cxnSpLocks/>
          </p:cNvCxnSpPr>
          <p:nvPr/>
        </p:nvCxnSpPr>
        <p:spPr>
          <a:xfrm>
            <a:off x="0" y="2718898"/>
            <a:ext cx="12192000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4" name="Isosceles Triangle 23">
            <a:extLst>
              <a:ext uri="{FF2B5EF4-FFF2-40B4-BE49-F238E27FC236}">
                <a16:creationId xmlns="" xmlns:a16="http://schemas.microsoft.com/office/drawing/2014/main" id="{DE3C35CA-3D5C-43A3-88E7-AA7EEF71716A}"/>
              </a:ext>
            </a:extLst>
          </p:cNvPr>
          <p:cNvSpPr/>
          <p:nvPr/>
        </p:nvSpPr>
        <p:spPr>
          <a:xfrm rot="16200000">
            <a:off x="-409982" y="1158813"/>
            <a:ext cx="1986605" cy="94250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Isosceles Triangle 24">
            <a:extLst>
              <a:ext uri="{FF2B5EF4-FFF2-40B4-BE49-F238E27FC236}">
                <a16:creationId xmlns="" xmlns:a16="http://schemas.microsoft.com/office/drawing/2014/main" id="{E930075C-8954-4AF2-8F33-68BBD5965586}"/>
              </a:ext>
            </a:extLst>
          </p:cNvPr>
          <p:cNvSpPr/>
          <p:nvPr/>
        </p:nvSpPr>
        <p:spPr>
          <a:xfrm rot="16200000">
            <a:off x="5552627" y="1155189"/>
            <a:ext cx="1986605" cy="942506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CB5B3636-1E60-4439-9358-80300BDC8881}"/>
              </a:ext>
            </a:extLst>
          </p:cNvPr>
          <p:cNvSpPr txBox="1"/>
          <p:nvPr/>
        </p:nvSpPr>
        <p:spPr>
          <a:xfrm>
            <a:off x="1113391" y="1050774"/>
            <a:ext cx="4581355" cy="338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แรงงานไทยทำงานต่างประเทศถูกกฎหมาย จำนวน 243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,2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21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5DE9A9E0-0281-42D0-A352-61DEE9B19E23}"/>
              </a:ext>
            </a:extLst>
          </p:cNvPr>
          <p:cNvSpPr txBox="1"/>
          <p:nvPr/>
        </p:nvSpPr>
        <p:spPr>
          <a:xfrm>
            <a:off x="1114398" y="1457335"/>
            <a:ext cx="4189513" cy="338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แรงงานไทยทำงานต่างประเทศผิดกฎหมาย จำนวน 183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571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46C0F432-79E5-4670-972D-E02CB908C6D7}"/>
              </a:ext>
            </a:extLst>
          </p:cNvPr>
          <p:cNvSpPr txBox="1"/>
          <p:nvPr/>
        </p:nvSpPr>
        <p:spPr>
          <a:xfrm>
            <a:off x="1113392" y="1865727"/>
            <a:ext cx="4581355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ร้องทุกข์ถูกสายนายหน้าเถื่อนหลอกลวงย้อนหลัง 3 ปี (59 - 61) จำนวน 1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527 คน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A3999AA8-1533-47D1-B4A7-CB04DF4AD1AB}"/>
              </a:ext>
            </a:extLst>
          </p:cNvPr>
          <p:cNvSpPr txBox="1"/>
          <p:nvPr/>
        </p:nvSpPr>
        <p:spPr>
          <a:xfrm>
            <a:off x="1113960" y="2256990"/>
            <a:ext cx="4842382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ดำเนินคดีกับสายนายหน้าเถื่อน 580 คน แต่ความคืบหน้าของคดีในชั้นอัยการ ศาลมีน้อย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03D8A3D1-AFE0-40A6-8A74-9109BBEDDE8E}"/>
              </a:ext>
            </a:extLst>
          </p:cNvPr>
          <p:cNvSpPr txBox="1"/>
          <p:nvPr/>
        </p:nvSpPr>
        <p:spPr>
          <a:xfrm>
            <a:off x="7265003" y="619161"/>
            <a:ext cx="4372469" cy="33855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พ.ร.บ.จัดหางานฯ พ.ศ.2528 ไม่สอดคล้องกับสถานการณ์ปัจจุบัน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Arrow: Striped Right 30">
            <a:extLst>
              <a:ext uri="{FF2B5EF4-FFF2-40B4-BE49-F238E27FC236}">
                <a16:creationId xmlns="" xmlns:a16="http://schemas.microsoft.com/office/drawing/2014/main" id="{AD8AD7E4-A146-4BAA-A7E8-B2E0BF41B871}"/>
              </a:ext>
            </a:extLst>
          </p:cNvPr>
          <p:cNvSpPr/>
          <p:nvPr/>
        </p:nvSpPr>
        <p:spPr>
          <a:xfrm>
            <a:off x="93072" y="2823252"/>
            <a:ext cx="1512168" cy="1100955"/>
          </a:xfrm>
          <a:prstGeom prst="stripedRightArrow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ระดับนโยบาย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Arrow: Striped Right 31">
            <a:extLst>
              <a:ext uri="{FF2B5EF4-FFF2-40B4-BE49-F238E27FC236}">
                <a16:creationId xmlns="" xmlns:a16="http://schemas.microsoft.com/office/drawing/2014/main" id="{2C399306-123D-4036-9B60-6BF8048E9F39}"/>
              </a:ext>
            </a:extLst>
          </p:cNvPr>
          <p:cNvSpPr/>
          <p:nvPr/>
        </p:nvSpPr>
        <p:spPr>
          <a:xfrm>
            <a:off x="70344" y="4139102"/>
            <a:ext cx="1512168" cy="1105974"/>
          </a:xfrm>
          <a:prstGeom prst="stripedRightArrow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ระดับปฏิบัติ</a:t>
            </a:r>
            <a:endParaRPr lang="en-US" sz="20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Arrow: Striped Right 32">
            <a:extLst>
              <a:ext uri="{FF2B5EF4-FFF2-40B4-BE49-F238E27FC236}">
                <a16:creationId xmlns="" xmlns:a16="http://schemas.microsoft.com/office/drawing/2014/main" id="{57A54409-0CBA-45E1-8FD6-EA54DD665EAA}"/>
              </a:ext>
            </a:extLst>
          </p:cNvPr>
          <p:cNvSpPr/>
          <p:nvPr/>
        </p:nvSpPr>
        <p:spPr>
          <a:xfrm>
            <a:off x="791284" y="5456236"/>
            <a:ext cx="936104" cy="1105974"/>
          </a:xfrm>
          <a:prstGeom prst="striped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5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ระดับพื้นที่</a:t>
            </a:r>
            <a:endParaRPr lang="en-US" sz="15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7AE11848-BD42-4CA9-A757-4BD79A1FACE9}"/>
              </a:ext>
            </a:extLst>
          </p:cNvPr>
          <p:cNvSpPr txBox="1"/>
          <p:nvPr/>
        </p:nvSpPr>
        <p:spPr>
          <a:xfrm>
            <a:off x="7265003" y="1019944"/>
            <a:ext cx="4159589" cy="33855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กระบวนการขั้นตอนขออนุญาตไปทำงานต่างประเทศมีความยุ่งยาก</a:t>
            </a:r>
            <a:endParaRPr lang="en-US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9D9F4536-76BD-4106-B9A9-FC2C8C8F4935}"/>
              </a:ext>
            </a:extLst>
          </p:cNvPr>
          <p:cNvSpPr txBox="1"/>
          <p:nvPr/>
        </p:nvSpPr>
        <p:spPr>
          <a:xfrm>
            <a:off x="7265003" y="1418661"/>
            <a:ext cx="3943565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ขาดการประสานความร่วมมือ/การสร้างเครือข่าย/ระหว่างภาคส่วน</a:t>
            </a:r>
            <a:endParaRPr lang="en-US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A7E915E2-1187-4B83-8F14-654339CFFB09}"/>
              </a:ext>
            </a:extLst>
          </p:cNvPr>
          <p:cNvSpPr txBox="1"/>
          <p:nvPr/>
        </p:nvSpPr>
        <p:spPr>
          <a:xfrm>
            <a:off x="7265003" y="1814501"/>
            <a:ext cx="4159589" cy="3385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แรงงานไทยขาดการตระหนักรู้ข้อดีในการไปทำงานอย่างถูกกฎหมาย</a:t>
            </a:r>
            <a:endParaRPr lang="en-US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8" name="Octagon 37">
            <a:extLst>
              <a:ext uri="{FF2B5EF4-FFF2-40B4-BE49-F238E27FC236}">
                <a16:creationId xmlns="" xmlns:a16="http://schemas.microsoft.com/office/drawing/2014/main" id="{20DB5611-7FB9-46C2-8DA3-A3AE47FC1947}"/>
              </a:ext>
            </a:extLst>
          </p:cNvPr>
          <p:cNvSpPr/>
          <p:nvPr/>
        </p:nvSpPr>
        <p:spPr>
          <a:xfrm>
            <a:off x="1522714" y="48808"/>
            <a:ext cx="499656" cy="461665"/>
          </a:xfrm>
          <a:prstGeom prst="oct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/>
              <a:t>5</a:t>
            </a:r>
            <a:endParaRPr lang="en-US" sz="4400" b="1" dirty="0"/>
          </a:p>
        </p:txBody>
      </p:sp>
      <p:sp>
        <p:nvSpPr>
          <p:cNvPr id="40" name="Smiley Face 39">
            <a:extLst>
              <a:ext uri="{FF2B5EF4-FFF2-40B4-BE49-F238E27FC236}">
                <a16:creationId xmlns="" xmlns:a16="http://schemas.microsoft.com/office/drawing/2014/main" id="{F101BB79-D668-4DD3-AA76-A405ECF35E90}"/>
              </a:ext>
            </a:extLst>
          </p:cNvPr>
          <p:cNvSpPr/>
          <p:nvPr/>
        </p:nvSpPr>
        <p:spPr>
          <a:xfrm>
            <a:off x="6300630" y="912810"/>
            <a:ext cx="366942" cy="453572"/>
          </a:xfrm>
          <a:prstGeom prst="smileyFace">
            <a:avLst>
              <a:gd name="adj" fmla="val -4653"/>
            </a:avLst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50DE2140-EF49-453B-99B7-40F2974C2F5C}"/>
              </a:ext>
            </a:extLst>
          </p:cNvPr>
          <p:cNvSpPr txBox="1"/>
          <p:nvPr/>
        </p:nvSpPr>
        <p:spPr>
          <a:xfrm>
            <a:off x="7268147" y="2242778"/>
            <a:ext cx="4372469" cy="33855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โควตาตำแหน่งงานที่ถูกต้องตามกฎหมายมีไม่เพียงพอกับความต้องการ</a:t>
            </a:r>
            <a:endParaRPr lang="en-US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4" name="Flowchart: Connector 43">
            <a:extLst>
              <a:ext uri="{FF2B5EF4-FFF2-40B4-BE49-F238E27FC236}">
                <a16:creationId xmlns="" xmlns:a16="http://schemas.microsoft.com/office/drawing/2014/main" id="{7BCE439F-A56A-4D29-9F8E-89D0F1ADF6E7}"/>
              </a:ext>
            </a:extLst>
          </p:cNvPr>
          <p:cNvSpPr/>
          <p:nvPr/>
        </p:nvSpPr>
        <p:spPr>
          <a:xfrm>
            <a:off x="7005667" y="627771"/>
            <a:ext cx="309567" cy="302450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/>
              <a:t>1</a:t>
            </a:r>
            <a:endParaRPr lang="en-US" dirty="0"/>
          </a:p>
        </p:txBody>
      </p:sp>
      <p:sp>
        <p:nvSpPr>
          <p:cNvPr id="45" name="Flowchart: Connector 44">
            <a:extLst>
              <a:ext uri="{FF2B5EF4-FFF2-40B4-BE49-F238E27FC236}">
                <a16:creationId xmlns="" xmlns:a16="http://schemas.microsoft.com/office/drawing/2014/main" id="{6947BB43-E191-4C87-ADFA-93065557AA61}"/>
              </a:ext>
            </a:extLst>
          </p:cNvPr>
          <p:cNvSpPr/>
          <p:nvPr/>
        </p:nvSpPr>
        <p:spPr>
          <a:xfrm>
            <a:off x="7009428" y="1057084"/>
            <a:ext cx="309567" cy="302450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</a:rPr>
              <a:t>2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6" name="Flowchart: Connector 45">
            <a:extLst>
              <a:ext uri="{FF2B5EF4-FFF2-40B4-BE49-F238E27FC236}">
                <a16:creationId xmlns="" xmlns:a16="http://schemas.microsoft.com/office/drawing/2014/main" id="{683A8119-4745-4376-BA37-38A3F6D96D9F}"/>
              </a:ext>
            </a:extLst>
          </p:cNvPr>
          <p:cNvSpPr/>
          <p:nvPr/>
        </p:nvSpPr>
        <p:spPr>
          <a:xfrm>
            <a:off x="7019818" y="1453326"/>
            <a:ext cx="309567" cy="302450"/>
          </a:xfrm>
          <a:prstGeom prst="flowChart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</a:rPr>
              <a:t>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7" name="Flowchart: Connector 46">
            <a:extLst>
              <a:ext uri="{FF2B5EF4-FFF2-40B4-BE49-F238E27FC236}">
                <a16:creationId xmlns="" xmlns:a16="http://schemas.microsoft.com/office/drawing/2014/main" id="{374C882A-ACA6-44D2-88F4-C88A1D6C5A48}"/>
              </a:ext>
            </a:extLst>
          </p:cNvPr>
          <p:cNvSpPr/>
          <p:nvPr/>
        </p:nvSpPr>
        <p:spPr>
          <a:xfrm>
            <a:off x="6986310" y="1822828"/>
            <a:ext cx="309567" cy="302450"/>
          </a:xfrm>
          <a:prstGeom prst="flowChartConnector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</a:rPr>
              <a:t>4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8" name="Flowchart: Connector 47">
            <a:extLst>
              <a:ext uri="{FF2B5EF4-FFF2-40B4-BE49-F238E27FC236}">
                <a16:creationId xmlns="" xmlns:a16="http://schemas.microsoft.com/office/drawing/2014/main" id="{77B86413-CDE8-4C69-8106-BF43381272B2}"/>
              </a:ext>
            </a:extLst>
          </p:cNvPr>
          <p:cNvSpPr/>
          <p:nvPr/>
        </p:nvSpPr>
        <p:spPr>
          <a:xfrm>
            <a:off x="6986309" y="2256990"/>
            <a:ext cx="309567" cy="302450"/>
          </a:xfrm>
          <a:prstGeom prst="flowChartConnector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</a:rPr>
              <a:t>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36BED779-A842-4F5D-B4D3-CD03AF7C2A8E}"/>
              </a:ext>
            </a:extLst>
          </p:cNvPr>
          <p:cNvSpPr/>
          <p:nvPr/>
        </p:nvSpPr>
        <p:spPr>
          <a:xfrm>
            <a:off x="101252" y="1445462"/>
            <a:ext cx="1080120" cy="3664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สถานการณ์</a:t>
            </a:r>
            <a:endParaRPr lang="en-US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16B30B11-EBD3-4681-BDED-9A98C442D8BD}"/>
              </a:ext>
            </a:extLst>
          </p:cNvPr>
          <p:cNvSpPr/>
          <p:nvPr/>
        </p:nvSpPr>
        <p:spPr>
          <a:xfrm>
            <a:off x="6055397" y="1405539"/>
            <a:ext cx="1080120" cy="3664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สภาพปัญหา</a:t>
            </a:r>
            <a:endParaRPr lang="en-US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="" xmlns:a16="http://schemas.microsoft.com/office/drawing/2014/main" id="{3A88DCF5-41A9-47B5-99C1-F495A25D2E11}"/>
              </a:ext>
            </a:extLst>
          </p:cNvPr>
          <p:cNvSpPr/>
          <p:nvPr/>
        </p:nvSpPr>
        <p:spPr>
          <a:xfrm>
            <a:off x="1604787" y="5459529"/>
            <a:ext cx="936104" cy="12579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700"/>
              </a:lnSpc>
            </a:pPr>
            <a:r>
              <a:rPr lang="th-TH" sz="17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 เสือ + บูรณาการกับนอก รง.</a:t>
            </a:r>
            <a:r>
              <a:rPr lang="th-TH" sz="1700" b="1" kern="800" spc="-6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/ชุมชน/เอกชน</a:t>
            </a:r>
            <a:endParaRPr lang="en-US" sz="1700" b="1" kern="800" spc="-6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5" name="Rectangle: Rounded Corners 54">
            <a:extLst>
              <a:ext uri="{FF2B5EF4-FFF2-40B4-BE49-F238E27FC236}">
                <a16:creationId xmlns="" xmlns:a16="http://schemas.microsoft.com/office/drawing/2014/main" id="{45AA8407-B68C-4205-8F31-1897B24839D8}"/>
              </a:ext>
            </a:extLst>
          </p:cNvPr>
          <p:cNvSpPr/>
          <p:nvPr/>
        </p:nvSpPr>
        <p:spPr>
          <a:xfrm>
            <a:off x="1582512" y="3881302"/>
            <a:ext cx="981282" cy="146310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45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กกจ. + บูรณาการทำงานกับ กรมการกงสุล ตม. สตช. สถ. ปค. ยธ. พม.</a:t>
            </a:r>
            <a:endParaRPr lang="en-US" sz="145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="" xmlns:a16="http://schemas.microsoft.com/office/drawing/2014/main" id="{841FA0C3-E66F-456A-BECB-2E20974AA8B9}"/>
              </a:ext>
            </a:extLst>
          </p:cNvPr>
          <p:cNvSpPr txBox="1"/>
          <p:nvPr/>
        </p:nvSpPr>
        <p:spPr>
          <a:xfrm>
            <a:off x="1470568" y="2640875"/>
            <a:ext cx="1271032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กลไกขับเคลื่อน</a:t>
            </a:r>
            <a:endParaRPr lang="en-US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7" name="Rectangle: Rounded Corners 56">
            <a:extLst>
              <a:ext uri="{FF2B5EF4-FFF2-40B4-BE49-F238E27FC236}">
                <a16:creationId xmlns="" xmlns:a16="http://schemas.microsoft.com/office/drawing/2014/main" id="{5D02C8F2-BE79-495B-808C-2C6A44C26C51}"/>
              </a:ext>
            </a:extLst>
          </p:cNvPr>
          <p:cNvSpPr/>
          <p:nvPr/>
        </p:nvSpPr>
        <p:spPr>
          <a:xfrm>
            <a:off x="1610471" y="2980622"/>
            <a:ext cx="1005912" cy="740760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รง. + บูรณาการร่วมกับ กต. กก. สตช. มท. ยธ. </a:t>
            </a:r>
            <a:r>
              <a:rPr lang="en-US" sz="1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AOT </a:t>
            </a:r>
            <a:r>
              <a:rPr lang="th-TH" sz="1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ดส. ประเทศปลายทาง</a:t>
            </a:r>
            <a:endParaRPr lang="en-US" sz="10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="" xmlns:a16="http://schemas.microsoft.com/office/drawing/2014/main" id="{B855CA23-AA24-463C-B5A0-DDD3FA8B3DA0}"/>
              </a:ext>
            </a:extLst>
          </p:cNvPr>
          <p:cNvSpPr/>
          <p:nvPr/>
        </p:nvSpPr>
        <p:spPr>
          <a:xfrm>
            <a:off x="2708605" y="2966582"/>
            <a:ext cx="2684528" cy="740761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สร้างความร่วมมือ (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MOU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กับภาคส่วนที่เกี่ยวข้อง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0" name="Rectangle: Rounded Corners 59">
            <a:extLst>
              <a:ext uri="{FF2B5EF4-FFF2-40B4-BE49-F238E27FC236}">
                <a16:creationId xmlns="" xmlns:a16="http://schemas.microsoft.com/office/drawing/2014/main" id="{946F4C78-E42F-403E-A84B-273B1E419DF5}"/>
              </a:ext>
            </a:extLst>
          </p:cNvPr>
          <p:cNvSpPr/>
          <p:nvPr/>
        </p:nvSpPr>
        <p:spPr>
          <a:xfrm>
            <a:off x="5491890" y="2988873"/>
            <a:ext cx="3108231" cy="715306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สร้างความร่วมมือ (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MOU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กับประเทศ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ปลายทาง</a:t>
            </a:r>
          </a:p>
          <a:p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1" name="Rectangle: Rounded Corners 60">
            <a:extLst>
              <a:ext uri="{FF2B5EF4-FFF2-40B4-BE49-F238E27FC236}">
                <a16:creationId xmlns="" xmlns:a16="http://schemas.microsoft.com/office/drawing/2014/main" id="{DD965AC1-4B54-47EC-860B-7A8892325E6D}"/>
              </a:ext>
            </a:extLst>
          </p:cNvPr>
          <p:cNvSpPr/>
          <p:nvPr/>
        </p:nvSpPr>
        <p:spPr>
          <a:xfrm>
            <a:off x="8844949" y="2985021"/>
            <a:ext cx="3254237" cy="715308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ทบทวน ปรับปรุง พ.ร.บ.จัดหางานฯ พ.ศ.2528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="" xmlns:a16="http://schemas.microsoft.com/office/drawing/2014/main" id="{C3A65A7E-3CEB-44AE-BA81-A87EE876D0A9}"/>
              </a:ext>
            </a:extLst>
          </p:cNvPr>
          <p:cNvSpPr/>
          <p:nvPr/>
        </p:nvSpPr>
        <p:spPr>
          <a:xfrm>
            <a:off x="2716174" y="3885779"/>
            <a:ext cx="2676959" cy="393859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จัดตั้งคณะทำงานขับเคลื่อนความร่วมมือ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2" name="Rectangle: Rounded Corners 61">
            <a:extLst>
              <a:ext uri="{FF2B5EF4-FFF2-40B4-BE49-F238E27FC236}">
                <a16:creationId xmlns="" xmlns:a16="http://schemas.microsoft.com/office/drawing/2014/main" id="{B688F126-EF12-41B1-9D47-2C4F3ED6DEC1}"/>
              </a:ext>
            </a:extLst>
          </p:cNvPr>
          <p:cNvSpPr/>
          <p:nvPr/>
        </p:nvSpPr>
        <p:spPr>
          <a:xfrm>
            <a:off x="2696832" y="4331220"/>
            <a:ext cx="2676959" cy="46448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600"/>
              </a:lnSpc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Blacklist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ผู้จัดหางานเถื่อน เชื่อมโยงไปยังพื้นที่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="" xmlns:a16="http://schemas.microsoft.com/office/drawing/2014/main" id="{D0887B22-F65F-455C-8FE1-5BD7CC157411}"/>
              </a:ext>
            </a:extLst>
          </p:cNvPr>
          <p:cNvSpPr/>
          <p:nvPr/>
        </p:nvSpPr>
        <p:spPr>
          <a:xfrm>
            <a:off x="5506829" y="3881301"/>
            <a:ext cx="3108231" cy="548644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700"/>
              </a:lnSpc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ขยายตลาดแรงงานในต่างประเทศ </a:t>
            </a:r>
            <a:b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เพิ่มทางเลือกตามความต้องการของแรงงาน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="" xmlns:a16="http://schemas.microsoft.com/office/drawing/2014/main" id="{53B654FC-F482-489E-8B90-4E9D50AD705E}"/>
              </a:ext>
            </a:extLst>
          </p:cNvPr>
          <p:cNvSpPr/>
          <p:nvPr/>
        </p:nvSpPr>
        <p:spPr>
          <a:xfrm>
            <a:off x="5506829" y="4470867"/>
            <a:ext cx="3093290" cy="325256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สร้างการรับรู้ที่ถูกต้องให้แรงงานไทย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4" name="Rectangle: Rounded Corners 63">
            <a:extLst>
              <a:ext uri="{FF2B5EF4-FFF2-40B4-BE49-F238E27FC236}">
                <a16:creationId xmlns="" xmlns:a16="http://schemas.microsoft.com/office/drawing/2014/main" id="{DDF159F9-D742-4945-B153-7FFCBC67FF6E}"/>
              </a:ext>
            </a:extLst>
          </p:cNvPr>
          <p:cNvSpPr/>
          <p:nvPr/>
        </p:nvSpPr>
        <p:spPr>
          <a:xfrm>
            <a:off x="8828780" y="5467832"/>
            <a:ext cx="3210515" cy="464479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สร้างเครือข่ายในชุมชนโดยกลไกประชารัฐ</a:t>
            </a:r>
            <a:endParaRPr lang="en-US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5" name="Rectangle: Rounded Corners 64">
            <a:extLst>
              <a:ext uri="{FF2B5EF4-FFF2-40B4-BE49-F238E27FC236}">
                <a16:creationId xmlns="" xmlns:a16="http://schemas.microsoft.com/office/drawing/2014/main" id="{BC7A2358-3CED-42E2-B02B-D4116278F217}"/>
              </a:ext>
            </a:extLst>
          </p:cNvPr>
          <p:cNvSpPr/>
          <p:nvPr/>
        </p:nvSpPr>
        <p:spPr>
          <a:xfrm>
            <a:off x="8828780" y="4452730"/>
            <a:ext cx="3232376" cy="459936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700"/>
              </a:lnSpc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สร้างต้นแบบของการยกระดับรายได้ที่สูง </a:t>
            </a:r>
            <a:b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ลดการไปทำงานต่างประเทศ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6" name="Rectangle: Rounded Corners 65">
            <a:extLst>
              <a:ext uri="{FF2B5EF4-FFF2-40B4-BE49-F238E27FC236}">
                <a16:creationId xmlns="" xmlns:a16="http://schemas.microsoft.com/office/drawing/2014/main" id="{952BD51F-99BE-473A-88B7-88EFBC5ECCB3}"/>
              </a:ext>
            </a:extLst>
          </p:cNvPr>
          <p:cNvSpPr/>
          <p:nvPr/>
        </p:nvSpPr>
        <p:spPr>
          <a:xfrm>
            <a:off x="8839348" y="4971091"/>
            <a:ext cx="3211237" cy="335814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พัฒนางานวิจัย ขยายผล/ต่อยอด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7" name="Rectangle: Rounded Corners 66">
            <a:extLst>
              <a:ext uri="{FF2B5EF4-FFF2-40B4-BE49-F238E27FC236}">
                <a16:creationId xmlns="" xmlns:a16="http://schemas.microsoft.com/office/drawing/2014/main" id="{6826E9B2-9529-4E7F-A9BA-719661673F32}"/>
              </a:ext>
            </a:extLst>
          </p:cNvPr>
          <p:cNvSpPr/>
          <p:nvPr/>
        </p:nvSpPr>
        <p:spPr>
          <a:xfrm>
            <a:off x="2661138" y="4841640"/>
            <a:ext cx="2731995" cy="46448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600"/>
              </a:lnSpc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พัฒนาระบบการอนุญาตไปทำงานต่างประเทศ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8" name="Rectangle: Rounded Corners 67">
            <a:extLst>
              <a:ext uri="{FF2B5EF4-FFF2-40B4-BE49-F238E27FC236}">
                <a16:creationId xmlns="" xmlns:a16="http://schemas.microsoft.com/office/drawing/2014/main" id="{3F008C75-E7ED-4ED7-9A7D-36D32815E65E}"/>
              </a:ext>
            </a:extLst>
          </p:cNvPr>
          <p:cNvSpPr/>
          <p:nvPr/>
        </p:nvSpPr>
        <p:spPr>
          <a:xfrm>
            <a:off x="8828780" y="3899782"/>
            <a:ext cx="3232376" cy="50483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700"/>
              </a:lnSpc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แรงงานไทยที่จะไปทำงานต่างประเทศต้องสมัครสมาชิกกองทุนเพื่อช่วยเหลือคนงาน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9" name="Rectangle: Rounded Corners 68">
            <a:extLst>
              <a:ext uri="{FF2B5EF4-FFF2-40B4-BE49-F238E27FC236}">
                <a16:creationId xmlns="" xmlns:a16="http://schemas.microsoft.com/office/drawing/2014/main" id="{365155EB-F2DE-4DF5-9F6B-3CA326B24165}"/>
              </a:ext>
            </a:extLst>
          </p:cNvPr>
          <p:cNvSpPr/>
          <p:nvPr/>
        </p:nvSpPr>
        <p:spPr>
          <a:xfrm>
            <a:off x="2655872" y="6042242"/>
            <a:ext cx="2737261" cy="33581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ประชาสัมพันธ์เชิงรุก+กำหนดกลุ่มเป้าหมาย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0" name="Rectangle: Rounded Corners 69">
            <a:extLst>
              <a:ext uri="{FF2B5EF4-FFF2-40B4-BE49-F238E27FC236}">
                <a16:creationId xmlns="" xmlns:a16="http://schemas.microsoft.com/office/drawing/2014/main" id="{B8A11857-3E84-4E58-8FFD-EDB0DBF4D655}"/>
              </a:ext>
            </a:extLst>
          </p:cNvPr>
          <p:cNvSpPr/>
          <p:nvPr/>
        </p:nvSpPr>
        <p:spPr>
          <a:xfrm>
            <a:off x="2659206" y="5342747"/>
            <a:ext cx="2714585" cy="65756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500"/>
              </a:lnSpc>
            </a:pPr>
            <a:r>
              <a:rPr lang="th-TH" sz="17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วิเคราะห์สถานการณ์ </a:t>
            </a:r>
            <a:r>
              <a:rPr lang="th-TH" sz="17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</a:t>
            </a:r>
            <a:r>
              <a:rPr lang="th-TH" sz="17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ปัญหาเชิงพื้นที่ </a:t>
            </a:r>
            <a:r>
              <a:rPr lang="th-TH" sz="17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</a:t>
            </a:r>
            <a:r>
              <a:rPr lang="th-TH" sz="17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ระดมประชารัฐ </a:t>
            </a:r>
            <a:r>
              <a:rPr lang="th-TH" sz="17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</a:t>
            </a:r>
            <a:r>
              <a:rPr lang="en-US" sz="17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Action</a:t>
            </a:r>
            <a:r>
              <a:rPr lang="th-TH" sz="17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7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plan </a:t>
            </a:r>
            <a:r>
              <a:rPr lang="en-US" sz="17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</a:t>
            </a:r>
            <a:r>
              <a:rPr lang="en-US" sz="17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7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 </a:t>
            </a:r>
            <a:r>
              <a:rPr lang="th-TH" sz="17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</a:t>
            </a:r>
            <a:r>
              <a:rPr lang="th-TH" sz="17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รายงานผล</a:t>
            </a:r>
            <a:endParaRPr lang="en-US" sz="17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1" name="Rectangle: Rounded Corners 70">
            <a:extLst>
              <a:ext uri="{FF2B5EF4-FFF2-40B4-BE49-F238E27FC236}">
                <a16:creationId xmlns="" xmlns:a16="http://schemas.microsoft.com/office/drawing/2014/main" id="{2C70457C-A731-4745-B959-F0FD2FE9F14A}"/>
              </a:ext>
            </a:extLst>
          </p:cNvPr>
          <p:cNvSpPr/>
          <p:nvPr/>
        </p:nvSpPr>
        <p:spPr>
          <a:xfrm>
            <a:off x="2638103" y="6399419"/>
            <a:ext cx="2755030" cy="42701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สร้างเครือข่ายกับ อปท./ผู้นำชุมชนสร้างการรับรู้ที่ถูกต้องให้แรงงงานในพื้นที่</a:t>
            </a:r>
            <a:endParaRPr lang="en-US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BCA2D6B7-15EB-4BEC-BC0A-619E450E80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80" y="773962"/>
            <a:ext cx="703183" cy="703183"/>
          </a:xfrm>
          <a:prstGeom prst="rect">
            <a:avLst/>
          </a:prstGeom>
        </p:spPr>
      </p:pic>
      <p:sp>
        <p:nvSpPr>
          <p:cNvPr id="72" name="Rectangle: Rounded Corners 71">
            <a:extLst>
              <a:ext uri="{FF2B5EF4-FFF2-40B4-BE49-F238E27FC236}">
                <a16:creationId xmlns="" xmlns:a16="http://schemas.microsoft.com/office/drawing/2014/main" id="{206A997A-3F43-4A8C-89F7-56A22FCFC27E}"/>
              </a:ext>
            </a:extLst>
          </p:cNvPr>
          <p:cNvSpPr/>
          <p:nvPr/>
        </p:nvSpPr>
        <p:spPr>
          <a:xfrm>
            <a:off x="5526395" y="5439339"/>
            <a:ext cx="3073725" cy="68781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700"/>
              </a:lnSpc>
            </a:pPr>
            <a:r>
              <a:rPr lang="th-TH" sz="17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ร่วมมือกับหน่วยในพื้นที่ (โรงเรียนภาษา ศูนย์ฝึกอาชีพ/ทดสอบฝีมือแรงงานเอกชน ด่านตรวจคนหางาน อาสาแรงงาน) สร้างการรับรู้</a:t>
            </a:r>
            <a:endParaRPr lang="en-US" sz="17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3" name="Rectangle: Rounded Corners 72">
            <a:extLst>
              <a:ext uri="{FF2B5EF4-FFF2-40B4-BE49-F238E27FC236}">
                <a16:creationId xmlns="" xmlns:a16="http://schemas.microsoft.com/office/drawing/2014/main" id="{8DEA0A50-F5F6-4048-B60D-CF5BC6EE980A}"/>
              </a:ext>
            </a:extLst>
          </p:cNvPr>
          <p:cNvSpPr/>
          <p:nvPr/>
        </p:nvSpPr>
        <p:spPr>
          <a:xfrm>
            <a:off x="8828780" y="6006599"/>
            <a:ext cx="3210515" cy="464479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พัฒนาศักยภาพของเจ้าหน้าที่</a:t>
            </a:r>
            <a:endParaRPr lang="en-US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4" name="Rectangle: Rounded Corners 73">
            <a:extLst>
              <a:ext uri="{FF2B5EF4-FFF2-40B4-BE49-F238E27FC236}">
                <a16:creationId xmlns="" xmlns:a16="http://schemas.microsoft.com/office/drawing/2014/main" id="{72E16254-888A-412C-B849-49E0BC9D9121}"/>
              </a:ext>
            </a:extLst>
          </p:cNvPr>
          <p:cNvSpPr/>
          <p:nvPr/>
        </p:nvSpPr>
        <p:spPr>
          <a:xfrm>
            <a:off x="5534136" y="6210150"/>
            <a:ext cx="3065983" cy="36830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7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เผยแพร่ให้ความรู้ข้อกฎหมาย</a:t>
            </a:r>
            <a:endParaRPr lang="en-US" sz="17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Arrow: Right 20">
            <a:extLst>
              <a:ext uri="{FF2B5EF4-FFF2-40B4-BE49-F238E27FC236}">
                <a16:creationId xmlns="" xmlns:a16="http://schemas.microsoft.com/office/drawing/2014/main" id="{A4951F31-56F9-4FC4-8513-4D950AF85932}"/>
              </a:ext>
            </a:extLst>
          </p:cNvPr>
          <p:cNvSpPr/>
          <p:nvPr/>
        </p:nvSpPr>
        <p:spPr>
          <a:xfrm rot="5400000">
            <a:off x="2186004" y="3593206"/>
            <a:ext cx="335816" cy="419763"/>
          </a:xfrm>
          <a:prstGeom prst="rightArrow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Arrow: Right 74">
            <a:extLst>
              <a:ext uri="{FF2B5EF4-FFF2-40B4-BE49-F238E27FC236}">
                <a16:creationId xmlns="" xmlns:a16="http://schemas.microsoft.com/office/drawing/2014/main" id="{A891604C-77C7-428D-8198-D93097CCE952}"/>
              </a:ext>
            </a:extLst>
          </p:cNvPr>
          <p:cNvSpPr/>
          <p:nvPr/>
        </p:nvSpPr>
        <p:spPr>
          <a:xfrm rot="5400000">
            <a:off x="2107769" y="5263010"/>
            <a:ext cx="377901" cy="419762"/>
          </a:xfrm>
          <a:prstGeom prst="rightArrow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Arrow: Up 33">
            <a:extLst>
              <a:ext uri="{FF2B5EF4-FFF2-40B4-BE49-F238E27FC236}">
                <a16:creationId xmlns="" xmlns:a16="http://schemas.microsoft.com/office/drawing/2014/main" id="{543892AD-EB60-496E-B2AC-2A2DAAC27EE4}"/>
              </a:ext>
            </a:extLst>
          </p:cNvPr>
          <p:cNvSpPr/>
          <p:nvPr/>
        </p:nvSpPr>
        <p:spPr>
          <a:xfrm>
            <a:off x="1382974" y="5223468"/>
            <a:ext cx="419762" cy="377902"/>
          </a:xfrm>
          <a:prstGeom prst="upArrow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6" name="Arrow: Up 75">
            <a:extLst>
              <a:ext uri="{FF2B5EF4-FFF2-40B4-BE49-F238E27FC236}">
                <a16:creationId xmlns="" xmlns:a16="http://schemas.microsoft.com/office/drawing/2014/main" id="{3310707D-5D0D-4E57-B138-5EA49345E919}"/>
              </a:ext>
            </a:extLst>
          </p:cNvPr>
          <p:cNvSpPr/>
          <p:nvPr/>
        </p:nvSpPr>
        <p:spPr>
          <a:xfrm>
            <a:off x="1414888" y="3618446"/>
            <a:ext cx="419762" cy="299232"/>
          </a:xfrm>
          <a:prstGeom prst="upArrow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Rectangle: Rounded Corners 76">
            <a:extLst>
              <a:ext uri="{FF2B5EF4-FFF2-40B4-BE49-F238E27FC236}">
                <a16:creationId xmlns="" xmlns:a16="http://schemas.microsoft.com/office/drawing/2014/main" id="{357FA072-42FF-4F1C-9460-4451598AC99C}"/>
              </a:ext>
            </a:extLst>
          </p:cNvPr>
          <p:cNvSpPr/>
          <p:nvPr/>
        </p:nvSpPr>
        <p:spPr>
          <a:xfrm>
            <a:off x="5497427" y="4842575"/>
            <a:ext cx="3108231" cy="44853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7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พัฒนาระบบฐานข้อมูล เชื่อมโยงระหว่างหน่วยงาน</a:t>
            </a:r>
            <a:endParaRPr lang="en-US" sz="17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="" xmlns:a16="http://schemas.microsoft.com/office/drawing/2014/main" id="{BE4D1C64-64AE-49F5-A6B6-772D7E11CD73}"/>
              </a:ext>
            </a:extLst>
          </p:cNvPr>
          <p:cNvSpPr/>
          <p:nvPr/>
        </p:nvSpPr>
        <p:spPr>
          <a:xfrm rot="16200000">
            <a:off x="-349984" y="5622895"/>
            <a:ext cx="1467376" cy="76740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บูรณาการขับเคลื่อนนโยบายระดับพื้นที่อย่างเอกภาพ</a:t>
            </a:r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36803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3693908"/>
              </p:ext>
            </p:extLst>
          </p:nvPr>
        </p:nvGraphicFramePr>
        <p:xfrm>
          <a:off x="2174218" y="1340768"/>
          <a:ext cx="7776863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006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7230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46449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ลำดับที่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ชื่อ สกุล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ตำแหน่ง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นาย</a:t>
                      </a:r>
                      <a:r>
                        <a:rPr lang="th-TH" sz="2400" dirty="0" err="1">
                          <a:latin typeface="TH SarabunPSK" pitchFamily="34" charset="-34"/>
                          <a:cs typeface="TH SarabunPSK" pitchFamily="34" charset="-34"/>
                        </a:rPr>
                        <a:t>จรินทร์</a:t>
                      </a:r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 จักกะพาก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ปลัดกระทรวงแรงงาน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นายอนุรักษ์ ทศรัตน์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อธิบดีกรมการจัดหางาน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นายสมเกียรติ บุญทอง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ผู้ตรวจราชการกระทรวงแรงงาน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นายอภิญญา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 สุจริต</a:t>
                      </a:r>
                      <a:r>
                        <a:rPr lang="th-TH" sz="2400" baseline="0" dirty="0" err="1">
                          <a:latin typeface="TH SarabunPSK" pitchFamily="34" charset="-34"/>
                          <a:cs typeface="TH SarabunPSK" pitchFamily="34" charset="-34"/>
                        </a:rPr>
                        <a:t>ตานันท์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ผู้ตรวจราชการกระทรวงแรงงาน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นายสมภพ ปราบณรงค์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รักษาการที่ปรึกษากฎหมาย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นายกิตติ</a:t>
                      </a:r>
                      <a:r>
                        <a:rPr lang="th-TH" sz="2400" dirty="0" err="1">
                          <a:latin typeface="TH SarabunPSK" pitchFamily="34" charset="-34"/>
                          <a:cs typeface="TH SarabunPSK" pitchFamily="34" charset="-34"/>
                        </a:rPr>
                        <a:t>พงษ์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 เหล่านิพนธ์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รองอธิบดีกรมสวัสดิการและคุ้มครองแรงงาน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นายภูมา ธรรมกุล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รองเลขาธิการสำนักงานประกันสังคม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นางวีรยา </a:t>
                      </a:r>
                      <a:r>
                        <a:rPr lang="th-TH" sz="2400" dirty="0" err="1">
                          <a:latin typeface="TH SarabunPSK" pitchFamily="34" charset="-34"/>
                          <a:cs typeface="TH SarabunPSK" pitchFamily="34" charset="-34"/>
                        </a:rPr>
                        <a:t>รัตน</a:t>
                      </a:r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นิตย์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ผู้อำนวยการกองยุทธศาสตร์และแผนงาน </a:t>
                      </a:r>
                      <a:r>
                        <a:rPr lang="th-TH" sz="2400" dirty="0" err="1">
                          <a:latin typeface="TH SarabunPSK" pitchFamily="34" charset="-34"/>
                          <a:cs typeface="TH SarabunPSK" pitchFamily="34" charset="-34"/>
                        </a:rPr>
                        <a:t>กกจ</a:t>
                      </a:r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82606" y="247258"/>
            <a:ext cx="41777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b="1" dirty="0">
                <a:latin typeface="TH SarabunPSK" pitchFamily="34" charset="-34"/>
                <a:cs typeface="TH SarabunPSK" pitchFamily="34" charset="-34"/>
              </a:rPr>
              <a:t>รายชื่อผู้เข้าร่วมสัมมนาผู้บริหารระดับสูง</a:t>
            </a:r>
          </a:p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กลุ่ม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1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การแก้ไขปัญหาแรงงานไทยลักลอบไปทำงานต่างประเทศ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07591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83376" y="-100623"/>
            <a:ext cx="8964053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h-TH" b="1" dirty="0">
                <a:solidFill>
                  <a:srgbClr val="0033CC"/>
                </a:solidFill>
                <a:latin typeface="TH SarabunPSK" pitchFamily="34" charset="-34"/>
                <a:cs typeface="TH SarabunPSK" pitchFamily="34" charset="-34"/>
              </a:rPr>
              <a:t>กลุ่มที่ </a:t>
            </a:r>
            <a:r>
              <a:rPr lang="en-US" b="1" dirty="0">
                <a:solidFill>
                  <a:srgbClr val="0033CC"/>
                </a:solidFill>
                <a:latin typeface="TH SarabunPSK" pitchFamily="34" charset="-34"/>
                <a:cs typeface="TH SarabunPSK" pitchFamily="34" charset="-34"/>
              </a:rPr>
              <a:t>1 </a:t>
            </a:r>
            <a:r>
              <a:rPr lang="th-TH" b="1" dirty="0">
                <a:solidFill>
                  <a:srgbClr val="0033CC"/>
                </a:solidFill>
                <a:latin typeface="TH SarabunPSK" pitchFamily="34" charset="-34"/>
                <a:cs typeface="TH SarabunPSK" pitchFamily="34" charset="-34"/>
              </a:rPr>
              <a:t>ปัญหาแรงงานไทยถูกหลอกลวงและลักลอบไปทำงานต่างประเทศอย่างผิดกฎหมาย</a:t>
            </a:r>
          </a:p>
        </p:txBody>
      </p:sp>
      <p:sp>
        <p:nvSpPr>
          <p:cNvPr id="2" name="AutoShape 8" descr="à¸à¸¥à¸à¸²à¸£à¸à¹à¸à¸«à¸²à¸£à¸¹à¸à¸ à¸²à¸à¸ªà¸³à¸«à¸£à¸±à¸ à¸à¸ à¸à¸£à¸²à¸à¸´à¸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" name="AutoShape 10" descr="à¸à¸¥à¸à¸²à¸£à¸à¹à¸à¸«à¸²à¸£à¸¹à¸à¸ à¸²à¸à¸ªà¸³à¸«à¸£à¸±à¸ à¸à¸ à¸à¸£à¸²à¸à¸´à¸"/>
          <p:cNvSpPr>
            <a:spLocks noChangeAspect="1" noChangeArrowheads="1"/>
          </p:cNvSpPr>
          <p:nvPr/>
        </p:nvSpPr>
        <p:spPr bwMode="auto">
          <a:xfrm>
            <a:off x="1866900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3" name="TextBox 42"/>
          <p:cNvSpPr txBox="1"/>
          <p:nvPr/>
        </p:nvSpPr>
        <p:spPr>
          <a:xfrm>
            <a:off x="1614912" y="4589747"/>
            <a:ext cx="1227487" cy="40011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แนวทางแก้ไข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826966" y="2013219"/>
            <a:ext cx="2063640" cy="400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ทำไมถึงยังมีการหลอกลวง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338901" y="1365273"/>
            <a:ext cx="1082214" cy="400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รู้/ไม่รู้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638349" y="889464"/>
            <a:ext cx="1280200" cy="400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สถานการณ์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8350599" y="2012034"/>
            <a:ext cx="1198862" cy="400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รายได้สูงจูงใจ</a:t>
            </a:r>
          </a:p>
        </p:txBody>
      </p:sp>
      <p:sp>
        <p:nvSpPr>
          <p:cNvPr id="50" name="ลูกศรขวา 49"/>
          <p:cNvSpPr/>
          <p:nvPr/>
        </p:nvSpPr>
        <p:spPr>
          <a:xfrm>
            <a:off x="7973704" y="2064674"/>
            <a:ext cx="360040" cy="294833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8116296" y="422598"/>
            <a:ext cx="2516209" cy="12003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รูปแบบการหลอกลวง เช่น โฆษณา บริษัททัวร์ (นักท่องเที่ยว) 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Line Facebook</a:t>
            </a: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 คนที่เคยเดินทางไปทำงาน  </a:t>
            </a:r>
          </a:p>
        </p:txBody>
      </p:sp>
      <p:sp>
        <p:nvSpPr>
          <p:cNvPr id="20" name="ลูกศรลง 19"/>
          <p:cNvSpPr/>
          <p:nvPr/>
        </p:nvSpPr>
        <p:spPr>
          <a:xfrm>
            <a:off x="6722478" y="1164244"/>
            <a:ext cx="272616" cy="232777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/>
          <p:cNvSpPr txBox="1"/>
          <p:nvPr/>
        </p:nvSpPr>
        <p:spPr>
          <a:xfrm>
            <a:off x="2513745" y="2639732"/>
            <a:ext cx="7488832" cy="132343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0188" indent="-230188">
              <a:buAutoNum type="arabicPeriod"/>
            </a:pPr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ขาดความรู้เกี่ยวกับผลดีของการไปทำงานอย่างถูกกฎหมาย</a:t>
            </a:r>
          </a:p>
          <a:p>
            <a:pPr marL="230188" indent="-230188">
              <a:buAutoNum type="arabicPeriod"/>
            </a:pPr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กระบวนการขั้นตอนของรัฐยุ่งยากล่าช้า</a:t>
            </a:r>
          </a:p>
          <a:p>
            <a:pPr marL="230188" indent="-230188">
              <a:buAutoNum type="arabicPeriod"/>
            </a:pPr>
            <a:r>
              <a:rPr lang="th-TH" sz="2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โควต้า</a:t>
            </a:r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ตำแหน่งงานมีน้อยกว่าความต้องการ</a:t>
            </a:r>
          </a:p>
          <a:p>
            <a:pPr marL="230188" indent="-230188">
              <a:buAutoNum type="arabicPeriod"/>
            </a:pPr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ขาดการประสานความร่วมมือระหว่างหน่วยงาน 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143672" y="4055654"/>
            <a:ext cx="2023652" cy="40011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ระยะเร่งด่วน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480626" y="4049193"/>
            <a:ext cx="3351678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การความร่วมมือหน่วยงาน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147101" y="4589747"/>
            <a:ext cx="2031949" cy="40011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ระยะปานกลาง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472674" y="4527521"/>
            <a:ext cx="4356484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30188" indent="-230188">
              <a:buFont typeface="+mj-lt"/>
              <a:buAutoNum type="arabicPeriod"/>
            </a:pP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สร้างความร่วมมือ 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MOU </a:t>
            </a: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กับประเทศปลายทาง</a:t>
            </a:r>
          </a:p>
          <a:p>
            <a:pPr marL="230188" indent="-230188">
              <a:buFont typeface="+mj-lt"/>
              <a:buAutoNum type="arabicPeriod"/>
            </a:pP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ขยายตลาดแรงงาน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461600" y="5293707"/>
            <a:ext cx="5170904" cy="150810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74625" indent="-174625">
              <a:buAutoNum type="arabicPeriod"/>
            </a:pP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สร้างเครือข่ายในชุมชนโดยกลไกประชารัฐ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H SarabunPSK" pitchFamily="34" charset="-34"/>
              <a:cs typeface="TH SarabunPSK" pitchFamily="34" charset="-34"/>
            </a:endParaRPr>
          </a:p>
          <a:p>
            <a:pPr marL="174625" indent="-174625">
              <a:buAutoNum type="arabicPeriod"/>
            </a:pP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พัฒนาระบบฐานข้อมูลกับหน่วยงานที่เกี่ยวข้อง</a:t>
            </a:r>
          </a:p>
          <a:p>
            <a:pPr marL="174625" indent="-174625">
              <a:buAutoNum type="arabicPeriod"/>
            </a:pP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ทบทวนกฎหมาย</a:t>
            </a:r>
          </a:p>
          <a:p>
            <a:pPr marL="174625" indent="-174625">
              <a:buAutoNum type="arabicPeriod"/>
            </a:pP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วิจัยเพื่อหาสาเหตุ/ ข้อมูล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H SarabunPSK" pitchFamily="34" charset="-34"/>
              <a:cs typeface="TH SarabunPSK" pitchFamily="34" charset="-34"/>
            </a:endParaRPr>
          </a:p>
          <a:p>
            <a:pPr marL="174625" indent="-174625">
              <a:buAutoNum type="arabicPeriod"/>
            </a:pP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สร้างตนแบบของการยกระดับรายได้ที่สูงขึ้น ลดการไปทำงาน </a:t>
            </a:r>
            <a:r>
              <a:rPr lang="th-TH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ตปท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.</a:t>
            </a:r>
          </a:p>
        </p:txBody>
      </p:sp>
      <p:cxnSp>
        <p:nvCxnSpPr>
          <p:cNvPr id="23" name="ตัวเชื่อมต่อตรง 22"/>
          <p:cNvCxnSpPr>
            <a:stCxn id="43" idx="3"/>
          </p:cNvCxnSpPr>
          <p:nvPr/>
        </p:nvCxnSpPr>
        <p:spPr>
          <a:xfrm>
            <a:off x="2842398" y="4789802"/>
            <a:ext cx="15230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ตัวเชื่อมต่อตรง 25"/>
          <p:cNvCxnSpPr/>
          <p:nvPr/>
        </p:nvCxnSpPr>
        <p:spPr>
          <a:xfrm>
            <a:off x="2994700" y="4255710"/>
            <a:ext cx="0" cy="125006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ตัวเชื่อมต่อตรง 64"/>
          <p:cNvCxnSpPr>
            <a:endCxn id="58" idx="1"/>
          </p:cNvCxnSpPr>
          <p:nvPr/>
        </p:nvCxnSpPr>
        <p:spPr>
          <a:xfrm>
            <a:off x="2994700" y="4255709"/>
            <a:ext cx="14897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ตัวเชื่อมต่อตรง 65"/>
          <p:cNvCxnSpPr>
            <a:endCxn id="60" idx="1"/>
          </p:cNvCxnSpPr>
          <p:nvPr/>
        </p:nvCxnSpPr>
        <p:spPr>
          <a:xfrm>
            <a:off x="3009854" y="4789802"/>
            <a:ext cx="13724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0" name="ลูกศรขวา 69"/>
          <p:cNvSpPr/>
          <p:nvPr/>
        </p:nvSpPr>
        <p:spPr>
          <a:xfrm>
            <a:off x="5227363" y="4164685"/>
            <a:ext cx="194483" cy="182048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ลูกศรขวา 70"/>
          <p:cNvSpPr/>
          <p:nvPr/>
        </p:nvSpPr>
        <p:spPr>
          <a:xfrm>
            <a:off x="5227947" y="4727980"/>
            <a:ext cx="194483" cy="182048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ลูกศรขวา 71"/>
          <p:cNvSpPr/>
          <p:nvPr/>
        </p:nvSpPr>
        <p:spPr>
          <a:xfrm>
            <a:off x="5230486" y="5409490"/>
            <a:ext cx="194483" cy="182048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ลูกศรขวา 72"/>
          <p:cNvSpPr/>
          <p:nvPr/>
        </p:nvSpPr>
        <p:spPr>
          <a:xfrm>
            <a:off x="2956176" y="917585"/>
            <a:ext cx="288032" cy="343869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3282732" y="578960"/>
            <a:ext cx="2318910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เดินทางไปทำงานต่างประเทศย้อนหลัง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 3 </a:t>
            </a: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ปี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59-61</a:t>
            </a: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จำนวน 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1.2 </a:t>
            </a:r>
            <a:r>
              <a:rPr lang="th-TH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ล้านคน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811553" y="383824"/>
            <a:ext cx="2184413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ถูกหลอกลวงย้อนหลัง </a:t>
            </a:r>
            <a:r>
              <a:rPr lang="en-US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ปี (</a:t>
            </a:r>
            <a:r>
              <a:rPr lang="en-US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59-61</a:t>
            </a:r>
            <a:r>
              <a:rPr lang="th-TH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) </a:t>
            </a:r>
            <a:br>
              <a:rPr lang="th-TH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จำนวน </a:t>
            </a:r>
            <a:r>
              <a:rPr lang="en-US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1,527</a:t>
            </a:r>
            <a:r>
              <a:rPr lang="th-TH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 ราย </a:t>
            </a:r>
            <a:r>
              <a:rPr lang="en-US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มูลค่าความเสียหาย </a:t>
            </a:r>
            <a:r>
              <a:rPr lang="en-US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117 </a:t>
            </a:r>
            <a:r>
              <a:rPr lang="th-TH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ลบ</a:t>
            </a:r>
            <a:r>
              <a:rPr lang="en-US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sp>
        <p:nvSpPr>
          <p:cNvPr id="39" name="ลูกศรลง 38"/>
          <p:cNvSpPr/>
          <p:nvPr/>
        </p:nvSpPr>
        <p:spPr>
          <a:xfrm>
            <a:off x="6722478" y="2401917"/>
            <a:ext cx="272616" cy="232777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ลูกศรลง 39"/>
          <p:cNvSpPr/>
          <p:nvPr/>
        </p:nvSpPr>
        <p:spPr>
          <a:xfrm>
            <a:off x="6722478" y="1756693"/>
            <a:ext cx="272616" cy="232777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7" name="ตัวเชื่อมต่อตรง 66"/>
          <p:cNvCxnSpPr/>
          <p:nvPr/>
        </p:nvCxnSpPr>
        <p:spPr>
          <a:xfrm>
            <a:off x="2998128" y="5505774"/>
            <a:ext cx="2041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3147101" y="5305719"/>
            <a:ext cx="2020224" cy="40011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ระยะยาว</a:t>
            </a:r>
          </a:p>
        </p:txBody>
      </p:sp>
      <p:sp>
        <p:nvSpPr>
          <p:cNvPr id="48" name="ลูกศรขวา 47"/>
          <p:cNvSpPr/>
          <p:nvPr/>
        </p:nvSpPr>
        <p:spPr>
          <a:xfrm>
            <a:off x="5591389" y="681832"/>
            <a:ext cx="288032" cy="343869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ลูกศรขวา 50"/>
          <p:cNvSpPr/>
          <p:nvPr/>
        </p:nvSpPr>
        <p:spPr>
          <a:xfrm>
            <a:off x="7879198" y="650610"/>
            <a:ext cx="288032" cy="343869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54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6716" y="372882"/>
            <a:ext cx="878655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h-TH" b="1" dirty="0">
                <a:solidFill>
                  <a:srgbClr val="0033CC"/>
                </a:solidFill>
                <a:latin typeface="TH SarabunPSK" pitchFamily="34" charset="-34"/>
                <a:cs typeface="TH SarabunPSK" pitchFamily="34" charset="-34"/>
              </a:rPr>
              <a:t>ปัญหาแรงงานไทยถูกหลอกลวงและลักลอบไปทำงานต่างประเทศอย่างผิดกฎหมาย</a:t>
            </a:r>
          </a:p>
        </p:txBody>
      </p:sp>
      <p:sp>
        <p:nvSpPr>
          <p:cNvPr id="2" name="AutoShape 8" descr="à¸à¸¥à¸à¸²à¸£à¸à¹à¸à¸«à¸²à¸£à¸¹à¸à¸ à¸²à¸à¸ªà¸³à¸«à¸£à¸±à¸ à¸à¸ à¸à¸£à¸²à¸à¸´à¸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" name="AutoShape 10" descr="à¸à¸¥à¸à¸²à¸£à¸à¹à¸à¸«à¸²à¸£à¸¹à¸à¸ à¸²à¸à¸ªà¸³à¸«à¸£à¸±à¸ à¸à¸ à¸à¸£à¸²à¸à¸´à¸"/>
          <p:cNvSpPr>
            <a:spLocks noChangeAspect="1" noChangeArrowheads="1"/>
          </p:cNvSpPr>
          <p:nvPr/>
        </p:nvSpPr>
        <p:spPr bwMode="auto">
          <a:xfrm>
            <a:off x="1866900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2" name="TextBox 41"/>
          <p:cNvSpPr txBox="1"/>
          <p:nvPr/>
        </p:nvSpPr>
        <p:spPr>
          <a:xfrm>
            <a:off x="1900677" y="1081035"/>
            <a:ext cx="1387012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การขับเคลื่อน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900676" y="1657098"/>
            <a:ext cx="8515804" cy="26776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74625" indent="-174625">
              <a:buAutoNum type="arabicPeriod"/>
            </a:pPr>
            <a:r>
              <a:rPr lang="th-TH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ดำเนินโครงการต่างๆ เช่น โครงการการขยายตลาดแรงงานในต่างประเทศ  </a:t>
            </a:r>
            <a:r>
              <a:rPr lang="en-US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โครงการส่งเสริมแรงงานไทย (ถ่ายทอดประสบการณ์และความรู้)</a:t>
            </a:r>
          </a:p>
          <a:p>
            <a:pPr marL="174625" indent="-174625">
              <a:buFontTx/>
              <a:buAutoNum type="arabicPeriod"/>
            </a:pPr>
            <a:r>
              <a:rPr lang="th-TH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สร้างการรับรู้ที่ถูกต้องให้แรงงานไทยด้วยวิชาการต่างๆ อาทิ สร้างช่องทางการเข้าถึงที่หลากหลาย </a:t>
            </a:r>
          </a:p>
          <a:p>
            <a:pPr marL="174625" indent="-174625">
              <a:buFontTx/>
              <a:buAutoNum type="arabicPeriod"/>
            </a:pPr>
            <a:r>
              <a:rPr lang="th-TH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การในการทำงานระหว่างหน่วยงาน</a:t>
            </a:r>
          </a:p>
          <a:p>
            <a:pPr marL="174625" indent="-174625">
              <a:buAutoNum type="arabicPeriod"/>
            </a:pPr>
            <a:r>
              <a:rPr lang="th-TH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จัดทำฐานข้อมูลทุกประเภท</a:t>
            </a:r>
          </a:p>
          <a:p>
            <a:pPr marL="174625" indent="-174625">
              <a:buAutoNum type="arabicPeriod"/>
            </a:pPr>
            <a:r>
              <a:rPr lang="th-TH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พัฒนาบุคลากร</a:t>
            </a:r>
            <a:endParaRPr lang="en-US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H SarabunPSK" pitchFamily="34" charset="-34"/>
              <a:cs typeface="TH SarabunPSK" pitchFamily="34" charset="-34"/>
            </a:endParaRPr>
          </a:p>
          <a:p>
            <a:pPr marL="174625" indent="-174625">
              <a:buAutoNum type="arabicPeriod"/>
            </a:pPr>
            <a:r>
              <a:rPr lang="th-TH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มอบหมายติดตามภายใต้ระยะเวลาที่กำหนด</a:t>
            </a:r>
          </a:p>
        </p:txBody>
      </p:sp>
    </p:spTree>
    <p:extLst>
      <p:ext uri="{BB962C8B-B14F-4D97-AF65-F5344CB8AC3E}">
        <p14:creationId xmlns:p14="http://schemas.microsoft.com/office/powerpoint/2010/main" val="1155969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01497" y="-100623"/>
            <a:ext cx="878655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h-TH" b="1" dirty="0">
                <a:solidFill>
                  <a:srgbClr val="0033CC"/>
                </a:solidFill>
                <a:latin typeface="TH SarabunPSK" pitchFamily="34" charset="-34"/>
                <a:cs typeface="TH SarabunPSK" pitchFamily="34" charset="-34"/>
              </a:rPr>
              <a:t>ปัญหาแรงงานไทยถูกหลอกลวงและลักลอบไปทำงานต่างประเทศอย่างผิดกฎหมาย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24003" y="866639"/>
            <a:ext cx="4084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70000"/>
              <a:buFont typeface="Wingdings" pitchFamily="2" charset="2"/>
              <a:buChar char="Ø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ณ</a:t>
            </a:r>
            <a:r>
              <a:rPr lang="th-TH" sz="1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มี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ค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7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61</a:t>
            </a:r>
            <a:r>
              <a:rPr lang="en-US" sz="9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มีแรงงานไทยไปทำงานต่างประเทศในเขตอาณาของสำนักงานแรงงานไทยในต่างประเทศ</a:t>
            </a:r>
            <a:r>
              <a:rPr lang="th-TH" sz="7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13</a:t>
            </a:r>
            <a:r>
              <a:rPr lang="th-TH" sz="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แห่ง</a:t>
            </a:r>
            <a:r>
              <a:rPr lang="th-TH" sz="7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7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426,792</a:t>
            </a:r>
            <a:r>
              <a:rPr lang="en-US" sz="7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คน</a:t>
            </a:r>
          </a:p>
          <a:p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(ถูกกฎหมาย</a:t>
            </a:r>
            <a:r>
              <a:rPr lang="th-TH" sz="7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243,221</a:t>
            </a:r>
            <a:r>
              <a:rPr lang="en-US" sz="7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คน</a:t>
            </a:r>
            <a:r>
              <a:rPr lang="th-TH" sz="7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700" b="1" dirty="0">
                <a:latin typeface="TH SarabunPSK" pitchFamily="34" charset="-34"/>
                <a:cs typeface="TH SarabunPSK" pitchFamily="34" charset="-34"/>
              </a:rPr>
              <a:t>,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ผิดกฎหมาย</a:t>
            </a:r>
            <a:r>
              <a:rPr lang="th-TH" sz="1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183,571</a:t>
            </a:r>
            <a:r>
              <a:rPr lang="en-US" sz="7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คน)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27720" y="1682191"/>
            <a:ext cx="38944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70000"/>
              <a:buFont typeface="Wingdings" pitchFamily="2" charset="2"/>
              <a:buChar char="Ø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มีรายได้ส่งกลับปี</a:t>
            </a:r>
            <a:r>
              <a:rPr lang="th-TH" sz="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2561</a:t>
            </a:r>
            <a:r>
              <a:rPr lang="en-US" sz="9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เฉลี่ยเดือนละ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12,544.67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 ล้านบาท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17048" y="1943858"/>
            <a:ext cx="400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thaiDist">
              <a:buSzPct val="70000"/>
              <a:buFont typeface="Wingdings" pitchFamily="2" charset="2"/>
              <a:buChar char="Ø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ในช่วงปี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2558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-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2561</a:t>
            </a:r>
            <a:r>
              <a:rPr lang="en-US" sz="1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(มี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ค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.61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sz="12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มีแรงงานไทยร้องเรียนถูกสายนายหน้าเถื่อนหลอกลวงไปทำงานต่างประเทศ</a:t>
            </a:r>
            <a:r>
              <a:rPr lang="th-TH" sz="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2,530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คน</a:t>
            </a:r>
            <a:r>
              <a:rPr lang="th-TH" sz="1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000" b="1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0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โดยปี</a:t>
            </a:r>
            <a:r>
              <a:rPr lang="th-TH" sz="1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2558</a:t>
            </a:r>
            <a:r>
              <a:rPr lang="en-US" sz="105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–</a:t>
            </a:r>
            <a:r>
              <a:rPr lang="en-US" sz="9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2560</a:t>
            </a:r>
            <a:r>
              <a:rPr lang="en-US" sz="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ดำได้ดำเนินคดีกับสายนายหน้าเถื่อนจำนวน</a:t>
            </a:r>
            <a:r>
              <a:rPr lang="th-TH" sz="9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580</a:t>
            </a:r>
            <a:r>
              <a:rPr lang="en-US" sz="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คน</a:t>
            </a:r>
            <a:r>
              <a:rPr lang="th-TH" sz="9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9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611</a:t>
            </a:r>
            <a:r>
              <a:rPr lang="th-TH" sz="9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คดี</a:t>
            </a:r>
            <a:r>
              <a:rPr lang="th-TH" sz="105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ผู้เสียหาย</a:t>
            </a:r>
            <a:r>
              <a:rPr lang="th-TH" sz="9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1,169</a:t>
            </a:r>
            <a:r>
              <a:rPr lang="en-US" sz="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คน</a:t>
            </a:r>
            <a:r>
              <a:rPr lang="th-TH" sz="105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มูลค่าความเสียหาย 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92,130,754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บาท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AutoShape 8" descr="à¸à¸¥à¸à¸²à¸£à¸à¹à¸à¸«à¸²à¸£à¸¹à¸à¸ à¸²à¸à¸ªà¸³à¸«à¸£à¸±à¸ à¸à¸ à¸à¸£à¸²à¸à¸´à¸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" name="AutoShape 10" descr="à¸à¸¥à¸à¸²à¸£à¸à¹à¸à¸«à¸²à¸£à¸¹à¸à¸ à¸²à¸à¸ªà¸³à¸«à¸£à¸±à¸ à¸à¸ à¸à¸£à¸²à¸à¸´à¸"/>
          <p:cNvSpPr>
            <a:spLocks noChangeAspect="1" noChangeArrowheads="1"/>
          </p:cNvSpPr>
          <p:nvPr/>
        </p:nvSpPr>
        <p:spPr bwMode="auto">
          <a:xfrm>
            <a:off x="1866900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1517048" y="3278658"/>
            <a:ext cx="1886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ปัญหา/อุปสรรค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30520" y="3583359"/>
            <a:ext cx="2541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thaiDist">
              <a:buSzPct val="70000"/>
              <a:buFont typeface="Wingdings" pitchFamily="2" charset="2"/>
              <a:buChar char="Ø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พ.ร.บ.</a:t>
            </a:r>
            <a:r>
              <a:rPr lang="th-TH" sz="1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จัดหางานและคุ้มครองคนหางาน</a:t>
            </a:r>
            <a:r>
              <a:rPr lang="th-TH" sz="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พ.ศ.</a:t>
            </a:r>
            <a:r>
              <a:rPr lang="th-TH" sz="9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2528</a:t>
            </a:r>
            <a:r>
              <a:rPr lang="th-TH" sz="9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ไม่เหมาะสมกับสถานการณ์ปัจจุบัน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517048" y="4335280"/>
            <a:ext cx="2483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70000"/>
              <a:buFont typeface="Wingdings" pitchFamily="2" charset="2"/>
              <a:buChar char="Ø"/>
            </a:pPr>
            <a:r>
              <a:rPr lang="th-TH" sz="1600" b="1" spc="80" dirty="0">
                <a:latin typeface="TH SarabunPSK" pitchFamily="34" charset="-34"/>
                <a:cs typeface="TH SarabunPSK" pitchFamily="34" charset="-34"/>
              </a:rPr>
              <a:t>กระบวนการขออนุญาตไปทำงานต่างประเทศอย่างถูกต้องตามกฎหมายมีความยุ่งยาก</a:t>
            </a:r>
            <a:endParaRPr lang="en-US" sz="1600" b="1" spc="8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537792" y="5059620"/>
            <a:ext cx="2469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thaiDist">
              <a:buSzPct val="70000"/>
              <a:buFont typeface="Wingdings" pitchFamily="2" charset="2"/>
              <a:buChar char="Ø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ขาดการประสานความร่วมมือในการสร้างเครือข่ายเฝ้าระวังและสร้างการรับรู้ระหว่างหน่วยงานที่เกี่ยวข้อง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37792" y="5768260"/>
            <a:ext cx="2409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thaiDist">
              <a:buSzPct val="70000"/>
              <a:buFont typeface="Wingdings" pitchFamily="2" charset="2"/>
              <a:buChar char="Ø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แรงงานไทยขาดความรู้และมี</a:t>
            </a:r>
            <a:r>
              <a:rPr lang="th-TH" sz="1600" b="1" spc="60" dirty="0">
                <a:latin typeface="TH SarabunPSK" pitchFamily="34" charset="-34"/>
                <a:cs typeface="TH SarabunPSK" pitchFamily="34" charset="-34"/>
              </a:rPr>
              <a:t>ทัศนคติที่ไม่ถูกต้อง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33300" y="226080"/>
            <a:ext cx="2287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ข้อเสนอแนะ</a:t>
            </a:r>
          </a:p>
        </p:txBody>
      </p:sp>
      <p:sp>
        <p:nvSpPr>
          <p:cNvPr id="21" name="TextBox 20"/>
          <p:cNvSpPr txBox="1"/>
          <p:nvPr/>
        </p:nvSpPr>
        <p:spPr>
          <a:xfrm rot="16200000">
            <a:off x="5427652" y="815987"/>
            <a:ext cx="10862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u="sng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PSK" pitchFamily="34" charset="-34"/>
                <a:cs typeface="TH SarabunPSK" pitchFamily="34" charset="-34"/>
              </a:rPr>
              <a:t>ระยะเร่งด่วน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88042" y="440461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u="sng" dirty="0">
                <a:latin typeface="TH SarabunPSK" pitchFamily="34" charset="-34"/>
                <a:cs typeface="TH SarabunPSK" pitchFamily="34" charset="-34"/>
              </a:rPr>
              <a:t>ระดับนโยบาย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160316" y="651157"/>
            <a:ext cx="22939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สร้างความร่วมมือ</a:t>
            </a:r>
            <a:r>
              <a:rPr lang="th-TH" sz="1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MOU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sz="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กับภาคส่วนที่เกี่ยวข้อง</a:t>
            </a:r>
            <a:r>
              <a:rPr lang="th-TH" sz="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เกี่ยวกับ</a:t>
            </a:r>
            <a:br>
              <a:rPr lang="th-TH" sz="16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การป้องกันป้องปราม ปราบปราม</a:t>
            </a:r>
            <a:r>
              <a:rPr lang="th-TH" sz="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และสร้างการรับรู้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315898" y="441050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u="sng" dirty="0">
                <a:latin typeface="TH SarabunPSK" pitchFamily="34" charset="-34"/>
                <a:cs typeface="TH SarabunPSK" pitchFamily="34" charset="-34"/>
              </a:rPr>
              <a:t>ระดับปฏิบัติ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84233" y="649299"/>
            <a:ext cx="2484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จัดตั้งคณะทำงานขับเคลื่อนความร่วมมือ</a:t>
            </a:r>
            <a:endParaRPr lang="en-US" sz="1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184234" y="860334"/>
            <a:ext cx="24783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ทบทวน ปรับปรุง พ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ร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บ จัดหางานฯ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184234" y="1082051"/>
            <a:ext cx="2529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สร้างระบบฐานข้อมูลบัญชีดำ (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Blacklist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) ผู้จัดหางานเถื่อน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TextBox 54"/>
          <p:cNvSpPr txBox="1"/>
          <p:nvPr/>
        </p:nvSpPr>
        <p:spPr>
          <a:xfrm rot="16200000">
            <a:off x="5242803" y="2081454"/>
            <a:ext cx="10862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u="sng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PSK" pitchFamily="34" charset="-34"/>
                <a:cs typeface="TH SarabunPSK" pitchFamily="34" charset="-34"/>
              </a:rPr>
              <a:t>ระยะต่อไป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860152" y="1594636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u="sng" dirty="0">
                <a:latin typeface="TH SarabunPSK" pitchFamily="34" charset="-34"/>
                <a:cs typeface="TH SarabunPSK" pitchFamily="34" charset="-34"/>
              </a:rPr>
              <a:t>ระดับปฏิบัติ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873538" y="1795456"/>
            <a:ext cx="47889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พัฒนาระบบการพิจารณาอนุญาตการเดินทางไปต่างประเทศให้สะดวกรวดเร็ว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888742" y="2001883"/>
            <a:ext cx="47792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ประชาสัมพันธ์เกี่ยวกับการไปทำงานต่างประเทศอย่างถูกกฎหมายให้ทั่วถึงและขยายตลาดแรงงานในต่างประเทศ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873823" y="2440811"/>
            <a:ext cx="4794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แรงงานไทยที่จะไปทำงานต่างประเทศทุกคนสมัครเป็นสมาชิกกองทุนเพื่อช่วยเหลือคนหางานไปทำงานในต่างประเทศ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855229" y="2886961"/>
            <a:ext cx="47710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นำผลวิจัยหรือผลการศึกษาที่เกี่ยวข้องมาขยายผลและต่อยอด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669839" y="585155"/>
            <a:ext cx="1227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สถานการณ์</a:t>
            </a: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711610"/>
              </p:ext>
            </p:extLst>
          </p:nvPr>
        </p:nvGraphicFramePr>
        <p:xfrm>
          <a:off x="4050301" y="3345512"/>
          <a:ext cx="6430773" cy="3398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5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2140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4359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38039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ระยะเร่งด่วน (ต</a:t>
                      </a:r>
                      <a:r>
                        <a:rPr lang="en-US" sz="1400" dirty="0"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ค</a:t>
                      </a:r>
                      <a:r>
                        <a:rPr lang="en-US" sz="1400" dirty="0"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en-US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 –</a:t>
                      </a: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ธ</a:t>
                      </a:r>
                      <a:r>
                        <a:rPr lang="en-US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ค</a:t>
                      </a:r>
                      <a:r>
                        <a:rPr lang="en-US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.61</a:t>
                      </a: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)</a:t>
                      </a:r>
                      <a:endParaRPr lang="en-US" sz="1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ระยะกลาง (ม</a:t>
                      </a:r>
                      <a:r>
                        <a:rPr lang="en-US" sz="1400" dirty="0"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ค</a:t>
                      </a:r>
                      <a:r>
                        <a:rPr lang="en-US" sz="1400" dirty="0">
                          <a:latin typeface="TH SarabunPSK" pitchFamily="34" charset="-34"/>
                          <a:cs typeface="TH SarabunPSK" pitchFamily="34" charset="-34"/>
                        </a:rPr>
                        <a:t>. - </a:t>
                      </a: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มี</a:t>
                      </a:r>
                      <a:r>
                        <a:rPr lang="en-US" sz="1400" dirty="0"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ค</a:t>
                      </a:r>
                      <a:r>
                        <a:rPr lang="en-US" sz="1400" dirty="0">
                          <a:latin typeface="TH SarabunPSK" pitchFamily="34" charset="-34"/>
                          <a:cs typeface="TH SarabunPSK" pitchFamily="34" charset="-34"/>
                        </a:rPr>
                        <a:t>.62</a:t>
                      </a: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)</a:t>
                      </a:r>
                      <a:endParaRPr lang="en-US" sz="1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ระยะยาว (เม</a:t>
                      </a:r>
                      <a:r>
                        <a:rPr lang="en-US" sz="1400" dirty="0"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ย</a:t>
                      </a:r>
                      <a:r>
                        <a:rPr lang="en-US" sz="1400" dirty="0">
                          <a:latin typeface="TH SarabunPSK" pitchFamily="34" charset="-34"/>
                          <a:cs typeface="TH SarabunPSK" pitchFamily="34" charset="-34"/>
                        </a:rPr>
                        <a:t>. –</a:t>
                      </a:r>
                      <a:r>
                        <a:rPr lang="en-US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ก</a:t>
                      </a:r>
                      <a:r>
                        <a:rPr lang="en-US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ย</a:t>
                      </a:r>
                      <a:r>
                        <a:rPr lang="en-US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62</a:t>
                      </a: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)</a:t>
                      </a:r>
                      <a:endParaRPr lang="en-US" sz="1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400" dirty="0" err="1">
                          <a:latin typeface="TH SarabunPSK" pitchFamily="34" charset="-34"/>
                          <a:cs typeface="TH SarabunPSK" pitchFamily="34" charset="-34"/>
                        </a:rPr>
                        <a:t>บูรณา</a:t>
                      </a: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การความร่วมมือกับหน่วยงานที่เกี่ยวข้องเพื่อเร่งรัดและ</a:t>
                      </a: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ดำเนินคดีและปราบปรามขบวนการสายนายหน้าเถื่อนที่หลอกลวงแรงงานไทยไป </a:t>
                      </a:r>
                      <a:r>
                        <a:rPr lang="th-TH" sz="1400" baseline="0" dirty="0" err="1">
                          <a:latin typeface="TH SarabunPSK" pitchFamily="34" charset="-34"/>
                          <a:cs typeface="TH SarabunPSK" pitchFamily="34" charset="-34"/>
                        </a:rPr>
                        <a:t>ตปท</a:t>
                      </a:r>
                      <a:r>
                        <a:rPr lang="en-US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. </a:t>
                      </a:r>
                      <a:endParaRPr lang="th-TH" sz="140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228600" indent="-228600">
                        <a:buFont typeface="+mj-lt"/>
                        <a:buAutoNum type="arabicPeriod" startAt="2"/>
                      </a:pP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ส่งเสริมความร่วมมือ (</a:t>
                      </a:r>
                      <a:r>
                        <a:rPr lang="en-US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MOU</a:t>
                      </a: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) กับประเทศปลายทางแจ้งเบาะแสการลักลอบไปทำงานของแรงงานไทยอย่างผิดกฎหมาย</a:t>
                      </a:r>
                      <a:endParaRPr lang="en-US" sz="140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ขยายตลาดแรงงานใหม่และเพิ่มตำแหน่งงานเพื่อเพิ่มโอกาสในการทำงานในต่างประเทศให้แก่แรงงานไทยมากขึ้น</a:t>
                      </a:r>
                      <a:endParaRPr lang="en-US" sz="1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สร้างการรับรู้หลากหลายช่องทาง (</a:t>
                      </a:r>
                      <a:r>
                        <a:rPr lang="en-US" sz="1400" dirty="0">
                          <a:latin typeface="TH SarabunPSK" pitchFamily="34" charset="-34"/>
                          <a:cs typeface="TH SarabunPSK" pitchFamily="34" charset="-34"/>
                        </a:rPr>
                        <a:t>Facebook</a:t>
                      </a:r>
                      <a:r>
                        <a:rPr lang="en-US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 Line </a:t>
                      </a: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กำนันผู้ใหญ่บ้าน</a:t>
                      </a: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) ให้แรงงานไทยมีความเข้าใจที่ถูกต้องในการไปทำงานต่างประเทศอย่างถูกต้องตามกฎหมาย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พัฒนาระบบฐานข้อมูลผู้ลักลอบไปทำงานต่างประเทศโดย</a:t>
                      </a:r>
                      <a:r>
                        <a:rPr lang="th-TH" sz="1400" dirty="0" err="1">
                          <a:latin typeface="TH SarabunPSK" pitchFamily="34" charset="-34"/>
                          <a:cs typeface="TH SarabunPSK" pitchFamily="34" charset="-34"/>
                        </a:rPr>
                        <a:t>บูรณา</a:t>
                      </a: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การข้อมูลกับหน่วยงานที่เกี่ยวข้อง</a:t>
                      </a:r>
                      <a:endParaRPr lang="en-US" sz="14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ปรับปรุงแก้ไข</a:t>
                      </a: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 พ</a:t>
                      </a:r>
                      <a:r>
                        <a:rPr lang="en-US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ร</a:t>
                      </a:r>
                      <a:r>
                        <a:rPr lang="en-US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บ</a:t>
                      </a:r>
                      <a:r>
                        <a:rPr lang="en-US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จัดหางานฯ ให้สอดคล้องกับสถานการณ์ปัจจุบัน (กฎหมายเดิมไม่ครอบคลุมรูปแบบการหางานใหม่ๆ)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th-TH" sz="1400" baseline="0" dirty="0">
                          <a:latin typeface="TH SarabunPSK" pitchFamily="34" charset="-34"/>
                          <a:cs typeface="TH SarabunPSK" pitchFamily="34" charset="-34"/>
                        </a:rPr>
                        <a:t>พัฒนางานวิจัยแรงานไทยที่ลักลอบและถูกหลอกลวงไปทำงานต่างประเทศ</a:t>
                      </a:r>
                      <a:endParaRPr lang="en-US" sz="140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 gridSpan="3"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7" name="TextBox 56"/>
          <p:cNvSpPr txBox="1"/>
          <p:nvPr/>
        </p:nvSpPr>
        <p:spPr>
          <a:xfrm>
            <a:off x="4139174" y="3025460"/>
            <a:ext cx="6336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Roadmap </a:t>
            </a:r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การแก้ไขปัญหาแรงงานไทยลักลอบไปทำงานต่างประเทศ</a:t>
            </a:r>
          </a:p>
        </p:txBody>
      </p:sp>
    </p:spTree>
    <p:extLst>
      <p:ext uri="{BB962C8B-B14F-4D97-AF65-F5344CB8AC3E}">
        <p14:creationId xmlns:p14="http://schemas.microsoft.com/office/powerpoint/2010/main" val="1805606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2" name="Picture 1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2890" b="100000" l="0" r="9235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14193" y="1081311"/>
            <a:ext cx="1468468" cy="1468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48509" y="1582211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03512" y="93617"/>
            <a:ext cx="878655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h-TH" dirty="0">
                <a:latin typeface="TH Mali Grade 6" pitchFamily="2" charset="-34"/>
                <a:cs typeface="TH Mali Grade 6" pitchFamily="2" charset="-34"/>
              </a:rPr>
              <a:t>ปัญหาแรงงานไทยถูกหลอกลวงและลักลอบไปทำงานต่างประเทศอย่างผิดกฎหมาย</a:t>
            </a:r>
          </a:p>
        </p:txBody>
      </p:sp>
      <p:pic>
        <p:nvPicPr>
          <p:cNvPr id="15" name="รูปภาพ 14" descr="à¸£à¸¹à¸à¸ à¸²à¸à¸à¸µà¹à¹à¸à¸µà¹à¸¢à¸§à¸à¹à¸­à¸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455" b="47005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14" b="54023"/>
          <a:stretch/>
        </p:blipFill>
        <p:spPr bwMode="auto">
          <a:xfrm>
            <a:off x="1598591" y="479546"/>
            <a:ext cx="9144000" cy="13307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รูปภาพ 15" descr="à¸£à¸¹à¸à¸ à¸²à¸à¸à¸µà¹à¹à¸à¸µà¹à¸¢à¸§à¸à¹à¸­à¸"/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612" b="13509" l="46311" r="529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483" t="5750" r="46233" b="85629"/>
          <a:stretch/>
        </p:blipFill>
        <p:spPr bwMode="auto">
          <a:xfrm>
            <a:off x="5404130" y="479547"/>
            <a:ext cx="720079" cy="28515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071664" y="908720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latin typeface="TH Mali Grade 6" pitchFamily="2" charset="-34"/>
                <a:cs typeface="TH Mali Grade 6" pitchFamily="2" charset="-34"/>
              </a:rPr>
              <a:t>พระราชบัญญัติจัดหางานและคุ้มครองคนหางาน</a:t>
            </a:r>
            <a:r>
              <a:rPr lang="th-TH" sz="7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b="1" dirty="0">
                <a:latin typeface="TH Mali Grade 6" pitchFamily="2" charset="-34"/>
                <a:cs typeface="TH Mali Grade 6" pitchFamily="2" charset="-34"/>
              </a:rPr>
              <a:t>พ</a:t>
            </a:r>
            <a:r>
              <a:rPr lang="en-US" b="1" dirty="0">
                <a:latin typeface="TH Mali Grade 6" pitchFamily="2" charset="-34"/>
                <a:cs typeface="TH Mali Grade 6" pitchFamily="2" charset="-34"/>
              </a:rPr>
              <a:t>.</a:t>
            </a:r>
            <a:r>
              <a:rPr lang="th-TH" b="1" dirty="0">
                <a:latin typeface="TH Mali Grade 6" pitchFamily="2" charset="-34"/>
                <a:cs typeface="TH Mali Grade 6" pitchFamily="2" charset="-34"/>
              </a:rPr>
              <a:t>ศ</a:t>
            </a:r>
            <a:r>
              <a:rPr lang="en-US" b="1" dirty="0">
                <a:latin typeface="TH Mali Grade 6" pitchFamily="2" charset="-34"/>
                <a:cs typeface="TH Mali Grade 6" pitchFamily="2" charset="-34"/>
              </a:rPr>
              <a:t>.2528</a:t>
            </a:r>
            <a:endParaRPr lang="th-TH" b="1" dirty="0">
              <a:latin typeface="TH Mali Grade 6" pitchFamily="2" charset="-34"/>
              <a:cs typeface="TH Mali Grade 6" pitchFamily="2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0336" y="2663597"/>
            <a:ext cx="29213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ปัจจุบัน</a:t>
            </a:r>
            <a:r>
              <a:rPr lang="th-TH" sz="105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(ณ</a:t>
            </a:r>
            <a:r>
              <a:rPr lang="th-TH" sz="10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มีนาคม</a:t>
            </a:r>
            <a:r>
              <a:rPr lang="th-TH" sz="7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2561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)</a:t>
            </a:r>
            <a:r>
              <a:rPr lang="th-TH" sz="9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มีแรงงานไทยที่ไปทำงานต่างประเทศในเขตอาณาของสำนักงานแรงงานไทยใน</a:t>
            </a:r>
          </a:p>
          <a:p>
            <a:pPr algn="ctr"/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ต่างประเทศ</a:t>
            </a:r>
            <a:r>
              <a:rPr lang="th-TH" sz="7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13</a:t>
            </a:r>
            <a:r>
              <a:rPr lang="th-TH" sz="8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แห่ง</a:t>
            </a:r>
            <a:r>
              <a:rPr lang="th-TH" sz="7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จำนวน</a:t>
            </a:r>
            <a:r>
              <a:rPr lang="th-TH" sz="7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426,792</a:t>
            </a:r>
            <a:r>
              <a:rPr lang="en-US" sz="7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คน</a:t>
            </a:r>
          </a:p>
          <a:p>
            <a:pPr algn="ctr"/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(ถูกกฎหมาย</a:t>
            </a:r>
            <a:r>
              <a:rPr lang="th-TH" sz="7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243,221</a:t>
            </a:r>
            <a:r>
              <a:rPr lang="en-US" sz="7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คน</a:t>
            </a:r>
            <a:r>
              <a:rPr lang="th-TH" sz="7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700" b="1" dirty="0">
                <a:latin typeface="TH Mali Grade 6" pitchFamily="2" charset="-34"/>
                <a:cs typeface="TH Mali Grade 6" pitchFamily="2" charset="-34"/>
              </a:rPr>
              <a:t>,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ผิดกฎหมาย</a:t>
            </a:r>
            <a:r>
              <a:rPr lang="th-TH" sz="10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183,571</a:t>
            </a:r>
            <a:r>
              <a:rPr lang="en-US" sz="7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คน)</a:t>
            </a:r>
            <a:endParaRPr lang="en-US" sz="1600" b="1" dirty="0">
              <a:latin typeface="TH Mali Grade 6" pitchFamily="2" charset="-34"/>
              <a:cs typeface="TH Mali Grade 6" pitchFamily="2" charset="-34"/>
            </a:endParaRPr>
          </a:p>
        </p:txBody>
      </p:sp>
      <p:pic>
        <p:nvPicPr>
          <p:cNvPr id="22" name="Picture 11" descr="ผลการค้นหารูปภาพสำหรับ คน กราฟิก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8443" b="89858" l="0" r="5566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953" y="2077095"/>
            <a:ext cx="1758694" cy="1758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695385" y="4194735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แรงงานไทยมีรายได้ส่งกลับปี</a:t>
            </a:r>
            <a:r>
              <a:rPr lang="th-TH" sz="4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2561</a:t>
            </a:r>
            <a:r>
              <a:rPr lang="en-US" sz="9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เฉลี่ยเดือนละ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12,544.67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 ล้านบาท</a:t>
            </a:r>
            <a:endParaRPr lang="en-US" sz="1600" b="1" dirty="0">
              <a:latin typeface="TH Mali Grade 6" pitchFamily="2" charset="-34"/>
              <a:cs typeface="TH Mali Grade 6" pitchFamily="2" charset="-34"/>
            </a:endParaRPr>
          </a:p>
        </p:txBody>
      </p:sp>
      <p:pic>
        <p:nvPicPr>
          <p:cNvPr id="25" name="รูปภาพ 24" descr="à¸£à¸¹à¸à¸ à¸²à¸à¸à¸µà¹à¹à¸à¸µà¹à¸¢à¸§à¸à¹à¸­à¸"/>
          <p:cNvPicPr/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920" y="3993643"/>
            <a:ext cx="1074360" cy="98696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/>
          <p:cNvSpPr txBox="1"/>
          <p:nvPr/>
        </p:nvSpPr>
        <p:spPr>
          <a:xfrm>
            <a:off x="2513165" y="5132784"/>
            <a:ext cx="29213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ในช่วงปี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2558-2561</a:t>
            </a:r>
            <a:r>
              <a:rPr lang="en-US" sz="10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(มีนาคม</a:t>
            </a:r>
            <a:r>
              <a:rPr lang="th-TH" sz="105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2561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)</a:t>
            </a:r>
            <a:r>
              <a:rPr lang="th-TH" sz="12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มีแรงงานไทยร้องเรียนถูกสายนายหน้าเถื่อนหลอกลวงไปทำงานต่างประเทศ</a:t>
            </a:r>
            <a:r>
              <a:rPr lang="th-TH" sz="8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2,530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คน</a:t>
            </a:r>
            <a:r>
              <a:rPr lang="th-TH" sz="10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โดยปี</a:t>
            </a:r>
            <a:r>
              <a:rPr lang="th-TH" sz="10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2558</a:t>
            </a:r>
            <a:r>
              <a:rPr lang="en-US" sz="105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–</a:t>
            </a:r>
            <a:r>
              <a:rPr lang="en-US" sz="9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2560</a:t>
            </a:r>
            <a:r>
              <a:rPr lang="en-US" sz="6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ได้มีการดำเนินคดีกับสายนายหน้าเถื่อนจำนวน</a:t>
            </a:r>
            <a:r>
              <a:rPr lang="th-TH" sz="9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580</a:t>
            </a:r>
            <a:r>
              <a:rPr lang="en-US" sz="8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คน</a:t>
            </a:r>
            <a:r>
              <a:rPr lang="th-TH" sz="9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จำนวน</a:t>
            </a:r>
            <a:r>
              <a:rPr lang="th-TH" sz="9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611</a:t>
            </a:r>
            <a:r>
              <a:rPr lang="th-TH" sz="9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คดี</a:t>
            </a:r>
            <a:r>
              <a:rPr lang="th-TH" sz="105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ผู้เสียหาย</a:t>
            </a:r>
            <a:r>
              <a:rPr lang="th-TH" sz="9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1,169</a:t>
            </a:r>
            <a:r>
              <a:rPr lang="en-US" sz="8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คน</a:t>
            </a:r>
            <a:r>
              <a:rPr lang="th-TH" sz="105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มูลค่าความเสียหาย 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92,130,754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บาท</a:t>
            </a:r>
            <a:endParaRPr lang="en-US" sz="1600" b="1" dirty="0">
              <a:latin typeface="TH Mali Grade 6" pitchFamily="2" charset="-34"/>
              <a:cs typeface="TH Mali Grade 6" pitchFamily="2" charset="-34"/>
            </a:endParaRPr>
          </a:p>
        </p:txBody>
      </p:sp>
      <p:pic>
        <p:nvPicPr>
          <p:cNvPr id="1028" name="Picture 4" descr="à¸à¸¥à¸à¸²à¸£à¸à¹à¸à¸«à¸²à¸£à¸¹à¸à¸ à¸²à¸à¸ªà¸³à¸«à¸£à¸±à¸ à¸à¸¸à¸à¹à¸à¸¡à¸·à¸­ à¸à¸£à¸²à¸à¸à¸´à¸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468" y="5601494"/>
            <a:ext cx="890871" cy="655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ผลการค้นหารูปภาพสำหรับ คน กราฟิก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460" b="99027" l="1878" r="896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018" y="2100930"/>
            <a:ext cx="1771765" cy="171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รูปภาพ 18" descr="C:\Users\ADMIN\Desktop\4bc844aa6f88bed7018b909202f7c647.jpg"/>
          <p:cNvPicPr/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7312" b="8663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563" t="47879" r="38205" b="22564"/>
          <a:stretch/>
        </p:blipFill>
        <p:spPr bwMode="auto">
          <a:xfrm>
            <a:off x="5088915" y="1718876"/>
            <a:ext cx="1155065" cy="40811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รูปภาพ 19" descr="C:\Users\ADMIN\Desktop\4bc844aa6f88bed7018b909202f7c647.jpg"/>
          <p:cNvPicPr/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309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404" t="73041" r="30723" b="-757"/>
          <a:stretch/>
        </p:blipFill>
        <p:spPr bwMode="auto">
          <a:xfrm>
            <a:off x="5335799" y="5638290"/>
            <a:ext cx="1070457" cy="9403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AutoShape 8" descr="à¸à¸¥à¸à¸²à¸£à¸à¹à¸à¸«à¸²à¸£à¸¹à¸à¸ à¸²à¸à¸ªà¸³à¸«à¸£à¸±à¸ à¸à¸ à¸à¸£à¸²à¸à¸´à¸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" name="AutoShape 10" descr="à¸à¸¥à¸à¸²à¸£à¸à¹à¸à¸«à¸²à¸£à¸¹à¸à¸ à¸²à¸à¸ªà¸³à¸«à¸£à¸±à¸ à¸à¸ à¸à¸£à¸²à¸à¸´à¸"/>
          <p:cNvSpPr>
            <a:spLocks noChangeAspect="1" noChangeArrowheads="1"/>
          </p:cNvSpPr>
          <p:nvPr/>
        </p:nvSpPr>
        <p:spPr bwMode="auto">
          <a:xfrm>
            <a:off x="1866900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5743712" y="1674464"/>
            <a:ext cx="13728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Mali Grade 6" pitchFamily="2" charset="-34"/>
                <a:cs typeface="TH Mali Grade 6" pitchFamily="2" charset="-34"/>
              </a:rPr>
              <a:t>ปัญหา/อุปสรรค</a:t>
            </a:r>
          </a:p>
        </p:txBody>
      </p:sp>
      <p:pic>
        <p:nvPicPr>
          <p:cNvPr id="1044" name="Picture 20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876" y="2483149"/>
            <a:ext cx="360040" cy="46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070032" y="2328719"/>
            <a:ext cx="20109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พ.ร.บ.</a:t>
            </a:r>
            <a:r>
              <a:rPr lang="th-TH" sz="10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จัดหางานและคุ้มครองคนหางาน</a:t>
            </a:r>
            <a:r>
              <a:rPr lang="th-TH" sz="8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พ.ศ.</a:t>
            </a:r>
            <a:r>
              <a:rPr lang="th-TH" sz="9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2528</a:t>
            </a:r>
            <a:r>
              <a:rPr lang="th-TH" sz="9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ไม่เหมาะสมกับสถานการณ์ปัจจุบัน</a:t>
            </a:r>
          </a:p>
        </p:txBody>
      </p:sp>
      <p:pic>
        <p:nvPicPr>
          <p:cNvPr id="31" name="Picture 20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340" y="3241951"/>
            <a:ext cx="360040" cy="46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6096793" y="3082042"/>
            <a:ext cx="2051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spc="80" dirty="0">
                <a:latin typeface="TH Mali Grade 6" pitchFamily="2" charset="-34"/>
                <a:cs typeface="TH Mali Grade 6" pitchFamily="2" charset="-34"/>
              </a:rPr>
              <a:t>กระบวนการขออนุญาตไปทำงานต่างประเทศอย่างถูกต้องตามกฎหมายมีความยุ่งยาก</a:t>
            </a:r>
            <a:endParaRPr lang="en-US" sz="1600" b="1" spc="80" dirty="0">
              <a:latin typeface="TH Mali Grade 6" pitchFamily="2" charset="-34"/>
              <a:cs typeface="TH Mali Grade 6" pitchFamily="2" charset="-34"/>
            </a:endParaRPr>
          </a:p>
        </p:txBody>
      </p:sp>
      <p:pic>
        <p:nvPicPr>
          <p:cNvPr id="33" name="Picture 20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340" y="4048168"/>
            <a:ext cx="360040" cy="46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6110882" y="3871161"/>
            <a:ext cx="19903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ขาดการประสานความร่วมมือในการสร้างเครือข่ายเฝ้าระวังและสร้างการรับรู้ระหว่างหน่วยงานที่เกี่ยวข้อง</a:t>
            </a:r>
            <a:endParaRPr lang="en-US" sz="1600" b="1" dirty="0">
              <a:latin typeface="TH Mali Grade 6" pitchFamily="2" charset="-34"/>
              <a:cs typeface="TH Mali Grade 6" pitchFamily="2" charset="-34"/>
            </a:endParaRPr>
          </a:p>
        </p:txBody>
      </p:sp>
      <p:pic>
        <p:nvPicPr>
          <p:cNvPr id="35" name="Picture 20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550" y="4980603"/>
            <a:ext cx="360040" cy="46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124206" y="4853580"/>
            <a:ext cx="19452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แรงงานไทยขาดความรู้และมี</a:t>
            </a:r>
            <a:r>
              <a:rPr lang="th-TH" sz="1600" b="1" spc="60" dirty="0">
                <a:latin typeface="TH Mali Grade 6" pitchFamily="2" charset="-34"/>
                <a:cs typeface="TH Mali Grade 6" pitchFamily="2" charset="-34"/>
              </a:rPr>
              <a:t>ทัศนคติที่ไม่ถูกต้อง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536015" y="1793588"/>
            <a:ext cx="977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Mali Grade 6" pitchFamily="2" charset="-34"/>
                <a:cs typeface="TH Mali Grade 6" pitchFamily="2" charset="-34"/>
              </a:rPr>
              <a:t>ข้อเสนอแนะ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481552" y="2074008"/>
            <a:ext cx="10862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u="sng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Mali Grade 6" pitchFamily="2" charset="-34"/>
                <a:cs typeface="TH Mali Grade 6" pitchFamily="2" charset="-34"/>
              </a:rPr>
              <a:t>ระยะเร่งด่วน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640497" y="2260338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600" b="1" u="sng" dirty="0">
                <a:latin typeface="TH Mali Grade 6" pitchFamily="2" charset="-34"/>
                <a:cs typeface="TH Mali Grade 6" pitchFamily="2" charset="-34"/>
              </a:rPr>
              <a:t>ระดับนโยบาย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379570" y="2501674"/>
            <a:ext cx="2293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สร้างความร่วมมือ</a:t>
            </a:r>
            <a:r>
              <a:rPr lang="th-TH" sz="1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(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MOU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)</a:t>
            </a:r>
            <a:r>
              <a:rPr lang="th-TH" sz="8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กับภาคส่วนที่เกี่ยวข้อง</a:t>
            </a:r>
            <a:r>
              <a:rPr lang="th-TH" sz="8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เกี่ยวกับการป้องกัน</a:t>
            </a:r>
            <a:r>
              <a:rPr lang="th-TH" sz="8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ป้องปราม ปราบปราม</a:t>
            </a:r>
            <a:r>
              <a:rPr lang="th-TH" sz="800" b="1" dirty="0">
                <a:latin typeface="TH Mali Grade 6" pitchFamily="2" charset="-34"/>
                <a:cs typeface="TH Mali Grade 6" pitchFamily="2" charset="-34"/>
              </a:rPr>
              <a:t> 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และสร้างการรับรู้</a:t>
            </a:r>
            <a:endParaRPr lang="en-US" sz="1600" b="1" dirty="0">
              <a:latin typeface="TH Mali Grade 6" pitchFamily="2" charset="-34"/>
              <a:cs typeface="TH Mali Grade 6" pitchFamily="2" charset="-34"/>
            </a:endParaRPr>
          </a:p>
        </p:txBody>
      </p:sp>
      <p:pic>
        <p:nvPicPr>
          <p:cNvPr id="1055" name="Picture 31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1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734" y="2814503"/>
            <a:ext cx="212576" cy="20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TextBox 47"/>
          <p:cNvSpPr txBox="1"/>
          <p:nvPr/>
        </p:nvSpPr>
        <p:spPr>
          <a:xfrm>
            <a:off x="8640497" y="3262996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u="sng" dirty="0">
                <a:latin typeface="TH Mali Grade 6" pitchFamily="2" charset="-34"/>
                <a:cs typeface="TH Mali Grade 6" pitchFamily="2" charset="-34"/>
              </a:rPr>
              <a:t>ระดับปฏิบัติ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375735" y="3527602"/>
            <a:ext cx="22848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จัดตั้งคณะทำงานขับเคลื่อนความร่วมมือ</a:t>
            </a:r>
            <a:endParaRPr lang="en-US" sz="1600" b="1" dirty="0">
              <a:latin typeface="TH Mali Grade 6" pitchFamily="2" charset="-34"/>
              <a:cs typeface="TH Mali Grade 6" pitchFamily="2" charset="-34"/>
            </a:endParaRPr>
          </a:p>
        </p:txBody>
      </p:sp>
      <p:pic>
        <p:nvPicPr>
          <p:cNvPr id="50" name="Picture 31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1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316" y="3602878"/>
            <a:ext cx="212576" cy="20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Box 50"/>
          <p:cNvSpPr txBox="1"/>
          <p:nvPr/>
        </p:nvSpPr>
        <p:spPr>
          <a:xfrm>
            <a:off x="8395781" y="3795215"/>
            <a:ext cx="22896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ทบทวน ปรับปรุง พ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.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ร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.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บ จัดหางานฯ</a:t>
            </a:r>
            <a:endParaRPr lang="en-US" sz="1600" b="1" dirty="0">
              <a:latin typeface="TH Mali Grade 6" pitchFamily="2" charset="-34"/>
              <a:cs typeface="TH Mali Grade 6" pitchFamily="2" charset="-34"/>
            </a:endParaRPr>
          </a:p>
        </p:txBody>
      </p:sp>
      <p:pic>
        <p:nvPicPr>
          <p:cNvPr id="52" name="Picture 31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1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316" y="3860967"/>
            <a:ext cx="212576" cy="20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TextBox 52"/>
          <p:cNvSpPr txBox="1"/>
          <p:nvPr/>
        </p:nvSpPr>
        <p:spPr>
          <a:xfrm>
            <a:off x="8386256" y="4078080"/>
            <a:ext cx="22896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สร้างระบบฐานข้อมูลบัญชีดำ (</a:t>
            </a:r>
            <a:r>
              <a:rPr lang="en-US" sz="1600" b="1" dirty="0">
                <a:latin typeface="TH Mali Grade 6" pitchFamily="2" charset="-34"/>
                <a:cs typeface="TH Mali Grade 6" pitchFamily="2" charset="-34"/>
              </a:rPr>
              <a:t>Blacklist</a:t>
            </a:r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) ผู้จัดหางานเถื่อน</a:t>
            </a:r>
            <a:endParaRPr lang="en-US" sz="1600" b="1" dirty="0">
              <a:latin typeface="TH Mali Grade 6" pitchFamily="2" charset="-34"/>
              <a:cs typeface="TH Mali Grade 6" pitchFamily="2" charset="-34"/>
            </a:endParaRPr>
          </a:p>
        </p:txBody>
      </p:sp>
      <p:pic>
        <p:nvPicPr>
          <p:cNvPr id="54" name="Picture 31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1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316" y="4200264"/>
            <a:ext cx="212576" cy="20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extBox 54"/>
          <p:cNvSpPr txBox="1"/>
          <p:nvPr/>
        </p:nvSpPr>
        <p:spPr>
          <a:xfrm>
            <a:off x="9427091" y="4433770"/>
            <a:ext cx="10862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u="sng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Mali Grade 6" pitchFamily="2" charset="-34"/>
                <a:cs typeface="TH Mali Grade 6" pitchFamily="2" charset="-34"/>
              </a:rPr>
              <a:t>ระยะต่อไป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640497" y="4593832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u="sng" dirty="0">
                <a:latin typeface="TH Mali Grade 6" pitchFamily="2" charset="-34"/>
                <a:cs typeface="TH Mali Grade 6" pitchFamily="2" charset="-34"/>
              </a:rPr>
              <a:t>ระดับปฏิบัติ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397420" y="4840399"/>
            <a:ext cx="24048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พัฒนาระบบการพิจารณาอนุญาต</a:t>
            </a:r>
          </a:p>
          <a:p>
            <a:pPr lvl="0"/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การเดินทางไปต่างประเทศ</a:t>
            </a:r>
            <a:endParaRPr lang="en-US" sz="1600" b="1" dirty="0">
              <a:latin typeface="TH Mali Grade 6" pitchFamily="2" charset="-34"/>
              <a:cs typeface="TH Mali Grade 6" pitchFamily="2" charset="-34"/>
            </a:endParaRPr>
          </a:p>
        </p:txBody>
      </p:sp>
      <p:pic>
        <p:nvPicPr>
          <p:cNvPr id="58" name="Picture 31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1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841" y="5029258"/>
            <a:ext cx="212576" cy="20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6953280" y="5349331"/>
            <a:ext cx="3848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ประชาสัมพันธ์เกี่ยวกับการไปทำงานต่างประเทศอย่างถูกกฎหมายให้ทั่วถึง และขยายตลาดแรงงานในต่างประเทศ</a:t>
            </a:r>
            <a:endParaRPr lang="th-TH" sz="1600" dirty="0"/>
          </a:p>
        </p:txBody>
      </p:sp>
      <p:pic>
        <p:nvPicPr>
          <p:cNvPr id="60" name="Picture 31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1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421" y="5592972"/>
            <a:ext cx="212576" cy="20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6966014" y="5881035"/>
            <a:ext cx="3836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ให้แรงงานไทยที่จะไปทำงานต่างประเทศทุกคนสมัครเป็นสมาชิกกองทุนเพื่อช่วยเหลือคนหางานไปทำงานในต่างประเทศ</a:t>
            </a:r>
          </a:p>
        </p:txBody>
      </p:sp>
      <p:pic>
        <p:nvPicPr>
          <p:cNvPr id="64" name="Picture 31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1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012" y="6060344"/>
            <a:ext cx="212576" cy="20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6983109" y="6459859"/>
            <a:ext cx="33531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Mali Grade 6" pitchFamily="2" charset="-34"/>
                <a:cs typeface="TH Mali Grade 6" pitchFamily="2" charset="-34"/>
              </a:rPr>
              <a:t>นำผลวิจัยหรือผลการศึกษาที่เกี่ยวกับการขยายผลและต่อยอด</a:t>
            </a:r>
            <a:endParaRPr lang="th-TH" sz="1600" dirty="0"/>
          </a:p>
        </p:txBody>
      </p:sp>
      <p:pic>
        <p:nvPicPr>
          <p:cNvPr id="66" name="Picture 31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1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012" y="6475150"/>
            <a:ext cx="212576" cy="20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33" descr="à¸à¸¥à¸à¸²à¸£à¸à¹à¸à¸«à¸²à¸£à¸¹à¸à¸ à¸²à¸à¸ªà¸³à¸«à¸£à¸±à¸ à¸à¹à¸­à¸à¹à¸¡à¸ à¸à¸²à¸£à¹à¸à¸¹à¸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19468" y="1718875"/>
            <a:ext cx="1568499" cy="880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1844179" y="1976536"/>
            <a:ext cx="1227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Mali Grade 6" pitchFamily="2" charset="-34"/>
                <a:cs typeface="TH Mali Grade 6" pitchFamily="2" charset="-34"/>
              </a:rPr>
              <a:t>สถานการณ์</a:t>
            </a:r>
          </a:p>
        </p:txBody>
      </p:sp>
    </p:spTree>
    <p:extLst>
      <p:ext uri="{BB962C8B-B14F-4D97-AF65-F5344CB8AC3E}">
        <p14:creationId xmlns:p14="http://schemas.microsoft.com/office/powerpoint/2010/main" val="1327848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1438</TotalTime>
  <Words>1462</Words>
  <Application>Microsoft Office PowerPoint</Application>
  <PresentationFormat>แบบจอกว้าง</PresentationFormat>
  <Paragraphs>175</Paragraphs>
  <Slides>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6</vt:i4>
      </vt:variant>
    </vt:vector>
  </HeadingPairs>
  <TitlesOfParts>
    <vt:vector size="15" baseType="lpstr">
      <vt:lpstr>Arial</vt:lpstr>
      <vt:lpstr>Calibri</vt:lpstr>
      <vt:lpstr>Calibri Light</vt:lpstr>
      <vt:lpstr>Cordia New</vt:lpstr>
      <vt:lpstr>TH Mali Grade 6</vt:lpstr>
      <vt:lpstr>TH SarabunPSK</vt:lpstr>
      <vt:lpstr>Webdings</vt:lpstr>
      <vt:lpstr>Wingdings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ADMIN</dc:creator>
  <cp:lastModifiedBy>Kuroi_Ying</cp:lastModifiedBy>
  <cp:revision>119</cp:revision>
  <cp:lastPrinted>2018-10-02T03:41:22Z</cp:lastPrinted>
  <dcterms:created xsi:type="dcterms:W3CDTF">2018-05-11T10:26:06Z</dcterms:created>
  <dcterms:modified xsi:type="dcterms:W3CDTF">2018-10-17T02:30:56Z</dcterms:modified>
</cp:coreProperties>
</file>